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05" r:id="rId1"/>
  </p:sldMasterIdLst>
  <p:notesMasterIdLst>
    <p:notesMasterId r:id="rId112"/>
  </p:notesMasterIdLst>
  <p:sldIdLst>
    <p:sldId id="421" r:id="rId2"/>
    <p:sldId id="377" r:id="rId3"/>
    <p:sldId id="396" r:id="rId4"/>
    <p:sldId id="375" r:id="rId5"/>
    <p:sldId id="334" r:id="rId6"/>
    <p:sldId id="372" r:id="rId7"/>
    <p:sldId id="328" r:id="rId8"/>
    <p:sldId id="256" r:id="rId9"/>
    <p:sldId id="332" r:id="rId10"/>
    <p:sldId id="393" r:id="rId11"/>
    <p:sldId id="397" r:id="rId12"/>
    <p:sldId id="398" r:id="rId13"/>
    <p:sldId id="257" r:id="rId14"/>
    <p:sldId id="258" r:id="rId15"/>
    <p:sldId id="259" r:id="rId16"/>
    <p:sldId id="260" r:id="rId17"/>
    <p:sldId id="417" r:id="rId18"/>
    <p:sldId id="261" r:id="rId19"/>
    <p:sldId id="405" r:id="rId20"/>
    <p:sldId id="262" r:id="rId21"/>
    <p:sldId id="263" r:id="rId22"/>
    <p:sldId id="404" r:id="rId23"/>
    <p:sldId id="264" r:id="rId24"/>
    <p:sldId id="265" r:id="rId25"/>
    <p:sldId id="394" r:id="rId26"/>
    <p:sldId id="348" r:id="rId27"/>
    <p:sldId id="360" r:id="rId28"/>
    <p:sldId id="349" r:id="rId29"/>
    <p:sldId id="266" r:id="rId30"/>
    <p:sldId id="400" r:id="rId31"/>
    <p:sldId id="267" r:id="rId32"/>
    <p:sldId id="268" r:id="rId33"/>
    <p:sldId id="333" r:id="rId34"/>
    <p:sldId id="269" r:id="rId35"/>
    <p:sldId id="274" r:id="rId36"/>
    <p:sldId id="271" r:id="rId37"/>
    <p:sldId id="272" r:id="rId38"/>
    <p:sldId id="273" r:id="rId39"/>
    <p:sldId id="275" r:id="rId40"/>
    <p:sldId id="277" r:id="rId41"/>
    <p:sldId id="278" r:id="rId42"/>
    <p:sldId id="279" r:id="rId43"/>
    <p:sldId id="280" r:id="rId44"/>
    <p:sldId id="355" r:id="rId45"/>
    <p:sldId id="356" r:id="rId46"/>
    <p:sldId id="345" r:id="rId47"/>
    <p:sldId id="344" r:id="rId48"/>
    <p:sldId id="351" r:id="rId49"/>
    <p:sldId id="352" r:id="rId50"/>
    <p:sldId id="353" r:id="rId51"/>
    <p:sldId id="423" r:id="rId52"/>
    <p:sldId id="281" r:id="rId53"/>
    <p:sldId id="282" r:id="rId54"/>
    <p:sldId id="401" r:id="rId55"/>
    <p:sldId id="284" r:id="rId56"/>
    <p:sldId id="286" r:id="rId57"/>
    <p:sldId id="289" r:id="rId58"/>
    <p:sldId id="292" r:id="rId59"/>
    <p:sldId id="293" r:id="rId60"/>
    <p:sldId id="294" r:id="rId61"/>
    <p:sldId id="295" r:id="rId62"/>
    <p:sldId id="296" r:id="rId63"/>
    <p:sldId id="297" r:id="rId64"/>
    <p:sldId id="418" r:id="rId65"/>
    <p:sldId id="374" r:id="rId66"/>
    <p:sldId id="301" r:id="rId67"/>
    <p:sldId id="303" r:id="rId68"/>
    <p:sldId id="416" r:id="rId69"/>
    <p:sldId id="304" r:id="rId70"/>
    <p:sldId id="388" r:id="rId71"/>
    <p:sldId id="407" r:id="rId72"/>
    <p:sldId id="420" r:id="rId73"/>
    <p:sldId id="408" r:id="rId74"/>
    <p:sldId id="409" r:id="rId75"/>
    <p:sldId id="410" r:id="rId76"/>
    <p:sldId id="411" r:id="rId77"/>
    <p:sldId id="412" r:id="rId78"/>
    <p:sldId id="413" r:id="rId79"/>
    <p:sldId id="305" r:id="rId80"/>
    <p:sldId id="308" r:id="rId81"/>
    <p:sldId id="309" r:id="rId82"/>
    <p:sldId id="321" r:id="rId83"/>
    <p:sldId id="390" r:id="rId84"/>
    <p:sldId id="310" r:id="rId85"/>
    <p:sldId id="341" r:id="rId86"/>
    <p:sldId id="342" r:id="rId87"/>
    <p:sldId id="322" r:id="rId88"/>
    <p:sldId id="323" r:id="rId89"/>
    <p:sldId id="312" r:id="rId90"/>
    <p:sldId id="324" r:id="rId91"/>
    <p:sldId id="311" r:id="rId92"/>
    <p:sldId id="317" r:id="rId93"/>
    <p:sldId id="318" r:id="rId94"/>
    <p:sldId id="319" r:id="rId95"/>
    <p:sldId id="320" r:id="rId96"/>
    <p:sldId id="362" r:id="rId97"/>
    <p:sldId id="363" r:id="rId98"/>
    <p:sldId id="364" r:id="rId99"/>
    <p:sldId id="365" r:id="rId100"/>
    <p:sldId id="366" r:id="rId101"/>
    <p:sldId id="367" r:id="rId102"/>
    <p:sldId id="368" r:id="rId103"/>
    <p:sldId id="369" r:id="rId104"/>
    <p:sldId id="370" r:id="rId105"/>
    <p:sldId id="371" r:id="rId106"/>
    <p:sldId id="381" r:id="rId107"/>
    <p:sldId id="382" r:id="rId108"/>
    <p:sldId id="385" r:id="rId109"/>
    <p:sldId id="386" r:id="rId110"/>
    <p:sldId id="313" r:id="rId111"/>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Garamond" pitchFamily="18" charset="0"/>
        <a:ea typeface="+mn-ea"/>
        <a:cs typeface="Arial" charset="0"/>
      </a:defRPr>
    </a:lvl1pPr>
    <a:lvl2pPr marL="457200" algn="l" rtl="0" eaLnBrk="0" fontAlgn="base" hangingPunct="0">
      <a:spcBef>
        <a:spcPct val="0"/>
      </a:spcBef>
      <a:spcAft>
        <a:spcPct val="0"/>
      </a:spcAft>
      <a:defRPr kern="1200">
        <a:solidFill>
          <a:schemeClr val="tx1"/>
        </a:solidFill>
        <a:latin typeface="Garamond" pitchFamily="18" charset="0"/>
        <a:ea typeface="+mn-ea"/>
        <a:cs typeface="Arial" charset="0"/>
      </a:defRPr>
    </a:lvl2pPr>
    <a:lvl3pPr marL="914400" algn="l" rtl="0" eaLnBrk="0" fontAlgn="base" hangingPunct="0">
      <a:spcBef>
        <a:spcPct val="0"/>
      </a:spcBef>
      <a:spcAft>
        <a:spcPct val="0"/>
      </a:spcAft>
      <a:defRPr kern="1200">
        <a:solidFill>
          <a:schemeClr val="tx1"/>
        </a:solidFill>
        <a:latin typeface="Garamond" pitchFamily="18" charset="0"/>
        <a:ea typeface="+mn-ea"/>
        <a:cs typeface="Arial" charset="0"/>
      </a:defRPr>
    </a:lvl3pPr>
    <a:lvl4pPr marL="1371600" algn="l" rtl="0" eaLnBrk="0" fontAlgn="base" hangingPunct="0">
      <a:spcBef>
        <a:spcPct val="0"/>
      </a:spcBef>
      <a:spcAft>
        <a:spcPct val="0"/>
      </a:spcAft>
      <a:defRPr kern="1200">
        <a:solidFill>
          <a:schemeClr val="tx1"/>
        </a:solidFill>
        <a:latin typeface="Garamond" pitchFamily="18" charset="0"/>
        <a:ea typeface="+mn-ea"/>
        <a:cs typeface="Arial" charset="0"/>
      </a:defRPr>
    </a:lvl4pPr>
    <a:lvl5pPr marL="1828800" algn="l" rtl="0" eaLnBrk="0" fontAlgn="base" hangingPunct="0">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33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931" autoAdjust="0"/>
    <p:restoredTop sz="94652" autoAdjust="0"/>
  </p:normalViewPr>
  <p:slideViewPr>
    <p:cSldViewPr>
      <p:cViewPr>
        <p:scale>
          <a:sx n="110" d="100"/>
          <a:sy n="110" d="100"/>
        </p:scale>
        <p:origin x="-4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a:latin typeface="Arial" pitchFamily="34" charset="0"/>
                <a:cs typeface="Arial" pitchFamily="34" charset="0"/>
              </a:defRPr>
            </a:lvl1pPr>
          </a:lstStyle>
          <a:p>
            <a:pPr>
              <a:defRPr/>
            </a:pPr>
            <a:endParaRPr lang="en-US"/>
          </a:p>
        </p:txBody>
      </p:sp>
      <p:sp>
        <p:nvSpPr>
          <p:cNvPr id="145411"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eaLnBrk="1" hangingPunct="1">
              <a:defRPr sz="1200">
                <a:latin typeface="Arial" pitchFamily="34" charset="0"/>
                <a:cs typeface="Arial" pitchFamily="34" charset="0"/>
              </a:defRPr>
            </a:lvl1pPr>
          </a:lstStyle>
          <a:p>
            <a:pPr>
              <a:defRPr/>
            </a:pPr>
            <a:endParaRPr lang="en-US"/>
          </a:p>
        </p:txBody>
      </p:sp>
      <p:sp>
        <p:nvSpPr>
          <p:cNvPr id="11674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5414"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a:latin typeface="Arial" pitchFamily="34" charset="0"/>
                <a:cs typeface="Arial" pitchFamily="34" charset="0"/>
              </a:defRPr>
            </a:lvl1pPr>
          </a:lstStyle>
          <a:p>
            <a:pPr>
              <a:defRPr/>
            </a:pPr>
            <a:endParaRPr lang="en-US"/>
          </a:p>
        </p:txBody>
      </p:sp>
      <p:sp>
        <p:nvSpPr>
          <p:cNvPr id="145415"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a:latin typeface="Arial" charset="0"/>
              </a:defRPr>
            </a:lvl1pPr>
          </a:lstStyle>
          <a:p>
            <a:pPr>
              <a:defRPr/>
            </a:pPr>
            <a:fld id="{DD0DC800-1913-4530-A3EB-5129BD677A94}" type="slidenum">
              <a:rPr lang="ar-SA" altLang="en-US"/>
              <a:pPr>
                <a:defRPr/>
              </a:pPr>
              <a:t>‹#›</a:t>
            </a:fld>
            <a:endParaRPr lang="en-US" altLang="en-US"/>
          </a:p>
        </p:txBody>
      </p:sp>
    </p:spTree>
    <p:extLst>
      <p:ext uri="{BB962C8B-B14F-4D97-AF65-F5344CB8AC3E}">
        <p14:creationId xmlns:p14="http://schemas.microsoft.com/office/powerpoint/2010/main" val="218133892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charset="0"/>
              <a:cs typeface="Arial"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AD4FACE5-4591-4883-8E4F-AB0D3DCBFFD5}" type="slidenum">
              <a:rPr lang="ar-SA" altLang="en-US" smtClean="0">
                <a:latin typeface="Arial" charset="0"/>
              </a:rPr>
              <a:pPr/>
              <a:t>2</a:t>
            </a:fld>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Rot="1" noChangeArrowheads="1" noTextEdit="1"/>
          </p:cNvSpPr>
          <p:nvPr>
            <p:ph type="sldImg"/>
          </p:nvPr>
        </p:nvSpPr>
        <p:spPr>
          <a:xfrm>
            <a:off x="863600" y="155575"/>
            <a:ext cx="5380038" cy="4035425"/>
          </a:xfrm>
          <a:ln/>
        </p:spPr>
      </p:sp>
      <p:sp>
        <p:nvSpPr>
          <p:cNvPr id="1269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Arial" charset="0"/>
                <a:cs typeface="Arial" charset="0"/>
              </a:rPr>
              <a:t>Surface waves are those which are restricted to propagation close to the free surface. There are two main types: Love waves have a shearing particle motion but only in the horizontal plane (parallel to the ground surface). Rayleigh waves have a reverse retrograde ellipse particle motion parallel to the direction of propagation. </a:t>
            </a:r>
            <a:endParaRPr lang="en-US" altLang="en-US" smtClean="0">
              <a:latin typeface="Arial" charset="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Rot="1" noChangeArrowheads="1" noTextEdit="1"/>
          </p:cNvSpPr>
          <p:nvPr>
            <p:ph type="sldImg"/>
          </p:nvPr>
        </p:nvSpPr>
        <p:spPr>
          <a:xfrm>
            <a:off x="863600" y="155575"/>
            <a:ext cx="5380038" cy="4035425"/>
          </a:xfrm>
          <a:ln/>
        </p:spPr>
      </p:sp>
      <p:sp>
        <p:nvSpPr>
          <p:cNvPr id="128003"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On a 3-component seismometer we can separate out the Love and Rayleigh waves as a result of their different particle motion. The Love waves arrive earlier. </a:t>
            </a:r>
            <a:r>
              <a:rPr lang="en-US" altLang="ja-JP" smtClean="0">
                <a:latin typeface="Arial" charset="0"/>
                <a:cs typeface="Arial" charset="0"/>
              </a:rPr>
              <a:t>A seismometer records the ground motion caused by the different seismic waves as they arrive and pass by. Different records are made in 3 orthogonal directions – N, E, and Z. Depending on the distance to the source, different ‘phases’ (the recorded waveforms corresponding to different seismic arrivals) could appear close together in a complicated wave-train (if the earthquake was close), or separated out into distinct arrivals depending on the propagation velocity of each seismic wave. If the earthquake was very far away (Teleseismic) then surface waves will not be recorded. </a:t>
            </a:r>
            <a:endParaRPr lang="en-US" alt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4"/>
          <p:cNvSpPr>
            <a:spLocks noRot="1" noChangeArrowheads="1" noTextEdit="1"/>
          </p:cNvSpPr>
          <p:nvPr>
            <p:ph type="sldImg"/>
          </p:nvPr>
        </p:nvSpPr>
        <p:spPr>
          <a:xfrm>
            <a:off x="863600" y="155575"/>
            <a:ext cx="5380038" cy="4035425"/>
          </a:xfrm>
          <a:ln/>
        </p:spPr>
      </p:sp>
      <p:sp>
        <p:nvSpPr>
          <p:cNvPr id="129027"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In the spatial domain, one wavelength describes the distance for one complete cycle of the seismic wave (e.g. peak to peak, or trough to trough). In the time domain, the period describes the time taken for one whole cycle to pass a certain point/ The velocity of the wave is related to both the wavelength and the period.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Rot="1" noChangeArrowheads="1" noTextEdit="1"/>
          </p:cNvSpPr>
          <p:nvPr>
            <p:ph type="sldImg"/>
          </p:nvPr>
        </p:nvSpPr>
        <p:spPr>
          <a:xfrm>
            <a:off x="863600" y="155575"/>
            <a:ext cx="5380038" cy="4035425"/>
          </a:xfrm>
          <a:ln/>
        </p:spPr>
      </p:sp>
      <p:sp>
        <p:nvSpPr>
          <p:cNvPr id="130051"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charset="0"/>
                <a:cs typeface="Arial" charset="0"/>
              </a:rPr>
              <a:t>The different phases have different wavelengths and periods, this is important when we try to use the seismic waves to investigate the earthquake source – see earthquake sources lecture.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4"/>
          <p:cNvSpPr>
            <a:spLocks noRot="1" noChangeArrowheads="1" noTextEdit="1"/>
          </p:cNvSpPr>
          <p:nvPr>
            <p:ph type="sldImg"/>
          </p:nvPr>
        </p:nvSpPr>
        <p:spPr>
          <a:xfrm>
            <a:off x="863600" y="155575"/>
            <a:ext cx="5380038" cy="4035425"/>
          </a:xfrm>
          <a:ln/>
        </p:spPr>
      </p:sp>
      <p:sp>
        <p:nvSpPr>
          <p:cNvPr id="131075"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smtClean="0">
                <a:latin typeface="Arial" charset="0"/>
                <a:cs typeface="Arial" charset="0"/>
              </a:rPr>
              <a:t>Two categories of seismic wave exist – body waves (which travel through the entire volume of the Earth) and surface waves (which are restricted to the near-surface). Each category consists of several types of seismic wave which all propagate through the earth with different velocity, amplitude, and particle motion. </a:t>
            </a:r>
            <a:endParaRPr lang="en-US" alt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charset="0"/>
              <a:cs typeface="Arial" charset="0"/>
            </a:endParaRP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6D45E371-F13F-4583-ACEF-4006735F6F49}" type="slidenum">
              <a:rPr lang="ar-SA" altLang="en-US" smtClean="0">
                <a:latin typeface="Arial" charset="0"/>
              </a:rPr>
              <a:pPr/>
              <a:t>5</a:t>
            </a:fld>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charset="0"/>
              <a:cs typeface="Arial"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EFEC5F15-7D6B-4D0A-A467-9DAEEE071E7F}" type="slidenum">
              <a:rPr lang="ar-SA" altLang="en-US" smtClean="0">
                <a:latin typeface="Arial" charset="0"/>
              </a:rPr>
              <a:pPr/>
              <a:t>51</a:t>
            </a:fld>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charset="0"/>
              <a:cs typeface="Arial" charset="0"/>
            </a:endParaRP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8FA5FCA8-A99F-46F3-89F5-2C89FB138420}" type="slidenum">
              <a:rPr lang="ar-SA" altLang="en-US" smtClean="0">
                <a:latin typeface="Arial" charset="0"/>
              </a:rPr>
              <a:pPr/>
              <a:t>52</a:t>
            </a:fld>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cs typeface="Arial" charset="0"/>
              </a:defRPr>
            </a:lvl1pPr>
            <a:lvl2pPr marL="37931725" indent="-37474525">
              <a:defRPr sz="1200">
                <a:solidFill>
                  <a:schemeClr val="tx1"/>
                </a:solidFill>
                <a:latin typeface="Arial" charset="0"/>
                <a:cs typeface="Arial" charset="0"/>
              </a:defRPr>
            </a:lvl2pPr>
            <a:lvl3pPr marL="1143000" indent="-228600">
              <a:defRPr sz="1200">
                <a:solidFill>
                  <a:schemeClr val="tx1"/>
                </a:solidFill>
                <a:latin typeface="Arial" charset="0"/>
                <a:cs typeface="Arial" charset="0"/>
              </a:defRPr>
            </a:lvl3pPr>
            <a:lvl4pPr marL="1600200" indent="-228600">
              <a:defRPr sz="1200">
                <a:solidFill>
                  <a:schemeClr val="tx1"/>
                </a:solidFill>
                <a:latin typeface="Arial" charset="0"/>
                <a:cs typeface="Arial" charset="0"/>
              </a:defRPr>
            </a:lvl4pPr>
            <a:lvl5pPr marL="2057400" indent="-228600">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fld id="{A3CD277A-0A82-41F8-8FCF-F0910205FC64}" type="slidenum">
              <a:rPr lang="en-US" altLang="en-US" smtClean="0">
                <a:latin typeface="Century Gothic" pitchFamily="34" charset="0"/>
                <a:ea typeface="ＭＳ Ｐゴシック" pitchFamily="34" charset="-128"/>
              </a:rPr>
              <a:pPr/>
              <a:t>54</a:t>
            </a:fld>
            <a:endParaRPr lang="en-US" altLang="en-US" smtClean="0">
              <a:latin typeface="Century Gothic" pitchFamily="34" charset="0"/>
              <a:ea typeface="ＭＳ Ｐゴシック" pitchFamily="34" charset="-128"/>
            </a:endParaRPr>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Century Gothic" pitchFamily="34"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charset="0"/>
              <a:cs typeface="Arial" charset="0"/>
            </a:endParaRP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4E2D898B-5A10-4F70-9F86-96F80289C79E}" type="slidenum">
              <a:rPr lang="ar-SA" altLang="en-US" smtClean="0">
                <a:latin typeface="Arial" charset="0"/>
              </a:rPr>
              <a:pPr/>
              <a:t>58</a:t>
            </a:fld>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Rot="1" noChangeArrowheads="1" noTextEdit="1"/>
          </p:cNvSpPr>
          <p:nvPr>
            <p:ph type="sldImg"/>
          </p:nvPr>
        </p:nvSpPr>
        <p:spPr>
          <a:xfrm>
            <a:off x="863600" y="155575"/>
            <a:ext cx="5380038" cy="4035425"/>
          </a:xfrm>
          <a:ln/>
        </p:spPr>
      </p:sp>
      <p:sp>
        <p:nvSpPr>
          <p:cNvPr id="123907"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Arial" charset="0"/>
                <a:cs typeface="Arial" charset="0"/>
              </a:rPr>
              <a:t>Two categories of seismic wave exist – body waves (which travel through the entire volume of the Earth) and surface waves (which are restricted to the near-surface). Each category consists of several types of seismic wave which all propagate through the earth with different velocity, amplitude, and particle motion. </a:t>
            </a:r>
            <a:endParaRPr lang="en-US" altLang="en-US"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Rot="1" noChangeArrowheads="1" noTextEdit="1"/>
          </p:cNvSpPr>
          <p:nvPr>
            <p:ph type="sldImg"/>
          </p:nvPr>
        </p:nvSpPr>
        <p:spPr>
          <a:xfrm>
            <a:off x="863600" y="155575"/>
            <a:ext cx="5380038" cy="4035425"/>
          </a:xfrm>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Arial" charset="0"/>
                <a:cs typeface="Arial" charset="0"/>
              </a:rPr>
              <a:t>Body waves are those which travel through the entire volume of the Earth. There are two types: P-waves (Primary, or first arriving) are the quickest and have a compressional particle motion parallel to the direction of travel. S-waves (Shear) are quicker than surface waves, and have a shearing particle motion perpendicular to the direction of travel. The velocity of a P or S wave is related to the bulk or shear moduli (respectively) of the material through which they travel.  </a:t>
            </a:r>
            <a:endParaRPr lang="en-US" altLang="en-US"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Rot="1" noChangeArrowheads="1" noTextEdit="1"/>
          </p:cNvSpPr>
          <p:nvPr>
            <p:ph type="sldImg"/>
          </p:nvPr>
        </p:nvSpPr>
        <p:spPr>
          <a:xfrm>
            <a:off x="863600" y="155575"/>
            <a:ext cx="5380038" cy="4035425"/>
          </a:xfrm>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ja-JP" smtClean="0">
                <a:latin typeface="Arial" charset="0"/>
                <a:cs typeface="Arial" charset="0"/>
              </a:rPr>
              <a:t>Different arrivals in a seismic wave-train can usually be identified by considering the particle motion of each seismic wave. </a:t>
            </a:r>
            <a:endParaRPr lang="en-US" alt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GB"/>
              <a:t>prepared by   Prof M A OMRAN</a:t>
            </a:r>
            <a:endParaRPr lang="en-US"/>
          </a:p>
        </p:txBody>
      </p:sp>
      <p:sp>
        <p:nvSpPr>
          <p:cNvPr id="6" name="Slide Number Placeholder 5"/>
          <p:cNvSpPr>
            <a:spLocks noGrp="1"/>
          </p:cNvSpPr>
          <p:nvPr>
            <p:ph type="sldNum" sz="quarter" idx="12"/>
          </p:nvPr>
        </p:nvSpPr>
        <p:spPr/>
        <p:txBody>
          <a:bodyPr/>
          <a:lstStyle>
            <a:lvl1pPr>
              <a:defRPr/>
            </a:lvl1pPr>
          </a:lstStyle>
          <a:p>
            <a:pPr>
              <a:defRPr/>
            </a:pPr>
            <a:fld id="{DCC8C536-E49B-4BDB-9088-2074EA61FD29}" type="slidenum">
              <a:rPr lang="ar-SA" altLang="en-US"/>
              <a:pPr>
                <a:defRPr/>
              </a:pPr>
              <a:t>‹#›</a:t>
            </a:fld>
            <a:endParaRPr lang="en-US" altLang="en-US"/>
          </a:p>
        </p:txBody>
      </p:sp>
    </p:spTree>
    <p:extLst>
      <p:ext uri="{BB962C8B-B14F-4D97-AF65-F5344CB8AC3E}">
        <p14:creationId xmlns:p14="http://schemas.microsoft.com/office/powerpoint/2010/main" val="1189271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GB"/>
              <a:t>prepared by   Prof M A OMRAN</a:t>
            </a:r>
            <a:endParaRPr lang="en-US"/>
          </a:p>
        </p:txBody>
      </p:sp>
      <p:sp>
        <p:nvSpPr>
          <p:cNvPr id="6" name="Slide Number Placeholder 5"/>
          <p:cNvSpPr>
            <a:spLocks noGrp="1"/>
          </p:cNvSpPr>
          <p:nvPr>
            <p:ph type="sldNum" sz="quarter" idx="12"/>
          </p:nvPr>
        </p:nvSpPr>
        <p:spPr/>
        <p:txBody>
          <a:bodyPr/>
          <a:lstStyle>
            <a:lvl1pPr>
              <a:defRPr/>
            </a:lvl1pPr>
          </a:lstStyle>
          <a:p>
            <a:pPr>
              <a:defRPr/>
            </a:pPr>
            <a:fld id="{8B3F0F24-71D5-42A6-8D1E-7BE7F29A646D}" type="slidenum">
              <a:rPr lang="ar-SA" altLang="en-US"/>
              <a:pPr>
                <a:defRPr/>
              </a:pPr>
              <a:t>‹#›</a:t>
            </a:fld>
            <a:endParaRPr lang="en-US" altLang="en-US"/>
          </a:p>
        </p:txBody>
      </p:sp>
    </p:spTree>
    <p:extLst>
      <p:ext uri="{BB962C8B-B14F-4D97-AF65-F5344CB8AC3E}">
        <p14:creationId xmlns:p14="http://schemas.microsoft.com/office/powerpoint/2010/main" val="355336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GB"/>
              <a:t>prepared by   Prof M A OMRAN</a:t>
            </a:r>
            <a:endParaRPr lang="en-US"/>
          </a:p>
        </p:txBody>
      </p:sp>
      <p:sp>
        <p:nvSpPr>
          <p:cNvPr id="6" name="Slide Number Placeholder 5"/>
          <p:cNvSpPr>
            <a:spLocks noGrp="1"/>
          </p:cNvSpPr>
          <p:nvPr>
            <p:ph type="sldNum" sz="quarter" idx="12"/>
          </p:nvPr>
        </p:nvSpPr>
        <p:spPr/>
        <p:txBody>
          <a:bodyPr/>
          <a:lstStyle>
            <a:lvl1pPr>
              <a:defRPr/>
            </a:lvl1pPr>
          </a:lstStyle>
          <a:p>
            <a:pPr>
              <a:defRPr/>
            </a:pPr>
            <a:fld id="{CFE7ADFD-C603-4BCF-BDC9-B16D9A963B8E}" type="slidenum">
              <a:rPr lang="ar-SA" altLang="en-US"/>
              <a:pPr>
                <a:defRPr/>
              </a:pPr>
              <a:t>‹#›</a:t>
            </a:fld>
            <a:endParaRPr lang="en-US" altLang="en-US"/>
          </a:p>
        </p:txBody>
      </p:sp>
    </p:spTree>
    <p:extLst>
      <p:ext uri="{BB962C8B-B14F-4D97-AF65-F5344CB8AC3E}">
        <p14:creationId xmlns:p14="http://schemas.microsoft.com/office/powerpoint/2010/main" val="2103765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pPr>
              <a:defRPr/>
            </a:pPr>
            <a:r>
              <a:rPr lang="en-GB"/>
              <a:t>prepared by   Prof M A OMRAN</a:t>
            </a:r>
            <a:endParaRPr lang="en-US"/>
          </a:p>
        </p:txBody>
      </p:sp>
      <p:sp>
        <p:nvSpPr>
          <p:cNvPr id="6" name="Slide Number Placeholder 5"/>
          <p:cNvSpPr>
            <a:spLocks noGrp="1"/>
          </p:cNvSpPr>
          <p:nvPr>
            <p:ph type="sldNum" sz="quarter" idx="11"/>
          </p:nvPr>
        </p:nvSpPr>
        <p:spPr>
          <a:xfrm>
            <a:off x="6553200" y="6248400"/>
            <a:ext cx="2133600" cy="457200"/>
          </a:xfrm>
        </p:spPr>
        <p:txBody>
          <a:bodyPr/>
          <a:lstStyle>
            <a:lvl1pPr>
              <a:defRPr/>
            </a:lvl1pPr>
          </a:lstStyle>
          <a:p>
            <a:pPr>
              <a:defRPr/>
            </a:pPr>
            <a:fld id="{6211C442-BE4E-4ECD-9A5A-23BE49569D1B}" type="slidenum">
              <a:rPr lang="en-US" altLang="en-US"/>
              <a:pPr>
                <a:defRPr/>
              </a:pPr>
              <a:t>‹#›</a:t>
            </a:fld>
            <a:endParaRPr lang="en-US" altLang="en-US"/>
          </a:p>
        </p:txBody>
      </p:sp>
      <p:sp>
        <p:nvSpPr>
          <p:cNvPr id="7" name="Date Placeholder 6"/>
          <p:cNvSpPr>
            <a:spLocks noGrp="1"/>
          </p:cNvSpPr>
          <p:nvPr>
            <p:ph type="dt" sz="half" idx="12"/>
          </p:nvPr>
        </p:nvSpPr>
        <p:spPr>
          <a:xfrm>
            <a:off x="457200" y="6245225"/>
            <a:ext cx="2133600" cy="476250"/>
          </a:xfrm>
        </p:spPr>
        <p:txBody>
          <a:bodyPr/>
          <a:lstStyle>
            <a:lvl1pPr>
              <a:defRPr/>
            </a:lvl1pPr>
          </a:lstStyle>
          <a:p>
            <a:pPr>
              <a:defRPr/>
            </a:pPr>
            <a:endParaRPr lang="en-US"/>
          </a:p>
        </p:txBody>
      </p:sp>
    </p:spTree>
    <p:extLst>
      <p:ext uri="{BB962C8B-B14F-4D97-AF65-F5344CB8AC3E}">
        <p14:creationId xmlns:p14="http://schemas.microsoft.com/office/powerpoint/2010/main" val="66541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r>
              <a:rPr lang="en-GB"/>
              <a:t>prepared by   Prof M A OMRAN</a:t>
            </a:r>
            <a:endParaRPr lang="en-US"/>
          </a:p>
        </p:txBody>
      </p:sp>
      <p:sp>
        <p:nvSpPr>
          <p:cNvPr id="8" name="Rectangle 6"/>
          <p:cNvSpPr>
            <a:spLocks noGrp="1" noChangeArrowheads="1"/>
          </p:cNvSpPr>
          <p:nvPr>
            <p:ph type="sldNum" sz="quarter" idx="12"/>
          </p:nvPr>
        </p:nvSpPr>
        <p:spPr/>
        <p:txBody>
          <a:bodyPr/>
          <a:lstStyle>
            <a:lvl1pPr>
              <a:defRPr/>
            </a:lvl1pPr>
          </a:lstStyle>
          <a:p>
            <a:pPr>
              <a:defRPr/>
            </a:pPr>
            <a:fld id="{2FC25C33-3E1C-4D87-91EB-9715DB1D0671}" type="slidenum">
              <a:rPr lang="en-US" altLang="en-US"/>
              <a:pPr>
                <a:defRPr/>
              </a:pPr>
              <a:t>‹#›</a:t>
            </a:fld>
            <a:endParaRPr lang="en-US" altLang="en-US"/>
          </a:p>
        </p:txBody>
      </p:sp>
    </p:spTree>
    <p:extLst>
      <p:ext uri="{BB962C8B-B14F-4D97-AF65-F5344CB8AC3E}">
        <p14:creationId xmlns:p14="http://schemas.microsoft.com/office/powerpoint/2010/main" val="2509374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GB"/>
              <a:t>prepared by   Prof M A OMRAN</a:t>
            </a:r>
            <a:endParaRPr lang="en-US"/>
          </a:p>
        </p:txBody>
      </p:sp>
      <p:sp>
        <p:nvSpPr>
          <p:cNvPr id="6" name="Slide Number Placeholder 5"/>
          <p:cNvSpPr>
            <a:spLocks noGrp="1"/>
          </p:cNvSpPr>
          <p:nvPr>
            <p:ph type="sldNum" sz="quarter" idx="12"/>
          </p:nvPr>
        </p:nvSpPr>
        <p:spPr/>
        <p:txBody>
          <a:bodyPr/>
          <a:lstStyle>
            <a:lvl1pPr>
              <a:defRPr/>
            </a:lvl1pPr>
          </a:lstStyle>
          <a:p>
            <a:pPr>
              <a:defRPr/>
            </a:pPr>
            <a:fld id="{9B34AE54-45ED-4594-963D-15ED60337820}" type="slidenum">
              <a:rPr lang="ar-SA" altLang="en-US"/>
              <a:pPr>
                <a:defRPr/>
              </a:pPr>
              <a:t>‹#›</a:t>
            </a:fld>
            <a:endParaRPr lang="en-US" altLang="en-US"/>
          </a:p>
        </p:txBody>
      </p:sp>
    </p:spTree>
    <p:extLst>
      <p:ext uri="{BB962C8B-B14F-4D97-AF65-F5344CB8AC3E}">
        <p14:creationId xmlns:p14="http://schemas.microsoft.com/office/powerpoint/2010/main" val="202402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GB"/>
              <a:t>prepared by   Prof M A OMRAN</a:t>
            </a:r>
            <a:endParaRPr lang="en-US"/>
          </a:p>
        </p:txBody>
      </p:sp>
      <p:sp>
        <p:nvSpPr>
          <p:cNvPr id="6" name="Slide Number Placeholder 5"/>
          <p:cNvSpPr>
            <a:spLocks noGrp="1"/>
          </p:cNvSpPr>
          <p:nvPr>
            <p:ph type="sldNum" sz="quarter" idx="12"/>
          </p:nvPr>
        </p:nvSpPr>
        <p:spPr/>
        <p:txBody>
          <a:bodyPr/>
          <a:lstStyle>
            <a:lvl1pPr>
              <a:defRPr/>
            </a:lvl1pPr>
          </a:lstStyle>
          <a:p>
            <a:pPr>
              <a:defRPr/>
            </a:pPr>
            <a:fld id="{D797F7DF-0BC9-4F02-8C63-ED4740FD7157}" type="slidenum">
              <a:rPr lang="ar-SA" altLang="en-US"/>
              <a:pPr>
                <a:defRPr/>
              </a:pPr>
              <a:t>‹#›</a:t>
            </a:fld>
            <a:endParaRPr lang="en-US" altLang="en-US"/>
          </a:p>
        </p:txBody>
      </p:sp>
    </p:spTree>
    <p:extLst>
      <p:ext uri="{BB962C8B-B14F-4D97-AF65-F5344CB8AC3E}">
        <p14:creationId xmlns:p14="http://schemas.microsoft.com/office/powerpoint/2010/main" val="3803273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GB"/>
              <a:t>prepared by   Prof M A OMRAN</a:t>
            </a:r>
            <a:endParaRPr lang="en-US"/>
          </a:p>
        </p:txBody>
      </p:sp>
      <p:sp>
        <p:nvSpPr>
          <p:cNvPr id="7" name="Slide Number Placeholder 5"/>
          <p:cNvSpPr>
            <a:spLocks noGrp="1"/>
          </p:cNvSpPr>
          <p:nvPr>
            <p:ph type="sldNum" sz="quarter" idx="12"/>
          </p:nvPr>
        </p:nvSpPr>
        <p:spPr/>
        <p:txBody>
          <a:bodyPr/>
          <a:lstStyle>
            <a:lvl1pPr>
              <a:defRPr/>
            </a:lvl1pPr>
          </a:lstStyle>
          <a:p>
            <a:pPr>
              <a:defRPr/>
            </a:pPr>
            <a:fld id="{F99EB304-F4BE-4EE6-959D-A493F3B2A2FA}" type="slidenum">
              <a:rPr lang="ar-SA" altLang="en-US"/>
              <a:pPr>
                <a:defRPr/>
              </a:pPr>
              <a:t>‹#›</a:t>
            </a:fld>
            <a:endParaRPr lang="en-US" altLang="en-US"/>
          </a:p>
        </p:txBody>
      </p:sp>
    </p:spTree>
    <p:extLst>
      <p:ext uri="{BB962C8B-B14F-4D97-AF65-F5344CB8AC3E}">
        <p14:creationId xmlns:p14="http://schemas.microsoft.com/office/powerpoint/2010/main" val="46504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GB"/>
              <a:t>prepared by   Prof M A OMRAN</a:t>
            </a:r>
            <a:endParaRPr lang="en-US"/>
          </a:p>
        </p:txBody>
      </p:sp>
      <p:sp>
        <p:nvSpPr>
          <p:cNvPr id="9" name="Slide Number Placeholder 5"/>
          <p:cNvSpPr>
            <a:spLocks noGrp="1"/>
          </p:cNvSpPr>
          <p:nvPr>
            <p:ph type="sldNum" sz="quarter" idx="12"/>
          </p:nvPr>
        </p:nvSpPr>
        <p:spPr/>
        <p:txBody>
          <a:bodyPr/>
          <a:lstStyle>
            <a:lvl1pPr>
              <a:defRPr/>
            </a:lvl1pPr>
          </a:lstStyle>
          <a:p>
            <a:pPr>
              <a:defRPr/>
            </a:pPr>
            <a:fld id="{9CAFE4B1-99E8-4AC2-A08E-97EAE682908D}" type="slidenum">
              <a:rPr lang="ar-SA" altLang="en-US"/>
              <a:pPr>
                <a:defRPr/>
              </a:pPr>
              <a:t>‹#›</a:t>
            </a:fld>
            <a:endParaRPr lang="en-US" altLang="en-US"/>
          </a:p>
        </p:txBody>
      </p:sp>
    </p:spTree>
    <p:extLst>
      <p:ext uri="{BB962C8B-B14F-4D97-AF65-F5344CB8AC3E}">
        <p14:creationId xmlns:p14="http://schemas.microsoft.com/office/powerpoint/2010/main" val="1386221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GB"/>
              <a:t>prepared by   Prof M A OMRAN</a:t>
            </a:r>
            <a:endParaRPr lang="en-US"/>
          </a:p>
        </p:txBody>
      </p:sp>
      <p:sp>
        <p:nvSpPr>
          <p:cNvPr id="5" name="Slide Number Placeholder 5"/>
          <p:cNvSpPr>
            <a:spLocks noGrp="1"/>
          </p:cNvSpPr>
          <p:nvPr>
            <p:ph type="sldNum" sz="quarter" idx="12"/>
          </p:nvPr>
        </p:nvSpPr>
        <p:spPr/>
        <p:txBody>
          <a:bodyPr/>
          <a:lstStyle>
            <a:lvl1pPr>
              <a:defRPr/>
            </a:lvl1pPr>
          </a:lstStyle>
          <a:p>
            <a:pPr>
              <a:defRPr/>
            </a:pPr>
            <a:fld id="{6FDBFD88-3537-4359-895F-FC1E6B1A681D}" type="slidenum">
              <a:rPr lang="ar-SA" altLang="en-US"/>
              <a:pPr>
                <a:defRPr/>
              </a:pPr>
              <a:t>‹#›</a:t>
            </a:fld>
            <a:endParaRPr lang="en-US" altLang="en-US"/>
          </a:p>
        </p:txBody>
      </p:sp>
    </p:spTree>
    <p:extLst>
      <p:ext uri="{BB962C8B-B14F-4D97-AF65-F5344CB8AC3E}">
        <p14:creationId xmlns:p14="http://schemas.microsoft.com/office/powerpoint/2010/main" val="837719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GB"/>
              <a:t>prepared by   Prof M A OMRAN</a:t>
            </a:r>
            <a:endParaRPr lang="en-US"/>
          </a:p>
        </p:txBody>
      </p:sp>
      <p:sp>
        <p:nvSpPr>
          <p:cNvPr id="4" name="Slide Number Placeholder 5"/>
          <p:cNvSpPr>
            <a:spLocks noGrp="1"/>
          </p:cNvSpPr>
          <p:nvPr>
            <p:ph type="sldNum" sz="quarter" idx="12"/>
          </p:nvPr>
        </p:nvSpPr>
        <p:spPr/>
        <p:txBody>
          <a:bodyPr/>
          <a:lstStyle>
            <a:lvl1pPr>
              <a:defRPr/>
            </a:lvl1pPr>
          </a:lstStyle>
          <a:p>
            <a:pPr>
              <a:defRPr/>
            </a:pPr>
            <a:fld id="{D172853E-7135-43CD-A6C2-508F3CCF5A08}" type="slidenum">
              <a:rPr lang="ar-SA" altLang="en-US"/>
              <a:pPr>
                <a:defRPr/>
              </a:pPr>
              <a:t>‹#›</a:t>
            </a:fld>
            <a:endParaRPr lang="en-US" altLang="en-US"/>
          </a:p>
        </p:txBody>
      </p:sp>
    </p:spTree>
    <p:extLst>
      <p:ext uri="{BB962C8B-B14F-4D97-AF65-F5344CB8AC3E}">
        <p14:creationId xmlns:p14="http://schemas.microsoft.com/office/powerpoint/2010/main" val="1059199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GB"/>
              <a:t>prepared by   Prof M A OMRAN</a:t>
            </a:r>
            <a:endParaRPr lang="en-US"/>
          </a:p>
        </p:txBody>
      </p:sp>
      <p:sp>
        <p:nvSpPr>
          <p:cNvPr id="7" name="Slide Number Placeholder 5"/>
          <p:cNvSpPr>
            <a:spLocks noGrp="1"/>
          </p:cNvSpPr>
          <p:nvPr>
            <p:ph type="sldNum" sz="quarter" idx="12"/>
          </p:nvPr>
        </p:nvSpPr>
        <p:spPr/>
        <p:txBody>
          <a:bodyPr/>
          <a:lstStyle>
            <a:lvl1pPr>
              <a:defRPr/>
            </a:lvl1pPr>
          </a:lstStyle>
          <a:p>
            <a:pPr>
              <a:defRPr/>
            </a:pPr>
            <a:fld id="{66CF9BF3-3A83-4B8E-A8EA-49715968884F}" type="slidenum">
              <a:rPr lang="ar-SA" altLang="en-US"/>
              <a:pPr>
                <a:defRPr/>
              </a:pPr>
              <a:t>‹#›</a:t>
            </a:fld>
            <a:endParaRPr lang="en-US" altLang="en-US"/>
          </a:p>
        </p:txBody>
      </p:sp>
    </p:spTree>
    <p:extLst>
      <p:ext uri="{BB962C8B-B14F-4D97-AF65-F5344CB8AC3E}">
        <p14:creationId xmlns:p14="http://schemas.microsoft.com/office/powerpoint/2010/main" val="106747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GB"/>
              <a:t>prepared by   Prof M A OMRAN</a:t>
            </a:r>
            <a:endParaRPr lang="en-US"/>
          </a:p>
        </p:txBody>
      </p:sp>
      <p:sp>
        <p:nvSpPr>
          <p:cNvPr id="7" name="Slide Number Placeholder 5"/>
          <p:cNvSpPr>
            <a:spLocks noGrp="1"/>
          </p:cNvSpPr>
          <p:nvPr>
            <p:ph type="sldNum" sz="quarter" idx="12"/>
          </p:nvPr>
        </p:nvSpPr>
        <p:spPr/>
        <p:txBody>
          <a:bodyPr/>
          <a:lstStyle>
            <a:lvl1pPr>
              <a:defRPr/>
            </a:lvl1pPr>
          </a:lstStyle>
          <a:p>
            <a:pPr>
              <a:defRPr/>
            </a:pPr>
            <a:fld id="{6ECF06B0-FD9B-407B-9161-24C71DF75EB6}" type="slidenum">
              <a:rPr lang="ar-SA" altLang="en-US"/>
              <a:pPr>
                <a:defRPr/>
              </a:pPr>
              <a:t>‹#›</a:t>
            </a:fld>
            <a:endParaRPr lang="en-US" altLang="en-US"/>
          </a:p>
        </p:txBody>
      </p:sp>
    </p:spTree>
    <p:extLst>
      <p:ext uri="{BB962C8B-B14F-4D97-AF65-F5344CB8AC3E}">
        <p14:creationId xmlns:p14="http://schemas.microsoft.com/office/powerpoint/2010/main" val="323799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cs typeface="Arial" panose="020B0604020202020204" pitchFamily="34" charset="0"/>
              </a:defRPr>
            </a:lvl1pPr>
          </a:lstStyle>
          <a:p>
            <a:pPr>
              <a:defRPr/>
            </a:pPr>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cs typeface="Arial" panose="020B0604020202020204" pitchFamily="34" charset="0"/>
              </a:defRPr>
            </a:lvl1pPr>
          </a:lstStyle>
          <a:p>
            <a:pPr>
              <a:defRPr/>
            </a:pPr>
            <a:r>
              <a:rPr lang="en-GB"/>
              <a:t>prepared by   Prof M A OMRAN</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a:defRPr/>
            </a:pPr>
            <a:fld id="{BF38FA07-BD16-4EF5-8D8F-6E31C0BF95DF}"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 id="2147484054" r:id="rId13"/>
  </p:sldLayoutIdLst>
  <p:transition>
    <p:comb/>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1000"/>
                                        <p:tgtEl>
                                          <p:spTgt spid="3">
                                            <p:txEl>
                                              <p:pRg st="4" end="4"/>
                                            </p:txEl>
                                          </p:spTgt>
                                        </p:tgtEl>
                                      </p:cBhvr>
                                    </p:animEffect>
                                    <p:anim calcmode="lin" valueType="num">
                                      <p:cBhvr>
                                        <p:cTn id="3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hf hd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cs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63.gif"/><Relationship Id="rId2" Type="http://schemas.openxmlformats.org/officeDocument/2006/relationships/hyperlink" Target="http://www.kettering.edu/~drussell/demos.html" TargetMode="External"/><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7.xml"/><Relationship Id="rId1" Type="http://schemas.openxmlformats.org/officeDocument/2006/relationships/video" Target="file:///C:\Users\Amiraal\Videos\seismic%20waves.mp4"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slideLayout" Target="../slideLayouts/slideLayout7.xml"/><Relationship Id="rId1" Type="http://schemas.openxmlformats.org/officeDocument/2006/relationships/video" Target="file:///C:\Users\Amiraal\Videos\Seismic%20Slinky&#8212;An%20analogy%20for%20P%20&amp;%20S%20waves%20%5beducational%5d.mp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en.wikipedia.org/wiki/Volume" TargetMode="External"/><Relationship Id="rId2" Type="http://schemas.openxmlformats.org/officeDocument/2006/relationships/hyperlink" Target="http://en.wikipedia.org/wiki/Pressur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http://hyperphysics.phy-astr.gsu.edu/hbase/imgmec/bulk3.gif"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file:///F:\Original\Sayed\selim\GCSE%20Physics%20Types%20of%20Wave2_files\transverse.gif"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en.wikipedia.org/wiki/Longitudinal_wave" TargetMode="External"/><Relationship Id="rId2" Type="http://schemas.openxmlformats.org/officeDocument/2006/relationships/hyperlink" Target="http://en.wikipedia.org/wiki/Transverse_wave"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www.gcse.com/waves/waves2.htm"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www.gcse.com/waves/waves2.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9.xml.rels><?xml version="1.0" encoding="UTF-8" standalone="yes"?>
<Relationships xmlns="http://schemas.openxmlformats.org/package/2006/relationships"><Relationship Id="rId3" Type="http://schemas.openxmlformats.org/officeDocument/2006/relationships/image" Target="file:///F:\Original\Sayed\sayed_files\Elastic%20Waves_files\flw.gif"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video" Target="file:///C:\Users\Amiraal\Videos\seismic%20waves.mp4" TargetMode="External"/></Relationships>
</file>

<file path=ppt/slides/_rels/slide73.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8.xml"/><Relationship Id="rId7" Type="http://schemas.openxmlformats.org/officeDocument/2006/relationships/image" Target="../media/image39.wmf"/><Relationship Id="rId12" Type="http://schemas.openxmlformats.org/officeDocument/2006/relationships/image" Target="../media/image44.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41.wmf"/><Relationship Id="rId5" Type="http://schemas.openxmlformats.org/officeDocument/2006/relationships/image" Target="../media/image43.gif"/><Relationship Id="rId10" Type="http://schemas.openxmlformats.org/officeDocument/2006/relationships/oleObject" Target="../embeddings/oleObject3.bin"/><Relationship Id="rId4" Type="http://schemas.openxmlformats.org/officeDocument/2006/relationships/image" Target="../media/image42.gif"/><Relationship Id="rId9" Type="http://schemas.openxmlformats.org/officeDocument/2006/relationships/image" Target="../media/image40.wmf"/></Relationships>
</file>

<file path=ppt/slides/_rels/slide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image" Target="../media/image46.png"/></Relationships>
</file>

<file path=ppt/slides/_rels/slide75.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8.gif"/></Relationships>
</file>

<file path=ppt/slides/_rels/slide7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7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7.png"/><Relationship Id="rId5" Type="http://schemas.openxmlformats.org/officeDocument/2006/relationships/image" Target="../media/image51.wmf"/><Relationship Id="rId4" Type="http://schemas.openxmlformats.org/officeDocument/2006/relationships/oleObject" Target="../embeddings/oleObject4.bin"/></Relationships>
</file>

<file path=ppt/slides/_rels/slide79.xml.rels><?xml version="1.0" encoding="UTF-8" standalone="yes"?>
<Relationships xmlns="http://schemas.openxmlformats.org/package/2006/relationships"><Relationship Id="rId3" Type="http://schemas.openxmlformats.org/officeDocument/2006/relationships/image" Target="file:///F:\Original\Sayed\sayed_files\Seismic%20Waves_files\bw.gif" TargetMode="External"/><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hyperlink" Target="http://www.gcse.com/waves/longitudinal.htm" TargetMode="Externa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43.gif"/></Relationships>
</file>

<file path=ppt/slides/_rels/slide97.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hyperlink" Target="http://www.kettering.edu/~drussell/demos.html" TargetMode="Externa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hyperlink" Target="http://www.kettering.edu/~drussell/demos.html" TargetMode="Externa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hyperlink" Target="http://www.kettering.edu/~drussell/demos.html"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838200"/>
            <a:ext cx="6991350" cy="2387600"/>
          </a:xfrm>
          <a:solidFill>
            <a:schemeClr val="accent4">
              <a:lumMod val="20000"/>
              <a:lumOff val="80000"/>
            </a:schemeClr>
          </a:solidFill>
        </p:spPr>
        <p:txBody>
          <a:bodyPr/>
          <a:lstStyle/>
          <a:p>
            <a:pPr>
              <a:defRPr/>
            </a:pPr>
            <a:r>
              <a:rPr lang="en-US" sz="5400" b="1" dirty="0" smtClean="0">
                <a:latin typeface="Andalus" panose="02020603050405020304" pitchFamily="18" charset="-78"/>
                <a:cs typeface="Andalus" panose="02020603050405020304" pitchFamily="18" charset="-78"/>
              </a:rPr>
              <a:t>Seismic Method</a:t>
            </a:r>
            <a:br>
              <a:rPr lang="en-US" sz="5400" b="1" dirty="0" smtClean="0">
                <a:latin typeface="Andalus" panose="02020603050405020304" pitchFamily="18" charset="-78"/>
                <a:cs typeface="Andalus" panose="02020603050405020304" pitchFamily="18" charset="-78"/>
              </a:rPr>
            </a:br>
            <a:r>
              <a:rPr lang="en-US" sz="5400" b="1" dirty="0" smtClean="0">
                <a:latin typeface="Andalus" panose="02020603050405020304" pitchFamily="18" charset="-78"/>
                <a:cs typeface="Andalus" panose="02020603050405020304" pitchFamily="18" charset="-78"/>
              </a:rPr>
              <a:t>Introduction</a:t>
            </a:r>
            <a:br>
              <a:rPr lang="en-US" sz="5400" b="1" dirty="0" smtClean="0">
                <a:latin typeface="Andalus" panose="02020603050405020304" pitchFamily="18" charset="-78"/>
                <a:cs typeface="Andalus" panose="02020603050405020304" pitchFamily="18" charset="-78"/>
              </a:rPr>
            </a:br>
            <a:r>
              <a:rPr lang="en-US" sz="5400" b="1" dirty="0" smtClean="0">
                <a:latin typeface="Andalus" panose="02020603050405020304" pitchFamily="18" charset="-78"/>
                <a:cs typeface="Andalus" panose="02020603050405020304" pitchFamily="18" charset="-78"/>
              </a:rPr>
              <a:t>Lec. I &amp; II</a:t>
            </a:r>
            <a:endParaRPr lang="en-US" sz="5400" b="1" dirty="0">
              <a:latin typeface="Andalus" panose="02020603050405020304" pitchFamily="18" charset="-78"/>
              <a:cs typeface="Andalus" panose="02020603050405020304" pitchFamily="18" charset="-78"/>
            </a:endParaRPr>
          </a:p>
        </p:txBody>
      </p:sp>
      <p:sp>
        <p:nvSpPr>
          <p:cNvPr id="3" name="Subtitle 2"/>
          <p:cNvSpPr>
            <a:spLocks noGrp="1"/>
          </p:cNvSpPr>
          <p:nvPr>
            <p:ph type="subTitle" idx="1"/>
          </p:nvPr>
        </p:nvSpPr>
        <p:spPr>
          <a:xfrm>
            <a:off x="914400" y="3216275"/>
            <a:ext cx="6991350" cy="2122488"/>
          </a:xfrm>
          <a:solidFill>
            <a:schemeClr val="accent5">
              <a:lumMod val="20000"/>
              <a:lumOff val="80000"/>
            </a:schemeClr>
          </a:solidFill>
        </p:spPr>
        <p:txBody>
          <a:bodyPr/>
          <a:lstStyle/>
          <a:p>
            <a:pPr>
              <a:buFont typeface="Arial" panose="020B0604020202020204" pitchFamily="34" charset="0"/>
              <a:buNone/>
              <a:defRPr/>
            </a:pPr>
            <a:r>
              <a:rPr lang="en-US" sz="4000" b="1" dirty="0" smtClean="0">
                <a:solidFill>
                  <a:srgbClr val="FF0000"/>
                </a:solidFill>
              </a:rPr>
              <a:t>Prof M A OMRAN,</a:t>
            </a:r>
          </a:p>
          <a:p>
            <a:pPr>
              <a:buFont typeface="Arial" panose="020B0604020202020204" pitchFamily="34" charset="0"/>
              <a:buNone/>
              <a:defRPr/>
            </a:pPr>
            <a:r>
              <a:rPr lang="en-US" sz="2400" b="1" dirty="0" smtClean="0"/>
              <a:t>Prof. Of Geophysics, </a:t>
            </a:r>
          </a:p>
          <a:p>
            <a:pPr>
              <a:buFont typeface="Arial" panose="020B0604020202020204" pitchFamily="34" charset="0"/>
              <a:buNone/>
              <a:defRPr/>
            </a:pPr>
            <a:r>
              <a:rPr lang="en-US" sz="2400" b="1" dirty="0" smtClean="0"/>
              <a:t>Faculty of Science, </a:t>
            </a:r>
          </a:p>
          <a:p>
            <a:pPr>
              <a:buFont typeface="Arial" panose="020B0604020202020204" pitchFamily="34" charset="0"/>
              <a:buNone/>
              <a:defRPr/>
            </a:pPr>
            <a:r>
              <a:rPr lang="en-US" sz="2400" b="1" dirty="0" smtClean="0"/>
              <a:t>Damietta University</a:t>
            </a:r>
            <a:endParaRPr lang="en-US" sz="2400" b="1" dirty="0"/>
          </a:p>
        </p:txBody>
      </p:sp>
      <p:sp>
        <p:nvSpPr>
          <p:cNvPr id="4" name="Footer Placeholder 3"/>
          <p:cNvSpPr>
            <a:spLocks noGrp="1"/>
          </p:cNvSpPr>
          <p:nvPr>
            <p:ph type="ftr" sz="quarter" idx="11"/>
          </p:nvPr>
        </p:nvSpPr>
        <p:spPr/>
        <p:txBody>
          <a:bodyPr/>
          <a:lstStyle/>
          <a:p>
            <a:pPr>
              <a:defRPr/>
            </a:pPr>
            <a:r>
              <a:rPr lang="en-GB" dirty="0" smtClean="0"/>
              <a:t>prepared by   Prof M A OMRAN</a:t>
            </a:r>
            <a:endParaRPr lang="en-US" dirty="0"/>
          </a:p>
        </p:txBody>
      </p:sp>
      <p:sp>
        <p:nvSpPr>
          <p:cNvPr id="410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29504EDD-9AAA-47E3-BB7F-3FA70F608142}" type="slidenum">
              <a:rPr lang="ar-SA" altLang="en-US" smtClean="0">
                <a:solidFill>
                  <a:srgbClr val="898989"/>
                </a:solidFill>
              </a:rPr>
              <a:pPr/>
              <a:t>1</a:t>
            </a:fld>
            <a:endParaRPr lang="en-US" altLang="en-US" smtClean="0">
              <a:solidFill>
                <a:srgbClr val="898989"/>
              </a:solidFill>
            </a:endParaRPr>
          </a:p>
        </p:txBody>
      </p:sp>
      <p:pic>
        <p:nvPicPr>
          <p:cNvPr id="410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304800"/>
            <a:ext cx="1524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endParaRPr lang="en-US" altLang="en-US" smtClean="0">
              <a:cs typeface="Times New Roman" pitchFamily="18" charset="0"/>
            </a:endParaRPr>
          </a:p>
        </p:txBody>
      </p:sp>
      <p:pic>
        <p:nvPicPr>
          <p:cNvPr id="5" name="Picture 18" descr="seismiccowboy"/>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Footer Placeholder 2"/>
          <p:cNvSpPr>
            <a:spLocks noGrp="1"/>
          </p:cNvSpPr>
          <p:nvPr>
            <p:ph type="ftr" sz="quarter" idx="11"/>
          </p:nvPr>
        </p:nvSpPr>
        <p:spPr/>
        <p:txBody>
          <a:bodyPr/>
          <a:lstStyle/>
          <a:p>
            <a:pPr>
              <a:defRPr/>
            </a:pPr>
            <a:r>
              <a:rPr lang="en-GB" dirty="0"/>
              <a:t>prepared by   Prof M A OMRAN</a:t>
            </a:r>
            <a:endParaRPr lang="en-US" dirty="0"/>
          </a:p>
        </p:txBody>
      </p:sp>
      <p:sp>
        <p:nvSpPr>
          <p:cNvPr id="1331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75A3C46B-FBD4-4633-87D4-44882FAAEA48}" type="slidenum">
              <a:rPr lang="ar-SA" altLang="en-US" smtClean="0">
                <a:solidFill>
                  <a:srgbClr val="898989"/>
                </a:solidFill>
              </a:rPr>
              <a:pPr/>
              <a:t>10</a:t>
            </a:fld>
            <a:endParaRPr lang="en-US" altLang="en-US" smtClean="0">
              <a:solidFill>
                <a:srgbClr val="898989"/>
              </a:solidFill>
            </a:endParaRPr>
          </a:p>
        </p:txBody>
      </p:sp>
      <p:sp>
        <p:nvSpPr>
          <p:cNvPr id="13318" name="Rectangle 3"/>
          <p:cNvSpPr>
            <a:spLocks noChangeArrowheads="1"/>
          </p:cNvSpPr>
          <p:nvPr/>
        </p:nvSpPr>
        <p:spPr bwMode="auto">
          <a:xfrm>
            <a:off x="1066800" y="1930400"/>
            <a:ext cx="26892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3200" b="1">
                <a:solidFill>
                  <a:srgbClr val="FF0000"/>
                </a:solidFill>
              </a:rPr>
              <a:t>Prof OMRAN</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381000"/>
            <a:ext cx="8229600" cy="1371600"/>
          </a:xfrm>
        </p:spPr>
        <p:txBody>
          <a:bodyPr/>
          <a:lstStyle/>
          <a:p>
            <a:pPr eaLnBrk="1" hangingPunct="1"/>
            <a:r>
              <a:rPr lang="en-US" altLang="en-US" sz="4000" smtClean="0">
                <a:cs typeface="Times New Roman" pitchFamily="18" charset="0"/>
              </a:rPr>
              <a:t>Dan Russell animations – Rayleigh wave</a:t>
            </a:r>
          </a:p>
        </p:txBody>
      </p:sp>
      <p:sp>
        <p:nvSpPr>
          <p:cNvPr id="105475" name="Rectangle 3"/>
          <p:cNvSpPr>
            <a:spLocks noGrp="1" noChangeArrowheads="1"/>
          </p:cNvSpPr>
          <p:nvPr>
            <p:ph type="body" sz="half" idx="1"/>
          </p:nvPr>
        </p:nvSpPr>
        <p:spPr>
          <a:xfrm>
            <a:off x="1905000" y="5257800"/>
            <a:ext cx="6858000" cy="1447800"/>
          </a:xfrm>
        </p:spPr>
        <p:txBody>
          <a:bodyPr/>
          <a:lstStyle/>
          <a:p>
            <a:pPr eaLnBrk="1" hangingPunct="1">
              <a:buFont typeface="Wingdings" pitchFamily="2" charset="2"/>
              <a:buNone/>
            </a:pPr>
            <a:r>
              <a:rPr lang="en-US" altLang="en-US" sz="2800" smtClean="0">
                <a:cs typeface="Arial" charset="0"/>
              </a:rPr>
              <a:t>Animation courtesy of Dr. Dan Russell, Kettering University </a:t>
            </a:r>
            <a:endParaRPr lang="en-US" altLang="en-US" sz="2000" smtClean="0">
              <a:cs typeface="Arial" charset="0"/>
            </a:endParaRPr>
          </a:p>
          <a:p>
            <a:pPr eaLnBrk="1" hangingPunct="1">
              <a:buFont typeface="Wingdings" pitchFamily="2" charset="2"/>
              <a:buNone/>
            </a:pPr>
            <a:r>
              <a:rPr lang="en-US" altLang="en-US" sz="2000" smtClean="0">
                <a:cs typeface="Arial" charset="0"/>
                <a:hlinkClick r:id="rId2"/>
              </a:rPr>
              <a:t>http://www.kettering.edu/~drussell/demos.html</a:t>
            </a:r>
            <a:r>
              <a:rPr lang="en-US" altLang="en-US" sz="2000" smtClean="0">
                <a:cs typeface="Arial" charset="0"/>
              </a:rPr>
              <a:t> </a:t>
            </a:r>
          </a:p>
        </p:txBody>
      </p:sp>
      <p:pic>
        <p:nvPicPr>
          <p:cNvPr id="105476" name="Picture 4" descr="rayleigh"/>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990600" y="1600200"/>
            <a:ext cx="6705600" cy="377348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0"/>
          </p:nvPr>
        </p:nvSpPr>
        <p:spPr/>
        <p:txBody>
          <a:bodyPr/>
          <a:lstStyle/>
          <a:p>
            <a:pPr>
              <a:defRPr/>
            </a:pPr>
            <a:r>
              <a:rPr lang="en-GB"/>
              <a:t>prepared by   Prof M A OMRAN</a:t>
            </a:r>
            <a:endParaRPr lang="en-US"/>
          </a:p>
        </p:txBody>
      </p:sp>
      <p:sp>
        <p:nvSpPr>
          <p:cNvPr id="105478"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E499C79D-9E09-4C13-BF73-00E96399EEC6}" type="slidenum">
              <a:rPr lang="en-US" altLang="en-US" smtClean="0">
                <a:solidFill>
                  <a:srgbClr val="898989"/>
                </a:solidFill>
              </a:rPr>
              <a:pPr/>
              <a:t>100</a:t>
            </a:fld>
            <a:endParaRPr lang="en-US" altLang="en-US" smtClean="0">
              <a:solidFill>
                <a:srgbClr val="898989"/>
              </a:solidFill>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Pwav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Text Box 3"/>
          <p:cNvSpPr txBox="1">
            <a:spLocks noChangeArrowheads="1"/>
          </p:cNvSpPr>
          <p:nvPr/>
        </p:nvSpPr>
        <p:spPr bwMode="auto">
          <a:xfrm>
            <a:off x="533400" y="334963"/>
            <a:ext cx="82835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3200" b="1" i="1">
                <a:solidFill>
                  <a:srgbClr val="0099FF"/>
                </a:solidFill>
                <a:latin typeface="Comic Sans MS" pitchFamily="66" charset="0"/>
              </a:rPr>
              <a:t>Compressional Wave (P-Wave) Animation</a:t>
            </a:r>
            <a:r>
              <a:rPr lang="en-US" altLang="en-US">
                <a:solidFill>
                  <a:srgbClr val="0099FF"/>
                </a:solidFill>
                <a:latin typeface="Comic Sans MS" pitchFamily="66" charset="0"/>
              </a:rPr>
              <a:t> </a:t>
            </a:r>
          </a:p>
        </p:txBody>
      </p:sp>
      <p:sp>
        <p:nvSpPr>
          <p:cNvPr id="106500" name="Text Box 4"/>
          <p:cNvSpPr txBox="1">
            <a:spLocks noChangeArrowheads="1"/>
          </p:cNvSpPr>
          <p:nvPr/>
        </p:nvSpPr>
        <p:spPr bwMode="auto">
          <a:xfrm>
            <a:off x="152400" y="5381625"/>
            <a:ext cx="87614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2400"/>
              <a:t>Deformation propagates.  Particle motion consists of alternating</a:t>
            </a:r>
          </a:p>
          <a:p>
            <a:pPr eaLnBrk="1" hangingPunct="1"/>
            <a:r>
              <a:rPr lang="en-US" altLang="en-US" sz="2400"/>
              <a:t>compression and dilation.  Particle motion is parallel to the </a:t>
            </a:r>
          </a:p>
          <a:p>
            <a:pPr eaLnBrk="1" hangingPunct="1"/>
            <a:r>
              <a:rPr lang="en-US" altLang="en-US" sz="2400"/>
              <a:t>direction of propagation (longitudinal).  Material returns to its </a:t>
            </a:r>
          </a:p>
          <a:p>
            <a:pPr eaLnBrk="1" hangingPunct="1"/>
            <a:r>
              <a:rPr lang="en-US" altLang="en-US" sz="2400"/>
              <a:t>original shape after wave passes.</a:t>
            </a:r>
          </a:p>
        </p:txBody>
      </p:sp>
      <p:sp>
        <p:nvSpPr>
          <p:cNvPr id="2" name="Footer Placeholder 1"/>
          <p:cNvSpPr>
            <a:spLocks noGrp="1"/>
          </p:cNvSpPr>
          <p:nvPr>
            <p:ph type="ftr" sz="quarter" idx="11"/>
          </p:nvPr>
        </p:nvSpPr>
        <p:spPr/>
        <p:txBody>
          <a:bodyPr/>
          <a:lstStyle/>
          <a:p>
            <a:pPr>
              <a:defRPr/>
            </a:pPr>
            <a:r>
              <a:rPr lang="en-GB"/>
              <a:t>prepared by   Prof M A OMRAN</a:t>
            </a:r>
            <a:endParaRPr lang="en-US"/>
          </a:p>
        </p:txBody>
      </p:sp>
      <p:sp>
        <p:nvSpPr>
          <p:cNvPr id="10650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2503023B-F1E2-49FD-BF99-A6F9A149D09C}" type="slidenum">
              <a:rPr lang="ar-SA" altLang="en-US" smtClean="0">
                <a:solidFill>
                  <a:srgbClr val="898989"/>
                </a:solidFill>
              </a:rPr>
              <a:pPr/>
              <a:t>101</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Swav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Text Box 3"/>
          <p:cNvSpPr txBox="1">
            <a:spLocks noChangeArrowheads="1"/>
          </p:cNvSpPr>
          <p:nvPr/>
        </p:nvSpPr>
        <p:spPr bwMode="auto">
          <a:xfrm>
            <a:off x="1096963" y="0"/>
            <a:ext cx="67516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3200" b="1" i="1">
                <a:solidFill>
                  <a:srgbClr val="00FF00"/>
                </a:solidFill>
                <a:latin typeface="Comic Sans MS" pitchFamily="66" charset="0"/>
              </a:rPr>
              <a:t>Shear Wave (S-Wave) Animation</a:t>
            </a:r>
          </a:p>
        </p:txBody>
      </p:sp>
      <p:sp>
        <p:nvSpPr>
          <p:cNvPr id="107524" name="Text Box 4"/>
          <p:cNvSpPr txBox="1">
            <a:spLocks noChangeArrowheads="1"/>
          </p:cNvSpPr>
          <p:nvPr/>
        </p:nvSpPr>
        <p:spPr bwMode="auto">
          <a:xfrm>
            <a:off x="0" y="4724400"/>
            <a:ext cx="91440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2200"/>
              <a:t>Deformation propagates.  Particle motion consists of alternating transverse motion.  Particle motion is perpendicular to the direction of propagation (transverse).  Transverse particle motion shown here is vertical but can be in any direction.  However, Earth’s layers tend to cause mostly vertical (SV; in the vertical plane) or horizontal (SH) shear motions.  Material returns to its original shape after wave passes.</a:t>
            </a:r>
          </a:p>
        </p:txBody>
      </p:sp>
      <p:sp>
        <p:nvSpPr>
          <p:cNvPr id="2" name="Footer Placeholder 1"/>
          <p:cNvSpPr>
            <a:spLocks noGrp="1"/>
          </p:cNvSpPr>
          <p:nvPr>
            <p:ph type="ftr" sz="quarter" idx="11"/>
          </p:nvPr>
        </p:nvSpPr>
        <p:spPr/>
        <p:txBody>
          <a:bodyPr/>
          <a:lstStyle/>
          <a:p>
            <a:pPr>
              <a:defRPr/>
            </a:pPr>
            <a:r>
              <a:rPr lang="en-GB"/>
              <a:t>prepared by   Prof M A OMRAN</a:t>
            </a:r>
            <a:endParaRPr lang="en-US"/>
          </a:p>
        </p:txBody>
      </p:sp>
      <p:sp>
        <p:nvSpPr>
          <p:cNvPr id="10752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661F56A9-8F84-475E-80B9-A71A008C9B98}" type="slidenum">
              <a:rPr lang="ar-SA" altLang="en-US" smtClean="0">
                <a:solidFill>
                  <a:srgbClr val="898989"/>
                </a:solidFill>
              </a:rPr>
              <a:pPr/>
              <a:t>102</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898525" y="304800"/>
            <a:ext cx="717867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3200" b="1" i="1">
                <a:solidFill>
                  <a:srgbClr val="0000FF"/>
                </a:solidFill>
                <a:latin typeface="Comic Sans MS" pitchFamily="66" charset="0"/>
              </a:rPr>
              <a:t>Rayleigh Wave (R-Wave) Animation</a:t>
            </a:r>
          </a:p>
        </p:txBody>
      </p:sp>
      <p:pic>
        <p:nvPicPr>
          <p:cNvPr id="108547" name="Picture 3" descr="Rwav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8382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8" name="Text Box 4"/>
          <p:cNvSpPr txBox="1">
            <a:spLocks noChangeArrowheads="1"/>
          </p:cNvSpPr>
          <p:nvPr/>
        </p:nvSpPr>
        <p:spPr bwMode="auto">
          <a:xfrm>
            <a:off x="152400" y="5349875"/>
            <a:ext cx="89916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2200"/>
              <a:t>Deformation propagates.  Particle motion consists of elliptical motions (generally retrograde elliptical) in the vertical plane and parallel to the direction of propagation.  Amplitude decreases with depth.  Material returns to its original shape after wave passes.</a:t>
            </a:r>
          </a:p>
        </p:txBody>
      </p:sp>
      <p:sp>
        <p:nvSpPr>
          <p:cNvPr id="2" name="Footer Placeholder 1"/>
          <p:cNvSpPr>
            <a:spLocks noGrp="1"/>
          </p:cNvSpPr>
          <p:nvPr>
            <p:ph type="ftr" sz="quarter" idx="11"/>
          </p:nvPr>
        </p:nvSpPr>
        <p:spPr/>
        <p:txBody>
          <a:bodyPr/>
          <a:lstStyle/>
          <a:p>
            <a:pPr>
              <a:defRPr/>
            </a:pPr>
            <a:r>
              <a:rPr lang="en-GB"/>
              <a:t>prepared by   Prof M A OMRAN</a:t>
            </a:r>
            <a:endParaRPr lang="en-US"/>
          </a:p>
        </p:txBody>
      </p:sp>
      <p:sp>
        <p:nvSpPr>
          <p:cNvPr id="10855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3655D408-35BD-459B-A4E8-98D99C4CB3BB}" type="slidenum">
              <a:rPr lang="ar-SA" altLang="en-US" smtClean="0">
                <a:solidFill>
                  <a:srgbClr val="898989"/>
                </a:solidFill>
              </a:rPr>
              <a:pPr/>
              <a:t>103</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533400" y="2444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endParaRPr lang="en-US" altLang="en-US">
              <a:solidFill>
                <a:srgbClr val="0099FF"/>
              </a:solidFill>
              <a:latin typeface="Comic Sans MS" pitchFamily="66" charset="0"/>
            </a:endParaRPr>
          </a:p>
        </p:txBody>
      </p:sp>
      <p:pic>
        <p:nvPicPr>
          <p:cNvPr id="109571" name="Picture 3" descr="Lwav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2" name="Rectangle 4"/>
          <p:cNvSpPr>
            <a:spLocks noChangeArrowheads="1"/>
          </p:cNvSpPr>
          <p:nvPr/>
        </p:nvSpPr>
        <p:spPr bwMode="auto">
          <a:xfrm>
            <a:off x="1447800" y="334963"/>
            <a:ext cx="63912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ltLang="en-US" sz="3200" b="1" i="1">
                <a:solidFill>
                  <a:srgbClr val="FF00FF"/>
                </a:solidFill>
                <a:latin typeface="Comic Sans MS" pitchFamily="66" charset="0"/>
              </a:rPr>
              <a:t>Love Wave (L-Wave) Animation</a:t>
            </a:r>
            <a:endParaRPr lang="en-US" altLang="en-US" sz="3200">
              <a:solidFill>
                <a:srgbClr val="FF00FF"/>
              </a:solidFill>
              <a:latin typeface="Comic Sans MS" pitchFamily="66" charset="0"/>
            </a:endParaRPr>
          </a:p>
        </p:txBody>
      </p:sp>
      <p:sp>
        <p:nvSpPr>
          <p:cNvPr id="109573" name="Text Box 5"/>
          <p:cNvSpPr txBox="1">
            <a:spLocks noChangeArrowheads="1"/>
          </p:cNvSpPr>
          <p:nvPr/>
        </p:nvSpPr>
        <p:spPr bwMode="auto">
          <a:xfrm>
            <a:off x="152400" y="4756150"/>
            <a:ext cx="899160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2200"/>
              <a:t>Deformation propagates.  Particle motion consists of alternating transverse motions.  Particle motion is horizontal and perpendicular to the direction of propagation (transverse).  To aid in seeing that the particle motion is purely horizontal, focus on the Y axis (red line) as the wave propagates through it.  Amplitude decreases with depth.  Material returns to its original shape after wave passes.</a:t>
            </a:r>
          </a:p>
        </p:txBody>
      </p:sp>
      <p:sp>
        <p:nvSpPr>
          <p:cNvPr id="2" name="Footer Placeholder 1"/>
          <p:cNvSpPr>
            <a:spLocks noGrp="1"/>
          </p:cNvSpPr>
          <p:nvPr>
            <p:ph type="ftr" sz="quarter" idx="11"/>
          </p:nvPr>
        </p:nvSpPr>
        <p:spPr/>
        <p:txBody>
          <a:bodyPr/>
          <a:lstStyle/>
          <a:p>
            <a:pPr>
              <a:defRPr/>
            </a:pPr>
            <a:r>
              <a:rPr lang="en-GB"/>
              <a:t>prepared by   Prof M A OMRAN</a:t>
            </a:r>
            <a:endParaRPr lang="en-US"/>
          </a:p>
        </p:txBody>
      </p:sp>
      <p:sp>
        <p:nvSpPr>
          <p:cNvPr id="10957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E3F5193B-5C2A-4C84-B0FB-F3DDD8E039D0}" type="slidenum">
              <a:rPr lang="ar-SA" altLang="en-US" smtClean="0">
                <a:solidFill>
                  <a:srgbClr val="898989"/>
                </a:solidFill>
              </a:rPr>
              <a:pPr/>
              <a:t>104</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4" descr="StickManWaveSimulation"/>
          <p:cNvPicPr>
            <a:picLocks noChangeAspect="1" noChangeArrowheads="1"/>
          </p:cNvPicPr>
          <p:nvPr/>
        </p:nvPicPr>
        <p:blipFill>
          <a:blip r:embed="rId2">
            <a:extLst>
              <a:ext uri="{28A0092B-C50C-407E-A947-70E740481C1C}">
                <a14:useLocalDpi xmlns:a14="http://schemas.microsoft.com/office/drawing/2010/main" val="0"/>
              </a:ext>
            </a:extLst>
          </a:blip>
          <a:srcRect l="2777" t="3925" r="3206" b="2612"/>
          <a:stretch>
            <a:fillRect/>
          </a:stretch>
        </p:blipFill>
        <p:spPr bwMode="auto">
          <a:xfrm>
            <a:off x="1524000" y="381000"/>
            <a:ext cx="5791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Rectangle 5"/>
          <p:cNvSpPr>
            <a:spLocks noChangeArrowheads="1"/>
          </p:cNvSpPr>
          <p:nvPr/>
        </p:nvSpPr>
        <p:spPr bwMode="auto">
          <a:xfrm>
            <a:off x="228600" y="4335463"/>
            <a:ext cx="86868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r>
              <a:rPr lang="en-US" altLang="en-US" sz="2000" i="1"/>
              <a:t>Schematic diagram illustrating students performing wave simulations.  Student holds a poster board or cardboard circle in front of his or her body and walks forward (like the seismic waves propagating in the Earth).  While walking, the student moves their circle </a:t>
            </a:r>
            <a:r>
              <a:rPr lang="en-US" altLang="en-US" sz="2000" b="1" i="1"/>
              <a:t>forward and backward</a:t>
            </a:r>
            <a:r>
              <a:rPr lang="en-US" altLang="en-US" sz="2000" i="1"/>
              <a:t> (“push and pull”, for the P wave), or</a:t>
            </a:r>
            <a:r>
              <a:rPr lang="en-US" altLang="en-US" sz="2000" b="1" i="1"/>
              <a:t> up and down</a:t>
            </a:r>
            <a:r>
              <a:rPr lang="en-US" altLang="en-US" sz="2000" i="1"/>
              <a:t> (transverse motion for the shear wave), or </a:t>
            </a:r>
            <a:r>
              <a:rPr lang="en-US" altLang="en-US" sz="2000" b="1" i="1"/>
              <a:t>in a retrograde ellipse</a:t>
            </a:r>
            <a:r>
              <a:rPr lang="en-US" altLang="en-US" sz="2000" i="1"/>
              <a:t> (for the Rayleigh wave), or </a:t>
            </a:r>
            <a:r>
              <a:rPr lang="en-US" altLang="en-US" sz="2000" b="1" i="1"/>
              <a:t>side to side horizontally</a:t>
            </a:r>
            <a:r>
              <a:rPr lang="en-US" altLang="en-US" sz="2000" i="1"/>
              <a:t> (for the Love wave), as shown above.</a:t>
            </a:r>
          </a:p>
        </p:txBody>
      </p:sp>
      <p:sp>
        <p:nvSpPr>
          <p:cNvPr id="2" name="Footer Placeholder 1"/>
          <p:cNvSpPr>
            <a:spLocks noGrp="1"/>
          </p:cNvSpPr>
          <p:nvPr>
            <p:ph type="ftr" sz="quarter" idx="11"/>
          </p:nvPr>
        </p:nvSpPr>
        <p:spPr/>
        <p:txBody>
          <a:bodyPr/>
          <a:lstStyle/>
          <a:p>
            <a:pPr>
              <a:defRPr/>
            </a:pPr>
            <a:r>
              <a:rPr lang="en-GB"/>
              <a:t>prepared by   Prof M A OMRAN</a:t>
            </a:r>
            <a:endParaRPr lang="en-US"/>
          </a:p>
        </p:txBody>
      </p:sp>
      <p:sp>
        <p:nvSpPr>
          <p:cNvPr id="11059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0B757D42-B17E-4749-98C7-B121E6E2F02E}" type="slidenum">
              <a:rPr lang="ar-SA" altLang="en-US" smtClean="0">
                <a:solidFill>
                  <a:srgbClr val="898989"/>
                </a:solidFill>
              </a:rPr>
              <a:pPr/>
              <a:t>105</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86" name="Group 74"/>
          <p:cNvGraphicFramePr>
            <a:graphicFrameLocks noGrp="1"/>
          </p:cNvGraphicFramePr>
          <p:nvPr/>
        </p:nvGraphicFramePr>
        <p:xfrm>
          <a:off x="228600" y="846138"/>
          <a:ext cx="8839200" cy="5854700"/>
        </p:xfrm>
        <a:graphic>
          <a:graphicData uri="http://schemas.openxmlformats.org/drawingml/2006/table">
            <a:tbl>
              <a:tblPr/>
              <a:tblGrid>
                <a:gridCol w="1587500"/>
                <a:gridCol w="2214563"/>
                <a:gridCol w="1819275"/>
                <a:gridCol w="3217862"/>
              </a:tblGrid>
              <a:tr h="393743">
                <a:tc gridSpan="4">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Table 2:  Seismic Waves</a:t>
                      </a:r>
                      <a:endParaRPr kumimoji="0" lang="en-US" sz="1600" b="1"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GB"/>
                    </a:p>
                  </a:txBody>
                  <a:tcPr/>
                </a:tc>
                <a:tc hMerge="1">
                  <a:txBody>
                    <a:bodyPr/>
                    <a:lstStyle/>
                    <a:p>
                      <a:endParaRPr lang="en-GB"/>
                    </a:p>
                  </a:txBody>
                  <a:tcPr/>
                </a:tc>
                <a:tc hMerge="1">
                  <a:txBody>
                    <a:bodyPr/>
                    <a:lstStyle/>
                    <a:p>
                      <a:endParaRPr lang="en-GB"/>
                    </a:p>
                  </a:txBody>
                  <a:tcPr/>
                </a:tc>
              </a:tr>
              <a:tr h="616017">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Type (and names)</a:t>
                      </a:r>
                      <a:endParaRPr kumimoji="0" lang="en-US" sz="16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Particle Motion</a:t>
                      </a:r>
                      <a:endParaRPr kumimoji="0" lang="en-US" sz="16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Typical Velocity</a:t>
                      </a:r>
                      <a:endParaRPr kumimoji="0" lang="en-US" sz="16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Other Characteristics</a:t>
                      </a:r>
                      <a:endParaRPr kumimoji="0" lang="en-US" sz="16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30114">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P,Compressional, Primary, Longitudinal</a:t>
                      </a:r>
                      <a:endParaRPr kumimoji="0" lang="en-US" sz="16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Alternating compressions (“pushes”) and dilations (“pulls”) which are directed in the same direction as the wave is propagating (along the </a:t>
                      </a:r>
                      <a:r>
                        <a:rPr kumimoji="0" lang="en-US"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raypath</a:t>
                      </a: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and therefore, perpendicular to the </a:t>
                      </a:r>
                      <a:r>
                        <a:rPr kumimoji="0" lang="en-US" sz="1600" b="0" i="0" u="none" strike="noStrike" cap="none" normalizeH="0" baseline="0" dirty="0" err="1" smtClean="0">
                          <a:ln>
                            <a:noFill/>
                          </a:ln>
                          <a:solidFill>
                            <a:schemeClr val="tx1"/>
                          </a:solidFill>
                          <a:effectLst/>
                          <a:latin typeface="Times New Roman" panose="02020603050405020304" pitchFamily="18" charset="0"/>
                          <a:cs typeface="Times New Roman" panose="02020603050405020304" pitchFamily="18" charset="0"/>
                        </a:rPr>
                        <a:t>wavefront</a:t>
                      </a:r>
                      <a:endParaRPr kumimoji="0" lang="en-US" sz="1600" b="0" i="0" u="none" strike="noStrike" cap="none" normalizeH="0" baseline="0" dirty="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a:t>
                      </a:r>
                      <a:r>
                        <a:rPr kumimoji="0" lang="en-US" sz="16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P</a:t>
                      </a: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 5 – 7 km/s in typical Earth’s crust;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&gt;~ 8 km/s in Earth’s mantle and core;  1.5 km/s in water; 0.3 km/s in air</a:t>
                      </a:r>
                      <a:endParaRPr kumimoji="0" lang="en-US" sz="16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P motion travels fastest in materials, so the P-wave is the first-arriving energy on a seismogram.  Generally smaller and higher frequency than the S and Surface-waves.  P waves in a liquid or gas are pressure waves, including sound waves.</a:t>
                      </a:r>
                      <a:endParaRPr kumimoji="0" lang="en-US" sz="16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4826">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S,   Shear, Secondary, Transverse</a:t>
                      </a:r>
                      <a:endParaRPr kumimoji="0" lang="en-US" sz="1600" b="0" i="0" u="none" strike="noStrike" cap="none" normalizeH="0" baseline="0" dirty="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Alternating transverse motions (perpendicular to the direction of propagation, and the raypath); commonly polarized such that particle motion is in vertical or horizontal planes</a:t>
                      </a:r>
                      <a:endParaRPr kumimoji="0" lang="en-US" sz="16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a:t>
                      </a:r>
                      <a:r>
                        <a:rPr kumimoji="0" lang="en-US" sz="16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S</a:t>
                      </a: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 3 – 4 km/s in typical Earth’s crust;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&gt;~ 4.5 km/s in Earth’s mantle;  ~  2.5-3.0 km/s in (solid) inner core</a:t>
                      </a:r>
                      <a:endParaRPr kumimoji="0" lang="en-US" sz="16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S-waves do not travel through fluids, so do not exist in Earth’s outer core (inferred to be primarily liquid iron) or in air or water or molten rock (magma).  S waves travel slower than P waves in a solid and, therefore, arrive after the P wave.</a:t>
                      </a:r>
                      <a:endParaRPr kumimoji="0" lang="en-US" sz="1600" b="0" i="0" u="none" strike="noStrike" cap="none" normalizeH="0" baseline="0" smtClean="0">
                        <a:ln>
                          <a:noFill/>
                        </a:ln>
                        <a:solidFill>
                          <a:schemeClr val="tx1"/>
                        </a:solidFill>
                        <a:effectLst/>
                        <a:latin typeface="Arial" panose="020B060402020202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1642" name="Text Box 75"/>
          <p:cNvSpPr txBox="1">
            <a:spLocks noChangeArrowheads="1"/>
          </p:cNvSpPr>
          <p:nvPr/>
        </p:nvSpPr>
        <p:spPr bwMode="auto">
          <a:xfrm>
            <a:off x="1920875" y="381000"/>
            <a:ext cx="470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US" altLang="en-US" sz="2400">
                <a:solidFill>
                  <a:srgbClr val="FF0000"/>
                </a:solidFill>
              </a:rPr>
              <a:t>Characteristics of Seismic Waves</a:t>
            </a:r>
          </a:p>
        </p:txBody>
      </p:sp>
      <p:sp>
        <p:nvSpPr>
          <p:cNvPr id="2" name="Footer Placeholder 1"/>
          <p:cNvSpPr>
            <a:spLocks noGrp="1"/>
          </p:cNvSpPr>
          <p:nvPr>
            <p:ph type="ftr" sz="quarter" idx="11"/>
          </p:nvPr>
        </p:nvSpPr>
        <p:spPr/>
        <p:txBody>
          <a:bodyPr/>
          <a:lstStyle/>
          <a:p>
            <a:pPr>
              <a:defRPr/>
            </a:pPr>
            <a:r>
              <a:rPr lang="en-GB" smtClean="0"/>
              <a:t>prepared by   Prof M A OMRAN</a:t>
            </a:r>
            <a:endParaRPr lang="en-US"/>
          </a:p>
        </p:txBody>
      </p:sp>
      <p:sp>
        <p:nvSpPr>
          <p:cNvPr id="11164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B1DE99DD-8ACB-4901-B67C-CF91EDD96259}" type="slidenum">
              <a:rPr lang="ar-SA" altLang="en-US" smtClean="0">
                <a:solidFill>
                  <a:srgbClr val="898989"/>
                </a:solidFill>
              </a:rPr>
              <a:pPr/>
              <a:t>106</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92" name="Group 56"/>
          <p:cNvGraphicFramePr>
            <a:graphicFrameLocks noGrp="1"/>
          </p:cNvGraphicFramePr>
          <p:nvPr/>
        </p:nvGraphicFramePr>
        <p:xfrm>
          <a:off x="228600" y="990600"/>
          <a:ext cx="8839200" cy="5715000"/>
        </p:xfrm>
        <a:graphic>
          <a:graphicData uri="http://schemas.openxmlformats.org/drawingml/2006/table">
            <a:tbl>
              <a:tblPr/>
              <a:tblGrid>
                <a:gridCol w="1587500"/>
                <a:gridCol w="2214563"/>
                <a:gridCol w="1819275"/>
                <a:gridCol w="3217862"/>
              </a:tblGrid>
              <a:tr h="3284537">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  Love, Surface waves, Long waves</a:t>
                      </a:r>
                      <a:endParaRPr kumimoji="0" 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Transverse horizontal motion, perpendicular to the direction of propagation and generally parallel to the Earth’s surface</a:t>
                      </a:r>
                      <a:endParaRPr kumimoji="0" 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a:t>
                      </a:r>
                      <a:r>
                        <a:rPr kumimoji="0" lang="en-US" sz="16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L </a:t>
                      </a: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2.0 - 4.5 km/s in the Earth depending on frequency of the propagating wave</a:t>
                      </a:r>
                      <a:endParaRPr kumimoji="0" 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Love waves exist because of the Earth’s surface.  They are largest at the surface and decrease in amplitude with depth.  Love waves are dispersive, that is, the wave velocity is dependent on frequency, with low frequencies normally propagating at higher velocity.  Depth of penetration of the Love waves is also dependent on frequency, with lower frequencies penetrating to greater depth.</a:t>
                      </a:r>
                      <a:endParaRPr kumimoji="0" 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30463">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   Rayleigh, Surface waves, Long waves, Ground roll</a:t>
                      </a:r>
                      <a:endParaRPr kumimoji="0" 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Motion is both in the direction of propagation and perpendicular (in a vertical plane), and  “phased” so that the motion is generally elliptical – either prograde or retrograde</a:t>
                      </a:r>
                      <a:endParaRPr kumimoji="0" 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a:t>
                      </a:r>
                      <a:r>
                        <a:rPr kumimoji="0" lang="en-US" sz="16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rPr>
                        <a:t>R </a:t>
                      </a: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  2.0 - 4.5 km/s in the Earth depending on frequency of the propagating wave</a:t>
                      </a:r>
                      <a:endParaRPr kumimoji="0" 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defRPr>
                      </a:lvl1pPr>
                      <a:lvl2pPr>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defRPr>
                      </a:lvl2pPr>
                      <a:lvl3pPr>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defRPr>
                      </a:lvl3pPr>
                      <a:lvl4pPr>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defRPr>
                      </a:lvl4pPr>
                      <a:lvl5pPr>
                        <a:spcBef>
                          <a:spcPct val="20000"/>
                        </a:spcBef>
                        <a:buClr>
                          <a:schemeClr val="bg2"/>
                        </a:buClr>
                        <a:buFont typeface="Wingdings" panose="05000000000000000000" pitchFamily="2" charset="2"/>
                        <a:defRPr>
                          <a:solidFill>
                            <a:schemeClr val="tx1"/>
                          </a:solidFill>
                          <a:latin typeface="Arial" panose="020B0604020202020204" pitchFamily="34" charset="0"/>
                        </a:defRPr>
                      </a:lvl5pPr>
                      <a:lvl6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6pPr>
                      <a:lvl7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7pPr>
                      <a:lvl8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8pPr>
                      <a:lvl9pPr fontAlgn="base">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Rayleigh waves are also dispersive and the amplitudes generally decrease with depth in the Earth.  Appearance and particle motion are similar to water waves.</a:t>
                      </a:r>
                      <a:endParaRPr kumimoji="0" lang="en-US" sz="16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661" name="Text Box 48"/>
          <p:cNvSpPr txBox="1">
            <a:spLocks noChangeArrowheads="1"/>
          </p:cNvSpPr>
          <p:nvPr/>
        </p:nvSpPr>
        <p:spPr bwMode="auto">
          <a:xfrm>
            <a:off x="1920875" y="381000"/>
            <a:ext cx="4708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US" altLang="en-US" sz="2400">
                <a:solidFill>
                  <a:srgbClr val="FF0000"/>
                </a:solidFill>
              </a:rPr>
              <a:t>Characteristics of Seismic Waves</a:t>
            </a:r>
          </a:p>
        </p:txBody>
      </p:sp>
      <p:sp>
        <p:nvSpPr>
          <p:cNvPr id="2" name="Footer Placeholder 1"/>
          <p:cNvSpPr>
            <a:spLocks noGrp="1"/>
          </p:cNvSpPr>
          <p:nvPr>
            <p:ph type="ftr" sz="quarter" idx="11"/>
          </p:nvPr>
        </p:nvSpPr>
        <p:spPr/>
        <p:txBody>
          <a:bodyPr/>
          <a:lstStyle/>
          <a:p>
            <a:pPr>
              <a:defRPr/>
            </a:pPr>
            <a:r>
              <a:rPr lang="en-GB" smtClean="0"/>
              <a:t>prepared by   Prof M A OMRAN</a:t>
            </a:r>
            <a:endParaRPr lang="en-US"/>
          </a:p>
        </p:txBody>
      </p:sp>
      <p:sp>
        <p:nvSpPr>
          <p:cNvPr id="11266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DF8A5DEA-E7A5-404A-8693-DCE40A886120}" type="slidenum">
              <a:rPr lang="ar-SA" altLang="en-US" smtClean="0">
                <a:solidFill>
                  <a:srgbClr val="898989"/>
                </a:solidFill>
              </a:rPr>
              <a:pPr/>
              <a:t>107</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a:t>prepared by   Prof M A OMRAN</a:t>
            </a:r>
            <a:endParaRPr lang="en-US"/>
          </a:p>
        </p:txBody>
      </p:sp>
      <p:pic>
        <p:nvPicPr>
          <p:cNvPr id="3" name="seismic waves.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295400" y="990600"/>
            <a:ext cx="5943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BD125D42-D352-4751-BCFF-370F751223CC}" type="slidenum">
              <a:rPr lang="ar-SA" altLang="en-US" smtClean="0">
                <a:solidFill>
                  <a:srgbClr val="898989"/>
                </a:solidFill>
              </a:rPr>
              <a:pPr/>
              <a:t>108</a:t>
            </a:fld>
            <a:endParaRPr lang="en-US" altLang="en-US" smtClean="0">
              <a:solidFill>
                <a:srgbClr val="898989"/>
              </a:solidFill>
            </a:endParaRPr>
          </a:p>
        </p:txBody>
      </p:sp>
    </p:spTree>
  </p:cSld>
  <p:clrMapOvr>
    <a:masterClrMapping/>
  </p:clrMapOvr>
  <p:transition>
    <p:comb/>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GB"/>
              <a:t>prepared by   Prof M A OMRAN</a:t>
            </a:r>
            <a:endParaRPr lang="en-US"/>
          </a:p>
        </p:txBody>
      </p:sp>
      <p:pic>
        <p:nvPicPr>
          <p:cNvPr id="3" name="Seismic Slinky—An analogy for P &amp; S waves [educational].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8425" y="71438"/>
            <a:ext cx="8512175" cy="625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1631B564-CF24-4A70-876C-D0103C03D883}" type="slidenum">
              <a:rPr lang="ar-SA" altLang="en-US" smtClean="0">
                <a:solidFill>
                  <a:srgbClr val="898989"/>
                </a:solidFill>
              </a:rPr>
              <a:pPr/>
              <a:t>109</a:t>
            </a:fld>
            <a:endParaRPr lang="en-US" altLang="en-US" smtClean="0">
              <a:solidFill>
                <a:srgbClr val="898989"/>
              </a:solidFill>
            </a:endParaRPr>
          </a:p>
        </p:txBody>
      </p:sp>
    </p:spTree>
  </p:cSld>
  <p:clrMapOvr>
    <a:masterClrMapping/>
  </p:clrMapOvr>
  <p:transition>
    <p:comb/>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dirty="0" smtClean="0"/>
              <a:t>prepared by   Prof M A OMRAN</a:t>
            </a:r>
            <a:endParaRPr lang="en-US" dirty="0"/>
          </a:p>
        </p:txBody>
      </p:sp>
      <p:pic>
        <p:nvPicPr>
          <p:cNvPr id="14339" name="Picture 2" descr="http://archives.aapg.org/slide_resources/schroeder/5/images/Slide0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609600"/>
            <a:ext cx="8077200" cy="5613400"/>
          </a:xfrm>
          <a:noFill/>
        </p:spPr>
      </p:pic>
      <p:sp>
        <p:nvSpPr>
          <p:cNvPr id="143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98BC5885-544C-4733-9314-CE0A5E2435C5}" type="slidenum">
              <a:rPr lang="ar-SA" altLang="en-US" smtClean="0">
                <a:solidFill>
                  <a:srgbClr val="898989"/>
                </a:solidFill>
              </a:rPr>
              <a:pPr/>
              <a:t>11</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idx="1"/>
          </p:nvPr>
        </p:nvSpPr>
        <p:spPr/>
        <p:txBody>
          <a:bodyPr/>
          <a:lstStyle/>
          <a:p>
            <a:pPr algn="ctr" eaLnBrk="1" hangingPunct="1">
              <a:spcBef>
                <a:spcPct val="0"/>
              </a:spcBef>
              <a:buFont typeface="Wingdings" pitchFamily="2" charset="2"/>
              <a:buNone/>
            </a:pPr>
            <a:endParaRPr lang="en-US" altLang="en-US" sz="2400" smtClean="0">
              <a:latin typeface="Times New Roman" pitchFamily="18" charset="0"/>
              <a:cs typeface="Times New Roman" pitchFamily="18" charset="0"/>
            </a:endParaRPr>
          </a:p>
          <a:p>
            <a:pPr eaLnBrk="1" hangingPunct="1"/>
            <a:endParaRPr lang="en-US" altLang="en-US" smtClean="0">
              <a:cs typeface="Arial" charset="0"/>
            </a:endParaRPr>
          </a:p>
        </p:txBody>
      </p:sp>
      <p:sp>
        <p:nvSpPr>
          <p:cNvPr id="115715"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115716" name="WordArt 55"/>
          <p:cNvSpPr>
            <a:spLocks noChangeArrowheads="1" noChangeShapeType="1" noTextEdit="1"/>
          </p:cNvSpPr>
          <p:nvPr/>
        </p:nvSpPr>
        <p:spPr bwMode="auto">
          <a:xfrm>
            <a:off x="1905000" y="3048000"/>
            <a:ext cx="4919663" cy="8540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THANK YOU</a:t>
            </a:r>
          </a:p>
        </p:txBody>
      </p:sp>
      <p:sp>
        <p:nvSpPr>
          <p:cNvPr id="11571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8780461C-BF86-4782-863C-F96ED92B31D5}" type="slidenum">
              <a:rPr lang="ar-SA" altLang="en-US" smtClean="0">
                <a:solidFill>
                  <a:srgbClr val="898989"/>
                </a:solidFill>
              </a:rPr>
              <a:pPr/>
              <a:t>110</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dirty="0" smtClean="0"/>
              <a:t>prepared by   Prof M A OMRAN</a:t>
            </a:r>
            <a:endParaRPr lang="en-US" dirty="0"/>
          </a:p>
        </p:txBody>
      </p:sp>
      <p:pic>
        <p:nvPicPr>
          <p:cNvPr id="15363" name="Picture 2" descr="https://www.researchgate.net/profile/Junzo_Kasahara/publication/281440175/figure/fig5/AS:286266870120455@1445262748459/Figure-6-Schematic-diagram-of-a-seismic-reflection-survey-method-in-an-offshore-region.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685800"/>
            <a:ext cx="8077200" cy="5005388"/>
          </a:xfrm>
          <a:noFill/>
        </p:spPr>
      </p:pic>
      <p:sp>
        <p:nvSpPr>
          <p:cNvPr id="153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555EFBE9-5CDD-4E47-81C3-C066975CC775}" type="slidenum">
              <a:rPr lang="ar-SA" altLang="en-US" smtClean="0">
                <a:solidFill>
                  <a:srgbClr val="898989"/>
                </a:solidFill>
              </a:rPr>
              <a:pPr/>
              <a:t>12</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457200" y="609600"/>
            <a:ext cx="8229600" cy="5516563"/>
          </a:xfrm>
        </p:spPr>
        <p:txBody>
          <a:bodyPr/>
          <a:lstStyle/>
          <a:p>
            <a:pPr algn="just" eaLnBrk="1" hangingPunct="1"/>
            <a:r>
              <a:rPr lang="en-US" altLang="en-US" sz="3600" b="1" smtClean="0">
                <a:cs typeface="Arial" charset="0"/>
              </a:rPr>
              <a:t>Seismic waves test the extent of the earth by which its materials can be </a:t>
            </a:r>
            <a:r>
              <a:rPr lang="en-US" altLang="en-US" sz="3600" b="1" smtClean="0">
                <a:solidFill>
                  <a:schemeClr val="hlink"/>
                </a:solidFill>
                <a:cs typeface="Arial" charset="0"/>
              </a:rPr>
              <a:t>stretched</a:t>
            </a:r>
            <a:r>
              <a:rPr lang="en-US" altLang="en-US" sz="3600" b="1" smtClean="0">
                <a:cs typeface="Arial" charset="0"/>
              </a:rPr>
              <a:t> or </a:t>
            </a:r>
            <a:r>
              <a:rPr lang="en-US" altLang="en-US" sz="3600" b="1" smtClean="0">
                <a:solidFill>
                  <a:schemeClr val="hlink"/>
                </a:solidFill>
                <a:cs typeface="Arial" charset="0"/>
              </a:rPr>
              <a:t>squeezed</a:t>
            </a:r>
            <a:r>
              <a:rPr lang="en-US" altLang="en-US" sz="3600" b="1" smtClean="0">
                <a:cs typeface="Arial" charset="0"/>
              </a:rPr>
              <a:t>.</a:t>
            </a:r>
          </a:p>
          <a:p>
            <a:pPr algn="just" eaLnBrk="1" hangingPunct="1"/>
            <a:endParaRPr lang="en-US" altLang="en-US" sz="3600" b="1" smtClean="0">
              <a:cs typeface="Arial" charset="0"/>
            </a:endParaRPr>
          </a:p>
          <a:p>
            <a:pPr algn="just" eaLnBrk="1" hangingPunct="1"/>
            <a:r>
              <a:rPr lang="en-US" altLang="en-US" sz="3600" b="1" smtClean="0">
                <a:cs typeface="Arial" charset="0"/>
              </a:rPr>
              <a:t>The capacity of a material to be temporarily deformed by passing seismic waves can be described by its ability to </a:t>
            </a:r>
            <a:r>
              <a:rPr lang="en-US" altLang="en-US" sz="3600" b="1" i="1" u="sng" smtClean="0">
                <a:solidFill>
                  <a:schemeClr val="hlink"/>
                </a:solidFill>
                <a:cs typeface="Arial" charset="0"/>
              </a:rPr>
              <a:t>Elasticity</a:t>
            </a:r>
            <a:r>
              <a:rPr lang="en-US" altLang="en-US" sz="3600" b="1" smtClean="0">
                <a:cs typeface="Arial" charset="0"/>
              </a:rPr>
              <a:t>.</a:t>
            </a:r>
          </a:p>
          <a:p>
            <a:pPr eaLnBrk="1" hangingPunct="1">
              <a:buFont typeface="Wingdings" pitchFamily="2" charset="2"/>
              <a:buNone/>
            </a:pPr>
            <a:endParaRPr lang="en-US" altLang="en-US" sz="3600" b="1" smtClean="0">
              <a:cs typeface="Arial" charset="0"/>
            </a:endParaRPr>
          </a:p>
        </p:txBody>
      </p:sp>
      <p:sp>
        <p:nvSpPr>
          <p:cNvPr id="16387"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1638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02205898-7DA3-4178-9FFD-EDEFAEDAF320}" type="slidenum">
              <a:rPr lang="ar-SA" altLang="en-US" smtClean="0">
                <a:solidFill>
                  <a:srgbClr val="898989"/>
                </a:solidFill>
              </a:rPr>
              <a:pPr/>
              <a:t>13</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Rot="1" noChangeArrowheads="1"/>
          </p:cNvSpPr>
          <p:nvPr>
            <p:ph type="title"/>
          </p:nvPr>
        </p:nvSpPr>
        <p:spPr/>
        <p:txBody>
          <a:bodyPr/>
          <a:lstStyle/>
          <a:p>
            <a:pPr eaLnBrk="1" hangingPunct="1"/>
            <a:r>
              <a:rPr lang="en-US" altLang="en-US" sz="3600" b="1" u="sng" smtClean="0">
                <a:cs typeface="Times New Roman" pitchFamily="18" charset="0"/>
              </a:rPr>
              <a:t>ELASTICITY</a:t>
            </a:r>
            <a:r>
              <a:rPr lang="en-US" altLang="en-US" sz="4000" b="1" smtClean="0">
                <a:cs typeface="Times New Roman" pitchFamily="18" charset="0"/>
              </a:rPr>
              <a:t/>
            </a:r>
            <a:br>
              <a:rPr lang="en-US" altLang="en-US" sz="4000" b="1" smtClean="0">
                <a:cs typeface="Times New Roman" pitchFamily="18" charset="0"/>
              </a:rPr>
            </a:br>
            <a:endParaRPr lang="en-US" altLang="en-US" sz="4000" b="1" smtClean="0">
              <a:cs typeface="Times New Roman" pitchFamily="18" charset="0"/>
            </a:endParaRPr>
          </a:p>
        </p:txBody>
      </p:sp>
      <p:sp>
        <p:nvSpPr>
          <p:cNvPr id="17411" name="Rectangle 3"/>
          <p:cNvSpPr>
            <a:spLocks noGrp="1" noChangeArrowheads="1"/>
          </p:cNvSpPr>
          <p:nvPr>
            <p:ph idx="1"/>
          </p:nvPr>
        </p:nvSpPr>
        <p:spPr>
          <a:xfrm>
            <a:off x="457200" y="1296988"/>
            <a:ext cx="8229600" cy="5059362"/>
          </a:xfrm>
        </p:spPr>
        <p:txBody>
          <a:bodyPr/>
          <a:lstStyle/>
          <a:p>
            <a:pPr eaLnBrk="1" hangingPunct="1"/>
            <a:endParaRPr lang="en-US" altLang="en-US" smtClean="0">
              <a:cs typeface="Arial" charset="0"/>
            </a:endParaRPr>
          </a:p>
          <a:p>
            <a:pPr eaLnBrk="1" hangingPunct="1"/>
            <a:r>
              <a:rPr lang="en-US" altLang="en-US" sz="2800" b="1" smtClean="0">
                <a:cs typeface="Arial" charset="0"/>
              </a:rPr>
              <a:t>The object can be deformed by different ways</a:t>
            </a:r>
            <a:r>
              <a:rPr lang="en-US" altLang="en-US" sz="2800" smtClean="0">
                <a:cs typeface="Arial" charset="0"/>
              </a:rPr>
              <a:t>;</a:t>
            </a:r>
            <a:endParaRPr lang="en-US" altLang="en-US" sz="2800" b="1" smtClean="0">
              <a:cs typeface="Arial" charset="0"/>
            </a:endParaRPr>
          </a:p>
          <a:p>
            <a:pPr eaLnBrk="1" hangingPunct="1"/>
            <a:r>
              <a:rPr lang="en-US" altLang="en-US" sz="2800" b="1" smtClean="0">
                <a:cs typeface="Arial" charset="0"/>
              </a:rPr>
              <a:t>Stretching                            </a:t>
            </a:r>
          </a:p>
          <a:p>
            <a:pPr eaLnBrk="1" hangingPunct="1"/>
            <a:r>
              <a:rPr lang="en-US" altLang="en-US" sz="2800" b="1" smtClean="0">
                <a:cs typeface="Arial" charset="0"/>
              </a:rPr>
              <a:t>Squeezing</a:t>
            </a:r>
          </a:p>
          <a:p>
            <a:pPr eaLnBrk="1" hangingPunct="1"/>
            <a:r>
              <a:rPr lang="en-US" altLang="en-US" sz="2800" b="1" smtClean="0">
                <a:cs typeface="Arial" charset="0"/>
              </a:rPr>
              <a:t>Twisting</a:t>
            </a:r>
            <a:endParaRPr lang="en-US" altLang="en-US" sz="2800" smtClean="0">
              <a:cs typeface="Arial" charset="0"/>
            </a:endParaRPr>
          </a:p>
          <a:p>
            <a:pPr eaLnBrk="1" hangingPunct="1">
              <a:buFont typeface="Wingdings" pitchFamily="2" charset="2"/>
              <a:buNone/>
            </a:pPr>
            <a:endParaRPr lang="en-US" altLang="en-US" sz="2800" smtClean="0">
              <a:cs typeface="Arial" charset="0"/>
            </a:endParaRPr>
          </a:p>
          <a:p>
            <a:pPr eaLnBrk="1" hangingPunct="1"/>
            <a:r>
              <a:rPr lang="en-US" altLang="en-US" sz="2800" b="1" smtClean="0">
                <a:cs typeface="Arial" charset="0"/>
              </a:rPr>
              <a:t>Any object can be deformed by applied the force on the side of the object.</a:t>
            </a:r>
          </a:p>
        </p:txBody>
      </p:sp>
      <p:sp>
        <p:nvSpPr>
          <p:cNvPr id="17412"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1741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082B76BC-1299-4E2D-9CE1-835A7144A904}" type="slidenum">
              <a:rPr lang="ar-SA" altLang="en-US" smtClean="0">
                <a:solidFill>
                  <a:srgbClr val="898989"/>
                </a:solidFill>
              </a:rPr>
              <a:pPr/>
              <a:t>14</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r>
              <a:rPr lang="en-US" altLang="en-US" sz="3600" b="1" u="sng" smtClean="0">
                <a:solidFill>
                  <a:srgbClr val="C00000"/>
                </a:solidFill>
                <a:cs typeface="Times New Roman" pitchFamily="18" charset="0"/>
              </a:rPr>
              <a:t>STRESS</a:t>
            </a:r>
          </a:p>
        </p:txBody>
      </p:sp>
      <p:sp>
        <p:nvSpPr>
          <p:cNvPr id="18435" name="Rectangle 3"/>
          <p:cNvSpPr>
            <a:spLocks noGrp="1" noChangeArrowheads="1"/>
          </p:cNvSpPr>
          <p:nvPr>
            <p:ph idx="1"/>
          </p:nvPr>
        </p:nvSpPr>
        <p:spPr>
          <a:xfrm>
            <a:off x="457200" y="1295400"/>
            <a:ext cx="8229600" cy="4830763"/>
          </a:xfrm>
        </p:spPr>
        <p:txBody>
          <a:bodyPr/>
          <a:lstStyle/>
          <a:p>
            <a:pPr algn="just" eaLnBrk="1" hangingPunct="1"/>
            <a:r>
              <a:rPr lang="en-US" altLang="en-US" sz="3600" b="1" smtClean="0">
                <a:cs typeface="Arial" charset="0"/>
              </a:rPr>
              <a:t>Any application of the force on the surface of an object is called </a:t>
            </a:r>
            <a:r>
              <a:rPr lang="en-US" altLang="en-US" sz="3600" b="1" smtClean="0">
                <a:solidFill>
                  <a:schemeClr val="hlink"/>
                </a:solidFill>
                <a:cs typeface="Arial" charset="0"/>
              </a:rPr>
              <a:t>Stress</a:t>
            </a:r>
            <a:r>
              <a:rPr lang="en-US" altLang="en-US" sz="3600" b="1" smtClean="0">
                <a:cs typeface="Arial" charset="0"/>
              </a:rPr>
              <a:t>.</a:t>
            </a:r>
          </a:p>
          <a:p>
            <a:pPr algn="just" eaLnBrk="1" hangingPunct="1">
              <a:buFont typeface="Wingdings" pitchFamily="2" charset="2"/>
              <a:buNone/>
            </a:pPr>
            <a:endParaRPr lang="en-US" altLang="en-US" sz="3600" b="1" smtClean="0">
              <a:cs typeface="Arial" charset="0"/>
            </a:endParaRPr>
          </a:p>
          <a:p>
            <a:pPr algn="just" eaLnBrk="1" hangingPunct="1"/>
            <a:r>
              <a:rPr lang="en-US" altLang="en-US" sz="3600" b="1" smtClean="0">
                <a:solidFill>
                  <a:schemeClr val="hlink"/>
                </a:solidFill>
                <a:cs typeface="Arial" charset="0"/>
              </a:rPr>
              <a:t>Stress</a:t>
            </a:r>
            <a:r>
              <a:rPr lang="en-US" altLang="en-US" sz="3600" b="1" smtClean="0">
                <a:cs typeface="Arial" charset="0"/>
              </a:rPr>
              <a:t> is the force per unit area.</a:t>
            </a:r>
          </a:p>
          <a:p>
            <a:pPr algn="just" eaLnBrk="1" hangingPunct="1">
              <a:buFont typeface="Wingdings" pitchFamily="2" charset="2"/>
              <a:buNone/>
            </a:pPr>
            <a:endParaRPr lang="en-US" altLang="en-US" sz="3600" b="1" smtClean="0">
              <a:cs typeface="Arial" charset="0"/>
            </a:endParaRPr>
          </a:p>
          <a:p>
            <a:pPr algn="just" eaLnBrk="1" hangingPunct="1"/>
            <a:r>
              <a:rPr lang="en-US" altLang="en-US" sz="3600" b="1" smtClean="0">
                <a:cs typeface="Arial" charset="0"/>
              </a:rPr>
              <a:t>The SI unit of stress is called a </a:t>
            </a:r>
            <a:r>
              <a:rPr lang="en-US" altLang="en-US" sz="3600" b="1" smtClean="0">
                <a:solidFill>
                  <a:schemeClr val="hlink"/>
                </a:solidFill>
                <a:cs typeface="Arial" charset="0"/>
              </a:rPr>
              <a:t>Pascal</a:t>
            </a:r>
            <a:r>
              <a:rPr lang="en-US" altLang="en-US" sz="3600" b="1" smtClean="0">
                <a:cs typeface="Arial" charset="0"/>
              </a:rPr>
              <a:t>.                             </a:t>
            </a:r>
          </a:p>
          <a:p>
            <a:pPr algn="just" eaLnBrk="1" hangingPunct="1"/>
            <a:endParaRPr lang="en-US" altLang="en-US" sz="3600" b="1" smtClean="0">
              <a:cs typeface="Arial" charset="0"/>
            </a:endParaRPr>
          </a:p>
          <a:p>
            <a:pPr algn="just" eaLnBrk="1" hangingPunct="1"/>
            <a:r>
              <a:rPr lang="en-US" altLang="en-US" sz="3600" b="1" smtClean="0">
                <a:cs typeface="Arial" charset="0"/>
              </a:rPr>
              <a:t>Pascal = 1 N/ m2 </a:t>
            </a:r>
          </a:p>
        </p:txBody>
      </p:sp>
      <p:sp>
        <p:nvSpPr>
          <p:cNvPr id="18436"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1843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050EB3DF-A46B-46F3-8279-79342D8EA40B}" type="slidenum">
              <a:rPr lang="ar-SA" altLang="en-US" smtClean="0">
                <a:solidFill>
                  <a:srgbClr val="898989"/>
                </a:solidFill>
              </a:rPr>
              <a:pPr/>
              <a:t>15</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p:txBody>
          <a:bodyPr/>
          <a:lstStyle/>
          <a:p>
            <a:pPr eaLnBrk="1" hangingPunct="1"/>
            <a:r>
              <a:rPr lang="en-US" altLang="en-US" sz="4000" b="1" smtClean="0">
                <a:solidFill>
                  <a:srgbClr val="C00000"/>
                </a:solidFill>
                <a:cs typeface="Times New Roman" pitchFamily="18" charset="0"/>
              </a:rPr>
              <a:t>TYPES OF STRESS</a:t>
            </a:r>
          </a:p>
        </p:txBody>
      </p:sp>
      <p:sp>
        <p:nvSpPr>
          <p:cNvPr id="19459" name="Rectangle 3"/>
          <p:cNvSpPr>
            <a:spLocks noGrp="1" noChangeArrowheads="1"/>
          </p:cNvSpPr>
          <p:nvPr>
            <p:ph idx="1"/>
          </p:nvPr>
        </p:nvSpPr>
        <p:spPr>
          <a:xfrm>
            <a:off x="628650" y="1371600"/>
            <a:ext cx="7886700" cy="4984750"/>
          </a:xfrm>
        </p:spPr>
        <p:txBody>
          <a:bodyPr/>
          <a:lstStyle/>
          <a:p>
            <a:pPr eaLnBrk="1" hangingPunct="1"/>
            <a:r>
              <a:rPr lang="en-US" altLang="en-US" sz="3600" b="1" smtClean="0">
                <a:cs typeface="Arial" charset="0"/>
              </a:rPr>
              <a:t>There are two different types of stress;</a:t>
            </a:r>
          </a:p>
          <a:p>
            <a:pPr eaLnBrk="1" hangingPunct="1"/>
            <a:r>
              <a:rPr lang="en-US" altLang="en-US" sz="3600" b="1" smtClean="0">
                <a:solidFill>
                  <a:schemeClr val="hlink"/>
                </a:solidFill>
                <a:cs typeface="Arial" charset="0"/>
              </a:rPr>
              <a:t>Directed stress</a:t>
            </a:r>
            <a:r>
              <a:rPr lang="en-US" altLang="en-US" sz="3600" b="1" smtClean="0">
                <a:cs typeface="Arial" charset="0"/>
              </a:rPr>
              <a:t> in limited direction.</a:t>
            </a:r>
          </a:p>
          <a:p>
            <a:pPr eaLnBrk="1" hangingPunct="1"/>
            <a:r>
              <a:rPr lang="en-US" altLang="en-US" sz="3600" b="1" smtClean="0">
                <a:cs typeface="Arial" charset="0"/>
              </a:rPr>
              <a:t>Ex. of directed stress is similar to the force of </a:t>
            </a:r>
            <a:r>
              <a:rPr lang="en-US" altLang="en-US" sz="3600" b="1" smtClean="0">
                <a:solidFill>
                  <a:schemeClr val="hlink"/>
                </a:solidFill>
                <a:cs typeface="Arial" charset="0"/>
              </a:rPr>
              <a:t>a hammer</a:t>
            </a:r>
            <a:r>
              <a:rPr lang="en-US" altLang="en-US" sz="3600" b="1" smtClean="0">
                <a:cs typeface="Arial" charset="0"/>
              </a:rPr>
              <a:t> striking the head of a nail</a:t>
            </a:r>
            <a:r>
              <a:rPr lang="en-US" altLang="en-US" b="1" smtClean="0">
                <a:cs typeface="Arial" charset="0"/>
              </a:rPr>
              <a:t>.</a:t>
            </a:r>
          </a:p>
        </p:txBody>
      </p:sp>
      <p:sp>
        <p:nvSpPr>
          <p:cNvPr id="19460"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pic>
        <p:nvPicPr>
          <p:cNvPr id="1946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9963" y="3657600"/>
            <a:ext cx="21240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C1683B23-BC28-4785-84A8-FFB10257F12E}" type="slidenum">
              <a:rPr lang="ar-SA" altLang="en-US" smtClean="0">
                <a:solidFill>
                  <a:srgbClr val="898989"/>
                </a:solidFill>
              </a:rPr>
              <a:pPr/>
              <a:t>16</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28600" y="152400"/>
            <a:ext cx="8763000" cy="6203950"/>
          </a:xfrm>
        </p:spPr>
      </p:pic>
      <p:sp>
        <p:nvSpPr>
          <p:cNvPr id="4" name="Footer Placeholder 3"/>
          <p:cNvSpPr>
            <a:spLocks noGrp="1"/>
          </p:cNvSpPr>
          <p:nvPr>
            <p:ph type="ftr" sz="quarter" idx="11"/>
          </p:nvPr>
        </p:nvSpPr>
        <p:spPr/>
        <p:txBody>
          <a:bodyPr/>
          <a:lstStyle/>
          <a:p>
            <a:pPr>
              <a:defRPr/>
            </a:pPr>
            <a:r>
              <a:rPr lang="en-GB" dirty="0" smtClean="0"/>
              <a:t>prepared by   Prof M A OMRAN</a:t>
            </a:r>
            <a:endParaRPr lang="en-US" dirty="0"/>
          </a:p>
        </p:txBody>
      </p:sp>
      <p:sp>
        <p:nvSpPr>
          <p:cNvPr id="2048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7AF5A07C-5C51-44C0-ABE4-DAA9AAA95EFF}" type="slidenum">
              <a:rPr lang="ar-SA" altLang="en-US" smtClean="0">
                <a:solidFill>
                  <a:srgbClr val="898989"/>
                </a:solidFill>
              </a:rPr>
              <a:pPr/>
              <a:t>17</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457200" y="762000"/>
            <a:ext cx="8229600" cy="5364163"/>
          </a:xfrm>
        </p:spPr>
        <p:txBody>
          <a:bodyPr/>
          <a:lstStyle/>
          <a:p>
            <a:pPr algn="just" eaLnBrk="1" hangingPunct="1"/>
            <a:r>
              <a:rPr lang="en-US" altLang="en-US" sz="3600" b="1" smtClean="0">
                <a:solidFill>
                  <a:schemeClr val="hlink"/>
                </a:solidFill>
                <a:cs typeface="Arial" charset="0"/>
              </a:rPr>
              <a:t>Non-directed stress</a:t>
            </a:r>
            <a:r>
              <a:rPr lang="en-US" altLang="en-US" sz="3600" b="1" smtClean="0">
                <a:cs typeface="Arial" charset="0"/>
              </a:rPr>
              <a:t> in all direction (hydrostatic pressure).</a:t>
            </a:r>
          </a:p>
          <a:p>
            <a:pPr algn="just" eaLnBrk="1" hangingPunct="1">
              <a:buFont typeface="Wingdings" pitchFamily="2" charset="2"/>
              <a:buNone/>
            </a:pPr>
            <a:endParaRPr lang="en-US" altLang="en-US" sz="3600" b="1" smtClean="0">
              <a:cs typeface="Arial" charset="0"/>
            </a:endParaRPr>
          </a:p>
          <a:p>
            <a:pPr algn="just" eaLnBrk="1" hangingPunct="1"/>
            <a:r>
              <a:rPr lang="en-US" altLang="en-US" sz="3600" b="1" smtClean="0">
                <a:cs typeface="Arial" charset="0"/>
              </a:rPr>
              <a:t>Ex. of non-directed stress is similar to an object placed at some depths in a lake, where the water presses against its sides from all directions</a:t>
            </a:r>
            <a:r>
              <a:rPr lang="en-US" altLang="en-US" smtClean="0">
                <a:cs typeface="Arial" charset="0"/>
              </a:rPr>
              <a:t>.</a:t>
            </a:r>
          </a:p>
          <a:p>
            <a:pPr eaLnBrk="1" hangingPunct="1"/>
            <a:endParaRPr lang="en-US" altLang="en-US" smtClean="0">
              <a:cs typeface="Arial" charset="0"/>
            </a:endParaRPr>
          </a:p>
        </p:txBody>
      </p:sp>
      <p:sp>
        <p:nvSpPr>
          <p:cNvPr id="21507"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215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9BB5490B-B439-47A2-9B9B-E067D5811B83}" type="slidenum">
              <a:rPr lang="ar-SA" altLang="en-US" smtClean="0">
                <a:solidFill>
                  <a:srgbClr val="898989"/>
                </a:solidFill>
              </a:rPr>
              <a:pPr/>
              <a:t>18</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62000" y="304800"/>
            <a:ext cx="7391400" cy="6553200"/>
          </a:xfrm>
        </p:spPr>
      </p:pic>
      <p:sp>
        <p:nvSpPr>
          <p:cNvPr id="4" name="Footer Placeholder 3"/>
          <p:cNvSpPr>
            <a:spLocks noGrp="1"/>
          </p:cNvSpPr>
          <p:nvPr>
            <p:ph type="ftr" sz="quarter" idx="11"/>
          </p:nvPr>
        </p:nvSpPr>
        <p:spPr/>
        <p:txBody>
          <a:bodyPr/>
          <a:lstStyle/>
          <a:p>
            <a:pPr>
              <a:defRPr/>
            </a:pPr>
            <a:r>
              <a:rPr lang="en-GB" dirty="0" smtClean="0"/>
              <a:t>prepared by   Prof M A OMRAN</a:t>
            </a:r>
            <a:endParaRPr lang="en-US" dirty="0"/>
          </a:p>
        </p:txBody>
      </p:sp>
      <p:sp>
        <p:nvSpPr>
          <p:cNvPr id="2253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0C066747-0EB3-457A-89A4-5DCEA510BF1F}" type="slidenum">
              <a:rPr lang="ar-SA" altLang="en-US" smtClean="0">
                <a:solidFill>
                  <a:srgbClr val="898989"/>
                </a:solidFill>
              </a:rPr>
              <a:pPr/>
              <a:t>19</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WordArt 4"/>
          <p:cNvSpPr>
            <a:spLocks noChangeArrowheads="1" noChangeShapeType="1" noTextEdit="1"/>
          </p:cNvSpPr>
          <p:nvPr/>
        </p:nvSpPr>
        <p:spPr bwMode="auto">
          <a:xfrm>
            <a:off x="1905000" y="3048000"/>
            <a:ext cx="4919663" cy="85407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LECTURE I</a:t>
            </a:r>
          </a:p>
        </p:txBody>
      </p:sp>
      <p:sp>
        <p:nvSpPr>
          <p:cNvPr id="2" name="Footer Placeholder 1"/>
          <p:cNvSpPr>
            <a:spLocks noGrp="1"/>
          </p:cNvSpPr>
          <p:nvPr>
            <p:ph type="ftr" sz="quarter" idx="11"/>
          </p:nvPr>
        </p:nvSpPr>
        <p:spPr/>
        <p:txBody>
          <a:bodyPr/>
          <a:lstStyle/>
          <a:p>
            <a:pPr>
              <a:defRPr/>
            </a:pPr>
            <a:r>
              <a:rPr lang="en-GB" sz="1600" b="1" dirty="0"/>
              <a:t>prepared by   Prof M A OMRAN</a:t>
            </a:r>
            <a:endParaRPr lang="en-US" sz="1600" b="1" dirty="0"/>
          </a:p>
        </p:txBody>
      </p:sp>
      <p:sp>
        <p:nvSpPr>
          <p:cNvPr id="51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2593BA5E-52EF-41FA-B3AE-9D2DBF83C07E}" type="slidenum">
              <a:rPr lang="ar-SA" altLang="en-US" smtClean="0">
                <a:solidFill>
                  <a:srgbClr val="898989"/>
                </a:solidFill>
              </a:rPr>
              <a:pPr/>
              <a:t>2</a:t>
            </a:fld>
            <a:endParaRPr lang="en-US" altLang="en-US" smtClean="0">
              <a:solidFill>
                <a:srgbClr val="898989"/>
              </a:solidFill>
            </a:endParaRPr>
          </a:p>
        </p:txBody>
      </p:sp>
      <p:pic>
        <p:nvPicPr>
          <p:cNvPr id="51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33400"/>
            <a:ext cx="20002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628650" y="381000"/>
            <a:ext cx="7886700" cy="5795963"/>
          </a:xfrm>
        </p:spPr>
        <p:txBody>
          <a:bodyPr/>
          <a:lstStyle/>
          <a:p>
            <a:pPr algn="just" eaLnBrk="1" hangingPunct="1"/>
            <a:r>
              <a:rPr lang="en-US" altLang="en-US" sz="4000" b="1" u="sng" smtClean="0">
                <a:solidFill>
                  <a:schemeClr val="hlink"/>
                </a:solidFill>
                <a:cs typeface="Arial" charset="0"/>
              </a:rPr>
              <a:t>Strain</a:t>
            </a:r>
            <a:r>
              <a:rPr lang="en-US" altLang="en-US" sz="4000" b="1" smtClean="0">
                <a:cs typeface="Arial" charset="0"/>
              </a:rPr>
              <a:t> is the deformation of an object by changing its shape and size</a:t>
            </a:r>
            <a:r>
              <a:rPr lang="en-US" altLang="en-US" sz="3600" b="1" smtClean="0">
                <a:cs typeface="Arial" charset="0"/>
              </a:rPr>
              <a:t> </a:t>
            </a:r>
          </a:p>
        </p:txBody>
      </p:sp>
      <p:sp>
        <p:nvSpPr>
          <p:cNvPr id="23555"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pic>
        <p:nvPicPr>
          <p:cNvPr id="235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147888"/>
            <a:ext cx="212407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17838"/>
            <a:ext cx="38100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AB6DF1C4-33A5-4E9A-911A-0E1848027D9F}" type="slidenum">
              <a:rPr lang="ar-SA" altLang="en-US" smtClean="0">
                <a:solidFill>
                  <a:srgbClr val="898989"/>
                </a:solidFill>
              </a:rPr>
              <a:pPr/>
              <a:t>20</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p:txBody>
          <a:bodyPr/>
          <a:lstStyle/>
          <a:p>
            <a:pPr eaLnBrk="1" hangingPunct="1"/>
            <a:r>
              <a:rPr lang="en-US" altLang="en-US" sz="4000" b="1" smtClean="0">
                <a:solidFill>
                  <a:srgbClr val="FF3300"/>
                </a:solidFill>
                <a:cs typeface="Times New Roman" pitchFamily="18" charset="0"/>
              </a:rPr>
              <a:t>KINDS OF STRAIN</a:t>
            </a:r>
          </a:p>
        </p:txBody>
      </p:sp>
      <p:sp>
        <p:nvSpPr>
          <p:cNvPr id="24579" name="Rectangle 3"/>
          <p:cNvSpPr>
            <a:spLocks noGrp="1" noChangeArrowheads="1"/>
          </p:cNvSpPr>
          <p:nvPr>
            <p:ph idx="1"/>
          </p:nvPr>
        </p:nvSpPr>
        <p:spPr/>
        <p:txBody>
          <a:bodyPr/>
          <a:lstStyle/>
          <a:p>
            <a:pPr eaLnBrk="1" hangingPunct="1"/>
            <a:r>
              <a:rPr lang="en-US" altLang="en-US" sz="3600" b="1" smtClean="0">
                <a:cs typeface="Arial" charset="0"/>
              </a:rPr>
              <a:t>There are two different types of strain depend on;</a:t>
            </a:r>
          </a:p>
          <a:p>
            <a:pPr eaLnBrk="1" hangingPunct="1">
              <a:buFont typeface="Wingdings" pitchFamily="2" charset="2"/>
              <a:buNone/>
            </a:pPr>
            <a:r>
              <a:rPr lang="en-US" altLang="en-US" sz="3600" b="1" smtClean="0">
                <a:cs typeface="Arial" charset="0"/>
              </a:rPr>
              <a:t>1. </a:t>
            </a:r>
            <a:r>
              <a:rPr lang="en-US" altLang="en-US" sz="3600" b="1" smtClean="0">
                <a:solidFill>
                  <a:srgbClr val="FF3300"/>
                </a:solidFill>
                <a:cs typeface="Arial" charset="0"/>
              </a:rPr>
              <a:t>Directed stress</a:t>
            </a:r>
            <a:endParaRPr lang="en-US" altLang="en-US" sz="3600" b="1" smtClean="0">
              <a:cs typeface="Arial" charset="0"/>
            </a:endParaRPr>
          </a:p>
          <a:p>
            <a:pPr eaLnBrk="1" hangingPunct="1">
              <a:buFont typeface="Wingdings" pitchFamily="2" charset="2"/>
              <a:buNone/>
            </a:pPr>
            <a:r>
              <a:rPr lang="en-US" altLang="en-US" sz="3600" b="1" smtClean="0">
                <a:cs typeface="Arial" charset="0"/>
              </a:rPr>
              <a:t>2. Non directed stress</a:t>
            </a:r>
          </a:p>
        </p:txBody>
      </p:sp>
      <p:sp>
        <p:nvSpPr>
          <p:cNvPr id="24580"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2458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7C2ABEF6-A370-45F1-ADAA-ED05648A1FD4}" type="slidenum">
              <a:rPr lang="ar-SA" altLang="en-US" smtClean="0">
                <a:solidFill>
                  <a:srgbClr val="898989"/>
                </a:solidFill>
              </a:rPr>
              <a:pPr/>
              <a:t>21</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7010400"/>
          </a:xfrm>
        </p:spPr>
      </p:pic>
      <p:sp>
        <p:nvSpPr>
          <p:cNvPr id="4" name="Footer Placeholder 3"/>
          <p:cNvSpPr>
            <a:spLocks noGrp="1"/>
          </p:cNvSpPr>
          <p:nvPr>
            <p:ph type="ftr" sz="quarter" idx="11"/>
          </p:nvPr>
        </p:nvSpPr>
        <p:spPr/>
        <p:txBody>
          <a:bodyPr/>
          <a:lstStyle/>
          <a:p>
            <a:pPr>
              <a:defRPr/>
            </a:pPr>
            <a:r>
              <a:rPr lang="en-GB" dirty="0" smtClean="0"/>
              <a:t>prepared by   Prof M A OMRAN</a:t>
            </a:r>
            <a:endParaRPr lang="en-US" dirty="0"/>
          </a:p>
        </p:txBody>
      </p:sp>
      <p:sp>
        <p:nvSpPr>
          <p:cNvPr id="256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8C4ECC77-6C8E-4088-92A9-CD4A34ECD590}" type="slidenum">
              <a:rPr lang="ar-SA" altLang="en-US" smtClean="0">
                <a:solidFill>
                  <a:srgbClr val="898989"/>
                </a:solidFill>
              </a:rPr>
              <a:pPr/>
              <a:t>22</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lstStyle/>
          <a:p>
            <a:pPr eaLnBrk="1" hangingPunct="1"/>
            <a:r>
              <a:rPr lang="en-US" altLang="en-US" sz="4000" smtClean="0">
                <a:cs typeface="Times New Roman" pitchFamily="18" charset="0"/>
              </a:rPr>
              <a:t>Elastic Strain</a:t>
            </a:r>
          </a:p>
        </p:txBody>
      </p:sp>
      <p:sp>
        <p:nvSpPr>
          <p:cNvPr id="26627" name="Rectangle 3"/>
          <p:cNvSpPr>
            <a:spLocks noGrp="1" noChangeArrowheads="1"/>
          </p:cNvSpPr>
          <p:nvPr>
            <p:ph idx="1"/>
          </p:nvPr>
        </p:nvSpPr>
        <p:spPr/>
        <p:txBody>
          <a:bodyPr/>
          <a:lstStyle/>
          <a:p>
            <a:pPr algn="just" eaLnBrk="1" hangingPunct="1"/>
            <a:r>
              <a:rPr lang="en-US" altLang="en-US" sz="3600" b="1" smtClean="0">
                <a:solidFill>
                  <a:schemeClr val="hlink"/>
                </a:solidFill>
                <a:cs typeface="Arial" charset="0"/>
              </a:rPr>
              <a:t>Elastic strain</a:t>
            </a:r>
            <a:r>
              <a:rPr lang="en-US" altLang="en-US" b="1" smtClean="0">
                <a:cs typeface="Arial" charset="0"/>
              </a:rPr>
              <a:t> is proportional to the applied stress and it </a:t>
            </a:r>
            <a:r>
              <a:rPr lang="en-US" altLang="en-US" b="1" smtClean="0">
                <a:solidFill>
                  <a:schemeClr val="hlink"/>
                </a:solidFill>
                <a:cs typeface="Arial" charset="0"/>
              </a:rPr>
              <a:t>disappears</a:t>
            </a:r>
            <a:r>
              <a:rPr lang="en-US" altLang="en-US" b="1" smtClean="0">
                <a:cs typeface="Arial" charset="0"/>
              </a:rPr>
              <a:t> when this stress ceases.</a:t>
            </a:r>
          </a:p>
          <a:p>
            <a:pPr eaLnBrk="1" hangingPunct="1">
              <a:buFont typeface="Wingdings" pitchFamily="2" charset="2"/>
              <a:buNone/>
            </a:pPr>
            <a:endParaRPr lang="en-US" altLang="en-US" b="1" smtClean="0">
              <a:cs typeface="Arial" charset="0"/>
            </a:endParaRPr>
          </a:p>
          <a:p>
            <a:pPr algn="just" eaLnBrk="1" hangingPunct="1"/>
            <a:r>
              <a:rPr lang="en-US" altLang="en-US" b="1" smtClean="0">
                <a:cs typeface="Arial" charset="0"/>
              </a:rPr>
              <a:t>Ex. When we pulling a rubber band, its length is stretched and when we stop the effect of stress it retains to its normal position.</a:t>
            </a:r>
          </a:p>
        </p:txBody>
      </p:sp>
      <p:sp>
        <p:nvSpPr>
          <p:cNvPr id="26628"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2662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614EA704-22AA-46D4-A295-2E9EB6602B11}" type="slidenum">
              <a:rPr lang="ar-SA" altLang="en-US" smtClean="0">
                <a:solidFill>
                  <a:srgbClr val="898989"/>
                </a:solidFill>
              </a:rPr>
              <a:pPr/>
              <a:t>23</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r>
              <a:rPr lang="en-US" altLang="en-US" smtClean="0">
                <a:cs typeface="Times New Roman" pitchFamily="18" charset="0"/>
              </a:rPr>
              <a:t>Plastic Strain</a:t>
            </a:r>
          </a:p>
        </p:txBody>
      </p:sp>
      <p:sp>
        <p:nvSpPr>
          <p:cNvPr id="27651" name="Rectangle 3"/>
          <p:cNvSpPr>
            <a:spLocks noGrp="1" noChangeArrowheads="1"/>
          </p:cNvSpPr>
          <p:nvPr>
            <p:ph idx="1"/>
          </p:nvPr>
        </p:nvSpPr>
        <p:spPr/>
        <p:txBody>
          <a:bodyPr/>
          <a:lstStyle/>
          <a:p>
            <a:pPr algn="just" eaLnBrk="1" hangingPunct="1"/>
            <a:r>
              <a:rPr lang="en-US" altLang="en-US" b="1" i="1" smtClean="0">
                <a:solidFill>
                  <a:schemeClr val="hlink"/>
                </a:solidFill>
                <a:cs typeface="Arial" charset="0"/>
              </a:rPr>
              <a:t>Plastic strain</a:t>
            </a:r>
            <a:r>
              <a:rPr lang="en-US" altLang="en-US" b="1" smtClean="0">
                <a:cs typeface="Arial" charset="0"/>
              </a:rPr>
              <a:t> produce </a:t>
            </a:r>
            <a:r>
              <a:rPr lang="en-US" altLang="en-US" sz="3600" b="1" smtClean="0">
                <a:solidFill>
                  <a:schemeClr val="hlink"/>
                </a:solidFill>
                <a:cs typeface="Arial" charset="0"/>
              </a:rPr>
              <a:t>permanent deformation</a:t>
            </a:r>
            <a:r>
              <a:rPr lang="en-US" altLang="en-US" sz="3600" b="1" smtClean="0">
                <a:cs typeface="Arial" charset="0"/>
              </a:rPr>
              <a:t> .</a:t>
            </a:r>
          </a:p>
          <a:p>
            <a:pPr algn="just" eaLnBrk="1" hangingPunct="1">
              <a:buFont typeface="Wingdings" pitchFamily="2" charset="2"/>
              <a:buNone/>
            </a:pPr>
            <a:endParaRPr lang="en-US" altLang="en-US" sz="3600" b="1" smtClean="0">
              <a:cs typeface="Arial" charset="0"/>
            </a:endParaRPr>
          </a:p>
          <a:p>
            <a:pPr algn="just" eaLnBrk="1" hangingPunct="1"/>
            <a:r>
              <a:rPr lang="en-US" altLang="en-US" b="1" smtClean="0">
                <a:cs typeface="Arial" charset="0"/>
              </a:rPr>
              <a:t>Ex. When we stretch a lump of soft clay, it remains stretched after we release it.</a:t>
            </a:r>
          </a:p>
          <a:p>
            <a:pPr algn="just" eaLnBrk="1" hangingPunct="1"/>
            <a:endParaRPr lang="en-US" altLang="en-US" b="1" smtClean="0">
              <a:cs typeface="Arial" charset="0"/>
            </a:endParaRPr>
          </a:p>
          <a:p>
            <a:pPr algn="just" eaLnBrk="1" hangingPunct="1">
              <a:buFont typeface="Wingdings" pitchFamily="2" charset="2"/>
              <a:buNone/>
            </a:pPr>
            <a:endParaRPr lang="en-US" altLang="en-US" b="1" smtClean="0">
              <a:cs typeface="Arial" charset="0"/>
            </a:endParaRPr>
          </a:p>
        </p:txBody>
      </p:sp>
      <p:sp>
        <p:nvSpPr>
          <p:cNvPr id="27652"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pic>
        <p:nvPicPr>
          <p:cNvPr id="2765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038600"/>
            <a:ext cx="60340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C57FAA92-57D0-45DB-B43F-E45B691DEACE}" type="slidenum">
              <a:rPr lang="ar-SA" altLang="en-US" smtClean="0">
                <a:solidFill>
                  <a:srgbClr val="898989"/>
                </a:solidFill>
              </a:rPr>
              <a:pPr/>
              <a:t>24</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dirty="0" smtClean="0"/>
              <a:t>prepared by   Prof M A OMRAN</a:t>
            </a:r>
            <a:endParaRPr lang="en-US" dirty="0"/>
          </a:p>
        </p:txBody>
      </p:sp>
      <p:pic>
        <p:nvPicPr>
          <p:cNvPr id="28675" name="Picture 2" descr="http://image.slidesharecdn.com/somppt-150115230452-conversion-gate01/95/som-ppt-12-638.jpg?cb=142136316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90600" y="762000"/>
            <a:ext cx="7467600" cy="5414963"/>
          </a:xfrm>
          <a:noFill/>
        </p:spPr>
      </p:pic>
      <p:sp>
        <p:nvSpPr>
          <p:cNvPr id="2867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6085B145-D80F-40BE-A7A1-B0E93454F76A}" type="slidenum">
              <a:rPr lang="ar-SA" altLang="en-US" smtClean="0">
                <a:solidFill>
                  <a:srgbClr val="898989"/>
                </a:solidFill>
              </a:rPr>
              <a:pPr/>
              <a:t>25</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228600"/>
            <a:ext cx="8229600" cy="5897563"/>
          </a:xfrm>
        </p:spPr>
        <p:txBody>
          <a:bodyPr rtlCol="0">
            <a:normAutofit/>
          </a:bodyPr>
          <a:lstStyle/>
          <a:p>
            <a:pPr algn="just" eaLnBrk="1" hangingPunct="1">
              <a:buFont typeface="Arial" panose="020B0604020202020204" pitchFamily="34" charset="0"/>
              <a:buChar char="•"/>
              <a:defRPr/>
            </a:pPr>
            <a:r>
              <a:rPr lang="en-US" sz="3600" dirty="0" smtClean="0"/>
              <a:t>According to </a:t>
            </a:r>
            <a:r>
              <a:rPr lang="en-US" sz="3600" dirty="0" smtClean="0">
                <a:cs typeface="Arial" panose="020B0604020202020204" pitchFamily="34" charset="0"/>
              </a:rPr>
              <a:t>Hook's Law</a:t>
            </a:r>
            <a:r>
              <a:rPr lang="ar-SA" sz="3600" dirty="0" smtClean="0"/>
              <a:t> </a:t>
            </a:r>
            <a:r>
              <a:rPr lang="en-US" sz="3600" dirty="0" smtClean="0"/>
              <a:t>the relationship between stress and strain is linear for the elastic deformation.</a:t>
            </a:r>
          </a:p>
          <a:p>
            <a:pPr algn="just" eaLnBrk="1" hangingPunct="1">
              <a:buFont typeface="Arial" panose="020B0604020202020204" pitchFamily="34" charset="0"/>
              <a:buChar char="•"/>
              <a:defRPr/>
            </a:pPr>
            <a:r>
              <a:rPr lang="en-US" sz="3600" dirty="0" smtClean="0"/>
              <a:t>When the strain reaches the yielding strain or  </a:t>
            </a:r>
            <a:r>
              <a:rPr lang="ar-SA" sz="3600" dirty="0" smtClean="0"/>
              <a:t> </a:t>
            </a:r>
            <a:r>
              <a:rPr lang="en-US" sz="3600" b="1" dirty="0" smtClean="0">
                <a:solidFill>
                  <a:srgbClr val="FF0000"/>
                </a:solidFill>
                <a:cs typeface="Arial" panose="020B0604020202020204" pitchFamily="34" charset="0"/>
              </a:rPr>
              <a:t>Yielding Point</a:t>
            </a:r>
            <a:r>
              <a:rPr lang="ar-SA" sz="3600" dirty="0" smtClean="0"/>
              <a:t>.</a:t>
            </a:r>
            <a:endParaRPr lang="en-US" sz="3600" dirty="0" smtClean="0"/>
          </a:p>
          <a:p>
            <a:pPr algn="just" eaLnBrk="1" hangingPunct="1">
              <a:buFont typeface="Arial" panose="020B0604020202020204" pitchFamily="34" charset="0"/>
              <a:buChar char="•"/>
              <a:defRPr/>
            </a:pPr>
            <a:r>
              <a:rPr lang="en-US" sz="3600" dirty="0" smtClean="0"/>
              <a:t>After the yielding point the materials behave as </a:t>
            </a:r>
            <a:r>
              <a:rPr lang="en-US" sz="3600" dirty="0" smtClean="0">
                <a:solidFill>
                  <a:srgbClr val="FF3300"/>
                </a:solidFill>
              </a:rPr>
              <a:t>ductile or brittle </a:t>
            </a:r>
            <a:r>
              <a:rPr lang="en-US" sz="3600" dirty="0" smtClean="0"/>
              <a:t>material and the plastic deformation occurs until the </a:t>
            </a:r>
            <a:r>
              <a:rPr lang="en-US" sz="3600" dirty="0" smtClean="0">
                <a:solidFill>
                  <a:srgbClr val="FF3300"/>
                </a:solidFill>
              </a:rPr>
              <a:t>rupture took place</a:t>
            </a:r>
            <a:r>
              <a:rPr lang="en-US" sz="3600" dirty="0" smtClean="0"/>
              <a:t>.</a:t>
            </a:r>
            <a:endParaRPr lang="ar-EG" sz="3600" dirty="0" smtClean="0"/>
          </a:p>
          <a:p>
            <a:pPr marL="0" indent="0" eaLnBrk="1" hangingPunct="1">
              <a:buFont typeface="Arial" panose="020B0604020202020204" pitchFamily="34" charset="0"/>
              <a:buNone/>
              <a:defRPr/>
            </a:pPr>
            <a:endParaRPr lang="ar-EG" dirty="0" smtClean="0"/>
          </a:p>
        </p:txBody>
      </p:sp>
      <p:sp>
        <p:nvSpPr>
          <p:cNvPr id="2969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2970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1F2044DB-6DF3-4B6E-8A35-37F580B38A47}" type="slidenum">
              <a:rPr lang="ar-SA" altLang="en-US" smtClean="0">
                <a:solidFill>
                  <a:srgbClr val="898989"/>
                </a:solidFill>
              </a:rPr>
              <a:pPr/>
              <a:t>26</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8001000" cy="600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dirty="0"/>
              <a:t>prepared by   Prof M A OMRAN</a:t>
            </a:r>
            <a:endParaRPr lang="en-US" dirty="0"/>
          </a:p>
        </p:txBody>
      </p:sp>
      <p:sp>
        <p:nvSpPr>
          <p:cNvPr id="3072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86869245-01AB-4B62-A692-B54B99DCAFF9}" type="slidenum">
              <a:rPr lang="ar-SA" altLang="en-US" smtClean="0">
                <a:solidFill>
                  <a:srgbClr val="898989"/>
                </a:solidFill>
              </a:rPr>
              <a:pPr/>
              <a:t>27</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pic>
        <p:nvPicPr>
          <p:cNvPr id="3174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543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64F4C74C-2775-4993-8BCD-602D3A6DE457}" type="slidenum">
              <a:rPr lang="ar-SA" altLang="en-US" smtClean="0">
                <a:solidFill>
                  <a:srgbClr val="898989"/>
                </a:solidFill>
              </a:rPr>
              <a:pPr/>
              <a:t>28</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57200" y="762000"/>
            <a:ext cx="8229600" cy="5364163"/>
          </a:xfrm>
        </p:spPr>
        <p:txBody>
          <a:bodyPr/>
          <a:lstStyle/>
          <a:p>
            <a:pPr eaLnBrk="1" hangingPunct="1"/>
            <a:r>
              <a:rPr lang="en-US" altLang="en-US" sz="3600" b="1" smtClean="0">
                <a:cs typeface="Arial" charset="0"/>
              </a:rPr>
              <a:t>If the stress exceeds the strength of the material, </a:t>
            </a:r>
            <a:r>
              <a:rPr lang="en-US" altLang="en-US" sz="3600" b="1" smtClean="0">
                <a:solidFill>
                  <a:schemeClr val="hlink"/>
                </a:solidFill>
                <a:cs typeface="Arial" charset="0"/>
              </a:rPr>
              <a:t>rupture occur</a:t>
            </a:r>
            <a:r>
              <a:rPr lang="en-US" altLang="en-US" sz="3600" b="1" smtClean="0">
                <a:cs typeface="Arial" charset="0"/>
              </a:rPr>
              <a:t>.</a:t>
            </a:r>
          </a:p>
          <a:p>
            <a:pPr eaLnBrk="1" hangingPunct="1">
              <a:buFont typeface="Wingdings" pitchFamily="2" charset="2"/>
              <a:buNone/>
            </a:pPr>
            <a:endParaRPr lang="en-US" altLang="en-US" sz="3600" b="1" smtClean="0">
              <a:cs typeface="Arial" charset="0"/>
            </a:endParaRPr>
          </a:p>
          <a:p>
            <a:pPr eaLnBrk="1" hangingPunct="1"/>
            <a:r>
              <a:rPr lang="en-US" altLang="en-US" sz="3600" b="1" smtClean="0">
                <a:cs typeface="Arial" charset="0"/>
              </a:rPr>
              <a:t>By pulling very hard, we can break the rubber band or the lump of clay to produce </a:t>
            </a:r>
            <a:r>
              <a:rPr lang="en-US" altLang="en-US" sz="3600" b="1" smtClean="0">
                <a:solidFill>
                  <a:schemeClr val="hlink"/>
                </a:solidFill>
                <a:cs typeface="Arial" charset="0"/>
              </a:rPr>
              <a:t>plastic strain</a:t>
            </a:r>
            <a:r>
              <a:rPr lang="en-US" altLang="en-US" sz="3600" b="1" smtClean="0">
                <a:cs typeface="Arial" charset="0"/>
              </a:rPr>
              <a:t>.</a:t>
            </a:r>
          </a:p>
          <a:p>
            <a:pPr eaLnBrk="1" hangingPunct="1">
              <a:buFont typeface="Wingdings" pitchFamily="2" charset="2"/>
              <a:buNone/>
            </a:pPr>
            <a:endParaRPr lang="en-US" altLang="en-US" sz="3600" b="1" smtClean="0">
              <a:cs typeface="Arial" charset="0"/>
            </a:endParaRPr>
          </a:p>
        </p:txBody>
      </p:sp>
      <p:sp>
        <p:nvSpPr>
          <p:cNvPr id="32771"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3277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C83CD5C6-419C-4C47-AB39-2C4499BE3263}" type="slidenum">
              <a:rPr lang="ar-SA" altLang="en-US" smtClean="0">
                <a:solidFill>
                  <a:srgbClr val="898989"/>
                </a:solidFill>
              </a:rPr>
              <a:pPr/>
              <a:t>29</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57200" y="304800"/>
            <a:ext cx="8229600" cy="1143000"/>
          </a:xfrm>
        </p:spPr>
        <p:txBody>
          <a:bodyPr/>
          <a:lstStyle/>
          <a:p>
            <a:pPr eaLnBrk="1" hangingPunct="1"/>
            <a:r>
              <a:rPr lang="en-US" altLang="en-US" sz="3600" smtClean="0">
                <a:solidFill>
                  <a:srgbClr val="000090"/>
                </a:solidFill>
                <a:ea typeface="ＭＳ Ｐゴシック" pitchFamily="34" charset="-128"/>
                <a:cs typeface="Times New Roman" pitchFamily="18" charset="0"/>
              </a:rPr>
              <a:t>Expectations</a:t>
            </a:r>
            <a:br>
              <a:rPr lang="en-US" altLang="en-US" sz="3600" smtClean="0">
                <a:solidFill>
                  <a:srgbClr val="000090"/>
                </a:solidFill>
                <a:ea typeface="ＭＳ Ｐゴシック" pitchFamily="34" charset="-128"/>
                <a:cs typeface="Times New Roman" pitchFamily="18" charset="0"/>
              </a:rPr>
            </a:br>
            <a:r>
              <a:rPr lang="en-US" altLang="en-US" sz="2900" b="1" smtClean="0">
                <a:solidFill>
                  <a:srgbClr val="008000"/>
                </a:solidFill>
                <a:ea typeface="ＭＳ Ｐゴシック" pitchFamily="34" charset="-128"/>
                <a:cs typeface="Times New Roman" pitchFamily="18" charset="0"/>
              </a:rPr>
              <a:t>after today’s lecture</a:t>
            </a:r>
          </a:p>
        </p:txBody>
      </p:sp>
      <p:sp>
        <p:nvSpPr>
          <p:cNvPr id="13314" name="Content Placeholder 4"/>
          <p:cNvSpPr>
            <a:spLocks noGrp="1"/>
          </p:cNvSpPr>
          <p:nvPr>
            <p:ph idx="1"/>
          </p:nvPr>
        </p:nvSpPr>
        <p:spPr>
          <a:xfrm>
            <a:off x="533400" y="1600200"/>
            <a:ext cx="8229600" cy="4525963"/>
          </a:xfrm>
        </p:spPr>
        <p:txBody>
          <a:bodyPr rtlCol="0">
            <a:normAutofit/>
          </a:bodyPr>
          <a:lstStyle/>
          <a:p>
            <a:pPr eaLnBrk="1" hangingPunct="1">
              <a:lnSpc>
                <a:spcPct val="80000"/>
              </a:lnSpc>
              <a:buFont typeface="Arial" panose="020B0604020202020204" pitchFamily="34" charset="0"/>
              <a:buChar char="•"/>
              <a:defRPr/>
            </a:pPr>
            <a:r>
              <a:rPr lang="en-US" sz="2400" b="1" dirty="0" smtClean="0">
                <a:ea typeface="ＭＳ Ｐゴシック" panose="020B0600070205080204" pitchFamily="34" charset="-128"/>
              </a:rPr>
              <a:t>Know types of seismic waves</a:t>
            </a:r>
          </a:p>
          <a:p>
            <a:pPr eaLnBrk="1" hangingPunct="1">
              <a:lnSpc>
                <a:spcPct val="80000"/>
              </a:lnSpc>
              <a:buFont typeface="Arial" panose="020B0604020202020204" pitchFamily="34" charset="0"/>
              <a:buChar char="•"/>
              <a:defRPr/>
            </a:pPr>
            <a:r>
              <a:rPr lang="en-US" sz="2400" b="1" dirty="0" smtClean="0">
                <a:solidFill>
                  <a:srgbClr val="C00000"/>
                </a:solidFill>
                <a:ea typeface="ＭＳ Ｐゴシック" panose="020B0600070205080204" pitchFamily="34" charset="-128"/>
              </a:rPr>
              <a:t>Know the definition of stress &amp; strain and their relationship</a:t>
            </a:r>
          </a:p>
          <a:p>
            <a:pPr eaLnBrk="1" hangingPunct="1">
              <a:lnSpc>
                <a:spcPct val="80000"/>
              </a:lnSpc>
              <a:buFont typeface="Arial" panose="020B0604020202020204" pitchFamily="34" charset="0"/>
              <a:buChar char="•"/>
              <a:defRPr/>
            </a:pPr>
            <a:r>
              <a:rPr lang="en-US" sz="2400" b="1" dirty="0" smtClean="0">
                <a:ea typeface="ＭＳ Ｐゴシック" panose="020B0600070205080204" pitchFamily="34" charset="-128"/>
              </a:rPr>
              <a:t>Know how to create a seismic wave</a:t>
            </a:r>
          </a:p>
          <a:p>
            <a:pPr eaLnBrk="1" hangingPunct="1">
              <a:lnSpc>
                <a:spcPct val="80000"/>
              </a:lnSpc>
              <a:buFont typeface="Arial" panose="020B0604020202020204" pitchFamily="34" charset="0"/>
              <a:buChar char="•"/>
              <a:defRPr/>
            </a:pPr>
            <a:r>
              <a:rPr lang="en-US" sz="2400" b="1" dirty="0" smtClean="0">
                <a:solidFill>
                  <a:srgbClr val="C00000"/>
                </a:solidFill>
                <a:ea typeface="ＭＳ Ｐゴシック" panose="020B0600070205080204" pitchFamily="34" charset="-128"/>
              </a:rPr>
              <a:t>Be able to compare between the different types of seismic waves</a:t>
            </a:r>
          </a:p>
          <a:p>
            <a:pPr eaLnBrk="1" hangingPunct="1">
              <a:lnSpc>
                <a:spcPct val="80000"/>
              </a:lnSpc>
              <a:buFont typeface="Arial" panose="020B0604020202020204" pitchFamily="34" charset="0"/>
              <a:buChar char="•"/>
              <a:defRPr/>
            </a:pPr>
            <a:r>
              <a:rPr lang="en-US" sz="2400" b="1" dirty="0" smtClean="0">
                <a:solidFill>
                  <a:srgbClr val="000000"/>
                </a:solidFill>
                <a:ea typeface="ＭＳ Ｐゴシック" panose="020B0600070205080204" pitchFamily="34" charset="-128"/>
              </a:rPr>
              <a:t>Have a clue about the generation and recording of seismic wave</a:t>
            </a:r>
          </a:p>
          <a:p>
            <a:pPr eaLnBrk="1" hangingPunct="1">
              <a:lnSpc>
                <a:spcPct val="80000"/>
              </a:lnSpc>
              <a:buFont typeface="Arial" panose="020B0604020202020204" pitchFamily="34" charset="0"/>
              <a:buChar char="•"/>
              <a:defRPr/>
            </a:pPr>
            <a:r>
              <a:rPr lang="en-US" sz="2400" b="1" dirty="0" smtClean="0">
                <a:solidFill>
                  <a:srgbClr val="FF0000"/>
                </a:solidFill>
                <a:ea typeface="ＭＳ Ｐゴシック" panose="020B0600070205080204" pitchFamily="34" charset="-128"/>
              </a:rPr>
              <a:t>Have concepts about the nature of seismic waves</a:t>
            </a:r>
          </a:p>
          <a:p>
            <a:pPr eaLnBrk="1" hangingPunct="1">
              <a:lnSpc>
                <a:spcPct val="80000"/>
              </a:lnSpc>
              <a:buFont typeface="Arial" panose="020B0604020202020204" pitchFamily="34" charset="0"/>
              <a:buChar char="•"/>
              <a:defRPr/>
            </a:pPr>
            <a:r>
              <a:rPr lang="en-US" sz="2400" b="1" dirty="0" smtClean="0">
                <a:ea typeface="ＭＳ Ｐゴシック" panose="020B0600070205080204" pitchFamily="34" charset="-128"/>
              </a:rPr>
              <a:t>Understand the seismic characters of each type of the seismic wave</a:t>
            </a:r>
          </a:p>
          <a:p>
            <a:pPr marL="0" indent="0" eaLnBrk="1" hangingPunct="1">
              <a:lnSpc>
                <a:spcPct val="80000"/>
              </a:lnSpc>
              <a:buFont typeface="Arial" panose="020B0604020202020204" pitchFamily="34" charset="0"/>
              <a:buNone/>
              <a:defRPr/>
            </a:pPr>
            <a:endParaRPr lang="en-US" sz="2400" b="1" dirty="0" smtClean="0">
              <a:solidFill>
                <a:srgbClr val="000000"/>
              </a:solidFill>
              <a:ea typeface="ＭＳ Ｐゴシック" panose="020B0600070205080204" pitchFamily="34" charset="-128"/>
            </a:endParaRPr>
          </a:p>
        </p:txBody>
      </p:sp>
      <p:sp>
        <p:nvSpPr>
          <p:cNvPr id="2" name="Footer Placeholder 1"/>
          <p:cNvSpPr>
            <a:spLocks noGrp="1"/>
          </p:cNvSpPr>
          <p:nvPr>
            <p:ph type="ftr" sz="quarter" idx="11"/>
          </p:nvPr>
        </p:nvSpPr>
        <p:spPr/>
        <p:txBody>
          <a:bodyPr/>
          <a:lstStyle/>
          <a:p>
            <a:pPr>
              <a:defRPr/>
            </a:pPr>
            <a:r>
              <a:rPr lang="en-GB" dirty="0" smtClean="0"/>
              <a:t>prepared by   Prof M A OMRAN</a:t>
            </a:r>
            <a:endParaRPr lang="en-US" dirty="0"/>
          </a:p>
        </p:txBody>
      </p:sp>
      <p:sp>
        <p:nvSpPr>
          <p:cNvPr id="614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8C34DBE6-3B5A-403C-8327-B3FA01761175}" type="slidenum">
              <a:rPr lang="ar-SA" altLang="en-US" smtClean="0">
                <a:solidFill>
                  <a:srgbClr val="898989"/>
                </a:solidFill>
              </a:rPr>
              <a:pPr/>
              <a:t>3</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od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5375"/>
            <a:ext cx="9144000" cy="549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p:cNvSpPr txBox="1">
            <a:spLocks noChangeArrowheads="1"/>
          </p:cNvSpPr>
          <p:nvPr/>
        </p:nvSpPr>
        <p:spPr bwMode="auto">
          <a:xfrm>
            <a:off x="1371600" y="457200"/>
            <a:ext cx="6858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ctr">
              <a:spcBef>
                <a:spcPct val="50000"/>
              </a:spcBef>
            </a:pPr>
            <a:r>
              <a:rPr lang="en-US" altLang="en-US" sz="3200" b="1">
                <a:solidFill>
                  <a:srgbClr val="FF0000"/>
                </a:solidFill>
              </a:rPr>
              <a:t>STRESS STRAIN DIAGRAM</a:t>
            </a:r>
          </a:p>
        </p:txBody>
      </p:sp>
      <p:sp>
        <p:nvSpPr>
          <p:cNvPr id="2" name="Footer Placeholder 1"/>
          <p:cNvSpPr>
            <a:spLocks noGrp="1"/>
          </p:cNvSpPr>
          <p:nvPr>
            <p:ph type="ftr" sz="quarter" idx="11"/>
          </p:nvPr>
        </p:nvSpPr>
        <p:spPr/>
        <p:txBody>
          <a:bodyPr/>
          <a:lstStyle/>
          <a:p>
            <a:pPr>
              <a:defRPr/>
            </a:pPr>
            <a:r>
              <a:rPr lang="en-GB" dirty="0" smtClean="0"/>
              <a:t>prepared by   Prof M A OMRAN</a:t>
            </a:r>
            <a:endParaRPr lang="en-US" dirty="0"/>
          </a:p>
        </p:txBody>
      </p:sp>
      <p:sp>
        <p:nvSpPr>
          <p:cNvPr id="33797"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6C37EC15-C80A-4E41-ABCF-EF5AE6EAC6F5}" type="slidenum">
              <a:rPr lang="ar-SA" altLang="en-US" smtClean="0">
                <a:solidFill>
                  <a:srgbClr val="898989"/>
                </a:solidFill>
              </a:rPr>
              <a:pPr/>
              <a:t>30</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457200" y="457200"/>
            <a:ext cx="8229600" cy="5668963"/>
          </a:xfrm>
        </p:spPr>
        <p:txBody>
          <a:bodyPr/>
          <a:lstStyle/>
          <a:p>
            <a:pPr algn="just" eaLnBrk="1" hangingPunct="1"/>
            <a:r>
              <a:rPr lang="en-US" altLang="en-US" sz="3600" b="1" smtClean="0">
                <a:cs typeface="Arial" charset="0"/>
              </a:rPr>
              <a:t>Exploration seismologists are concerned principally with </a:t>
            </a:r>
            <a:r>
              <a:rPr lang="en-US" altLang="en-US" sz="3600" b="1" smtClean="0">
                <a:solidFill>
                  <a:schemeClr val="hlink"/>
                </a:solidFill>
                <a:cs typeface="Arial" charset="0"/>
              </a:rPr>
              <a:t>Elastic Strain</a:t>
            </a:r>
            <a:r>
              <a:rPr lang="en-US" altLang="en-US" sz="3600" b="1" smtClean="0">
                <a:cs typeface="Arial" charset="0"/>
              </a:rPr>
              <a:t>, this is due to; </a:t>
            </a:r>
          </a:p>
          <a:p>
            <a:pPr algn="just" eaLnBrk="1" hangingPunct="1"/>
            <a:endParaRPr lang="en-US" altLang="en-US" sz="3600" b="1" smtClean="0">
              <a:cs typeface="Arial" charset="0"/>
            </a:endParaRPr>
          </a:p>
          <a:p>
            <a:pPr algn="just" eaLnBrk="1" hangingPunct="1"/>
            <a:r>
              <a:rPr lang="en-US" altLang="en-US" sz="3600" b="1" smtClean="0">
                <a:solidFill>
                  <a:schemeClr val="hlink"/>
                </a:solidFill>
                <a:cs typeface="Arial" charset="0"/>
              </a:rPr>
              <a:t>plastic deformation</a:t>
            </a:r>
            <a:r>
              <a:rPr lang="en-US" altLang="en-US" sz="3600" b="1" smtClean="0">
                <a:cs typeface="Arial" charset="0"/>
              </a:rPr>
              <a:t> and </a:t>
            </a:r>
            <a:r>
              <a:rPr lang="en-US" altLang="en-US" sz="3600" b="1" smtClean="0">
                <a:solidFill>
                  <a:schemeClr val="hlink"/>
                </a:solidFill>
                <a:cs typeface="Arial" charset="0"/>
              </a:rPr>
              <a:t>rupture</a:t>
            </a:r>
            <a:r>
              <a:rPr lang="en-US" altLang="en-US" sz="3600" b="1" smtClean="0">
                <a:cs typeface="Arial" charset="0"/>
              </a:rPr>
              <a:t> are caused by </a:t>
            </a:r>
            <a:r>
              <a:rPr lang="en-US" altLang="en-US" sz="3600" b="1" smtClean="0">
                <a:solidFill>
                  <a:schemeClr val="hlink"/>
                </a:solidFill>
                <a:cs typeface="Arial" charset="0"/>
              </a:rPr>
              <a:t>explosions</a:t>
            </a:r>
            <a:r>
              <a:rPr lang="en-US" altLang="en-US" sz="3600" b="1" smtClean="0">
                <a:cs typeface="Arial" charset="0"/>
              </a:rPr>
              <a:t> or </a:t>
            </a:r>
            <a:r>
              <a:rPr lang="en-US" altLang="en-US" sz="3600" b="1" smtClean="0">
                <a:solidFill>
                  <a:schemeClr val="hlink"/>
                </a:solidFill>
                <a:cs typeface="Arial" charset="0"/>
              </a:rPr>
              <a:t>movements along faults</a:t>
            </a:r>
            <a:r>
              <a:rPr lang="en-US" altLang="en-US" sz="3600" b="1" smtClean="0">
                <a:cs typeface="Arial" charset="0"/>
              </a:rPr>
              <a:t> that generates </a:t>
            </a:r>
            <a:r>
              <a:rPr lang="en-US" altLang="en-US" sz="3600" b="1" smtClean="0">
                <a:solidFill>
                  <a:schemeClr val="hlink"/>
                </a:solidFill>
                <a:cs typeface="Arial" charset="0"/>
              </a:rPr>
              <a:t>seismic waves.</a:t>
            </a:r>
            <a:r>
              <a:rPr lang="en-US" altLang="en-US" smtClean="0">
                <a:solidFill>
                  <a:schemeClr val="hlink"/>
                </a:solidFill>
                <a:cs typeface="Arial" charset="0"/>
              </a:rPr>
              <a:t> </a:t>
            </a:r>
          </a:p>
        </p:txBody>
      </p:sp>
      <p:sp>
        <p:nvSpPr>
          <p:cNvPr id="34819"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348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FFF4F174-E17F-4E38-938B-F2CEAF10A99E}" type="slidenum">
              <a:rPr lang="ar-SA" altLang="en-US" smtClean="0">
                <a:solidFill>
                  <a:srgbClr val="898989"/>
                </a:solidFill>
              </a:rPr>
              <a:pPr/>
              <a:t>31</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457200" y="533400"/>
            <a:ext cx="8229600" cy="5592763"/>
          </a:xfrm>
        </p:spPr>
        <p:txBody>
          <a:bodyPr/>
          <a:lstStyle/>
          <a:p>
            <a:pPr algn="just" eaLnBrk="1" hangingPunct="1"/>
            <a:r>
              <a:rPr lang="en-US" altLang="en-US" sz="3200" b="1" smtClean="0">
                <a:cs typeface="Arial" charset="0"/>
              </a:rPr>
              <a:t>But this sever deformation is confined to a small zone close to the point of energy release. </a:t>
            </a:r>
          </a:p>
          <a:p>
            <a:pPr algn="just" eaLnBrk="1" hangingPunct="1"/>
            <a:endParaRPr lang="en-US" altLang="en-US" sz="3200" b="1" smtClean="0">
              <a:cs typeface="Arial" charset="0"/>
            </a:endParaRPr>
          </a:p>
          <a:p>
            <a:pPr algn="just" eaLnBrk="1" hangingPunct="1"/>
            <a:r>
              <a:rPr lang="en-US" altLang="en-US" sz="3200" b="1" smtClean="0">
                <a:cs typeface="Arial" charset="0"/>
              </a:rPr>
              <a:t>As the </a:t>
            </a:r>
            <a:r>
              <a:rPr lang="en-US" altLang="en-US" sz="3200" b="1" smtClean="0">
                <a:solidFill>
                  <a:schemeClr val="hlink"/>
                </a:solidFill>
                <a:cs typeface="Arial" charset="0"/>
              </a:rPr>
              <a:t>seismic waves</a:t>
            </a:r>
            <a:r>
              <a:rPr lang="en-US" altLang="en-US" sz="3200" b="1" smtClean="0">
                <a:cs typeface="Arial" charset="0"/>
              </a:rPr>
              <a:t> travel a way from this small sources zone, they produce only </a:t>
            </a:r>
            <a:r>
              <a:rPr lang="en-US" altLang="en-US" sz="3200" b="1" smtClean="0">
                <a:solidFill>
                  <a:schemeClr val="hlink"/>
                </a:solidFill>
                <a:cs typeface="Arial" charset="0"/>
              </a:rPr>
              <a:t>Elastic Strain</a:t>
            </a:r>
            <a:r>
              <a:rPr lang="en-US" altLang="en-US" sz="3200" b="1" smtClean="0">
                <a:cs typeface="Arial" charset="0"/>
              </a:rPr>
              <a:t>. </a:t>
            </a:r>
          </a:p>
          <a:p>
            <a:pPr algn="just" eaLnBrk="1" hangingPunct="1">
              <a:buFont typeface="Wingdings" pitchFamily="2" charset="2"/>
              <a:buNone/>
            </a:pPr>
            <a:endParaRPr lang="en-US" altLang="en-US" sz="3200" b="1" smtClean="0">
              <a:cs typeface="Arial" charset="0"/>
            </a:endParaRPr>
          </a:p>
          <a:p>
            <a:pPr algn="just" eaLnBrk="1" hangingPunct="1"/>
            <a:r>
              <a:rPr lang="en-US" altLang="en-US" sz="3200" b="1" smtClean="0">
                <a:cs typeface="Arial" charset="0"/>
              </a:rPr>
              <a:t>Therefore, it is important for us to examine the formal ways of describing</a:t>
            </a:r>
            <a:r>
              <a:rPr lang="en-US" altLang="en-US" sz="3200" b="1" smtClean="0">
                <a:solidFill>
                  <a:schemeClr val="hlink"/>
                </a:solidFill>
                <a:cs typeface="Arial" charset="0"/>
              </a:rPr>
              <a:t> Elastic Strain</a:t>
            </a:r>
            <a:r>
              <a:rPr lang="en-US" altLang="en-US" sz="3200" b="1" smtClean="0">
                <a:cs typeface="Arial" charset="0"/>
              </a:rPr>
              <a:t>. </a:t>
            </a:r>
          </a:p>
        </p:txBody>
      </p:sp>
      <p:sp>
        <p:nvSpPr>
          <p:cNvPr id="35843"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358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57577776-5697-49A0-B288-2438DC6F645A}" type="slidenum">
              <a:rPr lang="ar-SA" altLang="en-US" smtClean="0">
                <a:solidFill>
                  <a:srgbClr val="898989"/>
                </a:solidFill>
              </a:rPr>
              <a:pPr/>
              <a:t>32</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idx="1"/>
          </p:nvPr>
        </p:nvSpPr>
        <p:spPr>
          <a:xfrm>
            <a:off x="457200" y="457200"/>
            <a:ext cx="8229600" cy="5668963"/>
          </a:xfrm>
        </p:spPr>
        <p:txBody>
          <a:bodyPr/>
          <a:lstStyle/>
          <a:p>
            <a:pPr marL="609600" indent="-609600" algn="just" eaLnBrk="1" hangingPunct="1"/>
            <a:r>
              <a:rPr lang="en-US" altLang="en-US" sz="3200" b="1" smtClean="0">
                <a:cs typeface="Arial" charset="0"/>
              </a:rPr>
              <a:t>The relationship between </a:t>
            </a:r>
            <a:r>
              <a:rPr lang="en-US" altLang="en-US" sz="3200" b="1" smtClean="0">
                <a:solidFill>
                  <a:schemeClr val="hlink"/>
                </a:solidFill>
                <a:cs typeface="Arial" charset="0"/>
              </a:rPr>
              <a:t>stress</a:t>
            </a:r>
            <a:r>
              <a:rPr lang="en-US" altLang="en-US" sz="3200" b="1" smtClean="0">
                <a:cs typeface="Arial" charset="0"/>
              </a:rPr>
              <a:t> and </a:t>
            </a:r>
            <a:r>
              <a:rPr lang="en-US" altLang="en-US" sz="3200" b="1" smtClean="0">
                <a:solidFill>
                  <a:schemeClr val="hlink"/>
                </a:solidFill>
                <a:cs typeface="Arial" charset="0"/>
              </a:rPr>
              <a:t>strain</a:t>
            </a:r>
            <a:r>
              <a:rPr lang="en-US" altLang="en-US" sz="3200" b="1" smtClean="0">
                <a:cs typeface="Arial" charset="0"/>
              </a:rPr>
              <a:t> in the elastic field is specified by its various </a:t>
            </a:r>
            <a:r>
              <a:rPr lang="en-US" altLang="en-US" sz="3200" b="1" smtClean="0">
                <a:solidFill>
                  <a:schemeClr val="hlink"/>
                </a:solidFill>
                <a:cs typeface="Arial" charset="0"/>
              </a:rPr>
              <a:t>elastic moduli.</a:t>
            </a:r>
          </a:p>
          <a:p>
            <a:pPr marL="609600" indent="-609600" algn="just" eaLnBrk="1" hangingPunct="1">
              <a:buFont typeface="Wingdings" pitchFamily="2" charset="2"/>
              <a:buAutoNum type="arabicPeriod"/>
            </a:pPr>
            <a:endParaRPr lang="en-US" altLang="en-US" sz="3200" b="1" smtClean="0">
              <a:cs typeface="Arial" charset="0"/>
            </a:endParaRPr>
          </a:p>
          <a:p>
            <a:pPr marL="609600" indent="-609600" algn="just" eaLnBrk="1" hangingPunct="1">
              <a:buFont typeface="Wingdings" pitchFamily="2" charset="2"/>
              <a:buAutoNum type="arabicPeriod"/>
            </a:pPr>
            <a:r>
              <a:rPr lang="en-US" altLang="en-US" sz="3200" b="1" smtClean="0">
                <a:cs typeface="Arial" charset="0"/>
              </a:rPr>
              <a:t>Bulk Modulus (K).</a:t>
            </a:r>
          </a:p>
          <a:p>
            <a:pPr marL="609600" indent="-609600" algn="just" eaLnBrk="1" hangingPunct="1">
              <a:buFont typeface="Wingdings" pitchFamily="2" charset="2"/>
              <a:buAutoNum type="arabicPeriod"/>
            </a:pPr>
            <a:r>
              <a:rPr lang="en-US" altLang="en-US" sz="3200" b="1" smtClean="0">
                <a:cs typeface="Arial" charset="0"/>
              </a:rPr>
              <a:t>Shear Modulus (μ).</a:t>
            </a:r>
          </a:p>
          <a:p>
            <a:pPr marL="609600" indent="-609600" algn="just" eaLnBrk="1" hangingPunct="1">
              <a:buFont typeface="Wingdings" pitchFamily="2" charset="2"/>
              <a:buAutoNum type="arabicPeriod"/>
            </a:pPr>
            <a:r>
              <a:rPr lang="en-US" altLang="en-US" sz="3200" b="1" smtClean="0">
                <a:cs typeface="Arial" charset="0"/>
              </a:rPr>
              <a:t>Young's Modulus (E) and </a:t>
            </a:r>
          </a:p>
          <a:p>
            <a:pPr marL="609600" indent="-609600" algn="just" eaLnBrk="1" hangingPunct="1">
              <a:buFont typeface="Wingdings" pitchFamily="2" charset="2"/>
              <a:buAutoNum type="arabicPeriod"/>
            </a:pPr>
            <a:r>
              <a:rPr lang="en-US" altLang="en-US" sz="3200" b="1" smtClean="0">
                <a:cs typeface="Arial" charset="0"/>
              </a:rPr>
              <a:t>Poisson's Ratio (σ)</a:t>
            </a:r>
          </a:p>
          <a:p>
            <a:pPr marL="609600" indent="-609600" algn="just" eaLnBrk="1" hangingPunct="1">
              <a:buFont typeface="Wingdings" pitchFamily="2" charset="2"/>
              <a:buAutoNum type="arabicPeriod"/>
            </a:pPr>
            <a:endParaRPr lang="en-US" altLang="en-US" sz="3200" b="1" smtClean="0">
              <a:solidFill>
                <a:schemeClr val="hlink"/>
              </a:solidFill>
              <a:cs typeface="Arial" charset="0"/>
            </a:endParaRPr>
          </a:p>
          <a:p>
            <a:pPr marL="609600" indent="-609600" algn="just" eaLnBrk="1" hangingPunct="1">
              <a:buFont typeface="Wingdings" pitchFamily="2" charset="2"/>
              <a:buNone/>
            </a:pPr>
            <a:endParaRPr lang="en-US" altLang="en-US" smtClean="0">
              <a:cs typeface="Arial" charset="0"/>
            </a:endParaRPr>
          </a:p>
        </p:txBody>
      </p:sp>
      <p:sp>
        <p:nvSpPr>
          <p:cNvPr id="36867"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368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A04D956D-EB4C-4E17-B466-A4996A3D3E84}" type="slidenum">
              <a:rPr lang="ar-SA" altLang="en-US" smtClean="0">
                <a:solidFill>
                  <a:srgbClr val="898989"/>
                </a:solidFill>
              </a:rPr>
              <a:pPr/>
              <a:t>33</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r>
              <a:rPr lang="en-US" altLang="en-US" sz="4000" u="sng" smtClean="0">
                <a:solidFill>
                  <a:schemeClr val="hlink"/>
                </a:solidFill>
                <a:cs typeface="Times New Roman" pitchFamily="18" charset="0"/>
              </a:rPr>
              <a:t>Bulk Modulus (K) Change in volume</a:t>
            </a:r>
            <a:r>
              <a:rPr lang="en-US" altLang="en-US" sz="4000" smtClean="0">
                <a:cs typeface="Times New Roman" pitchFamily="18" charset="0"/>
              </a:rPr>
              <a:t> </a:t>
            </a:r>
          </a:p>
        </p:txBody>
      </p:sp>
      <p:sp>
        <p:nvSpPr>
          <p:cNvPr id="37891" name="Rectangle 3"/>
          <p:cNvSpPr>
            <a:spLocks noGrp="1" noChangeArrowheads="1"/>
          </p:cNvSpPr>
          <p:nvPr>
            <p:ph idx="1"/>
          </p:nvPr>
        </p:nvSpPr>
        <p:spPr>
          <a:xfrm>
            <a:off x="457200" y="1371600"/>
            <a:ext cx="8229600" cy="4754563"/>
          </a:xfrm>
        </p:spPr>
        <p:txBody>
          <a:bodyPr/>
          <a:lstStyle/>
          <a:p>
            <a:pPr algn="just" eaLnBrk="1" hangingPunct="1"/>
            <a:r>
              <a:rPr lang="en-US" altLang="en-US" sz="3600" b="1" smtClean="0">
                <a:cs typeface="Arial" charset="0"/>
              </a:rPr>
              <a:t>The bulk modulus (K) of a substance essentially measures the substance's resistance to uniform compression. </a:t>
            </a:r>
          </a:p>
          <a:p>
            <a:pPr algn="just" eaLnBrk="1" hangingPunct="1"/>
            <a:endParaRPr lang="en-US" altLang="en-US" sz="3600" b="1" smtClean="0">
              <a:cs typeface="Arial" charset="0"/>
            </a:endParaRPr>
          </a:p>
          <a:p>
            <a:pPr algn="just" eaLnBrk="1" hangingPunct="1"/>
            <a:r>
              <a:rPr lang="en-US" altLang="en-US" sz="3600" b="1" smtClean="0">
                <a:cs typeface="Arial" charset="0"/>
              </a:rPr>
              <a:t>It is defined as the </a:t>
            </a:r>
            <a:r>
              <a:rPr lang="en-US" altLang="en-US" sz="3600" b="1" smtClean="0">
                <a:cs typeface="Arial" charset="0"/>
                <a:hlinkClick r:id="rId2" tooltip="Pressure"/>
              </a:rPr>
              <a:t>pressure</a:t>
            </a:r>
            <a:r>
              <a:rPr lang="en-US" altLang="en-US" sz="3600" b="1" smtClean="0">
                <a:cs typeface="Arial" charset="0"/>
              </a:rPr>
              <a:t> increase needed to effect a given relative decrease in </a:t>
            </a:r>
            <a:r>
              <a:rPr lang="en-US" altLang="en-US" sz="3600" b="1" smtClean="0">
                <a:cs typeface="Arial" charset="0"/>
                <a:hlinkClick r:id="rId3" tooltip="Volume"/>
              </a:rPr>
              <a:t>volume</a:t>
            </a:r>
            <a:r>
              <a:rPr lang="en-US" altLang="en-US" sz="3600" b="1" smtClean="0">
                <a:solidFill>
                  <a:schemeClr val="hlink"/>
                </a:solidFill>
                <a:cs typeface="Arial" charset="0"/>
              </a:rPr>
              <a:t>.</a:t>
            </a:r>
            <a:endParaRPr lang="en-US" altLang="en-US" sz="3600" b="1" smtClean="0">
              <a:cs typeface="Arial" charset="0"/>
            </a:endParaRPr>
          </a:p>
          <a:p>
            <a:pPr algn="just" eaLnBrk="1" hangingPunct="1"/>
            <a:endParaRPr lang="en-US" altLang="en-US" b="1" smtClean="0">
              <a:cs typeface="Arial" charset="0"/>
            </a:endParaRPr>
          </a:p>
        </p:txBody>
      </p:sp>
      <p:sp>
        <p:nvSpPr>
          <p:cNvPr id="37892"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3789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33B51154-4004-4F3A-9C69-270FCB1FDE48}" type="slidenum">
              <a:rPr lang="ar-SA" altLang="en-US" smtClean="0">
                <a:solidFill>
                  <a:srgbClr val="898989"/>
                </a:solidFill>
              </a:rPr>
              <a:pPr/>
              <a:t>34</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a:xfrm>
            <a:off x="457200" y="609600"/>
            <a:ext cx="8229600" cy="5516563"/>
          </a:xfrm>
        </p:spPr>
        <p:txBody>
          <a:bodyPr/>
          <a:lstStyle/>
          <a:p>
            <a:pPr eaLnBrk="1" hangingPunct="1"/>
            <a:r>
              <a:rPr lang="en-US" altLang="en-US" smtClean="0">
                <a:cs typeface="Arial" charset="0"/>
              </a:rPr>
              <a:t>Bulk modulus</a:t>
            </a:r>
          </a:p>
        </p:txBody>
      </p:sp>
      <p:sp>
        <p:nvSpPr>
          <p:cNvPr id="38915"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38916" name="Rectangle 7"/>
          <p:cNvSpPr>
            <a:spLocks noChangeArrowheads="1"/>
          </p:cNvSpPr>
          <p:nvPr/>
        </p:nvSpPr>
        <p:spPr bwMode="auto">
          <a:xfrm>
            <a:off x="1524000" y="1676400"/>
            <a:ext cx="6019800" cy="3962400"/>
          </a:xfrm>
          <a:prstGeom prst="rect">
            <a:avLst/>
          </a:prstGeom>
          <a:solidFill>
            <a:schemeClr val="accent1"/>
          </a:solidFill>
          <a:ln w="57150">
            <a:solidFill>
              <a:srgbClr val="FF3300"/>
            </a:solidFill>
            <a:miter lim="800000"/>
            <a:headEnd/>
            <a:tailEnd/>
          </a:ln>
        </p:spPr>
        <p:txBody>
          <a:bodyPr wrap="none" anchor="ctr"/>
          <a:lstStyle/>
          <a:p>
            <a:pPr algn="r" rtl="1" eaLnBrk="1" hangingPunct="1"/>
            <a:endParaRPr lang="ar-EG" altLang="en-US"/>
          </a:p>
        </p:txBody>
      </p:sp>
      <p:pic>
        <p:nvPicPr>
          <p:cNvPr id="36869" name="Picture 6" descr="http://hyperphysics.phy-astr.gsu.edu/hbase/imgmec/bulk3.gif"/>
          <p:cNvPicPr>
            <a:picLocks noChangeAspect="1" noChangeArrowheads="1"/>
          </p:cNvPicPr>
          <p:nvPr/>
        </p:nvPicPr>
        <p:blipFill>
          <a:blip r:embed="rId2" r:link="rId3"/>
          <a:srcRect/>
          <a:stretch>
            <a:fillRect/>
          </a:stretch>
        </p:blipFill>
        <p:spPr bwMode="auto">
          <a:xfrm>
            <a:off x="1600200" y="1752600"/>
            <a:ext cx="5867400" cy="3779838"/>
          </a:xfrm>
          <a:prstGeom prst="rect">
            <a:avLst/>
          </a:prstGeom>
          <a:solidFill>
            <a:schemeClr val="bg2">
              <a:lumMod val="90000"/>
            </a:schemeClr>
          </a:solidFill>
          <a:ln>
            <a:noFill/>
          </a:ln>
        </p:spPr>
      </p:pic>
      <p:sp>
        <p:nvSpPr>
          <p:cNvPr id="389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2B5A5A93-D489-4B17-B1E1-94BF274301DB}" type="slidenum">
              <a:rPr lang="ar-SA" altLang="en-US" smtClean="0">
                <a:solidFill>
                  <a:srgbClr val="898989"/>
                </a:solidFill>
              </a:rPr>
              <a:pPr/>
              <a:t>35</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457200" y="533400"/>
            <a:ext cx="8229600" cy="5592763"/>
          </a:xfrm>
        </p:spPr>
        <p:txBody>
          <a:bodyPr/>
          <a:lstStyle/>
          <a:p>
            <a:pPr algn="just" eaLnBrk="1" hangingPunct="1"/>
            <a:r>
              <a:rPr lang="en-US" altLang="en-US" sz="3600" b="1" smtClean="0">
                <a:cs typeface="Arial" charset="0"/>
              </a:rPr>
              <a:t>If </a:t>
            </a:r>
            <a:r>
              <a:rPr lang="en-US" altLang="en-US" sz="3600" b="1" smtClean="0">
                <a:solidFill>
                  <a:schemeClr val="hlink"/>
                </a:solidFill>
                <a:cs typeface="Arial" charset="0"/>
              </a:rPr>
              <a:t>K</a:t>
            </a:r>
            <a:r>
              <a:rPr lang="en-US" altLang="en-US" sz="3600" b="1" smtClean="0">
                <a:cs typeface="Arial" charset="0"/>
              </a:rPr>
              <a:t> is very large, then the material is </a:t>
            </a:r>
            <a:r>
              <a:rPr lang="en-US" altLang="en-US" sz="3600" b="1" smtClean="0">
                <a:solidFill>
                  <a:schemeClr val="hlink"/>
                </a:solidFill>
                <a:cs typeface="Arial" charset="0"/>
              </a:rPr>
              <a:t>very stiff</a:t>
            </a:r>
            <a:r>
              <a:rPr lang="en-US" altLang="en-US" sz="3600" b="1" smtClean="0">
                <a:cs typeface="Arial" charset="0"/>
              </a:rPr>
              <a:t>, meaning that it doesn't compress very much even under large pressures. </a:t>
            </a:r>
          </a:p>
          <a:p>
            <a:pPr algn="just" eaLnBrk="1" hangingPunct="1"/>
            <a:endParaRPr lang="en-US" altLang="en-US" sz="3600" b="1" smtClean="0">
              <a:cs typeface="Arial" charset="0"/>
            </a:endParaRPr>
          </a:p>
          <a:p>
            <a:pPr algn="just" eaLnBrk="1" hangingPunct="1"/>
            <a:endParaRPr lang="en-US" altLang="en-US" sz="3600" b="1" smtClean="0">
              <a:cs typeface="Arial" charset="0"/>
            </a:endParaRPr>
          </a:p>
          <a:p>
            <a:pPr algn="just" eaLnBrk="1" hangingPunct="1"/>
            <a:r>
              <a:rPr lang="en-US" altLang="en-US" sz="3600" b="1" smtClean="0">
                <a:cs typeface="Arial" charset="0"/>
              </a:rPr>
              <a:t>If </a:t>
            </a:r>
            <a:r>
              <a:rPr lang="en-US" altLang="en-US" sz="3600" b="1" smtClean="0">
                <a:solidFill>
                  <a:schemeClr val="hlink"/>
                </a:solidFill>
                <a:cs typeface="Arial" charset="0"/>
              </a:rPr>
              <a:t>K</a:t>
            </a:r>
            <a:r>
              <a:rPr lang="en-US" altLang="en-US" sz="3600" b="1" smtClean="0">
                <a:cs typeface="Arial" charset="0"/>
              </a:rPr>
              <a:t> is small, then a small pressure can compress the material by large amounts.</a:t>
            </a:r>
            <a:r>
              <a:rPr lang="en-US" altLang="en-US" smtClean="0">
                <a:cs typeface="Arial" charset="0"/>
              </a:rPr>
              <a:t> </a:t>
            </a:r>
          </a:p>
        </p:txBody>
      </p:sp>
      <p:sp>
        <p:nvSpPr>
          <p:cNvPr id="39939"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399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0C89CED9-8CF6-4F24-858B-AEEA2DF734A7}" type="slidenum">
              <a:rPr lang="ar-SA" altLang="en-US" smtClean="0">
                <a:solidFill>
                  <a:srgbClr val="898989"/>
                </a:solidFill>
              </a:rPr>
              <a:pPr/>
              <a:t>36</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457200" y="457200"/>
            <a:ext cx="8229600" cy="5668963"/>
          </a:xfrm>
        </p:spPr>
        <p:txBody>
          <a:bodyPr/>
          <a:lstStyle/>
          <a:p>
            <a:pPr algn="just" eaLnBrk="1" hangingPunct="1"/>
            <a:r>
              <a:rPr lang="en-US" altLang="en-US" sz="3600" b="1" smtClean="0">
                <a:cs typeface="Arial" charset="0"/>
              </a:rPr>
              <a:t>For example, </a:t>
            </a:r>
            <a:r>
              <a:rPr lang="en-US" altLang="en-US" sz="3600" b="1" smtClean="0">
                <a:solidFill>
                  <a:schemeClr val="hlink"/>
                </a:solidFill>
                <a:cs typeface="Arial" charset="0"/>
              </a:rPr>
              <a:t>gases</a:t>
            </a:r>
            <a:r>
              <a:rPr lang="en-US" altLang="en-US" sz="3600" b="1" smtClean="0">
                <a:cs typeface="Arial" charset="0"/>
              </a:rPr>
              <a:t> have very small incompressibility's.</a:t>
            </a:r>
          </a:p>
          <a:p>
            <a:pPr algn="just" eaLnBrk="1" hangingPunct="1">
              <a:buFont typeface="Wingdings" pitchFamily="2" charset="2"/>
              <a:buNone/>
            </a:pPr>
            <a:endParaRPr lang="en-US" altLang="en-US" sz="3600" b="1" smtClean="0">
              <a:cs typeface="Arial" charset="0"/>
            </a:endParaRPr>
          </a:p>
          <a:p>
            <a:pPr algn="just" eaLnBrk="1" hangingPunct="1"/>
            <a:r>
              <a:rPr lang="en-US" altLang="en-US" sz="3600" b="1" smtClean="0">
                <a:cs typeface="Arial" charset="0"/>
              </a:rPr>
              <a:t> </a:t>
            </a:r>
            <a:r>
              <a:rPr lang="en-US" altLang="en-US" sz="3600" b="1" smtClean="0">
                <a:solidFill>
                  <a:schemeClr val="hlink"/>
                </a:solidFill>
                <a:cs typeface="Arial" charset="0"/>
              </a:rPr>
              <a:t>Solids and liquids</a:t>
            </a:r>
            <a:r>
              <a:rPr lang="en-US" altLang="en-US" sz="3600" b="1" smtClean="0">
                <a:cs typeface="Arial" charset="0"/>
              </a:rPr>
              <a:t> have large incompressibilities </a:t>
            </a:r>
            <a:r>
              <a:rPr lang="en-US" altLang="en-US" sz="4000" b="1" smtClean="0">
                <a:solidFill>
                  <a:schemeClr val="hlink"/>
                </a:solidFill>
                <a:cs typeface="Arial" charset="0"/>
              </a:rPr>
              <a:t>so</a:t>
            </a:r>
          </a:p>
          <a:p>
            <a:pPr algn="just" eaLnBrk="1" hangingPunct="1">
              <a:buFont typeface="Wingdings" pitchFamily="2" charset="2"/>
              <a:buNone/>
            </a:pPr>
            <a:endParaRPr lang="en-US" altLang="en-US" sz="3600" b="1" smtClean="0">
              <a:cs typeface="Arial" charset="0"/>
            </a:endParaRPr>
          </a:p>
          <a:p>
            <a:pPr algn="just" eaLnBrk="1" hangingPunct="1"/>
            <a:r>
              <a:rPr lang="en-US" altLang="en-US" sz="3600" b="1" smtClean="0">
                <a:cs typeface="Arial" charset="0"/>
              </a:rPr>
              <a:t> </a:t>
            </a:r>
            <a:r>
              <a:rPr lang="en-US" altLang="en-US" sz="3600" b="1" smtClean="0">
                <a:solidFill>
                  <a:schemeClr val="hlink"/>
                </a:solidFill>
                <a:cs typeface="Arial" charset="0"/>
              </a:rPr>
              <a:t>Bulk modulus</a:t>
            </a:r>
            <a:r>
              <a:rPr lang="en-US" altLang="en-US" sz="3600" b="1" smtClean="0">
                <a:cs typeface="Arial" charset="0"/>
              </a:rPr>
              <a:t> can be measured for any kind of </a:t>
            </a:r>
            <a:r>
              <a:rPr lang="en-US" altLang="en-US" sz="3600" b="1" smtClean="0">
                <a:solidFill>
                  <a:schemeClr val="hlink"/>
                </a:solidFill>
                <a:cs typeface="Arial" charset="0"/>
              </a:rPr>
              <a:t>solids, liquids and gases</a:t>
            </a:r>
            <a:r>
              <a:rPr lang="en-US" altLang="en-US" sz="3600" b="1" smtClean="0">
                <a:cs typeface="Arial" charset="0"/>
              </a:rPr>
              <a:t> </a:t>
            </a:r>
          </a:p>
        </p:txBody>
      </p:sp>
      <p:sp>
        <p:nvSpPr>
          <p:cNvPr id="40963"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4096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39E332A2-C2ED-4E1A-9DA4-4C09CACD40BF}" type="slidenum">
              <a:rPr lang="ar-SA" altLang="en-US" smtClean="0">
                <a:solidFill>
                  <a:srgbClr val="898989"/>
                </a:solidFill>
              </a:rPr>
              <a:pPr/>
              <a:t>37</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lstStyle/>
          <a:p>
            <a:pPr eaLnBrk="1" hangingPunct="1"/>
            <a:r>
              <a:rPr lang="en-US" altLang="en-US" u="sng" smtClean="0">
                <a:cs typeface="Times New Roman" pitchFamily="18" charset="0"/>
              </a:rPr>
              <a:t>Shear Modulus (μ)</a:t>
            </a:r>
          </a:p>
        </p:txBody>
      </p:sp>
      <p:sp>
        <p:nvSpPr>
          <p:cNvPr id="39939" name="Rectangle 3"/>
          <p:cNvSpPr>
            <a:spLocks noGrp="1" noChangeArrowheads="1"/>
          </p:cNvSpPr>
          <p:nvPr>
            <p:ph idx="1"/>
          </p:nvPr>
        </p:nvSpPr>
        <p:spPr>
          <a:xfrm>
            <a:off x="457200" y="1447800"/>
            <a:ext cx="8229600" cy="4038600"/>
          </a:xfrm>
        </p:spPr>
        <p:txBody>
          <a:bodyPr rtlCol="0">
            <a:normAutofit lnSpcReduction="10000"/>
          </a:bodyPr>
          <a:lstStyle/>
          <a:p>
            <a:pPr algn="just" eaLnBrk="1" hangingPunct="1">
              <a:buFont typeface="Arial" panose="020B0604020202020204" pitchFamily="34" charset="0"/>
              <a:buChar char="•"/>
              <a:defRPr/>
            </a:pPr>
            <a:r>
              <a:rPr lang="en-US" sz="3600" b="1" dirty="0" smtClean="0">
                <a:cs typeface="Arial" panose="020B0604020202020204" pitchFamily="34" charset="0"/>
              </a:rPr>
              <a:t>The </a:t>
            </a:r>
            <a:r>
              <a:rPr lang="en-US" sz="3600" b="1" dirty="0" smtClean="0">
                <a:solidFill>
                  <a:schemeClr val="hlink"/>
                </a:solidFill>
                <a:cs typeface="Arial" panose="020B0604020202020204" pitchFamily="34" charset="0"/>
              </a:rPr>
              <a:t>shear modulus</a:t>
            </a:r>
            <a:r>
              <a:rPr lang="en-US" sz="3600" b="1" dirty="0" smtClean="0">
                <a:cs typeface="Arial" panose="020B0604020202020204" pitchFamily="34" charset="0"/>
              </a:rPr>
              <a:t> takes place when a force is applied parallel to one face of the object while the opposite face is held fixed by another equal force.</a:t>
            </a:r>
          </a:p>
          <a:p>
            <a:pPr eaLnBrk="1" hangingPunct="1">
              <a:buFont typeface="Wingdings" panose="05000000000000000000" pitchFamily="2" charset="2"/>
              <a:buNone/>
              <a:defRPr/>
            </a:pPr>
            <a:r>
              <a:rPr lang="en-US" sz="3600" b="1" dirty="0" smtClean="0">
                <a:cs typeface="Arial" panose="020B0604020202020204" pitchFamily="34" charset="0"/>
              </a:rPr>
              <a:t>The </a:t>
            </a:r>
            <a:r>
              <a:rPr lang="en-US" sz="3600" b="1" dirty="0" smtClean="0">
                <a:solidFill>
                  <a:schemeClr val="hlink"/>
                </a:solidFill>
                <a:cs typeface="Arial" panose="020B0604020202020204" pitchFamily="34" charset="0"/>
              </a:rPr>
              <a:t>shear modulus</a:t>
            </a:r>
            <a:r>
              <a:rPr lang="en-US" sz="3600" b="1" dirty="0" smtClean="0">
                <a:cs typeface="Arial" panose="020B0604020202020204" pitchFamily="34" charset="0"/>
              </a:rPr>
              <a:t> S is defined as the ratio of the </a:t>
            </a:r>
            <a:r>
              <a:rPr lang="en-US" sz="3600" b="1" dirty="0" smtClean="0">
                <a:solidFill>
                  <a:schemeClr val="hlink"/>
                </a:solidFill>
                <a:cs typeface="Arial" panose="020B0604020202020204" pitchFamily="34" charset="0"/>
              </a:rPr>
              <a:t>stress</a:t>
            </a:r>
            <a:r>
              <a:rPr lang="en-US" sz="3600" b="1" dirty="0" smtClean="0">
                <a:cs typeface="Arial" panose="020B0604020202020204" pitchFamily="34" charset="0"/>
              </a:rPr>
              <a:t> to </a:t>
            </a:r>
            <a:r>
              <a:rPr lang="en-US" sz="3600" b="1" dirty="0" smtClean="0">
                <a:solidFill>
                  <a:schemeClr val="hlink"/>
                </a:solidFill>
                <a:cs typeface="Arial" panose="020B0604020202020204" pitchFamily="34" charset="0"/>
              </a:rPr>
              <a:t>the strain</a:t>
            </a:r>
            <a:r>
              <a:rPr lang="en-US" sz="3600" b="1" dirty="0" smtClean="0">
                <a:cs typeface="Arial" panose="020B0604020202020204" pitchFamily="34" charset="0"/>
              </a:rPr>
              <a:t>.</a:t>
            </a:r>
          </a:p>
          <a:p>
            <a:pPr eaLnBrk="1" hangingPunct="1">
              <a:buFont typeface="Arial" panose="020B0604020202020204" pitchFamily="34" charset="0"/>
              <a:buChar char="•"/>
              <a:defRPr/>
            </a:pPr>
            <a:endParaRPr lang="en-US" sz="3600" b="1" dirty="0" smtClean="0">
              <a:cs typeface="Arial" panose="020B0604020202020204" pitchFamily="34" charset="0"/>
            </a:endParaRPr>
          </a:p>
          <a:p>
            <a:pPr eaLnBrk="1" hangingPunct="1">
              <a:buFont typeface="Arial" panose="020B0604020202020204" pitchFamily="34" charset="0"/>
              <a:buChar char="•"/>
              <a:defRPr/>
            </a:pPr>
            <a:r>
              <a:rPr lang="en-US" sz="3600" b="1" dirty="0" smtClean="0">
                <a:cs typeface="Arial" panose="020B0604020202020204" pitchFamily="34" charset="0"/>
              </a:rPr>
              <a:t> S= Shear Stress /Shear Strain</a:t>
            </a:r>
          </a:p>
          <a:p>
            <a:pPr eaLnBrk="1" hangingPunct="1">
              <a:buFont typeface="Wingdings" panose="05000000000000000000" pitchFamily="2" charset="2"/>
              <a:buNone/>
              <a:defRPr/>
            </a:pPr>
            <a:endParaRPr lang="en-US" sz="3600" b="1" dirty="0" smtClean="0">
              <a:cs typeface="Arial" panose="020B0604020202020204" pitchFamily="34" charset="0"/>
            </a:endParaRPr>
          </a:p>
          <a:p>
            <a:pPr algn="just" eaLnBrk="1" hangingPunct="1">
              <a:buFont typeface="Arial" panose="020B0604020202020204" pitchFamily="34" charset="0"/>
              <a:buChar char="•"/>
              <a:defRPr/>
            </a:pPr>
            <a:endParaRPr lang="en-US" sz="3600" b="1" dirty="0" smtClean="0">
              <a:cs typeface="Arial" panose="020B0604020202020204" pitchFamily="34" charset="0"/>
            </a:endParaRPr>
          </a:p>
        </p:txBody>
      </p:sp>
      <p:sp>
        <p:nvSpPr>
          <p:cNvPr id="41988"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4198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01CB50B2-A6EE-45B5-971D-49975B3DE9B1}" type="slidenum">
              <a:rPr lang="ar-SA" altLang="en-US" smtClean="0">
                <a:solidFill>
                  <a:srgbClr val="898989"/>
                </a:solidFill>
              </a:rPr>
              <a:pPr/>
              <a:t>38</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457200" y="304800"/>
            <a:ext cx="8229600" cy="5821363"/>
          </a:xfrm>
        </p:spPr>
        <p:txBody>
          <a:bodyPr/>
          <a:lstStyle/>
          <a:p>
            <a:pPr eaLnBrk="1" hangingPunct="1"/>
            <a:endParaRPr lang="en-US" altLang="en-US" b="1" smtClean="0">
              <a:cs typeface="Arial" charset="0"/>
            </a:endParaRPr>
          </a:p>
          <a:p>
            <a:pPr eaLnBrk="1" hangingPunct="1">
              <a:buFont typeface="Wingdings" pitchFamily="2" charset="2"/>
              <a:buNone/>
            </a:pPr>
            <a:endParaRPr lang="en-US" altLang="en-US" smtClean="0">
              <a:cs typeface="Arial" charset="0"/>
            </a:endParaRPr>
          </a:p>
        </p:txBody>
      </p:sp>
      <p:sp>
        <p:nvSpPr>
          <p:cNvPr id="43011"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pic>
        <p:nvPicPr>
          <p:cNvPr id="4301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514600"/>
            <a:ext cx="3678238" cy="2938463"/>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4301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38200"/>
            <a:ext cx="3657600" cy="1098550"/>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30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5877B122-E883-41EF-9D4C-698911C7D79A}" type="slidenum">
              <a:rPr lang="ar-SA" altLang="en-US" smtClean="0">
                <a:solidFill>
                  <a:srgbClr val="898989"/>
                </a:solidFill>
              </a:rPr>
              <a:pPr/>
              <a:t>39</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dirty="0"/>
              <a:t>prepared by   Prof M A OMRAN</a:t>
            </a:r>
            <a:endParaRPr lang="en-US" dirty="0"/>
          </a:p>
        </p:txBody>
      </p:sp>
      <p:pic>
        <p:nvPicPr>
          <p:cNvPr id="7171" name="Content Placeholder 4" descr="EQ wav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273" b="-1329"/>
          <a:stretch>
            <a:fillRect/>
          </a:stretch>
        </p:blipFill>
        <p:spPr>
          <a:xfrm>
            <a:off x="457200" y="838200"/>
            <a:ext cx="7162800" cy="5262563"/>
          </a:xfrm>
          <a:solidFill>
            <a:schemeClr val="bg1"/>
          </a:solidFill>
        </p:spPr>
      </p:pic>
      <p:sp>
        <p:nvSpPr>
          <p:cNvPr id="7172" name="Rectangle 1"/>
          <p:cNvSpPr>
            <a:spLocks noChangeArrowheads="1"/>
          </p:cNvSpPr>
          <p:nvPr/>
        </p:nvSpPr>
        <p:spPr bwMode="auto">
          <a:xfrm>
            <a:off x="3886200" y="227013"/>
            <a:ext cx="32004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6600" b="1">
                <a:solidFill>
                  <a:srgbClr val="FF00FF"/>
                </a:solidFill>
                <a:cs typeface="Times New Roman" pitchFamily="18" charset="0"/>
              </a:rPr>
              <a:t>Seismic method</a:t>
            </a:r>
            <a:endParaRPr lang="en-GB" altLang="en-US" sz="6600">
              <a:solidFill>
                <a:srgbClr val="FF00FF"/>
              </a:solidFill>
            </a:endParaRPr>
          </a:p>
        </p:txBody>
      </p:sp>
      <p:sp>
        <p:nvSpPr>
          <p:cNvPr id="717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32712238-1E53-4D19-998A-3E2DA446F6B1}" type="slidenum">
              <a:rPr lang="ar-SA" altLang="en-US" smtClean="0">
                <a:solidFill>
                  <a:srgbClr val="898989"/>
                </a:solidFill>
              </a:rPr>
              <a:pPr/>
              <a:t>4</a:t>
            </a:fld>
            <a:endParaRPr lang="en-US" altLang="en-US" smtClean="0">
              <a:solidFill>
                <a:srgbClr val="898989"/>
              </a:solidFill>
            </a:endParaRPr>
          </a:p>
        </p:txBody>
      </p:sp>
      <p:pic>
        <p:nvPicPr>
          <p:cNvPr id="717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6638" y="246063"/>
            <a:ext cx="14478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mb/>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idx="1"/>
          </p:nvPr>
        </p:nvSpPr>
        <p:spPr>
          <a:xfrm>
            <a:off x="457200" y="533400"/>
            <a:ext cx="8229600" cy="5592763"/>
          </a:xfrm>
        </p:spPr>
        <p:txBody>
          <a:bodyPr/>
          <a:lstStyle/>
          <a:p>
            <a:pPr algn="just" eaLnBrk="1" hangingPunct="1"/>
            <a:r>
              <a:rPr lang="en-US" altLang="en-US" sz="3600" b="1" smtClean="0">
                <a:cs typeface="Arial" charset="0"/>
              </a:rPr>
              <a:t>The bigger the shear modulus the </a:t>
            </a:r>
            <a:r>
              <a:rPr lang="en-US" altLang="en-US" sz="3600" b="1" smtClean="0">
                <a:solidFill>
                  <a:schemeClr val="hlink"/>
                </a:solidFill>
                <a:cs typeface="Arial" charset="0"/>
              </a:rPr>
              <a:t>more rigid</a:t>
            </a:r>
            <a:r>
              <a:rPr lang="en-US" altLang="en-US" sz="3600" b="1" smtClean="0">
                <a:cs typeface="Arial" charset="0"/>
              </a:rPr>
              <a:t> is the material since for the same change in horizontal distance (strain) you will need a bigger force (stress). </a:t>
            </a:r>
          </a:p>
          <a:p>
            <a:pPr algn="just" eaLnBrk="1" hangingPunct="1">
              <a:buFont typeface="Wingdings" pitchFamily="2" charset="2"/>
              <a:buNone/>
            </a:pPr>
            <a:endParaRPr lang="en-US" altLang="en-US" sz="3600" b="1" smtClean="0">
              <a:cs typeface="Arial" charset="0"/>
            </a:endParaRPr>
          </a:p>
          <a:p>
            <a:pPr algn="just" eaLnBrk="1" hangingPunct="1"/>
            <a:r>
              <a:rPr lang="en-US" altLang="en-US" sz="3600" b="1" smtClean="0">
                <a:solidFill>
                  <a:schemeClr val="hlink"/>
                </a:solidFill>
                <a:cs typeface="Arial" charset="0"/>
              </a:rPr>
              <a:t>Gases and fluids</a:t>
            </a:r>
            <a:r>
              <a:rPr lang="en-US" altLang="en-US" sz="3600" b="1" smtClean="0">
                <a:cs typeface="Arial" charset="0"/>
              </a:rPr>
              <a:t> can not support shear forces. </a:t>
            </a:r>
          </a:p>
          <a:p>
            <a:pPr algn="just" eaLnBrk="1" hangingPunct="1"/>
            <a:r>
              <a:rPr lang="en-US" altLang="en-US" sz="3600" b="1" smtClean="0">
                <a:cs typeface="Arial" charset="0"/>
              </a:rPr>
              <a:t>That is, they have shear moduli of zero</a:t>
            </a:r>
            <a:r>
              <a:rPr lang="en-US" altLang="en-US" smtClean="0">
                <a:cs typeface="Arial" charset="0"/>
              </a:rPr>
              <a:t>. </a:t>
            </a:r>
          </a:p>
        </p:txBody>
      </p:sp>
      <p:sp>
        <p:nvSpPr>
          <p:cNvPr id="44035"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440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7DDED39D-143D-4A21-8129-D7AE0E745729}" type="slidenum">
              <a:rPr lang="ar-SA" altLang="en-US" smtClean="0">
                <a:solidFill>
                  <a:srgbClr val="898989"/>
                </a:solidFill>
              </a:rPr>
              <a:pPr/>
              <a:t>40</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lstStyle/>
          <a:p>
            <a:pPr eaLnBrk="1" hangingPunct="1"/>
            <a:r>
              <a:rPr lang="en-US" altLang="en-US" sz="4000" u="sng" smtClean="0">
                <a:cs typeface="Times New Roman" pitchFamily="18" charset="0"/>
              </a:rPr>
              <a:t>Young's Modulus (E) and Poisson's Ratio (σ)</a:t>
            </a:r>
            <a:r>
              <a:rPr lang="en-US" altLang="en-US" sz="4000" smtClean="0">
                <a:cs typeface="Times New Roman" pitchFamily="18" charset="0"/>
              </a:rPr>
              <a:t> </a:t>
            </a:r>
          </a:p>
        </p:txBody>
      </p:sp>
      <p:sp>
        <p:nvSpPr>
          <p:cNvPr id="45059" name="Rectangle 3"/>
          <p:cNvSpPr>
            <a:spLocks noGrp="1" noChangeArrowheads="1"/>
          </p:cNvSpPr>
          <p:nvPr>
            <p:ph idx="1"/>
          </p:nvPr>
        </p:nvSpPr>
        <p:spPr>
          <a:xfrm>
            <a:off x="457200" y="2667000"/>
            <a:ext cx="8229600" cy="1600200"/>
          </a:xfrm>
        </p:spPr>
        <p:txBody>
          <a:bodyPr/>
          <a:lstStyle/>
          <a:p>
            <a:pPr algn="just" eaLnBrk="1" hangingPunct="1">
              <a:buFont typeface="Wingdings" pitchFamily="2" charset="2"/>
              <a:buNone/>
            </a:pPr>
            <a:r>
              <a:rPr lang="en-US" altLang="en-US" sz="4000" b="1" smtClean="0">
                <a:cs typeface="Arial" charset="0"/>
              </a:rPr>
              <a:t>The ratio of the stress to the strain is called </a:t>
            </a:r>
            <a:r>
              <a:rPr lang="en-US" altLang="en-US" sz="4000" b="1" u="sng" smtClean="0">
                <a:solidFill>
                  <a:schemeClr val="hlink"/>
                </a:solidFill>
                <a:cs typeface="Arial" charset="0"/>
              </a:rPr>
              <a:t>Young's Modulus</a:t>
            </a:r>
            <a:r>
              <a:rPr lang="en-US" altLang="en-US" sz="4000" b="1" smtClean="0">
                <a:cs typeface="Arial" charset="0"/>
              </a:rPr>
              <a:t> </a:t>
            </a:r>
            <a:r>
              <a:rPr lang="en-US" altLang="en-US" sz="3600" b="1" smtClean="0">
                <a:cs typeface="Arial" charset="0"/>
              </a:rPr>
              <a:t> </a:t>
            </a:r>
          </a:p>
          <a:p>
            <a:pPr eaLnBrk="1" hangingPunct="1">
              <a:buFont typeface="Wingdings" pitchFamily="2" charset="2"/>
              <a:buNone/>
            </a:pPr>
            <a:endParaRPr lang="en-US" altLang="en-US" sz="3600" b="1" smtClean="0">
              <a:cs typeface="Arial" charset="0"/>
            </a:endParaRPr>
          </a:p>
        </p:txBody>
      </p:sp>
      <p:sp>
        <p:nvSpPr>
          <p:cNvPr id="45060"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4506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F24A5FB4-2F9C-4139-9B0A-8A1906350565}" type="slidenum">
              <a:rPr lang="ar-SA" altLang="en-US" smtClean="0">
                <a:solidFill>
                  <a:srgbClr val="898989"/>
                </a:solidFill>
              </a:rPr>
              <a:pPr/>
              <a:t>41</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52600" y="914400"/>
            <a:ext cx="5181600" cy="1250950"/>
          </a:xfrm>
          <a:noFill/>
          <a:ln w="57150">
            <a:solidFill>
              <a:srgbClr val="FF3300"/>
            </a:solidFill>
            <a:miter lim="800000"/>
            <a:headEnd/>
            <a:tailEnd/>
          </a:ln>
        </p:spPr>
      </p:pic>
      <p:sp>
        <p:nvSpPr>
          <p:cNvPr id="46083"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46084" name="Rectangle 10"/>
          <p:cNvSpPr>
            <a:spLocks noChangeArrowheads="1"/>
          </p:cNvSpPr>
          <p:nvPr/>
        </p:nvSpPr>
        <p:spPr bwMode="auto">
          <a:xfrm>
            <a:off x="1752600" y="4724400"/>
            <a:ext cx="5257800" cy="1828800"/>
          </a:xfrm>
          <a:prstGeom prst="rect">
            <a:avLst/>
          </a:prstGeom>
          <a:solidFill>
            <a:schemeClr val="tx1"/>
          </a:solidFill>
          <a:ln w="38100">
            <a:solidFill>
              <a:srgbClr val="FF3300"/>
            </a:solidFill>
            <a:miter lim="800000"/>
            <a:headEnd/>
            <a:tailEnd/>
          </a:ln>
        </p:spPr>
        <p:txBody>
          <a:bodyPr wrap="none" anchor="ctr"/>
          <a:lstStyle/>
          <a:p>
            <a:pPr algn="r" rtl="1" eaLnBrk="1" hangingPunct="1"/>
            <a:endParaRPr lang="ar-EG" altLang="en-US"/>
          </a:p>
        </p:txBody>
      </p:sp>
      <p:pic>
        <p:nvPicPr>
          <p:cNvPr id="45061" name="Picture 5" descr="ymod"/>
          <p:cNvPicPr>
            <a:picLocks noChangeAspect="1" noChangeArrowheads="1"/>
          </p:cNvPicPr>
          <p:nvPr/>
        </p:nvPicPr>
        <p:blipFill>
          <a:blip r:embed="rId3"/>
          <a:srcRect/>
          <a:stretch>
            <a:fillRect/>
          </a:stretch>
        </p:blipFill>
        <p:spPr bwMode="auto">
          <a:xfrm>
            <a:off x="1752600" y="4724400"/>
            <a:ext cx="5257800" cy="1781175"/>
          </a:xfrm>
          <a:prstGeom prst="rect">
            <a:avLst/>
          </a:prstGeom>
          <a:solidFill>
            <a:schemeClr val="accent1">
              <a:lumMod val="20000"/>
              <a:lumOff val="80000"/>
            </a:schemeClr>
          </a:solidFill>
          <a:ln>
            <a:noFill/>
          </a:ln>
        </p:spPr>
      </p:pic>
      <p:pic>
        <p:nvPicPr>
          <p:cNvPr id="46086"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514600"/>
            <a:ext cx="5181600" cy="2028825"/>
          </a:xfrm>
          <a:prstGeom prst="rect">
            <a:avLst/>
          </a:prstGeom>
          <a:noFill/>
          <a:ln w="57150">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4608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FFAF0CC2-CCF3-4A1D-B1C4-8555F7BE5DFB}" type="slidenum">
              <a:rPr lang="ar-SA" altLang="en-US" smtClean="0">
                <a:solidFill>
                  <a:srgbClr val="898989"/>
                </a:solidFill>
              </a:rPr>
              <a:pPr/>
              <a:t>42</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p:txBody>
          <a:bodyPr/>
          <a:lstStyle/>
          <a:p>
            <a:pPr eaLnBrk="1" hangingPunct="1"/>
            <a:r>
              <a:rPr lang="en-US" altLang="en-US" smtClean="0">
                <a:cs typeface="Times New Roman" pitchFamily="18" charset="0"/>
              </a:rPr>
              <a:t>Poisson's Ratio (σ)</a:t>
            </a:r>
          </a:p>
        </p:txBody>
      </p:sp>
      <p:sp>
        <p:nvSpPr>
          <p:cNvPr id="47107" name="Rectangle 3"/>
          <p:cNvSpPr>
            <a:spLocks noGrp="1" noChangeArrowheads="1"/>
          </p:cNvSpPr>
          <p:nvPr>
            <p:ph idx="1"/>
          </p:nvPr>
        </p:nvSpPr>
        <p:spPr/>
        <p:txBody>
          <a:bodyPr/>
          <a:lstStyle/>
          <a:p>
            <a:pPr eaLnBrk="1" hangingPunct="1"/>
            <a:r>
              <a:rPr lang="en-US" altLang="en-US" sz="3200" b="1" smtClean="0">
                <a:solidFill>
                  <a:schemeClr val="hlink"/>
                </a:solidFill>
                <a:cs typeface="Arial" charset="0"/>
              </a:rPr>
              <a:t>Poisson's Ratio</a:t>
            </a:r>
            <a:r>
              <a:rPr lang="en-US" altLang="en-US" sz="3200" b="1" smtClean="0">
                <a:cs typeface="Arial" charset="0"/>
              </a:rPr>
              <a:t> (σ)  is another constant where defined as the change in diameter is proportional to the change in length.</a:t>
            </a:r>
          </a:p>
          <a:p>
            <a:pPr eaLnBrk="1" hangingPunct="1"/>
            <a:endParaRPr lang="en-US" altLang="en-US" sz="3200" b="1" smtClean="0">
              <a:cs typeface="Arial" charset="0"/>
            </a:endParaRPr>
          </a:p>
          <a:p>
            <a:pPr eaLnBrk="1" hangingPunct="1"/>
            <a:r>
              <a:rPr lang="en-US" altLang="en-US" sz="3200" b="1" smtClean="0">
                <a:solidFill>
                  <a:srgbClr val="FF3300"/>
                </a:solidFill>
                <a:cs typeface="Arial" charset="0"/>
              </a:rPr>
              <a:t>σ = (∆d/d1)/ (∆L/L1).</a:t>
            </a:r>
          </a:p>
          <a:p>
            <a:pPr eaLnBrk="1" hangingPunct="1"/>
            <a:r>
              <a:rPr lang="en-US" altLang="en-US" sz="3200" b="1" smtClean="0">
                <a:solidFill>
                  <a:schemeClr val="hlink"/>
                </a:solidFill>
                <a:cs typeface="Arial" charset="0"/>
              </a:rPr>
              <a:t>Young's modulus</a:t>
            </a:r>
            <a:r>
              <a:rPr lang="en-US" altLang="en-US" sz="3200" b="1" smtClean="0">
                <a:cs typeface="Arial" charset="0"/>
              </a:rPr>
              <a:t> and </a:t>
            </a:r>
            <a:r>
              <a:rPr lang="en-US" altLang="en-US" sz="3200" b="1" smtClean="0">
                <a:solidFill>
                  <a:schemeClr val="hlink"/>
                </a:solidFill>
                <a:cs typeface="Arial" charset="0"/>
              </a:rPr>
              <a:t>Poisson's modulus</a:t>
            </a:r>
            <a:r>
              <a:rPr lang="en-US" altLang="en-US" sz="3200" b="1" smtClean="0">
                <a:cs typeface="Arial" charset="0"/>
              </a:rPr>
              <a:t> are used for describing the elastic properties of </a:t>
            </a:r>
            <a:r>
              <a:rPr lang="en-US" altLang="en-US" sz="3200" b="1" smtClean="0">
                <a:solidFill>
                  <a:schemeClr val="hlink"/>
                </a:solidFill>
                <a:cs typeface="Arial" charset="0"/>
              </a:rPr>
              <a:t>solids</a:t>
            </a:r>
            <a:r>
              <a:rPr lang="en-US" altLang="en-US" sz="3200" b="1" smtClean="0">
                <a:cs typeface="Arial" charset="0"/>
              </a:rPr>
              <a:t>.</a:t>
            </a:r>
          </a:p>
        </p:txBody>
      </p:sp>
      <p:sp>
        <p:nvSpPr>
          <p:cNvPr id="47108"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4710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ED68DDC6-F33B-4336-81DD-6DC62F056FAA}" type="slidenum">
              <a:rPr lang="ar-SA" altLang="en-US" smtClean="0">
                <a:solidFill>
                  <a:srgbClr val="898989"/>
                </a:solidFill>
              </a:rPr>
              <a:pPr/>
              <a:t>43</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pic>
        <p:nvPicPr>
          <p:cNvPr id="47107" name="Picture 2"/>
          <p:cNvPicPr>
            <a:picLocks noChangeAspect="1" noChangeArrowheads="1"/>
          </p:cNvPicPr>
          <p:nvPr/>
        </p:nvPicPr>
        <p:blipFill>
          <a:blip r:embed="rId2"/>
          <a:srcRect/>
          <a:stretch>
            <a:fillRect/>
          </a:stretch>
        </p:blipFill>
        <p:spPr bwMode="auto">
          <a:xfrm>
            <a:off x="457200" y="609600"/>
            <a:ext cx="8405813" cy="5486400"/>
          </a:xfrm>
          <a:prstGeom prst="rect">
            <a:avLst/>
          </a:prstGeom>
          <a:solidFill>
            <a:schemeClr val="bg1">
              <a:lumMod val="95000"/>
            </a:schemeClr>
          </a:solidFill>
          <a:ln>
            <a:noFill/>
          </a:ln>
        </p:spPr>
      </p:pic>
      <p:sp>
        <p:nvSpPr>
          <p:cNvPr id="4813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A2E0DB02-FA89-4CF2-BD25-EFAA7EA275F2}" type="slidenum">
              <a:rPr lang="ar-SA" altLang="en-US" smtClean="0">
                <a:solidFill>
                  <a:srgbClr val="898989"/>
                </a:solidFill>
              </a:rPr>
              <a:pPr/>
              <a:t>44</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pic>
        <p:nvPicPr>
          <p:cNvPr id="491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3153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5F04ABDE-9ECB-4423-A4AA-FBA6473557F2}" type="slidenum">
              <a:rPr lang="ar-SA" altLang="en-US" smtClean="0">
                <a:solidFill>
                  <a:srgbClr val="898989"/>
                </a:solidFill>
              </a:rPr>
              <a:pPr/>
              <a:t>45</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628650" y="457200"/>
            <a:ext cx="7886700" cy="5719763"/>
          </a:xfrm>
        </p:spPr>
        <p:txBody>
          <a:bodyPr/>
          <a:lstStyle/>
          <a:p>
            <a:pPr algn="just" eaLnBrk="1" hangingPunct="1"/>
            <a:r>
              <a:rPr lang="en-US" altLang="en-US" sz="4000" b="1" smtClean="0">
                <a:cs typeface="Arial" charset="0"/>
              </a:rPr>
              <a:t>You can observe that the velocity of the seismic waves is related to the physical properties of the substance it passes through it. </a:t>
            </a:r>
            <a:endParaRPr lang="en-US" altLang="en-US" sz="5400" smtClean="0">
              <a:cs typeface="Arial" charset="0"/>
            </a:endParaRPr>
          </a:p>
          <a:p>
            <a:pPr algn="just" eaLnBrk="1" hangingPunct="1"/>
            <a:r>
              <a:rPr lang="en-US" altLang="en-US" sz="4400" b="1" smtClean="0">
                <a:solidFill>
                  <a:srgbClr val="FF3300"/>
                </a:solidFill>
                <a:cs typeface="Arial" charset="0"/>
              </a:rPr>
              <a:t>The change in the shear or bulk modulus &amp; density causes  the velocity change in certain medium.</a:t>
            </a:r>
          </a:p>
          <a:p>
            <a:pPr algn="just" eaLnBrk="1" hangingPunct="1"/>
            <a:endParaRPr lang="en-US" altLang="en-US" sz="4000" b="1" smtClean="0">
              <a:cs typeface="Arial" charset="0"/>
            </a:endParaRPr>
          </a:p>
        </p:txBody>
      </p:sp>
      <p:sp>
        <p:nvSpPr>
          <p:cNvPr id="50179"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5018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EBEF20DE-DBC5-48F9-AE31-7132AAF5E74A}" type="slidenum">
              <a:rPr lang="ar-SA" altLang="en-US" smtClean="0">
                <a:solidFill>
                  <a:srgbClr val="898989"/>
                </a:solidFill>
              </a:rPr>
              <a:pPr/>
              <a:t>46</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628650" y="609600"/>
            <a:ext cx="7886700" cy="5567363"/>
          </a:xfrm>
        </p:spPr>
        <p:txBody>
          <a:bodyPr/>
          <a:lstStyle/>
          <a:p>
            <a:pPr algn="just" eaLnBrk="1" hangingPunct="1"/>
            <a:r>
              <a:rPr lang="en-US" altLang="en-US" sz="3200" b="1" smtClean="0">
                <a:solidFill>
                  <a:srgbClr val="FF3300"/>
                </a:solidFill>
                <a:cs typeface="Arial" charset="0"/>
              </a:rPr>
              <a:t>Suppose a seismic wave is transmitted from non saturated sand to saturated sand the velocity will change.</a:t>
            </a:r>
          </a:p>
          <a:p>
            <a:pPr algn="just" eaLnBrk="1" hangingPunct="1"/>
            <a:r>
              <a:rPr lang="en-US" altLang="en-US" sz="3200" b="1" smtClean="0">
                <a:cs typeface="Arial" charset="0"/>
              </a:rPr>
              <a:t>This because the change of physical parameters of the sand i. e. density, saturation by water, since the bulk modulus of water is larger than that of air.</a:t>
            </a:r>
          </a:p>
          <a:p>
            <a:pPr algn="just" eaLnBrk="1" hangingPunct="1"/>
            <a:r>
              <a:rPr lang="en-US" altLang="en-US" sz="3200" b="1" i="1" smtClean="0">
                <a:solidFill>
                  <a:srgbClr val="C00000"/>
                </a:solidFill>
                <a:cs typeface="Arial" charset="0"/>
              </a:rPr>
              <a:t>In fact the bulk modulus is controlling the change of velocity </a:t>
            </a:r>
          </a:p>
          <a:p>
            <a:pPr algn="just" eaLnBrk="1" hangingPunct="1"/>
            <a:r>
              <a:rPr lang="en-US" altLang="en-US" sz="3200" b="1" i="1" smtClean="0">
                <a:cs typeface="Arial" charset="0"/>
              </a:rPr>
              <a:t>The change in the P- wave velocity is greater than the S- wave </a:t>
            </a:r>
          </a:p>
          <a:p>
            <a:pPr algn="just" eaLnBrk="1" hangingPunct="1"/>
            <a:endParaRPr lang="en-US" altLang="en-US" sz="3200" smtClean="0">
              <a:solidFill>
                <a:srgbClr val="FF3300"/>
              </a:solidFill>
              <a:cs typeface="Arial" charset="0"/>
            </a:endParaRPr>
          </a:p>
        </p:txBody>
      </p:sp>
      <p:sp>
        <p:nvSpPr>
          <p:cNvPr id="51203"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512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4F78212F-AB30-4BF5-8236-4CE3BD3F70B6}" type="slidenum">
              <a:rPr lang="ar-SA" altLang="en-US" smtClean="0">
                <a:solidFill>
                  <a:srgbClr val="898989"/>
                </a:solidFill>
              </a:rPr>
              <a:pPr/>
              <a:t>47</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52227" name="Text Box 2"/>
          <p:cNvSpPr txBox="1">
            <a:spLocks noChangeArrowheads="1"/>
          </p:cNvSpPr>
          <p:nvPr/>
        </p:nvSpPr>
        <p:spPr bwMode="auto">
          <a:xfrm>
            <a:off x="4618038" y="1535113"/>
            <a:ext cx="4114800" cy="4103687"/>
          </a:xfrm>
          <a:prstGeom prst="rect">
            <a:avLst/>
          </a:prstGeom>
          <a:solidFill>
            <a:srgbClr val="FFFFFF"/>
          </a:solidFill>
          <a:ln w="9525">
            <a:solidFill>
              <a:srgbClr val="000000"/>
            </a:solidFill>
            <a:miter lim="800000"/>
            <a:headEnd/>
            <a:tailEnd/>
          </a:ln>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rtl="1" eaLnBrk="1" hangingPunct="1">
              <a:lnSpc>
                <a:spcPct val="150000"/>
              </a:lnSpc>
              <a:spcBef>
                <a:spcPts val="500"/>
              </a:spcBef>
              <a:spcAft>
                <a:spcPts val="500"/>
              </a:spcAft>
            </a:pPr>
            <a:r>
              <a:rPr lang="ar-SA" altLang="en-US" sz="2000" b="1" u="sng">
                <a:latin typeface="Tahoma" pitchFamily="34" charset="0"/>
              </a:rPr>
              <a:t>حيث أن</a:t>
            </a:r>
          </a:p>
          <a:p>
            <a:pPr algn="r" rtl="1" eaLnBrk="1" hangingPunct="1">
              <a:lnSpc>
                <a:spcPct val="150000"/>
              </a:lnSpc>
              <a:spcBef>
                <a:spcPts val="500"/>
              </a:spcBef>
              <a:spcAft>
                <a:spcPts val="500"/>
              </a:spcAft>
            </a:pPr>
            <a:r>
              <a:rPr lang="en-US" altLang="en-US" sz="2000" b="1">
                <a:latin typeface="Tahoma" pitchFamily="34" charset="0"/>
              </a:rPr>
              <a:t> Vp </a:t>
            </a:r>
            <a:r>
              <a:rPr lang="ar-SA" altLang="en-US" sz="2000" b="1">
                <a:latin typeface="Tahoma" pitchFamily="34" charset="0"/>
              </a:rPr>
              <a:t>سرعة الموجات الأولية</a:t>
            </a:r>
            <a:r>
              <a:rPr lang="en-US" altLang="en-US" sz="2000" b="1">
                <a:latin typeface="Tahoma" pitchFamily="34" charset="0"/>
              </a:rPr>
              <a:t> .</a:t>
            </a:r>
            <a:br>
              <a:rPr lang="en-US" altLang="en-US" sz="2000" b="1">
                <a:latin typeface="Tahoma" pitchFamily="34" charset="0"/>
              </a:rPr>
            </a:br>
            <a:r>
              <a:rPr lang="en-US" altLang="en-US" sz="2000" b="1">
                <a:latin typeface="Tahoma" pitchFamily="34" charset="0"/>
              </a:rPr>
              <a:t> Vs </a:t>
            </a:r>
            <a:r>
              <a:rPr lang="ar-SA" altLang="en-US" sz="2000" b="1">
                <a:latin typeface="Tahoma" pitchFamily="34" charset="0"/>
              </a:rPr>
              <a:t>سرعة الموجات</a:t>
            </a:r>
            <a:r>
              <a:rPr lang="en-US" altLang="en-US" sz="2000" b="1">
                <a:latin typeface="Tahoma" pitchFamily="34" charset="0"/>
              </a:rPr>
              <a:t> </a:t>
            </a:r>
            <a:r>
              <a:rPr lang="ar-SA" altLang="en-US" sz="2000" b="1">
                <a:latin typeface="Tahoma" pitchFamily="34" charset="0"/>
              </a:rPr>
              <a:t>الثانوية</a:t>
            </a:r>
            <a:r>
              <a:rPr lang="en-US" altLang="en-US" sz="2000" b="1">
                <a:latin typeface="Tahoma" pitchFamily="34" charset="0"/>
              </a:rPr>
              <a:t> </a:t>
            </a:r>
            <a:br>
              <a:rPr lang="en-US" altLang="en-US" sz="2000" b="1">
                <a:latin typeface="Tahoma" pitchFamily="34" charset="0"/>
              </a:rPr>
            </a:br>
            <a:r>
              <a:rPr lang="en-US" altLang="en-US" sz="2000" b="1">
                <a:latin typeface="Tahoma" pitchFamily="34" charset="0"/>
              </a:rPr>
              <a:t>ρ </a:t>
            </a:r>
            <a:r>
              <a:rPr lang="ar-SA" altLang="en-US" sz="2000" b="1">
                <a:latin typeface="Tahoma" pitchFamily="34" charset="0"/>
              </a:rPr>
              <a:t>كثافة الوسط</a:t>
            </a:r>
            <a:r>
              <a:rPr lang="en-US" altLang="en-US" sz="2000" b="1">
                <a:latin typeface="Tahoma" pitchFamily="34" charset="0"/>
              </a:rPr>
              <a:t> density of the medium </a:t>
            </a:r>
            <a:br>
              <a:rPr lang="en-US" altLang="en-US" sz="2000" b="1">
                <a:latin typeface="Tahoma" pitchFamily="34" charset="0"/>
              </a:rPr>
            </a:br>
            <a:r>
              <a:rPr lang="en-US" altLang="en-US" sz="2000" b="1">
                <a:latin typeface="Tahoma" pitchFamily="34" charset="0"/>
              </a:rPr>
              <a:t>μ : </a:t>
            </a:r>
            <a:r>
              <a:rPr lang="ar-SA" altLang="en-US" sz="2000" b="1">
                <a:latin typeface="Tahoma" pitchFamily="34" charset="0"/>
              </a:rPr>
              <a:t>  عامل القص</a:t>
            </a:r>
            <a:r>
              <a:rPr lang="en-US" altLang="en-US" sz="2000" b="1">
                <a:latin typeface="Tahoma" pitchFamily="34" charset="0"/>
              </a:rPr>
              <a:t> Shear Modulus </a:t>
            </a:r>
            <a:br>
              <a:rPr lang="en-US" altLang="en-US" sz="2000" b="1">
                <a:latin typeface="Tahoma" pitchFamily="34" charset="0"/>
              </a:rPr>
            </a:br>
            <a:r>
              <a:rPr lang="en-US" altLang="en-US" sz="2000" b="1">
                <a:latin typeface="Tahoma" pitchFamily="34" charset="0"/>
              </a:rPr>
              <a:t> κ : </a:t>
            </a:r>
            <a:r>
              <a:rPr lang="ar-SA" altLang="en-US" sz="2000" b="1">
                <a:latin typeface="Tahoma" pitchFamily="34" charset="0"/>
              </a:rPr>
              <a:t>المعامل الحجمي</a:t>
            </a:r>
            <a:r>
              <a:rPr lang="en-US" altLang="en-US" sz="2000" b="1">
                <a:latin typeface="Tahoma" pitchFamily="34" charset="0"/>
              </a:rPr>
              <a:t> Bulk Modulus </a:t>
            </a:r>
          </a:p>
          <a:p>
            <a:pPr algn="r" rtl="1" eaLnBrk="1" hangingPunct="1"/>
            <a:endParaRPr lang="ar-EG" altLang="en-US" sz="2400">
              <a:solidFill>
                <a:schemeClr val="bg2"/>
              </a:solidFill>
            </a:endParaRPr>
          </a:p>
        </p:txBody>
      </p:sp>
      <p:pic>
        <p:nvPicPr>
          <p:cNvPr id="52228" name="Picture 4" descr="vpv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638" y="1452563"/>
            <a:ext cx="4033837"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1"/>
          <p:cNvSpPr>
            <a:spLocks noChangeArrowheads="1"/>
          </p:cNvSpPr>
          <p:nvPr/>
        </p:nvSpPr>
        <p:spPr bwMode="auto">
          <a:xfrm>
            <a:off x="609600" y="130175"/>
            <a:ext cx="8153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b="1"/>
              <a:t>In case of homogenous isotropic medium the relation between P-wave &amp; S-wave can be demonstrated by:</a:t>
            </a:r>
            <a:endParaRPr lang="ar-EG" altLang="en-US" sz="2800" b="1"/>
          </a:p>
        </p:txBody>
      </p:sp>
      <p:sp>
        <p:nvSpPr>
          <p:cNvPr id="5223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A60F5132-DF29-4373-8D4F-3E97B599FB1E}" type="slidenum">
              <a:rPr lang="ar-SA" altLang="en-US" smtClean="0">
                <a:solidFill>
                  <a:srgbClr val="898989"/>
                </a:solidFill>
              </a:rPr>
              <a:pPr/>
              <a:t>48</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457200" y="228600"/>
            <a:ext cx="8229600" cy="5897563"/>
          </a:xfrm>
          <a:ln w="38100"/>
        </p:spPr>
        <p:txBody>
          <a:bodyPr rtlCol="0">
            <a:normAutofit/>
          </a:bodyPr>
          <a:lstStyle/>
          <a:p>
            <a:pPr algn="just" eaLnBrk="1" hangingPunct="1">
              <a:buFont typeface="Arial" panose="020B0604020202020204" pitchFamily="34" charset="0"/>
              <a:buChar char="•"/>
              <a:defRPr/>
            </a:pPr>
            <a:r>
              <a:rPr lang="en-US" sz="3600" b="1" dirty="0" smtClean="0">
                <a:solidFill>
                  <a:srgbClr val="C00000"/>
                </a:solidFill>
              </a:rPr>
              <a:t>Some other factors changes the seismic wave velocities in rocks including ; </a:t>
            </a:r>
            <a:r>
              <a:rPr lang="ar-SA" sz="3600" b="1" dirty="0" smtClean="0">
                <a:solidFill>
                  <a:srgbClr val="C00000"/>
                </a:solidFill>
              </a:rPr>
              <a:t> </a:t>
            </a:r>
            <a:endParaRPr lang="en-US" sz="3600" b="1" dirty="0" smtClean="0">
              <a:solidFill>
                <a:srgbClr val="C00000"/>
              </a:solidFill>
            </a:endParaRPr>
          </a:p>
          <a:p>
            <a:pPr algn="just" eaLnBrk="1" hangingPunct="1">
              <a:buFont typeface="Arial" panose="020B0604020202020204" pitchFamily="34" charset="0"/>
              <a:buChar char="•"/>
              <a:defRPr/>
            </a:pPr>
            <a:r>
              <a:rPr lang="en-US" sz="3600" b="1" dirty="0" smtClean="0"/>
              <a:t>Rock type &amp; cemented materials</a:t>
            </a:r>
          </a:p>
          <a:p>
            <a:pPr algn="just" eaLnBrk="1" hangingPunct="1">
              <a:buFont typeface="Arial" panose="020B0604020202020204" pitchFamily="34" charset="0"/>
              <a:buChar char="•"/>
              <a:defRPr/>
            </a:pPr>
            <a:r>
              <a:rPr lang="en-US" sz="3600" b="1" dirty="0">
                <a:solidFill>
                  <a:srgbClr val="C00000"/>
                </a:solidFill>
              </a:rPr>
              <a:t>R</a:t>
            </a:r>
            <a:r>
              <a:rPr lang="en-US" sz="3600" b="1" dirty="0" smtClean="0">
                <a:solidFill>
                  <a:srgbClr val="C00000"/>
                </a:solidFill>
              </a:rPr>
              <a:t>ock content of fluid</a:t>
            </a:r>
            <a:endParaRPr lang="ar-EG" sz="3600" b="1" dirty="0" smtClean="0">
              <a:solidFill>
                <a:srgbClr val="C00000"/>
              </a:solidFill>
            </a:endParaRPr>
          </a:p>
          <a:p>
            <a:pPr algn="just" eaLnBrk="1" hangingPunct="1">
              <a:buFont typeface="Arial" panose="020B0604020202020204" pitchFamily="34" charset="0"/>
              <a:buChar char="•"/>
              <a:defRPr/>
            </a:pPr>
            <a:r>
              <a:rPr lang="ar-SA" sz="3600" b="1" dirty="0" smtClean="0"/>
              <a:t> </a:t>
            </a:r>
            <a:r>
              <a:rPr lang="en-US" sz="3600" b="1" dirty="0" smtClean="0"/>
              <a:t>Change in stress on rocks</a:t>
            </a:r>
            <a:r>
              <a:rPr lang="ar-SA" sz="3600" b="1" dirty="0" smtClean="0"/>
              <a:t>.</a:t>
            </a:r>
            <a:endParaRPr lang="en-US" sz="3600" b="1" dirty="0" smtClean="0"/>
          </a:p>
          <a:p>
            <a:pPr algn="just" eaLnBrk="1" hangingPunct="1">
              <a:buFont typeface="Arial" panose="020B0604020202020204" pitchFamily="34" charset="0"/>
              <a:buChar char="•"/>
              <a:defRPr/>
            </a:pPr>
            <a:r>
              <a:rPr lang="en-US" sz="3600" b="1" u="sng" dirty="0" smtClean="0">
                <a:solidFill>
                  <a:srgbClr val="C00000"/>
                </a:solidFill>
              </a:rPr>
              <a:t>So, seismic velocity is the key stone in </a:t>
            </a:r>
            <a:r>
              <a:rPr lang="en-US" sz="3600" b="1" dirty="0" smtClean="0">
                <a:solidFill>
                  <a:srgbClr val="C00000"/>
                </a:solidFill>
              </a:rPr>
              <a:t>the identification of rock types and subsurface structures, gas water contact, water oil contact  in oil traps.</a:t>
            </a:r>
            <a:endParaRPr lang="ar-EG" sz="3600" b="1" dirty="0" smtClean="0">
              <a:solidFill>
                <a:srgbClr val="C00000"/>
              </a:solidFill>
            </a:endParaRPr>
          </a:p>
          <a:p>
            <a:pPr marL="0" indent="0" algn="just" eaLnBrk="1" hangingPunct="1">
              <a:buFont typeface="Arial" panose="020B0604020202020204" pitchFamily="34" charset="0"/>
              <a:buNone/>
              <a:defRPr/>
            </a:pPr>
            <a:endParaRPr lang="en-US" sz="3600" b="1" dirty="0" smtClean="0">
              <a:cs typeface="Arial" panose="020B0604020202020204" pitchFamily="34" charset="0"/>
            </a:endParaRPr>
          </a:p>
          <a:p>
            <a:pPr eaLnBrk="1" hangingPunct="1">
              <a:buFont typeface="Wingdings" panose="05000000000000000000" pitchFamily="2" charset="2"/>
              <a:buNone/>
              <a:defRPr/>
            </a:pPr>
            <a:endParaRPr lang="ar-EG" dirty="0" smtClean="0"/>
          </a:p>
        </p:txBody>
      </p:sp>
      <p:sp>
        <p:nvSpPr>
          <p:cNvPr id="5325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5325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B4046A43-A87E-4B47-BA99-B895C439E746}" type="slidenum">
              <a:rPr lang="ar-SA" altLang="en-US" smtClean="0">
                <a:solidFill>
                  <a:srgbClr val="898989"/>
                </a:solidFill>
              </a:rPr>
              <a:pPr/>
              <a:t>49</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idx="1"/>
          </p:nvPr>
        </p:nvSpPr>
        <p:spPr>
          <a:xfrm>
            <a:off x="381000" y="685800"/>
            <a:ext cx="8134350" cy="5491163"/>
          </a:xfrm>
        </p:spPr>
        <p:txBody>
          <a:bodyPr/>
          <a:lstStyle/>
          <a:p>
            <a:pPr algn="just" eaLnBrk="1" hangingPunct="1"/>
            <a:endParaRPr lang="en-US" altLang="en-US" b="1" smtClean="0">
              <a:solidFill>
                <a:schemeClr val="hlink"/>
              </a:solidFill>
              <a:cs typeface="Arial" charset="0"/>
            </a:endParaRPr>
          </a:p>
          <a:p>
            <a:pPr algn="just" eaLnBrk="1" hangingPunct="1"/>
            <a:r>
              <a:rPr lang="en-US" altLang="en-US" sz="2800" b="1" smtClean="0">
                <a:solidFill>
                  <a:schemeClr val="hlink"/>
                </a:solidFill>
                <a:cs typeface="Arial" charset="0"/>
              </a:rPr>
              <a:t>It all starts with a bang;   explosion, (OR EARTHQAKE) to produce an expanding compressional wave front, seismic pulse called the source wavelet.</a:t>
            </a:r>
          </a:p>
          <a:p>
            <a:pPr algn="just" eaLnBrk="1" hangingPunct="1"/>
            <a:r>
              <a:rPr lang="en-US" altLang="en-US" sz="2800" b="1" smtClean="0">
                <a:solidFill>
                  <a:srgbClr val="C00000"/>
                </a:solidFill>
                <a:cs typeface="Arial" charset="0"/>
              </a:rPr>
              <a:t>The seismic pulse is transmitted through the rock as elastic wave</a:t>
            </a:r>
          </a:p>
          <a:p>
            <a:pPr algn="just" eaLnBrk="1" hangingPunct="1"/>
            <a:r>
              <a:rPr lang="en-US" altLang="en-US" sz="2800" b="1" smtClean="0">
                <a:solidFill>
                  <a:schemeClr val="hlink"/>
                </a:solidFill>
                <a:cs typeface="Arial" charset="0"/>
              </a:rPr>
              <a:t>The seismic pulse transfer energy by the movement of rock particles.</a:t>
            </a:r>
            <a:endParaRPr lang="en-US" altLang="en-US" sz="2800" b="1" smtClean="0">
              <a:cs typeface="Arial" charset="0"/>
            </a:endParaRPr>
          </a:p>
          <a:p>
            <a:pPr algn="just" eaLnBrk="1" hangingPunct="1"/>
            <a:r>
              <a:rPr lang="en-US" altLang="en-US" sz="2800" b="1" smtClean="0">
                <a:cs typeface="Arial" charset="0"/>
              </a:rPr>
              <a:t>In seismic surveying, ground movement caused by some source is measured at a variety of distances from the source. </a:t>
            </a:r>
          </a:p>
        </p:txBody>
      </p:sp>
      <p:sp>
        <p:nvSpPr>
          <p:cNvPr id="8195"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81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642281DC-46CB-4712-8E5D-70D351485250}" type="slidenum">
              <a:rPr lang="ar-SA" altLang="en-US" smtClean="0">
                <a:solidFill>
                  <a:srgbClr val="898989"/>
                </a:solidFill>
              </a:rPr>
              <a:pPr/>
              <a:t>5</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graphicFrame>
        <p:nvGraphicFramePr>
          <p:cNvPr id="5" name="Table 4"/>
          <p:cNvGraphicFramePr>
            <a:graphicFrameLocks noGrp="1"/>
          </p:cNvGraphicFramePr>
          <p:nvPr/>
        </p:nvGraphicFramePr>
        <p:xfrm>
          <a:off x="457200" y="381000"/>
          <a:ext cx="8077200" cy="5486400"/>
        </p:xfrm>
        <a:graphic>
          <a:graphicData uri="http://schemas.openxmlformats.org/drawingml/2006/table">
            <a:tbl>
              <a:tblPr/>
              <a:tblGrid>
                <a:gridCol w="2691768"/>
                <a:gridCol w="2692716"/>
                <a:gridCol w="2692716"/>
              </a:tblGrid>
              <a:tr h="391886">
                <a:tc>
                  <a:txBody>
                    <a:bodyPr/>
                    <a:lstStyle/>
                    <a:p>
                      <a:pPr algn="l" rtl="0">
                        <a:spcAft>
                          <a:spcPts val="0"/>
                        </a:spcAft>
                      </a:pPr>
                      <a:r>
                        <a:rPr lang="en-US" sz="2000" b="1" dirty="0">
                          <a:solidFill>
                            <a:schemeClr val="tx1"/>
                          </a:solidFill>
                          <a:latin typeface="Times New Roman"/>
                          <a:ea typeface="Times New Roman"/>
                          <a:cs typeface="Arial"/>
                        </a:rPr>
                        <a:t>Material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P wave Velocity (m/s)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a:solidFill>
                            <a:schemeClr val="tx1"/>
                          </a:solidFill>
                          <a:latin typeface="Times New Roman"/>
                          <a:ea typeface="Times New Roman"/>
                          <a:cs typeface="Arial"/>
                        </a:rPr>
                        <a:t>S wave Velocity (m/s)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algn="l" rtl="0">
                        <a:spcAft>
                          <a:spcPts val="0"/>
                        </a:spcAft>
                      </a:pPr>
                      <a:r>
                        <a:rPr lang="en-US" sz="2000" b="1" dirty="0">
                          <a:solidFill>
                            <a:schemeClr val="tx1"/>
                          </a:solidFill>
                          <a:latin typeface="Times New Roman"/>
                          <a:ea typeface="Times New Roman"/>
                          <a:cs typeface="Arial"/>
                        </a:rPr>
                        <a:t>Air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332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endParaRPr lang="en-US" sz="1800" b="1">
                        <a:solidFill>
                          <a:schemeClr val="tx1"/>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algn="l" rtl="0">
                        <a:spcAft>
                          <a:spcPts val="0"/>
                        </a:spcAft>
                      </a:pPr>
                      <a:r>
                        <a:rPr lang="en-US" sz="2000" b="1" dirty="0">
                          <a:solidFill>
                            <a:schemeClr val="tx1"/>
                          </a:solidFill>
                          <a:latin typeface="Times New Roman"/>
                          <a:ea typeface="Times New Roman"/>
                          <a:cs typeface="Arial"/>
                        </a:rPr>
                        <a:t>Water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1400-1500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endParaRPr lang="en-US" sz="1800" b="1">
                        <a:solidFill>
                          <a:schemeClr val="tx1"/>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algn="l" rtl="0">
                        <a:spcAft>
                          <a:spcPts val="0"/>
                        </a:spcAft>
                      </a:pPr>
                      <a:r>
                        <a:rPr lang="en-US" sz="2000" b="1" dirty="0">
                          <a:solidFill>
                            <a:schemeClr val="tx1"/>
                          </a:solidFill>
                          <a:latin typeface="Times New Roman"/>
                          <a:ea typeface="Times New Roman"/>
                          <a:cs typeface="Arial"/>
                        </a:rPr>
                        <a:t>Petroleum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1300 - 1400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endParaRPr lang="en-US" sz="1800" b="1">
                        <a:solidFill>
                          <a:schemeClr val="tx1"/>
                        </a:solidFill>
                        <a:latin typeface="Times New Roman"/>
                        <a:ea typeface="Times New Roman"/>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algn="l" rtl="0">
                        <a:spcAft>
                          <a:spcPts val="0"/>
                        </a:spcAft>
                      </a:pPr>
                      <a:r>
                        <a:rPr lang="en-US" sz="2000" b="1" dirty="0">
                          <a:solidFill>
                            <a:schemeClr val="tx1"/>
                          </a:solidFill>
                          <a:latin typeface="Times New Roman"/>
                          <a:ea typeface="Times New Roman"/>
                          <a:cs typeface="Arial"/>
                        </a:rPr>
                        <a:t>Steel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6100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a:solidFill>
                            <a:schemeClr val="tx1"/>
                          </a:solidFill>
                          <a:latin typeface="Times New Roman"/>
                          <a:ea typeface="Times New Roman"/>
                          <a:cs typeface="Arial"/>
                        </a:rPr>
                        <a:t>3500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algn="l" rtl="0">
                        <a:spcAft>
                          <a:spcPts val="0"/>
                        </a:spcAft>
                      </a:pPr>
                      <a:r>
                        <a:rPr lang="en-US" sz="2000" b="1">
                          <a:solidFill>
                            <a:schemeClr val="tx1"/>
                          </a:solidFill>
                          <a:latin typeface="Times New Roman"/>
                          <a:ea typeface="Times New Roman"/>
                          <a:cs typeface="Arial"/>
                        </a:rPr>
                        <a:t>Concrete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3600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a:solidFill>
                            <a:schemeClr val="tx1"/>
                          </a:solidFill>
                          <a:latin typeface="Times New Roman"/>
                          <a:ea typeface="Times New Roman"/>
                          <a:cs typeface="Arial"/>
                        </a:rPr>
                        <a:t>2000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algn="l" rtl="0">
                        <a:spcAft>
                          <a:spcPts val="0"/>
                        </a:spcAft>
                      </a:pPr>
                      <a:r>
                        <a:rPr lang="en-US" sz="2000" b="1" dirty="0">
                          <a:solidFill>
                            <a:schemeClr val="tx1"/>
                          </a:solidFill>
                          <a:latin typeface="Times New Roman"/>
                          <a:ea typeface="Times New Roman"/>
                          <a:cs typeface="Arial"/>
                        </a:rPr>
                        <a:t>Granite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5500 – 5900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a:solidFill>
                            <a:schemeClr val="tx1"/>
                          </a:solidFill>
                          <a:latin typeface="Times New Roman"/>
                          <a:ea typeface="Times New Roman"/>
                          <a:cs typeface="Arial"/>
                        </a:rPr>
                        <a:t>2800 - 3000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algn="l" rtl="0">
                        <a:spcAft>
                          <a:spcPts val="0"/>
                        </a:spcAft>
                      </a:pPr>
                      <a:r>
                        <a:rPr lang="en-US" sz="2000" b="1" dirty="0">
                          <a:solidFill>
                            <a:schemeClr val="tx1"/>
                          </a:solidFill>
                          <a:latin typeface="Times New Roman"/>
                          <a:ea typeface="Times New Roman"/>
                          <a:cs typeface="Arial"/>
                        </a:rPr>
                        <a:t>Basalt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6400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a:solidFill>
                            <a:schemeClr val="tx1"/>
                          </a:solidFill>
                          <a:latin typeface="Times New Roman"/>
                          <a:ea typeface="Times New Roman"/>
                          <a:cs typeface="Arial"/>
                        </a:rPr>
                        <a:t>3200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algn="l" rtl="0">
                        <a:spcAft>
                          <a:spcPts val="0"/>
                        </a:spcAft>
                      </a:pPr>
                      <a:r>
                        <a:rPr lang="en-US" sz="2000" b="1" dirty="0">
                          <a:solidFill>
                            <a:schemeClr val="tx1"/>
                          </a:solidFill>
                          <a:latin typeface="Times New Roman"/>
                          <a:ea typeface="Times New Roman"/>
                          <a:cs typeface="Arial"/>
                        </a:rPr>
                        <a:t>Sandstone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1400 – 4300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a:solidFill>
                            <a:schemeClr val="tx1"/>
                          </a:solidFill>
                          <a:latin typeface="Times New Roman"/>
                          <a:ea typeface="Times New Roman"/>
                          <a:cs typeface="Arial"/>
                        </a:rPr>
                        <a:t>700 - 2800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algn="l" rtl="0">
                        <a:spcAft>
                          <a:spcPts val="0"/>
                        </a:spcAft>
                      </a:pPr>
                      <a:r>
                        <a:rPr lang="en-US" sz="2000" b="1">
                          <a:solidFill>
                            <a:schemeClr val="tx1"/>
                          </a:solidFill>
                          <a:latin typeface="Times New Roman"/>
                          <a:ea typeface="Times New Roman"/>
                          <a:cs typeface="Arial"/>
                        </a:rPr>
                        <a:t>Limestone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5900 – 6100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a:solidFill>
                            <a:schemeClr val="tx1"/>
                          </a:solidFill>
                          <a:latin typeface="Times New Roman"/>
                          <a:ea typeface="Times New Roman"/>
                          <a:cs typeface="Arial"/>
                        </a:rPr>
                        <a:t>2800 – 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algn="l" rtl="0">
                        <a:spcAft>
                          <a:spcPts val="0"/>
                        </a:spcAft>
                      </a:pPr>
                      <a:r>
                        <a:rPr lang="en-US" sz="2000" b="1" dirty="0">
                          <a:solidFill>
                            <a:schemeClr val="tx1"/>
                          </a:solidFill>
                          <a:latin typeface="Times New Roman"/>
                          <a:ea typeface="Times New Roman"/>
                          <a:cs typeface="Arial"/>
                        </a:rPr>
                        <a:t>Sand (Unsaturated)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200 – 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80 - 400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algn="l" rtl="0">
                        <a:spcAft>
                          <a:spcPts val="0"/>
                        </a:spcAft>
                      </a:pPr>
                      <a:r>
                        <a:rPr lang="en-US" sz="2000" b="1" dirty="0">
                          <a:solidFill>
                            <a:schemeClr val="tx1"/>
                          </a:solidFill>
                          <a:latin typeface="Times New Roman"/>
                          <a:ea typeface="Times New Roman"/>
                          <a:cs typeface="Arial"/>
                        </a:rPr>
                        <a:t>Sand (saturated)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a:solidFill>
                            <a:schemeClr val="tx1"/>
                          </a:solidFill>
                          <a:latin typeface="Times New Roman"/>
                          <a:ea typeface="Times New Roman"/>
                          <a:cs typeface="Arial"/>
                        </a:rPr>
                        <a:t>800 – 2200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320 - 880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algn="l" rtl="0">
                        <a:spcAft>
                          <a:spcPts val="0"/>
                        </a:spcAft>
                      </a:pPr>
                      <a:r>
                        <a:rPr lang="en-US" sz="2000" b="1" dirty="0">
                          <a:solidFill>
                            <a:schemeClr val="tx1"/>
                          </a:solidFill>
                          <a:latin typeface="Times New Roman"/>
                          <a:ea typeface="Times New Roman"/>
                          <a:cs typeface="Arial"/>
                        </a:rPr>
                        <a:t>Clay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a:solidFill>
                            <a:schemeClr val="tx1"/>
                          </a:solidFill>
                          <a:latin typeface="Times New Roman"/>
                          <a:ea typeface="Times New Roman"/>
                          <a:cs typeface="Arial"/>
                        </a:rPr>
                        <a:t>1000 – 2500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400 - 1000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886">
                <a:tc>
                  <a:txBody>
                    <a:bodyPr/>
                    <a:lstStyle/>
                    <a:p>
                      <a:pPr algn="l" rtl="0">
                        <a:spcAft>
                          <a:spcPts val="0"/>
                        </a:spcAft>
                      </a:pPr>
                      <a:r>
                        <a:rPr lang="en-US" sz="2000" b="1" dirty="0">
                          <a:solidFill>
                            <a:schemeClr val="tx1"/>
                          </a:solidFill>
                          <a:latin typeface="Times New Roman"/>
                          <a:ea typeface="Times New Roman"/>
                          <a:cs typeface="Arial"/>
                        </a:rPr>
                        <a:t>Glacial Till (Saturated)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a:solidFill>
                            <a:schemeClr val="tx1"/>
                          </a:solidFill>
                          <a:latin typeface="Times New Roman"/>
                          <a:ea typeface="Times New Roman"/>
                          <a:cs typeface="Arial"/>
                        </a:rPr>
                        <a:t>1500 – 2500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a:spcAft>
                          <a:spcPts val="0"/>
                        </a:spcAft>
                      </a:pPr>
                      <a:r>
                        <a:rPr lang="en-US" sz="1800" b="1" dirty="0">
                          <a:solidFill>
                            <a:schemeClr val="tx1"/>
                          </a:solidFill>
                          <a:latin typeface="Times New Roman"/>
                          <a:ea typeface="Times New Roman"/>
                          <a:cs typeface="Arial"/>
                        </a:rPr>
                        <a:t>600 - 1000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433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FEA6DA05-9249-4961-BE29-CF877F63062C}" type="slidenum">
              <a:rPr lang="ar-SA" altLang="en-US" smtClean="0">
                <a:solidFill>
                  <a:srgbClr val="898989"/>
                </a:solidFill>
              </a:rPr>
              <a:pPr/>
              <a:t>50</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WordArt 4"/>
          <p:cNvSpPr>
            <a:spLocks noChangeArrowheads="1" noChangeShapeType="1" noTextEdit="1"/>
          </p:cNvSpPr>
          <p:nvPr/>
        </p:nvSpPr>
        <p:spPr bwMode="auto">
          <a:xfrm>
            <a:off x="1538288" y="838200"/>
            <a:ext cx="4919662" cy="1524000"/>
          </a:xfrm>
          <a:prstGeom prst="rect">
            <a:avLst/>
          </a:prstGeom>
        </p:spPr>
        <p:txBody>
          <a:bodyPr wrap="none" fromWordArt="1">
            <a:prstTxWarp prst="textPlain">
              <a:avLst>
                <a:gd name="adj" fmla="val 50579"/>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LECTURE II</a:t>
            </a:r>
          </a:p>
        </p:txBody>
      </p:sp>
      <p:sp>
        <p:nvSpPr>
          <p:cNvPr id="2" name="Footer Placeholder 1"/>
          <p:cNvSpPr>
            <a:spLocks noGrp="1"/>
          </p:cNvSpPr>
          <p:nvPr>
            <p:ph type="ftr" sz="quarter" idx="11"/>
          </p:nvPr>
        </p:nvSpPr>
        <p:spPr/>
        <p:txBody>
          <a:bodyPr/>
          <a:lstStyle/>
          <a:p>
            <a:pPr>
              <a:defRPr/>
            </a:pPr>
            <a:r>
              <a:rPr lang="en-GB" sz="1600" b="1" dirty="0"/>
              <a:t>prepared by   Prof M A OMRAN</a:t>
            </a:r>
            <a:endParaRPr lang="en-US" sz="1600" b="1" dirty="0"/>
          </a:p>
        </p:txBody>
      </p:sp>
      <p:sp>
        <p:nvSpPr>
          <p:cNvPr id="5530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8DD0562E-9AF2-4C52-AB77-7A8BF0935995}" type="slidenum">
              <a:rPr lang="ar-SA" altLang="en-US" smtClean="0">
                <a:solidFill>
                  <a:srgbClr val="898989"/>
                </a:solidFill>
              </a:rPr>
              <a:pPr/>
              <a:t>51</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eaLnBrk="1" hangingPunct="1"/>
            <a:r>
              <a:rPr lang="en-US" altLang="en-US" b="1" smtClean="0">
                <a:cs typeface="Times New Roman" pitchFamily="18" charset="0"/>
              </a:rPr>
              <a:t>ELASTIC WAVES </a:t>
            </a:r>
          </a:p>
        </p:txBody>
      </p:sp>
      <p:sp>
        <p:nvSpPr>
          <p:cNvPr id="56323" name="Rectangle 3"/>
          <p:cNvSpPr>
            <a:spLocks noGrp="1" noChangeArrowheads="1"/>
          </p:cNvSpPr>
          <p:nvPr>
            <p:ph idx="1"/>
          </p:nvPr>
        </p:nvSpPr>
        <p:spPr/>
        <p:txBody>
          <a:bodyPr/>
          <a:lstStyle/>
          <a:p>
            <a:pPr algn="just" eaLnBrk="1" hangingPunct="1"/>
            <a:r>
              <a:rPr lang="en-US" altLang="en-US" sz="3600" b="1" smtClean="0">
                <a:cs typeface="Arial" charset="0"/>
              </a:rPr>
              <a:t>When the is Earth rapidly displaced or distorted at some point, the energy imparted into the Earth by the source of the distortion can be transmitted in the form of </a:t>
            </a:r>
            <a:r>
              <a:rPr lang="en-US" altLang="en-US" sz="3600" b="1" i="1" u="sng" smtClean="0">
                <a:solidFill>
                  <a:schemeClr val="hlink"/>
                </a:solidFill>
                <a:cs typeface="Arial" charset="0"/>
              </a:rPr>
              <a:t>Elastic waves</a:t>
            </a:r>
            <a:r>
              <a:rPr lang="en-US" altLang="en-US" b="1" smtClean="0">
                <a:cs typeface="Arial" charset="0"/>
              </a:rPr>
              <a:t>.</a:t>
            </a:r>
          </a:p>
        </p:txBody>
      </p:sp>
      <p:sp>
        <p:nvSpPr>
          <p:cNvPr id="56324"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5632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5DC9E16A-61A7-4A3B-A38C-109A56B0EA39}" type="slidenum">
              <a:rPr lang="ar-SA" altLang="en-US" smtClean="0">
                <a:solidFill>
                  <a:srgbClr val="898989"/>
                </a:solidFill>
              </a:rPr>
              <a:pPr/>
              <a:t>52</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idx="1"/>
          </p:nvPr>
        </p:nvSpPr>
        <p:spPr>
          <a:xfrm>
            <a:off x="228600" y="533400"/>
            <a:ext cx="8229600" cy="5822950"/>
          </a:xfrm>
        </p:spPr>
        <p:txBody>
          <a:bodyPr rtlCol="0">
            <a:normAutofit lnSpcReduction="10000"/>
          </a:bodyPr>
          <a:lstStyle/>
          <a:p>
            <a:pPr algn="just" eaLnBrk="1" hangingPunct="1">
              <a:buFont typeface="Arial" panose="020B0604020202020204" pitchFamily="34" charset="0"/>
              <a:buChar char="•"/>
              <a:defRPr/>
            </a:pPr>
            <a:r>
              <a:rPr lang="en-US" sz="4000" b="1" dirty="0" smtClean="0">
                <a:solidFill>
                  <a:schemeClr val="hlink"/>
                </a:solidFill>
                <a:cs typeface="Arial" panose="020B0604020202020204" pitchFamily="34" charset="0"/>
              </a:rPr>
              <a:t>A wave</a:t>
            </a:r>
            <a:r>
              <a:rPr lang="en-US" sz="3600" b="1" dirty="0" smtClean="0">
                <a:cs typeface="Arial" panose="020B0604020202020204" pitchFamily="34" charset="0"/>
              </a:rPr>
              <a:t> is a disturbance that propagates through, or on the surface of a medium</a:t>
            </a:r>
          </a:p>
          <a:p>
            <a:pPr algn="just" eaLnBrk="1" hangingPunct="1">
              <a:buFont typeface="Arial" panose="020B0604020202020204" pitchFamily="34" charset="0"/>
              <a:buChar char="•"/>
              <a:defRPr/>
            </a:pPr>
            <a:r>
              <a:rPr lang="en-US" sz="3600" b="1" dirty="0" smtClean="0">
                <a:cs typeface="Arial" panose="020B0604020202020204" pitchFamily="34" charset="0"/>
              </a:rPr>
              <a:t> Waves transfer energy from one place to another.</a:t>
            </a:r>
          </a:p>
          <a:p>
            <a:pPr algn="just" eaLnBrk="1" hangingPunct="1">
              <a:buFont typeface="Wingdings" panose="05000000000000000000" pitchFamily="2" charset="2"/>
              <a:buNone/>
              <a:defRPr/>
            </a:pPr>
            <a:endParaRPr lang="en-US" sz="3600" b="1" dirty="0" smtClean="0">
              <a:cs typeface="Arial" panose="020B0604020202020204" pitchFamily="34" charset="0"/>
            </a:endParaRPr>
          </a:p>
          <a:p>
            <a:pPr algn="just" eaLnBrk="1" hangingPunct="1">
              <a:buFont typeface="Arial" panose="020B0604020202020204" pitchFamily="34" charset="0"/>
              <a:buChar char="•"/>
              <a:defRPr/>
            </a:pPr>
            <a:r>
              <a:rPr lang="en-US" sz="3600" b="1" dirty="0" smtClean="0">
                <a:cs typeface="Arial" panose="020B0604020202020204" pitchFamily="34" charset="0"/>
              </a:rPr>
              <a:t>They do this by vibrating something up and down, or back and forth.</a:t>
            </a:r>
          </a:p>
          <a:p>
            <a:pPr eaLnBrk="1" hangingPunct="1">
              <a:buFont typeface="Arial" panose="020B0604020202020204" pitchFamily="34" charset="0"/>
              <a:buChar char="•"/>
              <a:defRPr/>
            </a:pPr>
            <a:endParaRPr lang="en-US" sz="3600" b="1" dirty="0" smtClean="0">
              <a:cs typeface="Arial" panose="020B0604020202020204" pitchFamily="34" charset="0"/>
            </a:endParaRPr>
          </a:p>
          <a:p>
            <a:pPr eaLnBrk="1" hangingPunct="1">
              <a:buFont typeface="Arial" panose="020B0604020202020204" pitchFamily="34" charset="0"/>
              <a:buChar char="•"/>
              <a:defRPr/>
            </a:pPr>
            <a:r>
              <a:rPr lang="en-US" sz="3600" b="1" dirty="0" smtClean="0">
                <a:cs typeface="Arial" panose="020B0604020202020204" pitchFamily="34" charset="0"/>
              </a:rPr>
              <a:t>There are two types of wave motion.</a:t>
            </a:r>
          </a:p>
          <a:p>
            <a:pPr eaLnBrk="1" hangingPunct="1">
              <a:buFont typeface="Arial" panose="020B0604020202020204" pitchFamily="34" charset="0"/>
              <a:buChar char="•"/>
              <a:defRPr/>
            </a:pPr>
            <a:endParaRPr lang="en-US" sz="3600" b="1" dirty="0" smtClean="0">
              <a:cs typeface="Arial" panose="020B0604020202020204" pitchFamily="34" charset="0"/>
            </a:endParaRPr>
          </a:p>
          <a:p>
            <a:pPr eaLnBrk="1" hangingPunct="1">
              <a:buFont typeface="Arial" panose="020B0604020202020204" pitchFamily="34" charset="0"/>
              <a:buChar char="•"/>
              <a:defRPr/>
            </a:pPr>
            <a:r>
              <a:rPr lang="en-US" sz="3600" b="1" dirty="0" smtClean="0">
                <a:cs typeface="Arial" panose="020B0604020202020204" pitchFamily="34" charset="0"/>
              </a:rPr>
              <a:t> Transverse and longitudinal. </a:t>
            </a:r>
          </a:p>
          <a:p>
            <a:pPr algn="just" eaLnBrk="1" hangingPunct="1">
              <a:buFont typeface="Arial" panose="020B0604020202020204" pitchFamily="34" charset="0"/>
              <a:buChar char="•"/>
              <a:defRPr/>
            </a:pPr>
            <a:endParaRPr lang="en-US" sz="3600" b="1" dirty="0" smtClean="0">
              <a:cs typeface="Arial" panose="020B0604020202020204" pitchFamily="34" charset="0"/>
            </a:endParaRPr>
          </a:p>
          <a:p>
            <a:pPr algn="ctr" eaLnBrk="1" hangingPunct="1">
              <a:buFont typeface="Wingdings" panose="05000000000000000000" pitchFamily="2" charset="2"/>
              <a:buNone/>
              <a:defRPr/>
            </a:pPr>
            <a:endParaRPr lang="en-US" sz="3600" b="1" dirty="0" smtClean="0">
              <a:cs typeface="Arial" panose="020B0604020202020204" pitchFamily="34" charset="0"/>
            </a:endParaRPr>
          </a:p>
        </p:txBody>
      </p:sp>
      <p:sp>
        <p:nvSpPr>
          <p:cNvPr id="57347"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5734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DA893609-7BD4-45E1-A42A-A0A9BFE5949B}" type="slidenum">
              <a:rPr lang="ar-SA" altLang="en-US" smtClean="0">
                <a:solidFill>
                  <a:srgbClr val="898989"/>
                </a:solidFill>
              </a:rPr>
              <a:pPr/>
              <a:t>53</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04800"/>
            <a:ext cx="7772400" cy="1143000"/>
          </a:xfrm>
        </p:spPr>
        <p:txBody>
          <a:bodyPr/>
          <a:lstStyle/>
          <a:p>
            <a:pPr eaLnBrk="1" hangingPunct="1"/>
            <a:r>
              <a:rPr lang="en-US" altLang="en-US" smtClean="0">
                <a:solidFill>
                  <a:srgbClr val="000000"/>
                </a:solidFill>
                <a:cs typeface="Times New Roman" pitchFamily="18" charset="0"/>
              </a:rPr>
              <a:t>Seismic Wave Propagation</a:t>
            </a:r>
          </a:p>
        </p:txBody>
      </p:sp>
      <p:pic>
        <p:nvPicPr>
          <p:cNvPr id="58371" name="Picture 4" descr="wavesonwater"/>
          <p:cNvPicPr>
            <a:picLocks noChangeAspect="1" noChangeArrowheads="1"/>
          </p:cNvPicPr>
          <p:nvPr/>
        </p:nvPicPr>
        <p:blipFill>
          <a:blip r:embed="rId3">
            <a:extLst>
              <a:ext uri="{28A0092B-C50C-407E-A947-70E740481C1C}">
                <a14:useLocalDpi xmlns:a14="http://schemas.microsoft.com/office/drawing/2010/main" val="0"/>
              </a:ext>
            </a:extLst>
          </a:blip>
          <a:srcRect l="2325" t="2963" r="2325" b="2222"/>
          <a:stretch>
            <a:fillRect/>
          </a:stretch>
        </p:blipFill>
        <p:spPr bwMode="auto">
          <a:xfrm>
            <a:off x="1219200" y="1524000"/>
            <a:ext cx="6248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prepared by   Prof M A OMRAN</a:t>
            </a:r>
            <a:endParaRPr lang="en-US"/>
          </a:p>
        </p:txBody>
      </p:sp>
      <p:sp>
        <p:nvSpPr>
          <p:cNvPr id="58373"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93B2D21C-E781-4384-9D8D-0305AEF64AAC}" type="slidenum">
              <a:rPr lang="ar-SA" altLang="en-US" smtClean="0">
                <a:solidFill>
                  <a:srgbClr val="898989"/>
                </a:solidFill>
              </a:rPr>
              <a:pPr/>
              <a:t>54</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idx="1"/>
          </p:nvPr>
        </p:nvSpPr>
        <p:spPr>
          <a:xfrm>
            <a:off x="457200" y="381000"/>
            <a:ext cx="8229600" cy="5592763"/>
          </a:xfrm>
        </p:spPr>
        <p:txBody>
          <a:bodyPr/>
          <a:lstStyle/>
          <a:p>
            <a:pPr algn="just" eaLnBrk="1" hangingPunct="1"/>
            <a:r>
              <a:rPr lang="en-US" altLang="en-US" b="1" smtClean="0">
                <a:cs typeface="Arial" charset="0"/>
              </a:rPr>
              <a:t>Transverse Wave</a:t>
            </a:r>
          </a:p>
        </p:txBody>
      </p:sp>
      <p:sp>
        <p:nvSpPr>
          <p:cNvPr id="59395"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59396" name="Rectangle 5"/>
          <p:cNvSpPr>
            <a:spLocks noChangeArrowheads="1"/>
          </p:cNvSpPr>
          <p:nvPr/>
        </p:nvSpPr>
        <p:spPr bwMode="auto">
          <a:xfrm>
            <a:off x="838200" y="2362200"/>
            <a:ext cx="7543800" cy="2133600"/>
          </a:xfrm>
          <a:prstGeom prst="rect">
            <a:avLst/>
          </a:prstGeom>
          <a:solidFill>
            <a:schemeClr val="accent1"/>
          </a:solidFill>
          <a:ln w="57150">
            <a:solidFill>
              <a:srgbClr val="FF3300"/>
            </a:solidFill>
            <a:miter lim="800000"/>
            <a:headEnd/>
            <a:tailEnd/>
          </a:ln>
        </p:spPr>
        <p:txBody>
          <a:bodyPr wrap="none" anchor="ctr"/>
          <a:lstStyle/>
          <a:p>
            <a:pPr algn="r" rtl="1" eaLnBrk="1" hangingPunct="1"/>
            <a:endParaRPr lang="ar-EG" altLang="en-US"/>
          </a:p>
        </p:txBody>
      </p:sp>
      <p:pic>
        <p:nvPicPr>
          <p:cNvPr id="59397" name="Picture 4" descr="transverse wave"/>
          <p:cNvPicPr>
            <a:picLocks noChangeAspect="1" noChangeArrowheads="1"/>
          </p:cNvPicPr>
          <p:nvPr/>
        </p:nvPicPr>
        <p:blipFill>
          <a:blip r:embed="rId2" r:link="rId3"/>
          <a:srcRect/>
          <a:stretch>
            <a:fillRect/>
          </a:stretch>
        </p:blipFill>
        <p:spPr bwMode="auto">
          <a:xfrm>
            <a:off x="838200" y="2362200"/>
            <a:ext cx="7543800" cy="2143125"/>
          </a:xfrm>
          <a:prstGeom prst="rect">
            <a:avLst/>
          </a:prstGeom>
          <a:solidFill>
            <a:schemeClr val="tx2">
              <a:lumMod val="20000"/>
              <a:lumOff val="80000"/>
            </a:schemeClr>
          </a:solidFill>
          <a:ln>
            <a:noFill/>
          </a:ln>
        </p:spPr>
      </p:pic>
      <p:sp>
        <p:nvSpPr>
          <p:cNvPr id="5939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0DA80218-B3D2-4AFA-985A-99210856C6A3}" type="slidenum">
              <a:rPr lang="ar-SA" altLang="en-US" smtClean="0">
                <a:solidFill>
                  <a:srgbClr val="898989"/>
                </a:solidFill>
              </a:rPr>
              <a:pPr/>
              <a:t>55</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idx="1"/>
          </p:nvPr>
        </p:nvSpPr>
        <p:spPr>
          <a:xfrm>
            <a:off x="457200" y="228600"/>
            <a:ext cx="8229600" cy="6127750"/>
          </a:xfrm>
        </p:spPr>
        <p:txBody>
          <a:bodyPr/>
          <a:lstStyle/>
          <a:p>
            <a:pPr algn="just" eaLnBrk="1" hangingPunct="1"/>
            <a:r>
              <a:rPr lang="en-US" altLang="en-US" sz="2400" b="1" smtClean="0">
                <a:cs typeface="Arial" charset="0"/>
                <a:hlinkClick r:id="rId2" tooltip="Transverse wave"/>
              </a:rPr>
              <a:t>Transverse waves</a:t>
            </a:r>
            <a:r>
              <a:rPr lang="en-US" altLang="en-US" sz="2400" b="1" smtClean="0">
                <a:cs typeface="Arial" charset="0"/>
              </a:rPr>
              <a:t> are those with vibrations perpendicular to the direction of the propagation of the wave</a:t>
            </a:r>
          </a:p>
          <a:p>
            <a:pPr algn="just" eaLnBrk="1" hangingPunct="1"/>
            <a:r>
              <a:rPr lang="en-US" altLang="en-US" sz="2400" b="1" smtClean="0">
                <a:cs typeface="Arial" charset="0"/>
                <a:hlinkClick r:id="rId3" tooltip="Longitudinal wave"/>
              </a:rPr>
              <a:t>Longitudinal waves</a:t>
            </a:r>
            <a:r>
              <a:rPr lang="en-US" altLang="en-US" sz="2400" b="1" smtClean="0">
                <a:cs typeface="Arial" charset="0"/>
              </a:rPr>
              <a:t> are those with vibrations parallel to the direction of the propagation of the wave; examples include most sound waves</a:t>
            </a:r>
          </a:p>
          <a:p>
            <a:pPr algn="just" eaLnBrk="1" hangingPunct="1"/>
            <a:endParaRPr lang="en-US" altLang="en-US" b="1" smtClean="0">
              <a:cs typeface="Arial" charset="0"/>
            </a:endParaRPr>
          </a:p>
          <a:p>
            <a:pPr algn="just" eaLnBrk="1" hangingPunct="1"/>
            <a:r>
              <a:rPr lang="en-US" altLang="en-US" sz="2400" b="1" smtClean="0">
                <a:solidFill>
                  <a:srgbClr val="C00000"/>
                </a:solidFill>
                <a:cs typeface="Arial" charset="0"/>
              </a:rPr>
              <a:t>Wave Properties:</a:t>
            </a:r>
            <a:r>
              <a:rPr lang="ar-EG" altLang="en-US" sz="2400" smtClean="0">
                <a:solidFill>
                  <a:srgbClr val="C00000"/>
                </a:solidFill>
              </a:rPr>
              <a:t>.</a:t>
            </a:r>
            <a:endParaRPr lang="en-US" altLang="en-US" sz="2400" smtClean="0">
              <a:solidFill>
                <a:srgbClr val="C00000"/>
              </a:solidFill>
              <a:cs typeface="Arial" charset="0"/>
            </a:endParaRPr>
          </a:p>
          <a:p>
            <a:pPr algn="just" eaLnBrk="1" hangingPunct="1"/>
            <a:endParaRPr lang="en-US" altLang="en-US" smtClean="0">
              <a:cs typeface="Arial" charset="0"/>
            </a:endParaRPr>
          </a:p>
          <a:p>
            <a:pPr eaLnBrk="1" hangingPunct="1"/>
            <a:r>
              <a:rPr lang="en-US" altLang="en-US" sz="2400" b="1" smtClean="0">
                <a:solidFill>
                  <a:schemeClr val="hlink"/>
                </a:solidFill>
                <a:cs typeface="Arial" charset="0"/>
              </a:rPr>
              <a:t>Amplitude</a:t>
            </a:r>
            <a:r>
              <a:rPr lang="en-US" altLang="en-US" sz="2400" b="1" smtClean="0">
                <a:cs typeface="Arial" charset="0"/>
              </a:rPr>
              <a:t> is the peak to trough height of the wave divided by two.</a:t>
            </a:r>
          </a:p>
          <a:p>
            <a:pPr eaLnBrk="1" hangingPunct="1"/>
            <a:r>
              <a:rPr lang="en-US" altLang="en-US" sz="2400" b="1" smtClean="0">
                <a:solidFill>
                  <a:schemeClr val="hlink"/>
                </a:solidFill>
                <a:cs typeface="Arial" charset="0"/>
              </a:rPr>
              <a:t>Amplitude</a:t>
            </a:r>
            <a:r>
              <a:rPr lang="en-US" altLang="en-US" sz="2400" b="1" smtClean="0">
                <a:cs typeface="Arial" charset="0"/>
              </a:rPr>
              <a:t> is the amount of movement from equilibrium displacement.</a:t>
            </a:r>
          </a:p>
          <a:p>
            <a:pPr eaLnBrk="1" hangingPunct="1"/>
            <a:endParaRPr lang="en-US" altLang="en-US" sz="2400" b="1" smtClean="0">
              <a:cs typeface="Arial" charset="0"/>
            </a:endParaRPr>
          </a:p>
          <a:p>
            <a:pPr eaLnBrk="1" hangingPunct="1"/>
            <a:r>
              <a:rPr lang="en-US" altLang="en-US" sz="2400" b="1" smtClean="0">
                <a:solidFill>
                  <a:schemeClr val="hlink"/>
                </a:solidFill>
                <a:cs typeface="Arial" charset="0"/>
              </a:rPr>
              <a:t>Amplitude</a:t>
            </a:r>
            <a:r>
              <a:rPr lang="en-US" altLang="en-US" sz="2400" b="1" smtClean="0">
                <a:cs typeface="Arial" charset="0"/>
              </a:rPr>
              <a:t> is defined as the maximum displacement from the rest position. </a:t>
            </a:r>
          </a:p>
          <a:p>
            <a:pPr eaLnBrk="1" hangingPunct="1"/>
            <a:endParaRPr lang="en-US" altLang="en-US" smtClean="0">
              <a:cs typeface="Arial" charset="0"/>
            </a:endParaRPr>
          </a:p>
          <a:p>
            <a:pPr eaLnBrk="1" hangingPunct="1"/>
            <a:endParaRPr lang="en-US" altLang="en-US" smtClean="0">
              <a:cs typeface="Arial" charset="0"/>
            </a:endParaRPr>
          </a:p>
        </p:txBody>
      </p:sp>
      <p:sp>
        <p:nvSpPr>
          <p:cNvPr id="60419"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604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9EF91EF0-AD7C-4294-B9F5-5A4EA1D75A63}" type="slidenum">
              <a:rPr lang="ar-SA" altLang="en-US" smtClean="0">
                <a:solidFill>
                  <a:srgbClr val="898989"/>
                </a:solidFill>
              </a:rPr>
              <a:pPr/>
              <a:t>56</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p:txBody>
          <a:bodyPr/>
          <a:lstStyle/>
          <a:p>
            <a:pPr eaLnBrk="1" hangingPunct="1"/>
            <a:r>
              <a:rPr lang="en-US" altLang="en-US" smtClean="0">
                <a:solidFill>
                  <a:schemeClr val="hlink"/>
                </a:solidFill>
                <a:cs typeface="Times New Roman" pitchFamily="18" charset="0"/>
              </a:rPr>
              <a:t>Wavelength</a:t>
            </a:r>
          </a:p>
        </p:txBody>
      </p:sp>
      <p:sp>
        <p:nvSpPr>
          <p:cNvPr id="61443" name="Rectangle 3"/>
          <p:cNvSpPr>
            <a:spLocks noGrp="1" noChangeArrowheads="1"/>
          </p:cNvSpPr>
          <p:nvPr>
            <p:ph idx="1"/>
          </p:nvPr>
        </p:nvSpPr>
        <p:spPr>
          <a:xfrm>
            <a:off x="457200" y="1371600"/>
            <a:ext cx="8229600" cy="4754563"/>
          </a:xfrm>
        </p:spPr>
        <p:txBody>
          <a:bodyPr/>
          <a:lstStyle/>
          <a:p>
            <a:pPr algn="just" eaLnBrk="1" hangingPunct="1"/>
            <a:r>
              <a:rPr lang="en-US" altLang="en-US" b="1" smtClean="0">
                <a:solidFill>
                  <a:schemeClr val="hlink"/>
                </a:solidFill>
                <a:cs typeface="Arial" charset="0"/>
              </a:rPr>
              <a:t>Wavelength</a:t>
            </a:r>
            <a:r>
              <a:rPr lang="en-US" altLang="en-US" b="1" smtClean="0">
                <a:cs typeface="Arial" charset="0"/>
              </a:rPr>
              <a:t>  is the distance over which the wave goes through one complete cycle (</a:t>
            </a:r>
            <a:r>
              <a:rPr lang="en-US" altLang="en-US" b="1" u="sng" smtClean="0">
                <a:solidFill>
                  <a:schemeClr val="hlink"/>
                </a:solidFill>
                <a:cs typeface="Arial" charset="0"/>
                <a:hlinkClick r:id="rId2"/>
              </a:rPr>
              <a:t>transverse</a:t>
            </a:r>
            <a:r>
              <a:rPr lang="en-US" altLang="en-US" b="1" u="sng" smtClean="0">
                <a:solidFill>
                  <a:schemeClr val="hlink"/>
                </a:solidFill>
                <a:cs typeface="Arial" charset="0"/>
              </a:rPr>
              <a:t> waves</a:t>
            </a:r>
            <a:r>
              <a:rPr lang="en-US" altLang="en-US" b="1" smtClean="0">
                <a:cs typeface="Arial" charset="0"/>
              </a:rPr>
              <a:t>).</a:t>
            </a:r>
          </a:p>
          <a:p>
            <a:pPr algn="just" eaLnBrk="1" hangingPunct="1"/>
            <a:endParaRPr lang="en-US" altLang="en-US" b="1" smtClean="0">
              <a:cs typeface="Arial" charset="0"/>
            </a:endParaRPr>
          </a:p>
          <a:p>
            <a:pPr algn="just" eaLnBrk="1" hangingPunct="1"/>
            <a:r>
              <a:rPr lang="en-US" altLang="en-US" b="1" smtClean="0">
                <a:cs typeface="Arial" charset="0"/>
              </a:rPr>
              <a:t>e.g. from one peak to the next, or from one trough to the next).</a:t>
            </a:r>
          </a:p>
          <a:p>
            <a:pPr eaLnBrk="1" hangingPunct="1">
              <a:buFont typeface="Wingdings" pitchFamily="2" charset="2"/>
              <a:buNone/>
            </a:pPr>
            <a:endParaRPr lang="en-US" altLang="en-US" b="1" smtClean="0">
              <a:cs typeface="Arial" charset="0"/>
            </a:endParaRPr>
          </a:p>
        </p:txBody>
      </p:sp>
      <p:sp>
        <p:nvSpPr>
          <p:cNvPr id="61444"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pic>
        <p:nvPicPr>
          <p:cNvPr id="61445" name="Picture 6" descr="نتيجة بحث الصور عن ‪seismic waves, 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200400"/>
            <a:ext cx="6477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1CE4934E-3A8A-4588-9538-227F52911A72}" type="slidenum">
              <a:rPr lang="ar-SA" altLang="en-US" smtClean="0">
                <a:solidFill>
                  <a:srgbClr val="898989"/>
                </a:solidFill>
              </a:rPr>
              <a:pPr/>
              <a:t>57</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idx="1"/>
          </p:nvPr>
        </p:nvSpPr>
        <p:spPr>
          <a:xfrm>
            <a:off x="457200" y="533400"/>
            <a:ext cx="8229600" cy="5592763"/>
          </a:xfrm>
        </p:spPr>
        <p:txBody>
          <a:bodyPr/>
          <a:lstStyle/>
          <a:p>
            <a:pPr eaLnBrk="1" hangingPunct="1"/>
            <a:r>
              <a:rPr lang="en-US" altLang="en-US" b="1" smtClean="0">
                <a:cs typeface="Arial" charset="0"/>
              </a:rPr>
              <a:t>As with </a:t>
            </a:r>
            <a:r>
              <a:rPr lang="en-US" altLang="en-US" b="1" smtClean="0">
                <a:cs typeface="Arial" charset="0"/>
                <a:hlinkClick r:id="rId3"/>
              </a:rPr>
              <a:t>transverse</a:t>
            </a:r>
            <a:r>
              <a:rPr lang="en-US" altLang="en-US" b="1" smtClean="0">
                <a:cs typeface="Arial" charset="0"/>
              </a:rPr>
              <a:t> waves, wavelength is the distance between parts of the wave that are doing the same thing (</a:t>
            </a:r>
            <a:r>
              <a:rPr lang="en-US" altLang="en-US" b="1" smtClean="0">
                <a:solidFill>
                  <a:schemeClr val="hlink"/>
                </a:solidFill>
                <a:cs typeface="Arial" charset="0"/>
              </a:rPr>
              <a:t>longitudinal waves</a:t>
            </a:r>
            <a:r>
              <a:rPr lang="en-US" altLang="en-US" smtClean="0">
                <a:cs typeface="Arial" charset="0"/>
              </a:rPr>
              <a:t> </a:t>
            </a:r>
            <a:r>
              <a:rPr lang="en-US" altLang="en-US" b="1" smtClean="0">
                <a:cs typeface="Arial" charset="0"/>
              </a:rPr>
              <a:t>).</a:t>
            </a:r>
          </a:p>
        </p:txBody>
      </p:sp>
      <p:sp>
        <p:nvSpPr>
          <p:cNvPr id="62467"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62468" name="Rectangle 5"/>
          <p:cNvSpPr>
            <a:spLocks noChangeArrowheads="1"/>
          </p:cNvSpPr>
          <p:nvPr/>
        </p:nvSpPr>
        <p:spPr bwMode="auto">
          <a:xfrm>
            <a:off x="1371600" y="2971800"/>
            <a:ext cx="6477000" cy="2362200"/>
          </a:xfrm>
          <a:prstGeom prst="rect">
            <a:avLst/>
          </a:prstGeom>
          <a:solidFill>
            <a:schemeClr val="accent1"/>
          </a:solidFill>
          <a:ln w="57150">
            <a:solidFill>
              <a:srgbClr val="FF3300"/>
            </a:solidFill>
            <a:miter lim="800000"/>
            <a:headEnd/>
            <a:tailEnd/>
          </a:ln>
        </p:spPr>
        <p:txBody>
          <a:bodyPr wrap="none" anchor="ctr"/>
          <a:lstStyle/>
          <a:p>
            <a:pPr algn="r" rtl="1" eaLnBrk="1" hangingPunct="1"/>
            <a:endParaRPr lang="ar-EG" altLang="en-US"/>
          </a:p>
        </p:txBody>
      </p:sp>
      <p:pic>
        <p:nvPicPr>
          <p:cNvPr id="65541" name="Picture 4" descr="wavelength of a longitudinal wave"/>
          <p:cNvPicPr>
            <a:picLocks noChangeAspect="1" noChangeArrowheads="1"/>
          </p:cNvPicPr>
          <p:nvPr/>
        </p:nvPicPr>
        <p:blipFill>
          <a:blip r:embed="rId4"/>
          <a:srcRect/>
          <a:stretch>
            <a:fillRect/>
          </a:stretch>
        </p:blipFill>
        <p:spPr bwMode="auto">
          <a:xfrm>
            <a:off x="1371600" y="2971800"/>
            <a:ext cx="6477000" cy="2362200"/>
          </a:xfrm>
          <a:prstGeom prst="rect">
            <a:avLst/>
          </a:prstGeom>
          <a:solidFill>
            <a:schemeClr val="accent1">
              <a:lumMod val="20000"/>
              <a:lumOff val="80000"/>
            </a:schemeClr>
          </a:solidFill>
          <a:ln>
            <a:noFill/>
          </a:ln>
        </p:spPr>
      </p:pic>
      <p:sp>
        <p:nvSpPr>
          <p:cNvPr id="6247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E89A9BBC-DEAD-4E34-A6B7-D50672D76844}" type="slidenum">
              <a:rPr lang="ar-SA" altLang="en-US" smtClean="0">
                <a:solidFill>
                  <a:srgbClr val="898989"/>
                </a:solidFill>
              </a:rPr>
              <a:pPr/>
              <a:t>58</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rrowheads="1"/>
          </p:cNvSpPr>
          <p:nvPr>
            <p:ph type="title"/>
          </p:nvPr>
        </p:nvSpPr>
        <p:spPr/>
        <p:txBody>
          <a:bodyPr/>
          <a:lstStyle/>
          <a:p>
            <a:pPr eaLnBrk="1" hangingPunct="1"/>
            <a:r>
              <a:rPr lang="en-US" altLang="en-US" smtClean="0">
                <a:cs typeface="Times New Roman" pitchFamily="18" charset="0"/>
              </a:rPr>
              <a:t>Period (T) and Frequency (f) </a:t>
            </a:r>
          </a:p>
        </p:txBody>
      </p:sp>
      <p:sp>
        <p:nvSpPr>
          <p:cNvPr id="63491" name="Rectangle 3"/>
          <p:cNvSpPr>
            <a:spLocks noGrp="1" noChangeArrowheads="1"/>
          </p:cNvSpPr>
          <p:nvPr>
            <p:ph idx="1"/>
          </p:nvPr>
        </p:nvSpPr>
        <p:spPr/>
        <p:txBody>
          <a:bodyPr/>
          <a:lstStyle/>
          <a:p>
            <a:pPr eaLnBrk="1" hangingPunct="1"/>
            <a:r>
              <a:rPr lang="en-US" altLang="en-US" b="1" smtClean="0">
                <a:cs typeface="Arial" charset="0"/>
              </a:rPr>
              <a:t>Period (T)</a:t>
            </a:r>
            <a:r>
              <a:rPr lang="en-US" altLang="en-US" smtClean="0">
                <a:cs typeface="Arial" charset="0"/>
              </a:rPr>
              <a:t>: is the time over which the wave is observed to complete a single cycle. </a:t>
            </a:r>
          </a:p>
          <a:p>
            <a:pPr eaLnBrk="1" hangingPunct="1"/>
            <a:endParaRPr lang="en-US" altLang="en-US" smtClean="0">
              <a:cs typeface="Arial" charset="0"/>
            </a:endParaRPr>
          </a:p>
        </p:txBody>
      </p:sp>
      <p:sp>
        <p:nvSpPr>
          <p:cNvPr id="63492"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63493" name="Rectangle 5"/>
          <p:cNvSpPr>
            <a:spLocks noChangeArrowheads="1"/>
          </p:cNvSpPr>
          <p:nvPr/>
        </p:nvSpPr>
        <p:spPr bwMode="auto">
          <a:xfrm>
            <a:off x="1905000" y="2819400"/>
            <a:ext cx="4800600" cy="3124200"/>
          </a:xfrm>
          <a:prstGeom prst="rect">
            <a:avLst/>
          </a:prstGeom>
          <a:solidFill>
            <a:schemeClr val="accent1"/>
          </a:solidFill>
          <a:ln w="57150">
            <a:solidFill>
              <a:srgbClr val="FF3300"/>
            </a:solidFill>
            <a:miter lim="800000"/>
            <a:headEnd/>
            <a:tailEnd/>
          </a:ln>
        </p:spPr>
        <p:txBody>
          <a:bodyPr wrap="none" anchor="ctr"/>
          <a:lstStyle/>
          <a:p>
            <a:pPr algn="r" rtl="1" eaLnBrk="1" hangingPunct="1"/>
            <a:endParaRPr lang="ar-EG" altLang="en-US"/>
          </a:p>
        </p:txBody>
      </p:sp>
      <p:pic>
        <p:nvPicPr>
          <p:cNvPr id="63494" name="Picture 4" descr="F:\Original\Sayed\sayed_files\Elastic Waves_files\flw.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981200" y="2895600"/>
            <a:ext cx="46863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077BE06B-E9F5-4A24-958A-DE1039607EAE}" type="slidenum">
              <a:rPr lang="ar-SA" altLang="en-US" smtClean="0">
                <a:solidFill>
                  <a:srgbClr val="898989"/>
                </a:solidFill>
              </a:rPr>
              <a:pPr/>
              <a:t>59</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dirty="0"/>
              <a:t>prepared by   Prof M A OMRAN</a:t>
            </a:r>
            <a:endParaRPr lang="en-US" dirty="0"/>
          </a:p>
        </p:txBody>
      </p:sp>
      <p:pic>
        <p:nvPicPr>
          <p:cNvPr id="9219" name="Picture 2" descr="http://www.geologicresources.com/seismic_reflection500x368.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381000"/>
            <a:ext cx="7086600" cy="5638800"/>
          </a:xfrm>
          <a:noFill/>
        </p:spPr>
      </p:pic>
      <p:sp>
        <p:nvSpPr>
          <p:cNvPr id="922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C7791D8E-5D6D-449F-91AB-1E849E2CEED9}" type="slidenum">
              <a:rPr lang="ar-SA" altLang="en-US" smtClean="0">
                <a:solidFill>
                  <a:srgbClr val="898989"/>
                </a:solidFill>
              </a:rPr>
              <a:pPr/>
              <a:t>6</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idx="1"/>
          </p:nvPr>
        </p:nvSpPr>
        <p:spPr>
          <a:xfrm>
            <a:off x="457200" y="533400"/>
            <a:ext cx="8229600" cy="5592763"/>
          </a:xfrm>
          <a:ln w="28575">
            <a:solidFill>
              <a:schemeClr val="tx1"/>
            </a:solidFill>
            <a:prstDash val="dash"/>
          </a:ln>
        </p:spPr>
        <p:txBody>
          <a:bodyPr rtlCol="0">
            <a:normAutofit/>
          </a:bodyPr>
          <a:lstStyle/>
          <a:p>
            <a:pPr eaLnBrk="1" hangingPunct="1">
              <a:buFont typeface="Arial" panose="020B0604020202020204" pitchFamily="34" charset="0"/>
              <a:buChar char="•"/>
              <a:defRPr/>
            </a:pPr>
            <a:r>
              <a:rPr lang="en-US" sz="3200" b="1" dirty="0" smtClean="0">
                <a:solidFill>
                  <a:schemeClr val="hlink"/>
                </a:solidFill>
                <a:cs typeface="Arial" panose="020B0604020202020204" pitchFamily="34" charset="0"/>
              </a:rPr>
              <a:t>Frequency (f)</a:t>
            </a:r>
            <a:r>
              <a:rPr lang="en-US" sz="3200" b="1" dirty="0" smtClean="0">
                <a:cs typeface="Arial" panose="020B0604020202020204" pitchFamily="34" charset="0"/>
              </a:rPr>
              <a:t> means how </a:t>
            </a:r>
            <a:r>
              <a:rPr lang="en-US" sz="3200" b="1" dirty="0" smtClean="0">
                <a:solidFill>
                  <a:schemeClr val="hlink"/>
                </a:solidFill>
                <a:cs typeface="Arial" panose="020B0604020202020204" pitchFamily="34" charset="0"/>
              </a:rPr>
              <a:t>frequent</a:t>
            </a:r>
            <a:r>
              <a:rPr lang="en-US" sz="3200" b="1" dirty="0" smtClean="0">
                <a:cs typeface="Arial" panose="020B0604020202020204" pitchFamily="34" charset="0"/>
              </a:rPr>
              <a:t>. </a:t>
            </a:r>
          </a:p>
          <a:p>
            <a:pPr algn="just" eaLnBrk="1" hangingPunct="1">
              <a:buFont typeface="Arial" panose="020B0604020202020204" pitchFamily="34" charset="0"/>
              <a:buChar char="•"/>
              <a:defRPr/>
            </a:pPr>
            <a:r>
              <a:rPr lang="en-US" sz="3200" b="1" dirty="0" smtClean="0">
                <a:solidFill>
                  <a:srgbClr val="C00000"/>
                </a:solidFill>
                <a:cs typeface="Arial" panose="020B0604020202020204" pitchFamily="34" charset="0"/>
              </a:rPr>
              <a:t>In other words, how often something happens.</a:t>
            </a:r>
          </a:p>
          <a:p>
            <a:pPr algn="just" eaLnBrk="1" hangingPunct="1">
              <a:buFont typeface="Arial" panose="020B0604020202020204" pitchFamily="34" charset="0"/>
              <a:buChar char="•"/>
              <a:defRPr/>
            </a:pPr>
            <a:r>
              <a:rPr lang="en-US" sz="3200" b="1" dirty="0" smtClean="0">
                <a:cs typeface="Arial" panose="020B0604020202020204" pitchFamily="34" charset="0"/>
              </a:rPr>
              <a:t>how many times something happens per second. </a:t>
            </a:r>
          </a:p>
          <a:p>
            <a:pPr algn="just" eaLnBrk="1" hangingPunct="1">
              <a:buFont typeface="Arial" panose="020B0604020202020204" pitchFamily="34" charset="0"/>
              <a:buChar char="•"/>
              <a:defRPr/>
            </a:pPr>
            <a:r>
              <a:rPr lang="en-US" sz="3200" b="1" dirty="0" smtClean="0">
                <a:solidFill>
                  <a:srgbClr val="C00000"/>
                </a:solidFill>
                <a:cs typeface="Arial" panose="020B0604020202020204" pitchFamily="34" charset="0"/>
              </a:rPr>
              <a:t>For a wave, frequency means: how many waves per second. </a:t>
            </a:r>
          </a:p>
          <a:p>
            <a:pPr algn="just" eaLnBrk="1" hangingPunct="1">
              <a:buFont typeface="Arial" panose="020B0604020202020204" pitchFamily="34" charset="0"/>
              <a:buChar char="•"/>
              <a:defRPr/>
            </a:pPr>
            <a:r>
              <a:rPr lang="en-US" sz="3200" b="1" dirty="0" smtClean="0">
                <a:cs typeface="Arial" panose="020B0604020202020204" pitchFamily="34" charset="0"/>
              </a:rPr>
              <a:t>Frequency is the reciprocal of the period.</a:t>
            </a:r>
            <a:r>
              <a:rPr lang="en-US" sz="3200" b="1" i="1" dirty="0" smtClean="0">
                <a:cs typeface="Arial" panose="020B0604020202020204" pitchFamily="34" charset="0"/>
              </a:rPr>
              <a:t> </a:t>
            </a:r>
          </a:p>
          <a:p>
            <a:pPr marL="0" indent="0" algn="just" eaLnBrk="1" hangingPunct="1">
              <a:buFont typeface="Arial" panose="020B0604020202020204" pitchFamily="34" charset="0"/>
              <a:buNone/>
              <a:defRPr/>
            </a:pPr>
            <a:endParaRPr lang="en-US" sz="3200" b="1" i="1" dirty="0" smtClean="0">
              <a:cs typeface="Arial" panose="020B0604020202020204" pitchFamily="34" charset="0"/>
            </a:endParaRPr>
          </a:p>
          <a:p>
            <a:pPr marL="0" indent="0" algn="just" eaLnBrk="1" hangingPunct="1">
              <a:buFont typeface="Arial" panose="020B0604020202020204" pitchFamily="34" charset="0"/>
              <a:buNone/>
              <a:defRPr/>
            </a:pPr>
            <a:r>
              <a:rPr lang="en-US" sz="3200" b="1" i="1" dirty="0" smtClean="0">
                <a:cs typeface="Arial" panose="020B0604020202020204" pitchFamily="34" charset="0"/>
              </a:rPr>
              <a:t>                           </a:t>
            </a:r>
            <a:r>
              <a:rPr lang="en-US" sz="4000" b="1" i="1" dirty="0" smtClean="0">
                <a:cs typeface="Arial" panose="020B0604020202020204" pitchFamily="34" charset="0"/>
              </a:rPr>
              <a:t>F</a:t>
            </a:r>
            <a:r>
              <a:rPr lang="en-US" sz="4000" b="1" dirty="0" smtClean="0">
                <a:cs typeface="Arial" panose="020B0604020202020204" pitchFamily="34" charset="0"/>
              </a:rPr>
              <a:t> = 1/T </a:t>
            </a:r>
          </a:p>
        </p:txBody>
      </p:sp>
      <p:sp>
        <p:nvSpPr>
          <p:cNvPr id="64515"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6451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9C4939ED-8A69-4F74-96F3-196AEC64E338}" type="slidenum">
              <a:rPr lang="ar-SA" altLang="en-US" smtClean="0">
                <a:solidFill>
                  <a:srgbClr val="898989"/>
                </a:solidFill>
              </a:rPr>
              <a:pPr/>
              <a:t>60</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457200" y="609600"/>
            <a:ext cx="8229600" cy="5516563"/>
          </a:xfrm>
        </p:spPr>
        <p:txBody>
          <a:bodyPr/>
          <a:lstStyle/>
          <a:p>
            <a:pPr eaLnBrk="1" hangingPunct="1"/>
            <a:r>
              <a:rPr lang="en-US" altLang="en-US" sz="3600" b="1" smtClean="0">
                <a:solidFill>
                  <a:schemeClr val="hlink"/>
                </a:solidFill>
                <a:cs typeface="Arial" charset="0"/>
              </a:rPr>
              <a:t>Period and Wavelength</a:t>
            </a:r>
            <a:r>
              <a:rPr lang="en-US" altLang="en-US" sz="3600" smtClean="0">
                <a:cs typeface="Arial" charset="0"/>
              </a:rPr>
              <a:t> are related. </a:t>
            </a:r>
          </a:p>
          <a:p>
            <a:pPr eaLnBrk="1" hangingPunct="1"/>
            <a:r>
              <a:rPr lang="en-US" altLang="en-US" sz="3600" smtClean="0">
                <a:cs typeface="Arial" charset="0"/>
              </a:rPr>
              <a:t>They are related by the </a:t>
            </a:r>
            <a:r>
              <a:rPr lang="en-US" altLang="en-US" sz="3600" b="1" smtClean="0">
                <a:solidFill>
                  <a:schemeClr val="hlink"/>
                </a:solidFill>
                <a:cs typeface="Arial" charset="0"/>
              </a:rPr>
              <a:t>speed</a:t>
            </a:r>
            <a:r>
              <a:rPr lang="en-US" altLang="en-US" sz="3600" smtClean="0">
                <a:cs typeface="Arial" charset="0"/>
              </a:rPr>
              <a:t> at which the wave propagates across the surface of the pond </a:t>
            </a:r>
            <a:r>
              <a:rPr lang="en-US" altLang="en-US" sz="3600" smtClean="0">
                <a:solidFill>
                  <a:schemeClr val="hlink"/>
                </a:solidFill>
                <a:cs typeface="Arial" charset="0"/>
              </a:rPr>
              <a:t>V</a:t>
            </a:r>
            <a:r>
              <a:rPr lang="en-US" altLang="en-US" sz="3600" smtClean="0">
                <a:cs typeface="Arial" charset="0"/>
              </a:rPr>
              <a:t>, where V equals the wavelength divided by the period of the wave</a:t>
            </a:r>
          </a:p>
          <a:p>
            <a:pPr eaLnBrk="1" hangingPunct="1"/>
            <a:endParaRPr lang="en-US" altLang="en-US" sz="3600" smtClean="0">
              <a:cs typeface="Arial" charset="0"/>
            </a:endParaRPr>
          </a:p>
          <a:p>
            <a:pPr eaLnBrk="1" hangingPunct="1"/>
            <a:r>
              <a:rPr lang="en-US" altLang="en-US" sz="3600" smtClean="0">
                <a:cs typeface="Arial" charset="0"/>
              </a:rPr>
              <a:t>    </a:t>
            </a:r>
            <a:r>
              <a:rPr lang="en-US" altLang="en-US" sz="3600" b="1" smtClean="0">
                <a:solidFill>
                  <a:schemeClr val="hlink"/>
                </a:solidFill>
                <a:cs typeface="Arial" charset="0"/>
              </a:rPr>
              <a:t>V = λ/T</a:t>
            </a:r>
            <a:r>
              <a:rPr lang="en-US" altLang="en-US" sz="3600" smtClean="0">
                <a:cs typeface="Arial" charset="0"/>
              </a:rPr>
              <a:t>                   </a:t>
            </a:r>
            <a:r>
              <a:rPr lang="en-US" altLang="en-US" sz="3600" b="1" smtClean="0">
                <a:solidFill>
                  <a:schemeClr val="hlink"/>
                </a:solidFill>
                <a:cs typeface="Arial" charset="0"/>
              </a:rPr>
              <a:t>so </a:t>
            </a:r>
          </a:p>
          <a:p>
            <a:pPr eaLnBrk="1" hangingPunct="1"/>
            <a:endParaRPr lang="en-US" altLang="en-US" sz="3600" smtClean="0">
              <a:cs typeface="Arial" charset="0"/>
            </a:endParaRPr>
          </a:p>
          <a:p>
            <a:pPr eaLnBrk="1" hangingPunct="1"/>
            <a:r>
              <a:rPr lang="en-US" altLang="en-US" sz="3600" b="1" smtClean="0">
                <a:solidFill>
                  <a:schemeClr val="hlink"/>
                </a:solidFill>
                <a:cs typeface="Arial" charset="0"/>
              </a:rPr>
              <a:t>Velocity = frequency x wavelength</a:t>
            </a:r>
            <a:r>
              <a:rPr lang="en-US" altLang="en-US" sz="3600" smtClean="0">
                <a:cs typeface="Arial" charset="0"/>
              </a:rPr>
              <a:t> </a:t>
            </a:r>
          </a:p>
        </p:txBody>
      </p:sp>
      <p:sp>
        <p:nvSpPr>
          <p:cNvPr id="65539"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65540"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96315236-26A8-4281-868A-DD600DB1DA86}" type="slidenum">
              <a:rPr lang="ar-SA" altLang="en-US" smtClean="0">
                <a:solidFill>
                  <a:srgbClr val="898989"/>
                </a:solidFill>
              </a:rPr>
              <a:pPr/>
              <a:t>61</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rrowheads="1"/>
          </p:cNvSpPr>
          <p:nvPr>
            <p:ph type="title"/>
          </p:nvPr>
        </p:nvSpPr>
        <p:spPr/>
        <p:txBody>
          <a:bodyPr/>
          <a:lstStyle/>
          <a:p>
            <a:pPr eaLnBrk="1" hangingPunct="1"/>
            <a:r>
              <a:rPr lang="en-US" altLang="en-US" smtClean="0">
                <a:cs typeface="Times New Roman" pitchFamily="18" charset="0"/>
              </a:rPr>
              <a:t>Problem and Solution</a:t>
            </a:r>
          </a:p>
        </p:txBody>
      </p:sp>
      <p:sp>
        <p:nvSpPr>
          <p:cNvPr id="66563" name="Rectangle 3"/>
          <p:cNvSpPr>
            <a:spLocks noGrp="1" noChangeArrowheads="1"/>
          </p:cNvSpPr>
          <p:nvPr>
            <p:ph idx="1"/>
          </p:nvPr>
        </p:nvSpPr>
        <p:spPr/>
        <p:txBody>
          <a:bodyPr/>
          <a:lstStyle/>
          <a:p>
            <a:pPr marL="609600" indent="-609600" eaLnBrk="1" hangingPunct="1"/>
            <a:r>
              <a:rPr lang="en-US" altLang="en-US" sz="3200" b="1" smtClean="0">
                <a:cs typeface="Arial" charset="0"/>
              </a:rPr>
              <a:t>Bill counts 5 waves on a pond in 10 s. The distance between them is 80 cm. What is their speed?</a:t>
            </a:r>
          </a:p>
          <a:p>
            <a:pPr marL="609600" indent="-609600" eaLnBrk="1" hangingPunct="1">
              <a:buFont typeface="Wingdings" pitchFamily="2" charset="2"/>
              <a:buNone/>
            </a:pPr>
            <a:endParaRPr lang="en-US" altLang="en-US" sz="3200" b="1" smtClean="0">
              <a:cs typeface="Arial" charset="0"/>
            </a:endParaRPr>
          </a:p>
          <a:p>
            <a:pPr marL="609600" indent="-609600" eaLnBrk="1" hangingPunct="1"/>
            <a:r>
              <a:rPr lang="en-US" altLang="en-US" sz="3200" b="1" smtClean="0">
                <a:solidFill>
                  <a:schemeClr val="hlink"/>
                </a:solidFill>
                <a:cs typeface="Arial" charset="0"/>
              </a:rPr>
              <a:t>Frequency</a:t>
            </a:r>
            <a:r>
              <a:rPr lang="en-US" altLang="en-US" sz="3200" b="1" smtClean="0">
                <a:cs typeface="Arial" charset="0"/>
              </a:rPr>
              <a:t> = 5/10 = 0</a:t>
            </a:r>
            <a:r>
              <a:rPr lang="en-US" altLang="en-US" sz="3200" b="1" smtClean="0">
                <a:latin typeface="Arial" charset="0"/>
                <a:cs typeface="Arial" charset="0"/>
              </a:rPr>
              <a:t>·</a:t>
            </a:r>
            <a:r>
              <a:rPr lang="en-US" altLang="en-US" sz="3200" b="1" smtClean="0">
                <a:cs typeface="Arial" charset="0"/>
              </a:rPr>
              <a:t>5 Hz. </a:t>
            </a:r>
            <a:br>
              <a:rPr lang="en-US" altLang="en-US" sz="3200" b="1" smtClean="0">
                <a:cs typeface="Arial" charset="0"/>
              </a:rPr>
            </a:br>
            <a:r>
              <a:rPr lang="en-US" altLang="en-US" sz="3200" b="1" smtClean="0">
                <a:solidFill>
                  <a:schemeClr val="hlink"/>
                </a:solidFill>
                <a:cs typeface="Arial" charset="0"/>
              </a:rPr>
              <a:t>Speed</a:t>
            </a:r>
            <a:r>
              <a:rPr lang="en-US" altLang="en-US" sz="3200" b="1" smtClean="0">
                <a:cs typeface="Arial" charset="0"/>
              </a:rPr>
              <a:t> = frequency × wavelength </a:t>
            </a:r>
          </a:p>
          <a:p>
            <a:pPr marL="609600" indent="-609600" eaLnBrk="1" hangingPunct="1">
              <a:buFont typeface="Wingdings" pitchFamily="2" charset="2"/>
              <a:buNone/>
            </a:pPr>
            <a:r>
              <a:rPr lang="en-US" altLang="en-US" sz="3200" b="1" smtClean="0">
                <a:cs typeface="Arial" charset="0"/>
              </a:rPr>
              <a:t>                 = 0</a:t>
            </a:r>
            <a:r>
              <a:rPr lang="en-US" altLang="en-US" sz="3200" b="1" smtClean="0">
                <a:latin typeface="Arial" charset="0"/>
                <a:cs typeface="Arial" charset="0"/>
              </a:rPr>
              <a:t>·</a:t>
            </a:r>
            <a:r>
              <a:rPr lang="en-US" altLang="en-US" sz="3200" b="1" smtClean="0">
                <a:cs typeface="Arial" charset="0"/>
              </a:rPr>
              <a:t>5 × 80 = 40 cm/s</a:t>
            </a:r>
            <a:r>
              <a:rPr lang="en-US" altLang="en-US" sz="3200" smtClean="0">
                <a:cs typeface="Arial" charset="0"/>
              </a:rPr>
              <a:t>  </a:t>
            </a:r>
          </a:p>
        </p:txBody>
      </p:sp>
      <p:sp>
        <p:nvSpPr>
          <p:cNvPr id="66564"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6656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0B5B9104-2E24-4CC0-A51F-B167A8F45103}" type="slidenum">
              <a:rPr lang="ar-SA" altLang="en-US" smtClean="0">
                <a:solidFill>
                  <a:srgbClr val="898989"/>
                </a:solidFill>
              </a:rPr>
              <a:pPr/>
              <a:t>62</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2170113" y="228600"/>
            <a:ext cx="4800600" cy="1325563"/>
          </a:xfrm>
        </p:spPr>
        <p:txBody>
          <a:bodyPr/>
          <a:lstStyle/>
          <a:p>
            <a:pPr eaLnBrk="1" hangingPunct="1"/>
            <a:r>
              <a:rPr lang="en-US" altLang="en-US" sz="4800" b="1" smtClean="0">
                <a:solidFill>
                  <a:srgbClr val="FF0000"/>
                </a:solidFill>
                <a:cs typeface="Times New Roman" pitchFamily="18" charset="0"/>
              </a:rPr>
              <a:t>SEISMIC WAVES</a:t>
            </a:r>
          </a:p>
        </p:txBody>
      </p:sp>
      <p:sp>
        <p:nvSpPr>
          <p:cNvPr id="67587" name="Rectangle 3"/>
          <p:cNvSpPr>
            <a:spLocks noGrp="1" noChangeArrowheads="1"/>
          </p:cNvSpPr>
          <p:nvPr>
            <p:ph idx="1"/>
          </p:nvPr>
        </p:nvSpPr>
        <p:spPr>
          <a:xfrm>
            <a:off x="627063" y="1822450"/>
            <a:ext cx="7886700" cy="4881563"/>
          </a:xfrm>
        </p:spPr>
        <p:txBody>
          <a:bodyPr/>
          <a:lstStyle/>
          <a:p>
            <a:pPr algn="just" eaLnBrk="1" hangingPunct="1"/>
            <a:r>
              <a:rPr lang="en-US" altLang="en-US" sz="3200" b="1" smtClean="0">
                <a:cs typeface="Arial" charset="0"/>
              </a:rPr>
              <a:t>Analysis of the Earth's internal structure is made possible because earthquakes produce vibrations called </a:t>
            </a:r>
            <a:r>
              <a:rPr lang="en-US" altLang="en-US" sz="3200" b="1" smtClean="0">
                <a:solidFill>
                  <a:schemeClr val="hlink"/>
                </a:solidFill>
                <a:cs typeface="Arial" charset="0"/>
              </a:rPr>
              <a:t>seismic waves</a:t>
            </a:r>
            <a:r>
              <a:rPr lang="en-US" altLang="en-US" sz="3200" b="1" smtClean="0">
                <a:cs typeface="Arial" charset="0"/>
              </a:rPr>
              <a:t>. </a:t>
            </a:r>
          </a:p>
          <a:p>
            <a:pPr algn="just" eaLnBrk="1" hangingPunct="1"/>
            <a:endParaRPr lang="en-US" altLang="en-US" sz="3200" b="1" smtClean="0">
              <a:cs typeface="Arial" charset="0"/>
            </a:endParaRPr>
          </a:p>
          <a:p>
            <a:pPr algn="just" eaLnBrk="1" hangingPunct="1"/>
            <a:r>
              <a:rPr lang="en-US" altLang="en-US" sz="3200" b="1" smtClean="0">
                <a:cs typeface="Arial" charset="0"/>
              </a:rPr>
              <a:t>These waves travel through the interior of the Earth and can be measured with sensitive detectors called </a:t>
            </a:r>
            <a:r>
              <a:rPr lang="en-US" altLang="en-US" sz="3200" b="1" smtClean="0">
                <a:solidFill>
                  <a:schemeClr val="hlink"/>
                </a:solidFill>
                <a:cs typeface="Arial" charset="0"/>
              </a:rPr>
              <a:t>seismographs</a:t>
            </a:r>
            <a:r>
              <a:rPr lang="en-US" altLang="en-US" sz="3200" b="1" smtClean="0">
                <a:cs typeface="Arial" charset="0"/>
              </a:rPr>
              <a:t>. </a:t>
            </a:r>
          </a:p>
        </p:txBody>
      </p:sp>
      <p:sp>
        <p:nvSpPr>
          <p:cNvPr id="67588"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6758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6D8E0AE2-9C29-497B-B8DD-9860B8CF1E7D}" type="slidenum">
              <a:rPr lang="ar-SA" altLang="en-US" smtClean="0">
                <a:solidFill>
                  <a:srgbClr val="898989"/>
                </a:solidFill>
              </a:rPr>
              <a:pPr/>
              <a:t>63</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76200"/>
            <a:ext cx="8915400" cy="6280150"/>
          </a:xfrm>
        </p:spPr>
      </p:pic>
      <p:sp>
        <p:nvSpPr>
          <p:cNvPr id="4" name="Footer Placeholder 3"/>
          <p:cNvSpPr>
            <a:spLocks noGrp="1"/>
          </p:cNvSpPr>
          <p:nvPr>
            <p:ph type="ftr" sz="quarter" idx="11"/>
          </p:nvPr>
        </p:nvSpPr>
        <p:spPr>
          <a:xfrm>
            <a:off x="3028950" y="6383338"/>
            <a:ext cx="3086100" cy="365125"/>
          </a:xfrm>
        </p:spPr>
        <p:txBody>
          <a:bodyPr/>
          <a:lstStyle/>
          <a:p>
            <a:pPr>
              <a:defRPr/>
            </a:pPr>
            <a:r>
              <a:rPr lang="en-GB" smtClean="0"/>
              <a:t>prepared by   Prof M A OMRAN</a:t>
            </a:r>
            <a:endParaRPr lang="en-US"/>
          </a:p>
        </p:txBody>
      </p:sp>
      <p:sp>
        <p:nvSpPr>
          <p:cNvPr id="6861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F2F7F961-44B2-4B97-B673-4FBCAD863C75}" type="slidenum">
              <a:rPr lang="ar-SA" altLang="en-US" smtClean="0">
                <a:solidFill>
                  <a:srgbClr val="898989"/>
                </a:solidFill>
              </a:rPr>
              <a:pPr/>
              <a:t>64</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prepared by   Prof M A OMRAN</a:t>
            </a:r>
            <a:endParaRPr lang="en-US"/>
          </a:p>
        </p:txBody>
      </p:sp>
      <p:pic>
        <p:nvPicPr>
          <p:cNvPr id="69635" name="Picture 2" descr="نتيجة بحث الصور عن ‪seismic waves, pp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685800"/>
            <a:ext cx="7467600" cy="5334000"/>
          </a:xfrm>
          <a:noFill/>
        </p:spPr>
      </p:pic>
      <p:sp>
        <p:nvSpPr>
          <p:cNvPr id="6963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FDD1DE8E-0A52-400B-9C54-62DFDEBF1967}" type="slidenum">
              <a:rPr lang="ar-SA" altLang="en-US" smtClean="0">
                <a:solidFill>
                  <a:srgbClr val="898989"/>
                </a:solidFill>
              </a:rPr>
              <a:pPr/>
              <a:t>65</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p:txBody>
          <a:bodyPr/>
          <a:lstStyle/>
          <a:p>
            <a:pPr eaLnBrk="1" hangingPunct="1"/>
            <a:r>
              <a:rPr lang="en-US" altLang="en-US" b="1" u="sng" smtClean="0">
                <a:cs typeface="Times New Roman" pitchFamily="18" charset="0"/>
              </a:rPr>
              <a:t>How seismic waves happen</a:t>
            </a:r>
            <a:r>
              <a:rPr lang="en-US" altLang="en-US" b="1" smtClean="0">
                <a:cs typeface="Times New Roman" pitchFamily="18" charset="0"/>
              </a:rPr>
              <a:t> </a:t>
            </a:r>
          </a:p>
        </p:txBody>
      </p:sp>
      <p:sp>
        <p:nvSpPr>
          <p:cNvPr id="70659" name="Rectangle 3"/>
          <p:cNvSpPr>
            <a:spLocks noGrp="1" noChangeArrowheads="1"/>
          </p:cNvSpPr>
          <p:nvPr>
            <p:ph idx="1"/>
          </p:nvPr>
        </p:nvSpPr>
        <p:spPr>
          <a:xfrm>
            <a:off x="457200" y="1371600"/>
            <a:ext cx="8229600" cy="4754563"/>
          </a:xfrm>
        </p:spPr>
        <p:txBody>
          <a:bodyPr/>
          <a:lstStyle/>
          <a:p>
            <a:pPr algn="just" eaLnBrk="1" hangingPunct="1"/>
            <a:r>
              <a:rPr lang="en-US" altLang="en-US" sz="3600" b="1" smtClean="0">
                <a:solidFill>
                  <a:schemeClr val="hlink"/>
                </a:solidFill>
                <a:cs typeface="Arial" charset="0"/>
              </a:rPr>
              <a:t>Vibrations</a:t>
            </a:r>
            <a:r>
              <a:rPr lang="en-US" altLang="en-US" sz="3600" b="1" smtClean="0">
                <a:cs typeface="Arial" charset="0"/>
              </a:rPr>
              <a:t> through the specimen could be produced by striking one side with </a:t>
            </a:r>
            <a:r>
              <a:rPr lang="en-US" altLang="en-US" sz="3600" b="1" smtClean="0">
                <a:solidFill>
                  <a:schemeClr val="hlink"/>
                </a:solidFill>
                <a:cs typeface="Arial" charset="0"/>
              </a:rPr>
              <a:t>the hummer</a:t>
            </a:r>
            <a:r>
              <a:rPr lang="en-US" altLang="en-US" sz="3600" b="1" smtClean="0">
                <a:cs typeface="Arial" charset="0"/>
              </a:rPr>
              <a:t>. </a:t>
            </a:r>
          </a:p>
          <a:p>
            <a:pPr algn="just" eaLnBrk="1" hangingPunct="1"/>
            <a:endParaRPr lang="en-US" altLang="en-US" sz="3600" b="1" smtClean="0">
              <a:cs typeface="Arial" charset="0"/>
            </a:endParaRPr>
          </a:p>
          <a:p>
            <a:pPr algn="just" eaLnBrk="1" hangingPunct="1"/>
            <a:r>
              <a:rPr lang="en-US" altLang="en-US" sz="3600" b="1" smtClean="0">
                <a:cs typeface="Arial" charset="0"/>
              </a:rPr>
              <a:t>This striking led to the moving of particles inside the specimen and can be detect by a device called </a:t>
            </a:r>
            <a:r>
              <a:rPr lang="en-US" altLang="en-US" sz="3600" b="1" smtClean="0">
                <a:solidFill>
                  <a:schemeClr val="hlink"/>
                </a:solidFill>
                <a:cs typeface="Arial" charset="0"/>
              </a:rPr>
              <a:t>a transducer</a:t>
            </a:r>
            <a:r>
              <a:rPr lang="en-US" altLang="en-US" sz="3600" b="1" smtClean="0">
                <a:cs typeface="Arial" charset="0"/>
              </a:rPr>
              <a:t> </a:t>
            </a:r>
          </a:p>
        </p:txBody>
      </p:sp>
      <p:sp>
        <p:nvSpPr>
          <p:cNvPr id="70660"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7066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142BF707-20D0-41BB-BB1E-6CD5EBEF90B6}" type="slidenum">
              <a:rPr lang="ar-SA" altLang="en-US" smtClean="0">
                <a:solidFill>
                  <a:srgbClr val="898989"/>
                </a:solidFill>
              </a:rPr>
              <a:pPr/>
              <a:t>66</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p:txBody>
          <a:bodyPr/>
          <a:lstStyle/>
          <a:p>
            <a:pPr eaLnBrk="1" hangingPunct="1"/>
            <a:r>
              <a:rPr lang="en-US" altLang="en-US" smtClean="0">
                <a:cs typeface="Times New Roman" pitchFamily="18" charset="0"/>
              </a:rPr>
              <a:t>Types of seismic waves</a:t>
            </a:r>
          </a:p>
        </p:txBody>
      </p:sp>
      <p:sp>
        <p:nvSpPr>
          <p:cNvPr id="71683" name="Rectangle 3"/>
          <p:cNvSpPr>
            <a:spLocks noGrp="1" noChangeArrowheads="1"/>
          </p:cNvSpPr>
          <p:nvPr>
            <p:ph idx="1"/>
          </p:nvPr>
        </p:nvSpPr>
        <p:spPr/>
        <p:txBody>
          <a:bodyPr/>
          <a:lstStyle/>
          <a:p>
            <a:pPr algn="just" eaLnBrk="1" hangingPunct="1"/>
            <a:r>
              <a:rPr lang="en-US" altLang="en-US" sz="3600" b="1" smtClean="0">
                <a:cs typeface="Arial" charset="0"/>
              </a:rPr>
              <a:t>There are two broad categories of seismic waves;</a:t>
            </a:r>
          </a:p>
          <a:p>
            <a:pPr algn="just" eaLnBrk="1" hangingPunct="1"/>
            <a:endParaRPr lang="en-US" altLang="en-US" sz="3600" b="1" smtClean="0">
              <a:cs typeface="Arial" charset="0"/>
            </a:endParaRPr>
          </a:p>
          <a:p>
            <a:pPr algn="just" eaLnBrk="1" hangingPunct="1"/>
            <a:r>
              <a:rPr lang="en-US" altLang="en-US" sz="3600" b="1" smtClean="0">
                <a:solidFill>
                  <a:schemeClr val="hlink"/>
                </a:solidFill>
                <a:cs typeface="Arial" charset="0"/>
              </a:rPr>
              <a:t>Body waves</a:t>
            </a:r>
            <a:endParaRPr lang="en-US" altLang="en-US" sz="3600" b="1" smtClean="0">
              <a:cs typeface="Arial" charset="0"/>
            </a:endParaRPr>
          </a:p>
          <a:p>
            <a:pPr algn="just" eaLnBrk="1" hangingPunct="1"/>
            <a:endParaRPr lang="en-US" altLang="en-US" sz="3600" b="1" smtClean="0">
              <a:cs typeface="Arial" charset="0"/>
            </a:endParaRPr>
          </a:p>
          <a:p>
            <a:pPr algn="just" eaLnBrk="1" hangingPunct="1"/>
            <a:r>
              <a:rPr lang="en-US" altLang="en-US" sz="3600" b="1" smtClean="0">
                <a:solidFill>
                  <a:schemeClr val="hlink"/>
                </a:solidFill>
                <a:cs typeface="Arial" charset="0"/>
              </a:rPr>
              <a:t>Surface waves</a:t>
            </a:r>
            <a:r>
              <a:rPr lang="en-US" altLang="en-US" sz="3600" b="1" smtClean="0">
                <a:cs typeface="Arial" charset="0"/>
              </a:rPr>
              <a:t>.</a:t>
            </a:r>
            <a:r>
              <a:rPr lang="en-US" altLang="en-US" smtClean="0">
                <a:cs typeface="Arial" charset="0"/>
              </a:rPr>
              <a:t> </a:t>
            </a:r>
            <a:r>
              <a:rPr lang="en-US" altLang="en-US" sz="3600" b="1" smtClean="0">
                <a:cs typeface="Arial" charset="0"/>
              </a:rPr>
              <a:t> </a:t>
            </a:r>
          </a:p>
        </p:txBody>
      </p:sp>
      <p:sp>
        <p:nvSpPr>
          <p:cNvPr id="71684"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7168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D620F30D-1267-4C43-9A81-E062514A0814}" type="slidenum">
              <a:rPr lang="ar-SA" altLang="en-US" smtClean="0">
                <a:solidFill>
                  <a:srgbClr val="898989"/>
                </a:solidFill>
              </a:rPr>
              <a:pPr/>
              <a:t>67</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GB"/>
              <a:t>prepared by   Prof M A OMRAN</a:t>
            </a:r>
            <a:endParaRPr lang="en-US"/>
          </a:p>
        </p:txBody>
      </p:sp>
      <p:pic>
        <p:nvPicPr>
          <p:cNvPr id="72707" name="Picture 2" descr="نتيجة بحث الصور عن ‪seismic waves, pp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457200"/>
            <a:ext cx="7315200" cy="5410200"/>
          </a:xfrm>
          <a:noFill/>
        </p:spPr>
      </p:pic>
      <p:sp>
        <p:nvSpPr>
          <p:cNvPr id="7270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61378D68-EEDB-45FC-BE02-D00DE28BAA8D}" type="slidenum">
              <a:rPr lang="ar-SA" altLang="en-US" smtClean="0">
                <a:solidFill>
                  <a:srgbClr val="898989"/>
                </a:solidFill>
              </a:rPr>
              <a:pPr/>
              <a:t>68</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eaLnBrk="1" hangingPunct="1"/>
            <a:r>
              <a:rPr lang="en-US" altLang="en-US" u="sng" smtClean="0">
                <a:cs typeface="Times New Roman" pitchFamily="18" charset="0"/>
              </a:rPr>
              <a:t>Body waves</a:t>
            </a:r>
            <a:r>
              <a:rPr lang="en-US" altLang="en-US" smtClean="0">
                <a:cs typeface="Times New Roman" pitchFamily="18" charset="0"/>
              </a:rPr>
              <a:t> </a:t>
            </a:r>
          </a:p>
        </p:txBody>
      </p:sp>
      <p:sp>
        <p:nvSpPr>
          <p:cNvPr id="73731" name="Rectangle 3"/>
          <p:cNvSpPr>
            <a:spLocks noGrp="1" noChangeArrowheads="1"/>
          </p:cNvSpPr>
          <p:nvPr>
            <p:ph idx="1"/>
          </p:nvPr>
        </p:nvSpPr>
        <p:spPr/>
        <p:txBody>
          <a:bodyPr/>
          <a:lstStyle/>
          <a:p>
            <a:pPr algn="just" eaLnBrk="1" hangingPunct="1"/>
            <a:r>
              <a:rPr lang="en-US" altLang="en-US" sz="3600" b="1" i="1" smtClean="0">
                <a:solidFill>
                  <a:schemeClr val="hlink"/>
                </a:solidFill>
                <a:cs typeface="Arial" charset="0"/>
              </a:rPr>
              <a:t>Body waves</a:t>
            </a:r>
            <a:r>
              <a:rPr lang="en-US" altLang="en-US" sz="3600" b="1" smtClean="0">
                <a:cs typeface="Arial" charset="0"/>
              </a:rPr>
              <a:t> - These are elastic waves that propagate through the Earth's interior. </a:t>
            </a:r>
          </a:p>
          <a:p>
            <a:pPr algn="just" eaLnBrk="1" hangingPunct="1"/>
            <a:endParaRPr lang="en-US" altLang="en-US" sz="3600" b="1" smtClean="0">
              <a:solidFill>
                <a:schemeClr val="hlink"/>
              </a:solidFill>
              <a:cs typeface="Arial" charset="0"/>
            </a:endParaRPr>
          </a:p>
          <a:p>
            <a:pPr algn="just" eaLnBrk="1" hangingPunct="1"/>
            <a:r>
              <a:rPr lang="en-US" altLang="en-US" sz="3600" b="1" smtClean="0">
                <a:solidFill>
                  <a:schemeClr val="hlink"/>
                </a:solidFill>
                <a:cs typeface="Arial" charset="0"/>
              </a:rPr>
              <a:t>Body waves</a:t>
            </a:r>
            <a:r>
              <a:rPr lang="en-US" altLang="en-US" sz="3600" b="1" smtClean="0">
                <a:cs typeface="Arial" charset="0"/>
              </a:rPr>
              <a:t> propagate away from the source in all directions</a:t>
            </a:r>
            <a:r>
              <a:rPr lang="en-US" altLang="en-US" smtClean="0">
                <a:cs typeface="Arial" charset="0"/>
              </a:rPr>
              <a:t> </a:t>
            </a:r>
          </a:p>
        </p:txBody>
      </p:sp>
      <p:sp>
        <p:nvSpPr>
          <p:cNvPr id="73732"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7373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317FCF6B-0568-4702-BFFE-844F42B1BC2D}" type="slidenum">
              <a:rPr lang="ar-SA" altLang="en-US" smtClean="0">
                <a:solidFill>
                  <a:srgbClr val="898989"/>
                </a:solidFill>
              </a:rPr>
              <a:pPr/>
              <a:t>69</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idx="1"/>
          </p:nvPr>
        </p:nvSpPr>
        <p:spPr>
          <a:xfrm>
            <a:off x="457200" y="533400"/>
            <a:ext cx="8229600" cy="6019800"/>
          </a:xfrm>
        </p:spPr>
        <p:txBody>
          <a:bodyPr/>
          <a:lstStyle/>
          <a:p>
            <a:pPr algn="just" eaLnBrk="1" hangingPunct="1"/>
            <a:r>
              <a:rPr lang="en-US" altLang="en-US" sz="2800" b="1" smtClean="0">
                <a:cs typeface="Arial" charset="0"/>
              </a:rPr>
              <a:t>In seismic surveying, </a:t>
            </a:r>
            <a:r>
              <a:rPr lang="en-US" altLang="en-US" sz="2800" b="1" smtClean="0">
                <a:solidFill>
                  <a:schemeClr val="hlink"/>
                </a:solidFill>
                <a:cs typeface="Arial" charset="0"/>
              </a:rPr>
              <a:t>seismic waves</a:t>
            </a:r>
            <a:r>
              <a:rPr lang="en-US" altLang="en-US" sz="2800" b="1" smtClean="0">
                <a:cs typeface="Arial" charset="0"/>
              </a:rPr>
              <a:t> are created by controlled sources and propagate through the </a:t>
            </a:r>
            <a:r>
              <a:rPr lang="en-US" altLang="en-US" sz="2800" b="1" smtClean="0">
                <a:solidFill>
                  <a:schemeClr val="hlink"/>
                </a:solidFill>
                <a:cs typeface="Arial" charset="0"/>
              </a:rPr>
              <a:t>subsurface</a:t>
            </a:r>
            <a:r>
              <a:rPr lang="en-US" altLang="en-US" sz="2800" b="1" smtClean="0">
                <a:cs typeface="Arial" charset="0"/>
              </a:rPr>
              <a:t>.</a:t>
            </a:r>
          </a:p>
          <a:p>
            <a:pPr algn="just" eaLnBrk="1" hangingPunct="1"/>
            <a:r>
              <a:rPr lang="en-US" altLang="en-US" sz="2800" b="1" smtClean="0">
                <a:cs typeface="Arial" charset="0"/>
              </a:rPr>
              <a:t>These waves will return to the surface after </a:t>
            </a:r>
            <a:r>
              <a:rPr lang="en-US" altLang="en-US" sz="2800" b="1" smtClean="0">
                <a:solidFill>
                  <a:schemeClr val="hlink"/>
                </a:solidFill>
                <a:cs typeface="Arial" charset="0"/>
              </a:rPr>
              <a:t>reflection</a:t>
            </a:r>
            <a:r>
              <a:rPr lang="en-US" altLang="en-US" sz="2800" b="1" smtClean="0">
                <a:cs typeface="Arial" charset="0"/>
              </a:rPr>
              <a:t> or </a:t>
            </a:r>
            <a:r>
              <a:rPr lang="en-US" altLang="en-US" sz="2800" b="1" smtClean="0">
                <a:solidFill>
                  <a:schemeClr val="hlink"/>
                </a:solidFill>
                <a:cs typeface="Arial" charset="0"/>
              </a:rPr>
              <a:t>refraction</a:t>
            </a:r>
            <a:r>
              <a:rPr lang="en-US" altLang="en-US" sz="2800" b="1" smtClean="0">
                <a:cs typeface="Arial" charset="0"/>
              </a:rPr>
              <a:t> at geological boundaries.</a:t>
            </a:r>
          </a:p>
        </p:txBody>
      </p:sp>
      <p:sp>
        <p:nvSpPr>
          <p:cNvPr id="10243"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pic>
        <p:nvPicPr>
          <p:cNvPr id="10244" name="Picture 6" descr="نتيجة بحث الصور عن ‪seismic waves, 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743200"/>
            <a:ext cx="7162800" cy="361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139DA395-DAD1-4F35-90E6-E72038D59CF3}" type="slidenum">
              <a:rPr lang="ar-SA" altLang="en-US" smtClean="0">
                <a:solidFill>
                  <a:srgbClr val="898989"/>
                </a:solidFill>
              </a:rPr>
              <a:pPr/>
              <a:t>7</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Grp="1" noChangeArrowheads="1"/>
          </p:cNvSpPr>
          <p:nvPr>
            <p:ph idx="1"/>
          </p:nvPr>
        </p:nvSpPr>
        <p:spPr>
          <a:xfrm>
            <a:off x="457200" y="457200"/>
            <a:ext cx="8229600" cy="5668963"/>
          </a:xfrm>
        </p:spPr>
        <p:txBody>
          <a:bodyPr/>
          <a:lstStyle/>
          <a:p>
            <a:pPr eaLnBrk="1" hangingPunct="1"/>
            <a:endParaRPr lang="en-US" altLang="en-US" b="1" smtClean="0">
              <a:cs typeface="Arial" charset="0"/>
            </a:endParaRPr>
          </a:p>
          <a:p>
            <a:pPr eaLnBrk="1" hangingPunct="1"/>
            <a:endParaRPr lang="en-US" altLang="en-US" b="1" smtClean="0">
              <a:cs typeface="Arial" charset="0"/>
            </a:endParaRPr>
          </a:p>
          <a:p>
            <a:pPr eaLnBrk="1" hangingPunct="1"/>
            <a:endParaRPr lang="en-US" altLang="en-US" b="1" smtClean="0">
              <a:cs typeface="Arial" charset="0"/>
            </a:endParaRPr>
          </a:p>
          <a:p>
            <a:pPr eaLnBrk="1" hangingPunct="1"/>
            <a:r>
              <a:rPr lang="en-US" altLang="en-US" sz="5400" b="1" smtClean="0">
                <a:cs typeface="Arial" charset="0"/>
              </a:rPr>
              <a:t>body waves can be further subdivided into two classes of waves </a:t>
            </a:r>
            <a:r>
              <a:rPr lang="en-US" altLang="en-US" sz="5400" b="1" smtClean="0">
                <a:solidFill>
                  <a:schemeClr val="hlink"/>
                </a:solidFill>
                <a:cs typeface="Arial" charset="0"/>
              </a:rPr>
              <a:t>P waves</a:t>
            </a:r>
            <a:r>
              <a:rPr lang="en-US" altLang="en-US" sz="5400" b="1" smtClean="0">
                <a:cs typeface="Arial" charset="0"/>
              </a:rPr>
              <a:t> and </a:t>
            </a:r>
            <a:r>
              <a:rPr lang="en-US" altLang="en-US" sz="5400" b="1" smtClean="0">
                <a:solidFill>
                  <a:schemeClr val="hlink"/>
                </a:solidFill>
                <a:cs typeface="Arial" charset="0"/>
              </a:rPr>
              <a:t>S waves</a:t>
            </a:r>
            <a:r>
              <a:rPr lang="en-US" altLang="en-US" sz="5400" smtClean="0">
                <a:cs typeface="Arial" charset="0"/>
              </a:rPr>
              <a:t>. </a:t>
            </a:r>
          </a:p>
        </p:txBody>
      </p:sp>
      <p:sp>
        <p:nvSpPr>
          <p:cNvPr id="74755"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7475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49510EDE-75ED-45F8-AC7B-E8354BF8BF61}" type="slidenum">
              <a:rPr lang="ar-SA" altLang="en-US" smtClean="0">
                <a:solidFill>
                  <a:srgbClr val="898989"/>
                </a:solidFill>
              </a:rPr>
              <a:pPr/>
              <a:t>70</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mtClean="0">
                <a:cs typeface="Times New Roman" pitchFamily="18" charset="0"/>
              </a:rPr>
              <a:t>Types of Seismic Wave</a:t>
            </a:r>
          </a:p>
        </p:txBody>
      </p:sp>
      <p:pic>
        <p:nvPicPr>
          <p:cNvPr id="24580" name="Picture 4"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55626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5"/>
          <p:cNvSpPr>
            <a:spLocks noChangeArrowheads="1"/>
          </p:cNvSpPr>
          <p:nvPr/>
        </p:nvSpPr>
        <p:spPr bwMode="auto">
          <a:xfrm>
            <a:off x="1905000" y="4800600"/>
            <a:ext cx="4724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10000"/>
              </a:spcBef>
            </a:pPr>
            <a:r>
              <a:rPr lang="en-GB" altLang="en-US">
                <a:latin typeface="Arial" charset="0"/>
              </a:rPr>
              <a:t>Three-components of a seismometer record proportional to ground velocity of the P and S waves from a local aftershock of the  Killari-Latur EQ, India (1993), at a hypocentral distance of 5.3 km</a:t>
            </a:r>
          </a:p>
        </p:txBody>
      </p:sp>
      <p:sp>
        <p:nvSpPr>
          <p:cNvPr id="75781" name="Text Box 6"/>
          <p:cNvSpPr txBox="1">
            <a:spLocks noChangeArrowheads="1"/>
          </p:cNvSpPr>
          <p:nvPr/>
        </p:nvSpPr>
        <p:spPr bwMode="auto">
          <a:xfrm>
            <a:off x="4267200" y="6216650"/>
            <a:ext cx="487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eaLnBrk="1" hangingPunct="1"/>
            <a:r>
              <a:rPr lang="en-US" altLang="en-US" i="1">
                <a:latin typeface="Arial" charset="0"/>
              </a:rPr>
              <a:t>P. Bormann. 2002. New Manual of Seismological Observatory Practice (NMSOP)</a:t>
            </a:r>
          </a:p>
        </p:txBody>
      </p:sp>
      <p:pic>
        <p:nvPicPr>
          <p:cNvPr id="75782" name="Picture 7" descr="usgs_blac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13" y="6265863"/>
            <a:ext cx="1457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prepared by   Prof M A OMRAN</a:t>
            </a:r>
            <a:endParaRPr lang="en-US"/>
          </a:p>
        </p:txBody>
      </p:sp>
      <p:sp>
        <p:nvSpPr>
          <p:cNvPr id="7578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C7720AA5-1699-4E82-97A1-54A8B99B1D19}" type="slidenum">
              <a:rPr lang="ar-SA" altLang="en-US" smtClean="0">
                <a:solidFill>
                  <a:srgbClr val="898989"/>
                </a:solidFill>
              </a:rPr>
              <a:pPr/>
              <a:t>71</a:t>
            </a:fld>
            <a:endParaRPr lang="en-US" altLang="en-US" smtClean="0">
              <a:solidFill>
                <a:srgbClr val="898989"/>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1+#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81"/>
                                        </p:tgtEl>
                                        <p:attrNameLst>
                                          <p:attrName>style.visibility</p:attrName>
                                        </p:attrNameLst>
                                      </p:cBhvr>
                                      <p:to>
                                        <p:strVal val="visible"/>
                                      </p:to>
                                    </p:set>
                                    <p:anim calcmode="lin" valueType="num">
                                      <p:cBhvr additive="base">
                                        <p:cTn id="13" dur="500" fill="hold"/>
                                        <p:tgtEl>
                                          <p:spTgt spid="24581"/>
                                        </p:tgtEl>
                                        <p:attrNameLst>
                                          <p:attrName>ppt_x</p:attrName>
                                        </p:attrNameLst>
                                      </p:cBhvr>
                                      <p:tavLst>
                                        <p:tav tm="0">
                                          <p:val>
                                            <p:strVal val="0-#ppt_w/2"/>
                                          </p:val>
                                        </p:tav>
                                        <p:tav tm="100000">
                                          <p:val>
                                            <p:strVal val="#ppt_x"/>
                                          </p:val>
                                        </p:tav>
                                      </p:tavLst>
                                    </p:anim>
                                    <p:anim calcmode="lin" valueType="num">
                                      <p:cBhvr additive="base">
                                        <p:cTn id="14" dur="500" fill="hold"/>
                                        <p:tgtEl>
                                          <p:spTgt spid="245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1"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GB" smtClean="0"/>
              <a:t>prepared by   Prof M A OMRAN</a:t>
            </a:r>
            <a:endParaRPr lang="en-US"/>
          </a:p>
        </p:txBody>
      </p:sp>
      <p:pic>
        <p:nvPicPr>
          <p:cNvPr id="4" name="seismic waves.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8425" y="17463"/>
            <a:ext cx="9045575" cy="662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A1B09539-DC3B-4A30-878A-5B7A14B98B24}" type="slidenum">
              <a:rPr lang="ar-SA" altLang="en-US" smtClean="0">
                <a:solidFill>
                  <a:srgbClr val="898989"/>
                </a:solidFill>
              </a:rPr>
              <a:pPr/>
              <a:t>72</a:t>
            </a:fld>
            <a:endParaRPr lang="en-US" altLang="en-US" smtClean="0">
              <a:solidFill>
                <a:srgbClr val="898989"/>
              </a:solidFill>
            </a:endParaRPr>
          </a:p>
        </p:txBody>
      </p:sp>
    </p:spTree>
  </p:cSld>
  <p:clrMapOvr>
    <a:masterClrMapping/>
  </p:clrMapOvr>
  <p:transition>
    <p:comb/>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274638"/>
            <a:ext cx="8229600" cy="792162"/>
          </a:xfrm>
        </p:spPr>
        <p:txBody>
          <a:bodyPr/>
          <a:lstStyle/>
          <a:p>
            <a:pPr eaLnBrk="1" hangingPunct="1"/>
            <a:r>
              <a:rPr lang="en-US" altLang="en-US" smtClean="0">
                <a:cs typeface="Times New Roman" pitchFamily="18" charset="0"/>
              </a:rPr>
              <a:t>Body Waves</a:t>
            </a:r>
          </a:p>
        </p:txBody>
      </p:sp>
      <p:pic>
        <p:nvPicPr>
          <p:cNvPr id="77827" name="Picture 4" descr="Pwav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295400"/>
            <a:ext cx="381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8" name="Picture 5" descr="Swav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38600"/>
            <a:ext cx="38100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Text Box 6"/>
          <p:cNvSpPr txBox="1">
            <a:spLocks noChangeArrowheads="1"/>
          </p:cNvSpPr>
          <p:nvPr/>
        </p:nvSpPr>
        <p:spPr bwMode="auto">
          <a:xfrm>
            <a:off x="304800" y="6324600"/>
            <a:ext cx="2832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1400">
                <a:latin typeface="Arial" charset="0"/>
                <a:ea typeface="ＭＳ Ｐゴシック" pitchFamily="34" charset="-128"/>
                <a:sym typeface="Symbol" pitchFamily="18" charset="2"/>
              </a:rPr>
              <a:t></a:t>
            </a:r>
            <a:r>
              <a:rPr lang="en-US" altLang="en-US" sz="1400">
                <a:latin typeface="Arial" charset="0"/>
                <a:ea typeface="ＭＳ Ｐゴシック" pitchFamily="34" charset="-128"/>
              </a:rPr>
              <a:t> Copyright 2004.  L. Braile. </a:t>
            </a:r>
          </a:p>
        </p:txBody>
      </p:sp>
      <p:grpSp>
        <p:nvGrpSpPr>
          <p:cNvPr id="14371" name="Group 35"/>
          <p:cNvGrpSpPr>
            <a:grpSpLocks/>
          </p:cNvGrpSpPr>
          <p:nvPr/>
        </p:nvGrpSpPr>
        <p:grpSpPr bwMode="auto">
          <a:xfrm>
            <a:off x="228600" y="3214688"/>
            <a:ext cx="5149850" cy="3165475"/>
            <a:chOff x="144" y="2016"/>
            <a:chExt cx="3244" cy="1994"/>
          </a:xfrm>
        </p:grpSpPr>
        <p:graphicFrame>
          <p:nvGraphicFramePr>
            <p:cNvPr id="77842" name="Object 7"/>
            <p:cNvGraphicFramePr>
              <a:graphicFrameLocks noChangeAspect="1"/>
            </p:cNvGraphicFramePr>
            <p:nvPr/>
          </p:nvGraphicFramePr>
          <p:xfrm>
            <a:off x="144" y="2016"/>
            <a:ext cx="1872" cy="502"/>
          </p:xfrm>
          <a:graphic>
            <a:graphicData uri="http://schemas.openxmlformats.org/presentationml/2006/ole">
              <mc:AlternateContent xmlns:mc="http://schemas.openxmlformats.org/markup-compatibility/2006">
                <mc:Choice xmlns:v="urn:schemas-microsoft-com:vml" Requires="v">
                  <p:oleObj spid="_x0000_s77845" name="معادلة" r:id="rId6" imgW="1752600" imgH="469900" progId="Equation.3">
                    <p:embed/>
                  </p:oleObj>
                </mc:Choice>
                <mc:Fallback>
                  <p:oleObj name="معادلة" r:id="rId6" imgW="1752600" imgH="4699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 y="2016"/>
                          <a:ext cx="1872" cy="502"/>
                        </a:xfrm>
                        <a:prstGeom prst="rect">
                          <a:avLst/>
                        </a:prstGeom>
                        <a:solidFill>
                          <a:srgbClr val="DEEBF7"/>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43" name="Object 13"/>
            <p:cNvGraphicFramePr>
              <a:graphicFrameLocks noChangeAspect="1"/>
            </p:cNvGraphicFramePr>
            <p:nvPr/>
          </p:nvGraphicFramePr>
          <p:xfrm>
            <a:off x="192" y="3408"/>
            <a:ext cx="624" cy="514"/>
          </p:xfrm>
          <a:graphic>
            <a:graphicData uri="http://schemas.openxmlformats.org/presentationml/2006/ole">
              <mc:AlternateContent xmlns:mc="http://schemas.openxmlformats.org/markup-compatibility/2006">
                <mc:Choice xmlns:v="urn:schemas-microsoft-com:vml" Requires="v">
                  <p:oleObj spid="_x0000_s77846" name="Equation" r:id="rId8" imgW="571252" imgH="469696" progId="Equation.3">
                    <p:embed/>
                  </p:oleObj>
                </mc:Choice>
                <mc:Fallback>
                  <p:oleObj name="Equation" r:id="rId8" imgW="571252" imgH="469696" progId="Equation.3">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 y="3408"/>
                          <a:ext cx="624" cy="514"/>
                        </a:xfrm>
                        <a:prstGeom prst="rect">
                          <a:avLst/>
                        </a:prstGeom>
                        <a:solidFill>
                          <a:srgbClr val="D0CECE"/>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7844" name="Object 16"/>
            <p:cNvGraphicFramePr>
              <a:graphicFrameLocks noChangeAspect="1"/>
            </p:cNvGraphicFramePr>
            <p:nvPr/>
          </p:nvGraphicFramePr>
          <p:xfrm>
            <a:off x="2784" y="3504"/>
            <a:ext cx="604" cy="506"/>
          </p:xfrm>
          <a:graphic>
            <a:graphicData uri="http://schemas.openxmlformats.org/presentationml/2006/ole">
              <mc:AlternateContent xmlns:mc="http://schemas.openxmlformats.org/markup-compatibility/2006">
                <mc:Choice xmlns:v="urn:schemas-microsoft-com:vml" Requires="v">
                  <p:oleObj spid="_x0000_s77847" name="Equation" r:id="rId10" imgW="545863" imgH="457002" progId="Equation.3">
                    <p:embed/>
                  </p:oleObj>
                </mc:Choice>
                <mc:Fallback>
                  <p:oleObj name="Equation" r:id="rId10" imgW="545863" imgH="457002" progId="Equation.3">
                    <p:embed/>
                    <p:pic>
                      <p:nvPicPr>
                        <p:cNvPr id="0" name="Object 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84" y="3504"/>
                          <a:ext cx="604" cy="506"/>
                        </a:xfrm>
                        <a:prstGeom prst="rect">
                          <a:avLst/>
                        </a:prstGeom>
                        <a:solidFill>
                          <a:srgbClr val="D6DCE5"/>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14370" name="Group 34"/>
          <p:cNvGrpSpPr>
            <a:grpSpLocks/>
          </p:cNvGrpSpPr>
          <p:nvPr/>
        </p:nvGrpSpPr>
        <p:grpSpPr bwMode="auto">
          <a:xfrm>
            <a:off x="3979863" y="2081213"/>
            <a:ext cx="2649537" cy="3127375"/>
            <a:chOff x="2507" y="1311"/>
            <a:chExt cx="1669" cy="1970"/>
          </a:xfrm>
        </p:grpSpPr>
        <p:sp>
          <p:nvSpPr>
            <p:cNvPr id="77839" name="Text Box 26"/>
            <p:cNvSpPr txBox="1">
              <a:spLocks noChangeArrowheads="1"/>
            </p:cNvSpPr>
            <p:nvPr/>
          </p:nvSpPr>
          <p:spPr bwMode="auto">
            <a:xfrm>
              <a:off x="2782" y="1311"/>
              <a:ext cx="1352" cy="366"/>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de-DE" altLang="en-US" sz="1600" b="1">
                  <a:solidFill>
                    <a:schemeClr val="accent2"/>
                  </a:solidFill>
                  <a:latin typeface="Arial" charset="0"/>
                </a:rPr>
                <a:t>Bulk modulus</a:t>
              </a:r>
            </a:p>
            <a:p>
              <a:pPr eaLnBrk="1" hangingPunct="1"/>
              <a:r>
                <a:rPr lang="de-DE" altLang="en-US" sz="1600" b="1">
                  <a:solidFill>
                    <a:schemeClr val="accent2"/>
                  </a:solidFill>
                  <a:latin typeface="Arial" charset="0"/>
                  <a:sym typeface="Symbol" pitchFamily="18" charset="2"/>
                </a:rPr>
                <a:t> = P / (V/ V)      </a:t>
              </a:r>
              <a:endParaRPr lang="de-DE" altLang="en-US" sz="1600" b="1">
                <a:solidFill>
                  <a:schemeClr val="accent2"/>
                </a:solidFill>
                <a:latin typeface="Arial" charset="0"/>
              </a:endParaRPr>
            </a:p>
          </p:txBody>
        </p:sp>
        <p:sp>
          <p:nvSpPr>
            <p:cNvPr id="77840" name="Text Box 27"/>
            <p:cNvSpPr txBox="1">
              <a:spLocks noChangeArrowheads="1"/>
            </p:cNvSpPr>
            <p:nvPr/>
          </p:nvSpPr>
          <p:spPr bwMode="auto">
            <a:xfrm>
              <a:off x="2762" y="1887"/>
              <a:ext cx="1369" cy="52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de-DE" altLang="en-US" sz="1600" b="1">
                  <a:solidFill>
                    <a:schemeClr val="accent2"/>
                  </a:solidFill>
                  <a:latin typeface="Arial" charset="0"/>
                </a:rPr>
                <a:t>Shear modulus</a:t>
              </a:r>
            </a:p>
            <a:p>
              <a:pPr eaLnBrk="1" hangingPunct="1"/>
              <a:r>
                <a:rPr lang="de-DE" altLang="en-US" sz="1600">
                  <a:solidFill>
                    <a:schemeClr val="accent2"/>
                  </a:solidFill>
                  <a:latin typeface="Arial" charset="0"/>
                  <a:sym typeface="Symbol" pitchFamily="18" charset="2"/>
                </a:rPr>
                <a:t>or</a:t>
              </a:r>
              <a:r>
                <a:rPr lang="de-DE" altLang="en-US" sz="1600" b="1">
                  <a:solidFill>
                    <a:schemeClr val="accent2"/>
                  </a:solidFill>
                  <a:latin typeface="Arial" charset="0"/>
                  <a:sym typeface="Symbol" pitchFamily="18" charset="2"/>
                </a:rPr>
                <a:t> „rigidity“</a:t>
              </a:r>
            </a:p>
            <a:p>
              <a:pPr eaLnBrk="1" hangingPunct="1"/>
              <a:r>
                <a:rPr lang="de-DE" altLang="en-US" sz="1600" b="1">
                  <a:solidFill>
                    <a:schemeClr val="accent2"/>
                  </a:solidFill>
                  <a:latin typeface="Arial" charset="0"/>
                  <a:sym typeface="Symbol" pitchFamily="18" charset="2"/>
                </a:rPr>
                <a:t> = (F/A) / (L/L)  </a:t>
              </a:r>
              <a:endParaRPr lang="de-DE" altLang="en-US" sz="1600" b="1">
                <a:solidFill>
                  <a:schemeClr val="accent2"/>
                </a:solidFill>
                <a:latin typeface="Arial" charset="0"/>
              </a:endParaRPr>
            </a:p>
          </p:txBody>
        </p:sp>
        <p:sp>
          <p:nvSpPr>
            <p:cNvPr id="77841" name="Text Box 28"/>
            <p:cNvSpPr txBox="1">
              <a:spLocks noChangeArrowheads="1"/>
            </p:cNvSpPr>
            <p:nvPr/>
          </p:nvSpPr>
          <p:spPr bwMode="auto">
            <a:xfrm>
              <a:off x="2507" y="2607"/>
              <a:ext cx="1669" cy="674"/>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de-DE" altLang="en-US" sz="1600" b="1">
                  <a:solidFill>
                    <a:schemeClr val="accent2"/>
                  </a:solidFill>
                  <a:latin typeface="Arial" charset="0"/>
                </a:rPr>
                <a:t>Young´s or „stretch“</a:t>
              </a:r>
            </a:p>
            <a:p>
              <a:pPr eaLnBrk="1" hangingPunct="1"/>
              <a:r>
                <a:rPr lang="de-DE" altLang="en-US" sz="1600" b="1">
                  <a:solidFill>
                    <a:schemeClr val="accent2"/>
                  </a:solidFill>
                  <a:latin typeface="Arial" charset="0"/>
                </a:rPr>
                <a:t>modulus E = (F/A)/ </a:t>
              </a:r>
              <a:r>
                <a:rPr lang="de-DE" altLang="en-US" sz="1600" b="1">
                  <a:solidFill>
                    <a:schemeClr val="accent2"/>
                  </a:solidFill>
                  <a:latin typeface="Arial" charset="0"/>
                  <a:sym typeface="Symbol" pitchFamily="18" charset="2"/>
                </a:rPr>
                <a:t>(L/L)</a:t>
              </a:r>
              <a:r>
                <a:rPr lang="de-DE" altLang="en-US" sz="1600" b="1">
                  <a:latin typeface="Times New Roman" pitchFamily="18" charset="0"/>
                  <a:sym typeface="Symbol" pitchFamily="18" charset="2"/>
                </a:rPr>
                <a:t> </a:t>
              </a:r>
              <a:endParaRPr lang="de-DE" altLang="en-US" sz="1600" b="1">
                <a:solidFill>
                  <a:schemeClr val="accent2"/>
                </a:solidFill>
                <a:latin typeface="Arial" charset="0"/>
              </a:endParaRPr>
            </a:p>
            <a:p>
              <a:pPr eaLnBrk="1" hangingPunct="1"/>
              <a:r>
                <a:rPr lang="de-DE" altLang="en-US" sz="1600" b="1">
                  <a:solidFill>
                    <a:schemeClr val="accent2"/>
                  </a:solidFill>
                  <a:latin typeface="Arial" charset="0"/>
                </a:rPr>
                <a:t>and Poisson ratio</a:t>
              </a:r>
            </a:p>
            <a:p>
              <a:pPr eaLnBrk="1" hangingPunct="1"/>
              <a:r>
                <a:rPr lang="de-DE" altLang="en-US" sz="1600" b="1">
                  <a:solidFill>
                    <a:schemeClr val="accent2"/>
                  </a:solidFill>
                  <a:latin typeface="Arial" charset="0"/>
                  <a:sym typeface="Symbol" pitchFamily="18" charset="2"/>
                </a:rPr>
                <a:t> = (W/W) / (L/L)  </a:t>
              </a:r>
            </a:p>
          </p:txBody>
        </p:sp>
      </p:grpSp>
      <p:grpSp>
        <p:nvGrpSpPr>
          <p:cNvPr id="14369" name="Group 33"/>
          <p:cNvGrpSpPr>
            <a:grpSpLocks/>
          </p:cNvGrpSpPr>
          <p:nvPr/>
        </p:nvGrpSpPr>
        <p:grpSpPr bwMode="auto">
          <a:xfrm>
            <a:off x="6553200" y="1524000"/>
            <a:ext cx="2590800" cy="4711700"/>
            <a:chOff x="4128" y="960"/>
            <a:chExt cx="1632" cy="2968"/>
          </a:xfrm>
        </p:grpSpPr>
        <p:sp>
          <p:nvSpPr>
            <p:cNvPr id="77835" name="Text Box 25"/>
            <p:cNvSpPr txBox="1">
              <a:spLocks noChangeArrowheads="1"/>
            </p:cNvSpPr>
            <p:nvPr/>
          </p:nvSpPr>
          <p:spPr bwMode="auto">
            <a:xfrm>
              <a:off x="4128" y="3408"/>
              <a:ext cx="1517"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Bef>
                  <a:spcPct val="10000"/>
                </a:spcBef>
              </a:pPr>
              <a:r>
                <a:rPr lang="en-GB" altLang="en-US" sz="1600">
                  <a:latin typeface="Arial" charset="0"/>
                </a:rPr>
                <a:t>Deformation of material samples for determining elastic moduli</a:t>
              </a:r>
              <a:endParaRPr lang="en-GB" altLang="en-US" sz="1600" b="1">
                <a:latin typeface="Arial" charset="0"/>
              </a:endParaRPr>
            </a:p>
          </p:txBody>
        </p:sp>
        <p:grpSp>
          <p:nvGrpSpPr>
            <p:cNvPr id="77836" name="Group 32"/>
            <p:cNvGrpSpPr>
              <a:grpSpLocks/>
            </p:cNvGrpSpPr>
            <p:nvPr/>
          </p:nvGrpSpPr>
          <p:grpSpPr bwMode="auto">
            <a:xfrm>
              <a:off x="4128" y="960"/>
              <a:ext cx="1632" cy="2448"/>
              <a:chOff x="4128" y="960"/>
              <a:chExt cx="1632" cy="2448"/>
            </a:xfrm>
          </p:grpSpPr>
          <p:pic>
            <p:nvPicPr>
              <p:cNvPr id="77837" name="Picture 24" descr="ELASPORA"/>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28" y="1152"/>
                <a:ext cx="150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8" name="Text Box 30"/>
              <p:cNvSpPr txBox="1">
                <a:spLocks noChangeArrowheads="1"/>
              </p:cNvSpPr>
              <p:nvPr/>
            </p:nvSpPr>
            <p:spPr bwMode="auto">
              <a:xfrm>
                <a:off x="4427" y="960"/>
                <a:ext cx="133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1600" i="1">
                    <a:latin typeface="Arial" charset="0"/>
                  </a:rPr>
                  <a:t>P. Bormann, NMSOP</a:t>
                </a:r>
              </a:p>
            </p:txBody>
          </p:sp>
        </p:grpSp>
      </p:grpSp>
      <p:sp>
        <p:nvSpPr>
          <p:cNvPr id="2" name="Footer Placeholder 1"/>
          <p:cNvSpPr>
            <a:spLocks noGrp="1"/>
          </p:cNvSpPr>
          <p:nvPr>
            <p:ph type="ftr" sz="quarter" idx="10"/>
          </p:nvPr>
        </p:nvSpPr>
        <p:spPr/>
        <p:txBody>
          <a:bodyPr/>
          <a:lstStyle/>
          <a:p>
            <a:pPr>
              <a:defRPr/>
            </a:pPr>
            <a:r>
              <a:rPr lang="en-GB" smtClean="0"/>
              <a:t>prepared by   Prof M A OMRAN</a:t>
            </a:r>
            <a:endParaRPr lang="en-US"/>
          </a:p>
        </p:txBody>
      </p:sp>
      <p:sp>
        <p:nvSpPr>
          <p:cNvPr id="7783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1C87123D-FD98-419A-B983-792C1598ED3B}" type="slidenum">
              <a:rPr lang="en-US" altLang="en-US" smtClean="0">
                <a:solidFill>
                  <a:srgbClr val="898989"/>
                </a:solidFill>
              </a:rPr>
              <a:pPr/>
              <a:t>73</a:t>
            </a:fld>
            <a:endParaRPr lang="en-US" altLang="en-US" smtClean="0">
              <a:solidFill>
                <a:srgbClr val="898989"/>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7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3"/>
          <p:cNvSpPr>
            <a:spLocks noChangeArrowheads="1"/>
          </p:cNvSpPr>
          <p:nvPr/>
        </p:nvSpPr>
        <p:spPr bwMode="auto">
          <a:xfrm>
            <a:off x="2914650" y="1833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GB" altLang="en-US" i="1">
              <a:latin typeface="Arial" charset="0"/>
            </a:endParaRPr>
          </a:p>
        </p:txBody>
      </p:sp>
      <p:sp>
        <p:nvSpPr>
          <p:cNvPr id="78851" name="Rectangle 4"/>
          <p:cNvSpPr>
            <a:spLocks noChangeArrowheads="1"/>
          </p:cNvSpPr>
          <p:nvPr/>
        </p:nvSpPr>
        <p:spPr bwMode="auto">
          <a:xfrm>
            <a:off x="2914650" y="18097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GB" altLang="en-US" i="1">
              <a:latin typeface="Arial" charset="0"/>
            </a:endParaRPr>
          </a:p>
        </p:txBody>
      </p:sp>
      <p:sp>
        <p:nvSpPr>
          <p:cNvPr id="78852" name="Rectangle 8"/>
          <p:cNvSpPr>
            <a:spLocks noChangeArrowheads="1"/>
          </p:cNvSpPr>
          <p:nvPr/>
        </p:nvSpPr>
        <p:spPr bwMode="auto">
          <a:xfrm>
            <a:off x="2914650" y="194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endParaRPr lang="en-GB" altLang="en-US" i="1">
              <a:latin typeface="Arial" charset="0"/>
            </a:endParaRPr>
          </a:p>
        </p:txBody>
      </p:sp>
      <p:sp>
        <p:nvSpPr>
          <p:cNvPr id="26634" name="Text Box 10"/>
          <p:cNvSpPr txBox="1">
            <a:spLocks noChangeArrowheads="1"/>
          </p:cNvSpPr>
          <p:nvPr/>
        </p:nvSpPr>
        <p:spPr bwMode="auto">
          <a:xfrm>
            <a:off x="1371600" y="5872163"/>
            <a:ext cx="6858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Bef>
                <a:spcPct val="85000"/>
              </a:spcBef>
            </a:pPr>
            <a:r>
              <a:rPr lang="en-GB" altLang="en-US" sz="1600" b="1">
                <a:solidFill>
                  <a:schemeClr val="accent2"/>
                </a:solidFill>
                <a:latin typeface="Arial" charset="0"/>
              </a:rPr>
              <a:t>Note</a:t>
            </a:r>
            <a:r>
              <a:rPr lang="en-GB" altLang="en-US" sz="1600">
                <a:solidFill>
                  <a:schemeClr val="accent2"/>
                </a:solidFill>
                <a:latin typeface="Arial" charset="0"/>
              </a:rPr>
              <a:t>:</a:t>
            </a:r>
            <a:r>
              <a:rPr lang="en-GB" altLang="en-US" sz="1600">
                <a:latin typeface="Arial" charset="0"/>
              </a:rPr>
              <a:t> The incidence angle is 59.5° for the long-period  P- wave oscillation </a:t>
            </a:r>
          </a:p>
          <a:p>
            <a:pPr eaLnBrk="1" hangingPunct="1"/>
            <a:r>
              <a:rPr lang="en-GB" altLang="en-US" sz="1600">
                <a:latin typeface="Arial" charset="0"/>
              </a:rPr>
              <a:t>          and 47.3° for the high-frequency P-wave group.</a:t>
            </a:r>
            <a:endParaRPr lang="de-DE" altLang="en-US" sz="2400">
              <a:latin typeface="Times New Roman" pitchFamily="18" charset="0"/>
            </a:endParaRPr>
          </a:p>
        </p:txBody>
      </p:sp>
      <p:grpSp>
        <p:nvGrpSpPr>
          <p:cNvPr id="78854" name="Group 17"/>
          <p:cNvGrpSpPr>
            <a:grpSpLocks/>
          </p:cNvGrpSpPr>
          <p:nvPr/>
        </p:nvGrpSpPr>
        <p:grpSpPr bwMode="auto">
          <a:xfrm>
            <a:off x="381000" y="1219200"/>
            <a:ext cx="8237538" cy="4479925"/>
            <a:chOff x="240" y="768"/>
            <a:chExt cx="5189" cy="2822"/>
          </a:xfrm>
        </p:grpSpPr>
        <p:pic>
          <p:nvPicPr>
            <p:cNvPr id="78860" name="Picture 5" descr="Fig2_6"/>
            <p:cNvPicPr>
              <a:picLocks noChangeAspect="1" noChangeArrowheads="1"/>
            </p:cNvPicPr>
            <p:nvPr/>
          </p:nvPicPr>
          <p:blipFill>
            <a:blip r:embed="rId3">
              <a:extLst>
                <a:ext uri="{28A0092B-C50C-407E-A947-70E740481C1C}">
                  <a14:useLocalDpi xmlns:a14="http://schemas.microsoft.com/office/drawing/2010/main" val="0"/>
                </a:ext>
              </a:extLst>
            </a:blip>
            <a:srcRect t="50552"/>
            <a:stretch>
              <a:fillRect/>
            </a:stretch>
          </p:blipFill>
          <p:spPr bwMode="auto">
            <a:xfrm>
              <a:off x="3120" y="768"/>
              <a:ext cx="2256" cy="22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61" name="Picture 9" descr="Fig2_6"/>
            <p:cNvPicPr>
              <a:picLocks noChangeAspect="1" noChangeArrowheads="1"/>
            </p:cNvPicPr>
            <p:nvPr/>
          </p:nvPicPr>
          <p:blipFill>
            <a:blip r:embed="rId4">
              <a:extLst>
                <a:ext uri="{28A0092B-C50C-407E-A947-70E740481C1C}">
                  <a14:useLocalDpi xmlns:a14="http://schemas.microsoft.com/office/drawing/2010/main" val="0"/>
                </a:ext>
              </a:extLst>
            </a:blip>
            <a:srcRect b="54680"/>
            <a:stretch>
              <a:fillRect/>
            </a:stretch>
          </p:blipFill>
          <p:spPr bwMode="auto">
            <a:xfrm>
              <a:off x="240" y="827"/>
              <a:ext cx="2448" cy="21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62" name="Text Box 11"/>
            <p:cNvSpPr txBox="1">
              <a:spLocks noChangeArrowheads="1"/>
            </p:cNvSpPr>
            <p:nvPr/>
          </p:nvSpPr>
          <p:spPr bwMode="auto">
            <a:xfrm>
              <a:off x="384" y="3072"/>
              <a:ext cx="504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spcBef>
                  <a:spcPct val="10000"/>
                </a:spcBef>
              </a:pPr>
              <a:r>
                <a:rPr lang="en-GB" altLang="en-US" sz="1200">
                  <a:latin typeface="Arial" charset="0"/>
                </a:rPr>
                <a:t>3-component records at station MOX (top traces) and related plots of particle motion in the horizontal (N - E) plane and two vertical planes (Z - N and Z – E, respectively) of the P- wave onset from seismic event (mining collapse) in Germany (1989;  Ml = 5.5; epicentral distance D = 112 km, back-azimuth BAZ = 273°). </a:t>
              </a:r>
              <a:r>
                <a:rPr lang="en-GB" altLang="en-US" sz="1200" b="1">
                  <a:latin typeface="Arial" charset="0"/>
                </a:rPr>
                <a:t>Left</a:t>
              </a:r>
              <a:r>
                <a:rPr lang="en-GB" altLang="en-US" sz="1200">
                  <a:latin typeface="Arial" charset="0"/>
                </a:rPr>
                <a:t>: broadband recording (0.1 – 5 Hz); </a:t>
              </a:r>
              <a:r>
                <a:rPr lang="en-GB" altLang="en-US" sz="1200" b="1">
                  <a:latin typeface="Arial" charset="0"/>
                </a:rPr>
                <a:t>right</a:t>
              </a:r>
              <a:r>
                <a:rPr lang="en-GB" altLang="en-US" sz="1200">
                  <a:latin typeface="Arial" charset="0"/>
                </a:rPr>
                <a:t>: filtered short-period recording (1 – 5 Hz).</a:t>
              </a:r>
              <a:endParaRPr lang="de-DE" altLang="en-US" sz="2400">
                <a:latin typeface="Times New Roman" pitchFamily="18" charset="0"/>
              </a:endParaRPr>
            </a:p>
          </p:txBody>
        </p:sp>
        <p:sp>
          <p:nvSpPr>
            <p:cNvPr id="78863" name="Text Box 12"/>
            <p:cNvSpPr txBox="1">
              <a:spLocks noChangeArrowheads="1"/>
            </p:cNvSpPr>
            <p:nvPr/>
          </p:nvSpPr>
          <p:spPr bwMode="auto">
            <a:xfrm>
              <a:off x="881" y="1497"/>
              <a:ext cx="465" cy="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de-DE" altLang="en-US" sz="1000" b="1">
                  <a:solidFill>
                    <a:schemeClr val="bg1"/>
                  </a:solidFill>
                  <a:latin typeface="Arial" charset="0"/>
                  <a:sym typeface="Symbol" pitchFamily="18" charset="2"/>
                </a:rPr>
                <a:t>  </a:t>
              </a:r>
              <a:r>
                <a:rPr lang="de-DE" altLang="en-US" sz="1100" b="1">
                  <a:solidFill>
                    <a:schemeClr val="bg1"/>
                  </a:solidFill>
                  <a:latin typeface="Arial" charset="0"/>
                  <a:sym typeface="Symbol" pitchFamily="18" charset="2"/>
                </a:rPr>
                <a:t>4.5 s</a:t>
              </a:r>
              <a:r>
                <a:rPr lang="de-DE" altLang="en-US" sz="1000" b="1">
                  <a:solidFill>
                    <a:schemeClr val="bg1"/>
                  </a:solidFill>
                  <a:latin typeface="Arial" charset="0"/>
                  <a:sym typeface="Symbol" pitchFamily="18" charset="2"/>
                </a:rPr>
                <a:t> </a:t>
              </a:r>
              <a:endParaRPr lang="de-DE" altLang="en-US" sz="1000" b="1">
                <a:solidFill>
                  <a:schemeClr val="bg1"/>
                </a:solidFill>
                <a:latin typeface="Arial" charset="0"/>
              </a:endParaRPr>
            </a:p>
          </p:txBody>
        </p:sp>
        <p:sp>
          <p:nvSpPr>
            <p:cNvPr id="78864" name="Text Box 13"/>
            <p:cNvSpPr txBox="1">
              <a:spLocks noChangeArrowheads="1"/>
            </p:cNvSpPr>
            <p:nvPr/>
          </p:nvSpPr>
          <p:spPr bwMode="auto">
            <a:xfrm>
              <a:off x="3860" y="182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de-DE" altLang="en-US" sz="1000" b="1">
                  <a:solidFill>
                    <a:schemeClr val="bg1"/>
                  </a:solidFill>
                  <a:latin typeface="Arial" charset="0"/>
                </a:rPr>
                <a:t>1s</a:t>
              </a:r>
            </a:p>
          </p:txBody>
        </p:sp>
      </p:grpSp>
      <p:sp>
        <p:nvSpPr>
          <p:cNvPr id="78855" name="Text Box 15"/>
          <p:cNvSpPr txBox="1">
            <a:spLocks noChangeArrowheads="1"/>
          </p:cNvSpPr>
          <p:nvPr/>
        </p:nvSpPr>
        <p:spPr bwMode="auto">
          <a:xfrm>
            <a:off x="6521450" y="6491288"/>
            <a:ext cx="244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i="1">
                <a:latin typeface="Arial" charset="0"/>
              </a:rPr>
              <a:t>P. Bormann (NMSOP)</a:t>
            </a:r>
          </a:p>
        </p:txBody>
      </p:sp>
      <p:pic>
        <p:nvPicPr>
          <p:cNvPr id="78856" name="Picture 16" descr="usgs_blac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13" y="6265863"/>
            <a:ext cx="1457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7" name="Rectangle 18"/>
          <p:cNvSpPr>
            <a:spLocks noGrp="1" noChangeArrowheads="1"/>
          </p:cNvSpPr>
          <p:nvPr>
            <p:ph type="title"/>
          </p:nvPr>
        </p:nvSpPr>
        <p:spPr>
          <a:xfrm>
            <a:off x="457200" y="274638"/>
            <a:ext cx="8229600" cy="792162"/>
          </a:xfrm>
        </p:spPr>
        <p:txBody>
          <a:bodyPr/>
          <a:lstStyle/>
          <a:p>
            <a:pPr eaLnBrk="1" hangingPunct="1"/>
            <a:r>
              <a:rPr lang="en-US" altLang="en-US" sz="3600" smtClean="0">
                <a:cs typeface="Times New Roman" pitchFamily="18" charset="0"/>
              </a:rPr>
              <a:t>Particle motion of body waves</a:t>
            </a:r>
          </a:p>
        </p:txBody>
      </p:sp>
      <p:sp>
        <p:nvSpPr>
          <p:cNvPr id="2" name="Footer Placeholder 1"/>
          <p:cNvSpPr>
            <a:spLocks noGrp="1"/>
          </p:cNvSpPr>
          <p:nvPr>
            <p:ph type="ftr" sz="quarter" idx="11"/>
          </p:nvPr>
        </p:nvSpPr>
        <p:spPr/>
        <p:txBody>
          <a:bodyPr/>
          <a:lstStyle/>
          <a:p>
            <a:pPr>
              <a:defRPr/>
            </a:pPr>
            <a:r>
              <a:rPr lang="en-GB"/>
              <a:t>prepared by   Prof M A OMRAN</a:t>
            </a:r>
            <a:endParaRPr lang="en-US"/>
          </a:p>
        </p:txBody>
      </p:sp>
      <p:sp>
        <p:nvSpPr>
          <p:cNvPr id="78859"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C1F7FD9F-7F07-4152-8B52-3CB3E28338D8}" type="slidenum">
              <a:rPr lang="en-US" altLang="en-US" smtClean="0">
                <a:solidFill>
                  <a:srgbClr val="898989"/>
                </a:solidFill>
              </a:rPr>
              <a:pPr/>
              <a:t>74</a:t>
            </a:fld>
            <a:endParaRPr lang="en-US" altLang="en-US" smtClean="0">
              <a:solidFill>
                <a:srgbClr val="898989"/>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animEffect transition="in" filter="box(out)">
                                      <p:cBhvr>
                                        <p:cTn id="7" dur="500"/>
                                        <p:tgtEl>
                                          <p:spTgt spid="26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152400"/>
            <a:ext cx="8229600" cy="1143000"/>
          </a:xfrm>
        </p:spPr>
        <p:txBody>
          <a:bodyPr/>
          <a:lstStyle/>
          <a:p>
            <a:pPr eaLnBrk="1" hangingPunct="1"/>
            <a:r>
              <a:rPr lang="en-US" altLang="en-US" smtClean="0">
                <a:cs typeface="Times New Roman" pitchFamily="18" charset="0"/>
              </a:rPr>
              <a:t>Surface Waves</a:t>
            </a:r>
          </a:p>
        </p:txBody>
      </p:sp>
      <p:sp>
        <p:nvSpPr>
          <p:cNvPr id="79875" name="Rectangle 3"/>
          <p:cNvSpPr>
            <a:spLocks noGrp="1" noChangeArrowheads="1"/>
          </p:cNvSpPr>
          <p:nvPr>
            <p:ph type="body" idx="1"/>
          </p:nvPr>
        </p:nvSpPr>
        <p:spPr>
          <a:xfrm>
            <a:off x="76200" y="1828800"/>
            <a:ext cx="3200400" cy="3581400"/>
          </a:xfrm>
        </p:spPr>
        <p:txBody>
          <a:bodyPr/>
          <a:lstStyle/>
          <a:p>
            <a:pPr lvl="1" eaLnBrk="1" hangingPunct="1"/>
            <a:r>
              <a:rPr lang="en-US" altLang="en-US" smtClean="0">
                <a:cs typeface="Arial" charset="0"/>
              </a:rPr>
              <a:t>Form at the free surface</a:t>
            </a:r>
          </a:p>
          <a:p>
            <a:pPr lvl="1" eaLnBrk="1" hangingPunct="1"/>
            <a:r>
              <a:rPr lang="en-US" altLang="en-US" smtClean="0">
                <a:cs typeface="Arial" charset="0"/>
              </a:rPr>
              <a:t>Amplitude decays exponentially with depth.</a:t>
            </a:r>
          </a:p>
        </p:txBody>
      </p:sp>
      <p:pic>
        <p:nvPicPr>
          <p:cNvPr id="79876" name="Picture 10" descr="Lwav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962400"/>
            <a:ext cx="5211763"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11" descr="Rwav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1204913"/>
            <a:ext cx="5210175"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 Box 12"/>
          <p:cNvSpPr txBox="1">
            <a:spLocks noChangeArrowheads="1"/>
          </p:cNvSpPr>
          <p:nvPr/>
        </p:nvSpPr>
        <p:spPr bwMode="auto">
          <a:xfrm>
            <a:off x="6372225" y="6553200"/>
            <a:ext cx="24479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1400">
                <a:latin typeface="Arial" charset="0"/>
                <a:ea typeface="ＭＳ Ｐゴシック" pitchFamily="34" charset="-128"/>
                <a:sym typeface="Symbol" pitchFamily="18" charset="2"/>
              </a:rPr>
              <a:t></a:t>
            </a:r>
            <a:r>
              <a:rPr lang="en-US" altLang="en-US" sz="1400">
                <a:latin typeface="Arial" charset="0"/>
                <a:ea typeface="ＭＳ Ｐゴシック" pitchFamily="34" charset="-128"/>
              </a:rPr>
              <a:t> Copyright 2004.  L. Braile. </a:t>
            </a:r>
          </a:p>
        </p:txBody>
      </p:sp>
      <p:pic>
        <p:nvPicPr>
          <p:cNvPr id="79879" name="Picture 13" descr="usgs_black"/>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13" y="6265863"/>
            <a:ext cx="1457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prepared by   Prof M A OMRAN</a:t>
            </a:r>
            <a:endParaRPr lang="en-US"/>
          </a:p>
        </p:txBody>
      </p:sp>
      <p:sp>
        <p:nvSpPr>
          <p:cNvPr id="7988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983E09DD-B787-4E92-B45B-A806AE3472D3}" type="slidenum">
              <a:rPr lang="ar-SA" altLang="en-US" smtClean="0">
                <a:solidFill>
                  <a:srgbClr val="898989"/>
                </a:solidFill>
              </a:rPr>
              <a:pPr/>
              <a:t>75</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ind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90600"/>
            <a:ext cx="6773863" cy="487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hlink"/>
                </a:solidFill>
                <a:miter lim="800000"/>
                <a:headEnd/>
                <a:tailEnd/>
              </a14:hiddenLine>
            </a:ext>
          </a:extLst>
        </p:spPr>
      </p:pic>
      <p:sp>
        <p:nvSpPr>
          <p:cNvPr id="80899" name="Text Box 3"/>
          <p:cNvSpPr txBox="1">
            <a:spLocks noChangeArrowheads="1"/>
          </p:cNvSpPr>
          <p:nvPr/>
        </p:nvSpPr>
        <p:spPr bwMode="auto">
          <a:xfrm>
            <a:off x="1828800" y="381000"/>
            <a:ext cx="6111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kumimoji="1" lang="en-US" altLang="ja-JP" sz="2000">
                <a:latin typeface="Tahoma" pitchFamily="34" charset="0"/>
              </a:rPr>
              <a:t>January 26, 2001 Gujarat, India Earthquake (Mw7.7)</a:t>
            </a:r>
          </a:p>
        </p:txBody>
      </p:sp>
      <p:sp>
        <p:nvSpPr>
          <p:cNvPr id="80900" name="Text Box 4"/>
          <p:cNvSpPr txBox="1">
            <a:spLocks noChangeArrowheads="1"/>
          </p:cNvSpPr>
          <p:nvPr/>
        </p:nvSpPr>
        <p:spPr bwMode="auto">
          <a:xfrm>
            <a:off x="2268538" y="5949950"/>
            <a:ext cx="5868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kumimoji="1" lang="en-US" altLang="ja-JP" sz="2000">
                <a:latin typeface="Tahoma" pitchFamily="34" charset="0"/>
              </a:rPr>
              <a:t>Recorded in Japan at a distance of 57</a:t>
            </a:r>
            <a:r>
              <a:rPr kumimoji="1" lang="en-US" altLang="ja-JP" sz="2000" baseline="30000">
                <a:latin typeface="Tahoma" pitchFamily="34" charset="0"/>
              </a:rPr>
              <a:t>o  </a:t>
            </a:r>
            <a:r>
              <a:rPr kumimoji="1" lang="en-US" altLang="ja-JP" sz="2000">
                <a:latin typeface="Tahoma" pitchFamily="34" charset="0"/>
              </a:rPr>
              <a:t>(6300 km)</a:t>
            </a:r>
            <a:r>
              <a:rPr kumimoji="1" lang="en-US" altLang="ja-JP" sz="2400">
                <a:latin typeface="Tahoma" pitchFamily="34" charset="0"/>
              </a:rPr>
              <a:t> </a:t>
            </a:r>
          </a:p>
        </p:txBody>
      </p:sp>
      <p:sp>
        <p:nvSpPr>
          <p:cNvPr id="80901" name="Line 5"/>
          <p:cNvSpPr>
            <a:spLocks noChangeShapeType="1"/>
          </p:cNvSpPr>
          <p:nvPr/>
        </p:nvSpPr>
        <p:spPr bwMode="auto">
          <a:xfrm>
            <a:off x="5410200" y="5181600"/>
            <a:ext cx="1371600" cy="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02" name="Text Box 6"/>
          <p:cNvSpPr txBox="1">
            <a:spLocks noChangeArrowheads="1"/>
          </p:cNvSpPr>
          <p:nvPr/>
        </p:nvSpPr>
        <p:spPr bwMode="auto">
          <a:xfrm>
            <a:off x="4267200" y="5181600"/>
            <a:ext cx="1463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kumimoji="1" lang="en-US" altLang="ja-JP">
                <a:solidFill>
                  <a:schemeClr val="hlink"/>
                </a:solidFill>
                <a:latin typeface="Tahoma" pitchFamily="34" charset="0"/>
              </a:rPr>
              <a:t> Love Waves</a:t>
            </a:r>
          </a:p>
        </p:txBody>
      </p:sp>
      <p:sp>
        <p:nvSpPr>
          <p:cNvPr id="80903" name="Text Box 7"/>
          <p:cNvSpPr txBox="1">
            <a:spLocks noChangeArrowheads="1"/>
          </p:cNvSpPr>
          <p:nvPr/>
        </p:nvSpPr>
        <p:spPr bwMode="auto">
          <a:xfrm>
            <a:off x="7239000" y="2057400"/>
            <a:ext cx="908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kumimoji="1" lang="en-US" altLang="ja-JP">
                <a:solidFill>
                  <a:schemeClr val="hlink"/>
                </a:solidFill>
                <a:latin typeface="Tahoma" pitchFamily="34" charset="0"/>
              </a:rPr>
              <a:t>vertical</a:t>
            </a:r>
          </a:p>
        </p:txBody>
      </p:sp>
      <p:sp>
        <p:nvSpPr>
          <p:cNvPr id="80904" name="Text Box 8"/>
          <p:cNvSpPr txBox="1">
            <a:spLocks noChangeArrowheads="1"/>
          </p:cNvSpPr>
          <p:nvPr/>
        </p:nvSpPr>
        <p:spPr bwMode="auto">
          <a:xfrm>
            <a:off x="7391400" y="3581400"/>
            <a:ext cx="739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kumimoji="1" lang="en-US" altLang="ja-JP">
                <a:solidFill>
                  <a:schemeClr val="hlink"/>
                </a:solidFill>
                <a:latin typeface="Tahoma" pitchFamily="34" charset="0"/>
              </a:rPr>
              <a:t>radial</a:t>
            </a:r>
          </a:p>
        </p:txBody>
      </p:sp>
      <p:sp>
        <p:nvSpPr>
          <p:cNvPr id="80905" name="Text Box 9"/>
          <p:cNvSpPr txBox="1">
            <a:spLocks noChangeArrowheads="1"/>
          </p:cNvSpPr>
          <p:nvPr/>
        </p:nvSpPr>
        <p:spPr bwMode="auto">
          <a:xfrm>
            <a:off x="7223125" y="4908550"/>
            <a:ext cx="1231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kumimoji="1" lang="en-US" altLang="ja-JP">
                <a:solidFill>
                  <a:schemeClr val="hlink"/>
                </a:solidFill>
                <a:latin typeface="Tahoma" pitchFamily="34" charset="0"/>
              </a:rPr>
              <a:t>transverse</a:t>
            </a:r>
          </a:p>
        </p:txBody>
      </p:sp>
      <p:sp>
        <p:nvSpPr>
          <p:cNvPr id="80906" name="Text Box 10"/>
          <p:cNvSpPr txBox="1">
            <a:spLocks noChangeArrowheads="1"/>
          </p:cNvSpPr>
          <p:nvPr/>
        </p:nvSpPr>
        <p:spPr bwMode="auto">
          <a:xfrm>
            <a:off x="4724400" y="2209800"/>
            <a:ext cx="1774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kumimoji="1" lang="en-US" altLang="ja-JP">
                <a:solidFill>
                  <a:schemeClr val="hlink"/>
                </a:solidFill>
                <a:latin typeface="Tahoma" pitchFamily="34" charset="0"/>
              </a:rPr>
              <a:t>Rayleigh Waves</a:t>
            </a:r>
          </a:p>
        </p:txBody>
      </p:sp>
      <p:sp>
        <p:nvSpPr>
          <p:cNvPr id="80907" name="Line 11"/>
          <p:cNvSpPr>
            <a:spLocks noChangeShapeType="1"/>
          </p:cNvSpPr>
          <p:nvPr/>
        </p:nvSpPr>
        <p:spPr bwMode="auto">
          <a:xfrm>
            <a:off x="5943600" y="2133600"/>
            <a:ext cx="1066800" cy="0"/>
          </a:xfrm>
          <a:prstGeom prst="line">
            <a:avLst/>
          </a:prstGeom>
          <a:noFill/>
          <a:ln w="2857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0908" name="Text Box 12"/>
          <p:cNvSpPr txBox="1">
            <a:spLocks noChangeArrowheads="1"/>
          </p:cNvSpPr>
          <p:nvPr/>
        </p:nvSpPr>
        <p:spPr bwMode="auto">
          <a:xfrm>
            <a:off x="7086600" y="6491288"/>
            <a:ext cx="184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i="1">
                <a:latin typeface="Arial" charset="0"/>
              </a:rPr>
              <a:t>Courtesy J. Mori</a:t>
            </a:r>
          </a:p>
        </p:txBody>
      </p:sp>
      <p:pic>
        <p:nvPicPr>
          <p:cNvPr id="80909" name="Picture 13" descr="usgs_blac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13" y="6265863"/>
            <a:ext cx="1457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prepared by   Prof M A OMRAN</a:t>
            </a:r>
            <a:endParaRPr lang="en-US"/>
          </a:p>
        </p:txBody>
      </p:sp>
      <p:sp>
        <p:nvSpPr>
          <p:cNvPr id="80911"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1ADB94E8-DA15-493E-8428-0D50AACB0961}" type="slidenum">
              <a:rPr lang="ar-SA" altLang="en-US" smtClean="0">
                <a:solidFill>
                  <a:srgbClr val="898989"/>
                </a:solidFill>
              </a:rPr>
              <a:pPr/>
              <a:t>76</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533400" y="0"/>
            <a:ext cx="7772400" cy="1143000"/>
          </a:xfrm>
        </p:spPr>
        <p:txBody>
          <a:bodyPr/>
          <a:lstStyle/>
          <a:p>
            <a:pPr eaLnBrk="1" hangingPunct="1"/>
            <a:r>
              <a:rPr lang="en-US" altLang="ja-JP" sz="3200" smtClean="0">
                <a:cs typeface="Times New Roman" pitchFamily="18" charset="0"/>
              </a:rPr>
              <a:t>Wave Period and Wavelength</a:t>
            </a:r>
            <a:r>
              <a:rPr lang="ja-JP" altLang="en-US" sz="3200" smtClean="0">
                <a:solidFill>
                  <a:srgbClr val="000099"/>
                </a:solidFill>
                <a:cs typeface="Times New Roman" pitchFamily="18" charset="0"/>
              </a:rPr>
              <a:t>　</a:t>
            </a:r>
          </a:p>
        </p:txBody>
      </p:sp>
      <p:sp>
        <p:nvSpPr>
          <p:cNvPr id="81923" name="Text Box 3"/>
          <p:cNvSpPr txBox="1">
            <a:spLocks noChangeArrowheads="1"/>
          </p:cNvSpPr>
          <p:nvPr/>
        </p:nvSpPr>
        <p:spPr bwMode="auto">
          <a:xfrm>
            <a:off x="2268538" y="5280025"/>
            <a:ext cx="193675" cy="4667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endParaRPr kumimoji="1" lang="en-US" altLang="en-US" sz="2400">
              <a:solidFill>
                <a:srgbClr val="000000"/>
              </a:solidFill>
              <a:latin typeface="Times New Roman" pitchFamily="18" charset="0"/>
              <a:ea typeface="ＭＳ Ｐゴシック" pitchFamily="34" charset="-128"/>
            </a:endParaRPr>
          </a:p>
        </p:txBody>
      </p:sp>
      <p:sp>
        <p:nvSpPr>
          <p:cNvPr id="81924" name="Text Box 4"/>
          <p:cNvSpPr txBox="1">
            <a:spLocks noChangeArrowheads="1"/>
          </p:cNvSpPr>
          <p:nvPr/>
        </p:nvSpPr>
        <p:spPr bwMode="auto">
          <a:xfrm>
            <a:off x="6400800" y="1365250"/>
            <a:ext cx="1728788"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kumimoji="1" lang="en-US" altLang="ja-JP">
                <a:solidFill>
                  <a:srgbClr val="000000"/>
                </a:solidFill>
                <a:latin typeface="Tahoma" pitchFamily="34" charset="0"/>
              </a:rPr>
              <a:t>Velocity 6 km/s</a:t>
            </a:r>
          </a:p>
        </p:txBody>
      </p:sp>
      <p:pic>
        <p:nvPicPr>
          <p:cNvPr id="819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628775"/>
            <a:ext cx="5260975" cy="42084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6" name="Line 6"/>
          <p:cNvSpPr>
            <a:spLocks noChangeShapeType="1"/>
          </p:cNvSpPr>
          <p:nvPr/>
        </p:nvSpPr>
        <p:spPr bwMode="auto">
          <a:xfrm>
            <a:off x="990600" y="2667000"/>
            <a:ext cx="3581400"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1927" name="Line 7"/>
          <p:cNvSpPr>
            <a:spLocks noChangeShapeType="1"/>
          </p:cNvSpPr>
          <p:nvPr/>
        </p:nvSpPr>
        <p:spPr bwMode="auto">
          <a:xfrm>
            <a:off x="1066800" y="4648200"/>
            <a:ext cx="2667000" cy="0"/>
          </a:xfrm>
          <a:prstGeom prst="line">
            <a:avLst/>
          </a:prstGeom>
          <a:noFill/>
          <a:ln w="952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1928" name="Text Box 8"/>
          <p:cNvSpPr txBox="1">
            <a:spLocks noChangeArrowheads="1"/>
          </p:cNvSpPr>
          <p:nvPr/>
        </p:nvSpPr>
        <p:spPr bwMode="auto">
          <a:xfrm>
            <a:off x="2727325" y="1784350"/>
            <a:ext cx="2968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kumimoji="1" lang="en-US" altLang="ja-JP">
                <a:solidFill>
                  <a:srgbClr val="000000"/>
                </a:solidFill>
                <a:latin typeface="Tahoma" pitchFamily="34" charset="0"/>
              </a:rPr>
              <a:t>x</a:t>
            </a:r>
          </a:p>
        </p:txBody>
      </p:sp>
      <p:sp>
        <p:nvSpPr>
          <p:cNvPr id="81929" name="Line 9"/>
          <p:cNvSpPr>
            <a:spLocks noChangeShapeType="1"/>
          </p:cNvSpPr>
          <p:nvPr/>
        </p:nvSpPr>
        <p:spPr bwMode="auto">
          <a:xfrm>
            <a:off x="2971800" y="1981200"/>
            <a:ext cx="304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1930" name="Line 10"/>
          <p:cNvSpPr>
            <a:spLocks noChangeShapeType="1"/>
          </p:cNvSpPr>
          <p:nvPr/>
        </p:nvSpPr>
        <p:spPr bwMode="auto">
          <a:xfrm>
            <a:off x="2971800" y="3962400"/>
            <a:ext cx="304800"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81931" name="Text Box 11"/>
          <p:cNvSpPr txBox="1">
            <a:spLocks noChangeArrowheads="1"/>
          </p:cNvSpPr>
          <p:nvPr/>
        </p:nvSpPr>
        <p:spPr bwMode="auto">
          <a:xfrm>
            <a:off x="2651125" y="3765550"/>
            <a:ext cx="26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kumimoji="1" lang="en-US" altLang="ja-JP">
                <a:solidFill>
                  <a:srgbClr val="000000"/>
                </a:solidFill>
                <a:latin typeface="Tahoma" pitchFamily="34" charset="0"/>
              </a:rPr>
              <a:t>t</a:t>
            </a:r>
          </a:p>
        </p:txBody>
      </p:sp>
      <p:sp>
        <p:nvSpPr>
          <p:cNvPr id="81932" name="Text Box 12"/>
          <p:cNvSpPr txBox="1">
            <a:spLocks noChangeArrowheads="1"/>
          </p:cNvSpPr>
          <p:nvPr/>
        </p:nvSpPr>
        <p:spPr bwMode="auto">
          <a:xfrm>
            <a:off x="1752600" y="2743200"/>
            <a:ext cx="1339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kumimoji="1" lang="en-US" altLang="ja-JP">
                <a:solidFill>
                  <a:srgbClr val="000000"/>
                </a:solidFill>
                <a:latin typeface="Tahoma" pitchFamily="34" charset="0"/>
              </a:rPr>
              <a:t>wavelength</a:t>
            </a:r>
          </a:p>
          <a:p>
            <a:pPr eaLnBrk="1" hangingPunct="1"/>
            <a:r>
              <a:rPr kumimoji="1" lang="ja-JP" altLang="en-US">
                <a:solidFill>
                  <a:srgbClr val="000000"/>
                </a:solidFill>
                <a:latin typeface="Tahoma" pitchFamily="34" charset="0"/>
              </a:rPr>
              <a:t>　　</a:t>
            </a:r>
          </a:p>
        </p:txBody>
      </p:sp>
      <p:sp>
        <p:nvSpPr>
          <p:cNvPr id="81933" name="Text Box 13"/>
          <p:cNvSpPr txBox="1">
            <a:spLocks noChangeArrowheads="1"/>
          </p:cNvSpPr>
          <p:nvPr/>
        </p:nvSpPr>
        <p:spPr bwMode="auto">
          <a:xfrm>
            <a:off x="1752600" y="4638675"/>
            <a:ext cx="817563"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endParaRPr kumimoji="1" lang="en-US" altLang="ja-JP">
              <a:solidFill>
                <a:srgbClr val="000000"/>
              </a:solidFill>
              <a:latin typeface="Tahoma" pitchFamily="34" charset="0"/>
            </a:endParaRPr>
          </a:p>
          <a:p>
            <a:pPr eaLnBrk="1" hangingPunct="1"/>
            <a:r>
              <a:rPr kumimoji="1" lang="en-US" altLang="ja-JP">
                <a:solidFill>
                  <a:srgbClr val="000000"/>
                </a:solidFill>
                <a:latin typeface="Tahoma" pitchFamily="34" charset="0"/>
              </a:rPr>
              <a:t>period</a:t>
            </a:r>
          </a:p>
          <a:p>
            <a:pPr eaLnBrk="1" hangingPunct="1"/>
            <a:endParaRPr kumimoji="1" lang="en-US" altLang="ja-JP">
              <a:solidFill>
                <a:srgbClr val="000000"/>
              </a:solidFill>
              <a:latin typeface="Tahoma" pitchFamily="34" charset="0"/>
            </a:endParaRPr>
          </a:p>
        </p:txBody>
      </p:sp>
      <p:sp>
        <p:nvSpPr>
          <p:cNvPr id="81934" name="Text Box 14"/>
          <p:cNvSpPr txBox="1">
            <a:spLocks noChangeArrowheads="1"/>
          </p:cNvSpPr>
          <p:nvPr/>
        </p:nvSpPr>
        <p:spPr bwMode="auto">
          <a:xfrm>
            <a:off x="685800" y="1600200"/>
            <a:ext cx="984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kumimoji="1" lang="en-US" altLang="ja-JP" sz="2400">
                <a:solidFill>
                  <a:srgbClr val="000000"/>
                </a:solidFill>
                <a:latin typeface="Tahoma" pitchFamily="34" charset="0"/>
              </a:rPr>
              <a:t>Space</a:t>
            </a:r>
          </a:p>
        </p:txBody>
      </p:sp>
      <p:sp>
        <p:nvSpPr>
          <p:cNvPr id="81935" name="Text Box 15"/>
          <p:cNvSpPr txBox="1">
            <a:spLocks noChangeArrowheads="1"/>
          </p:cNvSpPr>
          <p:nvPr/>
        </p:nvSpPr>
        <p:spPr bwMode="auto">
          <a:xfrm>
            <a:off x="838200" y="3429000"/>
            <a:ext cx="847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kumimoji="1" lang="en-US" altLang="ja-JP" sz="2400">
                <a:solidFill>
                  <a:srgbClr val="000000"/>
                </a:solidFill>
                <a:latin typeface="Tahoma" pitchFamily="34" charset="0"/>
              </a:rPr>
              <a:t>Time</a:t>
            </a:r>
          </a:p>
        </p:txBody>
      </p:sp>
      <p:sp>
        <p:nvSpPr>
          <p:cNvPr id="19472" name="Text Box 16"/>
          <p:cNvSpPr txBox="1">
            <a:spLocks noChangeArrowheads="1"/>
          </p:cNvSpPr>
          <p:nvPr/>
        </p:nvSpPr>
        <p:spPr bwMode="auto">
          <a:xfrm>
            <a:off x="4876800" y="4191000"/>
            <a:ext cx="3810000" cy="650875"/>
          </a:xfrm>
          <a:prstGeom prst="rect">
            <a:avLst/>
          </a:prstGeom>
          <a:solidFill>
            <a:schemeClr val="accent4">
              <a:lumMod val="40000"/>
              <a:lumOff val="60000"/>
            </a:schemeClr>
          </a:solidFill>
          <a:ln w="9525">
            <a:solidFill>
              <a:srgbClr val="000099"/>
            </a:solidFill>
            <a:miter lim="800000"/>
            <a:headEnd/>
            <a:tailEnd/>
          </a:ln>
          <a:effectLst/>
        </p:spPr>
        <p:txBody>
          <a:bodyPr>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r>
              <a:rPr kumimoji="1" lang="en-US" altLang="ja-JP" i="0" dirty="0" smtClean="0">
                <a:solidFill>
                  <a:srgbClr val="000000"/>
                </a:solidFill>
                <a:latin typeface="Tahoma" panose="020B0604030504040204" pitchFamily="34" charset="0"/>
                <a:cs typeface="Arial" panose="020B0604020202020204" pitchFamily="34" charset="0"/>
              </a:rPr>
              <a:t>period 50 s</a:t>
            </a:r>
          </a:p>
          <a:p>
            <a:pPr eaLnBrk="1" hangingPunct="1">
              <a:defRPr/>
            </a:pPr>
            <a:r>
              <a:rPr kumimoji="1" lang="en-US" altLang="ja-JP" i="0" dirty="0" smtClean="0">
                <a:solidFill>
                  <a:srgbClr val="000000"/>
                </a:solidFill>
                <a:latin typeface="Tahoma" panose="020B0604030504040204" pitchFamily="34" charset="0"/>
                <a:cs typeface="Arial" panose="020B0604020202020204" pitchFamily="34" charset="0"/>
              </a:rPr>
              <a:t>frequency = 1/period= 0.02 Hz</a:t>
            </a:r>
          </a:p>
        </p:txBody>
      </p:sp>
      <p:sp>
        <p:nvSpPr>
          <p:cNvPr id="19473" name="Text Box 18"/>
          <p:cNvSpPr txBox="1">
            <a:spLocks noChangeArrowheads="1"/>
          </p:cNvSpPr>
          <p:nvPr/>
        </p:nvSpPr>
        <p:spPr bwMode="auto">
          <a:xfrm>
            <a:off x="3851275" y="5949950"/>
            <a:ext cx="4384675" cy="466725"/>
          </a:xfrm>
          <a:prstGeom prst="rect">
            <a:avLst/>
          </a:prstGeom>
          <a:solidFill>
            <a:schemeClr val="accent4">
              <a:lumMod val="40000"/>
              <a:lumOff val="60000"/>
            </a:schemeClr>
          </a:solidFill>
          <a:ln w="9525">
            <a:solidFill>
              <a:schemeClr val="hlink"/>
            </a:solidFill>
            <a:miter lim="800000"/>
            <a:headEnd/>
            <a:tailEnd/>
          </a:ln>
          <a:effec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r>
              <a:rPr kumimoji="1" lang="en-US" altLang="ja-JP" sz="2400" i="0" dirty="0" smtClean="0">
                <a:solidFill>
                  <a:srgbClr val="000000"/>
                </a:solidFill>
                <a:latin typeface="Tahoma" panose="020B0604030504040204" pitchFamily="34" charset="0"/>
                <a:cs typeface="Arial" panose="020B0604020202020204" pitchFamily="34" charset="0"/>
              </a:rPr>
              <a:t>Velocity = Wavelength / Period</a:t>
            </a:r>
          </a:p>
        </p:txBody>
      </p:sp>
      <p:sp>
        <p:nvSpPr>
          <p:cNvPr id="19474" name="Text Box 19"/>
          <p:cNvSpPr txBox="1">
            <a:spLocks noChangeArrowheads="1"/>
          </p:cNvSpPr>
          <p:nvPr/>
        </p:nvSpPr>
        <p:spPr bwMode="auto">
          <a:xfrm>
            <a:off x="5435600" y="2492375"/>
            <a:ext cx="2174875" cy="376238"/>
          </a:xfrm>
          <a:prstGeom prst="rect">
            <a:avLst/>
          </a:prstGeom>
          <a:solidFill>
            <a:schemeClr val="tx2">
              <a:lumMod val="20000"/>
              <a:lumOff val="80000"/>
            </a:schemeClr>
          </a:solidFill>
          <a:ln w="9525">
            <a:solidFill>
              <a:srgbClr val="FF0000"/>
            </a:solidFill>
            <a:miter lim="800000"/>
            <a:headEnd/>
            <a:tailEnd/>
          </a:ln>
          <a:effec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r>
              <a:rPr kumimoji="1" lang="en-US" altLang="ja-JP" i="0" dirty="0" smtClean="0">
                <a:solidFill>
                  <a:srgbClr val="000000"/>
                </a:solidFill>
                <a:latin typeface="Tahoma" panose="020B0604030504040204" pitchFamily="34" charset="0"/>
                <a:cs typeface="Arial" panose="020B0604020202020204" pitchFamily="34" charset="0"/>
              </a:rPr>
              <a:t>wavelength 300 km</a:t>
            </a:r>
          </a:p>
        </p:txBody>
      </p:sp>
      <p:sp>
        <p:nvSpPr>
          <p:cNvPr id="81939" name="Text Box 20"/>
          <p:cNvSpPr txBox="1">
            <a:spLocks noChangeArrowheads="1"/>
          </p:cNvSpPr>
          <p:nvPr/>
        </p:nvSpPr>
        <p:spPr bwMode="auto">
          <a:xfrm>
            <a:off x="7162800" y="6491288"/>
            <a:ext cx="184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i="1">
                <a:latin typeface="Arial" charset="0"/>
              </a:rPr>
              <a:t>Courtesy J. Mori</a:t>
            </a:r>
          </a:p>
        </p:txBody>
      </p:sp>
      <p:pic>
        <p:nvPicPr>
          <p:cNvPr id="81940" name="Picture 21" descr="usgs_black"/>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13" y="6265863"/>
            <a:ext cx="1457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prepared by   Prof M A OMRAN</a:t>
            </a:r>
            <a:endParaRPr lang="en-US"/>
          </a:p>
        </p:txBody>
      </p:sp>
      <p:sp>
        <p:nvSpPr>
          <p:cNvPr id="8194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90DD7861-E9A1-464B-85D4-F490279E53F1}" type="slidenum">
              <a:rPr lang="ar-SA" altLang="en-US" smtClean="0">
                <a:solidFill>
                  <a:srgbClr val="898989"/>
                </a:solidFill>
              </a:rPr>
              <a:pPr/>
              <a:t>77</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1042988" y="1268413"/>
            <a:ext cx="7489825" cy="4897437"/>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en-GB" altLang="en-US" i="1">
              <a:latin typeface="Arial" charset="0"/>
            </a:endParaRPr>
          </a:p>
        </p:txBody>
      </p:sp>
      <p:sp>
        <p:nvSpPr>
          <p:cNvPr id="82947" name="Text Box 3"/>
          <p:cNvSpPr txBox="1">
            <a:spLocks noChangeArrowheads="1"/>
          </p:cNvSpPr>
          <p:nvPr/>
        </p:nvSpPr>
        <p:spPr bwMode="auto">
          <a:xfrm>
            <a:off x="974725" y="19256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endParaRPr kumimoji="1" lang="en-US" altLang="en-US" sz="2400">
              <a:latin typeface="Tahoma" pitchFamily="34" charset="0"/>
              <a:ea typeface="ＭＳ Ｐゴシック" pitchFamily="34" charset="-128"/>
            </a:endParaRPr>
          </a:p>
        </p:txBody>
      </p:sp>
      <p:graphicFrame>
        <p:nvGraphicFramePr>
          <p:cNvPr id="88068" name="Group 4"/>
          <p:cNvGraphicFramePr>
            <a:graphicFrameLocks noGrp="1"/>
          </p:cNvGraphicFramePr>
          <p:nvPr/>
        </p:nvGraphicFramePr>
        <p:xfrm>
          <a:off x="1447800" y="1981200"/>
          <a:ext cx="6781800" cy="4191000"/>
        </p:xfrm>
        <a:graphic>
          <a:graphicData uri="http://schemas.openxmlformats.org/drawingml/2006/table">
            <a:tbl>
              <a:tblPr/>
              <a:tblGrid>
                <a:gridCol w="2260600"/>
                <a:gridCol w="2260600"/>
                <a:gridCol w="2260600"/>
              </a:tblGrid>
              <a:tr h="1143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Body waves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 </a:t>
                      </a:r>
                      <a:endParaRPr kumimoji="0" lang="ja-JP" altLang="en-US" sz="18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0.01 to 50 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50 m to 500 km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r>
              <a:tr h="1016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rPr>
                        <a:t>Surface waves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800" b="0" i="0" u="none" strike="noStrike" cap="none" normalizeH="0" baseline="0" smtClean="0">
                        <a:ln>
                          <a:noFill/>
                        </a:ln>
                        <a:solidFill>
                          <a:srgbClr val="000000"/>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 to 350 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30 to 1000 km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r>
              <a:tr h="1016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Free Oscillations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8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350 to 3600 sec</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0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1000 to 10000 km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lumMod val="90000"/>
                      </a:schemeClr>
                    </a:solidFill>
                  </a:tcPr>
                </a:tc>
              </a:tr>
              <a:tr h="1016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8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Static Displacements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8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40000"/>
                        <a:lumOff val="6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4">
                        <a:lumMod val="60000"/>
                        <a:lumOff val="40000"/>
                      </a:schemeClr>
                    </a:solid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2800" b="0" i="0" u="none" strike="noStrike" cap="none" normalizeH="0" baseline="0" dirty="0" smtClean="0">
                          <a:ln>
                            <a:noFill/>
                          </a:ln>
                          <a:solidFill>
                            <a:srgbClr val="000000"/>
                          </a:solidFill>
                          <a:effectLst/>
                          <a:latin typeface="Arial" panose="020B0604020202020204" pitchFamily="34" charset="0"/>
                          <a:ea typeface="ＭＳ Ｐゴシック" panose="020B0600070205080204" pitchFamily="34" charset="-128"/>
                        </a:rPr>
                        <a:t>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2">
                        <a:lumMod val="40000"/>
                        <a:lumOff val="60000"/>
                      </a:schemeClr>
                    </a:solidFill>
                  </a:tcPr>
                </a:tc>
              </a:tr>
            </a:tbl>
          </a:graphicData>
        </a:graphic>
      </p:graphicFrame>
      <p:sp>
        <p:nvSpPr>
          <p:cNvPr id="21530" name="Text Box 26"/>
          <p:cNvSpPr txBox="1">
            <a:spLocks noChangeArrowheads="1"/>
          </p:cNvSpPr>
          <p:nvPr/>
        </p:nvSpPr>
        <p:spPr bwMode="auto">
          <a:xfrm>
            <a:off x="4140200" y="1052513"/>
            <a:ext cx="1025525" cy="822325"/>
          </a:xfrm>
          <a:prstGeom prst="rect">
            <a:avLst/>
          </a:prstGeom>
          <a:solidFill>
            <a:schemeClr val="accent4">
              <a:lumMod val="40000"/>
              <a:lumOff val="60000"/>
            </a:schemeClr>
          </a:solidFill>
          <a:ln>
            <a:noFill/>
          </a:ln>
          <a:effec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endParaRPr kumimoji="1" lang="en-US" altLang="ja-JP" sz="2400" i="0" dirty="0" smtClean="0">
              <a:solidFill>
                <a:srgbClr val="000000"/>
              </a:solidFill>
              <a:latin typeface="Tahoma" panose="020B0604030504040204" pitchFamily="34" charset="0"/>
              <a:cs typeface="Arial" panose="020B0604020202020204" pitchFamily="34" charset="0"/>
            </a:endParaRPr>
          </a:p>
          <a:p>
            <a:pPr eaLnBrk="1" hangingPunct="1">
              <a:defRPr/>
            </a:pPr>
            <a:r>
              <a:rPr kumimoji="1" lang="en-US" altLang="ja-JP" sz="2400" i="0" dirty="0" smtClean="0">
                <a:solidFill>
                  <a:srgbClr val="000000"/>
                </a:solidFill>
                <a:latin typeface="Tahoma" panose="020B0604030504040204" pitchFamily="34" charset="0"/>
                <a:cs typeface="Arial" panose="020B0604020202020204" pitchFamily="34" charset="0"/>
              </a:rPr>
              <a:t>Period</a:t>
            </a:r>
          </a:p>
        </p:txBody>
      </p:sp>
      <p:sp>
        <p:nvSpPr>
          <p:cNvPr id="21531" name="Text Box 27"/>
          <p:cNvSpPr txBox="1">
            <a:spLocks noChangeArrowheads="1"/>
          </p:cNvSpPr>
          <p:nvPr/>
        </p:nvSpPr>
        <p:spPr bwMode="auto">
          <a:xfrm>
            <a:off x="6084888" y="1052513"/>
            <a:ext cx="1771650" cy="822325"/>
          </a:xfrm>
          <a:prstGeom prst="rect">
            <a:avLst/>
          </a:prstGeom>
          <a:solidFill>
            <a:schemeClr val="tx2">
              <a:lumMod val="20000"/>
              <a:lumOff val="80000"/>
            </a:schemeClr>
          </a:solidFill>
          <a:ln>
            <a:noFill/>
          </a:ln>
          <a:effectLst/>
        </p:spPr>
        <p:txBody>
          <a:bodyPr wrap="none">
            <a:spAutoFit/>
          </a:bodyPr>
          <a:lstStyle>
            <a:lvl1pPr>
              <a:defRPr i="1">
                <a:solidFill>
                  <a:schemeClr val="tx1"/>
                </a:solidFill>
                <a:latin typeface="Arial" panose="020B0604020202020204" pitchFamily="34" charset="0"/>
              </a:defRPr>
            </a:lvl1pPr>
            <a:lvl2pPr marL="742950" indent="-285750">
              <a:defRPr i="1">
                <a:solidFill>
                  <a:schemeClr val="tx1"/>
                </a:solidFill>
                <a:latin typeface="Arial" panose="020B0604020202020204" pitchFamily="34" charset="0"/>
              </a:defRPr>
            </a:lvl2pPr>
            <a:lvl3pPr marL="1143000" indent="-228600">
              <a:defRPr i="1">
                <a:solidFill>
                  <a:schemeClr val="tx1"/>
                </a:solidFill>
                <a:latin typeface="Arial" panose="020B0604020202020204" pitchFamily="34" charset="0"/>
              </a:defRPr>
            </a:lvl3pPr>
            <a:lvl4pPr marL="1600200" indent="-228600">
              <a:defRPr i="1">
                <a:solidFill>
                  <a:schemeClr val="tx1"/>
                </a:solidFill>
                <a:latin typeface="Arial" panose="020B0604020202020204" pitchFamily="34" charset="0"/>
              </a:defRPr>
            </a:lvl4pPr>
            <a:lvl5pPr marL="2057400" indent="-22860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eaLnBrk="1" hangingPunct="1">
              <a:defRPr/>
            </a:pPr>
            <a:endParaRPr kumimoji="1" lang="en-US" altLang="ja-JP" sz="2400" i="0" dirty="0" smtClean="0">
              <a:solidFill>
                <a:srgbClr val="000000"/>
              </a:solidFill>
              <a:latin typeface="Tahoma" panose="020B0604030504040204" pitchFamily="34" charset="0"/>
              <a:cs typeface="Arial" panose="020B0604020202020204" pitchFamily="34" charset="0"/>
            </a:endParaRPr>
          </a:p>
          <a:p>
            <a:pPr eaLnBrk="1" hangingPunct="1">
              <a:defRPr/>
            </a:pPr>
            <a:r>
              <a:rPr kumimoji="1" lang="en-US" altLang="ja-JP" sz="2400" i="0" dirty="0" smtClean="0">
                <a:solidFill>
                  <a:srgbClr val="000000"/>
                </a:solidFill>
                <a:latin typeface="Tahoma" panose="020B0604030504040204" pitchFamily="34" charset="0"/>
                <a:cs typeface="Arial" panose="020B0604020202020204" pitchFamily="34" charset="0"/>
              </a:rPr>
              <a:t>Wavelength</a:t>
            </a:r>
          </a:p>
        </p:txBody>
      </p:sp>
      <p:graphicFrame>
        <p:nvGraphicFramePr>
          <p:cNvPr id="82972" name="Object 28"/>
          <p:cNvGraphicFramePr>
            <a:graphicFrameLocks noChangeAspect="1"/>
          </p:cNvGraphicFramePr>
          <p:nvPr/>
        </p:nvGraphicFramePr>
        <p:xfrm>
          <a:off x="4419600" y="5181600"/>
          <a:ext cx="381000" cy="317500"/>
        </p:xfrm>
        <a:graphic>
          <a:graphicData uri="http://schemas.openxmlformats.org/presentationml/2006/ole">
            <mc:AlternateContent xmlns:mc="http://schemas.openxmlformats.org/markup-compatibility/2006">
              <mc:Choice xmlns:v="urn:schemas-microsoft-com:vml" Requires="v">
                <p:oleObj spid="_x0000_s82977" name="数式" r:id="rId4" imgW="152202" imgH="126835" progId="Equation.3">
                  <p:embed/>
                </p:oleObj>
              </mc:Choice>
              <mc:Fallback>
                <p:oleObj name="数式" r:id="rId4" imgW="152202" imgH="126835" progId="Equation.3">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5181600"/>
                        <a:ext cx="3810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2973" name="Text Box 29"/>
          <p:cNvSpPr txBox="1">
            <a:spLocks noChangeArrowheads="1"/>
          </p:cNvSpPr>
          <p:nvPr/>
        </p:nvSpPr>
        <p:spPr bwMode="auto">
          <a:xfrm>
            <a:off x="7296150" y="6491288"/>
            <a:ext cx="1847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i="1">
                <a:latin typeface="Arial" charset="0"/>
              </a:rPr>
              <a:t>Courtesy J. Mori</a:t>
            </a:r>
          </a:p>
        </p:txBody>
      </p:sp>
      <p:pic>
        <p:nvPicPr>
          <p:cNvPr id="82974" name="Picture 30" descr="usgs_blac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013" y="6265863"/>
            <a:ext cx="145732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prepared by   Prof M A OMRAN</a:t>
            </a:r>
            <a:endParaRPr lang="en-US"/>
          </a:p>
        </p:txBody>
      </p:sp>
      <p:sp>
        <p:nvSpPr>
          <p:cNvPr id="8297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C0C9B38F-A023-49C9-8A63-F5ACF1C0DDF0}" type="slidenum">
              <a:rPr lang="ar-SA" altLang="en-US" smtClean="0">
                <a:solidFill>
                  <a:srgbClr val="898989"/>
                </a:solidFill>
              </a:rPr>
              <a:pPr/>
              <a:t>78</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idx="1"/>
          </p:nvPr>
        </p:nvSpPr>
        <p:spPr>
          <a:xfrm>
            <a:off x="457200" y="685800"/>
            <a:ext cx="8229600" cy="5592763"/>
          </a:xfrm>
        </p:spPr>
        <p:txBody>
          <a:bodyPr/>
          <a:lstStyle/>
          <a:p>
            <a:pPr algn="just" eaLnBrk="1" hangingPunct="1">
              <a:buFont typeface="Wingdings" pitchFamily="2" charset="2"/>
              <a:buNone/>
            </a:pPr>
            <a:endParaRPr lang="en-US" altLang="en-US" smtClean="0">
              <a:cs typeface="Arial" charset="0"/>
            </a:endParaRPr>
          </a:p>
        </p:txBody>
      </p:sp>
      <p:sp>
        <p:nvSpPr>
          <p:cNvPr id="83971"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pic>
        <p:nvPicPr>
          <p:cNvPr id="83972" name="Picture 4" descr="F:\Original\Sayed\sayed_files\Seismic Waves_files\bw.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219200" y="1447800"/>
            <a:ext cx="65532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958922B4-A09B-4B70-A21B-13E610EAEE7D}" type="slidenum">
              <a:rPr lang="ar-SA" altLang="en-US" smtClean="0">
                <a:solidFill>
                  <a:srgbClr val="898989"/>
                </a:solidFill>
              </a:rPr>
              <a:pPr/>
              <a:t>79</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Grp="1" noChangeArrowheads="1"/>
          </p:cNvSpPr>
          <p:nvPr>
            <p:ph idx="1"/>
          </p:nvPr>
        </p:nvSpPr>
        <p:spPr>
          <a:xfrm>
            <a:off x="457200" y="533400"/>
            <a:ext cx="8229600" cy="5592763"/>
          </a:xfrm>
        </p:spPr>
        <p:txBody>
          <a:bodyPr/>
          <a:lstStyle/>
          <a:p>
            <a:pPr algn="just" eaLnBrk="1" hangingPunct="1"/>
            <a:r>
              <a:rPr lang="en-US" altLang="en-US" sz="3600" b="1" smtClean="0">
                <a:cs typeface="Arial" charset="0"/>
              </a:rPr>
              <a:t>Seismic waves are </a:t>
            </a:r>
            <a:r>
              <a:rPr lang="en-US" altLang="en-US" sz="3600" b="1" smtClean="0">
                <a:solidFill>
                  <a:schemeClr val="hlink"/>
                </a:solidFill>
                <a:cs typeface="Arial" charset="0"/>
              </a:rPr>
              <a:t>messengers</a:t>
            </a:r>
            <a:r>
              <a:rPr lang="en-US" altLang="en-US" sz="3600" b="1" smtClean="0">
                <a:cs typeface="Arial" charset="0"/>
              </a:rPr>
              <a:t> that give us information about the earth interior.</a:t>
            </a:r>
          </a:p>
          <a:p>
            <a:pPr algn="just" eaLnBrk="1" hangingPunct="1"/>
            <a:endParaRPr lang="en-US" altLang="en-US" sz="3600" b="1" smtClean="0">
              <a:cs typeface="Arial" charset="0"/>
            </a:endParaRPr>
          </a:p>
          <a:p>
            <a:pPr algn="just" eaLnBrk="1" hangingPunct="1"/>
            <a:r>
              <a:rPr lang="en-US" altLang="en-US" sz="3600" b="1" smtClean="0">
                <a:cs typeface="Arial" charset="0"/>
              </a:rPr>
              <a:t>These waves cause the particles of materials to vibrate which means that theses particles are </a:t>
            </a:r>
            <a:r>
              <a:rPr lang="en-US" altLang="en-US" sz="3600" b="1" smtClean="0">
                <a:solidFill>
                  <a:schemeClr val="hlink"/>
                </a:solidFill>
                <a:cs typeface="Arial" charset="0"/>
              </a:rPr>
              <a:t>temporarily stretched out</a:t>
            </a:r>
            <a:r>
              <a:rPr lang="en-US" altLang="en-US" sz="3600" b="1" smtClean="0">
                <a:cs typeface="Arial" charset="0"/>
              </a:rPr>
              <a:t> of position as they move back and forth.</a:t>
            </a:r>
          </a:p>
        </p:txBody>
      </p:sp>
      <p:sp>
        <p:nvSpPr>
          <p:cNvPr id="11267"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1126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2163E5CC-3702-410C-9468-9982B66A6C77}" type="slidenum">
              <a:rPr lang="ar-SA" altLang="en-US" smtClean="0">
                <a:solidFill>
                  <a:srgbClr val="898989"/>
                </a:solidFill>
              </a:rPr>
              <a:pPr/>
              <a:t>8</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idx="1"/>
          </p:nvPr>
        </p:nvSpPr>
        <p:spPr>
          <a:xfrm>
            <a:off x="457200" y="457200"/>
            <a:ext cx="8229600" cy="5668963"/>
          </a:xfrm>
        </p:spPr>
        <p:txBody>
          <a:bodyPr/>
          <a:lstStyle/>
          <a:p>
            <a:pPr algn="just" eaLnBrk="1" hangingPunct="1"/>
            <a:r>
              <a:rPr lang="en-US" altLang="en-US" sz="3200" b="1" smtClean="0">
                <a:solidFill>
                  <a:schemeClr val="hlink"/>
                </a:solidFill>
                <a:cs typeface="Arial" charset="0"/>
              </a:rPr>
              <a:t>P waves</a:t>
            </a:r>
            <a:r>
              <a:rPr lang="en-US" altLang="en-US" sz="3200" b="1" smtClean="0">
                <a:cs typeface="Arial" charset="0"/>
              </a:rPr>
              <a:t> are analogous to </a:t>
            </a:r>
            <a:r>
              <a:rPr lang="en-US" altLang="en-US" sz="3200" b="1" smtClean="0">
                <a:solidFill>
                  <a:schemeClr val="hlink"/>
                </a:solidFill>
                <a:cs typeface="Arial" charset="0"/>
              </a:rPr>
              <a:t>sound waves</a:t>
            </a:r>
            <a:r>
              <a:rPr lang="en-US" altLang="en-US" sz="3200" b="1" smtClean="0">
                <a:cs typeface="Arial" charset="0"/>
              </a:rPr>
              <a:t> propagating through the air.</a:t>
            </a:r>
            <a:endParaRPr lang="en-US" altLang="en-US" sz="3200" b="1" i="1" smtClean="0">
              <a:cs typeface="Arial" charset="0"/>
            </a:endParaRPr>
          </a:p>
          <a:p>
            <a:pPr algn="just" eaLnBrk="1" hangingPunct="1"/>
            <a:endParaRPr lang="en-US" altLang="en-US" sz="3200" b="1" smtClean="0">
              <a:cs typeface="Arial" charset="0"/>
            </a:endParaRPr>
          </a:p>
          <a:p>
            <a:pPr algn="just" eaLnBrk="1" hangingPunct="1"/>
            <a:r>
              <a:rPr lang="en-US" altLang="en-US" sz="3200" b="1" smtClean="0">
                <a:cs typeface="Arial" charset="0"/>
              </a:rPr>
              <a:t>Primary waves are </a:t>
            </a:r>
            <a:r>
              <a:rPr lang="en-US" altLang="en-US" sz="3200" b="1" smtClean="0">
                <a:cs typeface="Arial" charset="0"/>
                <a:hlinkClick r:id="rId2"/>
              </a:rPr>
              <a:t>longitudinal waves</a:t>
            </a:r>
            <a:r>
              <a:rPr lang="en-US" altLang="en-US" sz="3200" b="1" smtClean="0">
                <a:cs typeface="Arial" charset="0"/>
              </a:rPr>
              <a:t> that push and pull the earth.</a:t>
            </a:r>
          </a:p>
          <a:p>
            <a:pPr algn="just" eaLnBrk="1" hangingPunct="1"/>
            <a:endParaRPr lang="en-US" altLang="en-US" sz="3200" b="1" smtClean="0">
              <a:cs typeface="Arial" charset="0"/>
            </a:endParaRPr>
          </a:p>
          <a:p>
            <a:pPr algn="just" eaLnBrk="1" hangingPunct="1"/>
            <a:r>
              <a:rPr lang="en-US" altLang="en-US" sz="3200" b="1" smtClean="0">
                <a:cs typeface="Arial" charset="0"/>
              </a:rPr>
              <a:t> They are the fastest body wave, averaging speeds of about </a:t>
            </a:r>
            <a:r>
              <a:rPr lang="en-US" altLang="en-US" sz="3200" b="1" smtClean="0">
                <a:solidFill>
                  <a:schemeClr val="hlink"/>
                </a:solidFill>
                <a:cs typeface="Arial" charset="0"/>
              </a:rPr>
              <a:t>6 km/s</a:t>
            </a:r>
            <a:r>
              <a:rPr lang="en-US" altLang="en-US" sz="3200" b="1" smtClean="0">
                <a:cs typeface="Arial" charset="0"/>
              </a:rPr>
              <a:t>, so arrive first. </a:t>
            </a:r>
          </a:p>
          <a:p>
            <a:pPr eaLnBrk="1" hangingPunct="1">
              <a:buFont typeface="Wingdings" pitchFamily="2" charset="2"/>
              <a:buNone/>
            </a:pPr>
            <a:endParaRPr lang="en-US" altLang="en-US" b="1" smtClean="0">
              <a:cs typeface="Arial" charset="0"/>
            </a:endParaRPr>
          </a:p>
        </p:txBody>
      </p:sp>
      <p:sp>
        <p:nvSpPr>
          <p:cNvPr id="84995"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84996"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2DD133DA-CB11-474F-89A0-5CBB2E85DAB5}" type="slidenum">
              <a:rPr lang="ar-SA" altLang="en-US" smtClean="0">
                <a:solidFill>
                  <a:srgbClr val="898989"/>
                </a:solidFill>
              </a:rPr>
              <a:pPr/>
              <a:t>80</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4" descr="Pwave"/>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143000"/>
            <a:ext cx="8229600" cy="3429000"/>
          </a:xfrm>
          <a:noFill/>
        </p:spPr>
      </p:pic>
      <p:sp>
        <p:nvSpPr>
          <p:cNvPr id="86019"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78852" name="Rectangle 6"/>
          <p:cNvSpPr>
            <a:spLocks noChangeArrowheads="1"/>
          </p:cNvSpPr>
          <p:nvPr/>
        </p:nvSpPr>
        <p:spPr bwMode="auto">
          <a:xfrm>
            <a:off x="304800" y="4572000"/>
            <a:ext cx="8534400" cy="1905000"/>
          </a:xfrm>
          <a:prstGeom prst="rect">
            <a:avLst/>
          </a:prstGeom>
          <a:solidFill>
            <a:schemeClr val="tx2">
              <a:lumMod val="20000"/>
              <a:lumOff val="80000"/>
            </a:schemeClr>
          </a:solidFill>
          <a:ln w="9525">
            <a:solidFill>
              <a:srgbClr val="FF3300"/>
            </a:solidFill>
            <a:miter lim="800000"/>
            <a:headEnd/>
            <a:tailEnd/>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just" eaLnBrk="1" hangingPunct="1">
              <a:defRPr/>
            </a:pPr>
            <a:r>
              <a:rPr lang="en-US" sz="2400" b="1" dirty="0" smtClean="0"/>
              <a:t>Deformation propagates.  Particle motion consists of alternating</a:t>
            </a:r>
          </a:p>
          <a:p>
            <a:pPr algn="just" eaLnBrk="1" hangingPunct="1">
              <a:defRPr/>
            </a:pPr>
            <a:r>
              <a:rPr lang="en-US" sz="2400" b="1" dirty="0" smtClean="0"/>
              <a:t>compression and dilation.  Particle motion is parallel to the </a:t>
            </a:r>
          </a:p>
          <a:p>
            <a:pPr algn="just" eaLnBrk="1" hangingPunct="1">
              <a:defRPr/>
            </a:pPr>
            <a:r>
              <a:rPr lang="en-US" sz="2400" b="1" dirty="0" smtClean="0"/>
              <a:t>direction of propagation (longitudinal).  Material returns to its </a:t>
            </a:r>
          </a:p>
          <a:p>
            <a:pPr algn="just" eaLnBrk="1" hangingPunct="1">
              <a:defRPr/>
            </a:pPr>
            <a:r>
              <a:rPr lang="en-US" sz="2400" b="1" dirty="0" smtClean="0"/>
              <a:t>original shape after wave passes</a:t>
            </a:r>
            <a:r>
              <a:rPr lang="en-US" sz="2400" b="1" dirty="0" smtClean="0">
                <a:solidFill>
                  <a:srgbClr val="FF3300"/>
                </a:solidFill>
              </a:rPr>
              <a:t>.</a:t>
            </a:r>
          </a:p>
          <a:p>
            <a:pPr algn="just" rtl="1" eaLnBrk="1" hangingPunct="1">
              <a:defRPr/>
            </a:pPr>
            <a:endParaRPr lang="en-US" sz="2400" b="1" dirty="0" smtClean="0">
              <a:solidFill>
                <a:srgbClr val="FF3300"/>
              </a:solidFill>
            </a:endParaRPr>
          </a:p>
        </p:txBody>
      </p:sp>
      <p:sp>
        <p:nvSpPr>
          <p:cNvPr id="86021" name="Rectangle 7"/>
          <p:cNvSpPr>
            <a:spLocks noChangeArrowheads="1"/>
          </p:cNvSpPr>
          <p:nvPr/>
        </p:nvSpPr>
        <p:spPr bwMode="auto">
          <a:xfrm>
            <a:off x="457200" y="381000"/>
            <a:ext cx="8153400" cy="685800"/>
          </a:xfrm>
          <a:prstGeom prst="rect">
            <a:avLst/>
          </a:prstGeom>
          <a:solidFill>
            <a:schemeClr val="folHlink"/>
          </a:solidFill>
          <a:ln w="9525">
            <a:solidFill>
              <a:schemeClr val="tx1"/>
            </a:solidFill>
            <a:miter lim="800000"/>
            <a:headEnd/>
            <a:tailEnd/>
          </a:ln>
        </p:spPr>
        <p:txBody>
          <a:bodyPr wrap="none" anchor="ctr"/>
          <a:lstStyle/>
          <a:p>
            <a:pPr algn="ctr" eaLnBrk="1" hangingPunct="1"/>
            <a:r>
              <a:rPr lang="en-US" altLang="en-US" b="1" i="1">
                <a:solidFill>
                  <a:srgbClr val="0099FF"/>
                </a:solidFill>
              </a:rPr>
              <a:t>Compressional Wave (P-Wave) Animation</a:t>
            </a:r>
          </a:p>
        </p:txBody>
      </p:sp>
      <p:sp>
        <p:nvSpPr>
          <p:cNvPr id="8602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05185A94-E7AE-4F58-8A59-8AA130AF0B65}" type="slidenum">
              <a:rPr lang="ar-SA" altLang="en-US" smtClean="0">
                <a:solidFill>
                  <a:srgbClr val="898989"/>
                </a:solidFill>
              </a:rPr>
              <a:pPr/>
              <a:t>81</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idx="1"/>
          </p:nvPr>
        </p:nvSpPr>
        <p:spPr>
          <a:xfrm>
            <a:off x="457200" y="381000"/>
            <a:ext cx="8229600" cy="5745163"/>
          </a:xfrm>
        </p:spPr>
        <p:txBody>
          <a:bodyPr/>
          <a:lstStyle/>
          <a:p>
            <a:pPr algn="just" eaLnBrk="1" hangingPunct="1"/>
            <a:r>
              <a:rPr lang="en-US" altLang="en-US" b="1" i="1" smtClean="0">
                <a:solidFill>
                  <a:schemeClr val="hlink"/>
                </a:solidFill>
                <a:cs typeface="Arial" charset="0"/>
              </a:rPr>
              <a:t> </a:t>
            </a:r>
            <a:r>
              <a:rPr lang="en-US" altLang="en-US" sz="3600" b="1" i="1" smtClean="0">
                <a:solidFill>
                  <a:schemeClr val="hlink"/>
                </a:solidFill>
                <a:cs typeface="Arial" charset="0"/>
              </a:rPr>
              <a:t>S Waves</a:t>
            </a:r>
            <a:r>
              <a:rPr lang="en-US" altLang="en-US" sz="3600" b="1" smtClean="0">
                <a:cs typeface="Arial" charset="0"/>
              </a:rPr>
              <a:t> are called </a:t>
            </a:r>
            <a:r>
              <a:rPr lang="en-US" altLang="en-US" sz="3600" b="1" smtClean="0">
                <a:solidFill>
                  <a:schemeClr val="hlink"/>
                </a:solidFill>
                <a:cs typeface="Arial" charset="0"/>
              </a:rPr>
              <a:t>secondary waves</a:t>
            </a:r>
            <a:r>
              <a:rPr lang="en-US" altLang="en-US" sz="3600" b="1" smtClean="0">
                <a:cs typeface="Arial" charset="0"/>
              </a:rPr>
              <a:t>, because they propagate through the medium slower than P waves.</a:t>
            </a:r>
          </a:p>
          <a:p>
            <a:pPr algn="just" eaLnBrk="1" hangingPunct="1">
              <a:buFont typeface="Wingdings" pitchFamily="2" charset="2"/>
              <a:buNone/>
            </a:pPr>
            <a:r>
              <a:rPr lang="en-US" altLang="en-US" sz="3600" b="1" smtClean="0">
                <a:cs typeface="Arial" charset="0"/>
              </a:rPr>
              <a:t> </a:t>
            </a:r>
          </a:p>
          <a:p>
            <a:pPr algn="just" eaLnBrk="1" hangingPunct="1"/>
            <a:r>
              <a:rPr lang="en-US" altLang="en-US" sz="3600" b="1" smtClean="0">
                <a:cs typeface="Arial" charset="0"/>
              </a:rPr>
              <a:t>In </a:t>
            </a:r>
            <a:r>
              <a:rPr lang="en-US" altLang="en-US" sz="3600" b="1" i="1" smtClean="0">
                <a:solidFill>
                  <a:schemeClr val="hlink"/>
                </a:solidFill>
                <a:cs typeface="Arial" charset="0"/>
              </a:rPr>
              <a:t>S-waves</a:t>
            </a:r>
            <a:r>
              <a:rPr lang="en-US" altLang="en-US" sz="3600" b="1" smtClean="0">
                <a:cs typeface="Arial" charset="0"/>
              </a:rPr>
              <a:t>, particles constituting the medium are displaced in a direction that is </a:t>
            </a:r>
            <a:r>
              <a:rPr lang="en-US" altLang="en-US" sz="3600" b="1" smtClean="0">
                <a:solidFill>
                  <a:schemeClr val="hlink"/>
                </a:solidFill>
                <a:cs typeface="Arial" charset="0"/>
              </a:rPr>
              <a:t>perpendicular</a:t>
            </a:r>
            <a:r>
              <a:rPr lang="en-US" altLang="en-US" sz="3600" b="1" smtClean="0">
                <a:cs typeface="Arial" charset="0"/>
              </a:rPr>
              <a:t> to the direction that the wave is propagating and have average velocity about 4 km/s. </a:t>
            </a:r>
          </a:p>
        </p:txBody>
      </p:sp>
      <p:sp>
        <p:nvSpPr>
          <p:cNvPr id="87043"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870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FDCFF5F9-2C65-4DDA-B33D-A0A56AF85CAC}" type="slidenum">
              <a:rPr lang="ar-SA" altLang="en-US" smtClean="0">
                <a:solidFill>
                  <a:srgbClr val="898989"/>
                </a:solidFill>
              </a:rPr>
              <a:pPr/>
              <a:t>82</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smtClean="0">
                <a:cs typeface="Times New Roman" pitchFamily="18" charset="0"/>
              </a:rPr>
              <a:t>Types of Seismic Wave</a:t>
            </a:r>
          </a:p>
        </p:txBody>
      </p:sp>
      <p:pic>
        <p:nvPicPr>
          <p:cNvPr id="24580" name="Picture 4"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524000"/>
            <a:ext cx="55626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F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1563688"/>
            <a:ext cx="55626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smtClean="0"/>
              <a:t>prepared by   Prof M A OMRAN</a:t>
            </a:r>
            <a:endParaRPr lang="en-US"/>
          </a:p>
        </p:txBody>
      </p:sp>
      <p:sp>
        <p:nvSpPr>
          <p:cNvPr id="8807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927C4530-7DC1-49B9-AA73-D3159E3F05F6}" type="slidenum">
              <a:rPr lang="ar-SA" altLang="en-US" smtClean="0">
                <a:solidFill>
                  <a:srgbClr val="898989"/>
                </a:solidFill>
              </a:rPr>
              <a:pPr/>
              <a:t>83</a:t>
            </a:fld>
            <a:endParaRPr lang="en-US" altLang="en-US" smtClean="0">
              <a:solidFill>
                <a:srgbClr val="898989"/>
              </a:solidFill>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1+#ppt_w/2"/>
                                          </p:val>
                                        </p:tav>
                                        <p:tav tm="100000">
                                          <p:val>
                                            <p:strVal val="#ppt_x"/>
                                          </p:val>
                                        </p:tav>
                                      </p:tavLst>
                                    </p:anim>
                                    <p:anim calcmode="lin" valueType="num">
                                      <p:cBhvr additive="base">
                                        <p:cTn id="8" dur="500" fill="hold"/>
                                        <p:tgtEl>
                                          <p:spTgt spid="245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89091" name="Rectangle 7"/>
          <p:cNvSpPr>
            <a:spLocks noChangeArrowheads="1"/>
          </p:cNvSpPr>
          <p:nvPr/>
        </p:nvSpPr>
        <p:spPr bwMode="auto">
          <a:xfrm>
            <a:off x="685800" y="228600"/>
            <a:ext cx="8001000" cy="609600"/>
          </a:xfrm>
          <a:prstGeom prst="rect">
            <a:avLst/>
          </a:prstGeom>
          <a:solidFill>
            <a:schemeClr val="tx1"/>
          </a:solidFill>
          <a:ln w="9525">
            <a:solidFill>
              <a:schemeClr val="tx1"/>
            </a:solidFill>
            <a:miter lim="800000"/>
            <a:headEnd/>
            <a:tailEnd/>
          </a:ln>
        </p:spPr>
        <p:txBody>
          <a:bodyPr wrap="none" anchor="ctr"/>
          <a:lstStyle/>
          <a:p>
            <a:pPr algn="ctr" rtl="1" eaLnBrk="1" hangingPunct="1"/>
            <a:r>
              <a:rPr lang="en-US" altLang="en-US" sz="3200" b="1" i="1">
                <a:solidFill>
                  <a:srgbClr val="FF3300"/>
                </a:solidFill>
              </a:rPr>
              <a:t>Shear Wave (S-Wave) Animation</a:t>
            </a:r>
          </a:p>
        </p:txBody>
      </p:sp>
      <p:pic>
        <p:nvPicPr>
          <p:cNvPr id="89092" name="Picture 8" descr="Swav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066800"/>
            <a:ext cx="8077200" cy="356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9"/>
          <p:cNvSpPr>
            <a:spLocks noChangeArrowheads="1"/>
          </p:cNvSpPr>
          <p:nvPr/>
        </p:nvSpPr>
        <p:spPr bwMode="auto">
          <a:xfrm>
            <a:off x="457200" y="4800600"/>
            <a:ext cx="8686800" cy="2057400"/>
          </a:xfrm>
          <a:prstGeom prst="rect">
            <a:avLst/>
          </a:prstGeom>
          <a:solidFill>
            <a:schemeClr val="folHlink"/>
          </a:solidFill>
          <a:ln w="9525">
            <a:solidFill>
              <a:schemeClr val="tx1"/>
            </a:solidFill>
            <a:miter lim="800000"/>
            <a:headEnd/>
            <a:tailEnd/>
          </a:ln>
        </p:spPr>
        <p:txBody>
          <a:bodyPr wrap="none" anchor="ctr"/>
          <a:lstStyle/>
          <a:p>
            <a:pPr eaLnBrk="1" hangingPunct="1"/>
            <a:r>
              <a:rPr lang="en-US" altLang="en-US" sz="2400" b="1">
                <a:solidFill>
                  <a:schemeClr val="bg2"/>
                </a:solidFill>
              </a:rPr>
              <a:t>Deformation propagates.  Particle motion consists of alternating</a:t>
            </a:r>
          </a:p>
          <a:p>
            <a:pPr eaLnBrk="1" hangingPunct="1"/>
            <a:r>
              <a:rPr lang="en-US" altLang="en-US" sz="2400" b="1">
                <a:solidFill>
                  <a:schemeClr val="bg2"/>
                </a:solidFill>
              </a:rPr>
              <a:t> transverse motion. Particle motion is perpendicular to the </a:t>
            </a:r>
          </a:p>
          <a:p>
            <a:pPr eaLnBrk="1" hangingPunct="1"/>
            <a:r>
              <a:rPr lang="en-US" altLang="en-US" sz="2400" b="1">
                <a:solidFill>
                  <a:schemeClr val="bg2"/>
                </a:solidFill>
              </a:rPr>
              <a:t>direction of propagation (transverse). Transverse particle motion </a:t>
            </a:r>
          </a:p>
          <a:p>
            <a:pPr eaLnBrk="1" hangingPunct="1"/>
            <a:r>
              <a:rPr lang="en-US" altLang="en-US" sz="2400" b="1">
                <a:solidFill>
                  <a:schemeClr val="bg2"/>
                </a:solidFill>
              </a:rPr>
              <a:t>shown here is vertical but can be in any direction. Material returns</a:t>
            </a:r>
          </a:p>
          <a:p>
            <a:pPr eaLnBrk="1" hangingPunct="1"/>
            <a:r>
              <a:rPr lang="en-US" altLang="en-US" sz="2400" b="1">
                <a:solidFill>
                  <a:schemeClr val="bg2"/>
                </a:solidFill>
              </a:rPr>
              <a:t> to its original shape after wave passes</a:t>
            </a:r>
            <a:r>
              <a:rPr lang="en-US" altLang="en-US" sz="2400" b="1"/>
              <a:t>.</a:t>
            </a:r>
          </a:p>
          <a:p>
            <a:pPr eaLnBrk="1" hangingPunct="1"/>
            <a:endParaRPr lang="en-US" altLang="en-US" sz="2400" b="1"/>
          </a:p>
        </p:txBody>
      </p:sp>
      <p:sp>
        <p:nvSpPr>
          <p:cNvPr id="8909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43AB38C5-5926-434D-8898-353C11809730}" type="slidenum">
              <a:rPr lang="ar-SA" altLang="en-US" smtClean="0">
                <a:solidFill>
                  <a:srgbClr val="898989"/>
                </a:solidFill>
              </a:rPr>
              <a:pPr/>
              <a:t>84</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Rot="1" noChangeArrowheads="1"/>
          </p:cNvSpPr>
          <p:nvPr>
            <p:ph type="title"/>
          </p:nvPr>
        </p:nvSpPr>
        <p:spPr/>
        <p:txBody>
          <a:bodyPr/>
          <a:lstStyle/>
          <a:p>
            <a:pPr eaLnBrk="1" hangingPunct="1"/>
            <a:r>
              <a:rPr lang="en-US" altLang="en-US" u="sng" smtClean="0">
                <a:cs typeface="Times New Roman" pitchFamily="18" charset="0"/>
              </a:rPr>
              <a:t>S- wave, does not travel in liquids, discuss!!</a:t>
            </a:r>
            <a:endParaRPr lang="en-US" altLang="en-US" smtClean="0">
              <a:cs typeface="Times New Roman" pitchFamily="18" charset="0"/>
            </a:endParaRPr>
          </a:p>
        </p:txBody>
      </p:sp>
      <p:pic>
        <p:nvPicPr>
          <p:cNvPr id="90115" name="Picture 4" descr="vpvs"/>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62000" y="2209800"/>
            <a:ext cx="3409950" cy="3348038"/>
          </a:xfrm>
          <a:noFill/>
        </p:spPr>
      </p:pic>
      <p:sp>
        <p:nvSpPr>
          <p:cNvPr id="90116" name="Rectangle 7"/>
          <p:cNvSpPr>
            <a:spLocks noGrp="1" noChangeArrowheads="1"/>
          </p:cNvSpPr>
          <p:nvPr>
            <p:ph sz="half" idx="2"/>
          </p:nvPr>
        </p:nvSpPr>
        <p:spPr>
          <a:xfrm>
            <a:off x="4629150" y="2555875"/>
            <a:ext cx="3886200" cy="2854325"/>
          </a:xfrm>
        </p:spPr>
        <p:txBody>
          <a:bodyPr/>
          <a:lstStyle/>
          <a:p>
            <a:pPr algn="just" eaLnBrk="1" hangingPunct="1"/>
            <a:r>
              <a:rPr lang="en-US" altLang="en-US" sz="3200" b="1" smtClean="0">
                <a:cs typeface="Arial" charset="0"/>
              </a:rPr>
              <a:t>μ for liquids = zero</a:t>
            </a:r>
          </a:p>
          <a:p>
            <a:pPr algn="just" eaLnBrk="1" hangingPunct="1"/>
            <a:r>
              <a:rPr lang="en-US" altLang="en-US" sz="3200" b="1" smtClean="0">
                <a:cs typeface="Arial" charset="0"/>
              </a:rPr>
              <a:t>So, Vs = Zero</a:t>
            </a:r>
          </a:p>
        </p:txBody>
      </p:sp>
      <p:sp>
        <p:nvSpPr>
          <p:cNvPr id="90117" name="عنصر نائب للتذييل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90118"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B5FFE13B-141D-4576-BE46-643D8C2BA1E3}" type="slidenum">
              <a:rPr lang="ar-SA" altLang="en-US" smtClean="0">
                <a:solidFill>
                  <a:srgbClr val="898989"/>
                </a:solidFill>
              </a:rPr>
              <a:pPr/>
              <a:t>85</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p:txBody>
          <a:bodyPr/>
          <a:lstStyle/>
          <a:p>
            <a:pPr marL="838200" indent="-838200" eaLnBrk="1" hangingPunct="1"/>
            <a:r>
              <a:rPr lang="en-US" altLang="en-US" sz="2800" b="1" smtClean="0">
                <a:cs typeface="Times New Roman" pitchFamily="18" charset="0"/>
              </a:rPr>
              <a:t>Why P-wave  faster than S- Wave</a:t>
            </a:r>
          </a:p>
        </p:txBody>
      </p:sp>
      <p:sp>
        <p:nvSpPr>
          <p:cNvPr id="91139" name="Rectangle 3"/>
          <p:cNvSpPr>
            <a:spLocks noGrp="1" noChangeArrowheads="1"/>
          </p:cNvSpPr>
          <p:nvPr>
            <p:ph idx="1"/>
          </p:nvPr>
        </p:nvSpPr>
        <p:spPr>
          <a:xfrm>
            <a:off x="457200" y="1600200"/>
            <a:ext cx="8229600" cy="4724400"/>
          </a:xfrm>
        </p:spPr>
        <p:txBody>
          <a:bodyPr/>
          <a:lstStyle/>
          <a:p>
            <a:pPr eaLnBrk="1" hangingPunct="1"/>
            <a:r>
              <a:rPr lang="ar-SA" altLang="en-US" b="1" smtClean="0">
                <a:solidFill>
                  <a:schemeClr val="bg2"/>
                </a:solidFill>
              </a:rPr>
              <a:t>الإجابة : تذكر أيضا أن</a:t>
            </a:r>
          </a:p>
          <a:p>
            <a:pPr eaLnBrk="1" hangingPunct="1"/>
            <a:r>
              <a:rPr lang="ar-SA" altLang="en-US" b="1" smtClean="0">
                <a:solidFill>
                  <a:schemeClr val="bg2"/>
                </a:solidFill>
              </a:rPr>
              <a:t> </a:t>
            </a:r>
            <a:endParaRPr lang="ar-SA" altLang="en-US" b="1" u="sng" smtClean="0">
              <a:solidFill>
                <a:schemeClr val="bg2"/>
              </a:solidFill>
            </a:endParaRPr>
          </a:p>
          <a:p>
            <a:pPr eaLnBrk="1" hangingPunct="1"/>
            <a:r>
              <a:rPr lang="ar-SA" altLang="en-US" b="1" u="sng" smtClean="0">
                <a:solidFill>
                  <a:schemeClr val="bg2"/>
                </a:solidFill>
              </a:rPr>
              <a:t>إذا بقسمة المعادلتين يتبين التالى:</a:t>
            </a:r>
            <a:endParaRPr lang="ar-SA" altLang="en-US" b="1" smtClean="0">
              <a:solidFill>
                <a:schemeClr val="bg2"/>
              </a:solidFill>
            </a:endParaRPr>
          </a:p>
          <a:p>
            <a:pPr eaLnBrk="1" hangingPunct="1"/>
            <a:endParaRPr lang="ar-SA" altLang="en-US" b="1" smtClean="0">
              <a:solidFill>
                <a:schemeClr val="bg2"/>
              </a:solidFill>
            </a:endParaRPr>
          </a:p>
          <a:p>
            <a:pPr eaLnBrk="1" hangingPunct="1"/>
            <a:endParaRPr lang="ar-SA" altLang="en-US" b="1" smtClean="0">
              <a:solidFill>
                <a:schemeClr val="bg2"/>
              </a:solidFill>
            </a:endParaRPr>
          </a:p>
          <a:p>
            <a:pPr eaLnBrk="1" hangingPunct="1"/>
            <a:r>
              <a:rPr lang="ar-SA" altLang="en-US" b="1" smtClean="0">
                <a:solidFill>
                  <a:schemeClr val="bg2"/>
                </a:solidFill>
              </a:rPr>
              <a:t>و بما أن قيمة </a:t>
            </a:r>
            <a:r>
              <a:rPr lang="en-US" altLang="en-US" b="1" smtClean="0">
                <a:solidFill>
                  <a:schemeClr val="bg2"/>
                </a:solidFill>
                <a:latin typeface="Arial" charset="0"/>
                <a:cs typeface="Arial" charset="0"/>
              </a:rPr>
              <a:t>µ</a:t>
            </a:r>
            <a:r>
              <a:rPr lang="ar-SA" altLang="en-US" b="1" smtClean="0">
                <a:solidFill>
                  <a:schemeClr val="bg2"/>
                </a:solidFill>
              </a:rPr>
              <a:t> </a:t>
            </a:r>
            <a:r>
              <a:rPr lang="en-US" altLang="en-US" b="1" i="1" smtClean="0">
                <a:solidFill>
                  <a:schemeClr val="bg2"/>
                </a:solidFill>
                <a:cs typeface="Arial" charset="0"/>
              </a:rPr>
              <a:t>K</a:t>
            </a:r>
            <a:r>
              <a:rPr lang="en-US" altLang="en-US" b="1" smtClean="0">
                <a:solidFill>
                  <a:schemeClr val="bg2"/>
                </a:solidFill>
                <a:cs typeface="Arial" charset="0"/>
              </a:rPr>
              <a:t> and </a:t>
            </a:r>
            <a:r>
              <a:rPr lang="ar-SA" altLang="en-US" b="1" smtClean="0">
                <a:solidFill>
                  <a:schemeClr val="bg2"/>
                </a:solidFill>
              </a:rPr>
              <a:t> دائما موجبة إذا النسبة بين </a:t>
            </a:r>
            <a:r>
              <a:rPr lang="ar-SA" altLang="en-US" b="1" i="1" smtClean="0">
                <a:solidFill>
                  <a:schemeClr val="bg2"/>
                </a:solidFill>
              </a:rPr>
              <a:t> سرعة </a:t>
            </a:r>
            <a:r>
              <a:rPr lang="en-US" altLang="en-US" b="1" i="1" smtClean="0">
                <a:solidFill>
                  <a:schemeClr val="bg2"/>
                </a:solidFill>
                <a:cs typeface="Arial" charset="0"/>
              </a:rPr>
              <a:t>P-wave</a:t>
            </a:r>
            <a:r>
              <a:rPr lang="ar-SA" altLang="en-US" b="1" i="1" smtClean="0">
                <a:solidFill>
                  <a:schemeClr val="bg2"/>
                </a:solidFill>
              </a:rPr>
              <a:t> و </a:t>
            </a:r>
            <a:r>
              <a:rPr lang="en-US" altLang="en-US" b="1" i="1" smtClean="0">
                <a:solidFill>
                  <a:schemeClr val="bg2"/>
                </a:solidFill>
                <a:cs typeface="Arial" charset="0"/>
              </a:rPr>
              <a:t>S-wave </a:t>
            </a:r>
            <a:r>
              <a:rPr lang="ar-SA" altLang="en-US" b="1" smtClean="0">
                <a:solidFill>
                  <a:schemeClr val="bg2"/>
                </a:solidFill>
              </a:rPr>
              <a:t>دائما أكبر من الواحد  إذا تنتشر</a:t>
            </a:r>
            <a:r>
              <a:rPr lang="ar-SA" altLang="en-US" b="1" i="1" smtClean="0">
                <a:solidFill>
                  <a:schemeClr val="bg2"/>
                </a:solidFill>
              </a:rPr>
              <a:t> </a:t>
            </a:r>
            <a:r>
              <a:rPr lang="en-US" altLang="en-US" b="1" i="1" smtClean="0">
                <a:solidFill>
                  <a:schemeClr val="bg2"/>
                </a:solidFill>
                <a:cs typeface="Arial" charset="0"/>
              </a:rPr>
              <a:t>P-wave</a:t>
            </a:r>
            <a:r>
              <a:rPr lang="ar-SA" altLang="en-US" b="1" i="1" smtClean="0">
                <a:solidFill>
                  <a:schemeClr val="bg2"/>
                </a:solidFill>
              </a:rPr>
              <a:t> دائما بسرعة أكبر من  </a:t>
            </a:r>
            <a:r>
              <a:rPr lang="en-US" altLang="en-US" b="1" i="1" smtClean="0">
                <a:solidFill>
                  <a:schemeClr val="bg2"/>
                </a:solidFill>
                <a:cs typeface="Arial" charset="0"/>
              </a:rPr>
              <a:t>   S-wave</a:t>
            </a:r>
          </a:p>
        </p:txBody>
      </p:sp>
      <p:sp>
        <p:nvSpPr>
          <p:cNvPr id="91140"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82949" name="Rectangle 7"/>
          <p:cNvSpPr>
            <a:spLocks noChangeArrowheads="1"/>
          </p:cNvSpPr>
          <p:nvPr/>
        </p:nvSpPr>
        <p:spPr bwMode="auto">
          <a:xfrm>
            <a:off x="466725" y="1535113"/>
            <a:ext cx="8229600" cy="4724400"/>
          </a:xfrm>
          <a:prstGeom prst="rect">
            <a:avLst/>
          </a:prstGeom>
          <a:solidFill>
            <a:schemeClr val="tx2">
              <a:lumMod val="20000"/>
              <a:lumOff val="80000"/>
            </a:schemeClr>
          </a:solidFill>
          <a:ln w="9525">
            <a:solidFill>
              <a:schemeClr val="tx1"/>
            </a:solidFill>
            <a:miter lim="800000"/>
            <a:headEnd/>
            <a:tailEnd/>
          </a:ln>
        </p:spPr>
        <p:txBody>
          <a:bodyPr wrap="none" anchor="ctr"/>
          <a:lstStyle>
            <a:lvl1pPr>
              <a:defRPr>
                <a:solidFill>
                  <a:schemeClr val="tx1"/>
                </a:solidFill>
                <a:latin typeface="Garamond" panose="02020404030301010803" pitchFamily="18" charset="0"/>
                <a:cs typeface="Arial" panose="020B0604020202020204" pitchFamily="34" charset="0"/>
              </a:defRPr>
            </a:lvl1pPr>
            <a:lvl2pPr marL="742950" indent="-285750">
              <a:defRPr>
                <a:solidFill>
                  <a:schemeClr val="tx1"/>
                </a:solidFill>
                <a:latin typeface="Garamond" panose="02020404030301010803" pitchFamily="18" charset="0"/>
                <a:cs typeface="Arial" panose="020B0604020202020204" pitchFamily="34" charset="0"/>
              </a:defRPr>
            </a:lvl2pPr>
            <a:lvl3pPr marL="1143000" indent="-228600">
              <a:defRPr>
                <a:solidFill>
                  <a:schemeClr val="tx1"/>
                </a:solidFill>
                <a:latin typeface="Garamond" panose="02020404030301010803" pitchFamily="18" charset="0"/>
                <a:cs typeface="Arial" panose="020B0604020202020204" pitchFamily="34" charset="0"/>
              </a:defRPr>
            </a:lvl3pPr>
            <a:lvl4pPr marL="1600200" indent="-228600">
              <a:defRPr>
                <a:solidFill>
                  <a:schemeClr val="tx1"/>
                </a:solidFill>
                <a:latin typeface="Garamond" panose="02020404030301010803" pitchFamily="18" charset="0"/>
                <a:cs typeface="Arial" panose="020B0604020202020204" pitchFamily="34" charset="0"/>
              </a:defRPr>
            </a:lvl4pPr>
            <a:lvl5pPr marL="2057400" indent="-228600">
              <a:defRPr>
                <a:solidFill>
                  <a:schemeClr val="tx1"/>
                </a:solidFill>
                <a:latin typeface="Garamond" panose="02020404030301010803"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aramond" panose="02020404030301010803" pitchFamily="18" charset="0"/>
                <a:cs typeface="Arial" panose="020B0604020202020204" pitchFamily="34" charset="0"/>
              </a:defRPr>
            </a:lvl9pPr>
          </a:lstStyle>
          <a:p>
            <a:pPr algn="r" rtl="1" eaLnBrk="1" hangingPunct="1">
              <a:defRPr/>
            </a:pPr>
            <a:endParaRPr lang="ar-EG" smtClean="0"/>
          </a:p>
        </p:txBody>
      </p:sp>
      <p:pic>
        <p:nvPicPr>
          <p:cNvPr id="9114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1789113"/>
            <a:ext cx="3621087" cy="1868487"/>
          </a:xfrm>
          <a:prstGeom prst="rect">
            <a:avLst/>
          </a:prstGeom>
          <a:noFill/>
          <a:ln w="2857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91143" name="Picture 15" descr="sei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213" y="4178300"/>
            <a:ext cx="3886200" cy="1536700"/>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
        <p:nvSpPr>
          <p:cNvPr id="9114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0CD20C1C-D97B-4E02-92AE-11113BCB9E8C}" type="slidenum">
              <a:rPr lang="ar-SA" altLang="en-US" smtClean="0">
                <a:solidFill>
                  <a:srgbClr val="898989"/>
                </a:solidFill>
              </a:rPr>
              <a:pPr/>
              <a:t>86</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pPr eaLnBrk="1" hangingPunct="1"/>
            <a:r>
              <a:rPr lang="en-US" altLang="en-US" u="sng" smtClean="0">
                <a:cs typeface="Times New Roman" pitchFamily="18" charset="0"/>
              </a:rPr>
              <a:t>Surface Waves</a:t>
            </a:r>
          </a:p>
        </p:txBody>
      </p:sp>
      <p:sp>
        <p:nvSpPr>
          <p:cNvPr id="92163" name="Rectangle 3"/>
          <p:cNvSpPr>
            <a:spLocks noGrp="1" noChangeArrowheads="1"/>
          </p:cNvSpPr>
          <p:nvPr>
            <p:ph idx="1"/>
          </p:nvPr>
        </p:nvSpPr>
        <p:spPr/>
        <p:txBody>
          <a:bodyPr/>
          <a:lstStyle/>
          <a:p>
            <a:pPr algn="just" eaLnBrk="1" hangingPunct="1"/>
            <a:r>
              <a:rPr lang="en-US" altLang="en-US" sz="2800" b="1" smtClean="0">
                <a:solidFill>
                  <a:schemeClr val="hlink"/>
                </a:solidFill>
                <a:cs typeface="Arial" charset="0"/>
              </a:rPr>
              <a:t>Surface Waves</a:t>
            </a:r>
            <a:r>
              <a:rPr lang="en-US" altLang="en-US" sz="2800" b="1" smtClean="0">
                <a:cs typeface="Arial" charset="0"/>
              </a:rPr>
              <a:t> are waves that propagate along the Earth's surface. </a:t>
            </a:r>
          </a:p>
          <a:p>
            <a:pPr algn="just" eaLnBrk="1" hangingPunct="1">
              <a:buFont typeface="Wingdings" pitchFamily="2" charset="2"/>
              <a:buNone/>
            </a:pPr>
            <a:endParaRPr lang="en-US" altLang="en-US" sz="2800" b="1" smtClean="0">
              <a:cs typeface="Arial" charset="0"/>
            </a:endParaRPr>
          </a:p>
          <a:p>
            <a:pPr algn="just" eaLnBrk="1" hangingPunct="1"/>
            <a:r>
              <a:rPr lang="en-US" altLang="en-US" sz="2800" b="1" smtClean="0">
                <a:solidFill>
                  <a:schemeClr val="hlink"/>
                </a:solidFill>
                <a:cs typeface="Arial" charset="0"/>
              </a:rPr>
              <a:t>Surface waves</a:t>
            </a:r>
            <a:r>
              <a:rPr lang="en-US" altLang="en-US" sz="2800" b="1" smtClean="0">
                <a:cs typeface="Arial" charset="0"/>
              </a:rPr>
              <a:t> propagate at speeds that are slower than S waves.</a:t>
            </a:r>
          </a:p>
          <a:p>
            <a:pPr algn="just" eaLnBrk="1" hangingPunct="1"/>
            <a:endParaRPr lang="en-US" altLang="en-US" sz="2800" b="1" smtClean="0">
              <a:cs typeface="Arial" charset="0"/>
            </a:endParaRPr>
          </a:p>
          <a:p>
            <a:pPr algn="just" eaLnBrk="1" hangingPunct="1"/>
            <a:r>
              <a:rPr lang="en-US" altLang="en-US" sz="2800" b="1" smtClean="0">
                <a:cs typeface="Arial" charset="0"/>
              </a:rPr>
              <a:t>There are two classes of surface waves, </a:t>
            </a:r>
            <a:r>
              <a:rPr lang="en-US" altLang="en-US" sz="2800" b="1" smtClean="0">
                <a:solidFill>
                  <a:schemeClr val="hlink"/>
                </a:solidFill>
                <a:cs typeface="Arial" charset="0"/>
              </a:rPr>
              <a:t>Love and Rayleigh waves</a:t>
            </a:r>
            <a:r>
              <a:rPr lang="en-US" altLang="en-US" sz="2800" b="1" smtClean="0">
                <a:cs typeface="Arial" charset="0"/>
              </a:rPr>
              <a:t>, </a:t>
            </a:r>
          </a:p>
        </p:txBody>
      </p:sp>
      <p:sp>
        <p:nvSpPr>
          <p:cNvPr id="92164"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9216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30362D39-AB02-4CCB-840F-90E25B00856D}" type="slidenum">
              <a:rPr lang="ar-SA" altLang="en-US" smtClean="0">
                <a:solidFill>
                  <a:srgbClr val="898989"/>
                </a:solidFill>
              </a:rPr>
              <a:pPr/>
              <a:t>87</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p:txBody>
          <a:bodyPr/>
          <a:lstStyle/>
          <a:p>
            <a:pPr eaLnBrk="1" hangingPunct="1"/>
            <a:r>
              <a:rPr lang="en-US" altLang="en-US" sz="4800" b="1" smtClean="0">
                <a:cs typeface="Times New Roman" pitchFamily="18" charset="0"/>
              </a:rPr>
              <a:t>Love Waves</a:t>
            </a:r>
          </a:p>
        </p:txBody>
      </p:sp>
      <p:sp>
        <p:nvSpPr>
          <p:cNvPr id="93187" name="Rectangle 3"/>
          <p:cNvSpPr>
            <a:spLocks noGrp="1" noChangeArrowheads="1"/>
          </p:cNvSpPr>
          <p:nvPr>
            <p:ph idx="1"/>
          </p:nvPr>
        </p:nvSpPr>
        <p:spPr/>
        <p:txBody>
          <a:bodyPr/>
          <a:lstStyle/>
          <a:p>
            <a:pPr algn="just" eaLnBrk="1" hangingPunct="1"/>
            <a:r>
              <a:rPr lang="en-US" altLang="en-US" sz="3600" b="1" i="1" smtClean="0">
                <a:solidFill>
                  <a:schemeClr val="hlink"/>
                </a:solidFill>
                <a:cs typeface="Arial" charset="0"/>
              </a:rPr>
              <a:t>Love waves</a:t>
            </a:r>
            <a:r>
              <a:rPr lang="en-US" altLang="en-US" sz="3600" b="1" smtClean="0">
                <a:cs typeface="Arial" charset="0"/>
              </a:rPr>
              <a:t> are transverse horizontal motion, perpendicular to the direction of propagation and generally parallel to the Earth</a:t>
            </a:r>
            <a:r>
              <a:rPr lang="en-US" altLang="en-US" sz="3600" b="1" smtClean="0">
                <a:latin typeface="Arial" charset="0"/>
                <a:cs typeface="Arial" charset="0"/>
              </a:rPr>
              <a:t>’</a:t>
            </a:r>
            <a:r>
              <a:rPr lang="en-US" altLang="en-US" sz="3600" b="1" smtClean="0">
                <a:cs typeface="Arial" charset="0"/>
              </a:rPr>
              <a:t>s surface </a:t>
            </a:r>
            <a:r>
              <a:rPr lang="ar-SA" altLang="en-US" sz="3600" b="1" smtClean="0"/>
              <a:t>.</a:t>
            </a:r>
          </a:p>
          <a:p>
            <a:pPr algn="just" eaLnBrk="1" hangingPunct="1"/>
            <a:endParaRPr lang="en-US" altLang="en-US" sz="3600" b="1" smtClean="0">
              <a:cs typeface="Arial" charset="0"/>
            </a:endParaRPr>
          </a:p>
          <a:p>
            <a:pPr algn="just" eaLnBrk="1" hangingPunct="1"/>
            <a:r>
              <a:rPr lang="en-US" altLang="en-US" sz="3600" b="1" smtClean="0">
                <a:solidFill>
                  <a:schemeClr val="hlink"/>
                </a:solidFill>
                <a:cs typeface="Arial" charset="0"/>
              </a:rPr>
              <a:t>VL</a:t>
            </a:r>
            <a:r>
              <a:rPr lang="en-US" altLang="en-US" sz="3600" b="1" smtClean="0">
                <a:cs typeface="Arial" charset="0"/>
              </a:rPr>
              <a:t> ~</a:t>
            </a:r>
            <a:r>
              <a:rPr lang="en-US" altLang="en-US" sz="3600" b="1" smtClean="0">
                <a:latin typeface="Arial" charset="0"/>
                <a:cs typeface="Arial" charset="0"/>
              </a:rPr>
              <a:t> </a:t>
            </a:r>
            <a:r>
              <a:rPr lang="en-US" altLang="en-US" sz="3600" b="1" smtClean="0">
                <a:cs typeface="Arial" charset="0"/>
              </a:rPr>
              <a:t>2.0 - 4.4</a:t>
            </a:r>
            <a:r>
              <a:rPr lang="en-US" altLang="en-US" sz="3600" smtClean="0">
                <a:cs typeface="Arial" charset="0"/>
              </a:rPr>
              <a:t> km/s</a:t>
            </a:r>
          </a:p>
        </p:txBody>
      </p:sp>
      <p:sp>
        <p:nvSpPr>
          <p:cNvPr id="93188"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9318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E4201DF1-85F1-4EFC-904A-9EC1DCCFEDE0}" type="slidenum">
              <a:rPr lang="ar-SA" altLang="en-US" smtClean="0">
                <a:solidFill>
                  <a:srgbClr val="898989"/>
                </a:solidFill>
              </a:rPr>
              <a:pPr/>
              <a:t>88</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pic>
        <p:nvPicPr>
          <p:cNvPr id="94211" name="Picture 4" descr="Lwav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2" name="Rectangle 5"/>
          <p:cNvSpPr>
            <a:spLocks noChangeArrowheads="1"/>
          </p:cNvSpPr>
          <p:nvPr/>
        </p:nvSpPr>
        <p:spPr bwMode="auto">
          <a:xfrm>
            <a:off x="1447800" y="0"/>
            <a:ext cx="63912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3200" b="1" i="1">
                <a:solidFill>
                  <a:srgbClr val="FF00FF"/>
                </a:solidFill>
                <a:latin typeface="Comic Sans MS" pitchFamily="66" charset="0"/>
              </a:rPr>
              <a:t>Love Wave (L-Wave) Animation</a:t>
            </a:r>
            <a:endParaRPr lang="en-US" altLang="en-US" sz="3200">
              <a:solidFill>
                <a:srgbClr val="FF00FF"/>
              </a:solidFill>
              <a:latin typeface="Comic Sans MS" pitchFamily="66" charset="0"/>
            </a:endParaRPr>
          </a:p>
        </p:txBody>
      </p:sp>
      <p:sp>
        <p:nvSpPr>
          <p:cNvPr id="94213" name="Text Box 6"/>
          <p:cNvSpPr txBox="1">
            <a:spLocks noChangeArrowheads="1"/>
          </p:cNvSpPr>
          <p:nvPr/>
        </p:nvSpPr>
        <p:spPr bwMode="auto">
          <a:xfrm>
            <a:off x="152400" y="4572000"/>
            <a:ext cx="89916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2200">
                <a:latin typeface="Arial" charset="0"/>
              </a:rPr>
              <a:t>Deformation propagates.  Particle motion consists of alternating transverse motions.  Particle motion is horizontal and perpendicular to the direction of propagation (transverse).  To aid in seeing that the particle motion is purely horizontal, focus on the Y axis (red line) as the wave propagates through it. Material returns to its original shape after wave passes.</a:t>
            </a:r>
          </a:p>
        </p:txBody>
      </p:sp>
      <p:sp>
        <p:nvSpPr>
          <p:cNvPr id="9421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216C140C-2748-4A2B-9FB4-96B44FFE196A}" type="slidenum">
              <a:rPr lang="ar-SA" altLang="en-US" smtClean="0">
                <a:solidFill>
                  <a:srgbClr val="898989"/>
                </a:solidFill>
              </a:rPr>
              <a:pPr/>
              <a:t>89</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idx="1"/>
          </p:nvPr>
        </p:nvSpPr>
        <p:spPr>
          <a:xfrm>
            <a:off x="457200" y="304800"/>
            <a:ext cx="8610600" cy="6096000"/>
          </a:xfrm>
        </p:spPr>
        <p:txBody>
          <a:bodyPr/>
          <a:lstStyle/>
          <a:p>
            <a:pPr algn="just" eaLnBrk="1" hangingPunct="1"/>
            <a:r>
              <a:rPr lang="en-US" altLang="en-US" sz="2400" b="1" smtClean="0">
                <a:cs typeface="Arial" charset="0"/>
              </a:rPr>
              <a:t>The Seismic method is used in search for </a:t>
            </a:r>
            <a:r>
              <a:rPr lang="en-US" altLang="en-US" sz="3600" b="1" smtClean="0">
                <a:solidFill>
                  <a:schemeClr val="hlink"/>
                </a:solidFill>
                <a:cs typeface="Arial" charset="0"/>
              </a:rPr>
              <a:t>oil and gas</a:t>
            </a:r>
            <a:r>
              <a:rPr lang="en-US" altLang="en-US" b="1" smtClean="0">
                <a:solidFill>
                  <a:schemeClr val="hlink"/>
                </a:solidFill>
                <a:cs typeface="Arial" charset="0"/>
              </a:rPr>
              <a:t>.</a:t>
            </a:r>
            <a:endParaRPr lang="en-US" altLang="en-US" b="1" smtClean="0">
              <a:cs typeface="Arial" charset="0"/>
            </a:endParaRPr>
          </a:p>
          <a:p>
            <a:pPr algn="just" eaLnBrk="1" hangingPunct="1"/>
            <a:r>
              <a:rPr lang="en-US" altLang="en-US" sz="2800" b="1" smtClean="0">
                <a:solidFill>
                  <a:srgbClr val="FF3300"/>
                </a:solidFill>
                <a:cs typeface="Arial" charset="0"/>
              </a:rPr>
              <a:t>The method is also used for the mapping of near surface sedimentary layers, the location of the water table, engineering application, determination of the depth to bedrock. </a:t>
            </a:r>
          </a:p>
          <a:p>
            <a:pPr algn="just" eaLnBrk="1" hangingPunct="1"/>
            <a:r>
              <a:rPr lang="en-US" altLang="en-US" sz="2800" b="1" smtClean="0">
                <a:cs typeface="Arial" charset="0"/>
              </a:rPr>
              <a:t>Seismic surveying can be carried out at </a:t>
            </a:r>
            <a:r>
              <a:rPr lang="en-US" altLang="en-US" sz="2800" b="1" smtClean="0">
                <a:solidFill>
                  <a:schemeClr val="hlink"/>
                </a:solidFill>
                <a:cs typeface="Arial" charset="0"/>
              </a:rPr>
              <a:t>land or at sea.</a:t>
            </a:r>
          </a:p>
          <a:p>
            <a:pPr eaLnBrk="1" hangingPunct="1">
              <a:buFont typeface="Wingdings" pitchFamily="2" charset="2"/>
              <a:buNone/>
            </a:pPr>
            <a:endParaRPr lang="en-US" altLang="en-US" b="1" smtClean="0">
              <a:solidFill>
                <a:schemeClr val="hlink"/>
              </a:solidFill>
              <a:cs typeface="Arial" charset="0"/>
            </a:endParaRPr>
          </a:p>
        </p:txBody>
      </p:sp>
      <p:sp>
        <p:nvSpPr>
          <p:cNvPr id="12291"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pic>
        <p:nvPicPr>
          <p:cNvPr id="1229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994025"/>
            <a:ext cx="6858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A5BFA7D5-465F-48AD-851D-FC92804BE674}" type="slidenum">
              <a:rPr lang="ar-SA" altLang="en-US" smtClean="0">
                <a:solidFill>
                  <a:srgbClr val="898989"/>
                </a:solidFill>
              </a:rPr>
              <a:pPr/>
              <a:t>9</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pPr eaLnBrk="1" hangingPunct="1"/>
            <a:r>
              <a:rPr lang="en-US" altLang="en-US" sz="6000" b="1" u="sng" smtClean="0">
                <a:cs typeface="Times New Roman" pitchFamily="18" charset="0"/>
              </a:rPr>
              <a:t>Rayleigh waves</a:t>
            </a:r>
            <a:r>
              <a:rPr lang="en-US" altLang="en-US" sz="6000" b="1" smtClean="0">
                <a:cs typeface="Times New Roman" pitchFamily="18" charset="0"/>
              </a:rPr>
              <a:t> </a:t>
            </a:r>
          </a:p>
        </p:txBody>
      </p:sp>
      <p:sp>
        <p:nvSpPr>
          <p:cNvPr id="95235" name="Rectangle 3"/>
          <p:cNvSpPr>
            <a:spLocks noGrp="1" noChangeArrowheads="1"/>
          </p:cNvSpPr>
          <p:nvPr>
            <p:ph idx="1"/>
          </p:nvPr>
        </p:nvSpPr>
        <p:spPr/>
        <p:txBody>
          <a:bodyPr/>
          <a:lstStyle/>
          <a:p>
            <a:pPr algn="just" eaLnBrk="1" hangingPunct="1"/>
            <a:r>
              <a:rPr lang="en-US" altLang="en-US" sz="3600" b="1" i="1" smtClean="0">
                <a:solidFill>
                  <a:schemeClr val="hlink"/>
                </a:solidFill>
                <a:cs typeface="Arial" charset="0"/>
              </a:rPr>
              <a:t>Rayleigh waves,</a:t>
            </a:r>
            <a:r>
              <a:rPr lang="en-US" altLang="en-US" sz="3600" b="1" smtClean="0">
                <a:cs typeface="Arial" charset="0"/>
              </a:rPr>
              <a:t> Particle motion consists of </a:t>
            </a:r>
            <a:r>
              <a:rPr lang="en-US" altLang="en-US" sz="3600" b="1" smtClean="0">
                <a:solidFill>
                  <a:schemeClr val="hlink"/>
                </a:solidFill>
                <a:cs typeface="Arial" charset="0"/>
              </a:rPr>
              <a:t>elliptical motions</a:t>
            </a:r>
            <a:r>
              <a:rPr lang="en-US" altLang="en-US" sz="3600" b="1" smtClean="0">
                <a:cs typeface="Arial" charset="0"/>
              </a:rPr>
              <a:t> (generally retrograde elliptical) in the vertical plane and parallel to the direction of propagation.</a:t>
            </a:r>
          </a:p>
        </p:txBody>
      </p:sp>
      <p:sp>
        <p:nvSpPr>
          <p:cNvPr id="95236"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9523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99FD65B1-432D-4394-82D7-2D315BDC4908}" type="slidenum">
              <a:rPr lang="ar-SA" altLang="en-US" smtClean="0">
                <a:solidFill>
                  <a:srgbClr val="898989"/>
                </a:solidFill>
              </a:rPr>
              <a:pPr/>
              <a:t>90</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عنصر نائب للتذييل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96259" name="Text Box 4"/>
          <p:cNvSpPr txBox="1">
            <a:spLocks noChangeArrowheads="1"/>
          </p:cNvSpPr>
          <p:nvPr/>
        </p:nvSpPr>
        <p:spPr bwMode="auto">
          <a:xfrm>
            <a:off x="898525" y="76200"/>
            <a:ext cx="71786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3200" b="1" i="1">
                <a:solidFill>
                  <a:srgbClr val="0000FF"/>
                </a:solidFill>
                <a:latin typeface="Comic Sans MS" pitchFamily="66" charset="0"/>
              </a:rPr>
              <a:t>Rayleigh Wave (R-Wave) Animation</a:t>
            </a:r>
          </a:p>
        </p:txBody>
      </p:sp>
      <p:pic>
        <p:nvPicPr>
          <p:cNvPr id="96260" name="Picture 5" descr="Rwav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Text Box 6"/>
          <p:cNvSpPr txBox="1">
            <a:spLocks noChangeArrowheads="1"/>
          </p:cNvSpPr>
          <p:nvPr/>
        </p:nvSpPr>
        <p:spPr bwMode="auto">
          <a:xfrm>
            <a:off x="152400" y="5197475"/>
            <a:ext cx="89916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eaLnBrk="1" hangingPunct="1"/>
            <a:r>
              <a:rPr lang="en-US" altLang="en-US" sz="2200">
                <a:latin typeface="Arial" charset="0"/>
              </a:rPr>
              <a:t>Deformation propagates.  Particle motion consists of elliptical motions (generally retrograde elliptical) in the vertical plane and parallel to the direction of propagation. Material returns to its original shape after wave passes.</a:t>
            </a:r>
          </a:p>
        </p:txBody>
      </p:sp>
      <p:sp>
        <p:nvSpPr>
          <p:cNvPr id="96262"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F78C70CC-7AD7-4E14-9AE1-2F2AD6958CE2}" type="slidenum">
              <a:rPr lang="ar-SA" altLang="en-US" smtClean="0">
                <a:solidFill>
                  <a:srgbClr val="898989"/>
                </a:solidFill>
              </a:rPr>
              <a:pPr/>
              <a:t>91</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عنصر نائب للتذييل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97283" name="Rectangle 2"/>
          <p:cNvSpPr>
            <a:spLocks noChangeArrowheads="1"/>
          </p:cNvSpPr>
          <p:nvPr/>
        </p:nvSpPr>
        <p:spPr bwMode="auto">
          <a:xfrm>
            <a:off x="457200" y="457200"/>
            <a:ext cx="81645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3200" i="1">
                <a:latin typeface="Comic Sans MS" pitchFamily="66" charset="0"/>
                <a:cs typeface="Times New Roman" pitchFamily="18" charset="0"/>
              </a:rPr>
              <a:t>1.  What seismic wave type is shown here?</a:t>
            </a:r>
            <a:endParaRPr lang="en-US" altLang="en-US" sz="3200">
              <a:latin typeface="Arial" charset="0"/>
            </a:endParaRPr>
          </a:p>
          <a:p>
            <a:endParaRPr lang="en-US" altLang="en-US" sz="3200">
              <a:latin typeface="Arial" charset="0"/>
            </a:endParaRPr>
          </a:p>
        </p:txBody>
      </p:sp>
      <p:pic>
        <p:nvPicPr>
          <p:cNvPr id="97284" name="Picture 3" descr="LwaveNo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5"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BEEA91B7-025A-4E44-A080-758A322DEB31}" type="slidenum">
              <a:rPr lang="ar-SA" altLang="en-US" smtClean="0">
                <a:solidFill>
                  <a:srgbClr val="898989"/>
                </a:solidFill>
              </a:rPr>
              <a:pPr/>
              <a:t>92</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عنصر نائب للتذييل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98307" name="Rectangle 2"/>
          <p:cNvSpPr>
            <a:spLocks noChangeArrowheads="1"/>
          </p:cNvSpPr>
          <p:nvPr/>
        </p:nvSpPr>
        <p:spPr bwMode="auto">
          <a:xfrm>
            <a:off x="457200" y="381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3200" i="1">
                <a:latin typeface="Comic Sans MS" pitchFamily="66" charset="0"/>
                <a:cs typeface="Times New Roman" pitchFamily="18" charset="0"/>
              </a:rPr>
              <a:t>2.  What seismic wave type is shown here?</a:t>
            </a:r>
            <a:endParaRPr lang="en-US" altLang="en-US" sz="3200">
              <a:latin typeface="Arial" charset="0"/>
            </a:endParaRPr>
          </a:p>
          <a:p>
            <a:endParaRPr lang="en-US" altLang="en-US" sz="3200">
              <a:latin typeface="Arial" charset="0"/>
            </a:endParaRPr>
          </a:p>
        </p:txBody>
      </p:sp>
      <p:pic>
        <p:nvPicPr>
          <p:cNvPr id="98308" name="Picture 3" descr="SwaveNo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36B184CA-6C41-49BB-AFE5-941BD8CBC83C}" type="slidenum">
              <a:rPr lang="ar-SA" altLang="en-US" smtClean="0">
                <a:solidFill>
                  <a:srgbClr val="898989"/>
                </a:solidFill>
              </a:rPr>
              <a:pPr/>
              <a:t>93</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عنصر نائب للتذييل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99331" name="Rectangle 2"/>
          <p:cNvSpPr>
            <a:spLocks noChangeArrowheads="1"/>
          </p:cNvSpPr>
          <p:nvPr/>
        </p:nvSpPr>
        <p:spPr bwMode="auto">
          <a:xfrm>
            <a:off x="381000" y="381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r>
              <a:rPr lang="en-US" altLang="en-US" sz="3200" i="1">
                <a:latin typeface="Comic Sans MS" pitchFamily="66" charset="0"/>
                <a:cs typeface="Times New Roman" pitchFamily="18" charset="0"/>
              </a:rPr>
              <a:t>3.  What seismic wave type is shown here?</a:t>
            </a:r>
            <a:endParaRPr lang="en-US" altLang="en-US" sz="3200">
              <a:latin typeface="Arial" charset="0"/>
            </a:endParaRPr>
          </a:p>
          <a:p>
            <a:endParaRPr lang="en-US" altLang="en-US" sz="3200">
              <a:latin typeface="Arial" charset="0"/>
            </a:endParaRPr>
          </a:p>
        </p:txBody>
      </p:sp>
      <p:pic>
        <p:nvPicPr>
          <p:cNvPr id="99332" name="Picture 3" descr="RwaveNo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Rectangle 4"/>
          <p:cNvSpPr>
            <a:spLocks noChangeArrowheads="1"/>
          </p:cNvSpPr>
          <p:nvPr/>
        </p:nvSpPr>
        <p:spPr bwMode="auto">
          <a:xfrm>
            <a:off x="0" y="585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1" hangingPunct="1"/>
            <a:endParaRPr lang="en-US" altLang="en-US">
              <a:latin typeface="Arial" charset="0"/>
            </a:endParaRPr>
          </a:p>
        </p:txBody>
      </p:sp>
      <p:sp>
        <p:nvSpPr>
          <p:cNvPr id="99334"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51874412-E5B1-45FB-935A-44A940C905B5}" type="slidenum">
              <a:rPr lang="ar-SA" altLang="en-US" smtClean="0">
                <a:solidFill>
                  <a:srgbClr val="898989"/>
                </a:solidFill>
              </a:rPr>
              <a:pPr/>
              <a:t>94</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عنصر نائب للتذييل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GB" altLang="en-US" sz="1200" smtClean="0">
                <a:latin typeface="Arial" charset="0"/>
              </a:rPr>
              <a:t>prepared by   Prof M A OMRAN</a:t>
            </a:r>
            <a:endParaRPr lang="en-US" altLang="en-US" sz="1200" smtClean="0">
              <a:latin typeface="Arial" charset="0"/>
            </a:endParaRPr>
          </a:p>
        </p:txBody>
      </p:sp>
      <p:sp>
        <p:nvSpPr>
          <p:cNvPr id="100355" name="Rectangle 2"/>
          <p:cNvSpPr>
            <a:spLocks noChangeArrowheads="1"/>
          </p:cNvSpPr>
          <p:nvPr/>
        </p:nvSpPr>
        <p:spPr bwMode="auto">
          <a:xfrm>
            <a:off x="609600" y="381000"/>
            <a:ext cx="822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altLang="en-US" sz="3200" i="1">
                <a:latin typeface="Comic Sans MS" pitchFamily="66" charset="0"/>
                <a:cs typeface="Times New Roman" pitchFamily="18" charset="0"/>
              </a:rPr>
              <a:t>4.  What seismic wave type is shown here?</a:t>
            </a:r>
            <a:endParaRPr lang="en-US" altLang="en-US" sz="3200">
              <a:latin typeface="Arial" charset="0"/>
            </a:endParaRPr>
          </a:p>
        </p:txBody>
      </p:sp>
      <p:pic>
        <p:nvPicPr>
          <p:cNvPr id="100356" name="Picture 3" descr="PwaveNoLabe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EEF056EF-431D-4DEF-B64A-9371706F6648}" type="slidenum">
              <a:rPr lang="ar-SA" altLang="en-US" smtClean="0">
                <a:solidFill>
                  <a:srgbClr val="898989"/>
                </a:solidFill>
              </a:rPr>
              <a:pPr/>
              <a:t>95</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4" descr="ColimaEQ012203F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8534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ctangle 5"/>
          <p:cNvSpPr>
            <a:spLocks noChangeArrowheads="1"/>
          </p:cNvSpPr>
          <p:nvPr/>
        </p:nvSpPr>
        <p:spPr bwMode="auto">
          <a:xfrm>
            <a:off x="457200" y="457200"/>
            <a:ext cx="8229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4000">
                <a:solidFill>
                  <a:srgbClr val="FF0000"/>
                </a:solidFill>
                <a:latin typeface="Arial" charset="0"/>
              </a:rPr>
              <a:t>Wave animations</a:t>
            </a:r>
          </a:p>
        </p:txBody>
      </p:sp>
      <p:pic>
        <p:nvPicPr>
          <p:cNvPr id="101380" name="Picture 6" descr="wavepul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4800600" cy="137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Rectangle 7"/>
          <p:cNvSpPr>
            <a:spLocks noChangeArrowheads="1"/>
          </p:cNvSpPr>
          <p:nvPr/>
        </p:nvSpPr>
        <p:spPr bwMode="auto">
          <a:xfrm>
            <a:off x="609600" y="3200400"/>
            <a:ext cx="85344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eaLnBrk="1" hangingPunct="1">
              <a:spcBef>
                <a:spcPct val="20000"/>
              </a:spcBef>
              <a:buClr>
                <a:schemeClr val="bg2"/>
              </a:buClr>
              <a:buSzPct val="75000"/>
              <a:buFont typeface="Wingdings" pitchFamily="2" charset="2"/>
              <a:buNone/>
            </a:pPr>
            <a:r>
              <a:rPr lang="en-US" altLang="en-US">
                <a:latin typeface="Arial" charset="0"/>
              </a:rPr>
              <a:t>Animation courtesy of Dr. Dan Russell, Kettering University </a:t>
            </a:r>
          </a:p>
          <a:p>
            <a:pPr marL="342900" indent="-342900" eaLnBrk="1" hangingPunct="1">
              <a:spcBef>
                <a:spcPct val="20000"/>
              </a:spcBef>
              <a:buClr>
                <a:schemeClr val="bg2"/>
              </a:buClr>
              <a:buSzPct val="75000"/>
              <a:buFont typeface="Wingdings" pitchFamily="2" charset="2"/>
              <a:buNone/>
            </a:pPr>
            <a:r>
              <a:rPr lang="en-US" altLang="en-US" b="1">
                <a:solidFill>
                  <a:srgbClr val="0000FF"/>
                </a:solidFill>
                <a:latin typeface="Arial" charset="0"/>
              </a:rPr>
              <a:t>http://www.kettering.edu/~drussell/demos.html</a:t>
            </a:r>
            <a:r>
              <a:rPr lang="en-US" altLang="en-US" b="1">
                <a:latin typeface="Arial" charset="0"/>
              </a:rPr>
              <a:t> </a:t>
            </a:r>
          </a:p>
        </p:txBody>
      </p:sp>
      <p:sp>
        <p:nvSpPr>
          <p:cNvPr id="101382" name="Rectangle 9"/>
          <p:cNvSpPr>
            <a:spLocks noChangeArrowheads="1"/>
          </p:cNvSpPr>
          <p:nvPr/>
        </p:nvSpPr>
        <p:spPr bwMode="auto">
          <a:xfrm>
            <a:off x="381000" y="4495800"/>
            <a:ext cx="82296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n-US" altLang="en-US" sz="4000">
                <a:solidFill>
                  <a:srgbClr val="FF0000"/>
                </a:solidFill>
                <a:latin typeface="Arial" charset="0"/>
              </a:rPr>
              <a:t>Seismic Wave </a:t>
            </a:r>
            <a:br>
              <a:rPr lang="en-US" altLang="en-US" sz="4000">
                <a:solidFill>
                  <a:srgbClr val="FF0000"/>
                </a:solidFill>
                <a:latin typeface="Arial" charset="0"/>
              </a:rPr>
            </a:br>
            <a:r>
              <a:rPr lang="en-US" altLang="en-US" sz="4000">
                <a:solidFill>
                  <a:srgbClr val="FF0000"/>
                </a:solidFill>
                <a:latin typeface="Arial" charset="0"/>
              </a:rPr>
              <a:t>animations</a:t>
            </a:r>
            <a:br>
              <a:rPr lang="en-US" altLang="en-US" sz="4000">
                <a:solidFill>
                  <a:srgbClr val="FF0000"/>
                </a:solidFill>
                <a:latin typeface="Arial" charset="0"/>
              </a:rPr>
            </a:br>
            <a:r>
              <a:rPr lang="en-US" altLang="en-US" sz="2400">
                <a:latin typeface="Arial" charset="0"/>
              </a:rPr>
              <a:t>(Developed by L. Braile)</a:t>
            </a:r>
            <a:r>
              <a:rPr lang="en-US" altLang="en-US" sz="2400">
                <a:solidFill>
                  <a:srgbClr val="FF0000"/>
                </a:solidFill>
                <a:latin typeface="Arial" charset="0"/>
              </a:rPr>
              <a:t/>
            </a:r>
            <a:br>
              <a:rPr lang="en-US" altLang="en-US" sz="2400">
                <a:solidFill>
                  <a:srgbClr val="FF0000"/>
                </a:solidFill>
                <a:latin typeface="Arial" charset="0"/>
              </a:rPr>
            </a:br>
            <a:r>
              <a:rPr lang="en-US" altLang="en-US" sz="2800">
                <a:solidFill>
                  <a:srgbClr val="FF0000"/>
                </a:solidFill>
                <a:latin typeface="Arial" charset="0"/>
              </a:rPr>
              <a:t/>
            </a:r>
            <a:br>
              <a:rPr lang="en-US" altLang="en-US" sz="2800">
                <a:solidFill>
                  <a:srgbClr val="FF0000"/>
                </a:solidFill>
                <a:latin typeface="Arial" charset="0"/>
              </a:rPr>
            </a:br>
            <a:r>
              <a:rPr lang="en-US" altLang="en-US" sz="2000">
                <a:solidFill>
                  <a:srgbClr val="0000FF"/>
                </a:solidFill>
                <a:latin typeface="Arial" charset="0"/>
              </a:rPr>
              <a:t>http://web.ics.purdue.edu/~braile/edumod/waves/WaveDemo.htm</a:t>
            </a:r>
          </a:p>
        </p:txBody>
      </p:sp>
      <p:pic>
        <p:nvPicPr>
          <p:cNvPr id="101383" name="Picture 10" descr="Swave"/>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81450"/>
            <a:ext cx="38862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GB"/>
              <a:t>prepared by   Prof M A OMRAN</a:t>
            </a:r>
            <a:endParaRPr lang="en-US"/>
          </a:p>
        </p:txBody>
      </p:sp>
      <p:sp>
        <p:nvSpPr>
          <p:cNvPr id="101385"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EC804460-0AF2-4C93-8977-F36E15305868}" type="slidenum">
              <a:rPr lang="ar-SA" altLang="en-US" smtClean="0">
                <a:solidFill>
                  <a:srgbClr val="898989"/>
                </a:solidFill>
              </a:rPr>
              <a:pPr/>
              <a:t>96</a:t>
            </a:fld>
            <a:endParaRPr lang="en-US" altLang="en-US" smtClean="0">
              <a:solidFill>
                <a:srgbClr val="898989"/>
              </a:solidFill>
            </a:endParaRPr>
          </a:p>
        </p:txBody>
      </p:sp>
    </p:spTree>
  </p:cSld>
  <p:clrMapOvr>
    <a:masterClrMapping/>
  </p:clrMapOvr>
  <p:transition>
    <p:comb/>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sz="4000" smtClean="0">
                <a:cs typeface="Times New Roman" pitchFamily="18" charset="0"/>
              </a:rPr>
              <a:t>Dan Russell animations – The people wave</a:t>
            </a:r>
          </a:p>
        </p:txBody>
      </p:sp>
      <p:sp>
        <p:nvSpPr>
          <p:cNvPr id="102403" name="Rectangle 3"/>
          <p:cNvSpPr>
            <a:spLocks noGrp="1" noChangeArrowheads="1"/>
          </p:cNvSpPr>
          <p:nvPr>
            <p:ph type="body" sz="half" idx="1"/>
          </p:nvPr>
        </p:nvSpPr>
        <p:spPr>
          <a:xfrm>
            <a:off x="1905000" y="5257800"/>
            <a:ext cx="6858000" cy="1447800"/>
          </a:xfrm>
        </p:spPr>
        <p:txBody>
          <a:bodyPr/>
          <a:lstStyle/>
          <a:p>
            <a:pPr eaLnBrk="1" hangingPunct="1">
              <a:buFont typeface="Wingdings" pitchFamily="2" charset="2"/>
              <a:buNone/>
            </a:pPr>
            <a:r>
              <a:rPr lang="en-US" altLang="en-US" sz="2800" smtClean="0">
                <a:cs typeface="Arial" charset="0"/>
              </a:rPr>
              <a:t>Animation courtesy of Dr. Dan Russell, Kettering University </a:t>
            </a:r>
            <a:endParaRPr lang="en-US" altLang="en-US" sz="2000" smtClean="0">
              <a:cs typeface="Arial" charset="0"/>
            </a:endParaRPr>
          </a:p>
          <a:p>
            <a:pPr eaLnBrk="1" hangingPunct="1">
              <a:buFont typeface="Wingdings" pitchFamily="2" charset="2"/>
              <a:buNone/>
            </a:pPr>
            <a:r>
              <a:rPr lang="en-US" altLang="en-US" sz="2000" smtClean="0">
                <a:cs typeface="Arial" charset="0"/>
                <a:hlinkClick r:id="rId2"/>
              </a:rPr>
              <a:t>http://www.kettering.edu/~drussell/demos.html</a:t>
            </a:r>
            <a:r>
              <a:rPr lang="en-US" altLang="en-US" sz="2000" smtClean="0">
                <a:cs typeface="Arial" charset="0"/>
              </a:rPr>
              <a:t> </a:t>
            </a:r>
          </a:p>
        </p:txBody>
      </p:sp>
      <p:pic>
        <p:nvPicPr>
          <p:cNvPr id="102404" name="Picture 4" descr="peoplewav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2057400"/>
            <a:ext cx="9144000" cy="2043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0"/>
          </p:nvPr>
        </p:nvSpPr>
        <p:spPr/>
        <p:txBody>
          <a:bodyPr/>
          <a:lstStyle/>
          <a:p>
            <a:pPr>
              <a:defRPr/>
            </a:pPr>
            <a:r>
              <a:rPr lang="en-GB"/>
              <a:t>prepared by   Prof M A OMRAN</a:t>
            </a:r>
            <a:endParaRPr lang="en-US"/>
          </a:p>
        </p:txBody>
      </p:sp>
      <p:sp>
        <p:nvSpPr>
          <p:cNvPr id="102406"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4F787F33-7F13-4CF0-B784-96E74BDB8F58}" type="slidenum">
              <a:rPr lang="en-US" altLang="en-US" smtClean="0">
                <a:solidFill>
                  <a:srgbClr val="898989"/>
                </a:solidFill>
              </a:rPr>
              <a:pPr/>
              <a:t>97</a:t>
            </a:fld>
            <a:endParaRPr lang="en-US" altLang="en-US" smtClean="0">
              <a:solidFill>
                <a:srgbClr val="898989"/>
              </a:solidFill>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sz="4000" smtClean="0">
                <a:cs typeface="Times New Roman" pitchFamily="18" charset="0"/>
              </a:rPr>
              <a:t>Dan Russell animations – A wave pulse</a:t>
            </a:r>
          </a:p>
        </p:txBody>
      </p:sp>
      <p:sp>
        <p:nvSpPr>
          <p:cNvPr id="103427" name="Rectangle 3"/>
          <p:cNvSpPr>
            <a:spLocks noGrp="1" noChangeArrowheads="1"/>
          </p:cNvSpPr>
          <p:nvPr>
            <p:ph type="body" sz="half" idx="1"/>
          </p:nvPr>
        </p:nvSpPr>
        <p:spPr>
          <a:xfrm>
            <a:off x="1905000" y="5257800"/>
            <a:ext cx="6858000" cy="1447800"/>
          </a:xfrm>
        </p:spPr>
        <p:txBody>
          <a:bodyPr/>
          <a:lstStyle/>
          <a:p>
            <a:pPr eaLnBrk="1" hangingPunct="1">
              <a:buFont typeface="Wingdings" pitchFamily="2" charset="2"/>
              <a:buNone/>
            </a:pPr>
            <a:r>
              <a:rPr lang="en-US" altLang="en-US" sz="2800" smtClean="0">
                <a:cs typeface="Arial" charset="0"/>
              </a:rPr>
              <a:t>Animation courtesy of Dr. Dan Russell, Kettering University </a:t>
            </a:r>
            <a:endParaRPr lang="en-US" altLang="en-US" sz="2000" smtClean="0">
              <a:cs typeface="Arial" charset="0"/>
            </a:endParaRPr>
          </a:p>
          <a:p>
            <a:pPr eaLnBrk="1" hangingPunct="1">
              <a:buFont typeface="Wingdings" pitchFamily="2" charset="2"/>
              <a:buNone/>
            </a:pPr>
            <a:r>
              <a:rPr lang="en-US" altLang="en-US" sz="2000" smtClean="0">
                <a:cs typeface="Arial" charset="0"/>
                <a:hlinkClick r:id="rId2"/>
              </a:rPr>
              <a:t>http://www.kettering.edu/~drussell/demos.html</a:t>
            </a:r>
            <a:r>
              <a:rPr lang="en-US" altLang="en-US" sz="2000" smtClean="0">
                <a:cs typeface="Arial" charset="0"/>
              </a:rPr>
              <a:t> </a:t>
            </a:r>
          </a:p>
        </p:txBody>
      </p:sp>
      <p:pic>
        <p:nvPicPr>
          <p:cNvPr id="103428" name="Picture 4" descr="wavepuls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228600" y="2073275"/>
            <a:ext cx="8686800" cy="249555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0"/>
          </p:nvPr>
        </p:nvSpPr>
        <p:spPr/>
        <p:txBody>
          <a:bodyPr/>
          <a:lstStyle/>
          <a:p>
            <a:pPr>
              <a:defRPr/>
            </a:pPr>
            <a:r>
              <a:rPr lang="en-GB"/>
              <a:t>prepared by   Prof M A OMRAN</a:t>
            </a:r>
            <a:endParaRPr lang="en-US"/>
          </a:p>
        </p:txBody>
      </p:sp>
      <p:sp>
        <p:nvSpPr>
          <p:cNvPr id="103430"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53D1082E-DD5C-43F5-8F7D-35BAB8C70CB1}" type="slidenum">
              <a:rPr lang="en-US" altLang="en-US" smtClean="0">
                <a:solidFill>
                  <a:srgbClr val="898989"/>
                </a:solidFill>
              </a:rPr>
              <a:pPr/>
              <a:t>98</a:t>
            </a:fld>
            <a:endParaRPr lang="en-US" altLang="en-US" smtClean="0">
              <a:solidFill>
                <a:srgbClr val="898989"/>
              </a:solidFill>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en-US" sz="4000" smtClean="0">
                <a:cs typeface="Times New Roman" pitchFamily="18" charset="0"/>
              </a:rPr>
              <a:t>Dan Russell animations – Transverse wave</a:t>
            </a:r>
          </a:p>
        </p:txBody>
      </p:sp>
      <p:sp>
        <p:nvSpPr>
          <p:cNvPr id="104451" name="Rectangle 3"/>
          <p:cNvSpPr>
            <a:spLocks noGrp="1" noChangeArrowheads="1"/>
          </p:cNvSpPr>
          <p:nvPr>
            <p:ph type="body" sz="half" idx="1"/>
          </p:nvPr>
        </p:nvSpPr>
        <p:spPr>
          <a:xfrm>
            <a:off x="1905000" y="5257800"/>
            <a:ext cx="6858000" cy="1447800"/>
          </a:xfrm>
        </p:spPr>
        <p:txBody>
          <a:bodyPr/>
          <a:lstStyle/>
          <a:p>
            <a:pPr eaLnBrk="1" hangingPunct="1">
              <a:buFont typeface="Wingdings" pitchFamily="2" charset="2"/>
              <a:buNone/>
            </a:pPr>
            <a:r>
              <a:rPr lang="en-US" altLang="en-US" sz="2800" smtClean="0">
                <a:cs typeface="Arial" charset="0"/>
              </a:rPr>
              <a:t>Animation courtesy of Dr. Dan Russell, Kettering University </a:t>
            </a:r>
            <a:endParaRPr lang="en-US" altLang="en-US" sz="2000" smtClean="0">
              <a:cs typeface="Arial" charset="0"/>
            </a:endParaRPr>
          </a:p>
          <a:p>
            <a:pPr eaLnBrk="1" hangingPunct="1">
              <a:buFont typeface="Wingdings" pitchFamily="2" charset="2"/>
              <a:buNone/>
            </a:pPr>
            <a:r>
              <a:rPr lang="en-US" altLang="en-US" sz="2000" smtClean="0">
                <a:cs typeface="Arial" charset="0"/>
                <a:hlinkClick r:id="rId2"/>
              </a:rPr>
              <a:t>http://www.kettering.edu/~drussell/demos.html</a:t>
            </a:r>
            <a:r>
              <a:rPr lang="en-US" altLang="en-US" sz="2000" smtClean="0">
                <a:cs typeface="Arial" charset="0"/>
              </a:rPr>
              <a:t> </a:t>
            </a:r>
          </a:p>
        </p:txBody>
      </p:sp>
      <p:pic>
        <p:nvPicPr>
          <p:cNvPr id="104452" name="Picture 4" descr="Twave"/>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2189163"/>
            <a:ext cx="9144000" cy="268128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p:cNvSpPr>
            <a:spLocks noGrp="1"/>
          </p:cNvSpPr>
          <p:nvPr>
            <p:ph type="ftr" sz="quarter" idx="10"/>
          </p:nvPr>
        </p:nvSpPr>
        <p:spPr/>
        <p:txBody>
          <a:bodyPr/>
          <a:lstStyle/>
          <a:p>
            <a:pPr>
              <a:defRPr/>
            </a:pPr>
            <a:r>
              <a:rPr lang="en-GB"/>
              <a:t>prepared by   Prof M A OMRAN</a:t>
            </a:r>
            <a:endParaRPr lang="en-US"/>
          </a:p>
        </p:txBody>
      </p:sp>
      <p:sp>
        <p:nvSpPr>
          <p:cNvPr id="104454"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EB569D45-D599-4D39-8510-E18F62C83E45}" type="slidenum">
              <a:rPr lang="en-US" altLang="en-US" smtClean="0">
                <a:solidFill>
                  <a:srgbClr val="898989"/>
                </a:solidFill>
              </a:rPr>
              <a:pPr/>
              <a:t>99</a:t>
            </a:fld>
            <a:endParaRPr lang="en-US" altLang="en-US" smtClean="0">
              <a:solidFill>
                <a:srgbClr val="898989"/>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سمة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4362</TotalTime>
  <Words>4781</Words>
  <Application>Microsoft Office PowerPoint</Application>
  <PresentationFormat>On-screen Show (4:3)</PresentationFormat>
  <Paragraphs>646</Paragraphs>
  <Slides>110</Slides>
  <Notes>14</Notes>
  <HiddenSlides>0</HiddenSlides>
  <MMClips>3</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110</vt:i4>
      </vt:variant>
    </vt:vector>
  </HeadingPairs>
  <TitlesOfParts>
    <vt:vector size="125" baseType="lpstr">
      <vt:lpstr>Garamond</vt:lpstr>
      <vt:lpstr>Arial</vt:lpstr>
      <vt:lpstr>Calibri Light</vt:lpstr>
      <vt:lpstr>Times New Roman</vt:lpstr>
      <vt:lpstr>Calibri</vt:lpstr>
      <vt:lpstr>Andalus</vt:lpstr>
      <vt:lpstr>ＭＳ Ｐゴシック</vt:lpstr>
      <vt:lpstr>Wingdings</vt:lpstr>
      <vt:lpstr>Tahoma</vt:lpstr>
      <vt:lpstr>Symbol</vt:lpstr>
      <vt:lpstr>Comic Sans MS</vt:lpstr>
      <vt:lpstr>Century Gothic</vt:lpstr>
      <vt:lpstr>Office Theme</vt:lpstr>
      <vt:lpstr>Microsoft Equation 3.0</vt:lpstr>
      <vt:lpstr>Microsoft 数式 3.0</vt:lpstr>
      <vt:lpstr>Seismic Method Introduction Lec. I &amp; II</vt:lpstr>
      <vt:lpstr>PowerPoint Presentation</vt:lpstr>
      <vt:lpstr>Expectations after today’s lecture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ELASTICITY </vt:lpstr>
      <vt:lpstr>STRESS</vt:lpstr>
      <vt:lpstr>TYPES OF STRESS</vt:lpstr>
      <vt:lpstr>PowerPoint Presentation</vt:lpstr>
      <vt:lpstr>PowerPoint Presentation</vt:lpstr>
      <vt:lpstr>PowerPoint Presentation</vt:lpstr>
      <vt:lpstr>PowerPoint Presentation</vt:lpstr>
      <vt:lpstr>KINDS OF STRAIN</vt:lpstr>
      <vt:lpstr>PowerPoint Presentation</vt:lpstr>
      <vt:lpstr>Elastic Strain</vt:lpstr>
      <vt:lpstr>Plastic Strain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Bulk Modulus (K) Change in volume </vt:lpstr>
      <vt:lpstr>PowerPoint Presentation</vt:lpstr>
      <vt:lpstr>PowerPoint Presentation</vt:lpstr>
      <vt:lpstr>PowerPoint Presentation</vt:lpstr>
      <vt:lpstr>Shear Modulus (μ)</vt:lpstr>
      <vt:lpstr>PowerPoint Presentation</vt:lpstr>
      <vt:lpstr>PowerPoint Presentation</vt:lpstr>
      <vt:lpstr>Young's Modulus (E) and Poisson's Ratio (σ) </vt:lpstr>
      <vt:lpstr>PowerPoint Presentation</vt:lpstr>
      <vt:lpstr>Poisson's Ratio (σ)</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ELASTIC WAVES </vt:lpstr>
      <vt:lpstr>PowerPoint Presentation</vt:lpstr>
      <vt:lpstr>Seismic Wave Propagation</vt:lpstr>
      <vt:lpstr>PowerPoint Presentation</vt:lpstr>
      <vt:lpstr>PowerPoint Presentation</vt:lpstr>
      <vt:lpstr>Wavelength</vt:lpstr>
      <vt:lpstr>PowerPoint Presentation</vt:lpstr>
      <vt:lpstr>Period (T) and Frequency (f) </vt:lpstr>
      <vt:lpstr>PowerPoint Presentation</vt:lpstr>
      <vt:lpstr>PowerPoint Presentation</vt:lpstr>
      <vt:lpstr>Problem and Solution</vt:lpstr>
      <vt:lpstr>SEISMIC WAVES</vt:lpstr>
      <vt:lpstr>PowerPoint Presentation</vt:lpstr>
      <vt:lpstr>PowerPoint Presentation</vt:lpstr>
      <vt:lpstr>How seismic waves happen </vt:lpstr>
      <vt:lpstr>Types of seismic waves</vt:lpstr>
      <vt:lpstr>PowerPoint Presentation</vt:lpstr>
      <vt:lpstr>Body waves </vt:lpstr>
      <vt:lpstr>PowerPoint Presentation</vt:lpstr>
      <vt:lpstr>Types of Seismic Wave</vt:lpstr>
      <vt:lpstr>PowerPoint Presentation</vt:lpstr>
      <vt:lpstr>Body Waves</vt:lpstr>
      <vt:lpstr>Particle motion of body waves</vt:lpstr>
      <vt:lpstr>Surface Waves</vt:lpstr>
      <vt:lpstr>PowerPoint Presentation</vt:lpstr>
      <vt:lpstr>Wave Period and Wavelength　</vt:lpstr>
      <vt:lpstr>PowerPoint Presentation</vt:lpstr>
      <vt:lpstr>PowerPoint Presentation</vt:lpstr>
      <vt:lpstr>PowerPoint Presentation</vt:lpstr>
      <vt:lpstr>PowerPoint Presentation</vt:lpstr>
      <vt:lpstr>PowerPoint Presentation</vt:lpstr>
      <vt:lpstr>Types of Seismic Wave</vt:lpstr>
      <vt:lpstr>PowerPoint Presentation</vt:lpstr>
      <vt:lpstr>S- wave, does not travel in liquids, discuss!!</vt:lpstr>
      <vt:lpstr>Why P-wave  faster than S- Wave</vt:lpstr>
      <vt:lpstr>Surface Waves</vt:lpstr>
      <vt:lpstr>Love Waves</vt:lpstr>
      <vt:lpstr>PowerPoint Presentation</vt:lpstr>
      <vt:lpstr>Rayleigh waves </vt:lpstr>
      <vt:lpstr>PowerPoint Presentation</vt:lpstr>
      <vt:lpstr>PowerPoint Presentation</vt:lpstr>
      <vt:lpstr>PowerPoint Presentation</vt:lpstr>
      <vt:lpstr>PowerPoint Presentation</vt:lpstr>
      <vt:lpstr>PowerPoint Presentation</vt:lpstr>
      <vt:lpstr>PowerPoint Presentation</vt:lpstr>
      <vt:lpstr>Dan Russell animations – The people wave</vt:lpstr>
      <vt:lpstr>Dan Russell animations – A wave pulse</vt:lpstr>
      <vt:lpstr>Dan Russell animations – Transverse wave</vt:lpstr>
      <vt:lpstr>Dan Russell animations – Rayleigh wave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Wesmosis@Yahoo.Dk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SEISMIC METHOD</dc:title>
  <dc:creator>USER</dc:creator>
  <cp:lastModifiedBy>ahmed77</cp:lastModifiedBy>
  <cp:revision>221</cp:revision>
  <dcterms:created xsi:type="dcterms:W3CDTF">2007-03-08T11:07:59Z</dcterms:created>
  <dcterms:modified xsi:type="dcterms:W3CDTF">2020-03-26T09:30:13Z</dcterms:modified>
</cp:coreProperties>
</file>