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78" r:id="rId23"/>
    <p:sldId id="279" r:id="rId24"/>
    <p:sldId id="292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3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2C2"/>
    <a:srgbClr val="2F1FFD"/>
    <a:srgbClr val="66FF33"/>
    <a:srgbClr val="F91901"/>
    <a:srgbClr val="A69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29/07/1440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arr.net/Oocyte/encyclopedia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r.net/Meiosis/encyclopedia.htm" TargetMode="External"/><Relationship Id="rId2" Type="http://schemas.openxmlformats.org/officeDocument/2006/relationships/hyperlink" Target="http://www.karr.net/Primary_oocyte/encyclopedi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arr.net/Dictyate/encyclopedia.ht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varian_follicle" TargetMode="External"/><Relationship Id="rId2" Type="http://schemas.openxmlformats.org/officeDocument/2006/relationships/hyperlink" Target="http://en.wikipedia.org/wiki/Biolog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Oocyte" TargetMode="External"/><Relationship Id="rId4" Type="http://schemas.openxmlformats.org/officeDocument/2006/relationships/hyperlink" Target="http://en.wikipedia.org/wiki/Somatic_cell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etaphase" TargetMode="External"/><Relationship Id="rId2" Type="http://schemas.openxmlformats.org/officeDocument/2006/relationships/hyperlink" Target="http://en.wikipedia.org/wiki/Meiosi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842.pl.wikimiki.org/en/ovarian+follicle" TargetMode="External"/><Relationship Id="rId2" Type="http://schemas.openxmlformats.org/officeDocument/2006/relationships/hyperlink" Target="http://842.pl.wikimiki.org/en/ovu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842.pl.wikimiki.org/en/ovary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r.net/Ootidogenesis/encyclopedia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rr.net/Dictyate/encyclopedia.htm" TargetMode="External"/><Relationship Id="rId3" Type="http://schemas.openxmlformats.org/officeDocument/2006/relationships/hyperlink" Target="http://www.karr.net/Oogonium/encyclopedia.htm" TargetMode="External"/><Relationship Id="rId7" Type="http://schemas.openxmlformats.org/officeDocument/2006/relationships/hyperlink" Target="http://www.karr.net/Folliculogenesis/encyclopedia.htm" TargetMode="External"/><Relationship Id="rId2" Type="http://schemas.openxmlformats.org/officeDocument/2006/relationships/hyperlink" Target="http://www.karr.net/Ploidy/encyclopedia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arr.net/Meiosis/encyclopedia.htm" TargetMode="External"/><Relationship Id="rId5" Type="http://schemas.openxmlformats.org/officeDocument/2006/relationships/hyperlink" Target="http://www.karr.net/Oocyte/encyclopedia.htm" TargetMode="External"/><Relationship Id="rId4" Type="http://schemas.openxmlformats.org/officeDocument/2006/relationships/hyperlink" Target="http://www.karr.net/Trimester/encyclopedia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928826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ln w="3175">
                  <a:solidFill>
                    <a:srgbClr val="7030A0"/>
                  </a:solidFill>
                </a:ln>
                <a:solidFill>
                  <a:srgbClr val="CD031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5300" b="1" dirty="0" smtClean="0">
                <a:ln w="3175">
                  <a:solidFill>
                    <a:srgbClr val="7030A0"/>
                  </a:solidFill>
                </a:ln>
                <a:solidFill>
                  <a:srgbClr val="CD031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300" b="1" dirty="0" smtClean="0">
                <a:ln w="3175">
                  <a:solidFill>
                    <a:srgbClr val="7030A0"/>
                  </a:solidFill>
                </a:ln>
                <a:solidFill>
                  <a:srgbClr val="CD031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5300" b="1" dirty="0" smtClean="0">
                <a:ln w="3175">
                  <a:solidFill>
                    <a:srgbClr val="7030A0"/>
                  </a:solidFill>
                </a:ln>
                <a:solidFill>
                  <a:srgbClr val="CD031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800" b="1" dirty="0" smtClean="0"/>
              <a:t> </a:t>
            </a:r>
            <a:r>
              <a:rPr lang="en-US" sz="5300" b="1" dirty="0" err="1" smtClean="0">
                <a:ln w="3175">
                  <a:solidFill>
                    <a:srgbClr val="7030A0"/>
                  </a:solidFill>
                </a:ln>
                <a:solidFill>
                  <a:srgbClr val="CD031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Oogenesis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57224" y="3886200"/>
            <a:ext cx="7572428" cy="1752600"/>
          </a:xfrm>
        </p:spPr>
        <p:txBody>
          <a:bodyPr>
            <a:normAutofit/>
          </a:bodyPr>
          <a:lstStyle/>
          <a:p>
            <a:r>
              <a:rPr lang="en-GB" sz="4400" b="1" i="1" dirty="0" smtClean="0">
                <a:solidFill>
                  <a:srgbClr val="02A621"/>
                </a:solidFill>
                <a:latin typeface="Brush Script MT" pitchFamily="66" charset="0"/>
              </a:rPr>
              <a:t>Prof Dr. </a:t>
            </a:r>
            <a:r>
              <a:rPr lang="en-GB" sz="4400" b="1" dirty="0" err="1" smtClean="0">
                <a:solidFill>
                  <a:srgbClr val="02A621"/>
                </a:solidFill>
                <a:latin typeface="Script MT Bold" pitchFamily="66" charset="0"/>
              </a:rPr>
              <a:t>Hekmat</a:t>
            </a:r>
            <a:r>
              <a:rPr lang="en-GB" sz="4400" b="1" dirty="0" smtClean="0">
                <a:solidFill>
                  <a:srgbClr val="02A621"/>
                </a:solidFill>
                <a:latin typeface="Script MT Bold" pitchFamily="66" charset="0"/>
              </a:rPr>
              <a:t> El-</a:t>
            </a:r>
            <a:r>
              <a:rPr lang="en-GB" sz="4400" b="1" dirty="0" err="1" smtClean="0">
                <a:solidFill>
                  <a:srgbClr val="02A621"/>
                </a:solidFill>
                <a:latin typeface="Script MT Bold" pitchFamily="66" charset="0"/>
              </a:rPr>
              <a:t>Gammal</a:t>
            </a:r>
            <a:endParaRPr lang="en-GB" sz="4400" b="1" dirty="0" smtClean="0">
              <a:solidFill>
                <a:srgbClr val="02A621"/>
              </a:solidFill>
              <a:latin typeface="Script MT Bold" pitchFamily="66" charset="0"/>
            </a:endParaRPr>
          </a:p>
          <a:p>
            <a:r>
              <a:rPr lang="en-GB" sz="3600" b="1" dirty="0" smtClean="0">
                <a:solidFill>
                  <a:schemeClr val="tx1"/>
                </a:solidFill>
                <a:latin typeface="Arial Black" pitchFamily="34" charset="0"/>
              </a:rPr>
              <a:t>2018</a:t>
            </a:r>
            <a:endParaRPr lang="en-GB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215074" y="357166"/>
            <a:ext cx="2357454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2C01E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itchFamily="18" charset="0"/>
              </a:rPr>
              <a:t>Lecture 4</a:t>
            </a:r>
            <a:endParaRPr lang="en-GB" sz="3200" b="1" dirty="0">
              <a:solidFill>
                <a:srgbClr val="2C01E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3643338" cy="6286544"/>
          </a:xfrm>
        </p:spPr>
        <p:txBody>
          <a:bodyPr>
            <a:normAutofit/>
          </a:bodyPr>
          <a:lstStyle/>
          <a:p>
            <a:pPr algn="just" rtl="0">
              <a:buNone/>
            </a:pPr>
            <a:r>
              <a:rPr lang="en-GB" b="1" dirty="0" smtClean="0">
                <a:solidFill>
                  <a:srgbClr val="2F1FFD"/>
                </a:solidFill>
              </a:rPr>
              <a:t>Growth (</a:t>
            </a:r>
            <a:r>
              <a:rPr lang="en-GB" b="1" dirty="0" err="1" smtClean="0">
                <a:solidFill>
                  <a:srgbClr val="2F1FFD"/>
                </a:solidFill>
              </a:rPr>
              <a:t>Ootidogenesis</a:t>
            </a:r>
            <a:r>
              <a:rPr lang="en-GB" b="1" dirty="0" smtClean="0">
                <a:solidFill>
                  <a:srgbClr val="2F1FFD"/>
                </a:solidFill>
              </a:rPr>
              <a:t>)</a:t>
            </a:r>
          </a:p>
          <a:p>
            <a:pPr lvl="0" algn="just" rtl="0"/>
            <a:r>
              <a:rPr lang="en-GB" b="1" dirty="0" err="1" smtClean="0"/>
              <a:t>Oogenesis</a:t>
            </a:r>
            <a:r>
              <a:rPr lang="en-GB" b="1" dirty="0" smtClean="0"/>
              <a:t> starts with transformation into </a:t>
            </a:r>
            <a:r>
              <a:rPr lang="en-GB" b="1" u="sng" dirty="0" smtClean="0">
                <a:solidFill>
                  <a:srgbClr val="2F1FFD"/>
                </a:solidFill>
              </a:rPr>
              <a:t>primary</a:t>
            </a:r>
            <a:r>
              <a:rPr lang="en-GB" u="sng" dirty="0" smtClean="0">
                <a:hlinkClick r:id="rId2"/>
              </a:rPr>
              <a:t> </a:t>
            </a:r>
            <a:r>
              <a:rPr lang="en-GB" b="1" u="sng" dirty="0" err="1" smtClean="0">
                <a:hlinkClick r:id="rId2"/>
              </a:rPr>
              <a:t>oocytes</a:t>
            </a:r>
            <a:endParaRPr lang="en-GB" b="1" dirty="0" smtClean="0"/>
          </a:p>
          <a:p>
            <a:pPr lvl="0" algn="just" rtl="0"/>
            <a:r>
              <a:rPr lang="en-GB" b="1" dirty="0" smtClean="0"/>
              <a:t>In mammals </a:t>
            </a:r>
            <a:r>
              <a:rPr lang="en-GB" b="1" dirty="0" err="1" smtClean="0"/>
              <a:t>oocytogenesis</a:t>
            </a:r>
            <a:r>
              <a:rPr lang="en-GB" b="1" dirty="0" smtClean="0"/>
              <a:t> is completed either before or shortly after birth.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4578" name="صورة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42851"/>
            <a:ext cx="5214974" cy="648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77500" lnSpcReduction="20000"/>
          </a:bodyPr>
          <a:lstStyle/>
          <a:p>
            <a:pPr algn="just" rtl="0">
              <a:lnSpc>
                <a:spcPct val="160000"/>
              </a:lnSpc>
              <a:buNone/>
            </a:pPr>
            <a:r>
              <a:rPr lang="en-GB" b="1" dirty="0" smtClean="0">
                <a:solidFill>
                  <a:srgbClr val="2F1FFD"/>
                </a:solidFill>
              </a:rPr>
              <a:t>Maturation (</a:t>
            </a:r>
            <a:r>
              <a:rPr lang="en-GB" b="1" dirty="0" err="1" smtClean="0">
                <a:solidFill>
                  <a:srgbClr val="2F1FFD"/>
                </a:solidFill>
              </a:rPr>
              <a:t>Ootidogenesis</a:t>
            </a:r>
            <a:r>
              <a:rPr lang="en-GB" b="1" dirty="0" smtClean="0">
                <a:solidFill>
                  <a:srgbClr val="2F1FFD"/>
                </a:solidFill>
              </a:rPr>
              <a:t>)</a:t>
            </a:r>
          </a:p>
          <a:p>
            <a:pPr lvl="0" algn="just" rtl="0">
              <a:lnSpc>
                <a:spcPct val="16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The succeeding </a:t>
            </a:r>
            <a:r>
              <a:rPr lang="en-GB" b="1" dirty="0" err="1" smtClean="0">
                <a:solidFill>
                  <a:srgbClr val="FF0000"/>
                </a:solidFill>
              </a:rPr>
              <a:t>ootidogenesis</a:t>
            </a:r>
            <a:r>
              <a:rPr lang="en-GB" b="1" dirty="0" smtClean="0">
                <a:solidFill>
                  <a:srgbClr val="FF0000"/>
                </a:solidFill>
              </a:rPr>
              <a:t> is the step in which the </a:t>
            </a:r>
            <a:r>
              <a:rPr lang="en-GB" b="1" u="sng" dirty="0" smtClean="0">
                <a:solidFill>
                  <a:srgbClr val="FF0000"/>
                </a:solidFill>
                <a:hlinkClick r:id="rId2" tooltip="Primary oocyte"/>
              </a:rPr>
              <a:t>primary </a:t>
            </a:r>
            <a:r>
              <a:rPr lang="en-GB" b="1" u="sng" dirty="0" err="1" smtClean="0">
                <a:solidFill>
                  <a:srgbClr val="FF0000"/>
                </a:solidFill>
                <a:hlinkClick r:id="rId2" tooltip="Primary oocyte"/>
              </a:rPr>
              <a:t>oocyte</a:t>
            </a:r>
            <a:r>
              <a:rPr lang="en-GB" b="1" dirty="0" smtClean="0">
                <a:solidFill>
                  <a:srgbClr val="FF0000"/>
                </a:solidFill>
              </a:rPr>
              <a:t> turns into an </a:t>
            </a:r>
            <a:r>
              <a:rPr lang="en-GB" b="1" dirty="0" err="1" smtClean="0">
                <a:solidFill>
                  <a:srgbClr val="FF0000"/>
                </a:solidFill>
              </a:rPr>
              <a:t>ootid</a:t>
            </a:r>
            <a:r>
              <a:rPr lang="en-GB" b="1" dirty="0" smtClean="0">
                <a:solidFill>
                  <a:srgbClr val="FF0000"/>
                </a:solidFill>
              </a:rPr>
              <a:t>. </a:t>
            </a:r>
          </a:p>
          <a:p>
            <a:pPr lvl="0" algn="just" rtl="0">
              <a:lnSpc>
                <a:spcPct val="160000"/>
              </a:lnSpc>
            </a:pPr>
            <a:r>
              <a:rPr lang="en-GB" b="1" dirty="0" smtClean="0"/>
              <a:t>It is achieved by </a:t>
            </a:r>
            <a:r>
              <a:rPr lang="en-GB" b="1" u="sng" dirty="0" smtClean="0">
                <a:hlinkClick r:id="rId3"/>
              </a:rPr>
              <a:t>meiosis</a:t>
            </a:r>
            <a:r>
              <a:rPr lang="en-GB" b="1" dirty="0" smtClean="0">
                <a:hlinkClick r:id="rId3"/>
              </a:rPr>
              <a:t> </a:t>
            </a:r>
            <a:r>
              <a:rPr lang="en-GB" b="1" dirty="0" smtClean="0"/>
              <a:t>.The primary </a:t>
            </a:r>
            <a:r>
              <a:rPr lang="en-GB" b="1" dirty="0" err="1" smtClean="0"/>
              <a:t>oocyte</a:t>
            </a:r>
            <a:r>
              <a:rPr lang="en-GB" b="1" dirty="0" smtClean="0"/>
              <a:t> is even defined from its role to undergo meiosis.</a:t>
            </a:r>
          </a:p>
          <a:p>
            <a:pPr lvl="0" algn="just" rtl="0">
              <a:lnSpc>
                <a:spcPct val="160000"/>
              </a:lnSpc>
            </a:pPr>
            <a:r>
              <a:rPr lang="en-GB" b="1" dirty="0" smtClean="0"/>
              <a:t>However, although this process begins at prenatal age, it stops at prophase I.</a:t>
            </a:r>
          </a:p>
          <a:p>
            <a:pPr lvl="0" algn="just" rtl="0">
              <a:lnSpc>
                <a:spcPct val="160000"/>
              </a:lnSpc>
            </a:pPr>
            <a:r>
              <a:rPr lang="en-GB" b="1" dirty="0" smtClean="0"/>
              <a:t>In late </a:t>
            </a:r>
            <a:r>
              <a:rPr lang="en-GB" b="1" dirty="0" err="1" smtClean="0"/>
              <a:t>fetal</a:t>
            </a:r>
            <a:r>
              <a:rPr lang="en-GB" b="1" dirty="0" smtClean="0"/>
              <a:t> life, all </a:t>
            </a:r>
            <a:r>
              <a:rPr lang="en-GB" b="1" dirty="0" err="1" smtClean="0"/>
              <a:t>oocytes</a:t>
            </a:r>
            <a:r>
              <a:rPr lang="en-GB" b="1" dirty="0" smtClean="0"/>
              <a:t>, still primary </a:t>
            </a:r>
            <a:r>
              <a:rPr lang="en-GB" b="1" dirty="0" err="1" smtClean="0"/>
              <a:t>oocytes</a:t>
            </a:r>
            <a:r>
              <a:rPr lang="en-GB" b="1" dirty="0" smtClean="0"/>
              <a:t>, have taken this halt in development, called </a:t>
            </a:r>
            <a:r>
              <a:rPr lang="en-GB" b="1" u="sng" dirty="0" err="1" smtClean="0">
                <a:hlinkClick r:id="rId4" tooltip="Dictyate"/>
              </a:rPr>
              <a:t>dictyate</a:t>
            </a:r>
            <a:r>
              <a:rPr lang="en-US" b="1" dirty="0" smtClean="0"/>
              <a:t> (</a:t>
            </a:r>
            <a:r>
              <a:rPr lang="en-US" b="1" dirty="0" err="1" smtClean="0"/>
              <a:t>diplotene</a:t>
            </a:r>
            <a:r>
              <a:rPr lang="en-US" b="1" dirty="0" smtClean="0"/>
              <a:t>)</a:t>
            </a:r>
            <a:r>
              <a:rPr lang="en-GB" b="1" dirty="0" smtClean="0"/>
              <a:t>. </a:t>
            </a:r>
          </a:p>
          <a:p>
            <a:pPr lvl="0" algn="just" rtl="0">
              <a:lnSpc>
                <a:spcPct val="160000"/>
              </a:lnSpc>
            </a:pPr>
            <a:r>
              <a:rPr lang="en-GB" b="1" dirty="0" smtClean="0"/>
              <a:t>First after menarche they continue to develop, although only a few does so every menstrual cycle.</a:t>
            </a:r>
          </a:p>
          <a:p>
            <a:pPr algn="just" rtl="0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1"/>
            <a:ext cx="8643998" cy="4294829"/>
          </a:xfrm>
        </p:spPr>
        <p:txBody>
          <a:bodyPr>
            <a:normAutofit fontScale="25000" lnSpcReduction="20000"/>
          </a:bodyPr>
          <a:lstStyle/>
          <a:p>
            <a:pPr algn="just" rtl="0">
              <a:lnSpc>
                <a:spcPct val="160000"/>
              </a:lnSpc>
              <a:buNone/>
            </a:pPr>
            <a:r>
              <a:rPr lang="en-US" sz="12800" b="1" dirty="0" smtClean="0">
                <a:solidFill>
                  <a:srgbClr val="2F1FFD"/>
                </a:solidFill>
              </a:rPr>
              <a:t>Events of </a:t>
            </a:r>
            <a:r>
              <a:rPr lang="en-US" sz="12800" b="1" dirty="0" err="1" smtClean="0">
                <a:solidFill>
                  <a:srgbClr val="2F1FFD"/>
                </a:solidFill>
              </a:rPr>
              <a:t>Oocyte</a:t>
            </a:r>
            <a:r>
              <a:rPr lang="en-US" sz="12800" b="1" dirty="0" smtClean="0">
                <a:solidFill>
                  <a:srgbClr val="2F1FFD"/>
                </a:solidFill>
              </a:rPr>
              <a:t> Maturation</a:t>
            </a:r>
            <a:endParaRPr lang="en-GB" sz="12800" b="1" dirty="0" smtClean="0">
              <a:solidFill>
                <a:srgbClr val="2F1FFD"/>
              </a:solidFill>
            </a:endParaRPr>
          </a:p>
          <a:p>
            <a:pPr algn="just" rtl="0">
              <a:lnSpc>
                <a:spcPct val="120000"/>
              </a:lnSpc>
            </a:pPr>
            <a:r>
              <a:rPr lang="en-US" sz="8800" b="1" dirty="0" smtClean="0"/>
              <a:t>The </a:t>
            </a:r>
            <a:r>
              <a:rPr lang="en-US" sz="8800" b="1" dirty="0" err="1" smtClean="0"/>
              <a:t>oocyte</a:t>
            </a:r>
            <a:r>
              <a:rPr lang="en-US" sz="8800" b="1" dirty="0" smtClean="0"/>
              <a:t> becomes fully mature only after a series of developmental changes. </a:t>
            </a:r>
            <a:endParaRPr lang="en-GB" sz="8800" b="1" dirty="0" smtClean="0"/>
          </a:p>
          <a:p>
            <a:pPr marL="360363" lvl="0" indent="-360363" algn="just" rtl="0">
              <a:lnSpc>
                <a:spcPct val="160000"/>
              </a:lnSpc>
              <a:buFont typeface="+mj-lt"/>
              <a:buAutoNum type="arabicPeriod"/>
            </a:pPr>
            <a:r>
              <a:rPr lang="en-US" sz="8800" b="1" dirty="0" smtClean="0">
                <a:solidFill>
                  <a:srgbClr val="FF0000"/>
                </a:solidFill>
              </a:rPr>
              <a:t>Breakdown of the germinal vesicle (GVB) (dissolution of the nuclear membrane) and </a:t>
            </a:r>
            <a:endParaRPr lang="en-GB" sz="8800" b="1" dirty="0" smtClean="0">
              <a:solidFill>
                <a:srgbClr val="FF0000"/>
              </a:solidFill>
            </a:endParaRPr>
          </a:p>
          <a:p>
            <a:pPr marL="360363" lvl="0" indent="-360363" algn="just" rtl="0">
              <a:lnSpc>
                <a:spcPct val="160000"/>
              </a:lnSpc>
              <a:buFont typeface="+mj-lt"/>
              <a:buAutoNum type="arabicPeriod"/>
            </a:pPr>
            <a:r>
              <a:rPr lang="en-US" sz="8800" b="1" dirty="0" smtClean="0">
                <a:solidFill>
                  <a:srgbClr val="FF0000"/>
                </a:solidFill>
              </a:rPr>
              <a:t>Resumption and completion of meiosis I; </a:t>
            </a:r>
            <a:endParaRPr lang="en-GB" sz="8800" b="1" dirty="0" smtClean="0">
              <a:solidFill>
                <a:srgbClr val="FF0000"/>
              </a:solidFill>
            </a:endParaRPr>
          </a:p>
          <a:p>
            <a:pPr marL="360363" lvl="0" indent="-360363" algn="just" rtl="0">
              <a:lnSpc>
                <a:spcPct val="160000"/>
              </a:lnSpc>
              <a:buFont typeface="+mj-lt"/>
              <a:buAutoNum type="arabicPeriod"/>
            </a:pPr>
            <a:r>
              <a:rPr lang="en-US" sz="8800" b="1" dirty="0" smtClean="0">
                <a:solidFill>
                  <a:srgbClr val="FF0000"/>
                </a:solidFill>
              </a:rPr>
              <a:t>Release of 1</a:t>
            </a:r>
            <a:r>
              <a:rPr lang="en-US" sz="88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8800" b="1" dirty="0" smtClean="0">
                <a:solidFill>
                  <a:srgbClr val="FF0000"/>
                </a:solidFill>
              </a:rPr>
              <a:t> polar body,</a:t>
            </a:r>
            <a:endParaRPr lang="en-GB" sz="8800" b="1" dirty="0" smtClean="0">
              <a:solidFill>
                <a:srgbClr val="FF0000"/>
              </a:solidFill>
            </a:endParaRPr>
          </a:p>
          <a:p>
            <a:pPr marL="360363" lvl="0" indent="-360363" algn="just" rtl="0">
              <a:lnSpc>
                <a:spcPct val="160000"/>
              </a:lnSpc>
              <a:buFont typeface="+mj-lt"/>
              <a:buAutoNum type="arabicPeriod"/>
            </a:pPr>
            <a:r>
              <a:rPr lang="en-US" sz="8800" b="1" dirty="0" smtClean="0">
                <a:solidFill>
                  <a:srgbClr val="FF0000"/>
                </a:solidFill>
              </a:rPr>
              <a:t>The next is progression to metaphase of meiosis II </a:t>
            </a:r>
            <a:r>
              <a:rPr lang="en-US" sz="8800" b="1" dirty="0" smtClean="0"/>
              <a:t>(Fig. 25).</a:t>
            </a:r>
            <a:endParaRPr lang="en-GB" sz="8800" b="1" dirty="0" smtClean="0"/>
          </a:p>
          <a:p>
            <a:pPr algn="just">
              <a:lnSpc>
                <a:spcPct val="160000"/>
              </a:lnSpc>
            </a:pPr>
            <a:endParaRPr lang="en-GB" sz="8800" dirty="0"/>
          </a:p>
        </p:txBody>
      </p:sp>
      <p:pic>
        <p:nvPicPr>
          <p:cNvPr id="25602" name="صورة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94059"/>
            <a:ext cx="7858180" cy="256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2714644"/>
          </a:xfrm>
        </p:spPr>
        <p:txBody>
          <a:bodyPr>
            <a:normAutofit fontScale="85000" lnSpcReduction="20000"/>
          </a:bodyPr>
          <a:lstStyle/>
          <a:p>
            <a:pPr lvl="0" algn="just" rtl="0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These primarily nuclear events are followed by </a:t>
            </a:r>
            <a:r>
              <a:rPr lang="en-US" sz="3600" b="1" dirty="0" err="1" smtClean="0">
                <a:solidFill>
                  <a:srgbClr val="FF0000"/>
                </a:solidFill>
              </a:rPr>
              <a:t>cytoplasmic</a:t>
            </a:r>
            <a:r>
              <a:rPr lang="en-US" sz="3600" b="1" dirty="0" smtClean="0">
                <a:solidFill>
                  <a:srgbClr val="FF0000"/>
                </a:solidFill>
              </a:rPr>
              <a:t> changes that lead to the </a:t>
            </a:r>
            <a:r>
              <a:rPr lang="en-US" sz="3600" b="1" u="heavy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ability to be ovulated</a:t>
            </a:r>
            <a:r>
              <a:rPr lang="en-US" sz="3600" b="1" dirty="0" smtClean="0"/>
              <a:t> </a:t>
            </a:r>
            <a:r>
              <a:rPr lang="en-US" sz="3600" dirty="0" smtClean="0"/>
              <a:t>(Fig. 26), </a:t>
            </a:r>
            <a:r>
              <a:rPr lang="en-US" sz="3600" b="1" u="heavy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to be fertilized</a:t>
            </a:r>
            <a:r>
              <a:rPr lang="en-US" sz="3600" dirty="0" smtClean="0"/>
              <a:t>, and </a:t>
            </a:r>
            <a:r>
              <a:rPr lang="en-US" sz="3600" b="1" dirty="0" smtClean="0">
                <a:solidFill>
                  <a:srgbClr val="FF0000"/>
                </a:solidFill>
              </a:rPr>
              <a:t>to </a:t>
            </a:r>
            <a:r>
              <a:rPr lang="en-US" sz="3600" b="1" u="heavy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form a viable zygote</a:t>
            </a:r>
            <a:r>
              <a:rPr lang="en-US" sz="3600" u="heavy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. </a:t>
            </a:r>
            <a:endParaRPr lang="en-GB" sz="3600" u="heavy" dirty="0" smtClean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49" y="2857497"/>
            <a:ext cx="5514999" cy="381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2757494"/>
          </a:xfrm>
        </p:spPr>
        <p:txBody>
          <a:bodyPr>
            <a:normAutofit fontScale="77500" lnSpcReduction="20000"/>
          </a:bodyPr>
          <a:lstStyle/>
          <a:p>
            <a:pPr lvl="0" algn="just" rtl="0">
              <a:lnSpc>
                <a:spcPct val="150000"/>
              </a:lnSpc>
            </a:pPr>
            <a:r>
              <a:rPr lang="en-US" b="1" dirty="0" smtClean="0">
                <a:solidFill>
                  <a:srgbClr val="2F1FFD"/>
                </a:solidFill>
              </a:rPr>
              <a:t>In the </a:t>
            </a:r>
            <a:r>
              <a:rPr lang="en-US" b="1" dirty="0" err="1" smtClean="0">
                <a:solidFill>
                  <a:srgbClr val="2F1FFD"/>
                </a:solidFill>
              </a:rPr>
              <a:t>nonmammalian</a:t>
            </a:r>
            <a:r>
              <a:rPr lang="en-US" b="1" dirty="0" smtClean="0">
                <a:solidFill>
                  <a:srgbClr val="2F1FFD"/>
                </a:solidFill>
              </a:rPr>
              <a:t> vertebrates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full maturity also includes the accumulation of yolk (Fig. 27)  and maternal mRNAs, proteins</a:t>
            </a:r>
            <a:r>
              <a:rPr lang="en-US" b="1" dirty="0" smtClean="0"/>
              <a:t>, and other substances on which at least the early stages of embryogenesis depend.</a:t>
            </a:r>
            <a:endParaRPr lang="en-GB" b="1" dirty="0" smtClean="0"/>
          </a:p>
          <a:p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376494"/>
            <a:ext cx="5566529" cy="426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70000" lnSpcReduction="20000"/>
          </a:bodyPr>
          <a:lstStyle/>
          <a:p>
            <a:pPr lvl="0" algn="just" rtl="0">
              <a:lnSpc>
                <a:spcPct val="16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The follicle is an essential element of the processes that allow the </a:t>
            </a:r>
            <a:r>
              <a:rPr lang="en-US" b="1" dirty="0" err="1" smtClean="0">
                <a:solidFill>
                  <a:srgbClr val="FF0000"/>
                </a:solidFill>
              </a:rPr>
              <a:t>oocyte</a:t>
            </a:r>
            <a:r>
              <a:rPr lang="en-US" b="1" dirty="0" smtClean="0">
                <a:solidFill>
                  <a:srgbClr val="FF0000"/>
                </a:solidFill>
              </a:rPr>
              <a:t> to become mature.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Until the beginning of growth of the vesicular follicle in mammals and of </a:t>
            </a:r>
            <a:r>
              <a:rPr lang="en-US" b="1" dirty="0" err="1" smtClean="0"/>
              <a:t>vitellogenesis</a:t>
            </a:r>
            <a:r>
              <a:rPr lang="en-US" b="1" dirty="0" smtClean="0"/>
              <a:t> in </a:t>
            </a:r>
            <a:r>
              <a:rPr lang="en-US" b="1" dirty="0" err="1" smtClean="0"/>
              <a:t>nonmammalians</a:t>
            </a:r>
            <a:r>
              <a:rPr lang="en-US" b="1" dirty="0" smtClean="0"/>
              <a:t>, the steps to maturity are largely—or entirely—independent of the internal environment of the organism. </a:t>
            </a:r>
            <a:endParaRPr lang="en-GB" b="1" dirty="0" smtClean="0"/>
          </a:p>
          <a:p>
            <a:pPr algn="just" rtl="0">
              <a:lnSpc>
                <a:spcPct val="160000"/>
              </a:lnSpc>
              <a:buNone/>
            </a:pPr>
            <a:r>
              <a:rPr lang="en-US" sz="4000" b="1" dirty="0" err="1" smtClean="0">
                <a:solidFill>
                  <a:srgbClr val="F91901"/>
                </a:solidFill>
              </a:rPr>
              <a:t>Folliculogenesis</a:t>
            </a:r>
            <a:endParaRPr lang="en-GB" sz="4000" b="1" dirty="0" smtClean="0">
              <a:solidFill>
                <a:srgbClr val="F91901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GB" b="1" dirty="0" smtClean="0"/>
              <a:t>In </a:t>
            </a:r>
            <a:r>
              <a:rPr lang="en-GB" b="1" u="sng" dirty="0" smtClean="0">
                <a:hlinkClick r:id="rId2" tooltip="Biology"/>
              </a:rPr>
              <a:t>biology</a:t>
            </a:r>
            <a:r>
              <a:rPr lang="en-GB" b="1" dirty="0" smtClean="0"/>
              <a:t>, </a:t>
            </a:r>
            <a:r>
              <a:rPr lang="en-GB" b="1" dirty="0" err="1" smtClean="0"/>
              <a:t>folliculogenesis</a:t>
            </a:r>
            <a:r>
              <a:rPr lang="en-GB" b="1" dirty="0" smtClean="0"/>
              <a:t> refers to the maturation of the </a:t>
            </a:r>
            <a:r>
              <a:rPr lang="en-GB" b="1" u="sng" dirty="0" smtClean="0">
                <a:hlinkClick r:id="rId3" tooltip="Ovarian follicle"/>
              </a:rPr>
              <a:t>ovarian follicle</a:t>
            </a:r>
            <a:r>
              <a:rPr lang="en-GB" b="1" dirty="0" smtClean="0"/>
              <a:t>, a densely-packed shell of </a:t>
            </a:r>
            <a:r>
              <a:rPr lang="en-GB" b="1" u="sng" dirty="0" smtClean="0">
                <a:hlinkClick r:id="rId4" tooltip="Somatic cells"/>
              </a:rPr>
              <a:t>somatic cells</a:t>
            </a:r>
            <a:r>
              <a:rPr lang="en-GB" b="1" dirty="0" smtClean="0"/>
              <a:t> that contains an immature </a:t>
            </a:r>
            <a:r>
              <a:rPr lang="en-GB" b="1" u="sng" dirty="0" err="1" smtClean="0">
                <a:hlinkClick r:id="rId5" tooltip="Oocyte"/>
              </a:rPr>
              <a:t>oocyte</a:t>
            </a:r>
            <a:r>
              <a:rPr lang="en-GB" b="1" dirty="0" smtClean="0"/>
              <a:t>. </a:t>
            </a:r>
          </a:p>
          <a:p>
            <a:pPr lvl="0" algn="just" rtl="0">
              <a:lnSpc>
                <a:spcPct val="16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In mammals </a:t>
            </a:r>
            <a:r>
              <a:rPr lang="en-GB" b="1" dirty="0" err="1" smtClean="0">
                <a:solidFill>
                  <a:srgbClr val="FF0000"/>
                </a:solidFill>
              </a:rPr>
              <a:t>folliculogenesis</a:t>
            </a:r>
            <a:r>
              <a:rPr lang="en-GB" b="1" dirty="0" smtClean="0">
                <a:solidFill>
                  <a:srgbClr val="FF0000"/>
                </a:solidFill>
              </a:rPr>
              <a:t> describes the progression of a number of small </a:t>
            </a:r>
            <a:r>
              <a:rPr lang="en-GB" b="1" i="1" dirty="0" smtClean="0">
                <a:solidFill>
                  <a:srgbClr val="FF0000"/>
                </a:solidFill>
              </a:rPr>
              <a:t>primordial follicles</a:t>
            </a:r>
            <a:r>
              <a:rPr lang="en-GB" b="1" dirty="0" smtClean="0">
                <a:solidFill>
                  <a:srgbClr val="FF0000"/>
                </a:solidFill>
              </a:rPr>
              <a:t> into large </a:t>
            </a:r>
            <a:r>
              <a:rPr lang="en-GB" b="1" i="1" dirty="0" err="1" smtClean="0">
                <a:solidFill>
                  <a:srgbClr val="FF0000"/>
                </a:solidFill>
              </a:rPr>
              <a:t>preovulatory</a:t>
            </a:r>
            <a:r>
              <a:rPr lang="en-GB" b="1" i="1" dirty="0" smtClean="0">
                <a:solidFill>
                  <a:srgbClr val="FF0000"/>
                </a:solidFill>
              </a:rPr>
              <a:t> follicles.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</a:p>
          <a:p>
            <a:pPr algn="just" rtl="0">
              <a:lnSpc>
                <a:spcPct val="160000"/>
              </a:lnSpc>
            </a:pPr>
            <a:endParaRPr lang="en-GB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92500" lnSpcReduction="20000"/>
          </a:bodyPr>
          <a:lstStyle/>
          <a:p>
            <a:pPr algn="just" rtl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2F1FFD"/>
                </a:solidFill>
              </a:rPr>
              <a:t>Types of Ovarian </a:t>
            </a:r>
            <a:r>
              <a:rPr lang="en-GB" b="1" dirty="0" smtClean="0">
                <a:solidFill>
                  <a:srgbClr val="2F1FFD"/>
                </a:solidFill>
              </a:rPr>
              <a:t>Follicle</a:t>
            </a:r>
            <a:r>
              <a:rPr lang="en-US" b="1" dirty="0" smtClean="0">
                <a:solidFill>
                  <a:srgbClr val="2F1FFD"/>
                </a:solidFill>
              </a:rPr>
              <a:t>s</a:t>
            </a:r>
            <a:endParaRPr lang="en-GB" sz="2800" b="1" dirty="0" smtClean="0">
              <a:solidFill>
                <a:srgbClr val="2F1FFD"/>
              </a:solidFill>
            </a:endParaRPr>
          </a:p>
          <a:p>
            <a:pPr marL="269875" lvl="1" indent="-269875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GB" b="1" dirty="0" smtClean="0"/>
              <a:t>The growing follicle passes through the following distinct stages that are defined by certain structural characteristics, </a:t>
            </a:r>
            <a:r>
              <a:rPr lang="en-US" b="1" dirty="0" smtClean="0">
                <a:solidFill>
                  <a:srgbClr val="F91901"/>
                </a:solidFill>
              </a:rPr>
              <a:t>primordial follicle, primary follicle, secondary follicle and </a:t>
            </a:r>
            <a:r>
              <a:rPr lang="en-US" b="1" dirty="0" err="1" smtClean="0">
                <a:solidFill>
                  <a:srgbClr val="F91901"/>
                </a:solidFill>
              </a:rPr>
              <a:t>Graafian</a:t>
            </a:r>
            <a:r>
              <a:rPr lang="en-US" b="1" dirty="0" smtClean="0">
                <a:solidFill>
                  <a:srgbClr val="F91901"/>
                </a:solidFill>
              </a:rPr>
              <a:t> follicle.</a:t>
            </a:r>
            <a:endParaRPr lang="en-GB" b="1" dirty="0" smtClean="0">
              <a:solidFill>
                <a:srgbClr val="F91901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GB" sz="2800" b="1" dirty="0" smtClean="0"/>
              <a:t>Up until the </a:t>
            </a:r>
            <a:r>
              <a:rPr lang="en-GB" sz="2800" b="1" dirty="0" err="1" smtClean="0"/>
              <a:t>preovulatory</a:t>
            </a:r>
            <a:r>
              <a:rPr lang="en-GB" sz="2800" b="1" dirty="0" smtClean="0"/>
              <a:t> stage, the follicle contains a primary </a:t>
            </a:r>
            <a:r>
              <a:rPr lang="en-GB" sz="2800" b="1" dirty="0" err="1" smtClean="0"/>
              <a:t>oocyte</a:t>
            </a:r>
            <a:r>
              <a:rPr lang="en-GB" sz="2800" b="1" dirty="0" smtClean="0"/>
              <a:t> that is arrested in </a:t>
            </a:r>
            <a:r>
              <a:rPr lang="en-GB" sz="2800" b="1" dirty="0" err="1" smtClean="0"/>
              <a:t>diplotene</a:t>
            </a:r>
            <a:r>
              <a:rPr lang="en-GB" sz="2800" b="1" dirty="0" smtClean="0"/>
              <a:t> of prophase of </a:t>
            </a:r>
            <a:r>
              <a:rPr lang="en-GB" sz="2800" b="1" dirty="0" smtClean="0">
                <a:hlinkClick r:id="rId2" tooltip="Meiosis"/>
              </a:rPr>
              <a:t>meiosis I</a:t>
            </a:r>
            <a:r>
              <a:rPr lang="en-GB" sz="2800" b="1" dirty="0" smtClean="0"/>
              <a:t>. </a:t>
            </a:r>
          </a:p>
          <a:p>
            <a:pPr lvl="0" algn="just" rtl="0">
              <a:lnSpc>
                <a:spcPct val="150000"/>
              </a:lnSpc>
            </a:pPr>
            <a:r>
              <a:rPr lang="en-GB" sz="2800" b="1" dirty="0" smtClean="0"/>
              <a:t>During the late </a:t>
            </a:r>
            <a:r>
              <a:rPr lang="en-GB" sz="2800" b="1" dirty="0" err="1" smtClean="0"/>
              <a:t>preovulatory</a:t>
            </a:r>
            <a:r>
              <a:rPr lang="en-GB" sz="2800" b="1" dirty="0" smtClean="0"/>
              <a:t> stage, the </a:t>
            </a:r>
            <a:r>
              <a:rPr lang="en-GB" sz="2800" b="1" dirty="0" err="1" smtClean="0"/>
              <a:t>oocyte</a:t>
            </a:r>
            <a:r>
              <a:rPr lang="en-GB" sz="2800" b="1" dirty="0" smtClean="0"/>
              <a:t> continues meiosis and becomes a secondary </a:t>
            </a:r>
            <a:r>
              <a:rPr lang="en-GB" sz="2800" b="1" dirty="0" err="1" smtClean="0"/>
              <a:t>oocyte</a:t>
            </a:r>
            <a:r>
              <a:rPr lang="en-GB" sz="2800" b="1" dirty="0" smtClean="0"/>
              <a:t>, arrested in </a:t>
            </a:r>
            <a:r>
              <a:rPr lang="en-GB" sz="2800" b="1" dirty="0" smtClean="0">
                <a:hlinkClick r:id="rId3" tooltip="Metaphase"/>
              </a:rPr>
              <a:t>metaphase II</a:t>
            </a:r>
            <a:r>
              <a:rPr lang="en-GB" sz="2800" b="1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GB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Autofit/>
          </a:bodyPr>
          <a:lstStyle/>
          <a:p>
            <a:pPr algn="just" rtl="0">
              <a:lnSpc>
                <a:spcPct val="160000"/>
              </a:lnSpc>
              <a:buNone/>
            </a:pPr>
            <a:r>
              <a:rPr lang="en-US" sz="2400" b="1" dirty="0" smtClean="0">
                <a:solidFill>
                  <a:srgbClr val="BE02C2"/>
                </a:solidFill>
              </a:rPr>
              <a:t>The Primordial Follicle</a:t>
            </a:r>
            <a:endParaRPr lang="en-GB" sz="2400" b="1" dirty="0" smtClean="0">
              <a:solidFill>
                <a:srgbClr val="BE02C2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sz="2300" b="1" dirty="0" smtClean="0">
                <a:solidFill>
                  <a:srgbClr val="FF0000"/>
                </a:solidFill>
              </a:rPr>
              <a:t>Primordial follicles are considered the fundamental reproductive units of the ovary because they give rise to all dominant follicles.</a:t>
            </a:r>
            <a:endParaRPr lang="en-GB" sz="2300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sz="2300" b="1" dirty="0" err="1" smtClean="0"/>
              <a:t>Histologically</a:t>
            </a:r>
            <a:r>
              <a:rPr lang="en-US" sz="2300" b="1" dirty="0" smtClean="0"/>
              <a:t>, a primordial follicle contains a small primary </a:t>
            </a:r>
            <a:r>
              <a:rPr lang="en-US" sz="2300" b="1" dirty="0" err="1" smtClean="0"/>
              <a:t>oocyte</a:t>
            </a:r>
            <a:r>
              <a:rPr lang="en-US" sz="2300" b="1" dirty="0" smtClean="0"/>
              <a:t>  arrested in the </a:t>
            </a:r>
            <a:r>
              <a:rPr lang="en-US" sz="2300" b="1" dirty="0" err="1" smtClean="0"/>
              <a:t>diplotene</a:t>
            </a:r>
            <a:r>
              <a:rPr lang="en-US" sz="2300" b="1" dirty="0" smtClean="0"/>
              <a:t> stage of meiosis, a </a:t>
            </a:r>
            <a:r>
              <a:rPr lang="en-US" sz="2300" b="1" dirty="0" smtClean="0">
                <a:solidFill>
                  <a:srgbClr val="F91901"/>
                </a:solidFill>
              </a:rPr>
              <a:t>single layer of flattened or </a:t>
            </a:r>
            <a:r>
              <a:rPr lang="en-US" sz="2300" b="1" dirty="0" err="1" smtClean="0">
                <a:solidFill>
                  <a:srgbClr val="F91901"/>
                </a:solidFill>
              </a:rPr>
              <a:t>squamous</a:t>
            </a:r>
            <a:r>
              <a:rPr lang="en-US" sz="2300" b="1" dirty="0" smtClean="0">
                <a:solidFill>
                  <a:srgbClr val="F91901"/>
                </a:solidFill>
              </a:rPr>
              <a:t> (Fig. 28) follicular cells </a:t>
            </a:r>
            <a:r>
              <a:rPr lang="en-US" sz="2300" b="1" dirty="0" smtClean="0"/>
              <a:t>(arise from a population of </a:t>
            </a:r>
            <a:r>
              <a:rPr lang="en-US" sz="2300" b="1" dirty="0" err="1" smtClean="0"/>
              <a:t>stromal</a:t>
            </a:r>
            <a:r>
              <a:rPr lang="en-US" sz="2300" b="1" dirty="0" smtClean="0"/>
              <a:t> cells only when an </a:t>
            </a:r>
            <a:r>
              <a:rPr lang="en-US" sz="2300" b="1" dirty="0" err="1" smtClean="0"/>
              <a:t>oogonium</a:t>
            </a:r>
            <a:r>
              <a:rPr lang="en-US" sz="2300" b="1" dirty="0" smtClean="0"/>
              <a:t> becomes an </a:t>
            </a:r>
            <a:r>
              <a:rPr lang="en-US" sz="2300" b="1" dirty="0" err="1" smtClean="0"/>
              <a:t>oocyte</a:t>
            </a:r>
            <a:r>
              <a:rPr lang="en-US" sz="2300" b="1" dirty="0" smtClean="0"/>
              <a:t> and in response to the latter) and a basal lamina. </a:t>
            </a:r>
            <a:endParaRPr lang="en-GB" sz="2300" b="1" dirty="0" smtClean="0"/>
          </a:p>
          <a:p>
            <a:pPr lvl="0" algn="just" rtl="0">
              <a:lnSpc>
                <a:spcPct val="160000"/>
              </a:lnSpc>
            </a:pPr>
            <a:r>
              <a:rPr lang="en-US" sz="2300" b="1" dirty="0" smtClean="0"/>
              <a:t>By virtue of the basal lamina, the follicular and </a:t>
            </a:r>
            <a:r>
              <a:rPr lang="en-US" sz="2300" b="1" dirty="0" err="1" smtClean="0"/>
              <a:t>oocyte</a:t>
            </a:r>
            <a:r>
              <a:rPr lang="en-US" sz="2300" b="1" dirty="0" smtClean="0"/>
              <a:t> exist within a microenvironment in which direct contact with other cells does not occur.</a:t>
            </a:r>
            <a:endParaRPr lang="en-GB" sz="2300" b="1" dirty="0" smtClean="0"/>
          </a:p>
          <a:p>
            <a:pPr algn="just">
              <a:lnSpc>
                <a:spcPct val="160000"/>
              </a:lnSpc>
            </a:pPr>
            <a:endParaRPr lang="en-GB" sz="23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lvl="0" algn="just" rtl="0"/>
            <a:r>
              <a:rPr lang="en-US" sz="2600" b="1" dirty="0" smtClean="0"/>
              <a:t>Primordial follicles do not have an independent blood supply and thus have limited access to the endocrine system. </a:t>
            </a:r>
            <a:endParaRPr lang="en-GB" sz="2600" b="1" dirty="0" smtClean="0"/>
          </a:p>
          <a:p>
            <a:pPr marL="269875" lvl="1" indent="-269875" algn="just" rtl="0">
              <a:buFont typeface="Wingdings" pitchFamily="2" charset="2"/>
              <a:buChar char="§"/>
            </a:pPr>
            <a:r>
              <a:rPr lang="en-US" sz="2600" b="1" dirty="0" smtClean="0"/>
              <a:t>The primordial follicle does not grow until it is transformed into a primary follicle. Once this happens, the follicle is committed to one of three fates: </a:t>
            </a:r>
            <a:endParaRPr lang="en-GB" sz="2600" b="1" dirty="0" smtClean="0"/>
          </a:p>
          <a:p>
            <a:pPr lvl="0" algn="just" rtl="0"/>
            <a:r>
              <a:rPr lang="en-US" sz="2600" b="1" dirty="0" smtClean="0">
                <a:solidFill>
                  <a:srgbClr val="BE02C2"/>
                </a:solidFill>
              </a:rPr>
              <a:t>death through </a:t>
            </a:r>
            <a:r>
              <a:rPr lang="en-US" sz="2600" b="1" dirty="0" err="1" smtClean="0">
                <a:solidFill>
                  <a:srgbClr val="BE02C2"/>
                </a:solidFill>
              </a:rPr>
              <a:t>atresia</a:t>
            </a:r>
            <a:r>
              <a:rPr lang="en-US" sz="2600" b="1" dirty="0" smtClean="0">
                <a:solidFill>
                  <a:srgbClr val="BE02C2"/>
                </a:solidFill>
              </a:rPr>
              <a:t>, </a:t>
            </a:r>
            <a:endParaRPr lang="en-GB" sz="2600" b="1" dirty="0" smtClean="0">
              <a:solidFill>
                <a:srgbClr val="BE02C2"/>
              </a:solidFill>
            </a:endParaRPr>
          </a:p>
          <a:p>
            <a:pPr lvl="0" algn="just" rtl="0"/>
            <a:r>
              <a:rPr lang="en-US" sz="2600" b="1" dirty="0" smtClean="0">
                <a:solidFill>
                  <a:srgbClr val="BE02C2"/>
                </a:solidFill>
              </a:rPr>
              <a:t>ovulation, or </a:t>
            </a:r>
            <a:endParaRPr lang="en-GB" sz="2600" b="1" dirty="0" smtClean="0">
              <a:solidFill>
                <a:srgbClr val="BE02C2"/>
              </a:solidFill>
            </a:endParaRPr>
          </a:p>
          <a:p>
            <a:pPr lvl="0" algn="just" rtl="0"/>
            <a:r>
              <a:rPr lang="en-US" sz="2600" b="1" dirty="0" smtClean="0">
                <a:solidFill>
                  <a:srgbClr val="BE02C2"/>
                </a:solidFill>
              </a:rPr>
              <a:t>death through </a:t>
            </a:r>
            <a:r>
              <a:rPr lang="en-US" sz="2600" b="1" dirty="0" err="1" smtClean="0">
                <a:solidFill>
                  <a:srgbClr val="BE02C2"/>
                </a:solidFill>
              </a:rPr>
              <a:t>luteolysis</a:t>
            </a:r>
            <a:r>
              <a:rPr lang="en-US" sz="2600" b="1" dirty="0" smtClean="0">
                <a:solidFill>
                  <a:srgbClr val="BE02C2"/>
                </a:solidFill>
              </a:rPr>
              <a:t> if the postovulatory follicle (POF) becomes a corpus </a:t>
            </a:r>
            <a:r>
              <a:rPr lang="en-US" sz="2600" b="1" dirty="0" err="1" smtClean="0">
                <a:solidFill>
                  <a:srgbClr val="BE02C2"/>
                </a:solidFill>
              </a:rPr>
              <a:t>luteum</a:t>
            </a:r>
            <a:r>
              <a:rPr lang="en-US" sz="2600" b="1" dirty="0" smtClean="0">
                <a:solidFill>
                  <a:srgbClr val="BE02C2"/>
                </a:solidFill>
              </a:rPr>
              <a:t> (CL).</a:t>
            </a:r>
            <a:endParaRPr lang="en-GB" sz="2600" b="1" dirty="0" smtClean="0">
              <a:solidFill>
                <a:srgbClr val="BE02C2"/>
              </a:solidFill>
            </a:endParaRPr>
          </a:p>
          <a:p>
            <a:pPr marL="360363" lvl="1" indent="-360363" algn="just" rtl="0">
              <a:buFont typeface="Wingdings" pitchFamily="2" charset="2"/>
              <a:buChar char="§"/>
            </a:pPr>
            <a:r>
              <a:rPr lang="en-US" sz="2600" b="1" dirty="0" smtClean="0"/>
              <a:t>Once meiosis begins, the </a:t>
            </a:r>
            <a:r>
              <a:rPr lang="en-US" sz="2600" b="1" dirty="0" err="1" smtClean="0"/>
              <a:t>oocyte’s</a:t>
            </a:r>
            <a:r>
              <a:rPr lang="en-US" sz="2600" b="1" dirty="0" smtClean="0"/>
              <a:t> chromosomes proceed through the </a:t>
            </a:r>
            <a:r>
              <a:rPr lang="en-US" sz="2600" b="1" dirty="0" err="1" smtClean="0"/>
              <a:t>leptotene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zygotene</a:t>
            </a:r>
            <a:r>
              <a:rPr lang="en-US" sz="2600" b="1" dirty="0" smtClean="0"/>
              <a:t>, and </a:t>
            </a:r>
            <a:r>
              <a:rPr lang="en-US" sz="2600" b="1" dirty="0" err="1" smtClean="0"/>
              <a:t>pachytene</a:t>
            </a:r>
            <a:r>
              <a:rPr lang="en-US" sz="2600" b="1" dirty="0" smtClean="0"/>
              <a:t> to the </a:t>
            </a:r>
            <a:r>
              <a:rPr lang="en-US" sz="2600" b="1" dirty="0" err="1" smtClean="0"/>
              <a:t>diplotene</a:t>
            </a:r>
            <a:r>
              <a:rPr lang="en-US" sz="2600" b="1" dirty="0" smtClean="0"/>
              <a:t> stage of prophase, where they remain (meiotic arrest) until ovulation occurs.</a:t>
            </a:r>
            <a:endParaRPr lang="en-GB" sz="2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86544"/>
          </a:xfrm>
        </p:spPr>
        <p:txBody>
          <a:bodyPr>
            <a:normAutofit fontScale="77500" lnSpcReduction="20000"/>
          </a:bodyPr>
          <a:lstStyle/>
          <a:p>
            <a:pPr algn="just" rtl="0">
              <a:lnSpc>
                <a:spcPct val="160000"/>
              </a:lnSpc>
              <a:buNone/>
            </a:pPr>
            <a:r>
              <a:rPr lang="en-US" b="1" dirty="0" smtClean="0">
                <a:solidFill>
                  <a:srgbClr val="BE02C2"/>
                </a:solidFill>
              </a:rPr>
              <a:t>The Primary and Vesicular Follicle Growth in Mammals</a:t>
            </a:r>
            <a:endParaRPr lang="en-GB" b="1" dirty="0" smtClean="0">
              <a:solidFill>
                <a:srgbClr val="BE02C2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 primary follicle is defined by the presence of one or more </a:t>
            </a:r>
            <a:r>
              <a:rPr lang="en-US" b="1" dirty="0" err="1" smtClean="0">
                <a:solidFill>
                  <a:srgbClr val="FF0000"/>
                </a:solidFill>
              </a:rPr>
              <a:t>cuboidal</a:t>
            </a:r>
            <a:r>
              <a:rPr lang="en-US" b="1" dirty="0" smtClean="0">
                <a:solidFill>
                  <a:srgbClr val="FF0000"/>
                </a:solidFill>
              </a:rPr>
              <a:t> follicular cells that are arranged in a single layer surrounding the </a:t>
            </a:r>
            <a:r>
              <a:rPr lang="en-US" b="1" dirty="0" err="1" smtClean="0">
                <a:solidFill>
                  <a:srgbClr val="FF0000"/>
                </a:solidFill>
              </a:rPr>
              <a:t>oocyte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The major developmental events that occur in the primary follicle include FSH receptor expression and </a:t>
            </a:r>
            <a:r>
              <a:rPr lang="en-US" b="1" dirty="0" err="1" smtClean="0">
                <a:solidFill>
                  <a:srgbClr val="FF0000"/>
                </a:solidFill>
              </a:rPr>
              <a:t>oocyte</a:t>
            </a:r>
            <a:r>
              <a:rPr lang="en-US" b="1" dirty="0" smtClean="0">
                <a:solidFill>
                  <a:srgbClr val="FF0000"/>
                </a:solidFill>
              </a:rPr>
              <a:t> growth and differentiation.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This enormous growth occurs as a consequence of the reactivation of the </a:t>
            </a:r>
            <a:r>
              <a:rPr lang="en-US" b="1" dirty="0" err="1" smtClean="0"/>
              <a:t>oocyte</a:t>
            </a:r>
            <a:r>
              <a:rPr lang="en-US" b="1" dirty="0" smtClean="0"/>
              <a:t> genome.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Some of the </a:t>
            </a:r>
            <a:r>
              <a:rPr lang="en-US" b="1" dirty="0" err="1" smtClean="0"/>
              <a:t>oocyte</a:t>
            </a:r>
            <a:r>
              <a:rPr lang="en-US" b="1" dirty="0" smtClean="0"/>
              <a:t> mRNAs are translated and the resulting proteins contribute to </a:t>
            </a:r>
            <a:r>
              <a:rPr lang="en-US" b="1" dirty="0" err="1" smtClean="0"/>
              <a:t>oocyte</a:t>
            </a:r>
            <a:r>
              <a:rPr lang="en-US" b="1" dirty="0" smtClean="0"/>
              <a:t> growth and differentiation. </a:t>
            </a:r>
            <a:endParaRPr lang="en-GB" b="1" dirty="0" smtClean="0"/>
          </a:p>
          <a:p>
            <a:pPr algn="just">
              <a:lnSpc>
                <a:spcPct val="160000"/>
              </a:lnSpc>
            </a:pPr>
            <a:endParaRPr lang="en-GB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62500" lnSpcReduction="20000"/>
          </a:bodyPr>
          <a:lstStyle/>
          <a:p>
            <a:pPr algn="just" rtl="0">
              <a:lnSpc>
                <a:spcPct val="160000"/>
              </a:lnSpc>
              <a:buNone/>
            </a:pPr>
            <a:r>
              <a:rPr lang="en-US" sz="4500" b="1" dirty="0" smtClean="0">
                <a:solidFill>
                  <a:srgbClr val="2F1FFD"/>
                </a:solidFill>
              </a:rPr>
              <a:t>Lecture Objectives</a:t>
            </a:r>
            <a:endParaRPr lang="en-GB" sz="4500" b="1" dirty="0" smtClean="0">
              <a:solidFill>
                <a:srgbClr val="2F1FFD"/>
              </a:solidFill>
            </a:endParaRPr>
          </a:p>
          <a:p>
            <a:pPr algn="just" rtl="0">
              <a:lnSpc>
                <a:spcPct val="160000"/>
              </a:lnSpc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On completion of this lecture, students will be able to: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Describe the organization of the vertebrate ovary.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List the stages of </a:t>
            </a:r>
            <a:r>
              <a:rPr lang="en-US" b="1" dirty="0" err="1" smtClean="0"/>
              <a:t>oogenesis</a:t>
            </a:r>
            <a:r>
              <a:rPr lang="en-US" b="1" dirty="0" smtClean="0"/>
              <a:t>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Understand the events of </a:t>
            </a:r>
            <a:r>
              <a:rPr lang="en-US" b="1" dirty="0" err="1" smtClean="0"/>
              <a:t>oocyte</a:t>
            </a:r>
            <a:r>
              <a:rPr lang="en-US" b="1" dirty="0" smtClean="0"/>
              <a:t> maturation.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Discuss </a:t>
            </a:r>
            <a:r>
              <a:rPr lang="en-US" b="1" dirty="0" err="1" smtClean="0"/>
              <a:t>oocyte</a:t>
            </a:r>
            <a:r>
              <a:rPr lang="en-US" b="1" dirty="0" smtClean="0"/>
              <a:t> and </a:t>
            </a:r>
            <a:r>
              <a:rPr lang="en-US" b="1" dirty="0" err="1" smtClean="0"/>
              <a:t>granulosa</a:t>
            </a:r>
            <a:r>
              <a:rPr lang="en-US" b="1" dirty="0" smtClean="0"/>
              <a:t> cells  symbiosis.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GB" b="1" dirty="0" smtClean="0"/>
              <a:t>Define and summarize </a:t>
            </a:r>
            <a:r>
              <a:rPr lang="en-GB" b="1" dirty="0" err="1" smtClean="0"/>
              <a:t>folliculogenesis</a:t>
            </a:r>
            <a:r>
              <a:rPr lang="en-US" b="1" dirty="0" smtClean="0"/>
              <a:t>.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Describe the types of ovarian follicles.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Describe the structure of the egg and how this is suited to its role of being fertilized and eventually giving rise to the embryo and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Deduce the similarities and differences between the male and female gametes, including </a:t>
            </a:r>
            <a:r>
              <a:rPr lang="en-US" b="1" dirty="0" err="1" smtClean="0"/>
              <a:t>lifespans</a:t>
            </a:r>
            <a:r>
              <a:rPr lang="en-US" b="1" dirty="0" smtClean="0"/>
              <a:t>, replenishment, relative number of gametes, and structure (i.e., size, motility, and reserve food).</a:t>
            </a:r>
            <a:endParaRPr lang="en-GB" b="1" dirty="0" smtClean="0"/>
          </a:p>
          <a:p>
            <a:pPr algn="just" rtl="0">
              <a:lnSpc>
                <a:spcPct val="160000"/>
              </a:lnSpc>
            </a:pP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501122" cy="6357982"/>
          </a:xfrm>
        </p:spPr>
        <p:txBody>
          <a:bodyPr>
            <a:normAutofit fontScale="85000" lnSpcReduction="10000"/>
          </a:bodyPr>
          <a:lstStyle/>
          <a:p>
            <a:pPr lvl="0" algn="just" rtl="0">
              <a:lnSpc>
                <a:spcPct val="150000"/>
              </a:lnSpc>
            </a:pPr>
            <a:r>
              <a:rPr lang="en-US" b="1" dirty="0" smtClean="0"/>
              <a:t>For example, the genes encoding the </a:t>
            </a:r>
            <a:r>
              <a:rPr lang="en-US" b="1" dirty="0" err="1" smtClean="0"/>
              <a:t>zona</a:t>
            </a:r>
            <a:r>
              <a:rPr lang="en-US" b="1" dirty="0" smtClean="0"/>
              <a:t> </a:t>
            </a:r>
            <a:r>
              <a:rPr lang="en-US" b="1" dirty="0" err="1" smtClean="0"/>
              <a:t>pellucida</a:t>
            </a:r>
            <a:r>
              <a:rPr lang="en-US" b="1" dirty="0" smtClean="0"/>
              <a:t> (ZP) proteins, ZP-1, ZP-2, and ZP-3 are transcribed and translated.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The secreted ZP proteins begin to polymerize near the </a:t>
            </a:r>
            <a:r>
              <a:rPr lang="en-US" b="1" dirty="0" err="1" smtClean="0"/>
              <a:t>oocyte</a:t>
            </a:r>
            <a:r>
              <a:rPr lang="en-US" b="1" dirty="0" smtClean="0"/>
              <a:t> surface, forming the </a:t>
            </a:r>
            <a:r>
              <a:rPr lang="en-US" b="1" dirty="0" err="1" smtClean="0">
                <a:solidFill>
                  <a:srgbClr val="FF0000"/>
                </a:solidFill>
              </a:rPr>
              <a:t>zona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pellucida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which eventually encapsulates the egg.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The importance of the </a:t>
            </a:r>
            <a:r>
              <a:rPr lang="en-US" b="1" dirty="0" err="1" smtClean="0"/>
              <a:t>zona</a:t>
            </a:r>
            <a:r>
              <a:rPr lang="en-US" b="1" dirty="0" smtClean="0"/>
              <a:t> </a:t>
            </a:r>
            <a:r>
              <a:rPr lang="en-US" b="1" dirty="0" err="1" smtClean="0"/>
              <a:t>pellucida</a:t>
            </a:r>
            <a:r>
              <a:rPr lang="en-US" b="1" dirty="0" smtClean="0"/>
              <a:t> is emphasized by the fact that ZP-3 is the species-specific sperm-binding molecule and therefore is responsible for initiating the </a:t>
            </a:r>
            <a:r>
              <a:rPr lang="en-US" b="1" dirty="0" err="1" smtClean="0"/>
              <a:t>acrosome</a:t>
            </a:r>
            <a:r>
              <a:rPr lang="en-US" b="1" dirty="0" smtClean="0"/>
              <a:t> reaction in capacitated sperm. </a:t>
            </a:r>
            <a:endParaRPr lang="en-GB" b="1" dirty="0" smtClean="0"/>
          </a:p>
          <a:p>
            <a:pPr algn="just">
              <a:lnSpc>
                <a:spcPct val="150000"/>
              </a:lnSpc>
            </a:pPr>
            <a:endParaRPr lang="en-GB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42852"/>
            <a:ext cx="3000108" cy="66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42852"/>
            <a:ext cx="8572560" cy="6500858"/>
          </a:xfrm>
        </p:spPr>
        <p:txBody>
          <a:bodyPr>
            <a:normAutofit fontScale="70000" lnSpcReduction="20000"/>
          </a:bodyPr>
          <a:lstStyle/>
          <a:p>
            <a:pPr lvl="0" algn="just" rtl="0">
              <a:lnSpc>
                <a:spcPct val="170000"/>
              </a:lnSpc>
            </a:pPr>
            <a:r>
              <a:rPr lang="en-US" b="1" dirty="0" smtClean="0"/>
              <a:t>An important event in primary follicle development is the development of </a:t>
            </a:r>
            <a:r>
              <a:rPr lang="en-US" b="1" dirty="0" smtClean="0">
                <a:solidFill>
                  <a:srgbClr val="FF0000"/>
                </a:solidFill>
              </a:rPr>
              <a:t>gap junctions </a:t>
            </a:r>
            <a:r>
              <a:rPr lang="en-US" b="1" dirty="0" smtClean="0"/>
              <a:t>between the </a:t>
            </a:r>
            <a:r>
              <a:rPr lang="en-US" b="1" dirty="0" err="1" smtClean="0"/>
              <a:t>oocyte</a:t>
            </a:r>
            <a:r>
              <a:rPr lang="en-US" b="1" dirty="0" smtClean="0"/>
              <a:t> and </a:t>
            </a:r>
            <a:r>
              <a:rPr lang="en-US" b="1" dirty="0" err="1" smtClean="0"/>
              <a:t>granulosa</a:t>
            </a:r>
            <a:r>
              <a:rPr lang="en-US" b="1" dirty="0" smtClean="0"/>
              <a:t> cells.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When the </a:t>
            </a:r>
            <a:r>
              <a:rPr lang="en-US" b="1" dirty="0" err="1" smtClean="0"/>
              <a:t>oocyte</a:t>
            </a:r>
            <a:r>
              <a:rPr lang="en-US" b="1" dirty="0" smtClean="0"/>
              <a:t> completes its growth during the </a:t>
            </a:r>
            <a:r>
              <a:rPr lang="en-US" b="1" dirty="0" err="1" smtClean="0"/>
              <a:t>preantral</a:t>
            </a:r>
            <a:r>
              <a:rPr lang="en-US" b="1" dirty="0" smtClean="0"/>
              <a:t> </a:t>
            </a:r>
            <a:r>
              <a:rPr lang="en-US" b="1" dirty="0" err="1" smtClean="0"/>
              <a:t>folliculogenesis</a:t>
            </a:r>
            <a:r>
              <a:rPr lang="en-US" b="1" dirty="0" smtClean="0"/>
              <a:t>, it acquires the capacity to resume meiosis.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One of the primary </a:t>
            </a:r>
            <a:r>
              <a:rPr lang="en-US" b="1" dirty="0" err="1" smtClean="0"/>
              <a:t>oocytes</a:t>
            </a:r>
            <a:r>
              <a:rPr lang="en-US" b="1" dirty="0" smtClean="0"/>
              <a:t> seems to outgrow the others and it resumes meiosis I. The other cells degenerate.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The large cell undergoes an unequal division so that nearly all the cytoplasm, organelles, and half the chromosomes go to one cell, which becomes a secondary </a:t>
            </a:r>
            <a:r>
              <a:rPr lang="en-US" b="1" dirty="0" err="1" smtClean="0"/>
              <a:t>oocyte</a:t>
            </a:r>
            <a:r>
              <a:rPr lang="en-US" b="1" dirty="0" smtClean="0"/>
              <a:t>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The remaining half of the chromosomes go to a smaller cell called the </a:t>
            </a:r>
            <a:r>
              <a:rPr lang="en-US" b="1" dirty="0" smtClean="0">
                <a:solidFill>
                  <a:srgbClr val="FF0000"/>
                </a:solidFill>
              </a:rPr>
              <a:t>first polar body. </a:t>
            </a:r>
            <a:endParaRPr lang="en-GB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70000"/>
              </a:lnSpc>
            </a:pP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71414"/>
            <a:ext cx="8643998" cy="6572296"/>
          </a:xfrm>
        </p:spPr>
        <p:txBody>
          <a:bodyPr>
            <a:normAutofit fontScale="62500" lnSpcReduction="20000"/>
          </a:bodyPr>
          <a:lstStyle/>
          <a:p>
            <a:pPr lvl="0" algn="just" rtl="0">
              <a:lnSpc>
                <a:spcPct val="170000"/>
              </a:lnSpc>
            </a:pPr>
            <a:r>
              <a:rPr lang="en-US" sz="4200" b="1" dirty="0" smtClean="0">
                <a:solidFill>
                  <a:srgbClr val="FF0000"/>
                </a:solidFill>
              </a:rPr>
              <a:t>The secondary </a:t>
            </a:r>
            <a:r>
              <a:rPr lang="en-US" sz="4200" b="1" dirty="0" err="1" smtClean="0">
                <a:solidFill>
                  <a:srgbClr val="FF0000"/>
                </a:solidFill>
              </a:rPr>
              <a:t>oocyte</a:t>
            </a:r>
            <a:r>
              <a:rPr lang="en-US" sz="4200" b="1" dirty="0" smtClean="0">
                <a:solidFill>
                  <a:srgbClr val="FF0000"/>
                </a:solidFill>
              </a:rPr>
              <a:t> begins the second meiotic division, but the process stops in metaphase II. At this point ovulation occurs. </a:t>
            </a:r>
            <a:endParaRPr lang="en-GB" sz="4200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70000"/>
              </a:lnSpc>
            </a:pPr>
            <a:r>
              <a:rPr lang="en-US" sz="4200" b="1" dirty="0" smtClean="0"/>
              <a:t>If fertilization occurs, meiosis II continues</a:t>
            </a:r>
            <a:endParaRPr lang="en-GB" sz="4200" b="1" dirty="0" smtClean="0"/>
          </a:p>
          <a:p>
            <a:pPr lvl="0" algn="just" rtl="0">
              <a:lnSpc>
                <a:spcPct val="170000"/>
              </a:lnSpc>
            </a:pPr>
            <a:r>
              <a:rPr lang="en-US" sz="4200" b="1" dirty="0" smtClean="0"/>
              <a:t>The smaller cell from this division is a </a:t>
            </a:r>
            <a:r>
              <a:rPr lang="en-US" sz="4200" b="1" dirty="0" smtClean="0">
                <a:solidFill>
                  <a:srgbClr val="FF0000"/>
                </a:solidFill>
              </a:rPr>
              <a:t>second polar body. </a:t>
            </a:r>
            <a:endParaRPr lang="en-GB" sz="4200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70000"/>
              </a:lnSpc>
            </a:pPr>
            <a:r>
              <a:rPr lang="en-US" sz="4200" b="1" dirty="0" smtClean="0"/>
              <a:t>The first polar body also usually divides in meiosis I to produce two even smaller polar bodies. </a:t>
            </a:r>
            <a:endParaRPr lang="en-GB" sz="4200" b="1" dirty="0" smtClean="0"/>
          </a:p>
          <a:p>
            <a:pPr lvl="0" algn="just" rtl="0">
              <a:lnSpc>
                <a:spcPct val="170000"/>
              </a:lnSpc>
            </a:pPr>
            <a:r>
              <a:rPr lang="en-US" sz="4500" b="1" dirty="0" smtClean="0">
                <a:solidFill>
                  <a:srgbClr val="FF0000"/>
                </a:solidFill>
              </a:rPr>
              <a:t>If fertilization does not occur, the second meiotic division is never completed and the secondary </a:t>
            </a:r>
            <a:r>
              <a:rPr lang="en-US" sz="4500" b="1" dirty="0" err="1" smtClean="0">
                <a:solidFill>
                  <a:srgbClr val="FF0000"/>
                </a:solidFill>
              </a:rPr>
              <a:t>oocyte</a:t>
            </a:r>
            <a:r>
              <a:rPr lang="en-US" sz="4500" b="1" dirty="0" smtClean="0">
                <a:solidFill>
                  <a:srgbClr val="FF0000"/>
                </a:solidFill>
              </a:rPr>
              <a:t> degenerates. </a:t>
            </a:r>
            <a:endParaRPr lang="en-GB" sz="4500" b="1" dirty="0" smtClean="0">
              <a:solidFill>
                <a:srgbClr val="FF0000"/>
              </a:solidFill>
            </a:endParaRPr>
          </a:p>
          <a:p>
            <a:pPr algn="just" rtl="0">
              <a:lnSpc>
                <a:spcPct val="170000"/>
              </a:lnSpc>
            </a:pPr>
            <a:endParaRPr lang="en-GB" b="1" dirty="0" smtClean="0"/>
          </a:p>
          <a:p>
            <a:pPr algn="just">
              <a:lnSpc>
                <a:spcPct val="170000"/>
              </a:lnSpc>
            </a:pP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71414"/>
            <a:ext cx="8572560" cy="6715148"/>
          </a:xfrm>
        </p:spPr>
        <p:txBody>
          <a:bodyPr>
            <a:normAutofit fontScale="70000" lnSpcReduction="20000"/>
          </a:bodyPr>
          <a:lstStyle/>
          <a:p>
            <a:pPr lvl="0" algn="just" rtl="0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2F1FFD"/>
                </a:solidFill>
              </a:rPr>
              <a:t>Here again there are obvious differences between the male and female. </a:t>
            </a:r>
            <a:endParaRPr lang="en-GB" b="1" dirty="0" smtClean="0">
              <a:solidFill>
                <a:srgbClr val="2F1FFD"/>
              </a:solidFill>
            </a:endParaRPr>
          </a:p>
          <a:p>
            <a:pPr marL="269875" lvl="1" indent="-269875" algn="just" rtl="0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FF0000"/>
                </a:solidFill>
              </a:rPr>
              <a:t>In spermatogenesis, four functional sperm develop from each primary </a:t>
            </a:r>
            <a:r>
              <a:rPr lang="en-US" sz="3200" b="1" dirty="0" err="1" smtClean="0">
                <a:solidFill>
                  <a:srgbClr val="FF0000"/>
                </a:solidFill>
              </a:rPr>
              <a:t>spermatocyte</a:t>
            </a:r>
            <a:r>
              <a:rPr lang="en-US" sz="3200" b="1" dirty="0" smtClean="0">
                <a:solidFill>
                  <a:srgbClr val="FF0000"/>
                </a:solidFill>
              </a:rPr>
              <a:t>. 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pPr marL="269875" lvl="1" indent="-269875" algn="just" rtl="0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3200" b="1" dirty="0" smtClean="0"/>
              <a:t>In </a:t>
            </a:r>
            <a:r>
              <a:rPr lang="en-US" sz="3200" b="1" dirty="0" err="1" smtClean="0"/>
              <a:t>oogenesis</a:t>
            </a:r>
            <a:r>
              <a:rPr lang="en-US" sz="3200" b="1" dirty="0" smtClean="0"/>
              <a:t>, only one functional fertilizable cell develops from a primary </a:t>
            </a:r>
            <a:r>
              <a:rPr lang="en-US" sz="3200" b="1" dirty="0" err="1" smtClean="0"/>
              <a:t>oocyte</a:t>
            </a:r>
            <a:r>
              <a:rPr lang="en-US" sz="3200" b="1" dirty="0" smtClean="0"/>
              <a:t>. The other three cells are polar bodies and they degenerate</a:t>
            </a:r>
            <a:r>
              <a:rPr lang="ar-EG" sz="3200" b="1" dirty="0" smtClean="0"/>
              <a:t>.</a:t>
            </a:r>
            <a:endParaRPr lang="en-GB" sz="3200" b="1" dirty="0" smtClean="0"/>
          </a:p>
          <a:p>
            <a:pPr algn="just" rtl="0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BE02C2"/>
                </a:solidFill>
              </a:rPr>
              <a:t>The Secondary Follicle</a:t>
            </a:r>
            <a:endParaRPr lang="en-GB" b="1" dirty="0" smtClean="0">
              <a:solidFill>
                <a:srgbClr val="BE02C2"/>
              </a:solidFill>
            </a:endParaRPr>
          </a:p>
          <a:p>
            <a:pPr algn="just" rtl="0">
              <a:lnSpc>
                <a:spcPct val="170000"/>
              </a:lnSpc>
            </a:pPr>
            <a:r>
              <a:rPr lang="en-US" b="1" dirty="0" smtClean="0"/>
              <a:t>As </a:t>
            </a:r>
            <a:r>
              <a:rPr lang="en-US" b="1" dirty="0" err="1" smtClean="0"/>
              <a:t>preantral</a:t>
            </a:r>
            <a:r>
              <a:rPr lang="en-US" b="1" dirty="0" smtClean="0"/>
              <a:t> </a:t>
            </a:r>
            <a:r>
              <a:rPr lang="en-US" b="1" dirty="0" err="1" smtClean="0"/>
              <a:t>folliculogenesis</a:t>
            </a:r>
            <a:r>
              <a:rPr lang="en-US" b="1" dirty="0" smtClean="0"/>
              <a:t> continues, the structure of the follicle begins to change. </a:t>
            </a:r>
            <a:r>
              <a:rPr lang="en-US" b="1" dirty="0" smtClean="0">
                <a:solidFill>
                  <a:srgbClr val="FF0000"/>
                </a:solidFill>
              </a:rPr>
              <a:t>The major changes occur during secondary follicle development include: 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7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The accumulation of increased numbers of </a:t>
            </a:r>
            <a:r>
              <a:rPr lang="en-US" b="1" dirty="0" err="1" smtClean="0">
                <a:solidFill>
                  <a:srgbClr val="FF0000"/>
                </a:solidFill>
              </a:rPr>
              <a:t>granulosa</a:t>
            </a:r>
            <a:r>
              <a:rPr lang="en-US" b="1" dirty="0" smtClean="0">
                <a:solidFill>
                  <a:srgbClr val="FF0000"/>
                </a:solidFill>
              </a:rPr>
              <a:t> cells. 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7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The acquisition of a theca. </a:t>
            </a:r>
            <a:endParaRPr lang="en-GB" b="1" dirty="0" smtClean="0">
              <a:solidFill>
                <a:srgbClr val="FF0000"/>
              </a:solidFill>
            </a:endParaRPr>
          </a:p>
          <a:p>
            <a:pPr lvl="1" algn="just" rtl="0">
              <a:lnSpc>
                <a:spcPct val="170000"/>
              </a:lnSpc>
            </a:pPr>
            <a:endParaRPr lang="en-GB" sz="3200" b="1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 fontScale="77500" lnSpcReduction="20000"/>
          </a:bodyPr>
          <a:lstStyle/>
          <a:p>
            <a:pPr lvl="0" algn="just" rtl="0">
              <a:lnSpc>
                <a:spcPct val="17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The development of a primary to a full-grown secondary follicle results from an active </a:t>
            </a:r>
            <a:r>
              <a:rPr lang="en-US" b="1" dirty="0" err="1" smtClean="0">
                <a:solidFill>
                  <a:srgbClr val="FF0000"/>
                </a:solidFill>
              </a:rPr>
              <a:t>autocrine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paracrine</a:t>
            </a:r>
            <a:r>
              <a:rPr lang="en-US" b="1" dirty="0" smtClean="0">
                <a:solidFill>
                  <a:srgbClr val="FF0000"/>
                </a:solidFill>
              </a:rPr>
              <a:t> regulatory process that involves growth factors produced by the </a:t>
            </a:r>
            <a:r>
              <a:rPr lang="en-US" b="1" dirty="0" err="1" smtClean="0">
                <a:solidFill>
                  <a:srgbClr val="FF0000"/>
                </a:solidFill>
              </a:rPr>
              <a:t>oocyte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Secondary follicle development begins with the acquisition of a second layer of </a:t>
            </a:r>
            <a:r>
              <a:rPr lang="en-US" b="1" dirty="0" err="1" smtClean="0"/>
              <a:t>granulosa</a:t>
            </a:r>
            <a:r>
              <a:rPr lang="en-US" b="1" dirty="0" smtClean="0"/>
              <a:t> cells.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This step is termed the </a:t>
            </a:r>
            <a:r>
              <a:rPr lang="en-US" b="1" dirty="0" smtClean="0">
                <a:solidFill>
                  <a:srgbClr val="FF0000"/>
                </a:solidFill>
              </a:rPr>
              <a:t>primary-to-secondary follicle transition. 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It involves a change in the arrangement of the </a:t>
            </a:r>
            <a:r>
              <a:rPr lang="en-US" b="1" dirty="0" err="1" smtClean="0"/>
              <a:t>granulosa</a:t>
            </a:r>
            <a:r>
              <a:rPr lang="en-US" b="1" dirty="0" smtClean="0"/>
              <a:t> cells from a simple </a:t>
            </a:r>
            <a:r>
              <a:rPr lang="en-US" b="1" dirty="0" err="1" smtClean="0"/>
              <a:t>cuboidal</a:t>
            </a:r>
            <a:r>
              <a:rPr lang="en-US" b="1" dirty="0" smtClean="0"/>
              <a:t> epithelium to a stratified or </a:t>
            </a:r>
            <a:r>
              <a:rPr lang="en-US" b="1" dirty="0" err="1" smtClean="0"/>
              <a:t>pseudostratified</a:t>
            </a:r>
            <a:r>
              <a:rPr lang="en-US" b="1" dirty="0" smtClean="0"/>
              <a:t> columnar epithelium.</a:t>
            </a:r>
            <a:endParaRPr lang="en-GB" b="1" dirty="0" smtClean="0"/>
          </a:p>
          <a:p>
            <a:pPr algn="just">
              <a:lnSpc>
                <a:spcPct val="170000"/>
              </a:lnSpc>
            </a:pP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214290"/>
            <a:ext cx="8858280" cy="6429420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2F1FFD"/>
                </a:solidFill>
              </a:rPr>
              <a:t>Theca Development</a:t>
            </a:r>
            <a:endParaRPr lang="en-GB" sz="2400" b="1" dirty="0" smtClean="0">
              <a:solidFill>
                <a:srgbClr val="2F1FFD"/>
              </a:solidFill>
            </a:endParaRPr>
          </a:p>
          <a:p>
            <a:pPr algn="just" rtl="0">
              <a:lnSpc>
                <a:spcPct val="150000"/>
              </a:lnSpc>
            </a:pPr>
            <a:r>
              <a:rPr lang="en-US" sz="2400" b="1" dirty="0" smtClean="0"/>
              <a:t>Secondary follicle development is also characterized by </a:t>
            </a:r>
            <a:r>
              <a:rPr lang="en-US" sz="2400" b="1" dirty="0" err="1" smtClean="0"/>
              <a:t>thecal</a:t>
            </a:r>
            <a:r>
              <a:rPr lang="en-US" sz="2400" b="1" dirty="0" smtClean="0"/>
              <a:t> development.</a:t>
            </a:r>
            <a:endParaRPr lang="en-GB" sz="2400" b="1" dirty="0" smtClean="0"/>
          </a:p>
          <a:p>
            <a:pPr marL="342900" lvl="1" indent="-342900" algn="just" rtl="0">
              <a:lnSpc>
                <a:spcPct val="150000"/>
              </a:lnSpc>
            </a:pPr>
            <a:r>
              <a:rPr lang="en-US" sz="2400" b="1" dirty="0" smtClean="0"/>
              <a:t>At or about the time of the primary/secondary transition, several layers of </a:t>
            </a:r>
            <a:r>
              <a:rPr lang="en-US" sz="2400" b="1" dirty="0" err="1" smtClean="0"/>
              <a:t>stromal</a:t>
            </a:r>
            <a:r>
              <a:rPr lang="en-US" sz="2400" b="1" dirty="0" smtClean="0"/>
              <a:t>-like cells appear around the basal lamina. </a:t>
            </a:r>
            <a:endParaRPr lang="en-GB" sz="2400" b="1" dirty="0" smtClean="0"/>
          </a:p>
          <a:p>
            <a:pPr marL="342900" lvl="1" indent="-342900" algn="just" rtl="0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As secondary follicle development proceeds, two primary layers of theca appear: 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An inner theca </a:t>
            </a:r>
            <a:r>
              <a:rPr lang="en-US" sz="2400" b="1" dirty="0" err="1" smtClean="0">
                <a:solidFill>
                  <a:srgbClr val="FF0000"/>
                </a:solidFill>
              </a:rPr>
              <a:t>interna</a:t>
            </a:r>
            <a:r>
              <a:rPr lang="en-US" sz="2400" b="1" dirty="0" smtClean="0">
                <a:solidFill>
                  <a:srgbClr val="FF0000"/>
                </a:solidFill>
              </a:rPr>
              <a:t> that differentiates in the theca interstitial cells and 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An outer theca </a:t>
            </a:r>
            <a:r>
              <a:rPr lang="en-US" sz="2400" b="1" dirty="0" err="1" smtClean="0">
                <a:solidFill>
                  <a:srgbClr val="FF0000"/>
                </a:solidFill>
              </a:rPr>
              <a:t>externa</a:t>
            </a:r>
            <a:r>
              <a:rPr lang="en-US" sz="2400" b="1" dirty="0" smtClean="0">
                <a:solidFill>
                  <a:srgbClr val="FF0000"/>
                </a:solidFill>
              </a:rPr>
              <a:t> that differentiates into smooth muscle cells.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en-GB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11939"/>
          </a:xfrm>
        </p:spPr>
        <p:txBody>
          <a:bodyPr>
            <a:normAutofit fontScale="92500" lnSpcReduction="10000"/>
          </a:bodyPr>
          <a:lstStyle/>
          <a:p>
            <a:pPr algn="just" rtl="0">
              <a:lnSpc>
                <a:spcPct val="150000"/>
              </a:lnSpc>
            </a:pPr>
            <a:r>
              <a:rPr lang="en-US" b="1" dirty="0" smtClean="0"/>
              <a:t>At the completion of the </a:t>
            </a:r>
            <a:r>
              <a:rPr lang="en-US" b="1" dirty="0" err="1" smtClean="0"/>
              <a:t>preantral</a:t>
            </a:r>
            <a:r>
              <a:rPr lang="en-US" b="1" dirty="0" smtClean="0"/>
              <a:t> phase of </a:t>
            </a:r>
            <a:r>
              <a:rPr lang="en-US" b="1" dirty="0" err="1" smtClean="0"/>
              <a:t>folliculogenesis</a:t>
            </a:r>
            <a:r>
              <a:rPr lang="en-US" b="1" dirty="0" smtClean="0"/>
              <a:t>, a full-grown secondary follicle contains five distinct structural units: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 fully grown </a:t>
            </a:r>
            <a:r>
              <a:rPr lang="en-US" b="1" dirty="0" err="1" smtClean="0">
                <a:solidFill>
                  <a:srgbClr val="FF0000"/>
                </a:solidFill>
              </a:rPr>
              <a:t>oocyte</a:t>
            </a:r>
            <a:r>
              <a:rPr lang="en-US" b="1" dirty="0" smtClean="0">
                <a:solidFill>
                  <a:srgbClr val="FF0000"/>
                </a:solidFill>
              </a:rPr>
              <a:t> surrounded by a </a:t>
            </a:r>
            <a:r>
              <a:rPr lang="en-US" b="1" dirty="0" err="1" smtClean="0">
                <a:solidFill>
                  <a:srgbClr val="FF0000"/>
                </a:solidFill>
              </a:rPr>
              <a:t>zona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pellucida</a:t>
            </a:r>
            <a:r>
              <a:rPr lang="en-US" b="1" dirty="0" smtClean="0">
                <a:solidFill>
                  <a:srgbClr val="FF0000"/>
                </a:solidFill>
              </a:rPr>
              <a:t>, approximately 9 layers of </a:t>
            </a:r>
            <a:r>
              <a:rPr lang="en-US" b="1" dirty="0" err="1" smtClean="0">
                <a:solidFill>
                  <a:srgbClr val="FF0000"/>
                </a:solidFill>
              </a:rPr>
              <a:t>granulosa</a:t>
            </a:r>
            <a:r>
              <a:rPr lang="en-US" b="1" dirty="0" smtClean="0">
                <a:solidFill>
                  <a:srgbClr val="FF0000"/>
                </a:solidFill>
              </a:rPr>
              <a:t> cells, 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 basal lamina, 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 theca </a:t>
            </a:r>
            <a:r>
              <a:rPr lang="en-US" b="1" dirty="0" err="1" smtClean="0">
                <a:solidFill>
                  <a:srgbClr val="FF0000"/>
                </a:solidFill>
              </a:rPr>
              <a:t>interna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 theca </a:t>
            </a:r>
            <a:r>
              <a:rPr lang="en-US" b="1" dirty="0" err="1" smtClean="0">
                <a:solidFill>
                  <a:srgbClr val="FF0000"/>
                </a:solidFill>
              </a:rPr>
              <a:t>externa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 capillary net in the theca tissue.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 fontScale="77500" lnSpcReduction="20000"/>
          </a:bodyPr>
          <a:lstStyle/>
          <a:p>
            <a:pPr algn="just" rtl="0">
              <a:lnSpc>
                <a:spcPct val="160000"/>
              </a:lnSpc>
              <a:buNone/>
            </a:pPr>
            <a:r>
              <a:rPr lang="en-US" b="1" dirty="0" smtClean="0">
                <a:solidFill>
                  <a:srgbClr val="BE02C2"/>
                </a:solidFill>
              </a:rPr>
              <a:t>The </a:t>
            </a:r>
            <a:r>
              <a:rPr lang="en-US" b="1" dirty="0" err="1" smtClean="0">
                <a:solidFill>
                  <a:srgbClr val="BE02C2"/>
                </a:solidFill>
              </a:rPr>
              <a:t>Graafian</a:t>
            </a:r>
            <a:r>
              <a:rPr lang="en-US" b="1" dirty="0" smtClean="0">
                <a:solidFill>
                  <a:srgbClr val="BE02C2"/>
                </a:solidFill>
              </a:rPr>
              <a:t> Follicle</a:t>
            </a:r>
            <a:endParaRPr lang="en-GB" b="1" dirty="0" smtClean="0">
              <a:solidFill>
                <a:srgbClr val="BE02C2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b="1" dirty="0" err="1" smtClean="0">
                <a:solidFill>
                  <a:srgbClr val="FF0000"/>
                </a:solidFill>
              </a:rPr>
              <a:t>Graafian</a:t>
            </a:r>
            <a:r>
              <a:rPr lang="en-US" b="1" dirty="0" smtClean="0">
                <a:solidFill>
                  <a:srgbClr val="FF0000"/>
                </a:solidFill>
              </a:rPr>
              <a:t> follicle is characterized by a cavity or </a:t>
            </a:r>
            <a:r>
              <a:rPr lang="en-US" b="1" dirty="0" err="1" smtClean="0">
                <a:solidFill>
                  <a:srgbClr val="FF0000"/>
                </a:solidFill>
              </a:rPr>
              <a:t>antrum</a:t>
            </a:r>
            <a:r>
              <a:rPr lang="en-US" b="1" dirty="0" smtClean="0">
                <a:solidFill>
                  <a:srgbClr val="FF0000"/>
                </a:solidFill>
              </a:rPr>
              <a:t> containing a fluid termed follicular fluid or liquor </a:t>
            </a:r>
            <a:r>
              <a:rPr lang="en-US" b="1" dirty="0" err="1" smtClean="0">
                <a:solidFill>
                  <a:srgbClr val="FF0000"/>
                </a:solidFill>
              </a:rPr>
              <a:t>folliculi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Accordingly, the term </a:t>
            </a:r>
            <a:r>
              <a:rPr lang="en-US" b="1" dirty="0" err="1" smtClean="0"/>
              <a:t>antral</a:t>
            </a:r>
            <a:r>
              <a:rPr lang="en-US" b="1" dirty="0" smtClean="0"/>
              <a:t> follicle is used correctly as a synonym for </a:t>
            </a:r>
            <a:r>
              <a:rPr lang="en-US" b="1" dirty="0" err="1" smtClean="0"/>
              <a:t>Graafian</a:t>
            </a:r>
            <a:r>
              <a:rPr lang="en-US" b="1" dirty="0" smtClean="0"/>
              <a:t> follicle.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Follicular fluid is an </a:t>
            </a:r>
            <a:r>
              <a:rPr lang="en-US" b="1" dirty="0" err="1" smtClean="0"/>
              <a:t>exudate</a:t>
            </a:r>
            <a:r>
              <a:rPr lang="en-US" b="1" dirty="0" smtClean="0"/>
              <a:t> of plasma and is conditioned by </a:t>
            </a:r>
            <a:r>
              <a:rPr lang="en-US" b="1" dirty="0" err="1" smtClean="0"/>
              <a:t>secretory</a:t>
            </a:r>
            <a:r>
              <a:rPr lang="en-US" b="1" dirty="0" smtClean="0"/>
              <a:t> products from the </a:t>
            </a:r>
            <a:r>
              <a:rPr lang="en-US" b="1" dirty="0" err="1" smtClean="0"/>
              <a:t>oocyte</a:t>
            </a:r>
            <a:r>
              <a:rPr lang="en-US" b="1" dirty="0" smtClean="0"/>
              <a:t> and </a:t>
            </a:r>
            <a:r>
              <a:rPr lang="en-US" b="1" dirty="0" err="1" smtClean="0"/>
              <a:t>granulosa</a:t>
            </a:r>
            <a:r>
              <a:rPr lang="en-US" b="1" dirty="0" smtClean="0"/>
              <a:t> cells.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It is the medium in which the </a:t>
            </a:r>
            <a:r>
              <a:rPr lang="en-US" b="1" dirty="0" err="1" smtClean="0"/>
              <a:t>granulosa</a:t>
            </a:r>
            <a:r>
              <a:rPr lang="en-US" b="1" dirty="0" smtClean="0"/>
              <a:t> cells and </a:t>
            </a:r>
            <a:r>
              <a:rPr lang="en-US" b="1" dirty="0" err="1" smtClean="0"/>
              <a:t>oocyte</a:t>
            </a:r>
            <a:r>
              <a:rPr lang="en-US" b="1" dirty="0" smtClean="0"/>
              <a:t> reside and through which regulatory molecules must pass on their way to and from this microenvironment.</a:t>
            </a:r>
            <a:endParaRPr lang="en-GB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ln>
            <a:solidFill>
              <a:srgbClr val="FFFF00"/>
            </a:solidFill>
          </a:ln>
        </p:spPr>
        <p:txBody>
          <a:bodyPr>
            <a:normAutofit fontScale="77500" lnSpcReduction="20000"/>
          </a:bodyPr>
          <a:lstStyle/>
          <a:p>
            <a:pPr algn="just" rtl="0">
              <a:lnSpc>
                <a:spcPct val="160000"/>
              </a:lnSpc>
              <a:buNone/>
            </a:pPr>
            <a:r>
              <a:rPr lang="en-US" b="1" i="1" dirty="0" err="1" smtClean="0">
                <a:solidFill>
                  <a:srgbClr val="2F1FFD"/>
                </a:solidFill>
              </a:rPr>
              <a:t>Cavitation</a:t>
            </a:r>
            <a:endParaRPr lang="en-GB" dirty="0" smtClean="0">
              <a:solidFill>
                <a:srgbClr val="2F1FFD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The onset of </a:t>
            </a:r>
            <a:r>
              <a:rPr lang="en-US" b="1" dirty="0" err="1" smtClean="0"/>
              <a:t>Graafian</a:t>
            </a:r>
            <a:r>
              <a:rPr lang="en-US" b="1" dirty="0" smtClean="0"/>
              <a:t> follicle development is characterized by the appearance of a fluid filled cavity at one pole of the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66FF33"/>
                </a:solidFill>
              </a:rPr>
              <a:t>oocyte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66FF33"/>
                </a:solidFill>
              </a:rPr>
              <a:t>. </a:t>
            </a:r>
            <a:endParaRPr lang="en-GB" b="1" dirty="0" smtClean="0">
              <a:ln>
                <a:solidFill>
                  <a:srgbClr val="FFFF00"/>
                </a:solidFill>
              </a:ln>
              <a:solidFill>
                <a:srgbClr val="66FF33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This process is termed </a:t>
            </a:r>
            <a:r>
              <a:rPr lang="en-US" b="1" dirty="0" err="1" smtClean="0">
                <a:solidFill>
                  <a:srgbClr val="F91901"/>
                </a:solidFill>
              </a:rPr>
              <a:t>cavitation</a:t>
            </a:r>
            <a:r>
              <a:rPr lang="en-US" b="1" dirty="0" smtClean="0"/>
              <a:t> or beginning </a:t>
            </a:r>
            <a:r>
              <a:rPr lang="en-US" b="1" dirty="0" err="1" smtClean="0"/>
              <a:t>antrum</a:t>
            </a:r>
            <a:r>
              <a:rPr lang="en-US" b="1" dirty="0" smtClean="0"/>
              <a:t> formation.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In laboratory animals, two proteins expressed by the follicle itself are essential for </a:t>
            </a:r>
            <a:r>
              <a:rPr lang="en-US" b="1" dirty="0" err="1" smtClean="0">
                <a:solidFill>
                  <a:srgbClr val="FF0000"/>
                </a:solidFill>
              </a:rPr>
              <a:t>cavitation</a:t>
            </a:r>
            <a:r>
              <a:rPr lang="en-US" b="1" dirty="0" smtClean="0">
                <a:solidFill>
                  <a:srgbClr val="FF0000"/>
                </a:solidFill>
              </a:rPr>
              <a:t>, namely </a:t>
            </a:r>
            <a:r>
              <a:rPr lang="en-US" b="1" dirty="0" err="1" smtClean="0">
                <a:solidFill>
                  <a:srgbClr val="FF0000"/>
                </a:solidFill>
              </a:rPr>
              <a:t>granulosa</a:t>
            </a:r>
            <a:r>
              <a:rPr lang="en-US" b="1" dirty="0" smtClean="0">
                <a:solidFill>
                  <a:srgbClr val="FF0000"/>
                </a:solidFill>
              </a:rPr>
              <a:t>-derived kit </a:t>
            </a:r>
            <a:r>
              <a:rPr lang="en-US" b="1" dirty="0" err="1" smtClean="0">
                <a:solidFill>
                  <a:srgbClr val="FF0000"/>
                </a:solidFill>
              </a:rPr>
              <a:t>ligand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oocyte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Cx</a:t>
            </a:r>
            <a:r>
              <a:rPr lang="en-US" b="1" dirty="0" smtClean="0">
                <a:solidFill>
                  <a:srgbClr val="FF0000"/>
                </a:solidFill>
              </a:rPr>
              <a:t> 37. 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If either of these proteins is absent, then no </a:t>
            </a:r>
            <a:r>
              <a:rPr lang="en-US" b="1" dirty="0" err="1" smtClean="0"/>
              <a:t>Graafian</a:t>
            </a:r>
            <a:r>
              <a:rPr lang="en-US" b="1" dirty="0" smtClean="0"/>
              <a:t> follicles develop and the female is infertile.</a:t>
            </a:r>
            <a:endParaRPr lang="en-GB" b="1" dirty="0" smtClean="0"/>
          </a:p>
          <a:p>
            <a:pPr algn="just">
              <a:lnSpc>
                <a:spcPct val="160000"/>
              </a:lnSpc>
            </a:pPr>
            <a:endParaRPr lang="en-GB" dirty="0"/>
          </a:p>
        </p:txBody>
      </p:sp>
      <p:sp>
        <p:nvSpPr>
          <p:cNvPr id="4" name="سهم إلى اليسار 3"/>
          <p:cNvSpPr/>
          <p:nvPr/>
        </p:nvSpPr>
        <p:spPr>
          <a:xfrm>
            <a:off x="1857356" y="2214554"/>
            <a:ext cx="1143008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 fontScale="62500" lnSpcReduction="20000"/>
          </a:bodyPr>
          <a:lstStyle/>
          <a:p>
            <a:pPr algn="just" rtl="0">
              <a:lnSpc>
                <a:spcPct val="170000"/>
              </a:lnSpc>
              <a:buNone/>
            </a:pPr>
            <a:r>
              <a:rPr lang="en-US" sz="4500" b="1" dirty="0" smtClean="0">
                <a:solidFill>
                  <a:srgbClr val="2F1FFD"/>
                </a:solidFill>
              </a:rPr>
              <a:t>Definition of </a:t>
            </a:r>
            <a:r>
              <a:rPr lang="en-US" sz="4500" b="1" dirty="0" err="1" smtClean="0">
                <a:solidFill>
                  <a:srgbClr val="2F1FFD"/>
                </a:solidFill>
              </a:rPr>
              <a:t>Oogenesis</a:t>
            </a:r>
            <a:r>
              <a:rPr lang="en-US" sz="4500" b="1" dirty="0" smtClean="0">
                <a:solidFill>
                  <a:srgbClr val="2F1FFD"/>
                </a:solidFill>
              </a:rPr>
              <a:t> </a:t>
            </a:r>
            <a:endParaRPr lang="en-GB" sz="4500" b="1" dirty="0" smtClean="0">
              <a:solidFill>
                <a:srgbClr val="2F1FFD"/>
              </a:solidFill>
            </a:endParaRPr>
          </a:p>
          <a:p>
            <a:pPr lvl="0" algn="just" rtl="0">
              <a:lnSpc>
                <a:spcPct val="170000"/>
              </a:lnSpc>
            </a:pPr>
            <a:r>
              <a:rPr lang="en-US" b="1" dirty="0" err="1" smtClean="0"/>
              <a:t>Oogenesis</a:t>
            </a:r>
            <a:r>
              <a:rPr lang="en-US" b="1" dirty="0" smtClean="0"/>
              <a:t> is the creation of an </a:t>
            </a:r>
            <a:r>
              <a:rPr lang="en-US" b="1" dirty="0" smtClean="0">
                <a:hlinkClick r:id="rId2"/>
              </a:rPr>
              <a:t>ovum</a:t>
            </a:r>
            <a:r>
              <a:rPr lang="en-US" b="1" dirty="0" smtClean="0"/>
              <a:t> (egg cell) in the </a:t>
            </a:r>
            <a:r>
              <a:rPr lang="en-US" b="1" dirty="0" smtClean="0">
                <a:hlinkClick r:id="rId3"/>
              </a:rPr>
              <a:t>ovarian follicle</a:t>
            </a:r>
            <a:r>
              <a:rPr lang="en-US" b="1" dirty="0" smtClean="0"/>
              <a:t> of the </a:t>
            </a:r>
            <a:r>
              <a:rPr lang="en-US" b="1" dirty="0" smtClean="0">
                <a:hlinkClick r:id="rId4"/>
              </a:rPr>
              <a:t>ovary</a:t>
            </a:r>
            <a:r>
              <a:rPr lang="en-US" b="1" dirty="0" smtClean="0"/>
              <a:t>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  <a:buNone/>
            </a:pPr>
            <a:r>
              <a:rPr lang="en-US" b="1" dirty="0" err="1" smtClean="0">
                <a:solidFill>
                  <a:srgbClr val="BE02C2"/>
                </a:solidFill>
              </a:rPr>
              <a:t>Oogenesis</a:t>
            </a:r>
            <a:r>
              <a:rPr lang="en-US" b="1" dirty="0" smtClean="0">
                <a:solidFill>
                  <a:srgbClr val="BE02C2"/>
                </a:solidFill>
              </a:rPr>
              <a:t> differs from spermatogenesis in several ways. </a:t>
            </a:r>
            <a:endParaRPr lang="en-GB" b="1" dirty="0" smtClean="0">
              <a:solidFill>
                <a:srgbClr val="BE02C2"/>
              </a:solidFill>
            </a:endParaRPr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Whereas the gamete formed by spermatogenesis is essentially a motile nucleus, the gamete formed by </a:t>
            </a:r>
            <a:r>
              <a:rPr lang="en-US" b="1" dirty="0" err="1" smtClean="0"/>
              <a:t>oogenesis</a:t>
            </a:r>
            <a:r>
              <a:rPr lang="en-US" b="1" dirty="0" smtClean="0"/>
              <a:t> contains all the materials needed to </a:t>
            </a:r>
            <a:r>
              <a:rPr lang="en-US" b="1" dirty="0" smtClean="0">
                <a:solidFill>
                  <a:srgbClr val="FF0000"/>
                </a:solidFill>
              </a:rPr>
              <a:t>initiate and maintain metabolism and development</a:t>
            </a:r>
            <a:r>
              <a:rPr lang="en-US" b="1" dirty="0" smtClean="0"/>
              <a:t>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Therefore, in addition to forming a haploid nucleus, </a:t>
            </a:r>
            <a:r>
              <a:rPr lang="en-US" b="1" dirty="0" err="1" smtClean="0"/>
              <a:t>oogenesis</a:t>
            </a:r>
            <a:r>
              <a:rPr lang="en-US" b="1" dirty="0" smtClean="0"/>
              <a:t> also builds up a store of </a:t>
            </a:r>
            <a:r>
              <a:rPr lang="en-US" b="1" dirty="0" err="1" smtClean="0">
                <a:solidFill>
                  <a:srgbClr val="FF0000"/>
                </a:solidFill>
              </a:rPr>
              <a:t>cytoplasmic</a:t>
            </a:r>
            <a:r>
              <a:rPr lang="en-US" b="1" dirty="0" smtClean="0">
                <a:solidFill>
                  <a:srgbClr val="FF0000"/>
                </a:solidFill>
              </a:rPr>
              <a:t> enzymes, mRNAs, organelles, and metabolic substrates. 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While the sperm becomes differentiated for motility, the egg develops a remarkably complex cytoplasm.</a:t>
            </a:r>
            <a:endParaRPr lang="en-GB" b="1" dirty="0" smtClean="0"/>
          </a:p>
          <a:p>
            <a:pPr algn="just">
              <a:lnSpc>
                <a:spcPct val="170000"/>
              </a:lnSpc>
            </a:pPr>
            <a:endParaRPr lang="en-GB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 fontScale="77500" lnSpcReduction="20000"/>
          </a:bodyPr>
          <a:lstStyle/>
          <a:p>
            <a:pPr algn="just" rtl="0">
              <a:lnSpc>
                <a:spcPct val="160000"/>
              </a:lnSpc>
              <a:buNone/>
            </a:pPr>
            <a:r>
              <a:rPr lang="en-US" b="1" i="1" dirty="0" smtClean="0">
                <a:solidFill>
                  <a:srgbClr val="F91901"/>
                </a:solidFill>
              </a:rPr>
              <a:t>Classification of </a:t>
            </a:r>
            <a:r>
              <a:rPr lang="en-US" b="1" i="1" dirty="0" err="1" smtClean="0">
                <a:solidFill>
                  <a:srgbClr val="F91901"/>
                </a:solidFill>
              </a:rPr>
              <a:t>Graafian</a:t>
            </a:r>
            <a:r>
              <a:rPr lang="en-US" b="1" i="1" dirty="0" smtClean="0">
                <a:solidFill>
                  <a:srgbClr val="F91901"/>
                </a:solidFill>
              </a:rPr>
              <a:t> follicle</a:t>
            </a:r>
            <a:endParaRPr lang="en-GB" b="1" dirty="0" smtClean="0">
              <a:solidFill>
                <a:srgbClr val="F91901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err="1" smtClean="0"/>
              <a:t>Graafian</a:t>
            </a:r>
            <a:r>
              <a:rPr lang="en-US" b="1" dirty="0" smtClean="0"/>
              <a:t> follicle growth and development can be arbitrarily divided into four stages based on size. </a:t>
            </a:r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Each dominant follicle has a destiny to complete the transition from the </a:t>
            </a:r>
            <a:r>
              <a:rPr lang="en-US" b="1" dirty="0" smtClean="0">
                <a:solidFill>
                  <a:srgbClr val="F91901"/>
                </a:solidFill>
              </a:rPr>
              <a:t>small</a:t>
            </a:r>
            <a:r>
              <a:rPr lang="en-US" b="1" dirty="0" smtClean="0"/>
              <a:t> (1-6 mm), </a:t>
            </a:r>
            <a:r>
              <a:rPr lang="en-US" b="1" dirty="0" smtClean="0">
                <a:solidFill>
                  <a:srgbClr val="F91901"/>
                </a:solidFill>
              </a:rPr>
              <a:t>medium</a:t>
            </a:r>
            <a:r>
              <a:rPr lang="en-US" b="1" dirty="0" smtClean="0"/>
              <a:t> (7-11 mm), </a:t>
            </a:r>
            <a:r>
              <a:rPr lang="en-US" b="1" dirty="0" smtClean="0">
                <a:solidFill>
                  <a:srgbClr val="F91901"/>
                </a:solidFill>
              </a:rPr>
              <a:t>large</a:t>
            </a:r>
            <a:r>
              <a:rPr lang="en-US" b="1" dirty="0" smtClean="0"/>
              <a:t> (12-17 mm), to the </a:t>
            </a:r>
            <a:r>
              <a:rPr lang="en-US" b="1" dirty="0" err="1" smtClean="0">
                <a:solidFill>
                  <a:srgbClr val="F91901"/>
                </a:solidFill>
              </a:rPr>
              <a:t>preovulatory</a:t>
            </a:r>
            <a:r>
              <a:rPr lang="en-US" b="1" dirty="0" smtClean="0"/>
              <a:t> state (18-23 mm) in women.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An </a:t>
            </a:r>
            <a:r>
              <a:rPr lang="en-US" b="1" dirty="0" err="1" smtClean="0">
                <a:solidFill>
                  <a:srgbClr val="F91901"/>
                </a:solidFill>
              </a:rPr>
              <a:t>atretic</a:t>
            </a:r>
            <a:r>
              <a:rPr lang="en-US" b="1" dirty="0" smtClean="0">
                <a:solidFill>
                  <a:srgbClr val="F91901"/>
                </a:solidFill>
              </a:rPr>
              <a:t> follicle </a:t>
            </a:r>
            <a:r>
              <a:rPr lang="en-US" b="1" dirty="0" smtClean="0"/>
              <a:t>usually fails to develop beyond the small to the medium stage (1-10 mm).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The relative abundance of </a:t>
            </a:r>
            <a:r>
              <a:rPr lang="en-US" b="1" dirty="0" err="1" smtClean="0"/>
              <a:t>Graafian</a:t>
            </a:r>
            <a:r>
              <a:rPr lang="en-US" b="1" dirty="0" smtClean="0"/>
              <a:t> follicles and their sizes vary as a function of age and the menstrual cycle.</a:t>
            </a:r>
            <a:endParaRPr lang="en-GB" b="1" dirty="0" smtClean="0"/>
          </a:p>
          <a:p>
            <a:pPr algn="just" rtl="0">
              <a:lnSpc>
                <a:spcPct val="160000"/>
              </a:lnSpc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70000" lnSpcReduction="20000"/>
          </a:bodyPr>
          <a:lstStyle/>
          <a:p>
            <a:pPr algn="just" rtl="0">
              <a:lnSpc>
                <a:spcPct val="160000"/>
              </a:lnSpc>
              <a:buNone/>
            </a:pPr>
            <a:r>
              <a:rPr lang="en-US" b="1" i="1" dirty="0" smtClean="0">
                <a:solidFill>
                  <a:srgbClr val="BE02C2"/>
                </a:solidFill>
              </a:rPr>
              <a:t>Architecture of </a:t>
            </a:r>
            <a:r>
              <a:rPr lang="en-US" b="1" i="1" dirty="0" err="1" smtClean="0">
                <a:solidFill>
                  <a:srgbClr val="BE02C2"/>
                </a:solidFill>
              </a:rPr>
              <a:t>Graafian</a:t>
            </a:r>
            <a:r>
              <a:rPr lang="en-US" b="1" i="1" dirty="0" smtClean="0">
                <a:solidFill>
                  <a:srgbClr val="BE02C2"/>
                </a:solidFill>
              </a:rPr>
              <a:t> follicle</a:t>
            </a:r>
            <a:endParaRPr lang="en-GB" b="1" dirty="0" smtClean="0">
              <a:solidFill>
                <a:srgbClr val="BE02C2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The size of a </a:t>
            </a:r>
            <a:r>
              <a:rPr lang="en-US" b="1" dirty="0" err="1" smtClean="0">
                <a:solidFill>
                  <a:srgbClr val="FF0000"/>
                </a:solidFill>
              </a:rPr>
              <a:t>Graafian</a:t>
            </a:r>
            <a:r>
              <a:rPr lang="en-US" b="1" dirty="0" smtClean="0">
                <a:solidFill>
                  <a:srgbClr val="FF0000"/>
                </a:solidFill>
              </a:rPr>
              <a:t> follicle is determined largely by the size of the </a:t>
            </a:r>
            <a:r>
              <a:rPr lang="en-US" b="1" dirty="0" err="1" smtClean="0">
                <a:solidFill>
                  <a:srgbClr val="FF0000"/>
                </a:solidFill>
              </a:rPr>
              <a:t>antrum</a:t>
            </a:r>
            <a:r>
              <a:rPr lang="en-US" b="1" dirty="0" smtClean="0">
                <a:solidFill>
                  <a:srgbClr val="FF0000"/>
                </a:solidFill>
              </a:rPr>
              <a:t>, which in turn is determined by the volume of follicular fluid. 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The proliferation of the follicle cells also contributes to follicle size. 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In a dominant follicle, the </a:t>
            </a:r>
            <a:r>
              <a:rPr lang="en-US" b="1" dirty="0" err="1" smtClean="0"/>
              <a:t>granulosa</a:t>
            </a:r>
            <a:r>
              <a:rPr lang="en-US" b="1" dirty="0" smtClean="0"/>
              <a:t> and theca cells proliferate extensively (as much as 100-fold) concomitant with the </a:t>
            </a:r>
            <a:r>
              <a:rPr lang="en-US" b="1" dirty="0" err="1" smtClean="0"/>
              <a:t>antrum</a:t>
            </a:r>
            <a:r>
              <a:rPr lang="en-US" b="1" dirty="0" smtClean="0"/>
              <a:t> becoming filled with follicular fluid.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Thus, increased follicular fluid accumulation and cell proliferation are responsible for the tremendous growth of the dominant follicle during the follicular phase of the cycle.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The theca </a:t>
            </a:r>
            <a:r>
              <a:rPr lang="en-US" b="1" dirty="0" err="1" smtClean="0"/>
              <a:t>externa</a:t>
            </a:r>
            <a:r>
              <a:rPr lang="en-US" b="1" dirty="0" smtClean="0"/>
              <a:t> consists of concentrically arranged smooth muscle cells, which are innervated by autonomic nerves.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500858"/>
          </a:xfrm>
        </p:spPr>
        <p:txBody>
          <a:bodyPr>
            <a:normAutofit fontScale="92500"/>
          </a:bodyPr>
          <a:lstStyle/>
          <a:p>
            <a:pPr lvl="0" algn="just" rtl="0">
              <a:lnSpc>
                <a:spcPct val="170000"/>
              </a:lnSpc>
            </a:pPr>
            <a:r>
              <a:rPr lang="en-US" b="1" dirty="0" smtClean="0"/>
              <a:t>The theca </a:t>
            </a:r>
            <a:r>
              <a:rPr lang="en-US" b="1" dirty="0" err="1" smtClean="0"/>
              <a:t>interna</a:t>
            </a:r>
            <a:r>
              <a:rPr lang="en-US" b="1" dirty="0" smtClean="0"/>
              <a:t> contains a population of large </a:t>
            </a:r>
            <a:r>
              <a:rPr lang="en-US" b="1" dirty="0" err="1" smtClean="0"/>
              <a:t>epithelioid</a:t>
            </a:r>
            <a:r>
              <a:rPr lang="en-US" b="1" dirty="0" smtClean="0"/>
              <a:t> cells termed the theca </a:t>
            </a:r>
            <a:r>
              <a:rPr lang="en-US" b="1" dirty="0" smtClean="0">
                <a:solidFill>
                  <a:srgbClr val="F91901"/>
                </a:solidFill>
              </a:rPr>
              <a:t>interstitial cells. </a:t>
            </a:r>
            <a:endParaRPr lang="en-GB" b="1" dirty="0" smtClean="0">
              <a:solidFill>
                <a:srgbClr val="F91901"/>
              </a:solidFill>
            </a:endParaRPr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They have the </a:t>
            </a:r>
            <a:r>
              <a:rPr lang="en-US" b="1" dirty="0" err="1" smtClean="0"/>
              <a:t>ultrastructural</a:t>
            </a:r>
            <a:r>
              <a:rPr lang="en-US" b="1" dirty="0" smtClean="0"/>
              <a:t> characteristics typical of active steroid producing cells, i.e., the cytoplasm is filled with lipid droplets, smooth endoplasmic reticulum and mitochondria with tubular </a:t>
            </a:r>
            <a:r>
              <a:rPr lang="en-US" b="1" dirty="0" err="1" smtClean="0"/>
              <a:t>cristae</a:t>
            </a:r>
            <a:r>
              <a:rPr lang="en-US" b="1" dirty="0" smtClean="0"/>
              <a:t>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The theca interstitial cells possess cell receptors for LH and insulin. </a:t>
            </a:r>
            <a:endParaRPr lang="en-GB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70000"/>
              </a:lnSpc>
              <a:buNone/>
            </a:pPr>
            <a:endParaRPr lang="en-GB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85000" lnSpcReduction="20000"/>
          </a:bodyPr>
          <a:lstStyle/>
          <a:p>
            <a:pPr algn="just" rtl="0">
              <a:lnSpc>
                <a:spcPct val="170000"/>
              </a:lnSpc>
            </a:pPr>
            <a:r>
              <a:rPr lang="en-US" b="1" dirty="0" smtClean="0"/>
              <a:t>The theca </a:t>
            </a:r>
            <a:r>
              <a:rPr lang="en-US" b="1" dirty="0" err="1" smtClean="0"/>
              <a:t>interna</a:t>
            </a:r>
            <a:r>
              <a:rPr lang="en-US" b="1" dirty="0" smtClean="0"/>
              <a:t> is richly </a:t>
            </a:r>
            <a:r>
              <a:rPr lang="en-US" b="1" dirty="0" err="1" smtClean="0"/>
              <a:t>vascularized</a:t>
            </a:r>
            <a:r>
              <a:rPr lang="en-US" b="1" dirty="0" smtClean="0"/>
              <a:t> by a loose capillary network that surrounds the </a:t>
            </a:r>
            <a:r>
              <a:rPr lang="en-US" b="1" dirty="0" err="1" smtClean="0"/>
              <a:t>Graafian</a:t>
            </a:r>
            <a:r>
              <a:rPr lang="en-US" b="1" dirty="0" smtClean="0"/>
              <a:t> follicle during its growth.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This spatial organization gives rise to four subtypes of </a:t>
            </a:r>
            <a:r>
              <a:rPr lang="en-US" b="1" dirty="0" err="1" smtClean="0"/>
              <a:t>granulosa</a:t>
            </a:r>
            <a:r>
              <a:rPr lang="en-US" b="1" dirty="0" smtClean="0"/>
              <a:t> cells: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>
                <a:solidFill>
                  <a:srgbClr val="BE02C2"/>
                </a:solidFill>
              </a:rPr>
              <a:t>the </a:t>
            </a:r>
            <a:r>
              <a:rPr lang="en-US" b="1" dirty="0" err="1" smtClean="0">
                <a:solidFill>
                  <a:srgbClr val="BE02C2"/>
                </a:solidFill>
              </a:rPr>
              <a:t>membrana</a:t>
            </a:r>
            <a:r>
              <a:rPr lang="en-US" b="1" dirty="0" smtClean="0">
                <a:solidFill>
                  <a:srgbClr val="BE02C2"/>
                </a:solidFill>
              </a:rPr>
              <a:t>, </a:t>
            </a:r>
            <a:endParaRPr lang="en-GB" b="1" dirty="0" smtClean="0">
              <a:solidFill>
                <a:srgbClr val="BE02C2"/>
              </a:solidFill>
            </a:endParaRPr>
          </a:p>
          <a:p>
            <a:pPr lvl="0" algn="just" rtl="0">
              <a:lnSpc>
                <a:spcPct val="170000"/>
              </a:lnSpc>
            </a:pPr>
            <a:r>
              <a:rPr lang="en-US" b="1" dirty="0" smtClean="0">
                <a:solidFill>
                  <a:srgbClr val="BE02C2"/>
                </a:solidFill>
              </a:rPr>
              <a:t>the </a:t>
            </a:r>
            <a:r>
              <a:rPr lang="en-US" b="1" dirty="0" err="1" smtClean="0">
                <a:solidFill>
                  <a:srgbClr val="BE02C2"/>
                </a:solidFill>
              </a:rPr>
              <a:t>periantral</a:t>
            </a:r>
            <a:r>
              <a:rPr lang="en-US" b="1" dirty="0" smtClean="0">
                <a:solidFill>
                  <a:srgbClr val="BE02C2"/>
                </a:solidFill>
              </a:rPr>
              <a:t> area, </a:t>
            </a:r>
            <a:endParaRPr lang="en-GB" b="1" dirty="0" smtClean="0">
              <a:solidFill>
                <a:srgbClr val="BE02C2"/>
              </a:solidFill>
            </a:endParaRPr>
          </a:p>
          <a:p>
            <a:pPr lvl="0" algn="just" rtl="0">
              <a:lnSpc>
                <a:spcPct val="170000"/>
              </a:lnSpc>
            </a:pPr>
            <a:r>
              <a:rPr lang="en-US" b="1" dirty="0" smtClean="0">
                <a:solidFill>
                  <a:srgbClr val="BE02C2"/>
                </a:solidFill>
              </a:rPr>
              <a:t>the cumulus </a:t>
            </a:r>
            <a:r>
              <a:rPr lang="en-US" b="1" dirty="0" err="1" smtClean="0">
                <a:solidFill>
                  <a:srgbClr val="BE02C2"/>
                </a:solidFill>
              </a:rPr>
              <a:t>oophorus</a:t>
            </a:r>
            <a:r>
              <a:rPr lang="en-US" b="1" dirty="0" smtClean="0">
                <a:solidFill>
                  <a:srgbClr val="BE02C2"/>
                </a:solidFill>
              </a:rPr>
              <a:t>, and </a:t>
            </a:r>
            <a:endParaRPr lang="en-GB" b="1" dirty="0" smtClean="0">
              <a:solidFill>
                <a:srgbClr val="BE02C2"/>
              </a:solidFill>
            </a:endParaRPr>
          </a:p>
          <a:p>
            <a:pPr lvl="0" algn="just" rtl="0">
              <a:lnSpc>
                <a:spcPct val="170000"/>
              </a:lnSpc>
            </a:pPr>
            <a:r>
              <a:rPr lang="en-US" b="1" dirty="0" smtClean="0">
                <a:solidFill>
                  <a:srgbClr val="BE02C2"/>
                </a:solidFill>
              </a:rPr>
              <a:t>the corona </a:t>
            </a:r>
            <a:r>
              <a:rPr lang="en-US" b="1" dirty="0" err="1" smtClean="0">
                <a:solidFill>
                  <a:srgbClr val="BE02C2"/>
                </a:solidFill>
              </a:rPr>
              <a:t>radiata</a:t>
            </a:r>
            <a:r>
              <a:rPr lang="en-US" b="1" dirty="0" smtClean="0">
                <a:solidFill>
                  <a:srgbClr val="BE02C2"/>
                </a:solidFill>
              </a:rPr>
              <a:t> </a:t>
            </a:r>
            <a:r>
              <a:rPr lang="en-US" b="1" dirty="0" err="1" smtClean="0">
                <a:solidFill>
                  <a:srgbClr val="BE02C2"/>
                </a:solidFill>
              </a:rPr>
              <a:t>granulosa</a:t>
            </a:r>
            <a:r>
              <a:rPr lang="en-US" b="1" dirty="0" smtClean="0">
                <a:solidFill>
                  <a:srgbClr val="BE02C2"/>
                </a:solidFill>
              </a:rPr>
              <a:t> cells. </a:t>
            </a:r>
            <a:endParaRPr lang="en-GB" b="1" dirty="0" smtClean="0">
              <a:solidFill>
                <a:srgbClr val="BE02C2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71414"/>
            <a:ext cx="8786874" cy="6786586"/>
          </a:xfrm>
        </p:spPr>
        <p:txBody>
          <a:bodyPr>
            <a:noAutofit/>
          </a:bodyPr>
          <a:lstStyle/>
          <a:p>
            <a:pPr algn="just" rtl="0">
              <a:buNone/>
            </a:pPr>
            <a:r>
              <a:rPr lang="en-US" sz="2400" b="1" dirty="0" smtClean="0">
                <a:solidFill>
                  <a:srgbClr val="F91901"/>
                </a:solidFill>
              </a:rPr>
              <a:t>The Types of Eggs</a:t>
            </a:r>
            <a:endParaRPr lang="en-GB" sz="2400" b="1" dirty="0" smtClean="0">
              <a:solidFill>
                <a:srgbClr val="F91901"/>
              </a:solidFill>
            </a:endParaRPr>
          </a:p>
          <a:p>
            <a:pPr algn="just" rtl="0"/>
            <a:r>
              <a:rPr lang="en-US" sz="2400" b="1" dirty="0" smtClean="0"/>
              <a:t>The type of eggs (Fig. 29) can determined by the amount or distribution of the yolk. </a:t>
            </a:r>
            <a:endParaRPr lang="en-GB" sz="2400" b="1" dirty="0" smtClean="0"/>
          </a:p>
          <a:p>
            <a:pPr lvl="0" algn="just" rtl="0"/>
            <a:r>
              <a:rPr lang="en-US" sz="2400" b="1" dirty="0" smtClean="0">
                <a:solidFill>
                  <a:srgbClr val="BE02C2"/>
                </a:solidFill>
              </a:rPr>
              <a:t>On the basis of amount of yolk the eggs are classified into:</a:t>
            </a:r>
            <a:endParaRPr lang="en-GB" sz="2400" b="1" dirty="0" smtClean="0">
              <a:solidFill>
                <a:srgbClr val="BE02C2"/>
              </a:solidFill>
            </a:endParaRPr>
          </a:p>
          <a:p>
            <a:pPr algn="just" rtl="0">
              <a:buNone/>
            </a:pPr>
            <a:r>
              <a:rPr lang="en-US" sz="2400" b="1" dirty="0" smtClean="0">
                <a:solidFill>
                  <a:srgbClr val="F91901"/>
                </a:solidFill>
              </a:rPr>
              <a:t>1-Alecithal egg</a:t>
            </a:r>
            <a:r>
              <a:rPr lang="en-US" sz="2400" b="1" dirty="0" smtClean="0"/>
              <a:t>, is completely or almost completely yolkless as in </a:t>
            </a:r>
            <a:r>
              <a:rPr lang="en-US" sz="2400" b="1" dirty="0" err="1" smtClean="0"/>
              <a:t>Eutherian</a:t>
            </a:r>
            <a:r>
              <a:rPr lang="en-US" sz="2400" b="1" dirty="0" smtClean="0"/>
              <a:t> mammals.</a:t>
            </a:r>
            <a:endParaRPr lang="en-GB" sz="2400" b="1" dirty="0" smtClean="0"/>
          </a:p>
          <a:p>
            <a:pPr algn="just" rtl="0">
              <a:buNone/>
            </a:pPr>
            <a:r>
              <a:rPr lang="en-US" sz="2400" b="1" dirty="0" smtClean="0">
                <a:solidFill>
                  <a:srgbClr val="F91901"/>
                </a:solidFill>
              </a:rPr>
              <a:t>2-Microlecithal egg</a:t>
            </a:r>
            <a:r>
              <a:rPr lang="en-US" sz="2400" b="1" dirty="0" smtClean="0"/>
              <a:t>, or yolk poor as in some </a:t>
            </a:r>
            <a:r>
              <a:rPr lang="en-US" sz="2400" b="1" dirty="0" err="1" smtClean="0"/>
              <a:t>Eutherian</a:t>
            </a:r>
            <a:r>
              <a:rPr lang="en-US" sz="2400" b="1" dirty="0" smtClean="0"/>
              <a:t> eggs; rhesus monkey contain fine yolk granules; sheep contain nonfat yolk granules; armadillo contain granular yolk; bat have yolk in vesicles. </a:t>
            </a:r>
            <a:r>
              <a:rPr lang="en-US" sz="2400" b="1" dirty="0" err="1" smtClean="0"/>
              <a:t>Metatherian</a:t>
            </a:r>
            <a:r>
              <a:rPr lang="en-US" sz="2400" b="1" dirty="0" smtClean="0"/>
              <a:t> eggs contain masses of yolk in the cytoplasm.</a:t>
            </a:r>
            <a:endParaRPr lang="en-GB" sz="2400" b="1" dirty="0" smtClean="0"/>
          </a:p>
          <a:p>
            <a:pPr algn="just" rtl="0">
              <a:buNone/>
            </a:pPr>
            <a:r>
              <a:rPr lang="en-US" sz="2400" b="1" dirty="0" smtClean="0">
                <a:solidFill>
                  <a:srgbClr val="F91901"/>
                </a:solidFill>
              </a:rPr>
              <a:t>3-Medialecithal or </a:t>
            </a:r>
            <a:r>
              <a:rPr lang="en-US" sz="2400" b="1" dirty="0" err="1" smtClean="0">
                <a:solidFill>
                  <a:srgbClr val="F91901"/>
                </a:solidFill>
              </a:rPr>
              <a:t>oligolecithal</a:t>
            </a:r>
            <a:r>
              <a:rPr lang="en-US" sz="2400" b="1" dirty="0" smtClean="0">
                <a:solidFill>
                  <a:srgbClr val="F91901"/>
                </a:solidFill>
              </a:rPr>
              <a:t> eggs </a:t>
            </a:r>
            <a:r>
              <a:rPr lang="en-US" sz="2400" b="1" dirty="0" smtClean="0"/>
              <a:t>have relatively little yolk as in amphioxus.</a:t>
            </a:r>
            <a:endParaRPr lang="en-GB" sz="2400" b="1" dirty="0" smtClean="0"/>
          </a:p>
          <a:p>
            <a:pPr algn="just" rtl="0">
              <a:buNone/>
            </a:pPr>
            <a:r>
              <a:rPr lang="en-US" sz="2400" b="1" dirty="0" smtClean="0">
                <a:solidFill>
                  <a:srgbClr val="F91901"/>
                </a:solidFill>
              </a:rPr>
              <a:t>4-Mesolecithal eggs </a:t>
            </a:r>
            <a:r>
              <a:rPr lang="en-US" sz="2400" b="1" dirty="0" smtClean="0"/>
              <a:t>contain relatively more yolk as in amphibian.</a:t>
            </a:r>
            <a:endParaRPr lang="en-GB" sz="2400" b="1" dirty="0" smtClean="0"/>
          </a:p>
          <a:p>
            <a:pPr algn="just" rtl="0">
              <a:buNone/>
            </a:pPr>
            <a:r>
              <a:rPr lang="en-US" sz="2400" b="1" dirty="0" smtClean="0">
                <a:solidFill>
                  <a:srgbClr val="F91901"/>
                </a:solidFill>
              </a:rPr>
              <a:t>5-Megalecithal eggs </a:t>
            </a:r>
            <a:r>
              <a:rPr lang="en-US" sz="2400" b="1" dirty="0" smtClean="0"/>
              <a:t>contain large amount of yolk as in some sharks, reptiles, birds and </a:t>
            </a:r>
            <a:r>
              <a:rPr lang="en-US" sz="2400" b="1" dirty="0" err="1" smtClean="0"/>
              <a:t>Prototherian</a:t>
            </a:r>
            <a:r>
              <a:rPr lang="en-US" sz="2400" b="1" dirty="0" smtClean="0"/>
              <a:t> mammals.</a:t>
            </a:r>
            <a:endParaRPr lang="en-GB" sz="24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 fontScale="77500" lnSpcReduction="20000"/>
          </a:bodyPr>
          <a:lstStyle/>
          <a:p>
            <a:pPr lvl="0" algn="just" rtl="0">
              <a:lnSpc>
                <a:spcPct val="160000"/>
              </a:lnSpc>
              <a:buNone/>
            </a:pPr>
            <a:r>
              <a:rPr lang="en-US" b="1" dirty="0" smtClean="0">
                <a:solidFill>
                  <a:srgbClr val="BE02C2"/>
                </a:solidFill>
              </a:rPr>
              <a:t>On the basis of distribution of yolk the eggs are classified into:</a:t>
            </a:r>
            <a:endParaRPr lang="en-GB" b="1" dirty="0" smtClean="0">
              <a:solidFill>
                <a:srgbClr val="BE02C2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err="1" smtClean="0">
                <a:solidFill>
                  <a:srgbClr val="F91901"/>
                </a:solidFill>
              </a:rPr>
              <a:t>Isolecithal</a:t>
            </a:r>
            <a:r>
              <a:rPr lang="en-US" b="1" dirty="0" smtClean="0">
                <a:solidFill>
                  <a:srgbClr val="F91901"/>
                </a:solidFill>
              </a:rPr>
              <a:t> / </a:t>
            </a:r>
            <a:r>
              <a:rPr lang="en-US" b="1" dirty="0" err="1" smtClean="0">
                <a:solidFill>
                  <a:srgbClr val="F91901"/>
                </a:solidFill>
              </a:rPr>
              <a:t>Homolecithal</a:t>
            </a:r>
            <a:r>
              <a:rPr lang="en-US" b="1" dirty="0" smtClean="0">
                <a:solidFill>
                  <a:srgbClr val="F91901"/>
                </a:solidFill>
              </a:rPr>
              <a:t> </a:t>
            </a:r>
            <a:r>
              <a:rPr lang="en-US" b="1" dirty="0" smtClean="0"/>
              <a:t>- There is even </a:t>
            </a:r>
            <a:r>
              <a:rPr lang="en-US" b="1" dirty="0" err="1" smtClean="0"/>
              <a:t>distrubtion</a:t>
            </a:r>
            <a:r>
              <a:rPr lang="en-US" b="1" dirty="0" smtClean="0"/>
              <a:t> of the yolk in the </a:t>
            </a:r>
            <a:r>
              <a:rPr lang="en-US" b="1" dirty="0" err="1" smtClean="0"/>
              <a:t>ooplasm</a:t>
            </a:r>
            <a:r>
              <a:rPr lang="en-US" b="1" dirty="0" smtClean="0"/>
              <a:t>. </a:t>
            </a:r>
            <a:r>
              <a:rPr lang="en-US" b="1" dirty="0" err="1" smtClean="0"/>
              <a:t>eg</a:t>
            </a:r>
            <a:r>
              <a:rPr lang="en-US" b="1" dirty="0" smtClean="0"/>
              <a:t>. </a:t>
            </a:r>
            <a:r>
              <a:rPr lang="en-US" b="1" dirty="0" err="1" smtClean="0"/>
              <a:t>Alecithal</a:t>
            </a:r>
            <a:r>
              <a:rPr lang="en-US" b="1" dirty="0" smtClean="0"/>
              <a:t> and </a:t>
            </a:r>
            <a:r>
              <a:rPr lang="en-US" b="1" dirty="0" err="1" smtClean="0"/>
              <a:t>microlecithal</a:t>
            </a:r>
            <a:r>
              <a:rPr lang="en-US" b="1" dirty="0" smtClean="0"/>
              <a:t> yolk.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err="1" smtClean="0">
                <a:solidFill>
                  <a:srgbClr val="F91901"/>
                </a:solidFill>
              </a:rPr>
              <a:t>Telolecithal</a:t>
            </a:r>
            <a:r>
              <a:rPr lang="en-US" b="1" dirty="0" smtClean="0"/>
              <a:t> - The yolk is found in the one pole which called as vegetal pole.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The yolk free pole is called as an animal pole. </a:t>
            </a:r>
            <a:r>
              <a:rPr lang="en-US" b="1" dirty="0" err="1" smtClean="0"/>
              <a:t>eg</a:t>
            </a:r>
            <a:r>
              <a:rPr lang="en-US" b="1" dirty="0" smtClean="0"/>
              <a:t> fishes, amphibians, reptiles and birds.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Yolk unequally distributed in the </a:t>
            </a:r>
            <a:r>
              <a:rPr lang="en-US" b="1" dirty="0" err="1" smtClean="0"/>
              <a:t>ooplasm</a:t>
            </a:r>
            <a:r>
              <a:rPr lang="en-US" b="1" dirty="0" smtClean="0"/>
              <a:t>.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err="1" smtClean="0">
                <a:solidFill>
                  <a:srgbClr val="F91901"/>
                </a:solidFill>
              </a:rPr>
              <a:t>Centrolecithal</a:t>
            </a:r>
            <a:r>
              <a:rPr lang="en-US" b="1" dirty="0" smtClean="0"/>
              <a:t> - The yolk is present in the center and surrounded by </a:t>
            </a:r>
            <a:r>
              <a:rPr lang="en-US" b="1" dirty="0" err="1" smtClean="0"/>
              <a:t>ooplasm</a:t>
            </a:r>
            <a:r>
              <a:rPr lang="en-US" b="1" dirty="0" smtClean="0"/>
              <a:t>.  </a:t>
            </a:r>
            <a:r>
              <a:rPr lang="en-US" b="1" dirty="0" err="1" smtClean="0"/>
              <a:t>eg</a:t>
            </a:r>
            <a:r>
              <a:rPr lang="en-US" b="1" dirty="0" smtClean="0"/>
              <a:t>. Insect and hydrozoa.</a:t>
            </a:r>
            <a:endParaRPr lang="en-GB" b="1" dirty="0" smtClean="0"/>
          </a:p>
          <a:p>
            <a:pPr algn="just" rtl="0">
              <a:lnSpc>
                <a:spcPct val="160000"/>
              </a:lnSpc>
            </a:pP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صورة 2" descr="764_structure of eg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5735"/>
            <a:ext cx="5929354" cy="662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77500" lnSpcReduction="20000"/>
          </a:bodyPr>
          <a:lstStyle/>
          <a:p>
            <a:pPr algn="just" rtl="0">
              <a:lnSpc>
                <a:spcPct val="160000"/>
              </a:lnSpc>
              <a:buNone/>
            </a:pPr>
            <a:r>
              <a:rPr lang="en-US" b="1" dirty="0" smtClean="0">
                <a:solidFill>
                  <a:srgbClr val="2F1FFD"/>
                </a:solidFill>
              </a:rPr>
              <a:t>Organization of the Vertebrate Ovary </a:t>
            </a:r>
            <a:endParaRPr lang="en-GB" b="1" dirty="0" smtClean="0">
              <a:solidFill>
                <a:srgbClr val="2F1FFD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The primary female reproductive organs, or gonads, are the two ovaries.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The ovary is usually, but not always, paired.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In birds, for example, only a single ovary is active; the other remains undeveloped.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The ovaries are covered on the outside by a layer of simple </a:t>
            </a:r>
            <a:r>
              <a:rPr lang="en-US" b="1" dirty="0" err="1" smtClean="0"/>
              <a:t>cuboidal</a:t>
            </a:r>
            <a:r>
              <a:rPr lang="en-US" b="1" dirty="0" smtClean="0"/>
              <a:t> epithelium called </a:t>
            </a:r>
            <a:r>
              <a:rPr lang="en-US" b="1" dirty="0" smtClean="0">
                <a:solidFill>
                  <a:srgbClr val="F91901"/>
                </a:solidFill>
              </a:rPr>
              <a:t>germinal (ovarian) epithelium</a:t>
            </a:r>
            <a:r>
              <a:rPr lang="en-US" b="1" dirty="0" smtClean="0"/>
              <a:t>. This is actually the visceral peritoneum that envelops the ovaries.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Underneath this layer there is a dense connective tissue capsule, the </a:t>
            </a:r>
            <a:r>
              <a:rPr lang="en-US" b="1" dirty="0" smtClean="0">
                <a:solidFill>
                  <a:srgbClr val="F91901"/>
                </a:solidFill>
              </a:rPr>
              <a:t>tunica </a:t>
            </a:r>
            <a:r>
              <a:rPr lang="en-US" b="1" dirty="0" err="1" smtClean="0">
                <a:solidFill>
                  <a:srgbClr val="F91901"/>
                </a:solidFill>
              </a:rPr>
              <a:t>albuginea</a:t>
            </a:r>
            <a:r>
              <a:rPr lang="en-US" b="1" dirty="0" smtClean="0"/>
              <a:t>. </a:t>
            </a:r>
            <a:endParaRPr lang="en-GB" b="1" dirty="0" smtClean="0"/>
          </a:p>
          <a:p>
            <a:pPr algn="just" rtl="0">
              <a:lnSpc>
                <a:spcPct val="160000"/>
              </a:lnSpc>
            </a:pPr>
            <a:endParaRPr lang="en-GB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357982"/>
          </a:xfrm>
        </p:spPr>
        <p:txBody>
          <a:bodyPr>
            <a:normAutofit fontScale="92500" lnSpcReduction="20000"/>
          </a:bodyPr>
          <a:lstStyle/>
          <a:p>
            <a:pPr lvl="0" algn="just" rtl="0">
              <a:lnSpc>
                <a:spcPct val="150000"/>
              </a:lnSpc>
            </a:pPr>
            <a:r>
              <a:rPr lang="en-US" b="1" dirty="0" smtClean="0"/>
              <a:t>The substance of the ovaries is distinctly divided into an outer </a:t>
            </a:r>
            <a:r>
              <a:rPr lang="en-US" b="1" dirty="0" smtClean="0">
                <a:solidFill>
                  <a:srgbClr val="F91901"/>
                </a:solidFill>
              </a:rPr>
              <a:t>cortex</a:t>
            </a:r>
            <a:r>
              <a:rPr lang="en-US" b="1" dirty="0" smtClean="0"/>
              <a:t> and an inner </a:t>
            </a:r>
            <a:r>
              <a:rPr lang="en-US" b="1" dirty="0" smtClean="0">
                <a:solidFill>
                  <a:srgbClr val="F91901"/>
                </a:solidFill>
              </a:rPr>
              <a:t>medulla</a:t>
            </a:r>
            <a:r>
              <a:rPr lang="en-US" b="1" dirty="0" smtClean="0"/>
              <a:t>.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u="sng" dirty="0" smtClean="0">
                <a:solidFill>
                  <a:srgbClr val="BE02C2"/>
                </a:solidFill>
              </a:rPr>
              <a:t>The cortex </a:t>
            </a:r>
            <a:r>
              <a:rPr lang="en-US" b="1" dirty="0" smtClean="0">
                <a:solidFill>
                  <a:srgbClr val="FF0000"/>
                </a:solidFill>
              </a:rPr>
              <a:t>appears more dense and granular due to the presence of numerous ovarian follicles in various stages of development </a:t>
            </a:r>
            <a:r>
              <a:rPr lang="en-US" b="1" dirty="0" smtClean="0"/>
              <a:t>(Fig. 23).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Each of the follicles contains an </a:t>
            </a:r>
            <a:r>
              <a:rPr lang="en-US" b="1" dirty="0" err="1" smtClean="0">
                <a:solidFill>
                  <a:srgbClr val="FF0000"/>
                </a:solidFill>
              </a:rPr>
              <a:t>oocyte</a:t>
            </a:r>
            <a:r>
              <a:rPr lang="en-US" b="1" dirty="0" smtClean="0">
                <a:solidFill>
                  <a:srgbClr val="FF0000"/>
                </a:solidFill>
              </a:rPr>
              <a:t>, a female germ cell, surrounded by </a:t>
            </a:r>
            <a:r>
              <a:rPr lang="en-US" b="1" dirty="0" smtClean="0">
                <a:solidFill>
                  <a:srgbClr val="F91901"/>
                </a:solidFill>
              </a:rPr>
              <a:t>follicular cells</a:t>
            </a:r>
            <a:r>
              <a:rPr lang="en-US" b="1" dirty="0" smtClean="0"/>
              <a:t>.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u="sng" dirty="0" smtClean="0">
                <a:solidFill>
                  <a:srgbClr val="BE02C2"/>
                </a:solidFill>
              </a:rPr>
              <a:t>The medulla </a:t>
            </a:r>
            <a:r>
              <a:rPr lang="en-US" b="1" dirty="0" smtClean="0"/>
              <a:t>is loose connective tissue with abundant blood vessels, lymphatic vessels, and nerve fibers.</a:t>
            </a:r>
            <a:endParaRPr lang="en-GB" b="1" dirty="0" smtClean="0"/>
          </a:p>
          <a:p>
            <a:pPr algn="just">
              <a:lnSpc>
                <a:spcPct val="150000"/>
              </a:lnSpc>
            </a:pPr>
            <a:endParaRPr lang="en-GB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2" y="60462"/>
            <a:ext cx="5648342" cy="66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86544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rgbClr val="2F1FFD"/>
                </a:solidFill>
              </a:rPr>
              <a:t>Oogenesis</a:t>
            </a:r>
            <a:r>
              <a:rPr lang="en-GB" b="1" dirty="0" smtClean="0">
                <a:solidFill>
                  <a:srgbClr val="2F1FFD"/>
                </a:solidFill>
              </a:rPr>
              <a:t> Processes</a:t>
            </a:r>
          </a:p>
          <a:p>
            <a:pPr algn="just" rtl="0">
              <a:lnSpc>
                <a:spcPct val="150000"/>
              </a:lnSpc>
            </a:pPr>
            <a:r>
              <a:rPr lang="en-US" b="1" dirty="0" err="1" smtClean="0"/>
              <a:t>Oogenesis</a:t>
            </a:r>
            <a:r>
              <a:rPr lang="en-GB" b="1" dirty="0" smtClean="0"/>
              <a:t> consists of several processes: </a:t>
            </a:r>
            <a:r>
              <a:rPr lang="en-GB" b="1" u="sng" dirty="0" err="1" smtClean="0">
                <a:solidFill>
                  <a:srgbClr val="2F1FFD"/>
                </a:solidFill>
              </a:rPr>
              <a:t>oocytogenesis</a:t>
            </a:r>
            <a:r>
              <a:rPr lang="en-GB" b="1" dirty="0" smtClean="0"/>
              <a:t>, </a:t>
            </a:r>
            <a:r>
              <a:rPr lang="en-GB" b="1" u="sng" dirty="0" err="1" smtClean="0">
                <a:hlinkClick r:id="rId2" tooltip="Ootidogenesis"/>
              </a:rPr>
              <a:t>ootidogenesis</a:t>
            </a:r>
            <a:r>
              <a:rPr lang="en-GB" b="1" dirty="0" smtClean="0"/>
              <a:t> and the final </a:t>
            </a:r>
            <a:r>
              <a:rPr lang="en-GB" b="1" u="sng" dirty="0" smtClean="0">
                <a:solidFill>
                  <a:srgbClr val="2F1FFD"/>
                </a:solidFill>
              </a:rPr>
              <a:t>maturity </a:t>
            </a:r>
            <a:r>
              <a:rPr lang="en-GB" b="1" dirty="0" smtClean="0"/>
              <a:t>to form an ovum (Fig. 24).</a:t>
            </a:r>
          </a:p>
          <a:p>
            <a:pPr algn="just" rtl="0">
              <a:lnSpc>
                <a:spcPct val="150000"/>
              </a:lnSpc>
              <a:buNone/>
            </a:pPr>
            <a:r>
              <a:rPr lang="en-US" b="1" dirty="0" smtClean="0"/>
              <a:t> </a:t>
            </a:r>
            <a:r>
              <a:rPr lang="en-GB" b="1" dirty="0" smtClean="0">
                <a:solidFill>
                  <a:srgbClr val="F91901"/>
                </a:solidFill>
              </a:rPr>
              <a:t>Multiplication </a:t>
            </a:r>
            <a:r>
              <a:rPr lang="en-US" b="1" dirty="0" smtClean="0">
                <a:solidFill>
                  <a:srgbClr val="F91901"/>
                </a:solidFill>
              </a:rPr>
              <a:t>(</a:t>
            </a:r>
            <a:r>
              <a:rPr lang="en-GB" b="1" dirty="0" err="1" smtClean="0">
                <a:solidFill>
                  <a:srgbClr val="F91901"/>
                </a:solidFill>
              </a:rPr>
              <a:t>Oocytogenesis</a:t>
            </a:r>
            <a:r>
              <a:rPr lang="en-GB" b="1" dirty="0" smtClean="0">
                <a:solidFill>
                  <a:srgbClr val="F91901"/>
                </a:solidFill>
              </a:rPr>
              <a:t>)</a:t>
            </a:r>
          </a:p>
          <a:p>
            <a:pPr lvl="0" algn="just" rtl="0">
              <a:lnSpc>
                <a:spcPct val="150000"/>
              </a:lnSpc>
            </a:pPr>
            <a:r>
              <a:rPr lang="en-US" b="1" dirty="0" err="1" smtClean="0"/>
              <a:t>Oogonia</a:t>
            </a:r>
            <a:r>
              <a:rPr lang="en-US" b="1" dirty="0" smtClean="0"/>
              <a:t>, the female descendants of the primordial germ cells, proliferate by mitosis in either a discontinuous or a continuous pattern.</a:t>
            </a:r>
            <a:endParaRPr lang="en-GB" b="1" dirty="0" smtClean="0"/>
          </a:p>
          <a:p>
            <a:pPr algn="just" rtl="0"/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85719" y="214290"/>
          <a:ext cx="8644000" cy="605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800"/>
                <a:gridCol w="1728800"/>
                <a:gridCol w="1328747"/>
                <a:gridCol w="1928826"/>
                <a:gridCol w="1928827"/>
              </a:tblGrid>
              <a:tr h="75600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F1FFD"/>
                          </a:solidFill>
                          <a:latin typeface="+mn-lt"/>
                          <a:ea typeface="Times New Roman"/>
                          <a:cs typeface="Arial"/>
                        </a:rPr>
                        <a:t>Stages</a:t>
                      </a:r>
                      <a:endParaRPr lang="en-GB" sz="2000" b="1" dirty="0">
                        <a:solidFill>
                          <a:srgbClr val="2F1FFD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</a:rPr>
                        <a:t>Cell type</a:t>
                      </a:r>
                      <a:endParaRPr lang="en-GB" sz="2000" b="1" dirty="0">
                        <a:solidFill>
                          <a:srgbClr val="2F1FFD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u="sng" dirty="0" err="1" smtClean="0">
                          <a:solidFill>
                            <a:srgbClr val="2F1FFD"/>
                          </a:solidFill>
                          <a:latin typeface="+mn-lt"/>
                          <a:ea typeface="Times New Roman"/>
                          <a:cs typeface="Arial"/>
                          <a:hlinkClick r:id="rId2"/>
                        </a:rPr>
                        <a:t>Ploidy</a:t>
                      </a:r>
                      <a:endParaRPr lang="en-GB" sz="2000" b="1" dirty="0">
                        <a:solidFill>
                          <a:srgbClr val="2F1FFD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endParaRPr lang="en-GB" sz="2000" b="1" dirty="0">
                        <a:solidFill>
                          <a:srgbClr val="2F1FFD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</a:rPr>
                        <a:t>Process Completion</a:t>
                      </a:r>
                      <a:endParaRPr lang="en-GB" sz="2000" b="1" dirty="0">
                        <a:solidFill>
                          <a:srgbClr val="2F1FFD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894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F1FFD"/>
                          </a:solidFill>
                          <a:latin typeface="+mn-lt"/>
                          <a:ea typeface="Times New Roman"/>
                          <a:cs typeface="Arial"/>
                        </a:rPr>
                        <a:t>Multiplication</a:t>
                      </a:r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US" sz="1800" b="1" u="sng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   </a:t>
                      </a:r>
                      <a:r>
                        <a:rPr lang="en-US" sz="1800" b="1" u="sng" kern="1200" dirty="0" err="1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Oogonium</a:t>
                      </a:r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2F1FFD"/>
                          </a:solidFill>
                          <a:latin typeface="+mn-lt"/>
                          <a:ea typeface="Times New Roman"/>
                          <a:cs typeface="Arial"/>
                        </a:rPr>
                        <a:t>          Diploid</a:t>
                      </a:r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kern="1200" dirty="0" err="1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</a:rPr>
                        <a:t>Oocytogenesis</a:t>
                      </a:r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US" sz="1800" b="1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</a:rPr>
                        <a:t>third (</a:t>
                      </a:r>
                      <a:r>
                        <a:rPr lang="en-US" sz="1800" b="1" u="sng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trimester</a:t>
                      </a:r>
                      <a:r>
                        <a:rPr lang="en-US" sz="1800" b="1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</a:rPr>
                        <a:t>) forming </a:t>
                      </a:r>
                      <a:r>
                        <a:rPr lang="en-US" sz="1800" b="1" kern="1200" dirty="0" err="1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</a:rPr>
                        <a:t>oocyte</a:t>
                      </a:r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894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F1FFD"/>
                          </a:solidFill>
                          <a:latin typeface="+mn-lt"/>
                          <a:ea typeface="Times New Roman"/>
                          <a:cs typeface="Arial"/>
                        </a:rPr>
                        <a:t>Growth</a:t>
                      </a:r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endParaRPr lang="en-US" sz="1800" b="1" kern="1200" dirty="0" smtClean="0">
                        <a:solidFill>
                          <a:srgbClr val="2F1FF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rtl="0"/>
                      <a:endParaRPr lang="en-US" sz="1800" b="1" kern="1200" dirty="0" smtClean="0">
                        <a:solidFill>
                          <a:srgbClr val="2F1FF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rtl="0"/>
                      <a:r>
                        <a:rPr lang="en-US" sz="1800" b="1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</a:rPr>
                        <a:t>Primary </a:t>
                      </a:r>
                      <a:r>
                        <a:rPr lang="en-US" sz="1800" b="1" u="sng" kern="1200" dirty="0" err="1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Oocyte</a:t>
                      </a:r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F1FFD"/>
                          </a:solidFill>
                          <a:latin typeface="+mn-lt"/>
                          <a:ea typeface="Times New Roman"/>
                          <a:cs typeface="Arial"/>
                        </a:rPr>
                        <a:t>Diploid</a:t>
                      </a:r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kern="1200" dirty="0" err="1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</a:rPr>
                        <a:t>Ootidogenesis</a:t>
                      </a:r>
                      <a:endParaRPr lang="en-US" sz="1800" b="1" kern="1200" dirty="0" smtClean="0">
                        <a:solidFill>
                          <a:srgbClr val="2F1FF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n-US" sz="1800" b="1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u="sng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meiosis</a:t>
                      </a:r>
                      <a:r>
                        <a:rPr lang="en-US" sz="1800" b="1" u="none" strike="noStrike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 </a:t>
                      </a:r>
                      <a:r>
                        <a:rPr lang="en-US" sz="1800" b="1" u="none" strike="noStrike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1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</a:rPr>
                        <a:t>) (</a:t>
                      </a:r>
                      <a:r>
                        <a:rPr lang="en-US" sz="1800" b="1" u="sng" kern="1200" dirty="0" err="1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Folliculogenesis</a:t>
                      </a:r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u="sng" kern="1200" dirty="0" err="1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  <a:hlinkClick r:id="rId8" tooltip="Dictyate"/>
                        </a:rPr>
                        <a:t>Dictyate</a:t>
                      </a:r>
                      <a:r>
                        <a:rPr lang="en-US" sz="1800" b="1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</a:rPr>
                        <a:t> in prophase I until ovulation</a:t>
                      </a:r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8942">
                <a:tc rowSpan="3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F1FFD"/>
                          </a:solidFill>
                          <a:latin typeface="+mn-lt"/>
                          <a:ea typeface="Times New Roman"/>
                          <a:cs typeface="Arial"/>
                        </a:rPr>
                        <a:t>Maturation</a:t>
                      </a:r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endParaRPr lang="en-US" sz="1800" b="1" kern="1200" dirty="0" smtClean="0">
                        <a:solidFill>
                          <a:srgbClr val="2F1FF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rtl="0"/>
                      <a:endParaRPr lang="en-US" sz="1800" b="1" kern="1200" dirty="0" smtClean="0">
                        <a:solidFill>
                          <a:srgbClr val="2F1FF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rtl="0"/>
                      <a:r>
                        <a:rPr lang="en-US" sz="1800" b="1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</a:rPr>
                        <a:t>Secondary</a:t>
                      </a:r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F1FFD"/>
                          </a:solidFill>
                          <a:latin typeface="+mn-lt"/>
                          <a:ea typeface="Times New Roman"/>
                          <a:cs typeface="Arial"/>
                        </a:rPr>
                        <a:t>Haploid</a:t>
                      </a:r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 kern="1200" dirty="0" smtClean="0">
                        <a:solidFill>
                          <a:srgbClr val="2F1FF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n-US" sz="1800" b="1" kern="1200" dirty="0" err="1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</a:rPr>
                        <a:t>Ootidogenesis</a:t>
                      </a:r>
                      <a:endParaRPr lang="en-US" sz="1800" b="1" kern="1200" dirty="0" smtClean="0">
                        <a:solidFill>
                          <a:srgbClr val="2F1FF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n-US" sz="1800" b="1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sng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meiosis</a:t>
                      </a:r>
                      <a:r>
                        <a:rPr lang="en-US" sz="1800" b="1" u="none" strike="noStrike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 </a:t>
                      </a:r>
                      <a:r>
                        <a:rPr lang="en-US" sz="1800" b="1" u="none" strike="noStrike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</a:rPr>
                        <a:t>Halted in metaphase II until fertilization</a:t>
                      </a:r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25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GB" sz="1800" b="1" dirty="0" err="1" smtClean="0">
                          <a:solidFill>
                            <a:srgbClr val="2F1FFD"/>
                          </a:solidFill>
                          <a:latin typeface="+mn-lt"/>
                        </a:rPr>
                        <a:t>Ootide</a:t>
                      </a:r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F1FFD"/>
                          </a:solidFill>
                          <a:latin typeface="+mn-lt"/>
                          <a:ea typeface="Times New Roman"/>
                          <a:cs typeface="Arial"/>
                        </a:rPr>
                        <a:t>Haploid</a:t>
                      </a:r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rtl="0"/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kern="1200" dirty="0" smtClean="0">
                          <a:solidFill>
                            <a:srgbClr val="2F1FFD"/>
                          </a:solidFill>
                          <a:latin typeface="+mn-lt"/>
                          <a:ea typeface="+mn-ea"/>
                          <a:cs typeface="+mn-cs"/>
                        </a:rPr>
                        <a:t>Minutes after fertilization</a:t>
                      </a:r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2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GB" sz="1800" b="1" dirty="0" smtClean="0">
                          <a:solidFill>
                            <a:srgbClr val="2F1FFD"/>
                          </a:solidFill>
                          <a:latin typeface="+mn-lt"/>
                        </a:rPr>
                        <a:t>Ovum</a:t>
                      </a:r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F1FFD"/>
                          </a:solidFill>
                          <a:latin typeface="+mn-lt"/>
                          <a:ea typeface="Times New Roman"/>
                          <a:cs typeface="Arial"/>
                        </a:rPr>
                        <a:t>Haploid</a:t>
                      </a:r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endParaRPr lang="en-GB" sz="1800" b="1" dirty="0">
                        <a:solidFill>
                          <a:srgbClr val="2F1FFD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 fontScale="25000" lnSpcReduction="20000"/>
          </a:bodyPr>
          <a:lstStyle/>
          <a:p>
            <a:pPr algn="just" rtl="0">
              <a:lnSpc>
                <a:spcPct val="160000"/>
              </a:lnSpc>
            </a:pPr>
            <a:r>
              <a:rPr lang="en-US" sz="10400" b="1" dirty="0" smtClean="0">
                <a:solidFill>
                  <a:srgbClr val="2F1FFD"/>
                </a:solidFill>
              </a:rPr>
              <a:t>The discontinuous pattern</a:t>
            </a:r>
            <a:r>
              <a:rPr lang="en-US" sz="10400" b="1" dirty="0" smtClean="0"/>
              <a:t>, which is practiced by cyclostomes, </a:t>
            </a:r>
            <a:r>
              <a:rPr lang="en-US" sz="10400" b="1" dirty="0" err="1" smtClean="0"/>
              <a:t>elasmobranchs</a:t>
            </a:r>
            <a:r>
              <a:rPr lang="en-US" sz="10400" b="1" dirty="0" smtClean="0"/>
              <a:t>, birds, and mammals, results in a single, large population of </a:t>
            </a:r>
            <a:r>
              <a:rPr lang="en-US" sz="10400" b="1" dirty="0" err="1" smtClean="0"/>
              <a:t>oogonia</a:t>
            </a:r>
            <a:r>
              <a:rPr lang="en-US" sz="10400" b="1" dirty="0" smtClean="0"/>
              <a:t>, the only source of all the </a:t>
            </a:r>
            <a:r>
              <a:rPr lang="en-US" sz="10400" b="1" dirty="0" err="1" smtClean="0"/>
              <a:t>oocytes</a:t>
            </a:r>
            <a:r>
              <a:rPr lang="en-US" sz="10400" b="1" dirty="0" smtClean="0"/>
              <a:t> a female will have during her lifetime. </a:t>
            </a:r>
            <a:endParaRPr lang="en-GB" sz="10400" b="1" dirty="0" smtClean="0"/>
          </a:p>
          <a:p>
            <a:pPr algn="just" rtl="0">
              <a:lnSpc>
                <a:spcPct val="160000"/>
              </a:lnSpc>
            </a:pPr>
            <a:r>
              <a:rPr lang="en-US" sz="10400" b="1" dirty="0" smtClean="0"/>
              <a:t> </a:t>
            </a:r>
            <a:r>
              <a:rPr lang="en-US" sz="10400" b="1" dirty="0" smtClean="0">
                <a:solidFill>
                  <a:srgbClr val="2F1FFD"/>
                </a:solidFill>
              </a:rPr>
              <a:t>In the continuous pattern</a:t>
            </a:r>
            <a:r>
              <a:rPr lang="en-US" sz="10400" b="1" dirty="0" smtClean="0"/>
              <a:t>, which is practiced by almost all bony fishes, amphibians, and most (or all?) reptiles, </a:t>
            </a:r>
            <a:r>
              <a:rPr lang="en-US" sz="10400" b="1" dirty="0" err="1" smtClean="0"/>
              <a:t>oogonial</a:t>
            </a:r>
            <a:r>
              <a:rPr lang="en-US" sz="10400" b="1" dirty="0" smtClean="0"/>
              <a:t> stem cells persist throughout the female’s life and produce a batch of new </a:t>
            </a:r>
            <a:r>
              <a:rPr lang="en-US" sz="10400" b="1" dirty="0" err="1" smtClean="0"/>
              <a:t>oogonia</a:t>
            </a:r>
            <a:r>
              <a:rPr lang="en-US" sz="10400" b="1" dirty="0" smtClean="0"/>
              <a:t> during each breeding season from which the </a:t>
            </a:r>
            <a:r>
              <a:rPr lang="en-US" sz="10400" b="1" dirty="0" err="1" smtClean="0"/>
              <a:t>oocytes</a:t>
            </a:r>
            <a:r>
              <a:rPr lang="en-US" sz="10400" b="1" dirty="0" smtClean="0"/>
              <a:t> come. </a:t>
            </a:r>
          </a:p>
          <a:p>
            <a:pPr algn="just" rtl="0">
              <a:lnSpc>
                <a:spcPct val="160000"/>
              </a:lnSpc>
            </a:pPr>
            <a:r>
              <a:rPr lang="en-US" sz="10400" b="1" dirty="0" smtClean="0"/>
              <a:t>Each </a:t>
            </a:r>
            <a:r>
              <a:rPr lang="en-US" sz="10400" b="1" dirty="0" err="1" smtClean="0"/>
              <a:t>oogonium</a:t>
            </a:r>
            <a:r>
              <a:rPr lang="en-US" sz="10400" b="1" dirty="0" smtClean="0"/>
              <a:t> becomes an </a:t>
            </a:r>
            <a:r>
              <a:rPr lang="en-US" sz="10400" b="1" dirty="0" err="1" smtClean="0"/>
              <a:t>oocyte</a:t>
            </a:r>
            <a:r>
              <a:rPr lang="en-US" sz="10400" b="1" dirty="0" smtClean="0"/>
              <a:t> when it begins the first of the two meiotic divisions.</a:t>
            </a:r>
            <a:endParaRPr lang="en-GB" sz="10400" b="1" dirty="0" smtClean="0"/>
          </a:p>
          <a:p>
            <a:pPr algn="just" rtl="0"/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2524</Words>
  <Application>Microsoft Office PowerPoint</Application>
  <PresentationFormat>عرض على الشاشة (3:4)‏</PresentationFormat>
  <Paragraphs>190</Paragraphs>
  <Slides>36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سمة Office</vt:lpstr>
      <vt:lpstr>   Oogenesis  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Oogenesis   </dc:title>
  <dc:creator>HLove</dc:creator>
  <cp:lastModifiedBy>Dr hekmat</cp:lastModifiedBy>
  <cp:revision>28</cp:revision>
  <dcterms:created xsi:type="dcterms:W3CDTF">2018-02-08T09:40:52Z</dcterms:created>
  <dcterms:modified xsi:type="dcterms:W3CDTF">2019-04-04T13:13:43Z</dcterms:modified>
</cp:coreProperties>
</file>