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0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2"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FD"/>
    <a:srgbClr val="8B05C7"/>
    <a:srgbClr val="0B02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29/07/1440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214554"/>
            <a:ext cx="7772400" cy="1214446"/>
          </a:xfrm>
        </p:spPr>
        <p:txBody>
          <a:bodyPr>
            <a:normAutofit fontScale="90000"/>
          </a:bodyPr>
          <a:lstStyle/>
          <a:p>
            <a: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t/>
            </a:r>
            <a:b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br>
            <a: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t/>
            </a:r>
            <a:b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br>
            <a:r>
              <a:rPr lang="en-US" sz="4800" b="1" dirty="0" smtClean="0"/>
              <a:t> </a:t>
            </a:r>
            <a: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latin typeface="Arial Black" pitchFamily="34" charset="0"/>
              </a:rPr>
              <a:t>Fertilization</a:t>
            </a:r>
            <a:r>
              <a:rPr lang="en-GB" sz="4800" b="1" dirty="0" smtClean="0"/>
              <a:t/>
            </a:r>
            <a:br>
              <a:rPr lang="en-GB" sz="4800" b="1" dirty="0" smtClean="0"/>
            </a:br>
            <a:r>
              <a:rPr lang="en-GB" sz="4800" dirty="0" smtClean="0"/>
              <a:t/>
            </a:r>
            <a:br>
              <a:rPr lang="en-GB" sz="4800" dirty="0" smtClean="0"/>
            </a:br>
            <a:r>
              <a:rPr lang="en-GB" sz="4800" dirty="0" smtClean="0"/>
              <a:t/>
            </a:r>
            <a:br>
              <a:rPr lang="en-GB" sz="4800" dirty="0" smtClean="0"/>
            </a:br>
            <a:r>
              <a:rPr lang="en-GB" dirty="0"/>
              <a:t/>
            </a:r>
            <a:br>
              <a:rPr lang="en-GB" dirty="0"/>
            </a:br>
            <a:endParaRPr lang="en-GB" dirty="0"/>
          </a:p>
        </p:txBody>
      </p:sp>
      <p:sp>
        <p:nvSpPr>
          <p:cNvPr id="3" name="عنوان فرعي 2"/>
          <p:cNvSpPr>
            <a:spLocks noGrp="1"/>
          </p:cNvSpPr>
          <p:nvPr>
            <p:ph type="subTitle" idx="1"/>
          </p:nvPr>
        </p:nvSpPr>
        <p:spPr>
          <a:xfrm>
            <a:off x="857224" y="3886200"/>
            <a:ext cx="7572428" cy="1752600"/>
          </a:xfrm>
        </p:spPr>
        <p:txBody>
          <a:bodyPr>
            <a:normAutofit/>
          </a:bodyPr>
          <a:lstStyle/>
          <a:p>
            <a:r>
              <a:rPr lang="en-GB" sz="4400" b="1" i="1" dirty="0" smtClean="0">
                <a:solidFill>
                  <a:srgbClr val="02A621"/>
                </a:solidFill>
                <a:latin typeface="Brush Script MT" pitchFamily="66" charset="0"/>
              </a:rPr>
              <a:t>Prof Dr. </a:t>
            </a:r>
            <a:r>
              <a:rPr lang="en-GB" sz="4400" b="1" dirty="0" err="1" smtClean="0">
                <a:solidFill>
                  <a:srgbClr val="02A621"/>
                </a:solidFill>
                <a:latin typeface="Script MT Bold" pitchFamily="66" charset="0"/>
              </a:rPr>
              <a:t>Hekmat</a:t>
            </a:r>
            <a:r>
              <a:rPr lang="en-GB" sz="4400" b="1" dirty="0" smtClean="0">
                <a:solidFill>
                  <a:srgbClr val="02A621"/>
                </a:solidFill>
                <a:latin typeface="Script MT Bold" pitchFamily="66" charset="0"/>
              </a:rPr>
              <a:t> El-</a:t>
            </a:r>
            <a:r>
              <a:rPr lang="en-GB" sz="4400" b="1" dirty="0" err="1" smtClean="0">
                <a:solidFill>
                  <a:srgbClr val="02A621"/>
                </a:solidFill>
                <a:latin typeface="Script MT Bold" pitchFamily="66" charset="0"/>
              </a:rPr>
              <a:t>Gammal</a:t>
            </a:r>
            <a:endParaRPr lang="en-GB" sz="4400" b="1" dirty="0" smtClean="0">
              <a:solidFill>
                <a:srgbClr val="02A621"/>
              </a:solidFill>
              <a:latin typeface="Script MT Bold" pitchFamily="66" charset="0"/>
            </a:endParaRPr>
          </a:p>
          <a:p>
            <a:r>
              <a:rPr lang="en-GB" sz="3600" b="1" dirty="0" smtClean="0">
                <a:solidFill>
                  <a:schemeClr val="tx1"/>
                </a:solidFill>
                <a:latin typeface="Arial Black" pitchFamily="34" charset="0"/>
              </a:rPr>
              <a:t>2018</a:t>
            </a:r>
            <a:endParaRPr lang="en-GB" sz="3600" b="1" dirty="0">
              <a:solidFill>
                <a:schemeClr val="tx1"/>
              </a:solidFill>
              <a:latin typeface="Arial Black" pitchFamily="34" charset="0"/>
            </a:endParaRPr>
          </a:p>
        </p:txBody>
      </p:sp>
      <p:sp>
        <p:nvSpPr>
          <p:cNvPr id="4" name="مربع نص 3"/>
          <p:cNvSpPr txBox="1"/>
          <p:nvPr/>
        </p:nvSpPr>
        <p:spPr>
          <a:xfrm>
            <a:off x="6215074" y="357166"/>
            <a:ext cx="2357454" cy="584775"/>
          </a:xfrm>
          <a:prstGeom prst="rect">
            <a:avLst/>
          </a:prstGeom>
          <a:solidFill>
            <a:srgbClr val="FFFF00"/>
          </a:solidFill>
          <a:ln>
            <a:noFill/>
          </a:ln>
          <a:effectLst>
            <a:outerShdw blurRad="50800" dist="38100" dir="8100000" algn="tr" rotWithShape="0">
              <a:prstClr val="black">
                <a:alpha val="40000"/>
              </a:prstClr>
            </a:outerShdw>
          </a:effectLst>
        </p:spPr>
        <p:txBody>
          <a:bodyPr wrap="square" rtlCol="0">
            <a:spAutoFit/>
          </a:bodyPr>
          <a:lstStyle/>
          <a:p>
            <a:r>
              <a:rPr lang="en-GB" sz="3200" b="1" dirty="0" smtClean="0">
                <a:solidFill>
                  <a:srgbClr val="2C01E5"/>
                </a:solidFill>
                <a:effectLst>
                  <a:glow rad="63500">
                    <a:schemeClr val="accent5">
                      <a:satMod val="175000"/>
                      <a:alpha val="40000"/>
                    </a:schemeClr>
                  </a:glow>
                </a:effectLst>
                <a:latin typeface="Bodoni MT Black" pitchFamily="18" charset="0"/>
              </a:rPr>
              <a:t>Lecture 5</a:t>
            </a:r>
            <a:endParaRPr lang="en-GB" sz="3200" b="1" dirty="0">
              <a:solidFill>
                <a:srgbClr val="2C01E5"/>
              </a:solidFill>
              <a:effectLst>
                <a:glow rad="63500">
                  <a:schemeClr val="accent5">
                    <a:satMod val="175000"/>
                    <a:alpha val="40000"/>
                  </a:schemeClr>
                </a:glow>
              </a:effectLst>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6286544"/>
          </a:xfrm>
        </p:spPr>
        <p:txBody>
          <a:bodyPr>
            <a:normAutofit fontScale="92500" lnSpcReduction="10000"/>
          </a:bodyPr>
          <a:lstStyle/>
          <a:p>
            <a:pPr algn="just" rtl="0">
              <a:lnSpc>
                <a:spcPct val="150000"/>
              </a:lnSpc>
              <a:buNone/>
            </a:pPr>
            <a:r>
              <a:rPr lang="en-US" b="1" i="1" dirty="0" smtClean="0">
                <a:solidFill>
                  <a:srgbClr val="1B1BFD"/>
                </a:solidFill>
              </a:rPr>
              <a:t>Induction of the mammalian </a:t>
            </a:r>
            <a:r>
              <a:rPr lang="en-US" b="1" i="1" dirty="0" err="1" smtClean="0">
                <a:solidFill>
                  <a:srgbClr val="1B1BFD"/>
                </a:solidFill>
              </a:rPr>
              <a:t>acrosomal</a:t>
            </a:r>
            <a:r>
              <a:rPr lang="en-US" b="1" i="1" dirty="0" smtClean="0">
                <a:solidFill>
                  <a:srgbClr val="1B1BFD"/>
                </a:solidFill>
              </a:rPr>
              <a:t> reaction by ZP3.</a:t>
            </a:r>
            <a:endParaRPr lang="en-GB" b="1" dirty="0" smtClean="0">
              <a:solidFill>
                <a:srgbClr val="1B1BFD"/>
              </a:solidFill>
            </a:endParaRPr>
          </a:p>
          <a:p>
            <a:pPr algn="just" rtl="0">
              <a:lnSpc>
                <a:spcPct val="150000"/>
              </a:lnSpc>
            </a:pPr>
            <a:r>
              <a:rPr lang="en-US" b="1" dirty="0" smtClean="0">
                <a:solidFill>
                  <a:srgbClr val="FF0000"/>
                </a:solidFill>
              </a:rPr>
              <a:t>The </a:t>
            </a:r>
            <a:r>
              <a:rPr lang="en-US" b="1" dirty="0" err="1" smtClean="0">
                <a:solidFill>
                  <a:srgbClr val="FF0000"/>
                </a:solidFill>
              </a:rPr>
              <a:t>acrosomal</a:t>
            </a:r>
            <a:r>
              <a:rPr lang="en-US" b="1" dirty="0" smtClean="0">
                <a:solidFill>
                  <a:srgbClr val="FF0000"/>
                </a:solidFill>
              </a:rPr>
              <a:t> reaction in mammals occurs only after the sperm has bound to the </a:t>
            </a:r>
            <a:r>
              <a:rPr lang="en-US" b="1" dirty="0" err="1" smtClean="0">
                <a:solidFill>
                  <a:srgbClr val="FF0000"/>
                </a:solidFill>
              </a:rPr>
              <a:t>zona</a:t>
            </a:r>
            <a:r>
              <a:rPr lang="en-US" b="1" dirty="0" smtClean="0">
                <a:solidFill>
                  <a:srgbClr val="FF0000"/>
                </a:solidFill>
              </a:rPr>
              <a:t> </a:t>
            </a:r>
            <a:r>
              <a:rPr lang="en-US" b="1" dirty="0" err="1" smtClean="0">
                <a:solidFill>
                  <a:srgbClr val="FF0000"/>
                </a:solidFill>
              </a:rPr>
              <a:t>pellucida</a:t>
            </a:r>
            <a:r>
              <a:rPr lang="en-US" b="1" dirty="0" smtClean="0">
                <a:solidFill>
                  <a:srgbClr val="FF0000"/>
                </a:solidFill>
              </a:rPr>
              <a:t>. </a:t>
            </a:r>
            <a:endParaRPr lang="en-GB" b="1" dirty="0" smtClean="0">
              <a:solidFill>
                <a:srgbClr val="FF0000"/>
              </a:solidFill>
            </a:endParaRPr>
          </a:p>
          <a:p>
            <a:pPr lvl="0" algn="just" rtl="0">
              <a:lnSpc>
                <a:spcPct val="150000"/>
              </a:lnSpc>
            </a:pPr>
            <a:r>
              <a:rPr lang="en-US" b="1" dirty="0" smtClean="0"/>
              <a:t>The mouse sperm </a:t>
            </a:r>
            <a:r>
              <a:rPr lang="en-US" b="1" dirty="0" err="1" smtClean="0"/>
              <a:t>acrosomal</a:t>
            </a:r>
            <a:r>
              <a:rPr lang="en-US" b="1" dirty="0" smtClean="0"/>
              <a:t> reaction is induced by the </a:t>
            </a:r>
            <a:r>
              <a:rPr lang="en-US" b="1" dirty="0" err="1" smtClean="0"/>
              <a:t>crosslinking</a:t>
            </a:r>
            <a:r>
              <a:rPr lang="en-US" b="1" dirty="0" smtClean="0"/>
              <a:t> of ZP3 with the receptors for it on the sperm membrane. </a:t>
            </a:r>
            <a:endParaRPr lang="en-GB" b="1" dirty="0" smtClean="0"/>
          </a:p>
          <a:p>
            <a:pPr lvl="0" algn="just" rtl="0">
              <a:lnSpc>
                <a:spcPct val="150000"/>
              </a:lnSpc>
            </a:pPr>
            <a:r>
              <a:rPr lang="en-US" b="1" dirty="0" smtClean="0"/>
              <a:t>This </a:t>
            </a:r>
            <a:r>
              <a:rPr lang="en-US" b="1" dirty="0" err="1" smtClean="0"/>
              <a:t>crosslinking</a:t>
            </a:r>
            <a:r>
              <a:rPr lang="en-US" b="1" dirty="0" smtClean="0"/>
              <a:t> opens calcium channels to increase the concentration of calcium in the sperm. </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92500" lnSpcReduction="20000"/>
          </a:bodyPr>
          <a:lstStyle/>
          <a:p>
            <a:pPr lvl="0" algn="just" rtl="0">
              <a:lnSpc>
                <a:spcPct val="150000"/>
              </a:lnSpc>
            </a:pPr>
            <a:r>
              <a:rPr lang="en-US" b="1" dirty="0" smtClean="0"/>
              <a:t>The mechanism by which ZP3 induces the opening of the calcium channels and the subsequent </a:t>
            </a:r>
            <a:r>
              <a:rPr lang="en-US" b="1" dirty="0" err="1" smtClean="0"/>
              <a:t>exocytosis</a:t>
            </a:r>
            <a:r>
              <a:rPr lang="en-US" b="1" dirty="0" smtClean="0"/>
              <a:t> of the </a:t>
            </a:r>
            <a:r>
              <a:rPr lang="en-US" b="1" dirty="0" err="1" smtClean="0"/>
              <a:t>acrosome</a:t>
            </a:r>
            <a:r>
              <a:rPr lang="en-US" b="1" dirty="0" smtClean="0"/>
              <a:t> remains controversial, but it may involve the receptor's activating a </a:t>
            </a:r>
            <a:r>
              <a:rPr lang="en-US" b="1" dirty="0" err="1" smtClean="0"/>
              <a:t>cation</a:t>
            </a:r>
            <a:r>
              <a:rPr lang="en-US" b="1" dirty="0" smtClean="0"/>
              <a:t> channel (for sodium, potassium, or calcium), which would change the resting potential of the sperm plasma membrane. </a:t>
            </a:r>
            <a:endParaRPr lang="en-GB" b="1" dirty="0" smtClean="0"/>
          </a:p>
          <a:p>
            <a:pPr lvl="0" algn="just" rtl="0">
              <a:lnSpc>
                <a:spcPct val="150000"/>
              </a:lnSpc>
            </a:pPr>
            <a:r>
              <a:rPr lang="en-US" b="1" dirty="0" smtClean="0"/>
              <a:t>The calcium channels in the membrane would be sensitive to this change in membrane potential, allowing calcium to enter the sperm.</a:t>
            </a:r>
            <a:endParaRPr lang="en-GB" b="1" dirty="0" smtClean="0"/>
          </a:p>
          <a:p>
            <a:pPr algn="just" rtl="0">
              <a:lnSpc>
                <a:spcPct val="150000"/>
              </a:lnSpc>
            </a:pP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rmAutofit fontScale="85000" lnSpcReduction="20000"/>
          </a:bodyPr>
          <a:lstStyle/>
          <a:p>
            <a:pPr algn="just" rtl="0">
              <a:lnSpc>
                <a:spcPct val="150000"/>
              </a:lnSpc>
              <a:buNone/>
            </a:pPr>
            <a:r>
              <a:rPr lang="en-US" b="1" i="1" dirty="0" smtClean="0">
                <a:solidFill>
                  <a:srgbClr val="1B1BFD"/>
                </a:solidFill>
              </a:rPr>
              <a:t>Secondary binding of sperm to the </a:t>
            </a:r>
            <a:r>
              <a:rPr lang="en-US" b="1" i="1" dirty="0" err="1" smtClean="0">
                <a:solidFill>
                  <a:srgbClr val="1B1BFD"/>
                </a:solidFill>
              </a:rPr>
              <a:t>zona</a:t>
            </a:r>
            <a:r>
              <a:rPr lang="en-US" b="1" i="1" dirty="0" smtClean="0">
                <a:solidFill>
                  <a:srgbClr val="1B1BFD"/>
                </a:solidFill>
              </a:rPr>
              <a:t> </a:t>
            </a:r>
            <a:r>
              <a:rPr lang="en-US" b="1" i="1" dirty="0" err="1" smtClean="0">
                <a:solidFill>
                  <a:srgbClr val="1B1BFD"/>
                </a:solidFill>
              </a:rPr>
              <a:t>pellucida</a:t>
            </a:r>
            <a:r>
              <a:rPr lang="en-US" b="1" i="1" dirty="0" smtClean="0">
                <a:solidFill>
                  <a:srgbClr val="1B1BFD"/>
                </a:solidFill>
              </a:rPr>
              <a:t>.</a:t>
            </a:r>
            <a:endParaRPr lang="en-GB" b="1" dirty="0" smtClean="0">
              <a:solidFill>
                <a:srgbClr val="1B1BFD"/>
              </a:solidFill>
            </a:endParaRPr>
          </a:p>
          <a:p>
            <a:pPr lvl="0" algn="just" rtl="0">
              <a:lnSpc>
                <a:spcPct val="150000"/>
              </a:lnSpc>
            </a:pPr>
            <a:r>
              <a:rPr lang="en-US" b="1" dirty="0" smtClean="0"/>
              <a:t>During the </a:t>
            </a:r>
            <a:r>
              <a:rPr lang="en-US" b="1" dirty="0" err="1" smtClean="0"/>
              <a:t>acrosomal</a:t>
            </a:r>
            <a:r>
              <a:rPr lang="en-US" b="1" dirty="0" smtClean="0"/>
              <a:t> reaction, the anterior portion of the sperm plasma membrane is shed from the sperm. </a:t>
            </a:r>
            <a:endParaRPr lang="en-GB" b="1" dirty="0" smtClean="0"/>
          </a:p>
          <a:p>
            <a:pPr lvl="0" algn="just" rtl="0">
              <a:lnSpc>
                <a:spcPct val="150000"/>
              </a:lnSpc>
            </a:pPr>
            <a:r>
              <a:rPr lang="en-US" b="1" dirty="0" smtClean="0"/>
              <a:t>This region is where the ZP3-binding proteins are located, and yet the sperm must still remain bound to the </a:t>
            </a:r>
            <a:r>
              <a:rPr lang="en-US" b="1" dirty="0" err="1" smtClean="0"/>
              <a:t>zona</a:t>
            </a:r>
            <a:r>
              <a:rPr lang="en-US" b="1" dirty="0" smtClean="0"/>
              <a:t> in order to </a:t>
            </a:r>
            <a:r>
              <a:rPr lang="en-US" b="1" dirty="0" err="1" smtClean="0"/>
              <a:t>lyse</a:t>
            </a:r>
            <a:r>
              <a:rPr lang="en-US" b="1" dirty="0" smtClean="0"/>
              <a:t> a path through it. </a:t>
            </a:r>
          </a:p>
          <a:p>
            <a:pPr lvl="0" algn="just" rtl="0">
              <a:lnSpc>
                <a:spcPct val="150000"/>
              </a:lnSpc>
            </a:pPr>
            <a:r>
              <a:rPr lang="en-US" b="1" dirty="0" smtClean="0">
                <a:solidFill>
                  <a:srgbClr val="FF0000"/>
                </a:solidFill>
              </a:rPr>
              <a:t>In mice, it appears that secondary binding to the </a:t>
            </a:r>
            <a:r>
              <a:rPr lang="en-US" b="1" dirty="0" err="1" smtClean="0">
                <a:solidFill>
                  <a:srgbClr val="FF0000"/>
                </a:solidFill>
              </a:rPr>
              <a:t>zona</a:t>
            </a:r>
            <a:r>
              <a:rPr lang="en-US" b="1" dirty="0" smtClean="0">
                <a:solidFill>
                  <a:srgbClr val="FF0000"/>
                </a:solidFill>
              </a:rPr>
              <a:t> is accomplished by proteins in the inner </a:t>
            </a:r>
            <a:r>
              <a:rPr lang="en-US" b="1" dirty="0" err="1" smtClean="0">
                <a:solidFill>
                  <a:srgbClr val="FF0000"/>
                </a:solidFill>
              </a:rPr>
              <a:t>acrosomal</a:t>
            </a:r>
            <a:r>
              <a:rPr lang="en-US" b="1" dirty="0" smtClean="0">
                <a:solidFill>
                  <a:srgbClr val="FF0000"/>
                </a:solidFill>
              </a:rPr>
              <a:t> membrane that bind specifically to ZP2.</a:t>
            </a:r>
            <a:endParaRPr lang="en-GB" b="1" dirty="0" smtClean="0">
              <a:solidFill>
                <a:srgbClr val="FF0000"/>
              </a:solidFill>
            </a:endParaRPr>
          </a:p>
          <a:p>
            <a:pPr lvl="0" algn="just" rtl="0">
              <a:lnSpc>
                <a:spcPct val="150000"/>
              </a:lnSpc>
            </a:pPr>
            <a:r>
              <a:rPr lang="en-US" b="1" dirty="0" smtClean="0"/>
              <a:t>Whereas </a:t>
            </a:r>
            <a:r>
              <a:rPr lang="en-US" b="1" dirty="0" err="1" smtClean="0"/>
              <a:t>acrosome</a:t>
            </a:r>
            <a:r>
              <a:rPr lang="en-US" b="1" dirty="0" smtClean="0"/>
              <a:t>-intact sperm will not bind to ZP2, </a:t>
            </a:r>
            <a:r>
              <a:rPr lang="en-US" b="1" dirty="0" err="1" smtClean="0"/>
              <a:t>acrosome</a:t>
            </a:r>
            <a:r>
              <a:rPr lang="en-US" b="1" dirty="0" smtClean="0"/>
              <a:t>-reacted sperm will. </a:t>
            </a:r>
            <a:endParaRPr lang="en-GB" b="1" dirty="0" smtClean="0"/>
          </a:p>
          <a:p>
            <a:pPr lvl="0" algn="just" rtl="0">
              <a:lnSpc>
                <a:spcPct val="150000"/>
              </a:lnSpc>
            </a:pP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0000" lnSpcReduction="20000"/>
          </a:bodyPr>
          <a:lstStyle/>
          <a:p>
            <a:pPr lvl="0" algn="just" rtl="0">
              <a:lnSpc>
                <a:spcPct val="170000"/>
              </a:lnSpc>
            </a:pPr>
            <a:r>
              <a:rPr lang="en-US" b="1" dirty="0" smtClean="0"/>
              <a:t>Moreover, antibodies against the ZP2 glycoprotein will not prevent the binding of </a:t>
            </a:r>
            <a:r>
              <a:rPr lang="en-US" b="1" dirty="0" err="1" smtClean="0"/>
              <a:t>acrosome</a:t>
            </a:r>
            <a:r>
              <a:rPr lang="en-US" b="1" dirty="0" smtClean="0"/>
              <a:t>-intact sperm to the </a:t>
            </a:r>
            <a:r>
              <a:rPr lang="en-US" b="1" dirty="0" err="1" smtClean="0"/>
              <a:t>zona</a:t>
            </a:r>
            <a:r>
              <a:rPr lang="en-US" b="1" dirty="0" smtClean="0"/>
              <a:t>, but will inhibit the attachment of </a:t>
            </a:r>
            <a:r>
              <a:rPr lang="en-US" b="1" dirty="0" err="1" smtClean="0"/>
              <a:t>acrosome</a:t>
            </a:r>
            <a:r>
              <a:rPr lang="en-US" b="1" dirty="0" smtClean="0"/>
              <a:t>-reacted sperm. </a:t>
            </a:r>
            <a:endParaRPr lang="en-GB" b="1" dirty="0" smtClean="0"/>
          </a:p>
          <a:p>
            <a:pPr algn="just" rtl="0">
              <a:lnSpc>
                <a:spcPct val="170000"/>
              </a:lnSpc>
            </a:pPr>
            <a:r>
              <a:rPr lang="en-US" b="1" dirty="0" smtClean="0"/>
              <a:t> The structure of the </a:t>
            </a:r>
            <a:r>
              <a:rPr lang="en-US" b="1" dirty="0" err="1" smtClean="0"/>
              <a:t>zona</a:t>
            </a:r>
            <a:r>
              <a:rPr lang="en-US" b="1" dirty="0" smtClean="0"/>
              <a:t> consists of repeating units of ZP3 and ZP2, occasionally </a:t>
            </a:r>
            <a:r>
              <a:rPr lang="en-US" b="1" dirty="0" err="1" smtClean="0"/>
              <a:t>crosslinked</a:t>
            </a:r>
            <a:r>
              <a:rPr lang="en-US" b="1" dirty="0" smtClean="0"/>
              <a:t> by ZP1. </a:t>
            </a:r>
            <a:endParaRPr lang="en-GB" b="1" dirty="0" smtClean="0"/>
          </a:p>
          <a:p>
            <a:pPr lvl="0" algn="just" rtl="0">
              <a:lnSpc>
                <a:spcPct val="170000"/>
              </a:lnSpc>
            </a:pPr>
            <a:r>
              <a:rPr lang="en-US" b="1" dirty="0" smtClean="0"/>
              <a:t>It appears that the </a:t>
            </a:r>
            <a:r>
              <a:rPr lang="en-US" b="1" dirty="0" err="1" smtClean="0"/>
              <a:t>acrosome</a:t>
            </a:r>
            <a:r>
              <a:rPr lang="en-US" b="1" dirty="0" smtClean="0"/>
              <a:t>-reacted sperm transfer their binding from ZP3 to the adjacent ZP2 molecules. </a:t>
            </a:r>
            <a:endParaRPr lang="en-GB" b="1" dirty="0" smtClean="0"/>
          </a:p>
          <a:p>
            <a:pPr lvl="0" algn="just" rtl="0">
              <a:lnSpc>
                <a:spcPct val="170000"/>
              </a:lnSpc>
            </a:pPr>
            <a:r>
              <a:rPr lang="en-US" b="1" dirty="0" smtClean="0"/>
              <a:t>After a mouse sperm has entered the egg, the egg cortical granules release their contents. </a:t>
            </a:r>
            <a:endParaRPr lang="en-GB" b="1" dirty="0" smtClean="0"/>
          </a:p>
          <a:p>
            <a:pPr lvl="0" algn="just" rtl="0">
              <a:lnSpc>
                <a:spcPct val="170000"/>
              </a:lnSpc>
            </a:pPr>
            <a:r>
              <a:rPr lang="en-US" b="1" dirty="0" smtClean="0">
                <a:solidFill>
                  <a:srgbClr val="FF0000"/>
                </a:solidFill>
              </a:rPr>
              <a:t>One of the proteins released by these granules is a </a:t>
            </a:r>
            <a:r>
              <a:rPr lang="en-US" b="1" u="heavy" dirty="0" smtClean="0">
                <a:solidFill>
                  <a:srgbClr val="FF0000"/>
                </a:solidFill>
                <a:uFill>
                  <a:solidFill>
                    <a:srgbClr val="FF0000"/>
                  </a:solidFill>
                </a:uFill>
              </a:rPr>
              <a:t>protease</a:t>
            </a:r>
            <a:r>
              <a:rPr lang="en-US" b="1" dirty="0" smtClean="0">
                <a:solidFill>
                  <a:srgbClr val="FF0000"/>
                </a:solidFill>
              </a:rPr>
              <a:t> that specifically alters ZP2. This inhibits other </a:t>
            </a:r>
            <a:r>
              <a:rPr lang="en-US" b="1" dirty="0" err="1" smtClean="0">
                <a:solidFill>
                  <a:srgbClr val="FF0000"/>
                </a:solidFill>
              </a:rPr>
              <a:t>acrosome</a:t>
            </a:r>
            <a:r>
              <a:rPr lang="en-US" b="1" dirty="0" smtClean="0">
                <a:solidFill>
                  <a:srgbClr val="FF0000"/>
                </a:solidFill>
              </a:rPr>
              <a:t>-reacted sperm from moving closer toward the egg.</a:t>
            </a:r>
            <a:endParaRPr lang="en-GB" b="1" dirty="0" smtClean="0">
              <a:solidFill>
                <a:srgbClr val="FF0000"/>
              </a:solidFill>
            </a:endParaRPr>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429420"/>
          </a:xfrm>
        </p:spPr>
        <p:txBody>
          <a:bodyPr>
            <a:normAutofit fontScale="62500" lnSpcReduction="20000"/>
          </a:bodyPr>
          <a:lstStyle/>
          <a:p>
            <a:pPr algn="just" rtl="0">
              <a:lnSpc>
                <a:spcPct val="170000"/>
              </a:lnSpc>
              <a:buNone/>
            </a:pPr>
            <a:r>
              <a:rPr lang="en-US" sz="3800" b="1" dirty="0" smtClean="0">
                <a:solidFill>
                  <a:srgbClr val="FF0000"/>
                </a:solidFill>
              </a:rPr>
              <a:t>Action at a Distance: Mammalian Gametes</a:t>
            </a:r>
            <a:endParaRPr lang="en-GB" sz="3800" b="1" dirty="0" smtClean="0">
              <a:solidFill>
                <a:srgbClr val="FF0000"/>
              </a:solidFill>
            </a:endParaRPr>
          </a:p>
          <a:p>
            <a:pPr lvl="0" algn="just" rtl="0">
              <a:lnSpc>
                <a:spcPct val="170000"/>
              </a:lnSpc>
            </a:pPr>
            <a:r>
              <a:rPr lang="en-US" b="1" dirty="0" smtClean="0"/>
              <a:t>It is very difficult to study the interactions that might be occurring between mammalian gametes prior to sperm-egg contact. </a:t>
            </a:r>
            <a:endParaRPr lang="en-GB" b="1" dirty="0" smtClean="0"/>
          </a:p>
          <a:p>
            <a:pPr lvl="0" algn="just" rtl="0">
              <a:lnSpc>
                <a:spcPct val="170000"/>
              </a:lnSpc>
            </a:pPr>
            <a:r>
              <a:rPr lang="en-US" b="1" dirty="0" smtClean="0"/>
              <a:t>One obvious reason for this is that mammalian fertilization occurs inside the oviducts of the female. </a:t>
            </a:r>
            <a:endParaRPr lang="en-GB" b="1" dirty="0" smtClean="0"/>
          </a:p>
          <a:p>
            <a:pPr lvl="0" algn="just" rtl="0">
              <a:lnSpc>
                <a:spcPct val="170000"/>
              </a:lnSpc>
            </a:pPr>
            <a:r>
              <a:rPr lang="en-US" b="1" dirty="0" smtClean="0"/>
              <a:t>A second reason for this difficulty is that the sperm population ejaculated into the female is probably very heterogeneous, containing spermatozoa at different stages of maturation. Of the 280 × 10</a:t>
            </a:r>
            <a:r>
              <a:rPr lang="en-US" b="1" baseline="30000" dirty="0" smtClean="0"/>
              <a:t>6</a:t>
            </a:r>
            <a:r>
              <a:rPr lang="en-US" b="1" dirty="0" smtClean="0"/>
              <a:t> human sperm normally ejaculated into the vagina, only about 200 10</a:t>
            </a:r>
            <a:r>
              <a:rPr lang="en-US" b="1" baseline="30000" dirty="0" smtClean="0"/>
              <a:t>6 </a:t>
            </a:r>
            <a:r>
              <a:rPr lang="en-US" b="1" dirty="0" smtClean="0"/>
              <a:t>reach the </a:t>
            </a:r>
            <a:r>
              <a:rPr lang="en-US" b="1" dirty="0" err="1" smtClean="0"/>
              <a:t>ampullary</a:t>
            </a:r>
            <a:r>
              <a:rPr lang="en-US" b="1" dirty="0" smtClean="0"/>
              <a:t> region of the oviduct, where fertilization takes place. </a:t>
            </a:r>
            <a:endParaRPr lang="en-GB" b="1" dirty="0" smtClean="0"/>
          </a:p>
          <a:p>
            <a:pPr lvl="0" algn="just" rtl="0">
              <a:lnSpc>
                <a:spcPct val="170000"/>
              </a:lnSpc>
            </a:pPr>
            <a:r>
              <a:rPr lang="en-US" b="1" dirty="0" smtClean="0"/>
              <a:t>Since fewer than 1 in 10,000 sperm get close to the egg, it is difficult to assay those molecules that might enable the sperm to swim toward the egg and become activated. </a:t>
            </a:r>
            <a:endParaRPr lang="en-GB" b="1" dirty="0" smtClean="0"/>
          </a:p>
          <a:p>
            <a:pPr algn="just" rtl="0">
              <a:lnSpc>
                <a:spcPct val="170000"/>
              </a:lnSpc>
            </a:pPr>
            <a:endParaRPr lang="en-GB" b="1" dirty="0" smtClean="0"/>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rmAutofit fontScale="77500" lnSpcReduction="20000"/>
          </a:bodyPr>
          <a:lstStyle/>
          <a:p>
            <a:pPr lvl="0" algn="just" rtl="0">
              <a:lnSpc>
                <a:spcPct val="150000"/>
              </a:lnSpc>
              <a:buNone/>
            </a:pPr>
            <a:r>
              <a:rPr lang="en-US" b="1" dirty="0" smtClean="0">
                <a:solidFill>
                  <a:srgbClr val="FF0000"/>
                </a:solidFill>
              </a:rPr>
              <a:t>Activation, Translocation and </a:t>
            </a:r>
            <a:r>
              <a:rPr lang="en-US" b="1" dirty="0" err="1" smtClean="0">
                <a:solidFill>
                  <a:srgbClr val="FF0000"/>
                </a:solidFill>
              </a:rPr>
              <a:t>Capacitation</a:t>
            </a:r>
            <a:endParaRPr lang="en-GB" b="1" dirty="0" smtClean="0">
              <a:solidFill>
                <a:srgbClr val="FF0000"/>
              </a:solidFill>
            </a:endParaRPr>
          </a:p>
          <a:p>
            <a:pPr lvl="0" algn="just" rtl="0">
              <a:lnSpc>
                <a:spcPct val="150000"/>
              </a:lnSpc>
            </a:pPr>
            <a:r>
              <a:rPr lang="en-US" b="1" dirty="0" smtClean="0"/>
              <a:t>The reproductive tract of female mammals plays a very active role in the mammalian fertilization process. </a:t>
            </a:r>
            <a:endParaRPr lang="en-GB" b="1" dirty="0" smtClean="0"/>
          </a:p>
          <a:p>
            <a:pPr lvl="0" algn="just" rtl="0">
              <a:lnSpc>
                <a:spcPct val="150000"/>
              </a:lnSpc>
            </a:pPr>
            <a:r>
              <a:rPr lang="en-US" b="1" dirty="0" smtClean="0"/>
              <a:t>While sperm motility is required for mouse sperm to encounter the egg once it is in the oviduct, sperm motility is probably a minor factor in getting the sperm into the oviduct in the first place. </a:t>
            </a:r>
            <a:endParaRPr lang="en-GB" b="1" dirty="0" smtClean="0"/>
          </a:p>
          <a:p>
            <a:pPr lvl="0" algn="just" rtl="0">
              <a:lnSpc>
                <a:spcPct val="150000"/>
              </a:lnSpc>
            </a:pPr>
            <a:r>
              <a:rPr lang="en-US" b="1" dirty="0" smtClean="0"/>
              <a:t>Sperm are found in the oviducts of mice, hamsters, guinea pigs, cows, and humans within 30 minutes of sperm deposition in the vagina, a time "too short to have been attained by even the most Olympian sperm relying on their own </a:t>
            </a:r>
            <a:r>
              <a:rPr lang="en-US" b="1" dirty="0" err="1" smtClean="0"/>
              <a:t>flagellar</a:t>
            </a:r>
            <a:r>
              <a:rPr lang="en-US" b="1" dirty="0" smtClean="0"/>
              <a:t> power". </a:t>
            </a:r>
            <a:endParaRPr lang="en-GB" b="1"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6429420"/>
          </a:xfrm>
        </p:spPr>
        <p:txBody>
          <a:bodyPr>
            <a:normAutofit fontScale="70000" lnSpcReduction="20000"/>
          </a:bodyPr>
          <a:lstStyle/>
          <a:p>
            <a:pPr lvl="0" algn="just" rtl="0">
              <a:lnSpc>
                <a:spcPct val="160000"/>
              </a:lnSpc>
            </a:pPr>
            <a:r>
              <a:rPr lang="en-US" sz="3300" b="1" dirty="0" smtClean="0"/>
              <a:t>Rather, the sperm appear to be transported to the oviduct by the muscular activity of the uterus.</a:t>
            </a:r>
            <a:endParaRPr lang="en-GB" sz="3300" b="1" dirty="0" smtClean="0"/>
          </a:p>
          <a:p>
            <a:pPr lvl="0" algn="just" rtl="0">
              <a:lnSpc>
                <a:spcPct val="160000"/>
              </a:lnSpc>
            </a:pPr>
            <a:r>
              <a:rPr lang="en-US" sz="3300" b="1" dirty="0" smtClean="0"/>
              <a:t> By whatever means, mammalian sperm pass through the uterus and oviduct, interacting with the cells and secretions of the female reproductive tract as they do so. </a:t>
            </a:r>
            <a:endParaRPr lang="en-GB" sz="3300" b="1" dirty="0" smtClean="0"/>
          </a:p>
          <a:p>
            <a:pPr lvl="0" algn="just" rtl="0">
              <a:lnSpc>
                <a:spcPct val="160000"/>
              </a:lnSpc>
            </a:pPr>
            <a:r>
              <a:rPr lang="en-US" sz="3300" b="1" dirty="0" smtClean="0"/>
              <a:t>These interactions are critical for their ability to interact with the egg. </a:t>
            </a:r>
            <a:endParaRPr lang="en-GB" sz="3300" b="1" dirty="0" smtClean="0"/>
          </a:p>
          <a:p>
            <a:pPr lvl="0" algn="just" rtl="0">
              <a:lnSpc>
                <a:spcPct val="160000"/>
              </a:lnSpc>
            </a:pPr>
            <a:r>
              <a:rPr lang="en-US" sz="3300" b="1" dirty="0" smtClean="0"/>
              <a:t>Newly ejaculated mammalian sperm are unable to undergo the </a:t>
            </a:r>
            <a:r>
              <a:rPr lang="en-US" sz="3300" b="1" dirty="0" err="1" smtClean="0"/>
              <a:t>acrosomal</a:t>
            </a:r>
            <a:r>
              <a:rPr lang="en-US" sz="3300" b="1" dirty="0" smtClean="0"/>
              <a:t> reaction without residing for some time in the female reproductive tract. </a:t>
            </a:r>
            <a:endParaRPr lang="en-GB" sz="3300" b="1" dirty="0" smtClean="0"/>
          </a:p>
          <a:p>
            <a:pPr lvl="0" algn="just" rtl="0">
              <a:lnSpc>
                <a:spcPct val="160000"/>
              </a:lnSpc>
            </a:pPr>
            <a:r>
              <a:rPr lang="en-US" sz="3300" b="1" dirty="0" smtClean="0">
                <a:solidFill>
                  <a:srgbClr val="FF0000"/>
                </a:solidFill>
              </a:rPr>
              <a:t>The set of physiological changes that allow the sperm to be competent to fertilize the egg is called </a:t>
            </a:r>
            <a:r>
              <a:rPr lang="en-US" sz="3300" b="1" dirty="0" err="1" smtClean="0">
                <a:solidFill>
                  <a:srgbClr val="FF0000"/>
                </a:solidFill>
              </a:rPr>
              <a:t>capacitation</a:t>
            </a:r>
            <a:r>
              <a:rPr lang="en-US" sz="3300" b="1" dirty="0" smtClean="0">
                <a:solidFill>
                  <a:srgbClr val="FF0000"/>
                </a:solidFill>
              </a:rPr>
              <a:t>. </a:t>
            </a:r>
            <a:endParaRPr lang="en-GB" sz="3300" b="1" dirty="0" smtClean="0">
              <a:solidFill>
                <a:srgbClr val="FF0000"/>
              </a:solidFill>
            </a:endParaRPr>
          </a:p>
          <a:p>
            <a:pPr algn="just">
              <a:lnSpc>
                <a:spcPct val="160000"/>
              </a:lnSpc>
              <a:buNone/>
            </a:pPr>
            <a:endParaRPr lang="en-GB"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7500" lnSpcReduction="20000"/>
          </a:bodyPr>
          <a:lstStyle/>
          <a:p>
            <a:pPr lvl="0" algn="just" rtl="0">
              <a:lnSpc>
                <a:spcPct val="170000"/>
              </a:lnSpc>
            </a:pPr>
            <a:r>
              <a:rPr lang="en-US" b="1" dirty="0" smtClean="0"/>
              <a:t>The requirement for </a:t>
            </a:r>
            <a:r>
              <a:rPr lang="en-US" b="1" dirty="0" err="1" smtClean="0"/>
              <a:t>capacitation</a:t>
            </a:r>
            <a:r>
              <a:rPr lang="en-US" b="1" dirty="0" smtClean="0"/>
              <a:t> varies from species to species. </a:t>
            </a:r>
            <a:endParaRPr lang="en-GB" b="1" dirty="0" smtClean="0"/>
          </a:p>
          <a:p>
            <a:pPr lvl="0" algn="just" rtl="0">
              <a:lnSpc>
                <a:spcPct val="170000"/>
              </a:lnSpc>
            </a:pPr>
            <a:r>
              <a:rPr lang="en-US" b="1" dirty="0" err="1" smtClean="0">
                <a:solidFill>
                  <a:srgbClr val="FF0000"/>
                </a:solidFill>
              </a:rPr>
              <a:t>Capacitation</a:t>
            </a:r>
            <a:r>
              <a:rPr lang="en-US" b="1" dirty="0" smtClean="0">
                <a:solidFill>
                  <a:srgbClr val="FF0000"/>
                </a:solidFill>
              </a:rPr>
              <a:t> can be mimicked </a:t>
            </a:r>
            <a:r>
              <a:rPr lang="en-US" b="1" i="1" dirty="0" smtClean="0">
                <a:solidFill>
                  <a:srgbClr val="FF0000"/>
                </a:solidFill>
              </a:rPr>
              <a:t>in vitro </a:t>
            </a:r>
            <a:r>
              <a:rPr lang="en-US" b="1" dirty="0" smtClean="0">
                <a:solidFill>
                  <a:srgbClr val="FF0000"/>
                </a:solidFill>
              </a:rPr>
              <a:t>by incubating sperm in tissue culture media (containing calcium ions, bicarbonate, and serum albumin) or in fluid from the oviducts. </a:t>
            </a:r>
            <a:endParaRPr lang="en-GB" b="1" dirty="0" smtClean="0">
              <a:solidFill>
                <a:srgbClr val="FF0000"/>
              </a:solidFill>
            </a:endParaRPr>
          </a:p>
          <a:p>
            <a:pPr lvl="0" algn="just" rtl="0">
              <a:lnSpc>
                <a:spcPct val="170000"/>
              </a:lnSpc>
            </a:pPr>
            <a:r>
              <a:rPr lang="en-US" b="1" dirty="0" smtClean="0"/>
              <a:t>Sperm that are not capacitated are "held up" in the cumulus and so do not reach the egg.</a:t>
            </a:r>
            <a:endParaRPr lang="en-GB" b="1" dirty="0" smtClean="0"/>
          </a:p>
          <a:p>
            <a:pPr lvl="0" algn="just" rtl="0">
              <a:lnSpc>
                <a:spcPct val="170000"/>
              </a:lnSpc>
            </a:pPr>
            <a:r>
              <a:rPr lang="en-US" b="1" dirty="0" smtClean="0"/>
              <a:t>Although some human sperm reach the </a:t>
            </a:r>
            <a:r>
              <a:rPr lang="en-US" b="1" dirty="0" err="1" smtClean="0"/>
              <a:t>ampullary</a:t>
            </a:r>
            <a:r>
              <a:rPr lang="en-US" b="1" dirty="0" smtClean="0"/>
              <a:t> region of the oviduct within a half hour after intercourse, those sperm may have little chance of fertilizing the egg. </a:t>
            </a:r>
            <a:endParaRPr lang="en-GB" b="1" dirty="0" smtClean="0"/>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7500" lnSpcReduction="20000"/>
          </a:bodyPr>
          <a:lstStyle/>
          <a:p>
            <a:pPr lvl="0" algn="just" rtl="0">
              <a:lnSpc>
                <a:spcPct val="160000"/>
              </a:lnSpc>
            </a:pPr>
            <a:r>
              <a:rPr lang="en-US" b="1" dirty="0" smtClean="0"/>
              <a:t>Nearly all human pregnancies result from sexual intercourse during a 6-day period ending on the day of ovulation. </a:t>
            </a:r>
            <a:endParaRPr lang="en-GB" b="1" dirty="0" smtClean="0"/>
          </a:p>
          <a:p>
            <a:pPr lvl="0" algn="just" rtl="0">
              <a:lnSpc>
                <a:spcPct val="160000"/>
              </a:lnSpc>
            </a:pPr>
            <a:r>
              <a:rPr lang="en-US" b="1" dirty="0" smtClean="0"/>
              <a:t>This means that the fertilizing sperm could have taken as long as 6 days to make the journey. </a:t>
            </a:r>
            <a:endParaRPr lang="en-GB" b="1" dirty="0" smtClean="0"/>
          </a:p>
          <a:p>
            <a:pPr lvl="0" algn="just" rtl="0">
              <a:lnSpc>
                <a:spcPct val="160000"/>
              </a:lnSpc>
            </a:pPr>
            <a:r>
              <a:rPr lang="en-US" b="1" dirty="0" smtClean="0"/>
              <a:t>As the sperm reach the </a:t>
            </a:r>
            <a:r>
              <a:rPr lang="en-US" b="1" dirty="0" err="1" smtClean="0"/>
              <a:t>ampulla</a:t>
            </a:r>
            <a:r>
              <a:rPr lang="en-US" b="1" dirty="0" smtClean="0"/>
              <a:t>, they acquire competence, but if they stay around too long, they lose it. </a:t>
            </a:r>
            <a:endParaRPr lang="en-GB" b="1" dirty="0" smtClean="0"/>
          </a:p>
          <a:p>
            <a:pPr lvl="0" algn="just" rtl="0">
              <a:lnSpc>
                <a:spcPct val="160000"/>
              </a:lnSpc>
            </a:pPr>
            <a:r>
              <a:rPr lang="en-US" b="1" dirty="0" smtClean="0"/>
              <a:t>Sperm may also have different survival rates depending on their location within the reproductive tract, and this may allow some sperm to arrive late but with better chance of success than those that have arrived days earlier.</a:t>
            </a:r>
            <a:endParaRPr lang="en-GB"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76" y="1052513"/>
            <a:ext cx="8929718" cy="44470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643998" cy="6643710"/>
          </a:xfrm>
        </p:spPr>
        <p:txBody>
          <a:bodyPr>
            <a:normAutofit fontScale="62500" lnSpcReduction="20000"/>
          </a:bodyPr>
          <a:lstStyle/>
          <a:p>
            <a:pPr algn="just" rtl="0">
              <a:lnSpc>
                <a:spcPct val="170000"/>
              </a:lnSpc>
              <a:buNone/>
            </a:pPr>
            <a:r>
              <a:rPr lang="en-US" sz="3400" b="1" dirty="0" smtClean="0">
                <a:solidFill>
                  <a:srgbClr val="0B02BE"/>
                </a:solidFill>
              </a:rPr>
              <a:t>Lecture Objectives</a:t>
            </a:r>
            <a:endParaRPr lang="en-GB" sz="3400" b="1" dirty="0" smtClean="0">
              <a:solidFill>
                <a:srgbClr val="0B02BE"/>
              </a:solidFill>
            </a:endParaRPr>
          </a:p>
          <a:p>
            <a:pPr algn="just" rtl="0">
              <a:lnSpc>
                <a:spcPct val="170000"/>
              </a:lnSpc>
            </a:pPr>
            <a:r>
              <a:rPr lang="en-US" sz="3400" b="1" i="1" dirty="0" smtClean="0">
                <a:solidFill>
                  <a:srgbClr val="FF0000"/>
                </a:solidFill>
              </a:rPr>
              <a:t>This lecture contains information that should enable you to do the following:</a:t>
            </a:r>
            <a:endParaRPr lang="en-GB" sz="3400" b="1" i="1" dirty="0" smtClean="0">
              <a:solidFill>
                <a:srgbClr val="FF0000"/>
              </a:solidFill>
            </a:endParaRPr>
          </a:p>
          <a:p>
            <a:pPr lvl="0" algn="just" rtl="0">
              <a:lnSpc>
                <a:spcPct val="170000"/>
              </a:lnSpc>
            </a:pPr>
            <a:r>
              <a:rPr lang="en-US" sz="3400" b="1" dirty="0" smtClean="0"/>
              <a:t>Define fertilization and state its functions and events.</a:t>
            </a:r>
            <a:endParaRPr lang="en-GB" sz="3400" b="1" dirty="0" smtClean="0"/>
          </a:p>
          <a:p>
            <a:pPr lvl="0" algn="just" rtl="0">
              <a:lnSpc>
                <a:spcPct val="170000"/>
              </a:lnSpc>
            </a:pPr>
            <a:r>
              <a:rPr lang="en-US" sz="3400" b="1" dirty="0" smtClean="0"/>
              <a:t>State recognition of egg and sperm.</a:t>
            </a:r>
            <a:endParaRPr lang="en-GB" sz="3400" b="1" dirty="0" smtClean="0"/>
          </a:p>
          <a:p>
            <a:pPr lvl="0" algn="just" rtl="0">
              <a:lnSpc>
                <a:spcPct val="170000"/>
              </a:lnSpc>
            </a:pPr>
            <a:r>
              <a:rPr lang="en-US" sz="3400" b="1" dirty="0" smtClean="0"/>
              <a:t>Outline sperm attraction and describe the </a:t>
            </a:r>
            <a:r>
              <a:rPr lang="en-US" sz="3400" b="1" dirty="0" err="1" smtClean="0"/>
              <a:t>acrosomal</a:t>
            </a:r>
            <a:r>
              <a:rPr lang="en-US" sz="3400" b="1" dirty="0" smtClean="0"/>
              <a:t> reaction. </a:t>
            </a:r>
            <a:endParaRPr lang="en-GB" sz="3400" b="1" dirty="0" smtClean="0"/>
          </a:p>
          <a:p>
            <a:pPr lvl="0" algn="just" rtl="0">
              <a:lnSpc>
                <a:spcPct val="170000"/>
              </a:lnSpc>
            </a:pPr>
            <a:r>
              <a:rPr lang="en-US" sz="3400" b="1" dirty="0" smtClean="0"/>
              <a:t>Explain the role of the </a:t>
            </a:r>
            <a:r>
              <a:rPr lang="en-US" sz="3400" b="1" dirty="0" err="1" smtClean="0"/>
              <a:t>zona</a:t>
            </a:r>
            <a:r>
              <a:rPr lang="en-US" sz="3400" b="1" dirty="0" smtClean="0"/>
              <a:t> </a:t>
            </a:r>
            <a:r>
              <a:rPr lang="en-US" sz="3400" b="1" dirty="0" err="1" smtClean="0"/>
              <a:t>pellucida</a:t>
            </a:r>
            <a:r>
              <a:rPr lang="en-US" sz="3400" b="1" dirty="0" smtClean="0"/>
              <a:t> in fertilization.</a:t>
            </a:r>
            <a:endParaRPr lang="en-GB" sz="3400" b="1" dirty="0" smtClean="0"/>
          </a:p>
          <a:p>
            <a:pPr lvl="0" algn="just" rtl="0">
              <a:lnSpc>
                <a:spcPct val="170000"/>
              </a:lnSpc>
            </a:pPr>
            <a:r>
              <a:rPr lang="en-US" sz="3400" b="1" dirty="0" smtClean="0"/>
              <a:t>List the requirement for </a:t>
            </a:r>
            <a:r>
              <a:rPr lang="en-US" sz="3400" b="1" dirty="0" err="1" smtClean="0"/>
              <a:t>capacitation</a:t>
            </a:r>
            <a:r>
              <a:rPr lang="en-US" sz="3400" b="1" dirty="0" smtClean="0"/>
              <a:t>.</a:t>
            </a:r>
            <a:endParaRPr lang="en-GB" sz="3400" b="1" dirty="0" smtClean="0"/>
          </a:p>
          <a:p>
            <a:pPr lvl="0" algn="just" rtl="0">
              <a:lnSpc>
                <a:spcPct val="170000"/>
              </a:lnSpc>
            </a:pPr>
            <a:r>
              <a:rPr lang="en-US" sz="3400" b="1" dirty="0" smtClean="0"/>
              <a:t>Depict how fusion of the sperm plasma membrane with the plasma membrane of the egg.</a:t>
            </a:r>
            <a:endParaRPr lang="en-GB" sz="3400" b="1" dirty="0" smtClean="0"/>
          </a:p>
          <a:p>
            <a:pPr lvl="0" algn="just" rtl="0">
              <a:lnSpc>
                <a:spcPct val="170000"/>
              </a:lnSpc>
            </a:pPr>
            <a:r>
              <a:rPr lang="en-US" sz="3400" b="1" dirty="0" smtClean="0"/>
              <a:t>Recognize two mechanisms to avoid </a:t>
            </a:r>
            <a:r>
              <a:rPr lang="en-US" sz="3400" b="1" dirty="0" err="1" smtClean="0"/>
              <a:t>polyspermy</a:t>
            </a:r>
            <a:r>
              <a:rPr lang="en-US" sz="3400" b="1" dirty="0" smtClean="0"/>
              <a:t>.</a:t>
            </a:r>
            <a:endParaRPr lang="en-GB" sz="3400" b="1" dirty="0" smtClean="0"/>
          </a:p>
          <a:p>
            <a:pPr lvl="0" algn="just" rtl="0">
              <a:lnSpc>
                <a:spcPct val="170000"/>
              </a:lnSpc>
            </a:pPr>
            <a:r>
              <a:rPr lang="en-US" sz="3400" b="1" dirty="0" smtClean="0"/>
              <a:t>Trace the series of the activation of egg metabolism.</a:t>
            </a:r>
            <a:endParaRPr lang="en-GB" sz="3400" b="1" dirty="0" smtClean="0"/>
          </a:p>
          <a:p>
            <a:pPr algn="just" rtl="0">
              <a:lnSpc>
                <a:spcPct val="170000"/>
              </a:lnSpc>
            </a:pPr>
            <a:endParaRPr lang="en-GB"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0000" lnSpcReduction="20000"/>
          </a:bodyPr>
          <a:lstStyle/>
          <a:p>
            <a:pPr lvl="0" algn="just" rtl="0">
              <a:lnSpc>
                <a:spcPct val="160000"/>
              </a:lnSpc>
              <a:buNone/>
            </a:pPr>
            <a:r>
              <a:rPr lang="en-US" b="1" dirty="0" smtClean="0">
                <a:solidFill>
                  <a:srgbClr val="FF0000"/>
                </a:solidFill>
              </a:rPr>
              <a:t>3. Fusion of the Egg and Sperm Plasma Membranes</a:t>
            </a:r>
            <a:endParaRPr lang="en-GB" b="1" dirty="0" smtClean="0">
              <a:solidFill>
                <a:srgbClr val="FF0000"/>
              </a:solidFill>
            </a:endParaRPr>
          </a:p>
          <a:p>
            <a:pPr lvl="0" algn="just" rtl="0">
              <a:lnSpc>
                <a:spcPct val="160000"/>
              </a:lnSpc>
            </a:pPr>
            <a:r>
              <a:rPr lang="en-US" b="1" dirty="0" smtClean="0"/>
              <a:t>Recognition of sperm by the </a:t>
            </a:r>
            <a:r>
              <a:rPr lang="en-US" b="1" dirty="0" err="1" smtClean="0"/>
              <a:t>zona</a:t>
            </a:r>
            <a:r>
              <a:rPr lang="en-US" b="1" dirty="0" smtClean="0"/>
              <a:t> </a:t>
            </a:r>
            <a:r>
              <a:rPr lang="en-US" b="1" dirty="0" err="1" smtClean="0"/>
              <a:t>pellucida</a:t>
            </a:r>
            <a:r>
              <a:rPr lang="en-US" b="1" dirty="0" smtClean="0"/>
              <a:t> is followed by the </a:t>
            </a:r>
            <a:r>
              <a:rPr lang="en-US" b="1" dirty="0" err="1" smtClean="0"/>
              <a:t>lysis</a:t>
            </a:r>
            <a:r>
              <a:rPr lang="en-US" b="1" dirty="0" smtClean="0"/>
              <a:t> of that portion of the envelope or </a:t>
            </a:r>
            <a:r>
              <a:rPr lang="en-US" b="1" dirty="0" err="1" smtClean="0"/>
              <a:t>zona</a:t>
            </a:r>
            <a:r>
              <a:rPr lang="en-US" b="1" dirty="0" smtClean="0"/>
              <a:t> in the region of the sperm head by the </a:t>
            </a:r>
            <a:r>
              <a:rPr lang="en-US" b="1" dirty="0" err="1" smtClean="0"/>
              <a:t>acrosomal</a:t>
            </a:r>
            <a:r>
              <a:rPr lang="en-US" b="1" dirty="0" smtClean="0"/>
              <a:t> enzymes. </a:t>
            </a:r>
            <a:endParaRPr lang="en-GB" b="1" dirty="0" smtClean="0"/>
          </a:p>
          <a:p>
            <a:pPr lvl="0" algn="just" rtl="0">
              <a:lnSpc>
                <a:spcPct val="160000"/>
              </a:lnSpc>
            </a:pPr>
            <a:r>
              <a:rPr lang="en-US" b="1" dirty="0" smtClean="0"/>
              <a:t>This </a:t>
            </a:r>
            <a:r>
              <a:rPr lang="en-US" b="1" dirty="0" err="1" smtClean="0"/>
              <a:t>lysis</a:t>
            </a:r>
            <a:r>
              <a:rPr lang="en-US" b="1" dirty="0" smtClean="0"/>
              <a:t> is followed by the fusion of the sperm plasma membrane with the plasma membrane of the egg. </a:t>
            </a:r>
            <a:endParaRPr lang="en-GB" b="1" dirty="0" smtClean="0"/>
          </a:p>
          <a:p>
            <a:pPr algn="just" rtl="0">
              <a:lnSpc>
                <a:spcPct val="160000"/>
              </a:lnSpc>
            </a:pPr>
            <a:r>
              <a:rPr lang="en-US" b="1" dirty="0" smtClean="0">
                <a:solidFill>
                  <a:srgbClr val="FF0000"/>
                </a:solidFill>
              </a:rPr>
              <a:t> In mammals, the </a:t>
            </a:r>
            <a:r>
              <a:rPr lang="en-US" b="1" u="heavy" dirty="0" err="1" smtClean="0">
                <a:solidFill>
                  <a:srgbClr val="FF0000"/>
                </a:solidFill>
                <a:uFill>
                  <a:solidFill>
                    <a:srgbClr val="FF0000"/>
                  </a:solidFill>
                </a:uFill>
              </a:rPr>
              <a:t>fertilin</a:t>
            </a:r>
            <a:r>
              <a:rPr lang="en-US" b="1" u="heavy" dirty="0" smtClean="0">
                <a:solidFill>
                  <a:srgbClr val="FF0000"/>
                </a:solidFill>
                <a:uFill>
                  <a:solidFill>
                    <a:srgbClr val="FF0000"/>
                  </a:solidFill>
                </a:uFill>
              </a:rPr>
              <a:t> </a:t>
            </a:r>
            <a:r>
              <a:rPr lang="en-US" b="1" dirty="0" smtClean="0">
                <a:solidFill>
                  <a:srgbClr val="FF0000"/>
                </a:solidFill>
              </a:rPr>
              <a:t>proteins in the sperm plasma membrane are essential for sperm membrane-egg membrane fusion. </a:t>
            </a:r>
            <a:endParaRPr lang="en-GB" b="1" dirty="0" smtClean="0">
              <a:solidFill>
                <a:srgbClr val="FF0000"/>
              </a:solidFill>
            </a:endParaRPr>
          </a:p>
          <a:p>
            <a:pPr lvl="0" algn="just" rtl="0">
              <a:lnSpc>
                <a:spcPct val="160000"/>
              </a:lnSpc>
            </a:pPr>
            <a:r>
              <a:rPr lang="en-US" b="1" dirty="0" smtClean="0"/>
              <a:t>Mouse </a:t>
            </a:r>
            <a:r>
              <a:rPr lang="en-US" b="1" dirty="0" err="1" smtClean="0"/>
              <a:t>fertilin</a:t>
            </a:r>
            <a:r>
              <a:rPr lang="en-US" b="1" dirty="0" smtClean="0"/>
              <a:t> is localized to the posterior plasma membrane of the sperm head. </a:t>
            </a:r>
            <a:endParaRPr lang="en-GB" b="1" dirty="0" smtClean="0"/>
          </a:p>
          <a:p>
            <a:pPr lvl="0" algn="just" rtl="0">
              <a:lnSpc>
                <a:spcPct val="160000"/>
              </a:lnSpc>
            </a:pPr>
            <a:r>
              <a:rPr lang="en-US" b="1" dirty="0" smtClean="0">
                <a:solidFill>
                  <a:srgbClr val="FF0000"/>
                </a:solidFill>
              </a:rPr>
              <a:t>It adheres the sperm to the egg by binding to the </a:t>
            </a:r>
            <a:r>
              <a:rPr lang="en-US" b="1" u="heavy" dirty="0" err="1" smtClean="0">
                <a:solidFill>
                  <a:srgbClr val="FF0000"/>
                </a:solidFill>
                <a:uFill>
                  <a:solidFill>
                    <a:srgbClr val="FF0000"/>
                  </a:solidFill>
                </a:uFill>
              </a:rPr>
              <a:t>integrin</a:t>
            </a:r>
            <a:r>
              <a:rPr lang="en-US" b="1" dirty="0" smtClean="0">
                <a:solidFill>
                  <a:srgbClr val="FF0000"/>
                </a:solidFill>
              </a:rPr>
              <a:t> protein on the egg plasma membrane. </a:t>
            </a:r>
            <a:endParaRPr lang="en-GB" b="1" dirty="0" smtClean="0">
              <a:solidFill>
                <a:srgbClr val="FF0000"/>
              </a:solidFill>
            </a:endParaRPr>
          </a:p>
          <a:p>
            <a:pPr algn="just">
              <a:lnSpc>
                <a:spcPct val="160000"/>
              </a:lnSpc>
            </a:pPr>
            <a:endParaRPr lang="en-GB"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7500" lnSpcReduction="20000"/>
          </a:bodyPr>
          <a:lstStyle/>
          <a:p>
            <a:pPr lvl="0" algn="just" rtl="0">
              <a:lnSpc>
                <a:spcPct val="160000"/>
              </a:lnSpc>
            </a:pPr>
            <a:r>
              <a:rPr lang="en-US" b="1" dirty="0" smtClean="0"/>
              <a:t>Moreover, like sea urchin </a:t>
            </a:r>
            <a:r>
              <a:rPr lang="en-US" b="1" dirty="0" err="1" smtClean="0">
                <a:solidFill>
                  <a:srgbClr val="FF0000"/>
                </a:solidFill>
              </a:rPr>
              <a:t>bindin</a:t>
            </a:r>
            <a:r>
              <a:rPr lang="en-US" b="1" dirty="0" smtClean="0"/>
              <a:t> (to which it is not structurally related), </a:t>
            </a:r>
            <a:r>
              <a:rPr lang="en-US" b="1" dirty="0" err="1" smtClean="0">
                <a:solidFill>
                  <a:srgbClr val="FF0000"/>
                </a:solidFill>
              </a:rPr>
              <a:t>fertilin</a:t>
            </a:r>
            <a:r>
              <a:rPr lang="en-US" b="1" dirty="0" smtClean="0"/>
              <a:t> has a hydrophobic region that could potentially mediate the union of the two membranes. </a:t>
            </a:r>
            <a:endParaRPr lang="en-GB" b="1" dirty="0" smtClean="0"/>
          </a:p>
          <a:p>
            <a:pPr lvl="0" algn="just" rtl="0">
              <a:lnSpc>
                <a:spcPct val="160000"/>
              </a:lnSpc>
            </a:pPr>
            <a:r>
              <a:rPr lang="en-US" b="1" dirty="0" smtClean="0"/>
              <a:t>Thus, </a:t>
            </a:r>
            <a:r>
              <a:rPr lang="en-US" b="1" dirty="0" err="1" smtClean="0"/>
              <a:t>fertilin</a:t>
            </a:r>
            <a:r>
              <a:rPr lang="en-US" b="1" dirty="0" smtClean="0"/>
              <a:t> appears to bind the sperm plasma membrane to the egg plasma membrane and then to fuse the two of them together. </a:t>
            </a:r>
            <a:endParaRPr lang="en-GB" b="1" dirty="0" smtClean="0"/>
          </a:p>
          <a:p>
            <a:pPr lvl="0" algn="just" rtl="0">
              <a:lnSpc>
                <a:spcPct val="160000"/>
              </a:lnSpc>
            </a:pPr>
            <a:r>
              <a:rPr lang="en-US" b="1" dirty="0" smtClean="0"/>
              <a:t>Mice homozygous for mutant </a:t>
            </a:r>
            <a:r>
              <a:rPr lang="en-US" b="1" dirty="0" err="1" smtClean="0"/>
              <a:t>fertilin</a:t>
            </a:r>
            <a:r>
              <a:rPr lang="en-US" b="1" dirty="0" smtClean="0"/>
              <a:t> have sperm with several defects, one of them being the inability to fuse with the egg plasma membrane. </a:t>
            </a:r>
            <a:endParaRPr lang="en-GB" b="1" dirty="0" smtClean="0"/>
          </a:p>
          <a:p>
            <a:pPr lvl="0" algn="just" rtl="0">
              <a:lnSpc>
                <a:spcPct val="160000"/>
              </a:lnSpc>
            </a:pPr>
            <a:r>
              <a:rPr lang="en-US" b="1" dirty="0" smtClean="0"/>
              <a:t>When the membranes are fused, the sperm nucleus, mitochondria, </a:t>
            </a:r>
            <a:r>
              <a:rPr lang="en-US" b="1" dirty="0" err="1" smtClean="0"/>
              <a:t>centriole</a:t>
            </a:r>
            <a:r>
              <a:rPr lang="en-US" b="1" dirty="0" smtClean="0"/>
              <a:t>, and flagellum can enter the egg.</a:t>
            </a:r>
            <a:endParaRPr lang="en-GB" b="1" dirty="0" smtClean="0"/>
          </a:p>
          <a:p>
            <a:pPr algn="just">
              <a:lnSpc>
                <a:spcPct val="160000"/>
              </a:lnSpc>
            </a:pPr>
            <a:endParaRPr lang="en-GB"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44624"/>
            <a:ext cx="8715436" cy="6741368"/>
          </a:xfrm>
        </p:spPr>
        <p:txBody>
          <a:bodyPr>
            <a:normAutofit fontScale="77500" lnSpcReduction="20000"/>
          </a:bodyPr>
          <a:lstStyle/>
          <a:p>
            <a:pPr lvl="0" algn="just" rtl="0">
              <a:lnSpc>
                <a:spcPct val="160000"/>
              </a:lnSpc>
              <a:buNone/>
            </a:pPr>
            <a:r>
              <a:rPr lang="en-US" sz="3400" b="1" dirty="0" smtClean="0">
                <a:solidFill>
                  <a:srgbClr val="FF0000"/>
                </a:solidFill>
              </a:rPr>
              <a:t>4. Blocks to </a:t>
            </a:r>
            <a:r>
              <a:rPr lang="en-US" sz="3400" b="1" dirty="0" err="1" smtClean="0">
                <a:solidFill>
                  <a:srgbClr val="FF0000"/>
                </a:solidFill>
              </a:rPr>
              <a:t>Polyspermy</a:t>
            </a:r>
            <a:r>
              <a:rPr lang="en-US" sz="3400" b="1" dirty="0" smtClean="0">
                <a:solidFill>
                  <a:srgbClr val="FF0000"/>
                </a:solidFill>
              </a:rPr>
              <a:t> </a:t>
            </a:r>
            <a:endParaRPr lang="en-GB" sz="3400" b="1" dirty="0" smtClean="0">
              <a:solidFill>
                <a:srgbClr val="FF0000"/>
              </a:solidFill>
            </a:endParaRPr>
          </a:p>
          <a:p>
            <a:pPr algn="just" rtl="0">
              <a:lnSpc>
                <a:spcPct val="160000"/>
              </a:lnSpc>
            </a:pPr>
            <a:r>
              <a:rPr lang="en-US" sz="3400" b="1" dirty="0" smtClean="0"/>
              <a:t>The entrance of multiple sperm </a:t>
            </a:r>
            <a:r>
              <a:rPr lang="en-US" sz="3400" b="1" dirty="0" err="1" smtClean="0"/>
              <a:t>polyspermy</a:t>
            </a:r>
            <a:r>
              <a:rPr lang="en-US" sz="3400" b="1" dirty="0" smtClean="0"/>
              <a:t> leads to disastrous consequences in most organisms.</a:t>
            </a:r>
            <a:endParaRPr lang="en-GB" sz="3400" b="1" dirty="0" smtClean="0"/>
          </a:p>
          <a:p>
            <a:pPr lvl="0" algn="just" rtl="0">
              <a:lnSpc>
                <a:spcPct val="160000"/>
              </a:lnSpc>
            </a:pPr>
            <a:r>
              <a:rPr lang="en-US" sz="3400" b="1" dirty="0" smtClean="0"/>
              <a:t>Species have evolved ways to prevent the union of more than two haploid nuclei. </a:t>
            </a:r>
            <a:endParaRPr lang="en-GB" sz="3400" b="1" dirty="0" smtClean="0"/>
          </a:p>
          <a:p>
            <a:pPr lvl="0" algn="just" rtl="0">
              <a:lnSpc>
                <a:spcPct val="160000"/>
              </a:lnSpc>
            </a:pPr>
            <a:r>
              <a:rPr lang="en-US" sz="3400" b="1" u="heavy" dirty="0" smtClean="0">
                <a:solidFill>
                  <a:srgbClr val="FF0000"/>
                </a:solidFill>
                <a:uFill>
                  <a:solidFill>
                    <a:srgbClr val="FF0000"/>
                  </a:solidFill>
                </a:uFill>
              </a:rPr>
              <a:t>The sea urchin egg has two mechanisms to avoid </a:t>
            </a:r>
            <a:r>
              <a:rPr lang="en-US" sz="3400" b="1" u="heavy" dirty="0" err="1" smtClean="0">
                <a:solidFill>
                  <a:srgbClr val="FF0000"/>
                </a:solidFill>
                <a:uFill>
                  <a:solidFill>
                    <a:srgbClr val="FF0000"/>
                  </a:solidFill>
                </a:uFill>
              </a:rPr>
              <a:t>polyspermy</a:t>
            </a:r>
            <a:r>
              <a:rPr lang="en-US" sz="3400" b="1" dirty="0" smtClean="0">
                <a:solidFill>
                  <a:srgbClr val="FF0000"/>
                </a:solidFill>
              </a:rPr>
              <a:t>:</a:t>
            </a:r>
            <a:endParaRPr lang="en-GB" sz="3400" b="1" dirty="0" smtClean="0">
              <a:solidFill>
                <a:srgbClr val="FF0000"/>
              </a:solidFill>
            </a:endParaRPr>
          </a:p>
          <a:p>
            <a:pPr marL="514350" lvl="0" indent="-514350" algn="just" rtl="0">
              <a:lnSpc>
                <a:spcPct val="160000"/>
              </a:lnSpc>
              <a:buFont typeface="+mj-lt"/>
              <a:buAutoNum type="arabicPeriod"/>
            </a:pPr>
            <a:r>
              <a:rPr lang="en-US" sz="3400" b="1" dirty="0" smtClean="0">
                <a:solidFill>
                  <a:srgbClr val="FF0000"/>
                </a:solidFill>
              </a:rPr>
              <a:t> a fast reaction, accomplished by an electric change in the egg plasma membrane, and </a:t>
            </a:r>
            <a:endParaRPr lang="en-GB" sz="3400" b="1" dirty="0" smtClean="0">
              <a:solidFill>
                <a:srgbClr val="FF0000"/>
              </a:solidFill>
            </a:endParaRPr>
          </a:p>
          <a:p>
            <a:pPr marL="514350" lvl="0" indent="-514350" algn="just" rtl="0">
              <a:lnSpc>
                <a:spcPct val="160000"/>
              </a:lnSpc>
              <a:buFont typeface="+mj-lt"/>
              <a:buAutoNum type="arabicPeriod"/>
            </a:pPr>
            <a:r>
              <a:rPr lang="en-US" sz="3400" b="1" dirty="0" smtClean="0">
                <a:solidFill>
                  <a:srgbClr val="FF0000"/>
                </a:solidFill>
              </a:rPr>
              <a:t>a slower reaction, caused by the </a:t>
            </a:r>
            <a:r>
              <a:rPr lang="en-US" sz="3400" b="1" dirty="0" err="1" smtClean="0">
                <a:solidFill>
                  <a:srgbClr val="FF0000"/>
                </a:solidFill>
              </a:rPr>
              <a:t>exocytosis</a:t>
            </a:r>
            <a:r>
              <a:rPr lang="en-US" sz="3400" b="1" dirty="0" smtClean="0">
                <a:solidFill>
                  <a:srgbClr val="FF0000"/>
                </a:solidFill>
              </a:rPr>
              <a:t> of the cortical granules.</a:t>
            </a:r>
            <a:endParaRPr lang="en-GB" sz="3400" b="1" dirty="0" smtClean="0">
              <a:solidFill>
                <a:srgbClr val="FF0000"/>
              </a:solidFill>
            </a:endParaRPr>
          </a:p>
          <a:p>
            <a:pPr algn="just" rtl="0">
              <a:lnSpc>
                <a:spcPct val="160000"/>
              </a:lnSpc>
              <a:buNone/>
            </a:pP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0000" lnSpcReduction="20000"/>
          </a:bodyPr>
          <a:lstStyle/>
          <a:p>
            <a:pPr algn="just" rtl="0">
              <a:lnSpc>
                <a:spcPct val="170000"/>
              </a:lnSpc>
              <a:buNone/>
            </a:pPr>
            <a:r>
              <a:rPr lang="en-US" b="1" dirty="0" smtClean="0">
                <a:solidFill>
                  <a:srgbClr val="1B1BFD"/>
                </a:solidFill>
              </a:rPr>
              <a:t>Blocks to </a:t>
            </a:r>
            <a:r>
              <a:rPr lang="en-US" b="1" dirty="0" err="1" smtClean="0">
                <a:solidFill>
                  <a:srgbClr val="1B1BFD"/>
                </a:solidFill>
              </a:rPr>
              <a:t>Polyspermy</a:t>
            </a:r>
            <a:r>
              <a:rPr lang="en-US" b="1" dirty="0" smtClean="0">
                <a:solidFill>
                  <a:srgbClr val="1B1BFD"/>
                </a:solidFill>
              </a:rPr>
              <a:t> in Sea Urchin Eggs</a:t>
            </a:r>
            <a:endParaRPr lang="en-GB" b="1" dirty="0" smtClean="0">
              <a:solidFill>
                <a:srgbClr val="1B1BFD"/>
              </a:solidFill>
            </a:endParaRPr>
          </a:p>
          <a:p>
            <a:pPr algn="just" rtl="0">
              <a:lnSpc>
                <a:spcPct val="170000"/>
              </a:lnSpc>
              <a:buNone/>
            </a:pPr>
            <a:r>
              <a:rPr lang="en-US" b="1" dirty="0" smtClean="0"/>
              <a:t> </a:t>
            </a:r>
            <a:r>
              <a:rPr lang="en-US" b="1" dirty="0" smtClean="0">
                <a:solidFill>
                  <a:srgbClr val="0B02BE"/>
                </a:solidFill>
              </a:rPr>
              <a:t>• </a:t>
            </a:r>
            <a:r>
              <a:rPr lang="en-US" b="1" i="1" dirty="0" smtClean="0">
                <a:solidFill>
                  <a:srgbClr val="0B02BE"/>
                </a:solidFill>
              </a:rPr>
              <a:t>The fast block to </a:t>
            </a:r>
            <a:r>
              <a:rPr lang="en-US" b="1" i="1" dirty="0" err="1" smtClean="0">
                <a:solidFill>
                  <a:srgbClr val="0B02BE"/>
                </a:solidFill>
              </a:rPr>
              <a:t>polyspermy</a:t>
            </a:r>
            <a:r>
              <a:rPr lang="en-US" b="1" i="1" dirty="0" smtClean="0">
                <a:solidFill>
                  <a:srgbClr val="0B02BE"/>
                </a:solidFill>
              </a:rPr>
              <a:t>.</a:t>
            </a:r>
            <a:endParaRPr lang="en-GB" b="1" dirty="0" smtClean="0">
              <a:solidFill>
                <a:srgbClr val="0B02BE"/>
              </a:solidFill>
            </a:endParaRPr>
          </a:p>
          <a:p>
            <a:pPr lvl="0" algn="just" rtl="0">
              <a:lnSpc>
                <a:spcPct val="170000"/>
              </a:lnSpc>
            </a:pPr>
            <a:r>
              <a:rPr lang="en-US" b="1" dirty="0" smtClean="0">
                <a:solidFill>
                  <a:srgbClr val="FF0000"/>
                </a:solidFill>
              </a:rPr>
              <a:t>The fast block to </a:t>
            </a:r>
            <a:r>
              <a:rPr lang="en-US" b="1" dirty="0" err="1" smtClean="0">
                <a:solidFill>
                  <a:srgbClr val="FF0000"/>
                </a:solidFill>
              </a:rPr>
              <a:t>polyspermy</a:t>
            </a:r>
            <a:r>
              <a:rPr lang="en-US" b="1" dirty="0" smtClean="0">
                <a:solidFill>
                  <a:srgbClr val="FF0000"/>
                </a:solidFill>
              </a:rPr>
              <a:t> is achieved by changing the electric potential of the egg plasma membrane. </a:t>
            </a:r>
            <a:endParaRPr lang="en-GB" b="1" dirty="0" smtClean="0">
              <a:solidFill>
                <a:srgbClr val="FF0000"/>
              </a:solidFill>
            </a:endParaRPr>
          </a:p>
          <a:p>
            <a:pPr lvl="0" algn="just" rtl="0">
              <a:lnSpc>
                <a:spcPct val="170000"/>
              </a:lnSpc>
            </a:pPr>
            <a:r>
              <a:rPr lang="en-US" b="1" dirty="0" smtClean="0"/>
              <a:t>This membrane provides a selective barrier between the egg cytoplasm and the outside environment, and the ionic concentration of the egg differs greatly from that of its surroundings. </a:t>
            </a:r>
            <a:endParaRPr lang="en-GB" b="1" dirty="0" smtClean="0"/>
          </a:p>
          <a:p>
            <a:pPr lvl="0" algn="just" rtl="0">
              <a:lnSpc>
                <a:spcPct val="170000"/>
              </a:lnSpc>
            </a:pPr>
            <a:r>
              <a:rPr lang="en-US" b="1" dirty="0" smtClean="0"/>
              <a:t>This concentration difference is especially significant for sodium and potassium ions. </a:t>
            </a:r>
            <a:endParaRPr lang="en-GB" b="1" dirty="0" smtClean="0"/>
          </a:p>
          <a:p>
            <a:pPr lvl="0" algn="just" rtl="0">
              <a:lnSpc>
                <a:spcPct val="170000"/>
              </a:lnSpc>
            </a:pPr>
            <a:r>
              <a:rPr lang="en-US" b="1" dirty="0" smtClean="0"/>
              <a:t>Seawater has a particularly high sodium ion concentration, whereas the egg cytoplasm contains relatively little sodium. </a:t>
            </a:r>
            <a:endParaRPr lang="en-GB" b="1" dirty="0" smtClean="0"/>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7500" lnSpcReduction="20000"/>
          </a:bodyPr>
          <a:lstStyle/>
          <a:p>
            <a:pPr lvl="0" algn="just" rtl="0">
              <a:lnSpc>
                <a:spcPct val="160000"/>
              </a:lnSpc>
            </a:pPr>
            <a:r>
              <a:rPr lang="en-US" b="1" dirty="0" smtClean="0"/>
              <a:t>The reverse is the case with potassium ions. </a:t>
            </a:r>
            <a:endParaRPr lang="en-GB" b="1" dirty="0" smtClean="0"/>
          </a:p>
          <a:p>
            <a:pPr lvl="0" algn="just" rtl="0">
              <a:lnSpc>
                <a:spcPct val="160000"/>
              </a:lnSpc>
            </a:pPr>
            <a:r>
              <a:rPr lang="en-US" b="1" dirty="0" smtClean="0"/>
              <a:t>This condition is maintained by the plasma membrane, which steadfastly inhibits the entry of sodium ions into the </a:t>
            </a:r>
            <a:r>
              <a:rPr lang="en-US" b="1" dirty="0" err="1" smtClean="0"/>
              <a:t>oocyte</a:t>
            </a:r>
            <a:r>
              <a:rPr lang="en-US" b="1" dirty="0" smtClean="0"/>
              <a:t> and prevents potassium ions from leaking out into the environment. </a:t>
            </a:r>
            <a:endParaRPr lang="en-GB" b="1" dirty="0" smtClean="0"/>
          </a:p>
          <a:p>
            <a:pPr lvl="0" algn="just" rtl="0">
              <a:lnSpc>
                <a:spcPct val="160000"/>
              </a:lnSpc>
            </a:pPr>
            <a:r>
              <a:rPr lang="en-US" b="1" dirty="0" smtClean="0"/>
              <a:t>If we insert an electrode into an egg and place a second electrode outside it, we can measure the constant difference in charge across the egg plasma membrane. </a:t>
            </a:r>
            <a:endParaRPr lang="en-GB" b="1" dirty="0" smtClean="0"/>
          </a:p>
          <a:p>
            <a:pPr lvl="0" algn="just" rtl="0">
              <a:lnSpc>
                <a:spcPct val="160000"/>
              </a:lnSpc>
            </a:pPr>
            <a:r>
              <a:rPr lang="en-US" b="1" dirty="0" smtClean="0"/>
              <a:t>This </a:t>
            </a:r>
            <a:r>
              <a:rPr lang="en-US" b="1" dirty="0" smtClean="0">
                <a:solidFill>
                  <a:srgbClr val="FF0000"/>
                </a:solidFill>
              </a:rPr>
              <a:t>resting membrane potential </a:t>
            </a:r>
            <a:r>
              <a:rPr lang="en-US" b="1" dirty="0" smtClean="0"/>
              <a:t>is generally about 70 mV, usually expressed as -70 mV (Fig. 31) because the inside of the cell is negatively charged with respect to the exterior.</a:t>
            </a:r>
            <a:endParaRPr lang="en-GB" b="1" dirty="0" smtClean="0"/>
          </a:p>
          <a:p>
            <a:pPr algn="just"/>
            <a:endParaRPr lang="en-GB"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643998" cy="6357982"/>
          </a:xfrm>
        </p:spPr>
        <p:txBody>
          <a:bodyPr>
            <a:normAutofit fontScale="92500" lnSpcReduction="10000"/>
          </a:bodyPr>
          <a:lstStyle/>
          <a:p>
            <a:pPr lvl="0" algn="just" rtl="0">
              <a:lnSpc>
                <a:spcPct val="150000"/>
              </a:lnSpc>
            </a:pPr>
            <a:r>
              <a:rPr lang="en-US" b="1" dirty="0" smtClean="0"/>
              <a:t>Within 1- 3 seconds after the binding of the first sperm, the membrane potential shifts to a positive level, about +20 mV. </a:t>
            </a:r>
            <a:endParaRPr lang="en-GB" b="1" dirty="0" smtClean="0"/>
          </a:p>
          <a:p>
            <a:pPr lvl="0" algn="just" rtl="0">
              <a:lnSpc>
                <a:spcPct val="150000"/>
              </a:lnSpc>
            </a:pPr>
            <a:r>
              <a:rPr lang="en-US" b="1" dirty="0" smtClean="0"/>
              <a:t>This change is caused by a small influx of sodium ions into the egg.</a:t>
            </a:r>
            <a:endParaRPr lang="en-GB" b="1" dirty="0" smtClean="0"/>
          </a:p>
          <a:p>
            <a:pPr lvl="0" algn="just" rtl="0">
              <a:lnSpc>
                <a:spcPct val="150000"/>
              </a:lnSpc>
            </a:pPr>
            <a:r>
              <a:rPr lang="en-US" b="1" dirty="0" smtClean="0"/>
              <a:t> Although sperm can fuse with membranes having a resting potential of -70 mV, they cannot fuse with membranes having a positive resting potential, so no more sperm can fuse to the egg.</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283" y="1214422"/>
            <a:ext cx="8755016" cy="4536954"/>
          </a:xfrm>
          <a:prstGeom prst="rect">
            <a:avLst/>
          </a:prstGeom>
          <a:solidFill>
            <a:srgbClr val="FF0000"/>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0000" lnSpcReduction="20000"/>
          </a:bodyPr>
          <a:lstStyle/>
          <a:p>
            <a:pPr algn="just" rtl="0">
              <a:lnSpc>
                <a:spcPct val="150000"/>
              </a:lnSpc>
              <a:buNone/>
            </a:pPr>
            <a:r>
              <a:rPr lang="en-US" sz="3300" b="1" i="1" dirty="0" smtClean="0">
                <a:solidFill>
                  <a:srgbClr val="FF0000"/>
                </a:solidFill>
              </a:rPr>
              <a:t>The slow block to </a:t>
            </a:r>
            <a:r>
              <a:rPr lang="en-US" sz="3300" b="1" i="1" dirty="0" err="1" smtClean="0">
                <a:solidFill>
                  <a:srgbClr val="FF0000"/>
                </a:solidFill>
              </a:rPr>
              <a:t>polyspermy</a:t>
            </a:r>
            <a:r>
              <a:rPr lang="en-US" sz="3300" b="1" i="1" dirty="0" smtClean="0">
                <a:solidFill>
                  <a:srgbClr val="FF0000"/>
                </a:solidFill>
              </a:rPr>
              <a:t>.</a:t>
            </a:r>
            <a:endParaRPr lang="en-GB" sz="3300" b="1" dirty="0" smtClean="0">
              <a:solidFill>
                <a:srgbClr val="FF0000"/>
              </a:solidFill>
            </a:endParaRPr>
          </a:p>
          <a:p>
            <a:pPr lvl="0" algn="just" rtl="0">
              <a:lnSpc>
                <a:spcPct val="150000"/>
              </a:lnSpc>
            </a:pPr>
            <a:r>
              <a:rPr lang="en-US" sz="3300" b="1" dirty="0" smtClean="0"/>
              <a:t>The eggs of sea urchins (and many other animals) have a second mechanism to ensure that multiple sperm do not enter the egg cytoplasm.</a:t>
            </a:r>
            <a:endParaRPr lang="en-GB" sz="3300" b="1" dirty="0" smtClean="0"/>
          </a:p>
          <a:p>
            <a:pPr lvl="0" algn="just" rtl="0">
              <a:lnSpc>
                <a:spcPct val="150000"/>
              </a:lnSpc>
            </a:pPr>
            <a:r>
              <a:rPr lang="en-US" sz="3300" b="1" dirty="0" smtClean="0"/>
              <a:t>This brief potential shift is not sufficient to prevent </a:t>
            </a:r>
            <a:r>
              <a:rPr lang="en-US" sz="3300" b="1" dirty="0" err="1" smtClean="0"/>
              <a:t>polyspermy</a:t>
            </a:r>
            <a:r>
              <a:rPr lang="en-US" sz="3300" b="1" dirty="0" smtClean="0"/>
              <a:t>, which can still occur if the sperm bound to the </a:t>
            </a:r>
            <a:r>
              <a:rPr lang="en-US" sz="3300" b="1" dirty="0" err="1" smtClean="0"/>
              <a:t>vitelline</a:t>
            </a:r>
            <a:r>
              <a:rPr lang="en-US" sz="3300" b="1" dirty="0" smtClean="0"/>
              <a:t> envelope are not somehow removed.</a:t>
            </a:r>
            <a:endParaRPr lang="en-GB" sz="3300" b="1" dirty="0" smtClean="0"/>
          </a:p>
          <a:p>
            <a:pPr lvl="0" algn="just" rtl="0">
              <a:lnSpc>
                <a:spcPct val="150000"/>
              </a:lnSpc>
            </a:pPr>
            <a:r>
              <a:rPr lang="en-US" sz="3300" b="1" dirty="0" smtClean="0"/>
              <a:t>This removal is accomplished by the </a:t>
            </a:r>
            <a:r>
              <a:rPr lang="en-US" sz="3300" b="1" dirty="0" smtClean="0">
                <a:solidFill>
                  <a:srgbClr val="FF0000"/>
                </a:solidFill>
              </a:rPr>
              <a:t>cortical granule reaction</a:t>
            </a:r>
            <a:r>
              <a:rPr lang="en-US" sz="3300" b="1" dirty="0" smtClean="0"/>
              <a:t>, </a:t>
            </a:r>
            <a:r>
              <a:rPr lang="en-US" sz="3300" b="1" dirty="0" smtClean="0">
                <a:solidFill>
                  <a:srgbClr val="FF0000"/>
                </a:solidFill>
              </a:rPr>
              <a:t>a</a:t>
            </a:r>
            <a:r>
              <a:rPr lang="en-US" sz="3300" b="1" dirty="0" smtClean="0"/>
              <a:t> </a:t>
            </a:r>
            <a:r>
              <a:rPr lang="en-US" sz="3300" b="1" dirty="0" smtClean="0">
                <a:solidFill>
                  <a:srgbClr val="FF0000"/>
                </a:solidFill>
              </a:rPr>
              <a:t>slower, mechanical block to </a:t>
            </a:r>
            <a:r>
              <a:rPr lang="en-US" sz="3300" b="1" dirty="0" err="1" smtClean="0">
                <a:solidFill>
                  <a:srgbClr val="FF0000"/>
                </a:solidFill>
              </a:rPr>
              <a:t>polyspermy</a:t>
            </a:r>
            <a:r>
              <a:rPr lang="en-US" sz="3300" b="1" dirty="0" smtClean="0">
                <a:solidFill>
                  <a:srgbClr val="FF0000"/>
                </a:solidFill>
              </a:rPr>
              <a:t> that becomes active about a minute after the first successful sperm-egg attachment. </a:t>
            </a:r>
            <a:endParaRPr lang="en-GB" sz="3300" b="1" dirty="0" smtClean="0">
              <a:solidFill>
                <a:srgbClr val="FF0000"/>
              </a:solidFill>
            </a:endParaRPr>
          </a:p>
          <a:p>
            <a:pPr lvl="0" algn="just" rtl="0">
              <a:lnSpc>
                <a:spcPct val="150000"/>
              </a:lnSpc>
            </a:pPr>
            <a:r>
              <a:rPr lang="en-US" sz="3300" b="1" dirty="0" smtClean="0"/>
              <a:t>Directly beneath the sea urchin egg plasma membrane are about 15,000 cortical granules. </a:t>
            </a:r>
            <a:endParaRPr lang="en-GB" sz="3300" b="1" dirty="0" smtClean="0"/>
          </a:p>
          <a:p>
            <a:pPr algn="just">
              <a:lnSpc>
                <a:spcPct val="150000"/>
              </a:lnSpc>
              <a:buNone/>
            </a:pPr>
            <a:endParaRPr lang="en-GB"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85000" lnSpcReduction="20000"/>
          </a:bodyPr>
          <a:lstStyle/>
          <a:p>
            <a:pPr lvl="0" algn="just" rtl="0">
              <a:lnSpc>
                <a:spcPct val="150000"/>
              </a:lnSpc>
            </a:pPr>
            <a:r>
              <a:rPr lang="en-US" b="1" dirty="0" smtClean="0"/>
              <a:t>Upon sperm entry, these cortical granules fuse with the egg plasma membrane and release their contents into the space between the plasma membrane and the fibrous mat of </a:t>
            </a:r>
            <a:r>
              <a:rPr lang="en-US" b="1" dirty="0" err="1" smtClean="0"/>
              <a:t>vitelline</a:t>
            </a:r>
            <a:r>
              <a:rPr lang="en-US" b="1" dirty="0" smtClean="0"/>
              <a:t> envelope proteins. </a:t>
            </a:r>
            <a:endParaRPr lang="en-GB" b="1" dirty="0" smtClean="0"/>
          </a:p>
          <a:p>
            <a:pPr lvl="0" algn="just" rtl="0">
              <a:lnSpc>
                <a:spcPct val="150000"/>
              </a:lnSpc>
            </a:pPr>
            <a:r>
              <a:rPr lang="en-US" b="1" u="sng" dirty="0" smtClean="0">
                <a:solidFill>
                  <a:srgbClr val="FF0000"/>
                </a:solidFill>
              </a:rPr>
              <a:t>Several proteins are released by this cortical granule </a:t>
            </a:r>
            <a:r>
              <a:rPr lang="en-US" b="1" u="sng" dirty="0" err="1" smtClean="0">
                <a:solidFill>
                  <a:srgbClr val="FF0000"/>
                </a:solidFill>
              </a:rPr>
              <a:t>exocytosis</a:t>
            </a:r>
            <a:r>
              <a:rPr lang="en-US" b="1" u="sng" dirty="0" smtClean="0">
                <a:solidFill>
                  <a:srgbClr val="FF0000"/>
                </a:solidFill>
              </a:rPr>
              <a:t>. </a:t>
            </a:r>
            <a:endParaRPr lang="en-GB" b="1" dirty="0" smtClean="0">
              <a:solidFill>
                <a:srgbClr val="FF0000"/>
              </a:solidFill>
            </a:endParaRPr>
          </a:p>
          <a:p>
            <a:pPr lvl="0" algn="just" rtl="0">
              <a:lnSpc>
                <a:spcPct val="150000"/>
              </a:lnSpc>
            </a:pPr>
            <a:r>
              <a:rPr lang="en-US" b="1" u="dottedHeavy" dirty="0" smtClean="0">
                <a:solidFill>
                  <a:srgbClr val="FF0000"/>
                </a:solidFill>
              </a:rPr>
              <a:t>The first are proteases. </a:t>
            </a:r>
            <a:endParaRPr lang="en-GB" b="1" u="dottedHeavy" dirty="0" smtClean="0">
              <a:solidFill>
                <a:srgbClr val="FF0000"/>
              </a:solidFill>
            </a:endParaRPr>
          </a:p>
          <a:p>
            <a:pPr lvl="0" algn="just" rtl="0">
              <a:lnSpc>
                <a:spcPct val="150000"/>
              </a:lnSpc>
            </a:pPr>
            <a:r>
              <a:rPr lang="en-US" b="1" dirty="0" smtClean="0">
                <a:solidFill>
                  <a:srgbClr val="FF0000"/>
                </a:solidFill>
              </a:rPr>
              <a:t>These enzymes dissolve the protein posts that connect the </a:t>
            </a:r>
            <a:r>
              <a:rPr lang="en-US" b="1" dirty="0" err="1" smtClean="0">
                <a:solidFill>
                  <a:srgbClr val="FF0000"/>
                </a:solidFill>
              </a:rPr>
              <a:t>vitelline</a:t>
            </a:r>
            <a:r>
              <a:rPr lang="en-US" b="1" dirty="0" smtClean="0">
                <a:solidFill>
                  <a:srgbClr val="FF0000"/>
                </a:solidFill>
              </a:rPr>
              <a:t> envelope proteins to the cell membrane, and they clip off the </a:t>
            </a:r>
            <a:r>
              <a:rPr lang="en-US" b="1" dirty="0" err="1" smtClean="0">
                <a:solidFill>
                  <a:srgbClr val="FF0000"/>
                </a:solidFill>
              </a:rPr>
              <a:t>bindin</a:t>
            </a:r>
            <a:r>
              <a:rPr lang="en-US" b="1" dirty="0" smtClean="0">
                <a:solidFill>
                  <a:srgbClr val="FF0000"/>
                </a:solidFill>
              </a:rPr>
              <a:t> receptor and any sperm attached to it. </a:t>
            </a:r>
            <a:endParaRPr lang="en-GB" b="1" dirty="0" smtClean="0">
              <a:solidFill>
                <a:srgbClr val="FF0000"/>
              </a:solidFill>
            </a:endParaRPr>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643710"/>
          </a:xfrm>
        </p:spPr>
        <p:txBody>
          <a:bodyPr>
            <a:normAutofit fontScale="70000" lnSpcReduction="20000"/>
          </a:bodyPr>
          <a:lstStyle/>
          <a:p>
            <a:pPr lvl="0" algn="just" rtl="0">
              <a:lnSpc>
                <a:spcPct val="160000"/>
              </a:lnSpc>
            </a:pPr>
            <a:r>
              <a:rPr lang="en-US" b="1" u="dottedHeavy" dirty="0" err="1" smtClean="0">
                <a:solidFill>
                  <a:srgbClr val="FF0000"/>
                </a:solidFill>
              </a:rPr>
              <a:t>Mucopolysaccharides</a:t>
            </a:r>
            <a:r>
              <a:rPr lang="en-US" b="1" dirty="0" smtClean="0">
                <a:solidFill>
                  <a:srgbClr val="FF0000"/>
                </a:solidFill>
              </a:rPr>
              <a:t> released by the cortical granules produce an osmotic gradient that causes water to rush into the space between the plasma membrane and the </a:t>
            </a:r>
            <a:r>
              <a:rPr lang="en-US" b="1" dirty="0" err="1" smtClean="0">
                <a:solidFill>
                  <a:srgbClr val="FF0000"/>
                </a:solidFill>
              </a:rPr>
              <a:t>vitelline</a:t>
            </a:r>
            <a:r>
              <a:rPr lang="en-US" b="1" dirty="0" smtClean="0">
                <a:solidFill>
                  <a:srgbClr val="FF0000"/>
                </a:solidFill>
              </a:rPr>
              <a:t> envelope, causing the envelope to expand and become the fertilization envelope (Fig. 32). </a:t>
            </a:r>
            <a:endParaRPr lang="en-GB" b="1" dirty="0" smtClean="0">
              <a:solidFill>
                <a:srgbClr val="FF0000"/>
              </a:solidFill>
            </a:endParaRPr>
          </a:p>
          <a:p>
            <a:pPr lvl="0" algn="just" rtl="0">
              <a:lnSpc>
                <a:spcPct val="160000"/>
              </a:lnSpc>
            </a:pPr>
            <a:r>
              <a:rPr lang="en-US" b="1" dirty="0" smtClean="0">
                <a:solidFill>
                  <a:srgbClr val="FF0000"/>
                </a:solidFill>
              </a:rPr>
              <a:t>A third protein released by the cortical granules, a </a:t>
            </a:r>
            <a:r>
              <a:rPr lang="en-US" b="1" u="dottedHeavy" dirty="0" err="1" smtClean="0">
                <a:solidFill>
                  <a:srgbClr val="FF0000"/>
                </a:solidFill>
              </a:rPr>
              <a:t>peroxidase</a:t>
            </a:r>
            <a:r>
              <a:rPr lang="en-US" b="1" u="dottedHeavy" dirty="0" smtClean="0">
                <a:solidFill>
                  <a:srgbClr val="FF0000"/>
                </a:solidFill>
              </a:rPr>
              <a:t> enzyme</a:t>
            </a:r>
            <a:r>
              <a:rPr lang="en-US" b="1" dirty="0" smtClean="0">
                <a:solidFill>
                  <a:srgbClr val="FF0000"/>
                </a:solidFill>
              </a:rPr>
              <a:t>, hardens the fertilization envelope by </a:t>
            </a:r>
            <a:r>
              <a:rPr lang="en-US" b="1" dirty="0" err="1" smtClean="0">
                <a:solidFill>
                  <a:srgbClr val="FF0000"/>
                </a:solidFill>
              </a:rPr>
              <a:t>crosslinking</a:t>
            </a:r>
            <a:r>
              <a:rPr lang="en-US" b="1" dirty="0" smtClean="0">
                <a:solidFill>
                  <a:srgbClr val="FF0000"/>
                </a:solidFill>
              </a:rPr>
              <a:t> tyrosine residues on adjacent proteins. </a:t>
            </a:r>
            <a:endParaRPr lang="en-GB" b="1" dirty="0" smtClean="0">
              <a:solidFill>
                <a:srgbClr val="FF0000"/>
              </a:solidFill>
            </a:endParaRPr>
          </a:p>
          <a:p>
            <a:pPr lvl="0" algn="just" rtl="0">
              <a:lnSpc>
                <a:spcPct val="160000"/>
              </a:lnSpc>
            </a:pPr>
            <a:r>
              <a:rPr lang="en-US" b="1" dirty="0" smtClean="0"/>
              <a:t>This process </a:t>
            </a:r>
            <a:r>
              <a:rPr lang="en-US" b="1" u="sng" dirty="0" smtClean="0"/>
              <a:t>starts</a:t>
            </a:r>
            <a:r>
              <a:rPr lang="en-US" b="1" dirty="0" smtClean="0"/>
              <a:t> about 20 seconds after sperm attachment and is complete by the end of the </a:t>
            </a:r>
            <a:r>
              <a:rPr lang="en-US" b="1" u="sng" dirty="0" smtClean="0"/>
              <a:t>first minute </a:t>
            </a:r>
            <a:r>
              <a:rPr lang="en-US" b="1" dirty="0" smtClean="0"/>
              <a:t>of fertilization.</a:t>
            </a:r>
            <a:endParaRPr lang="en-GB" b="1" dirty="0" smtClean="0"/>
          </a:p>
          <a:p>
            <a:pPr lvl="0" algn="just" rtl="0">
              <a:lnSpc>
                <a:spcPct val="160000"/>
              </a:lnSpc>
            </a:pPr>
            <a:r>
              <a:rPr lang="en-US" b="1" dirty="0" smtClean="0">
                <a:solidFill>
                  <a:srgbClr val="FF0000"/>
                </a:solidFill>
              </a:rPr>
              <a:t> Finally, a fourth cortical granule protein, </a:t>
            </a:r>
            <a:r>
              <a:rPr lang="en-US" b="1" dirty="0" err="1" smtClean="0">
                <a:solidFill>
                  <a:srgbClr val="FF0000"/>
                </a:solidFill>
              </a:rPr>
              <a:t>hyalin</a:t>
            </a:r>
            <a:r>
              <a:rPr lang="en-US" b="1" dirty="0" smtClean="0">
                <a:solidFill>
                  <a:srgbClr val="FF0000"/>
                </a:solidFill>
              </a:rPr>
              <a:t>, forms a coating around the egg. </a:t>
            </a:r>
            <a:endParaRPr lang="en-GB" b="1" dirty="0" smtClean="0">
              <a:solidFill>
                <a:srgbClr val="FF0000"/>
              </a:solidFill>
            </a:endParaRPr>
          </a:p>
          <a:p>
            <a:pPr lvl="0" algn="just" rtl="0">
              <a:lnSpc>
                <a:spcPct val="160000"/>
              </a:lnSpc>
            </a:pPr>
            <a:r>
              <a:rPr lang="en-US" b="1" dirty="0" smtClean="0"/>
              <a:t>The egg extends elongated </a:t>
            </a:r>
            <a:r>
              <a:rPr lang="en-US" b="1" dirty="0" err="1" smtClean="0"/>
              <a:t>microvilli</a:t>
            </a:r>
            <a:r>
              <a:rPr lang="en-US" b="1" dirty="0" smtClean="0"/>
              <a:t> whose tips attach to this </a:t>
            </a:r>
            <a:r>
              <a:rPr lang="en-US" b="1" dirty="0" smtClean="0">
                <a:solidFill>
                  <a:srgbClr val="FF0000"/>
                </a:solidFill>
              </a:rPr>
              <a:t>hyaline layer.</a:t>
            </a:r>
            <a:r>
              <a:rPr lang="en-US" b="1" dirty="0" smtClean="0"/>
              <a:t> This layer provides support for the </a:t>
            </a:r>
            <a:r>
              <a:rPr lang="en-US" b="1" dirty="0" err="1" smtClean="0"/>
              <a:t>blastomeres</a:t>
            </a:r>
            <a:r>
              <a:rPr lang="en-US" b="1" dirty="0" smtClean="0"/>
              <a:t> during cleavage.</a:t>
            </a:r>
            <a:endParaRPr lang="en-GB" b="1" dirty="0" smtClean="0"/>
          </a:p>
          <a:p>
            <a:pPr algn="just">
              <a:lnSpc>
                <a:spcPct val="160000"/>
              </a:lnSpc>
            </a:pPr>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62500" lnSpcReduction="20000"/>
          </a:bodyPr>
          <a:lstStyle/>
          <a:p>
            <a:pPr algn="just" rtl="0">
              <a:lnSpc>
                <a:spcPct val="170000"/>
              </a:lnSpc>
              <a:buNone/>
            </a:pPr>
            <a:r>
              <a:rPr lang="en-US" sz="3800" b="1" dirty="0" smtClean="0">
                <a:solidFill>
                  <a:srgbClr val="0B02BE"/>
                </a:solidFill>
              </a:rPr>
              <a:t>Definition of Fertilization </a:t>
            </a:r>
            <a:endParaRPr lang="en-GB" sz="3800" b="1" dirty="0" smtClean="0">
              <a:solidFill>
                <a:srgbClr val="0B02BE"/>
              </a:solidFill>
            </a:endParaRPr>
          </a:p>
          <a:p>
            <a:pPr algn="just" rtl="0">
              <a:lnSpc>
                <a:spcPct val="170000"/>
              </a:lnSpc>
            </a:pPr>
            <a:r>
              <a:rPr lang="en-US" b="1" dirty="0" smtClean="0">
                <a:solidFill>
                  <a:srgbClr val="FF0000"/>
                </a:solidFill>
              </a:rPr>
              <a:t>Fertilization is the fusion of two nuclei of sperm and egg, to produces a single diploid cell, the zygote. </a:t>
            </a:r>
            <a:r>
              <a:rPr lang="en-US" b="1" dirty="0" smtClean="0"/>
              <a:t>The fusion is called </a:t>
            </a:r>
            <a:r>
              <a:rPr lang="en-US" b="1" dirty="0" err="1" smtClean="0">
                <a:solidFill>
                  <a:srgbClr val="FF0000"/>
                </a:solidFill>
              </a:rPr>
              <a:t>syngamy</a:t>
            </a:r>
            <a:r>
              <a:rPr lang="en-US" b="1" dirty="0" smtClean="0">
                <a:solidFill>
                  <a:srgbClr val="FF0000"/>
                </a:solidFill>
              </a:rPr>
              <a:t>.</a:t>
            </a:r>
            <a:endParaRPr lang="en-GB" b="1" dirty="0" smtClean="0">
              <a:solidFill>
                <a:srgbClr val="FF0000"/>
              </a:solidFill>
            </a:endParaRPr>
          </a:p>
          <a:p>
            <a:pPr algn="just" rtl="0">
              <a:lnSpc>
                <a:spcPct val="170000"/>
              </a:lnSpc>
              <a:buNone/>
            </a:pPr>
            <a:r>
              <a:rPr lang="en-US" b="1" dirty="0" smtClean="0">
                <a:solidFill>
                  <a:srgbClr val="0B02BE"/>
                </a:solidFill>
              </a:rPr>
              <a:t> </a:t>
            </a:r>
            <a:r>
              <a:rPr lang="en-US" sz="3800" b="1" dirty="0" smtClean="0">
                <a:solidFill>
                  <a:srgbClr val="0B02BE"/>
                </a:solidFill>
              </a:rPr>
              <a:t>Functions of Fertilization</a:t>
            </a:r>
            <a:endParaRPr lang="en-GB" sz="3800" b="1" dirty="0" smtClean="0">
              <a:solidFill>
                <a:srgbClr val="0B02BE"/>
              </a:solidFill>
            </a:endParaRPr>
          </a:p>
          <a:p>
            <a:pPr algn="just" rtl="0">
              <a:lnSpc>
                <a:spcPct val="170000"/>
              </a:lnSpc>
            </a:pPr>
            <a:r>
              <a:rPr lang="en-US" b="1" dirty="0" smtClean="0">
                <a:solidFill>
                  <a:srgbClr val="8B05C7"/>
                </a:solidFill>
              </a:rPr>
              <a:t>Fertilization restores the full genetic complement of the animal, but the events and processes of fertilization do even more:</a:t>
            </a:r>
            <a:endParaRPr lang="en-GB" b="1" dirty="0" smtClean="0">
              <a:solidFill>
                <a:srgbClr val="8B05C7"/>
              </a:solidFill>
            </a:endParaRPr>
          </a:p>
          <a:p>
            <a:pPr marL="449263" indent="-449263" algn="just" rtl="0">
              <a:lnSpc>
                <a:spcPct val="170000"/>
              </a:lnSpc>
            </a:pPr>
            <a:r>
              <a:rPr lang="en-US" b="1" dirty="0" smtClean="0"/>
              <a:t>They help eggs and sperm get together.</a:t>
            </a:r>
            <a:endParaRPr lang="en-GB" b="1" dirty="0" smtClean="0"/>
          </a:p>
          <a:p>
            <a:pPr marL="449263" lvl="0" indent="-449263" algn="just" rtl="0">
              <a:lnSpc>
                <a:spcPct val="170000"/>
              </a:lnSpc>
            </a:pPr>
            <a:r>
              <a:rPr lang="en-US" b="1" dirty="0" smtClean="0"/>
              <a:t>They determine the sex.</a:t>
            </a:r>
            <a:endParaRPr lang="en-GB" b="1" dirty="0" smtClean="0"/>
          </a:p>
          <a:p>
            <a:pPr marL="449263" indent="-449263" algn="just" rtl="0">
              <a:lnSpc>
                <a:spcPct val="170000"/>
              </a:lnSpc>
            </a:pPr>
            <a:r>
              <a:rPr lang="en-US" b="1" dirty="0" smtClean="0"/>
              <a:t>They prevent the union of sperm and eggs of different species.</a:t>
            </a:r>
            <a:endParaRPr lang="en-GB" b="1" dirty="0" smtClean="0"/>
          </a:p>
          <a:p>
            <a:pPr marL="449263" lvl="0" indent="-449263" algn="just" rtl="0">
              <a:lnSpc>
                <a:spcPct val="170000"/>
              </a:lnSpc>
            </a:pPr>
            <a:r>
              <a:rPr lang="en-US" b="1" dirty="0" smtClean="0"/>
              <a:t>They restore the diploid number of chromosomes.</a:t>
            </a:r>
            <a:endParaRPr lang="en-GB" b="1" dirty="0" smtClean="0"/>
          </a:p>
          <a:p>
            <a:pPr marL="449263" indent="-449263" algn="just" rtl="0">
              <a:lnSpc>
                <a:spcPct val="170000"/>
              </a:lnSpc>
            </a:pPr>
            <a:r>
              <a:rPr lang="en-US" b="1" dirty="0" smtClean="0"/>
              <a:t>They guarantee that only one sperm will enter the egg and activate it metabolically.</a:t>
            </a:r>
            <a:endParaRPr lang="en-GB" b="1" dirty="0" smtClean="0"/>
          </a:p>
          <a:p>
            <a:pPr algn="just" rtl="0">
              <a:lnSpc>
                <a:spcPct val="170000"/>
              </a:lnSpc>
            </a:pP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44" y="1071546"/>
            <a:ext cx="8940802" cy="393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rmAutofit fontScale="77500" lnSpcReduction="20000"/>
          </a:bodyPr>
          <a:lstStyle/>
          <a:p>
            <a:pPr algn="just" rtl="0">
              <a:lnSpc>
                <a:spcPct val="160000"/>
              </a:lnSpc>
              <a:buNone/>
            </a:pPr>
            <a:r>
              <a:rPr lang="en-US" b="1" dirty="0" smtClean="0">
                <a:solidFill>
                  <a:srgbClr val="FF0000"/>
                </a:solidFill>
              </a:rPr>
              <a:t>Blocks to </a:t>
            </a:r>
            <a:r>
              <a:rPr lang="en-US" b="1" dirty="0" err="1" smtClean="0">
                <a:solidFill>
                  <a:srgbClr val="FF0000"/>
                </a:solidFill>
              </a:rPr>
              <a:t>Polyspermy</a:t>
            </a:r>
            <a:r>
              <a:rPr lang="en-US" b="1" dirty="0" smtClean="0">
                <a:solidFill>
                  <a:srgbClr val="FF0000"/>
                </a:solidFill>
              </a:rPr>
              <a:t> in Mammals</a:t>
            </a:r>
            <a:endParaRPr lang="en-GB" b="1" dirty="0" smtClean="0">
              <a:solidFill>
                <a:srgbClr val="FF0000"/>
              </a:solidFill>
            </a:endParaRPr>
          </a:p>
          <a:p>
            <a:pPr lvl="0" algn="just" rtl="0">
              <a:lnSpc>
                <a:spcPct val="160000"/>
              </a:lnSpc>
            </a:pPr>
            <a:r>
              <a:rPr lang="en-US" b="1" dirty="0" smtClean="0"/>
              <a:t>In mammals, the cortical granule reaction does not create a fertilization envelope, but its ultimate effect is the same. </a:t>
            </a:r>
            <a:endParaRPr lang="en-GB" b="1" dirty="0" smtClean="0"/>
          </a:p>
          <a:p>
            <a:pPr lvl="0" algn="just" rtl="0">
              <a:lnSpc>
                <a:spcPct val="160000"/>
              </a:lnSpc>
            </a:pPr>
            <a:r>
              <a:rPr lang="en-US" b="1" dirty="0" smtClean="0"/>
              <a:t>Released enzymes modify the </a:t>
            </a:r>
            <a:r>
              <a:rPr lang="en-US" b="1" dirty="0" err="1" smtClean="0"/>
              <a:t>zona</a:t>
            </a:r>
            <a:r>
              <a:rPr lang="en-US" b="1" dirty="0" smtClean="0"/>
              <a:t> </a:t>
            </a:r>
            <a:r>
              <a:rPr lang="en-US" b="1" dirty="0" err="1" smtClean="0"/>
              <a:t>pellucida</a:t>
            </a:r>
            <a:r>
              <a:rPr lang="en-US" b="1" dirty="0" smtClean="0"/>
              <a:t> sperm receptors such that they can no longer bind sperm. </a:t>
            </a:r>
            <a:endParaRPr lang="en-GB" b="1" dirty="0" smtClean="0"/>
          </a:p>
          <a:p>
            <a:pPr lvl="0" algn="just" rtl="0">
              <a:lnSpc>
                <a:spcPct val="160000"/>
              </a:lnSpc>
            </a:pPr>
            <a:r>
              <a:rPr lang="en-US" b="1" dirty="0" smtClean="0"/>
              <a:t>During this process, called the </a:t>
            </a:r>
            <a:r>
              <a:rPr lang="en-US" b="1" dirty="0" err="1" smtClean="0">
                <a:solidFill>
                  <a:srgbClr val="FF0000"/>
                </a:solidFill>
              </a:rPr>
              <a:t>zona</a:t>
            </a:r>
            <a:r>
              <a:rPr lang="en-US" b="1" dirty="0" smtClean="0">
                <a:solidFill>
                  <a:srgbClr val="FF0000"/>
                </a:solidFill>
              </a:rPr>
              <a:t> reaction</a:t>
            </a:r>
            <a:r>
              <a:rPr lang="en-US" b="1" dirty="0" smtClean="0"/>
              <a:t>, both ZP3 and ZP2 are modified. </a:t>
            </a:r>
            <a:endParaRPr lang="en-GB" b="1" dirty="0" smtClean="0"/>
          </a:p>
          <a:p>
            <a:pPr lvl="0" algn="just" rtl="0">
              <a:lnSpc>
                <a:spcPct val="160000"/>
              </a:lnSpc>
            </a:pPr>
            <a:r>
              <a:rPr lang="en-US" b="1" dirty="0" smtClean="0"/>
              <a:t>It has been proposed that the cortical granules of mouse eggs contain an enzyme that clips off the terminal sugar residues of ZP3, thereby releasing bound sperm from the </a:t>
            </a:r>
            <a:r>
              <a:rPr lang="en-US" b="1" dirty="0" err="1" smtClean="0"/>
              <a:t>zona</a:t>
            </a:r>
            <a:r>
              <a:rPr lang="en-US" b="1" dirty="0" smtClean="0"/>
              <a:t> and preventing the attachment of other sperm.</a:t>
            </a:r>
            <a:endParaRPr lang="en-GB" b="1" dirty="0" smtClean="0"/>
          </a:p>
          <a:p>
            <a:pPr algn="just">
              <a:lnSpc>
                <a:spcPct val="160000"/>
              </a:lnSpc>
            </a:pPr>
            <a:endParaRPr lang="en-GB"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0000" lnSpcReduction="20000"/>
          </a:bodyPr>
          <a:lstStyle/>
          <a:p>
            <a:pPr lvl="0" algn="just" rtl="0">
              <a:lnSpc>
                <a:spcPct val="170000"/>
              </a:lnSpc>
            </a:pPr>
            <a:r>
              <a:rPr lang="en-US" b="1" dirty="0" smtClean="0">
                <a:solidFill>
                  <a:srgbClr val="FF0000"/>
                </a:solidFill>
              </a:rPr>
              <a:t>Cortical granules of mouse eggs have been found to contain N-</a:t>
            </a:r>
            <a:r>
              <a:rPr lang="en-US" b="1" dirty="0" err="1" smtClean="0">
                <a:solidFill>
                  <a:srgbClr val="FF0000"/>
                </a:solidFill>
              </a:rPr>
              <a:t>acetylglucosaminidase</a:t>
            </a:r>
            <a:r>
              <a:rPr lang="en-US" b="1" dirty="0" smtClean="0">
                <a:solidFill>
                  <a:srgbClr val="FF0000"/>
                </a:solidFill>
              </a:rPr>
              <a:t> enzymes capable of cleaving N-</a:t>
            </a:r>
            <a:r>
              <a:rPr lang="en-US" b="1" dirty="0" err="1" smtClean="0">
                <a:solidFill>
                  <a:srgbClr val="FF0000"/>
                </a:solidFill>
              </a:rPr>
              <a:t>acetylglucosamine</a:t>
            </a:r>
            <a:r>
              <a:rPr lang="en-US" b="1" dirty="0" smtClean="0">
                <a:solidFill>
                  <a:srgbClr val="FF0000"/>
                </a:solidFill>
              </a:rPr>
              <a:t> from ZP3 carbohydrate chains. </a:t>
            </a:r>
            <a:endParaRPr lang="en-GB" b="1" dirty="0" smtClean="0">
              <a:solidFill>
                <a:srgbClr val="FF0000"/>
              </a:solidFill>
            </a:endParaRPr>
          </a:p>
          <a:p>
            <a:pPr lvl="0" algn="just" rtl="0">
              <a:lnSpc>
                <a:spcPct val="170000"/>
              </a:lnSpc>
            </a:pPr>
            <a:r>
              <a:rPr lang="en-US" b="1" dirty="0" smtClean="0">
                <a:solidFill>
                  <a:srgbClr val="FF0000"/>
                </a:solidFill>
              </a:rPr>
              <a:t>N-</a:t>
            </a:r>
            <a:r>
              <a:rPr lang="en-US" b="1" dirty="0" err="1" smtClean="0">
                <a:solidFill>
                  <a:srgbClr val="FF0000"/>
                </a:solidFill>
              </a:rPr>
              <a:t>acetylglucosamine</a:t>
            </a:r>
            <a:r>
              <a:rPr lang="en-US" b="1" dirty="0" smtClean="0">
                <a:solidFill>
                  <a:srgbClr val="FF0000"/>
                </a:solidFill>
              </a:rPr>
              <a:t> is one of the carbohydrate groups that sperm can bind to, and Miller and co-workers (1992, 1993) have demonstrated that when the N </a:t>
            </a:r>
            <a:r>
              <a:rPr lang="en-US" b="1" dirty="0" err="1" smtClean="0">
                <a:solidFill>
                  <a:srgbClr val="FF0000"/>
                </a:solidFill>
              </a:rPr>
              <a:t>acetylglucosamine</a:t>
            </a:r>
            <a:r>
              <a:rPr lang="en-US" b="1" dirty="0" smtClean="0">
                <a:solidFill>
                  <a:srgbClr val="FF0000"/>
                </a:solidFill>
              </a:rPr>
              <a:t> residues are removed at fertilization, ZP3 will no longer serve as a substrate for the binding of other sperm. ZP2 is clipped by the cortical granule proteases and loses its ability to bind sperm as well. </a:t>
            </a:r>
            <a:endParaRPr lang="en-GB" b="1" dirty="0" smtClean="0">
              <a:solidFill>
                <a:srgbClr val="FF0000"/>
              </a:solidFill>
            </a:endParaRPr>
          </a:p>
          <a:p>
            <a:pPr lvl="0" algn="just" rtl="0">
              <a:lnSpc>
                <a:spcPct val="170000"/>
              </a:lnSpc>
            </a:pPr>
            <a:r>
              <a:rPr lang="en-US" b="1" dirty="0" smtClean="0"/>
              <a:t>Thus, once a sperm has entered the egg, other sperm can no longer initiate or maintain their binding to the </a:t>
            </a:r>
            <a:r>
              <a:rPr lang="en-US" b="1" dirty="0" err="1" smtClean="0"/>
              <a:t>zona</a:t>
            </a:r>
            <a:r>
              <a:rPr lang="en-US" b="1" dirty="0" smtClean="0"/>
              <a:t> </a:t>
            </a:r>
            <a:r>
              <a:rPr lang="en-US" b="1" dirty="0" err="1" smtClean="0"/>
              <a:t>pellucida</a:t>
            </a:r>
            <a:r>
              <a:rPr lang="en-US" b="1" dirty="0" smtClean="0"/>
              <a:t> and are rapidly shed.</a:t>
            </a:r>
            <a:endParaRPr lang="en-GB" b="1" dirty="0" smtClean="0"/>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92500" lnSpcReduction="20000"/>
          </a:bodyPr>
          <a:lstStyle/>
          <a:p>
            <a:pPr algn="just" rtl="0">
              <a:lnSpc>
                <a:spcPct val="150000"/>
              </a:lnSpc>
              <a:buNone/>
            </a:pPr>
            <a:r>
              <a:rPr lang="en-US" b="1" i="1" dirty="0" smtClean="0">
                <a:solidFill>
                  <a:srgbClr val="FF0000"/>
                </a:solidFill>
              </a:rPr>
              <a:t>Calcium as the initiator of the cortical granule reaction.</a:t>
            </a:r>
            <a:endParaRPr lang="en-GB" b="1" dirty="0" smtClean="0">
              <a:solidFill>
                <a:srgbClr val="FF0000"/>
              </a:solidFill>
            </a:endParaRPr>
          </a:p>
          <a:p>
            <a:pPr lvl="0" algn="just" rtl="0">
              <a:lnSpc>
                <a:spcPct val="150000"/>
              </a:lnSpc>
            </a:pPr>
            <a:r>
              <a:rPr lang="en-US" b="1" dirty="0" smtClean="0"/>
              <a:t>In sea urchins and mammals, the rise in calcium concentration responsible for the cortical granule reaction is not due to an influx of calcium into the egg, but rather comes from within the egg itself. </a:t>
            </a:r>
            <a:endParaRPr lang="en-GB" b="1" dirty="0" smtClean="0"/>
          </a:p>
          <a:p>
            <a:pPr lvl="0" algn="just" rtl="0">
              <a:lnSpc>
                <a:spcPct val="150000"/>
              </a:lnSpc>
            </a:pPr>
            <a:r>
              <a:rPr lang="en-US" b="1" dirty="0" smtClean="0"/>
              <a:t>The calcium ions do not merely diffuse across the egg from the point of sperm entry. </a:t>
            </a:r>
            <a:endParaRPr lang="en-GB" b="1" dirty="0" smtClean="0"/>
          </a:p>
          <a:p>
            <a:pPr lvl="0" algn="just" rtl="0">
              <a:lnSpc>
                <a:spcPct val="150000"/>
              </a:lnSpc>
            </a:pPr>
            <a:r>
              <a:rPr lang="en-US" b="1" dirty="0" smtClean="0"/>
              <a:t>Rather, the release of calcium ions starts at one end of the cell and proceeds actively to the other end. </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92500" lnSpcReduction="20000"/>
          </a:bodyPr>
          <a:lstStyle/>
          <a:p>
            <a:pPr lvl="0" algn="just" rtl="0">
              <a:lnSpc>
                <a:spcPct val="150000"/>
              </a:lnSpc>
            </a:pPr>
            <a:r>
              <a:rPr lang="en-US" b="1" dirty="0" smtClean="0"/>
              <a:t>The entire release of calcium ions is complete in roughly 30 seconds in sea urchin eggs, and the free calcium ions are </a:t>
            </a:r>
            <a:r>
              <a:rPr lang="en-US" b="1" dirty="0" err="1" smtClean="0"/>
              <a:t>resequestered</a:t>
            </a:r>
            <a:r>
              <a:rPr lang="en-US" b="1" dirty="0" smtClean="0"/>
              <a:t> shortly after they are released. </a:t>
            </a:r>
            <a:endParaRPr lang="en-GB" b="1" dirty="0" smtClean="0"/>
          </a:p>
          <a:p>
            <a:pPr lvl="0" algn="just" rtl="0">
              <a:lnSpc>
                <a:spcPct val="150000"/>
              </a:lnSpc>
            </a:pPr>
            <a:r>
              <a:rPr lang="en-US" b="1" dirty="0" smtClean="0"/>
              <a:t>If two sperm enter the egg cytoplasm, calcium ion release can be seen starting at the two separate points of entry on the cell surface.</a:t>
            </a:r>
            <a:endParaRPr lang="en-GB" b="1" dirty="0" smtClean="0"/>
          </a:p>
          <a:p>
            <a:pPr lvl="0" algn="just" rtl="0">
              <a:lnSpc>
                <a:spcPct val="150000"/>
              </a:lnSpc>
            </a:pPr>
            <a:r>
              <a:rPr lang="en-US" b="1" dirty="0" smtClean="0"/>
              <a:t>The calcium ions responsible for the cortical granule reaction are stored in the endoplasmic reticulum of the egg. </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6357982"/>
          </a:xfrm>
        </p:spPr>
        <p:txBody>
          <a:bodyPr>
            <a:normAutofit fontScale="92500" lnSpcReduction="10000"/>
          </a:bodyPr>
          <a:lstStyle/>
          <a:p>
            <a:pPr lvl="0" algn="just" rtl="0">
              <a:lnSpc>
                <a:spcPct val="150000"/>
              </a:lnSpc>
              <a:buNone/>
            </a:pPr>
            <a:r>
              <a:rPr lang="en-US" b="1" dirty="0" smtClean="0">
                <a:solidFill>
                  <a:srgbClr val="FF0000"/>
                </a:solidFill>
              </a:rPr>
              <a:t>5. The Activation of Egg Metabolism</a:t>
            </a:r>
            <a:endParaRPr lang="en-GB" b="1" dirty="0" smtClean="0">
              <a:solidFill>
                <a:srgbClr val="FF0000"/>
              </a:solidFill>
            </a:endParaRPr>
          </a:p>
          <a:p>
            <a:pPr algn="just" rtl="0">
              <a:lnSpc>
                <a:spcPct val="150000"/>
              </a:lnSpc>
            </a:pPr>
            <a:r>
              <a:rPr lang="en-US" b="1" dirty="0" smtClean="0"/>
              <a:t> </a:t>
            </a:r>
            <a:r>
              <a:rPr lang="en-US" b="1" dirty="0" smtClean="0">
                <a:solidFill>
                  <a:srgbClr val="0B02BE"/>
                </a:solidFill>
              </a:rPr>
              <a:t>Early Responses</a:t>
            </a:r>
            <a:endParaRPr lang="en-GB" b="1" dirty="0" smtClean="0">
              <a:solidFill>
                <a:srgbClr val="0B02BE"/>
              </a:solidFill>
            </a:endParaRPr>
          </a:p>
          <a:p>
            <a:pPr lvl="0" algn="just" rtl="0">
              <a:lnSpc>
                <a:spcPct val="150000"/>
              </a:lnSpc>
            </a:pPr>
            <a:r>
              <a:rPr lang="en-US" b="1" dirty="0" smtClean="0"/>
              <a:t>The activation of all eggs appears to depend on an increase in the concentration of free calcium ions within the egg. </a:t>
            </a:r>
            <a:endParaRPr lang="en-GB" b="1" dirty="0" smtClean="0"/>
          </a:p>
          <a:p>
            <a:pPr lvl="0" algn="just" rtl="0">
              <a:lnSpc>
                <a:spcPct val="150000"/>
              </a:lnSpc>
            </a:pPr>
            <a:r>
              <a:rPr lang="en-US" b="1" u="sng" dirty="0" smtClean="0">
                <a:solidFill>
                  <a:srgbClr val="8B05C7"/>
                </a:solidFill>
              </a:rPr>
              <a:t>Such an increase can occur in two ways: </a:t>
            </a:r>
            <a:endParaRPr lang="en-GB" b="1" u="sng" dirty="0" smtClean="0">
              <a:solidFill>
                <a:srgbClr val="8B05C7"/>
              </a:solidFill>
            </a:endParaRPr>
          </a:p>
          <a:p>
            <a:pPr marL="514350" lvl="0" indent="-514350" algn="just" rtl="0">
              <a:lnSpc>
                <a:spcPct val="150000"/>
              </a:lnSpc>
              <a:buFont typeface="+mj-lt"/>
              <a:buAutoNum type="arabicPeriod"/>
            </a:pPr>
            <a:r>
              <a:rPr lang="en-US" b="1" dirty="0" smtClean="0">
                <a:solidFill>
                  <a:srgbClr val="8B05C7"/>
                </a:solidFill>
              </a:rPr>
              <a:t>calcium ions can enter the egg from outside, or </a:t>
            </a:r>
            <a:endParaRPr lang="en-GB" b="1" dirty="0" smtClean="0">
              <a:solidFill>
                <a:srgbClr val="8B05C7"/>
              </a:solidFill>
            </a:endParaRPr>
          </a:p>
          <a:p>
            <a:pPr marL="514350" lvl="0" indent="-514350" algn="just" rtl="0">
              <a:lnSpc>
                <a:spcPct val="150000"/>
              </a:lnSpc>
              <a:buFont typeface="+mj-lt"/>
              <a:buAutoNum type="arabicPeriod"/>
            </a:pPr>
            <a:r>
              <a:rPr lang="en-US" b="1" dirty="0" smtClean="0">
                <a:solidFill>
                  <a:srgbClr val="8B05C7"/>
                </a:solidFill>
              </a:rPr>
              <a:t>calcium ions can be released from the endoplasmic reticulum within the egg.</a:t>
            </a:r>
            <a:endParaRPr lang="en-GB" b="1" dirty="0" smtClean="0">
              <a:solidFill>
                <a:srgbClr val="8B05C7"/>
              </a:solidFill>
            </a:endParaRPr>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6429420"/>
          </a:xfrm>
        </p:spPr>
        <p:txBody>
          <a:bodyPr>
            <a:normAutofit fontScale="92500" lnSpcReduction="10000"/>
          </a:bodyPr>
          <a:lstStyle/>
          <a:p>
            <a:pPr lvl="0" algn="just" rtl="0">
              <a:lnSpc>
                <a:spcPct val="150000"/>
              </a:lnSpc>
            </a:pPr>
            <a:r>
              <a:rPr lang="en-US" b="1" dirty="0" smtClean="0"/>
              <a:t>The presence of calcium ions is essential for </a:t>
            </a:r>
            <a:r>
              <a:rPr lang="en-US" b="1" dirty="0" smtClean="0">
                <a:solidFill>
                  <a:srgbClr val="FF0000"/>
                </a:solidFill>
              </a:rPr>
              <a:t>activating the development of the embryo. </a:t>
            </a:r>
          </a:p>
          <a:p>
            <a:pPr lvl="0" algn="just" rtl="0">
              <a:lnSpc>
                <a:spcPct val="150000"/>
              </a:lnSpc>
            </a:pPr>
            <a:r>
              <a:rPr lang="en-US" b="1" dirty="0" smtClean="0">
                <a:solidFill>
                  <a:srgbClr val="FF0000"/>
                </a:solidFill>
              </a:rPr>
              <a:t>The elevation of the fertilization envelope, a rise of intracellular pH, a burst of oxygen utilization, and increases in protein and DNA synthesis </a:t>
            </a:r>
            <a:r>
              <a:rPr lang="en-US" b="1" dirty="0" smtClean="0"/>
              <a:t>are all generated in their proper order. </a:t>
            </a:r>
            <a:endParaRPr lang="en-GB" b="1" dirty="0" smtClean="0"/>
          </a:p>
          <a:p>
            <a:pPr lvl="0" algn="just" rtl="0">
              <a:lnSpc>
                <a:spcPct val="150000"/>
              </a:lnSpc>
            </a:pPr>
            <a:r>
              <a:rPr lang="en-US" b="1" dirty="0" smtClean="0"/>
              <a:t>In most of these cases, development ceases before the first mitosis because the egg is still haploid and lacks the sperm </a:t>
            </a:r>
            <a:r>
              <a:rPr lang="en-US" b="1" dirty="0" err="1" smtClean="0"/>
              <a:t>centriole</a:t>
            </a:r>
            <a:r>
              <a:rPr lang="en-US" b="1" dirty="0" smtClean="0"/>
              <a:t> needed for division.</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85000" lnSpcReduction="20000"/>
          </a:bodyPr>
          <a:lstStyle/>
          <a:p>
            <a:pPr algn="just" rtl="0">
              <a:lnSpc>
                <a:spcPct val="150000"/>
              </a:lnSpc>
              <a:buNone/>
            </a:pPr>
            <a:r>
              <a:rPr lang="en-US" b="1" dirty="0" smtClean="0">
                <a:solidFill>
                  <a:srgbClr val="FF0000"/>
                </a:solidFill>
              </a:rPr>
              <a:t>Late Responses </a:t>
            </a:r>
            <a:endParaRPr lang="en-GB" dirty="0" smtClean="0">
              <a:solidFill>
                <a:srgbClr val="FF0000"/>
              </a:solidFill>
            </a:endParaRPr>
          </a:p>
          <a:p>
            <a:pPr lvl="0" algn="just" rtl="0">
              <a:lnSpc>
                <a:spcPct val="150000"/>
              </a:lnSpc>
            </a:pPr>
            <a:r>
              <a:rPr lang="en-US" b="1" dirty="0" smtClean="0"/>
              <a:t>Shortly after the calcium ion levels rise in a sea urchin egg, its intracellular pH also increases. </a:t>
            </a:r>
            <a:endParaRPr lang="en-GB" b="1" dirty="0" smtClean="0"/>
          </a:p>
          <a:p>
            <a:pPr lvl="0" algn="just" rtl="0">
              <a:lnSpc>
                <a:spcPct val="150000"/>
              </a:lnSpc>
            </a:pPr>
            <a:r>
              <a:rPr lang="en-US" b="1" dirty="0" smtClean="0"/>
              <a:t>The rise in intracellular pH begins with a second influx of sodium ions, which causes a 1:1 exchange between sodium ions from the seawater and hydrogen ions from the egg. </a:t>
            </a:r>
            <a:endParaRPr lang="en-GB" b="1" dirty="0" smtClean="0"/>
          </a:p>
          <a:p>
            <a:pPr lvl="0" algn="just" rtl="0">
              <a:lnSpc>
                <a:spcPct val="150000"/>
              </a:lnSpc>
            </a:pPr>
            <a:r>
              <a:rPr lang="en-US" b="1" dirty="0" smtClean="0"/>
              <a:t>This loss of hydrogen ions causes the pH to rise. </a:t>
            </a:r>
            <a:endParaRPr lang="en-GB" b="1" dirty="0" smtClean="0"/>
          </a:p>
          <a:p>
            <a:pPr lvl="0" algn="just" rtl="0">
              <a:lnSpc>
                <a:spcPct val="150000"/>
              </a:lnSpc>
            </a:pPr>
            <a:r>
              <a:rPr lang="en-US" b="1" dirty="0" smtClean="0">
                <a:solidFill>
                  <a:srgbClr val="FF0000"/>
                </a:solidFill>
              </a:rPr>
              <a:t>It is thought that the pH increase and the calcium ion elevation act together to stimulate new protein synthesis and DNA synthesis . </a:t>
            </a:r>
            <a:endParaRPr lang="en-GB" b="1" dirty="0" smtClean="0">
              <a:solidFill>
                <a:srgbClr val="FF0000"/>
              </a:solidFill>
            </a:endParaRPr>
          </a:p>
          <a:p>
            <a:pPr algn="just">
              <a:lnSpc>
                <a:spcPct val="150000"/>
              </a:lnSpc>
            </a:pP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76" y="214290"/>
            <a:ext cx="8858280" cy="6429420"/>
          </a:xfrm>
        </p:spPr>
        <p:txBody>
          <a:bodyPr>
            <a:normAutofit fontScale="85000" lnSpcReduction="20000"/>
          </a:bodyPr>
          <a:lstStyle/>
          <a:p>
            <a:pPr lvl="0" algn="just" rtl="0">
              <a:lnSpc>
                <a:spcPct val="150000"/>
              </a:lnSpc>
            </a:pPr>
            <a:r>
              <a:rPr lang="en-US" b="1" dirty="0" smtClean="0">
                <a:solidFill>
                  <a:srgbClr val="FF0000"/>
                </a:solidFill>
              </a:rPr>
              <a:t>The late responses of fertilization brought about by these ionic changes include the activation of DNA synthesis and protein synthesis.</a:t>
            </a:r>
            <a:endParaRPr lang="en-GB" b="1" dirty="0" smtClean="0">
              <a:solidFill>
                <a:srgbClr val="FF0000"/>
              </a:solidFill>
            </a:endParaRPr>
          </a:p>
          <a:p>
            <a:pPr lvl="0" algn="just" rtl="0">
              <a:lnSpc>
                <a:spcPct val="150000"/>
              </a:lnSpc>
            </a:pPr>
            <a:r>
              <a:rPr lang="en-US" b="1" dirty="0" smtClean="0"/>
              <a:t> In sea urchins, a burst of protein synthesis usually occurs within several minutes after sperm entry. </a:t>
            </a:r>
            <a:endParaRPr lang="en-GB" b="1" dirty="0" smtClean="0"/>
          </a:p>
          <a:p>
            <a:pPr lvl="0" algn="just" rtl="0">
              <a:lnSpc>
                <a:spcPct val="150000"/>
              </a:lnSpc>
            </a:pPr>
            <a:r>
              <a:rPr lang="en-US" b="1" dirty="0" smtClean="0"/>
              <a:t>This protein synthesis does not depend on the synthesis of new messenger RNA; rather, it utilizes mRNAs already present in the </a:t>
            </a:r>
            <a:r>
              <a:rPr lang="en-US" b="1" dirty="0" err="1" smtClean="0"/>
              <a:t>oocyte</a:t>
            </a:r>
            <a:r>
              <a:rPr lang="en-US" b="1" dirty="0" smtClean="0"/>
              <a:t> cytoplasm.</a:t>
            </a:r>
            <a:endParaRPr lang="en-GB" b="1" dirty="0" smtClean="0"/>
          </a:p>
          <a:p>
            <a:pPr lvl="0" algn="just" rtl="0">
              <a:lnSpc>
                <a:spcPct val="150000"/>
              </a:lnSpc>
            </a:pPr>
            <a:r>
              <a:rPr lang="en-US" b="1" dirty="0" smtClean="0">
                <a:solidFill>
                  <a:srgbClr val="FF0000"/>
                </a:solidFill>
              </a:rPr>
              <a:t>These messages include mRNAs encoding proteins such as </a:t>
            </a:r>
            <a:r>
              <a:rPr lang="en-US" b="1" u="heavy" dirty="0" err="1" smtClean="0">
                <a:solidFill>
                  <a:srgbClr val="FF0000"/>
                </a:solidFill>
                <a:uFill>
                  <a:solidFill>
                    <a:srgbClr val="C00000"/>
                  </a:solidFill>
                </a:uFill>
              </a:rPr>
              <a:t>histones</a:t>
            </a:r>
            <a:r>
              <a:rPr lang="en-US" b="1" u="heavy" dirty="0" smtClean="0">
                <a:solidFill>
                  <a:srgbClr val="FF0000"/>
                </a:solidFill>
                <a:uFill>
                  <a:solidFill>
                    <a:srgbClr val="C00000"/>
                  </a:solidFill>
                </a:uFill>
              </a:rPr>
              <a:t>, </a:t>
            </a:r>
            <a:r>
              <a:rPr lang="en-US" b="1" u="heavy" dirty="0" err="1" smtClean="0">
                <a:solidFill>
                  <a:srgbClr val="FF0000"/>
                </a:solidFill>
                <a:uFill>
                  <a:solidFill>
                    <a:srgbClr val="C00000"/>
                  </a:solidFill>
                </a:uFill>
              </a:rPr>
              <a:t>tubulins</a:t>
            </a:r>
            <a:r>
              <a:rPr lang="en-US" b="1" u="heavy" dirty="0" smtClean="0">
                <a:solidFill>
                  <a:srgbClr val="FF0000"/>
                </a:solidFill>
                <a:uFill>
                  <a:solidFill>
                    <a:srgbClr val="C00000"/>
                  </a:solidFill>
                </a:uFill>
              </a:rPr>
              <a:t>, actins, and morphogenetic factors </a:t>
            </a:r>
            <a:r>
              <a:rPr lang="en-US" b="1" dirty="0" smtClean="0">
                <a:solidFill>
                  <a:srgbClr val="FF0000"/>
                </a:solidFill>
              </a:rPr>
              <a:t>that are utilized during early development.</a:t>
            </a:r>
            <a:endParaRPr lang="en-GB" b="1" dirty="0" smtClean="0">
              <a:solidFill>
                <a:srgbClr val="FF0000"/>
              </a:solidFill>
            </a:endParaRPr>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357982"/>
          </a:xfrm>
        </p:spPr>
        <p:txBody>
          <a:bodyPr>
            <a:noAutofit/>
          </a:bodyPr>
          <a:lstStyle/>
          <a:p>
            <a:pPr lvl="0" algn="just" rtl="0">
              <a:buNone/>
            </a:pPr>
            <a:r>
              <a:rPr lang="en-US" sz="2400" b="1" dirty="0" smtClean="0">
                <a:solidFill>
                  <a:srgbClr val="FF0000"/>
                </a:solidFill>
              </a:rPr>
              <a:t>6. Fusion of the Genetic Material</a:t>
            </a:r>
            <a:endParaRPr lang="en-GB" sz="2400" b="1" dirty="0" smtClean="0">
              <a:solidFill>
                <a:srgbClr val="FF0000"/>
              </a:solidFill>
            </a:endParaRPr>
          </a:p>
          <a:p>
            <a:pPr algn="just" rtl="0">
              <a:buNone/>
            </a:pPr>
            <a:r>
              <a:rPr lang="en-US" sz="2200" b="1" dirty="0" smtClean="0">
                <a:solidFill>
                  <a:srgbClr val="0B02BE"/>
                </a:solidFill>
              </a:rPr>
              <a:t> I. Fusion of genetic material in sea urchins</a:t>
            </a:r>
            <a:endParaRPr lang="en-GB" sz="2200" b="1" dirty="0" smtClean="0">
              <a:solidFill>
                <a:srgbClr val="0B02BE"/>
              </a:solidFill>
            </a:endParaRPr>
          </a:p>
          <a:p>
            <a:pPr lvl="0" algn="just" rtl="0">
              <a:lnSpc>
                <a:spcPct val="170000"/>
              </a:lnSpc>
            </a:pPr>
            <a:r>
              <a:rPr lang="en-US" sz="2200" b="1" dirty="0" smtClean="0"/>
              <a:t>In sea urchins, the sperm nucleus enters the egg perpendicular to the egg surface. </a:t>
            </a:r>
            <a:endParaRPr lang="en-GB" sz="2200" b="1" dirty="0" smtClean="0"/>
          </a:p>
          <a:p>
            <a:pPr lvl="0" algn="just" rtl="0">
              <a:lnSpc>
                <a:spcPct val="170000"/>
              </a:lnSpc>
            </a:pPr>
            <a:r>
              <a:rPr lang="en-US" sz="2200" b="1" dirty="0" smtClean="0"/>
              <a:t>After fusion of the sperm and egg plasma membranes, the sperm nucleus and its </a:t>
            </a:r>
            <a:r>
              <a:rPr lang="en-US" sz="2200" b="1" dirty="0" err="1" smtClean="0"/>
              <a:t>centriole</a:t>
            </a:r>
            <a:r>
              <a:rPr lang="en-US" sz="2200" b="1" dirty="0" smtClean="0"/>
              <a:t> separate from the mitochondria and the flagellum. </a:t>
            </a:r>
            <a:endParaRPr lang="en-GB" sz="2200" b="1" dirty="0" smtClean="0"/>
          </a:p>
          <a:p>
            <a:pPr lvl="0" algn="just" rtl="0">
              <a:lnSpc>
                <a:spcPct val="170000"/>
              </a:lnSpc>
            </a:pPr>
            <a:r>
              <a:rPr lang="en-US" sz="2200" b="1" dirty="0" smtClean="0"/>
              <a:t>The mitochondria and the flagellum disintegrate inside the egg, so very few, if any, sperm-derived mitochondria are found in developing or adult organisms. </a:t>
            </a:r>
            <a:endParaRPr lang="en-GB" sz="2200" b="1" dirty="0" smtClean="0"/>
          </a:p>
          <a:p>
            <a:pPr lvl="0" algn="just" rtl="0">
              <a:lnSpc>
                <a:spcPct val="170000"/>
              </a:lnSpc>
            </a:pPr>
            <a:r>
              <a:rPr lang="en-US" sz="2200" b="1" dirty="0" smtClean="0"/>
              <a:t>In mice, it is estimated that only 1 out of every 10,000 mitochondria is sperm-derived. </a:t>
            </a:r>
            <a:endParaRPr lang="en-GB" sz="22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6429420"/>
          </a:xfrm>
        </p:spPr>
        <p:txBody>
          <a:bodyPr>
            <a:normAutofit fontScale="77500" lnSpcReduction="20000"/>
          </a:bodyPr>
          <a:lstStyle/>
          <a:p>
            <a:pPr algn="just" rtl="0">
              <a:lnSpc>
                <a:spcPct val="150000"/>
              </a:lnSpc>
              <a:buNone/>
            </a:pPr>
            <a:r>
              <a:rPr lang="en-US" b="1" dirty="0" smtClean="0">
                <a:solidFill>
                  <a:srgbClr val="FF0000"/>
                </a:solidFill>
              </a:rPr>
              <a:t>Events of Fertilization</a:t>
            </a:r>
            <a:endParaRPr lang="en-GB" b="1" dirty="0" smtClean="0">
              <a:solidFill>
                <a:srgbClr val="FF0000"/>
              </a:solidFill>
            </a:endParaRPr>
          </a:p>
          <a:p>
            <a:pPr marL="514350" lvl="0" indent="-514350" algn="just" rtl="0">
              <a:lnSpc>
                <a:spcPct val="150000"/>
              </a:lnSpc>
              <a:buFont typeface="+mj-lt"/>
              <a:buAutoNum type="arabicPeriod"/>
            </a:pPr>
            <a:r>
              <a:rPr lang="en-US" b="1" dirty="0" smtClean="0">
                <a:solidFill>
                  <a:srgbClr val="FF0000"/>
                </a:solidFill>
              </a:rPr>
              <a:t>The recognition of egg and sperm</a:t>
            </a:r>
            <a:endParaRPr lang="en-GB" b="1" dirty="0" smtClean="0">
              <a:solidFill>
                <a:srgbClr val="FF0000"/>
              </a:solidFill>
            </a:endParaRPr>
          </a:p>
          <a:p>
            <a:pPr marL="514350" lvl="0" indent="-514350" algn="just" rtl="0">
              <a:lnSpc>
                <a:spcPct val="150000"/>
              </a:lnSpc>
              <a:buFont typeface="+mj-lt"/>
              <a:buAutoNum type="arabicPeriod"/>
            </a:pPr>
            <a:r>
              <a:rPr lang="en-US" b="1" dirty="0" smtClean="0">
                <a:solidFill>
                  <a:srgbClr val="FF0000"/>
                </a:solidFill>
              </a:rPr>
              <a:t>The sperm is activated so that it is capable of gaining access to the plasma membrane of the egg.</a:t>
            </a:r>
            <a:endParaRPr lang="en-GB" b="1" dirty="0" smtClean="0">
              <a:solidFill>
                <a:srgbClr val="FF0000"/>
              </a:solidFill>
            </a:endParaRPr>
          </a:p>
          <a:p>
            <a:pPr marL="514350" lvl="0" indent="-514350" algn="just" rtl="0">
              <a:lnSpc>
                <a:spcPct val="150000"/>
              </a:lnSpc>
              <a:buFont typeface="+mj-lt"/>
              <a:buAutoNum type="arabicPeriod"/>
            </a:pPr>
            <a:r>
              <a:rPr lang="en-US" b="1" dirty="0" smtClean="0">
                <a:solidFill>
                  <a:srgbClr val="FF0000"/>
                </a:solidFill>
              </a:rPr>
              <a:t>The plasma membranes of the sperm and egg fuse.</a:t>
            </a:r>
            <a:endParaRPr lang="en-GB" b="1" dirty="0" smtClean="0">
              <a:solidFill>
                <a:srgbClr val="FF0000"/>
              </a:solidFill>
            </a:endParaRPr>
          </a:p>
          <a:p>
            <a:pPr marL="514350" lvl="0" indent="-514350" algn="just" rtl="0">
              <a:lnSpc>
                <a:spcPct val="150000"/>
              </a:lnSpc>
              <a:buFont typeface="+mj-lt"/>
              <a:buAutoNum type="arabicPeriod"/>
            </a:pPr>
            <a:r>
              <a:rPr lang="en-US" b="1" dirty="0" smtClean="0">
                <a:solidFill>
                  <a:srgbClr val="FF0000"/>
                </a:solidFill>
              </a:rPr>
              <a:t>The egg blocks entry by additional sperm.</a:t>
            </a:r>
            <a:endParaRPr lang="en-GB" b="1" dirty="0" smtClean="0">
              <a:solidFill>
                <a:srgbClr val="FF0000"/>
              </a:solidFill>
            </a:endParaRPr>
          </a:p>
          <a:p>
            <a:pPr marL="514350" lvl="0" indent="-514350" algn="just" rtl="0">
              <a:lnSpc>
                <a:spcPct val="150000"/>
              </a:lnSpc>
              <a:buFont typeface="+mj-lt"/>
              <a:buAutoNum type="arabicPeriod"/>
            </a:pPr>
            <a:r>
              <a:rPr lang="en-US" b="1" dirty="0" smtClean="0">
                <a:solidFill>
                  <a:srgbClr val="FF0000"/>
                </a:solidFill>
              </a:rPr>
              <a:t>The egg is metabolically activated and stimulated to start development.</a:t>
            </a:r>
            <a:endParaRPr lang="en-GB" b="1" dirty="0" smtClean="0">
              <a:solidFill>
                <a:srgbClr val="FF0000"/>
              </a:solidFill>
            </a:endParaRPr>
          </a:p>
          <a:p>
            <a:pPr marL="514350" lvl="0" indent="-514350" algn="just" rtl="0">
              <a:lnSpc>
                <a:spcPct val="150000"/>
              </a:lnSpc>
              <a:buFont typeface="+mj-lt"/>
              <a:buAutoNum type="arabicPeriod"/>
            </a:pPr>
            <a:r>
              <a:rPr lang="en-US" b="1" dirty="0" smtClean="0">
                <a:solidFill>
                  <a:srgbClr val="FF0000"/>
                </a:solidFill>
              </a:rPr>
              <a:t>The egg and sperm nuclei fuse to create the diploid nucleus of the zygote.</a:t>
            </a:r>
            <a:endParaRPr lang="en-GB" b="1" dirty="0" smtClean="0">
              <a:solidFill>
                <a:srgbClr val="FF0000"/>
              </a:solidFill>
            </a:endParaRPr>
          </a:p>
          <a:p>
            <a:pPr marL="514350" lvl="0" indent="-514350" algn="just" rtl="0">
              <a:lnSpc>
                <a:spcPct val="150000"/>
              </a:lnSpc>
              <a:buFont typeface="+mj-lt"/>
              <a:buAutoNum type="arabicPeriod"/>
            </a:pPr>
            <a:r>
              <a:rPr lang="en-US" b="1" dirty="0" smtClean="0">
                <a:solidFill>
                  <a:srgbClr val="FF0000"/>
                </a:solidFill>
              </a:rPr>
              <a:t>Preparation for Cleavage.</a:t>
            </a:r>
            <a:endParaRPr lang="en-GB" b="1" dirty="0" smtClean="0">
              <a:solidFill>
                <a:srgbClr val="FF0000"/>
              </a:solidFill>
            </a:endParaRPr>
          </a:p>
          <a:p>
            <a:pPr algn="just" rtl="0">
              <a:lnSpc>
                <a:spcPct val="150000"/>
              </a:lnSpc>
            </a:pP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85000" lnSpcReduction="20000"/>
          </a:bodyPr>
          <a:lstStyle/>
          <a:p>
            <a:pPr lvl="0" algn="just" rtl="0">
              <a:lnSpc>
                <a:spcPct val="150000"/>
              </a:lnSpc>
            </a:pPr>
            <a:r>
              <a:rPr lang="en-US" b="1" dirty="0" smtClean="0"/>
              <a:t>Thus, although each gamete contributes a haploid genome to the zygote, the mitochondrial genome is transmitted primarily by the maternal parent.</a:t>
            </a:r>
            <a:endParaRPr lang="en-GB" b="1" dirty="0" smtClean="0"/>
          </a:p>
          <a:p>
            <a:pPr lvl="0" algn="just" rtl="0">
              <a:lnSpc>
                <a:spcPct val="150000"/>
              </a:lnSpc>
            </a:pPr>
            <a:r>
              <a:rPr lang="en-US" b="1" dirty="0" smtClean="0"/>
              <a:t> Conversely, in almost all animals studied (the mouse being the major exception), the </a:t>
            </a:r>
            <a:r>
              <a:rPr lang="en-US" b="1" dirty="0" err="1" smtClean="0"/>
              <a:t>centrosome</a:t>
            </a:r>
            <a:r>
              <a:rPr lang="en-US" b="1" dirty="0" smtClean="0"/>
              <a:t> needed to produce the mitotic spindle of the subsequent divisions is derived from the sperm </a:t>
            </a:r>
            <a:r>
              <a:rPr lang="en-US" b="1" dirty="0" err="1" smtClean="0"/>
              <a:t>centriole</a:t>
            </a:r>
            <a:r>
              <a:rPr lang="en-US" b="1" dirty="0" smtClean="0"/>
              <a:t>.</a:t>
            </a:r>
            <a:endParaRPr lang="en-GB" b="1" dirty="0" smtClean="0"/>
          </a:p>
          <a:p>
            <a:pPr lvl="0" algn="just" rtl="0">
              <a:lnSpc>
                <a:spcPct val="150000"/>
              </a:lnSpc>
            </a:pPr>
            <a:r>
              <a:rPr lang="en-US" b="1" dirty="0" smtClean="0"/>
              <a:t>The egg nucleus, once it is haploid, is called the </a:t>
            </a:r>
            <a:r>
              <a:rPr lang="en-US" b="1" dirty="0" smtClean="0">
                <a:solidFill>
                  <a:srgbClr val="FF0000"/>
                </a:solidFill>
              </a:rPr>
              <a:t>female </a:t>
            </a:r>
            <a:r>
              <a:rPr lang="en-US" b="1" dirty="0" err="1" smtClean="0">
                <a:solidFill>
                  <a:srgbClr val="FF0000"/>
                </a:solidFill>
              </a:rPr>
              <a:t>pronucleus</a:t>
            </a:r>
            <a:r>
              <a:rPr lang="en-US" b="1" dirty="0" smtClean="0">
                <a:solidFill>
                  <a:srgbClr val="FF0000"/>
                </a:solidFill>
              </a:rPr>
              <a:t>.</a:t>
            </a:r>
            <a:r>
              <a:rPr lang="en-US" b="1" dirty="0" smtClean="0"/>
              <a:t> Once inside the egg, the sperm nucleus </a:t>
            </a:r>
            <a:r>
              <a:rPr lang="en-US" b="1" dirty="0" err="1" smtClean="0"/>
              <a:t>decondenses</a:t>
            </a:r>
            <a:r>
              <a:rPr lang="en-US" b="1" dirty="0" smtClean="0"/>
              <a:t> to form the </a:t>
            </a:r>
            <a:r>
              <a:rPr lang="en-US" b="1" dirty="0" smtClean="0">
                <a:solidFill>
                  <a:srgbClr val="FF0000"/>
                </a:solidFill>
              </a:rPr>
              <a:t>male </a:t>
            </a:r>
            <a:r>
              <a:rPr lang="en-US" b="1" dirty="0" err="1" smtClean="0">
                <a:solidFill>
                  <a:srgbClr val="FF0000"/>
                </a:solidFill>
              </a:rPr>
              <a:t>pronucleus</a:t>
            </a:r>
            <a:r>
              <a:rPr lang="en-US" b="1" dirty="0" smtClean="0">
                <a:solidFill>
                  <a:srgbClr val="FF0000"/>
                </a:solidFill>
              </a:rPr>
              <a:t> </a:t>
            </a:r>
            <a:r>
              <a:rPr lang="en-US" b="1" dirty="0" smtClean="0"/>
              <a:t>(Fig. 33). </a:t>
            </a:r>
            <a:endParaRPr lang="en-GB" b="1" dirty="0" smtClean="0"/>
          </a:p>
          <a:p>
            <a:pPr lvl="0" algn="just" rtl="0">
              <a:lnSpc>
                <a:spcPct val="150000"/>
              </a:lnSpc>
            </a:pPr>
            <a:r>
              <a:rPr lang="en-US" b="1" dirty="0" smtClean="0"/>
              <a:t>The sperm nucleus undergoes a dramatic transformation. </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6357982"/>
          </a:xfrm>
        </p:spPr>
        <p:txBody>
          <a:bodyPr>
            <a:normAutofit fontScale="70000" lnSpcReduction="20000"/>
          </a:bodyPr>
          <a:lstStyle/>
          <a:p>
            <a:pPr lvl="0" algn="just" rtl="0">
              <a:lnSpc>
                <a:spcPct val="170000"/>
              </a:lnSpc>
            </a:pPr>
            <a:r>
              <a:rPr lang="en-US" b="1" dirty="0" smtClean="0"/>
              <a:t>The nuclear envelope </a:t>
            </a:r>
            <a:r>
              <a:rPr lang="en-US" b="1" dirty="0" err="1" smtClean="0"/>
              <a:t>vesiculates</a:t>
            </a:r>
            <a:r>
              <a:rPr lang="en-US" b="1" dirty="0" smtClean="0"/>
              <a:t> into small packets, thereby exposing the compact sperm chromatin to the egg cytoplasm. </a:t>
            </a:r>
            <a:endParaRPr lang="en-GB" b="1" dirty="0" smtClean="0"/>
          </a:p>
          <a:p>
            <a:pPr lvl="0" algn="just" rtl="0">
              <a:lnSpc>
                <a:spcPct val="170000"/>
              </a:lnSpc>
            </a:pPr>
            <a:r>
              <a:rPr lang="en-US" b="1" dirty="0" smtClean="0"/>
              <a:t>The proteins holding the sperm chromatin in its condensed, inactive state are exchanged for other proteins derived from the egg cytoplasm. This exchange permits the </a:t>
            </a:r>
            <a:r>
              <a:rPr lang="en-US" b="1" dirty="0" err="1" smtClean="0"/>
              <a:t>decondensation</a:t>
            </a:r>
            <a:r>
              <a:rPr lang="en-US" b="1" dirty="0" smtClean="0"/>
              <a:t> of the sperm chromatin. </a:t>
            </a:r>
            <a:endParaRPr lang="en-GB" b="1" dirty="0" smtClean="0"/>
          </a:p>
          <a:p>
            <a:pPr lvl="0" algn="just" rtl="0">
              <a:lnSpc>
                <a:spcPct val="170000"/>
              </a:lnSpc>
            </a:pPr>
            <a:r>
              <a:rPr lang="en-US" b="1" dirty="0" smtClean="0">
                <a:solidFill>
                  <a:srgbClr val="FF0000"/>
                </a:solidFill>
              </a:rPr>
              <a:t>In sea urchins, </a:t>
            </a:r>
            <a:r>
              <a:rPr lang="en-US" b="1" dirty="0" err="1" smtClean="0">
                <a:solidFill>
                  <a:srgbClr val="FF0000"/>
                </a:solidFill>
              </a:rPr>
              <a:t>decondensation</a:t>
            </a:r>
            <a:r>
              <a:rPr lang="en-US" b="1" dirty="0" smtClean="0">
                <a:solidFill>
                  <a:srgbClr val="FF0000"/>
                </a:solidFill>
              </a:rPr>
              <a:t> appears to be initiated by the </a:t>
            </a:r>
            <a:r>
              <a:rPr lang="en-US" b="1" dirty="0" err="1" smtClean="0">
                <a:solidFill>
                  <a:srgbClr val="FF0000"/>
                </a:solidFill>
              </a:rPr>
              <a:t>phosphorylation</a:t>
            </a:r>
            <a:r>
              <a:rPr lang="en-US" b="1" dirty="0" smtClean="0">
                <a:solidFill>
                  <a:srgbClr val="FF0000"/>
                </a:solidFill>
              </a:rPr>
              <a:t> of two sperm-specific </a:t>
            </a:r>
            <a:r>
              <a:rPr lang="en-US" b="1" dirty="0" err="1" smtClean="0">
                <a:solidFill>
                  <a:srgbClr val="FF0000"/>
                </a:solidFill>
              </a:rPr>
              <a:t>histones</a:t>
            </a:r>
            <a:r>
              <a:rPr lang="en-US" b="1" dirty="0" smtClean="0">
                <a:solidFill>
                  <a:srgbClr val="FF0000"/>
                </a:solidFill>
              </a:rPr>
              <a:t> that bind tightly to the DNA. </a:t>
            </a:r>
            <a:endParaRPr lang="en-GB" b="1" dirty="0" smtClean="0">
              <a:solidFill>
                <a:srgbClr val="FF0000"/>
              </a:solidFill>
            </a:endParaRPr>
          </a:p>
          <a:p>
            <a:pPr lvl="0" algn="just" rtl="0">
              <a:lnSpc>
                <a:spcPct val="170000"/>
              </a:lnSpc>
            </a:pPr>
            <a:r>
              <a:rPr lang="en-US" b="1" dirty="0" smtClean="0"/>
              <a:t>This process begins when the sperm comes into contact with a glycoprotein in the egg jelly that elevates the level of </a:t>
            </a:r>
            <a:r>
              <a:rPr lang="en-US" b="1" dirty="0" err="1" smtClean="0"/>
              <a:t>cAMP</a:t>
            </a:r>
            <a:r>
              <a:rPr lang="en-US" b="1" dirty="0" smtClean="0"/>
              <a:t>-dependent protein </a:t>
            </a:r>
            <a:r>
              <a:rPr lang="en-US" b="1" dirty="0" err="1" smtClean="0"/>
              <a:t>kinase</a:t>
            </a:r>
            <a:r>
              <a:rPr lang="en-US" b="1" dirty="0" smtClean="0"/>
              <a:t> activity. </a:t>
            </a:r>
            <a:endParaRPr lang="en-GB" b="1" dirty="0" smtClean="0"/>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52"/>
            <a:ext cx="8643998" cy="6429420"/>
          </a:xfrm>
        </p:spPr>
        <p:txBody>
          <a:bodyPr>
            <a:noAutofit/>
          </a:bodyPr>
          <a:lstStyle/>
          <a:p>
            <a:pPr lvl="0" algn="just" rtl="0">
              <a:lnSpc>
                <a:spcPct val="150000"/>
              </a:lnSpc>
            </a:pPr>
            <a:r>
              <a:rPr lang="en-US" sz="2300" b="1" dirty="0" smtClean="0"/>
              <a:t>These protein </a:t>
            </a:r>
            <a:r>
              <a:rPr lang="en-US" sz="2300" b="1" dirty="0" err="1" smtClean="0"/>
              <a:t>kinases</a:t>
            </a:r>
            <a:r>
              <a:rPr lang="en-US" sz="2300" b="1" dirty="0" smtClean="0"/>
              <a:t> </a:t>
            </a:r>
            <a:r>
              <a:rPr lang="en-US" sz="2300" b="1" dirty="0" err="1" smtClean="0"/>
              <a:t>phosphorylate</a:t>
            </a:r>
            <a:r>
              <a:rPr lang="en-US" sz="2300" b="1" dirty="0" smtClean="0"/>
              <a:t> several of the basic residues of the sperm-specific </a:t>
            </a:r>
            <a:r>
              <a:rPr lang="en-US" sz="2300" b="1" dirty="0" err="1" smtClean="0"/>
              <a:t>histones</a:t>
            </a:r>
            <a:r>
              <a:rPr lang="en-US" sz="2300" b="1" dirty="0" smtClean="0"/>
              <a:t> and thereby interfere with their binding to DNA.</a:t>
            </a:r>
            <a:endParaRPr lang="en-GB" sz="2300" b="1" dirty="0" smtClean="0"/>
          </a:p>
          <a:p>
            <a:pPr lvl="0" algn="just" rtl="0">
              <a:lnSpc>
                <a:spcPct val="160000"/>
              </a:lnSpc>
            </a:pPr>
            <a:r>
              <a:rPr lang="en-US" sz="2300" b="1" dirty="0" smtClean="0"/>
              <a:t> This loosening is thought to facilitate the replacement of the sperm-specific </a:t>
            </a:r>
            <a:r>
              <a:rPr lang="en-US" sz="2300" b="1" dirty="0" err="1" smtClean="0"/>
              <a:t>histones</a:t>
            </a:r>
            <a:r>
              <a:rPr lang="en-US" sz="2300" b="1" dirty="0" smtClean="0"/>
              <a:t> with other </a:t>
            </a:r>
            <a:r>
              <a:rPr lang="en-US" sz="2300" b="1" dirty="0" err="1" smtClean="0"/>
              <a:t>histones</a:t>
            </a:r>
            <a:r>
              <a:rPr lang="en-US" sz="2300" b="1" dirty="0" smtClean="0"/>
              <a:t> that have been stored in the </a:t>
            </a:r>
            <a:r>
              <a:rPr lang="en-US" sz="2300" b="1" dirty="0" err="1" smtClean="0"/>
              <a:t>oocyte</a:t>
            </a:r>
            <a:r>
              <a:rPr lang="en-US" sz="2300" b="1" dirty="0" smtClean="0"/>
              <a:t> cytoplasm. </a:t>
            </a:r>
            <a:endParaRPr lang="en-GB" sz="2300" b="1" dirty="0" smtClean="0"/>
          </a:p>
          <a:p>
            <a:pPr lvl="0" algn="just" rtl="0">
              <a:lnSpc>
                <a:spcPct val="160000"/>
              </a:lnSpc>
            </a:pPr>
            <a:r>
              <a:rPr lang="en-US" sz="2300" b="1" dirty="0" smtClean="0"/>
              <a:t>Once </a:t>
            </a:r>
            <a:r>
              <a:rPr lang="en-US" sz="2300" b="1" dirty="0" err="1" smtClean="0"/>
              <a:t>decondensed</a:t>
            </a:r>
            <a:r>
              <a:rPr lang="en-US" sz="2300" b="1" dirty="0" smtClean="0"/>
              <a:t>, the DNA can begin transcription and replication. </a:t>
            </a:r>
            <a:endParaRPr lang="en-GB" sz="2300" b="1" dirty="0" smtClean="0"/>
          </a:p>
          <a:p>
            <a:pPr lvl="0" algn="just" rtl="0">
              <a:lnSpc>
                <a:spcPct val="160000"/>
              </a:lnSpc>
            </a:pPr>
            <a:r>
              <a:rPr lang="en-US" sz="2300" b="1" dirty="0" smtClean="0"/>
              <a:t>After the sea urchin sperm enters the egg cytoplasm, the male </a:t>
            </a:r>
            <a:r>
              <a:rPr lang="en-US" sz="2300" b="1" dirty="0" err="1" smtClean="0"/>
              <a:t>pronucleus</a:t>
            </a:r>
            <a:r>
              <a:rPr lang="en-US" sz="2300" b="1" dirty="0" smtClean="0"/>
              <a:t> rotates 180° so that the sperm </a:t>
            </a:r>
            <a:r>
              <a:rPr lang="en-US" sz="2300" b="1" dirty="0" err="1" smtClean="0"/>
              <a:t>centriole</a:t>
            </a:r>
            <a:r>
              <a:rPr lang="en-US" sz="2300" b="1" dirty="0" smtClean="0"/>
              <a:t> is between the sperm </a:t>
            </a:r>
            <a:r>
              <a:rPr lang="en-US" sz="2300" b="1" dirty="0" err="1" smtClean="0"/>
              <a:t>pronucleus</a:t>
            </a:r>
            <a:r>
              <a:rPr lang="en-US" sz="2300" b="1" dirty="0" smtClean="0"/>
              <a:t> and the egg </a:t>
            </a:r>
            <a:r>
              <a:rPr lang="en-US" sz="2300" b="1" dirty="0" err="1" smtClean="0"/>
              <a:t>pronucleus</a:t>
            </a:r>
            <a:r>
              <a:rPr lang="en-US" sz="2300" b="1" dirty="0" smtClean="0"/>
              <a:t>. </a:t>
            </a:r>
            <a:endParaRPr lang="en-GB" sz="2300" b="1" dirty="0" smtClean="0"/>
          </a:p>
          <a:p>
            <a:pPr lvl="0" algn="just" rtl="0">
              <a:lnSpc>
                <a:spcPct val="160000"/>
              </a:lnSpc>
              <a:buNone/>
            </a:pPr>
            <a:endParaRPr lang="en-GB" sz="2200"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6429420"/>
          </a:xfrm>
        </p:spPr>
        <p:txBody>
          <a:bodyPr>
            <a:normAutofit fontScale="85000" lnSpcReduction="10000"/>
          </a:bodyPr>
          <a:lstStyle/>
          <a:p>
            <a:pPr algn="just" rtl="0">
              <a:lnSpc>
                <a:spcPct val="150000"/>
              </a:lnSpc>
            </a:pPr>
            <a:r>
              <a:rPr lang="en-US" b="1" dirty="0" smtClean="0"/>
              <a:t>The sperm </a:t>
            </a:r>
            <a:r>
              <a:rPr lang="en-US" b="1" dirty="0" err="1" smtClean="0"/>
              <a:t>centriole</a:t>
            </a:r>
            <a:r>
              <a:rPr lang="en-US" b="1" dirty="0" smtClean="0"/>
              <a:t> then acts as a microtubule organizing center, extending its own microtubules and integrating them with egg microtubules to form an aster.</a:t>
            </a:r>
            <a:endParaRPr lang="en-GB" b="1" dirty="0" smtClean="0"/>
          </a:p>
          <a:p>
            <a:pPr lvl="0" algn="just" rtl="0">
              <a:lnSpc>
                <a:spcPct val="150000"/>
              </a:lnSpc>
            </a:pPr>
            <a:r>
              <a:rPr lang="en-US" b="1" dirty="0" smtClean="0"/>
              <a:t>These microtubules extend throughout the egg and contact the female </a:t>
            </a:r>
            <a:r>
              <a:rPr lang="en-US" b="1" dirty="0" err="1" smtClean="0"/>
              <a:t>pronucleus</a:t>
            </a:r>
            <a:r>
              <a:rPr lang="en-US" b="1" dirty="0" smtClean="0"/>
              <a:t>, and the two </a:t>
            </a:r>
            <a:r>
              <a:rPr lang="en-US" b="1" dirty="0" err="1" smtClean="0"/>
              <a:t>pronuclei</a:t>
            </a:r>
            <a:r>
              <a:rPr lang="en-US" b="1" dirty="0" smtClean="0"/>
              <a:t> migrate toward each other.</a:t>
            </a:r>
            <a:endParaRPr lang="en-GB" b="1" dirty="0" smtClean="0"/>
          </a:p>
          <a:p>
            <a:pPr lvl="0" algn="just" rtl="0">
              <a:lnSpc>
                <a:spcPct val="150000"/>
              </a:lnSpc>
            </a:pPr>
            <a:r>
              <a:rPr lang="en-US" b="1" dirty="0" smtClean="0"/>
              <a:t>Their fusion forms the diploid </a:t>
            </a:r>
            <a:r>
              <a:rPr lang="en-US" b="1" dirty="0" smtClean="0">
                <a:solidFill>
                  <a:srgbClr val="FF0000"/>
                </a:solidFill>
              </a:rPr>
              <a:t>zygote nucleus</a:t>
            </a:r>
            <a:r>
              <a:rPr lang="en-US" b="1" dirty="0" smtClean="0"/>
              <a:t>. </a:t>
            </a:r>
            <a:endParaRPr lang="en-GB" b="1" dirty="0" smtClean="0"/>
          </a:p>
          <a:p>
            <a:pPr lvl="0" algn="just" rtl="0">
              <a:lnSpc>
                <a:spcPct val="150000"/>
              </a:lnSpc>
            </a:pPr>
            <a:r>
              <a:rPr lang="en-US" b="1" dirty="0" smtClean="0"/>
              <a:t>The initiation of DNA synthesis can occur either in the pronuclear stage (during migration) or after the formation of the zygote nucleus.</a:t>
            </a:r>
            <a:endParaRPr lang="en-GB" b="1" dirty="0" smtClean="0"/>
          </a:p>
          <a:p>
            <a:pPr algn="just">
              <a:lnSpc>
                <a:spcPct val="150000"/>
              </a:lnSpc>
            </a:pP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00100" y="357166"/>
            <a:ext cx="6643906" cy="6204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572560" cy="6429420"/>
          </a:xfrm>
        </p:spPr>
        <p:txBody>
          <a:bodyPr>
            <a:normAutofit fontScale="70000" lnSpcReduction="20000"/>
          </a:bodyPr>
          <a:lstStyle/>
          <a:p>
            <a:pPr algn="just" rtl="0">
              <a:lnSpc>
                <a:spcPct val="170000"/>
              </a:lnSpc>
              <a:buNone/>
            </a:pPr>
            <a:r>
              <a:rPr lang="en-US" b="1" dirty="0" smtClean="0">
                <a:solidFill>
                  <a:srgbClr val="1B1BFD"/>
                </a:solidFill>
              </a:rPr>
              <a:t>II- Fusion of genetic material in mammals</a:t>
            </a:r>
            <a:endParaRPr lang="en-GB" b="1" dirty="0" smtClean="0">
              <a:solidFill>
                <a:srgbClr val="1B1BFD"/>
              </a:solidFill>
            </a:endParaRPr>
          </a:p>
          <a:p>
            <a:pPr lvl="0" algn="just" rtl="0">
              <a:lnSpc>
                <a:spcPct val="170000"/>
              </a:lnSpc>
            </a:pPr>
            <a:r>
              <a:rPr lang="en-US" b="1" dirty="0" smtClean="0"/>
              <a:t>In mammals, the process of pronuclear migration takes about 12 hours, compared with less than 1 hour in the sea urchin. </a:t>
            </a:r>
            <a:endParaRPr lang="en-GB" b="1" dirty="0" smtClean="0"/>
          </a:p>
          <a:p>
            <a:pPr lvl="0" algn="just" rtl="0">
              <a:lnSpc>
                <a:spcPct val="170000"/>
              </a:lnSpc>
            </a:pPr>
            <a:r>
              <a:rPr lang="en-US" b="1" dirty="0" smtClean="0"/>
              <a:t>The mammalian sperm enters almost tangentially to the surface of the egg rather than approaching it perpendicularly, and it fuses with numerous </a:t>
            </a:r>
            <a:r>
              <a:rPr lang="en-US" b="1" dirty="0" err="1" smtClean="0"/>
              <a:t>microvilli</a:t>
            </a:r>
            <a:r>
              <a:rPr lang="en-US" b="1" dirty="0" smtClean="0"/>
              <a:t>. </a:t>
            </a:r>
            <a:endParaRPr lang="en-GB" b="1" dirty="0" smtClean="0"/>
          </a:p>
          <a:p>
            <a:pPr lvl="0" algn="just" rtl="0">
              <a:lnSpc>
                <a:spcPct val="170000"/>
              </a:lnSpc>
            </a:pPr>
            <a:r>
              <a:rPr lang="en-US" b="1" dirty="0" smtClean="0"/>
              <a:t>The mammalian sperm nucleus also breaks down as its chromatin </a:t>
            </a:r>
            <a:r>
              <a:rPr lang="en-US" b="1" dirty="0" err="1" smtClean="0"/>
              <a:t>decondenses</a:t>
            </a:r>
            <a:r>
              <a:rPr lang="en-US" b="1" dirty="0" smtClean="0"/>
              <a:t> and is then reconstructed by coalescing vesicles. </a:t>
            </a:r>
            <a:endParaRPr lang="en-GB" b="1" dirty="0" smtClean="0"/>
          </a:p>
          <a:p>
            <a:pPr lvl="0" algn="just" rtl="0">
              <a:lnSpc>
                <a:spcPct val="170000"/>
              </a:lnSpc>
            </a:pPr>
            <a:r>
              <a:rPr lang="en-US" b="1" dirty="0" smtClean="0"/>
              <a:t>The DNA of the sperm nucleus is bound by basic proteins called </a:t>
            </a:r>
            <a:r>
              <a:rPr lang="en-US" b="1" dirty="0" err="1" smtClean="0"/>
              <a:t>protamines</a:t>
            </a:r>
            <a:r>
              <a:rPr lang="en-US" b="1" dirty="0" smtClean="0"/>
              <a:t>, and these nuclear proteins are tightly compacted through disulfide bonds.</a:t>
            </a:r>
            <a:endParaRPr lang="en-GB" b="1" dirty="0" smtClean="0"/>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71414"/>
            <a:ext cx="8929718" cy="6572296"/>
          </a:xfrm>
        </p:spPr>
        <p:txBody>
          <a:bodyPr>
            <a:noAutofit/>
          </a:bodyPr>
          <a:lstStyle/>
          <a:p>
            <a:pPr lvl="0" algn="just" rtl="0">
              <a:lnSpc>
                <a:spcPct val="150000"/>
              </a:lnSpc>
            </a:pPr>
            <a:r>
              <a:rPr lang="en-US" sz="2800" b="1" dirty="0" smtClean="0">
                <a:solidFill>
                  <a:srgbClr val="FF0000"/>
                </a:solidFill>
              </a:rPr>
              <a:t>In the egg cytoplasm, glutathione reduces these disulfide bonds and allows the uncoiling of the sperm chromatin. </a:t>
            </a:r>
            <a:endParaRPr lang="en-GB" sz="2800" b="1" dirty="0" smtClean="0">
              <a:solidFill>
                <a:srgbClr val="FF0000"/>
              </a:solidFill>
            </a:endParaRPr>
          </a:p>
          <a:p>
            <a:pPr lvl="0" algn="just" rtl="0">
              <a:lnSpc>
                <a:spcPct val="150000"/>
              </a:lnSpc>
            </a:pPr>
            <a:r>
              <a:rPr lang="en-US" sz="2800" b="1" dirty="0" smtClean="0"/>
              <a:t>The mammalian male </a:t>
            </a:r>
            <a:r>
              <a:rPr lang="en-US" sz="2800" b="1" dirty="0" err="1" smtClean="0"/>
              <a:t>pronucleus</a:t>
            </a:r>
            <a:r>
              <a:rPr lang="en-US" sz="2800" b="1" dirty="0" smtClean="0"/>
              <a:t> enlarges while the </a:t>
            </a:r>
            <a:r>
              <a:rPr lang="en-US" sz="2800" b="1" dirty="0" err="1" smtClean="0"/>
              <a:t>oocyte</a:t>
            </a:r>
            <a:r>
              <a:rPr lang="en-US" sz="2800" b="1" dirty="0" smtClean="0"/>
              <a:t> nucleus completes its second meiotic division. </a:t>
            </a:r>
            <a:endParaRPr lang="en-GB" sz="2800" b="1" dirty="0" smtClean="0"/>
          </a:p>
          <a:p>
            <a:pPr lvl="0" algn="just" rtl="0">
              <a:lnSpc>
                <a:spcPct val="150000"/>
              </a:lnSpc>
            </a:pPr>
            <a:r>
              <a:rPr lang="en-US" sz="2800" b="1" dirty="0" smtClean="0"/>
              <a:t>The </a:t>
            </a:r>
            <a:r>
              <a:rPr lang="en-US" sz="2800" b="1" dirty="0" err="1" smtClean="0"/>
              <a:t>centrosome</a:t>
            </a:r>
            <a:r>
              <a:rPr lang="en-US" sz="2800" b="1" dirty="0" smtClean="0"/>
              <a:t> (new </a:t>
            </a:r>
            <a:r>
              <a:rPr lang="en-US" sz="2800" b="1" dirty="0" err="1" smtClean="0"/>
              <a:t>centriole</a:t>
            </a:r>
            <a:r>
              <a:rPr lang="en-US" sz="2800" b="1" dirty="0" smtClean="0"/>
              <a:t>) accompanying the male </a:t>
            </a:r>
            <a:r>
              <a:rPr lang="en-US" sz="2800" b="1" dirty="0" err="1" smtClean="0"/>
              <a:t>pronucleus</a:t>
            </a:r>
            <a:r>
              <a:rPr lang="en-US" sz="2800" b="1" dirty="0" smtClean="0"/>
              <a:t> produces its asters (largely from proteins stored in the </a:t>
            </a:r>
            <a:r>
              <a:rPr lang="en-US" sz="2800" b="1" dirty="0" err="1" smtClean="0"/>
              <a:t>oocyte</a:t>
            </a:r>
            <a:r>
              <a:rPr lang="en-US" sz="2800" b="1" dirty="0" smtClean="0"/>
              <a:t>) and contacts the female </a:t>
            </a:r>
            <a:r>
              <a:rPr lang="en-US" sz="2800" b="1" dirty="0" err="1" smtClean="0"/>
              <a:t>pronucleus</a:t>
            </a:r>
            <a:r>
              <a:rPr lang="en-US" sz="2800" b="1" dirty="0" smtClean="0"/>
              <a:t>. </a:t>
            </a:r>
            <a:endParaRPr lang="en-GB" sz="2800" b="1" dirty="0" smtClean="0"/>
          </a:p>
          <a:p>
            <a:pPr algn="just">
              <a:lnSpc>
                <a:spcPct val="160000"/>
              </a:lnSpc>
            </a:pPr>
            <a:endParaRPr lang="en-GB" sz="2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6429420"/>
          </a:xfrm>
        </p:spPr>
        <p:txBody>
          <a:bodyPr>
            <a:normAutofit fontScale="85000" lnSpcReduction="10000"/>
          </a:bodyPr>
          <a:lstStyle/>
          <a:p>
            <a:pPr lvl="0" algn="just" rtl="0">
              <a:lnSpc>
                <a:spcPct val="160000"/>
              </a:lnSpc>
            </a:pPr>
            <a:r>
              <a:rPr lang="en-US" b="1" dirty="0" smtClean="0"/>
              <a:t>Then each </a:t>
            </a:r>
            <a:r>
              <a:rPr lang="en-US" b="1" dirty="0" err="1" smtClean="0"/>
              <a:t>pronucleus</a:t>
            </a:r>
            <a:r>
              <a:rPr lang="en-US" b="1" dirty="0" smtClean="0"/>
              <a:t> migrates toward the other, replicating its DNA as it travels. </a:t>
            </a:r>
            <a:endParaRPr lang="en-GB" b="1" dirty="0" smtClean="0"/>
          </a:p>
          <a:p>
            <a:pPr lvl="0" algn="just" rtl="0">
              <a:lnSpc>
                <a:spcPct val="160000"/>
              </a:lnSpc>
            </a:pPr>
            <a:r>
              <a:rPr lang="en-US" b="1" dirty="0" smtClean="0"/>
              <a:t>Upon meeting, the two nuclear envelopes break down.</a:t>
            </a:r>
          </a:p>
          <a:p>
            <a:pPr lvl="0" algn="just" rtl="0">
              <a:lnSpc>
                <a:spcPct val="160000"/>
              </a:lnSpc>
            </a:pPr>
            <a:r>
              <a:rPr lang="en-US" b="1" dirty="0" smtClean="0"/>
              <a:t> However, instead of producing a common zygote nucleus (as happens in sea urchin fertilization), the chromatin condenses into chromosomes that orient themselves on a common mitotic spindle. </a:t>
            </a:r>
            <a:endParaRPr lang="en-GB" b="1" dirty="0" smtClean="0"/>
          </a:p>
          <a:p>
            <a:pPr lvl="0" algn="just" rtl="0">
              <a:lnSpc>
                <a:spcPct val="160000"/>
              </a:lnSpc>
            </a:pPr>
            <a:r>
              <a:rPr lang="en-US" b="1" dirty="0" smtClean="0"/>
              <a:t>Thus, a true diploid nucleus in mammals is first seen not in the zygote, but at the 2-cell stage.</a:t>
            </a:r>
            <a:endParaRPr lang="en-GB" b="1" dirty="0" smtClean="0"/>
          </a:p>
          <a:p>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6429420"/>
          </a:xfrm>
        </p:spPr>
        <p:txBody>
          <a:bodyPr>
            <a:normAutofit fontScale="62500" lnSpcReduction="20000"/>
          </a:bodyPr>
          <a:lstStyle/>
          <a:p>
            <a:pPr lvl="0" algn="just" rtl="0">
              <a:lnSpc>
                <a:spcPct val="170000"/>
              </a:lnSpc>
              <a:buNone/>
            </a:pPr>
            <a:r>
              <a:rPr lang="en-US" sz="3800" b="1" dirty="0" smtClean="0">
                <a:solidFill>
                  <a:srgbClr val="FF0000"/>
                </a:solidFill>
              </a:rPr>
              <a:t>7. Preparation for Cleavage</a:t>
            </a:r>
            <a:endParaRPr lang="en-GB" sz="3800" b="1" dirty="0" smtClean="0">
              <a:solidFill>
                <a:srgbClr val="FF0000"/>
              </a:solidFill>
            </a:endParaRPr>
          </a:p>
          <a:p>
            <a:pPr lvl="0" algn="just" rtl="0">
              <a:lnSpc>
                <a:spcPct val="170000"/>
              </a:lnSpc>
            </a:pPr>
            <a:r>
              <a:rPr lang="en-US" b="1" dirty="0" smtClean="0"/>
              <a:t>The increase in intracellular free calcium ions that activates DNA and protein synthesis also sets in motion the apparatus for cell division. </a:t>
            </a:r>
            <a:endParaRPr lang="en-GB" b="1" dirty="0" smtClean="0"/>
          </a:p>
          <a:p>
            <a:pPr lvl="0" algn="just" rtl="0">
              <a:lnSpc>
                <a:spcPct val="170000"/>
              </a:lnSpc>
            </a:pPr>
            <a:r>
              <a:rPr lang="en-US" b="1" dirty="0" smtClean="0"/>
              <a:t>The mechanisms by which cleavage is initiated probably differ among species, depending on the stage of meiosis at which fertilization occurs.</a:t>
            </a:r>
            <a:endParaRPr lang="en-GB" b="1" dirty="0" smtClean="0"/>
          </a:p>
          <a:p>
            <a:pPr lvl="0" algn="just" rtl="0">
              <a:lnSpc>
                <a:spcPct val="170000"/>
              </a:lnSpc>
            </a:pPr>
            <a:r>
              <a:rPr lang="en-US" b="1" dirty="0" smtClean="0"/>
              <a:t> However, </a:t>
            </a:r>
            <a:r>
              <a:rPr lang="en-US" b="1" dirty="0" smtClean="0">
                <a:solidFill>
                  <a:srgbClr val="FF0000"/>
                </a:solidFill>
              </a:rPr>
              <a:t>in all species studied, the rhythm of cell divisions is regulated by the synthesis and degradation of a protein called </a:t>
            </a:r>
            <a:r>
              <a:rPr lang="en-US" b="1" dirty="0" err="1" smtClean="0">
                <a:solidFill>
                  <a:srgbClr val="FF0000"/>
                </a:solidFill>
              </a:rPr>
              <a:t>cyclin</a:t>
            </a:r>
            <a:r>
              <a:rPr lang="en-US" b="1" dirty="0" smtClean="0">
                <a:solidFill>
                  <a:srgbClr val="FF0000"/>
                </a:solidFill>
              </a:rPr>
              <a:t>. </a:t>
            </a:r>
            <a:endParaRPr lang="en-GB" b="1" dirty="0" smtClean="0">
              <a:solidFill>
                <a:srgbClr val="FF0000"/>
              </a:solidFill>
            </a:endParaRPr>
          </a:p>
          <a:p>
            <a:pPr lvl="0" algn="just" rtl="0">
              <a:lnSpc>
                <a:spcPct val="170000"/>
              </a:lnSpc>
            </a:pPr>
            <a:r>
              <a:rPr lang="en-US" b="1" dirty="0" err="1" smtClean="0"/>
              <a:t>Cyclin</a:t>
            </a:r>
            <a:r>
              <a:rPr lang="en-US" b="1" dirty="0" smtClean="0"/>
              <a:t> keeps cells in metaphase, and the breakdown of </a:t>
            </a:r>
            <a:r>
              <a:rPr lang="en-US" b="1" dirty="0" err="1" smtClean="0"/>
              <a:t>cyclin</a:t>
            </a:r>
            <a:r>
              <a:rPr lang="en-US" b="1" dirty="0" smtClean="0"/>
              <a:t> enables the cells to return to </a:t>
            </a:r>
            <a:r>
              <a:rPr lang="en-US" b="1" dirty="0" err="1" smtClean="0"/>
              <a:t>interphase</a:t>
            </a:r>
            <a:r>
              <a:rPr lang="en-US" b="1" dirty="0" smtClean="0"/>
              <a:t>. </a:t>
            </a:r>
            <a:endParaRPr lang="en-GB" b="1" dirty="0" smtClean="0"/>
          </a:p>
          <a:p>
            <a:pPr lvl="0" algn="just" rtl="0">
              <a:lnSpc>
                <a:spcPct val="170000"/>
              </a:lnSpc>
            </a:pPr>
            <a:r>
              <a:rPr lang="en-US" b="1" dirty="0" smtClean="0"/>
              <a:t>In addition to their other activities, calcium ions appear to initiate the degradation of </a:t>
            </a:r>
            <a:r>
              <a:rPr lang="en-US" b="1" dirty="0" err="1" smtClean="0"/>
              <a:t>cyclin</a:t>
            </a:r>
            <a:r>
              <a:rPr lang="en-US" b="1" dirty="0" smtClean="0"/>
              <a:t>. </a:t>
            </a:r>
            <a:endParaRPr lang="en-GB" b="1" dirty="0" smtClean="0"/>
          </a:p>
          <a:p>
            <a:pPr lvl="0" algn="just" rtl="0">
              <a:lnSpc>
                <a:spcPct val="170000"/>
              </a:lnSpc>
            </a:pPr>
            <a:r>
              <a:rPr lang="en-US" b="1" dirty="0" smtClean="0"/>
              <a:t>Once the </a:t>
            </a:r>
            <a:r>
              <a:rPr lang="en-US" b="1" dirty="0" err="1" smtClean="0"/>
              <a:t>cyclin</a:t>
            </a:r>
            <a:r>
              <a:rPr lang="en-US" b="1" dirty="0" smtClean="0"/>
              <a:t> is degraded, the cycles of cell division can begin anew.</a:t>
            </a:r>
            <a:endParaRPr lang="en-GB" b="1" dirty="0" smtClean="0"/>
          </a:p>
          <a:p>
            <a:pPr algn="just" rtl="0">
              <a:lnSpc>
                <a:spcPct val="170000"/>
              </a:lnSpc>
              <a:buNone/>
            </a:pPr>
            <a:endParaRPr lang="en-GB" b="1" dirty="0" smtClean="0"/>
          </a:p>
          <a:p>
            <a:pPr algn="just">
              <a:lnSpc>
                <a:spcPct val="170000"/>
              </a:lnSpc>
            </a:pPr>
            <a:endParaRPr lang="en-GB"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572560" cy="6429420"/>
          </a:xfrm>
        </p:spPr>
        <p:txBody>
          <a:bodyPr>
            <a:normAutofit fontScale="85000" lnSpcReduction="20000"/>
          </a:bodyPr>
          <a:lstStyle/>
          <a:p>
            <a:pPr lvl="0" algn="just" rtl="0">
              <a:lnSpc>
                <a:spcPct val="160000"/>
              </a:lnSpc>
              <a:buNone/>
            </a:pPr>
            <a:r>
              <a:rPr lang="en-US" b="1" dirty="0" smtClean="0">
                <a:solidFill>
                  <a:srgbClr val="0B02BE"/>
                </a:solidFill>
              </a:rPr>
              <a:t>1. The Recognition of Egg and Sperm</a:t>
            </a:r>
            <a:endParaRPr lang="en-GB" b="1" dirty="0" smtClean="0">
              <a:solidFill>
                <a:srgbClr val="0B02BE"/>
              </a:solidFill>
            </a:endParaRPr>
          </a:p>
          <a:p>
            <a:pPr algn="just" rtl="0">
              <a:lnSpc>
                <a:spcPct val="160000"/>
              </a:lnSpc>
            </a:pPr>
            <a:r>
              <a:rPr lang="en-US" b="1" dirty="0" smtClean="0"/>
              <a:t>The aquatic organisms are faced with two problems: </a:t>
            </a:r>
            <a:endParaRPr lang="en-GB" b="1" dirty="0" smtClean="0"/>
          </a:p>
          <a:p>
            <a:pPr lvl="0" algn="just" rtl="0">
              <a:lnSpc>
                <a:spcPct val="160000"/>
              </a:lnSpc>
            </a:pPr>
            <a:r>
              <a:rPr lang="en-US" b="1" dirty="0" smtClean="0">
                <a:solidFill>
                  <a:srgbClr val="8B05C7"/>
                </a:solidFill>
              </a:rPr>
              <a:t>How can sperm and eggs meet in such a dilute concentration? </a:t>
            </a:r>
            <a:endParaRPr lang="en-GB" b="1" dirty="0" smtClean="0">
              <a:solidFill>
                <a:srgbClr val="8B05C7"/>
              </a:solidFill>
            </a:endParaRPr>
          </a:p>
          <a:p>
            <a:pPr lvl="0" algn="just" rtl="0">
              <a:lnSpc>
                <a:spcPct val="160000"/>
              </a:lnSpc>
            </a:pPr>
            <a:r>
              <a:rPr lang="en-US" b="1" dirty="0" smtClean="0">
                <a:solidFill>
                  <a:srgbClr val="8B05C7"/>
                </a:solidFill>
              </a:rPr>
              <a:t>How can sperm be prevented from trying to fertilize eggs of another species?</a:t>
            </a:r>
            <a:endParaRPr lang="en-GB" b="1" dirty="0" smtClean="0">
              <a:solidFill>
                <a:srgbClr val="8B05C7"/>
              </a:solidFill>
            </a:endParaRPr>
          </a:p>
          <a:p>
            <a:pPr algn="just" rtl="0">
              <a:lnSpc>
                <a:spcPct val="160000"/>
              </a:lnSpc>
            </a:pPr>
            <a:r>
              <a:rPr lang="en-US" b="1" u="sng" dirty="0" smtClean="0"/>
              <a:t>Two major mechanisms have evolved to solve these problems: </a:t>
            </a:r>
            <a:endParaRPr lang="en-GB" b="1" dirty="0" smtClean="0"/>
          </a:p>
          <a:p>
            <a:pPr marL="514350" lvl="0" indent="-514350" algn="just" rtl="0">
              <a:lnSpc>
                <a:spcPct val="160000"/>
              </a:lnSpc>
              <a:buFont typeface="+mj-lt"/>
              <a:buAutoNum type="arabicPeriod"/>
            </a:pPr>
            <a:r>
              <a:rPr lang="en-US" b="1" dirty="0" smtClean="0">
                <a:solidFill>
                  <a:srgbClr val="8B05C7"/>
                </a:solidFill>
              </a:rPr>
              <a:t>species specific attraction of sperm and </a:t>
            </a:r>
            <a:endParaRPr lang="en-GB" b="1" dirty="0" smtClean="0">
              <a:solidFill>
                <a:srgbClr val="8B05C7"/>
              </a:solidFill>
            </a:endParaRPr>
          </a:p>
          <a:p>
            <a:pPr marL="514350" lvl="0" indent="-514350" algn="just" rtl="0">
              <a:lnSpc>
                <a:spcPct val="160000"/>
              </a:lnSpc>
              <a:buFont typeface="+mj-lt"/>
              <a:buAutoNum type="arabicPeriod"/>
            </a:pPr>
            <a:r>
              <a:rPr lang="en-US" b="1" dirty="0" smtClean="0">
                <a:solidFill>
                  <a:srgbClr val="8B05C7"/>
                </a:solidFill>
              </a:rPr>
              <a:t>species-specific sperm activation.</a:t>
            </a:r>
            <a:endParaRPr lang="en-GB" b="1" dirty="0" smtClean="0">
              <a:solidFill>
                <a:srgbClr val="8B05C7"/>
              </a:solidFill>
            </a:endParaRPr>
          </a:p>
          <a:p>
            <a:pPr algn="just" rtl="0">
              <a:lnSpc>
                <a:spcPct val="160000"/>
              </a:lnSpc>
            </a:pPr>
            <a:endParaRPr lang="en-GB" b="1" dirty="0" smtClean="0"/>
          </a:p>
          <a:p>
            <a:pPr algn="just">
              <a:lnSpc>
                <a:spcPct val="160000"/>
              </a:lnSpc>
            </a:pPr>
            <a:endParaRPr lang="en-GB"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85000" lnSpcReduction="10000"/>
          </a:bodyPr>
          <a:lstStyle/>
          <a:p>
            <a:pPr algn="just" rtl="0">
              <a:lnSpc>
                <a:spcPct val="150000"/>
              </a:lnSpc>
              <a:buNone/>
            </a:pPr>
            <a:r>
              <a:rPr lang="en-US" b="1" dirty="0" smtClean="0">
                <a:solidFill>
                  <a:srgbClr val="0B02BE"/>
                </a:solidFill>
              </a:rPr>
              <a:t>2. Sperm Attraction: Action at a distance</a:t>
            </a:r>
            <a:endParaRPr lang="en-GB" b="1" dirty="0" smtClean="0">
              <a:solidFill>
                <a:srgbClr val="0B02BE"/>
              </a:solidFill>
            </a:endParaRPr>
          </a:p>
          <a:p>
            <a:pPr lvl="0" algn="just" rtl="0">
              <a:lnSpc>
                <a:spcPct val="150000"/>
              </a:lnSpc>
            </a:pPr>
            <a:r>
              <a:rPr lang="en-US" b="1" dirty="0" smtClean="0"/>
              <a:t>Species-specific sperm attraction has been documented in numerous species, including cnidarians, </a:t>
            </a:r>
            <a:r>
              <a:rPr lang="en-US" b="1" dirty="0" err="1" smtClean="0"/>
              <a:t>molluscs</a:t>
            </a:r>
            <a:r>
              <a:rPr lang="en-US" b="1" dirty="0" smtClean="0"/>
              <a:t>, echinoderms, and </a:t>
            </a:r>
            <a:r>
              <a:rPr lang="en-US" b="1" dirty="0" err="1" smtClean="0"/>
              <a:t>urochordates</a:t>
            </a:r>
            <a:r>
              <a:rPr lang="en-US" b="1" dirty="0" smtClean="0"/>
              <a:t>. </a:t>
            </a:r>
            <a:endParaRPr lang="en-GB" b="1" dirty="0" smtClean="0"/>
          </a:p>
          <a:p>
            <a:pPr lvl="0" algn="just" rtl="0">
              <a:lnSpc>
                <a:spcPct val="150000"/>
              </a:lnSpc>
            </a:pPr>
            <a:r>
              <a:rPr lang="en-US" b="1" dirty="0" smtClean="0"/>
              <a:t>In many species, sperm are attracted toward eggs of their species by </a:t>
            </a:r>
            <a:r>
              <a:rPr lang="en-US" b="1" dirty="0" err="1" smtClean="0">
                <a:solidFill>
                  <a:srgbClr val="FF0000"/>
                </a:solidFill>
              </a:rPr>
              <a:t>chemotaxis</a:t>
            </a:r>
            <a:r>
              <a:rPr lang="en-US" b="1" dirty="0" smtClean="0"/>
              <a:t>, that is, by following a gradient of a chemical secreted by the egg. </a:t>
            </a:r>
            <a:endParaRPr lang="en-GB" b="1" dirty="0" smtClean="0"/>
          </a:p>
          <a:p>
            <a:pPr lvl="0" algn="just" rtl="0">
              <a:lnSpc>
                <a:spcPct val="150000"/>
              </a:lnSpc>
            </a:pPr>
            <a:r>
              <a:rPr lang="en-US" b="1" dirty="0" smtClean="0"/>
              <a:t>The </a:t>
            </a:r>
            <a:r>
              <a:rPr lang="en-US" b="1" dirty="0" err="1" smtClean="0"/>
              <a:t>oocytes</a:t>
            </a:r>
            <a:r>
              <a:rPr lang="en-US" b="1" dirty="0" smtClean="0"/>
              <a:t> control not only the type of sperm they attract, but also the time at which they attract them.</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rmAutofit fontScale="77500" lnSpcReduction="20000"/>
          </a:bodyPr>
          <a:lstStyle/>
          <a:p>
            <a:pPr algn="just" rtl="0">
              <a:lnSpc>
                <a:spcPct val="170000"/>
              </a:lnSpc>
              <a:buNone/>
            </a:pPr>
            <a:r>
              <a:rPr lang="en-US" b="1" dirty="0" smtClean="0">
                <a:solidFill>
                  <a:srgbClr val="0B02BE"/>
                </a:solidFill>
              </a:rPr>
              <a:t>Gamete Binding and Recognition in Mammals</a:t>
            </a:r>
            <a:endParaRPr lang="en-GB" dirty="0" smtClean="0">
              <a:solidFill>
                <a:srgbClr val="0B02BE"/>
              </a:solidFill>
            </a:endParaRPr>
          </a:p>
          <a:p>
            <a:pPr algn="just" rtl="0">
              <a:lnSpc>
                <a:spcPct val="170000"/>
              </a:lnSpc>
            </a:pPr>
            <a:r>
              <a:rPr lang="en-US" b="1" dirty="0" smtClean="0"/>
              <a:t>A second interaction between sperm and egg is the </a:t>
            </a:r>
            <a:r>
              <a:rPr lang="en-US" b="1" dirty="0" err="1" smtClean="0">
                <a:solidFill>
                  <a:srgbClr val="FF0000"/>
                </a:solidFill>
              </a:rPr>
              <a:t>acrosomal</a:t>
            </a:r>
            <a:r>
              <a:rPr lang="en-US" b="1" dirty="0" smtClean="0">
                <a:solidFill>
                  <a:srgbClr val="FF0000"/>
                </a:solidFill>
              </a:rPr>
              <a:t> reaction.</a:t>
            </a:r>
            <a:endParaRPr lang="en-GB" b="1" dirty="0" smtClean="0">
              <a:solidFill>
                <a:srgbClr val="FF0000"/>
              </a:solidFill>
            </a:endParaRPr>
          </a:p>
          <a:p>
            <a:pPr algn="just" rtl="0">
              <a:lnSpc>
                <a:spcPct val="170000"/>
              </a:lnSpc>
            </a:pPr>
            <a:r>
              <a:rPr lang="en-US" b="1" dirty="0" smtClean="0">
                <a:solidFill>
                  <a:srgbClr val="FF0000"/>
                </a:solidFill>
              </a:rPr>
              <a:t> </a:t>
            </a:r>
            <a:r>
              <a:rPr lang="en-US" b="1" i="1" dirty="0" smtClean="0">
                <a:solidFill>
                  <a:srgbClr val="FF0000"/>
                </a:solidFill>
              </a:rPr>
              <a:t>ZP3: the sperm-binding protein of the mouse </a:t>
            </a:r>
            <a:r>
              <a:rPr lang="en-US" b="1" i="1" dirty="0" err="1" smtClean="0">
                <a:solidFill>
                  <a:srgbClr val="FF0000"/>
                </a:solidFill>
              </a:rPr>
              <a:t>zona</a:t>
            </a:r>
            <a:r>
              <a:rPr lang="en-US" b="1" i="1" dirty="0" smtClean="0">
                <a:solidFill>
                  <a:srgbClr val="FF0000"/>
                </a:solidFill>
              </a:rPr>
              <a:t> </a:t>
            </a:r>
            <a:r>
              <a:rPr lang="en-US" b="1" i="1" dirty="0" err="1" smtClean="0">
                <a:solidFill>
                  <a:srgbClr val="FF0000"/>
                </a:solidFill>
              </a:rPr>
              <a:t>pellucida</a:t>
            </a:r>
            <a:r>
              <a:rPr lang="en-US" b="1" i="1" dirty="0" smtClean="0">
                <a:solidFill>
                  <a:srgbClr val="FF0000"/>
                </a:solidFill>
              </a:rPr>
              <a:t>.</a:t>
            </a:r>
            <a:endParaRPr lang="en-GB" b="1" dirty="0" smtClean="0">
              <a:solidFill>
                <a:srgbClr val="FF0000"/>
              </a:solidFill>
            </a:endParaRPr>
          </a:p>
          <a:p>
            <a:pPr algn="just" rtl="0">
              <a:lnSpc>
                <a:spcPct val="170000"/>
              </a:lnSpc>
            </a:pPr>
            <a:r>
              <a:rPr lang="en-US" b="1" i="1" dirty="0" smtClean="0"/>
              <a:t> </a:t>
            </a:r>
            <a:r>
              <a:rPr lang="en-US" b="1" dirty="0" smtClean="0"/>
              <a:t>The </a:t>
            </a:r>
            <a:r>
              <a:rPr lang="en-US" b="1" dirty="0" err="1" smtClean="0"/>
              <a:t>zona</a:t>
            </a:r>
            <a:r>
              <a:rPr lang="en-US" b="1" dirty="0" smtClean="0"/>
              <a:t> </a:t>
            </a:r>
            <a:r>
              <a:rPr lang="en-US" b="1" dirty="0" err="1" smtClean="0"/>
              <a:t>pellucida</a:t>
            </a:r>
            <a:r>
              <a:rPr lang="en-US" b="1" dirty="0" smtClean="0"/>
              <a:t> in mammals plays a role analogous to that of the </a:t>
            </a:r>
            <a:r>
              <a:rPr lang="en-US" b="1" dirty="0" err="1" smtClean="0"/>
              <a:t>vitelline</a:t>
            </a:r>
            <a:r>
              <a:rPr lang="en-US" b="1" dirty="0" smtClean="0"/>
              <a:t> envelope in invertebrates. </a:t>
            </a:r>
            <a:endParaRPr lang="en-GB" b="1" dirty="0" smtClean="0"/>
          </a:p>
          <a:p>
            <a:pPr lvl="0" algn="just" rtl="0">
              <a:lnSpc>
                <a:spcPct val="170000"/>
              </a:lnSpc>
            </a:pPr>
            <a:r>
              <a:rPr lang="en-US" b="1" dirty="0" smtClean="0">
                <a:solidFill>
                  <a:srgbClr val="FF0000"/>
                </a:solidFill>
              </a:rPr>
              <a:t>This glycoprotein matrix, which is synthesized and secreted by the growing </a:t>
            </a:r>
            <a:r>
              <a:rPr lang="en-US" b="1" dirty="0" err="1" smtClean="0">
                <a:solidFill>
                  <a:srgbClr val="FF0000"/>
                </a:solidFill>
              </a:rPr>
              <a:t>oocyte</a:t>
            </a:r>
            <a:r>
              <a:rPr lang="en-US" b="1" dirty="0" smtClean="0">
                <a:solidFill>
                  <a:srgbClr val="FF0000"/>
                </a:solidFill>
              </a:rPr>
              <a:t>, plays two major roles during fertilization: </a:t>
            </a:r>
            <a:r>
              <a:rPr lang="en-US" b="1" u="heavy" dirty="0" smtClean="0">
                <a:solidFill>
                  <a:srgbClr val="FF0000"/>
                </a:solidFill>
                <a:uFill>
                  <a:solidFill>
                    <a:srgbClr val="FF0000"/>
                  </a:solidFill>
                </a:uFill>
              </a:rPr>
              <a:t>it binds the sperm</a:t>
            </a:r>
            <a:r>
              <a:rPr lang="en-US" b="1" dirty="0" smtClean="0">
                <a:solidFill>
                  <a:srgbClr val="FF0000"/>
                </a:solidFill>
              </a:rPr>
              <a:t>, and it </a:t>
            </a:r>
            <a:r>
              <a:rPr lang="en-US" b="1" u="heavy" dirty="0" smtClean="0">
                <a:solidFill>
                  <a:srgbClr val="FF0000"/>
                </a:solidFill>
                <a:uFill>
                  <a:solidFill>
                    <a:srgbClr val="FF0000"/>
                  </a:solidFill>
                </a:uFill>
              </a:rPr>
              <a:t>initiates the </a:t>
            </a:r>
            <a:r>
              <a:rPr lang="en-US" b="1" u="heavy" dirty="0" err="1" smtClean="0">
                <a:solidFill>
                  <a:srgbClr val="FF0000"/>
                </a:solidFill>
                <a:uFill>
                  <a:solidFill>
                    <a:srgbClr val="FF0000"/>
                  </a:solidFill>
                </a:uFill>
              </a:rPr>
              <a:t>acrosomal</a:t>
            </a:r>
            <a:r>
              <a:rPr lang="en-US" b="1" u="heavy" dirty="0" smtClean="0">
                <a:solidFill>
                  <a:srgbClr val="FF0000"/>
                </a:solidFill>
                <a:uFill>
                  <a:solidFill>
                    <a:srgbClr val="FF0000"/>
                  </a:solidFill>
                </a:uFill>
              </a:rPr>
              <a:t> reaction  </a:t>
            </a:r>
            <a:r>
              <a:rPr lang="en-US" b="1" dirty="0" smtClean="0">
                <a:solidFill>
                  <a:srgbClr val="FF0000"/>
                </a:solidFill>
              </a:rPr>
              <a:t>after the sperm is bound.</a:t>
            </a:r>
            <a:endParaRPr lang="en-GB" b="1" dirty="0" smtClean="0">
              <a:solidFill>
                <a:srgbClr val="FF0000"/>
              </a:solidFill>
            </a:endParaRPr>
          </a:p>
          <a:p>
            <a:pPr algn="just">
              <a:lnSpc>
                <a:spcPct val="170000"/>
              </a:lnSpc>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572560" cy="6429420"/>
          </a:xfrm>
        </p:spPr>
        <p:txBody>
          <a:bodyPr>
            <a:normAutofit fontScale="92500" lnSpcReduction="10000"/>
          </a:bodyPr>
          <a:lstStyle/>
          <a:p>
            <a:pPr lvl="0" algn="just" rtl="0">
              <a:lnSpc>
                <a:spcPct val="150000"/>
              </a:lnSpc>
            </a:pPr>
            <a:r>
              <a:rPr lang="en-US" b="1" dirty="0" smtClean="0"/>
              <a:t>The binding of sperm to the </a:t>
            </a:r>
            <a:r>
              <a:rPr lang="en-US" b="1" dirty="0" err="1" smtClean="0"/>
              <a:t>zona</a:t>
            </a:r>
            <a:r>
              <a:rPr lang="en-US" b="1" dirty="0" smtClean="0"/>
              <a:t> is relatively, but not absolutely, species-specific. </a:t>
            </a:r>
          </a:p>
          <a:p>
            <a:pPr lvl="0" algn="just" rtl="0">
              <a:lnSpc>
                <a:spcPct val="150000"/>
              </a:lnSpc>
            </a:pPr>
            <a:r>
              <a:rPr lang="en-US" b="1" dirty="0" smtClean="0"/>
              <a:t>ZP3 is the specific glycoprotein in the mouse </a:t>
            </a:r>
            <a:r>
              <a:rPr lang="en-US" b="1" dirty="0" err="1" smtClean="0"/>
              <a:t>zona</a:t>
            </a:r>
            <a:r>
              <a:rPr lang="en-US" b="1" dirty="0" smtClean="0"/>
              <a:t> </a:t>
            </a:r>
            <a:r>
              <a:rPr lang="en-US" b="1" dirty="0" err="1" smtClean="0"/>
              <a:t>pellucida</a:t>
            </a:r>
            <a:r>
              <a:rPr lang="en-US" b="1" dirty="0" smtClean="0"/>
              <a:t> to which the sperm bind. </a:t>
            </a:r>
            <a:endParaRPr lang="en-GB" b="1" dirty="0" smtClean="0"/>
          </a:p>
          <a:p>
            <a:pPr lvl="0" algn="just" rtl="0">
              <a:lnSpc>
                <a:spcPct val="150000"/>
              </a:lnSpc>
            </a:pPr>
            <a:r>
              <a:rPr lang="en-US" b="1" dirty="0" smtClean="0"/>
              <a:t>ZP3 also initiates the </a:t>
            </a:r>
            <a:r>
              <a:rPr lang="en-US" b="1" dirty="0" err="1" smtClean="0"/>
              <a:t>acrosomal</a:t>
            </a:r>
            <a:r>
              <a:rPr lang="en-US" b="1" dirty="0" smtClean="0"/>
              <a:t> reaction after sperm have bound to it. </a:t>
            </a:r>
            <a:endParaRPr lang="en-GB" b="1" dirty="0" smtClean="0"/>
          </a:p>
          <a:p>
            <a:pPr lvl="0" algn="just" rtl="0">
              <a:lnSpc>
                <a:spcPct val="150000"/>
              </a:lnSpc>
            </a:pPr>
            <a:r>
              <a:rPr lang="en-US" b="1" dirty="0" smtClean="0"/>
              <a:t>The mouse sperm can thereby concentrate its </a:t>
            </a:r>
            <a:r>
              <a:rPr lang="en-US" b="1" dirty="0" err="1" smtClean="0"/>
              <a:t>proteolytic</a:t>
            </a:r>
            <a:r>
              <a:rPr lang="en-US" b="1" dirty="0" smtClean="0"/>
              <a:t> enzymes directly at the point of attachment at the </a:t>
            </a:r>
            <a:r>
              <a:rPr lang="en-US" b="1" dirty="0" err="1" smtClean="0"/>
              <a:t>zona</a:t>
            </a:r>
            <a:r>
              <a:rPr lang="en-US" b="1" dirty="0" smtClean="0"/>
              <a:t> </a:t>
            </a:r>
            <a:r>
              <a:rPr lang="en-US" b="1" dirty="0" err="1" smtClean="0"/>
              <a:t>pellucida</a:t>
            </a:r>
            <a:r>
              <a:rPr lang="en-US" b="1" dirty="0" smtClean="0"/>
              <a:t>.</a:t>
            </a:r>
            <a:endParaRPr lang="en-GB" b="1" dirty="0" smtClean="0"/>
          </a:p>
          <a:p>
            <a:pPr algn="just" rtl="0">
              <a:lnSpc>
                <a:spcPct val="150000"/>
              </a:lnSpc>
            </a:pP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44" y="856560"/>
            <a:ext cx="8786874" cy="5091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3380</Words>
  <Application>Microsoft Office PowerPoint</Application>
  <PresentationFormat>عرض على الشاشة (3:4)‏</PresentationFormat>
  <Paragraphs>206</Paragraphs>
  <Slides>48</Slides>
  <Notes>0</Notes>
  <HiddenSlides>0</HiddenSlides>
  <MMClips>0</MMClips>
  <ScaleCrop>false</ScaleCrop>
  <HeadingPairs>
    <vt:vector size="4" baseType="variant">
      <vt:variant>
        <vt:lpstr>سمة</vt:lpstr>
      </vt:variant>
      <vt:variant>
        <vt:i4>1</vt:i4>
      </vt:variant>
      <vt:variant>
        <vt:lpstr>عناوين الشرائح</vt:lpstr>
      </vt:variant>
      <vt:variant>
        <vt:i4>48</vt:i4>
      </vt:variant>
    </vt:vector>
  </HeadingPairs>
  <TitlesOfParts>
    <vt:vector size="49" baseType="lpstr">
      <vt:lpstr>سمة Office</vt:lpstr>
      <vt:lpstr>   Fertilization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Fertilization    </dc:title>
  <dc:creator>HLove</dc:creator>
  <cp:lastModifiedBy>Dr hekmat</cp:lastModifiedBy>
  <cp:revision>39</cp:revision>
  <dcterms:created xsi:type="dcterms:W3CDTF">2018-02-13T06:26:41Z</dcterms:created>
  <dcterms:modified xsi:type="dcterms:W3CDTF">2019-04-04T11:59:54Z</dcterms:modified>
</cp:coreProperties>
</file>