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8"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3A5"/>
    <a:srgbClr val="1E02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8" autoAdjust="0"/>
    <p:restoredTop sz="94624" autoAdjust="0"/>
  </p:normalViewPr>
  <p:slideViewPr>
    <p:cSldViewPr>
      <p:cViewPr varScale="1">
        <p:scale>
          <a:sx n="65" d="100"/>
          <a:sy n="65" d="100"/>
        </p:scale>
        <p:origin x="-5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28/07/1440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214554"/>
            <a:ext cx="7772400" cy="1214446"/>
          </a:xfrm>
        </p:spPr>
        <p:txBody>
          <a:bodyPr>
            <a:normAutofit fontScale="90000"/>
          </a:bodyPr>
          <a:lstStyle/>
          <a:p>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t/>
            </a:r>
            <a:b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br>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t/>
            </a:r>
            <a:b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rPr>
            </a:br>
            <a:r>
              <a:rPr lang="en-US" sz="4800" b="1" dirty="0" smtClean="0"/>
              <a:t> </a:t>
            </a:r>
            <a:br>
              <a:rPr lang="en-US" sz="4800" b="1" dirty="0" smtClean="0"/>
            </a:br>
            <a:r>
              <a:rPr lang="en-US" sz="4800" b="1" dirty="0" smtClean="0"/>
              <a:t/>
            </a:r>
            <a:br>
              <a:rPr lang="en-US" sz="4800" b="1" dirty="0" smtClean="0"/>
            </a:br>
            <a:r>
              <a:rPr lang="en-US" sz="5300" b="1" dirty="0" smtClean="0">
                <a:ln w="3175">
                  <a:solidFill>
                    <a:srgbClr val="7030A0"/>
                  </a:solidFill>
                </a:ln>
                <a:solidFill>
                  <a:srgbClr val="CD0316"/>
                </a:solidFill>
                <a:effectLst>
                  <a:outerShdw blurRad="50800" dist="38100" dir="5400000" algn="t" rotWithShape="0">
                    <a:prstClr val="black">
                      <a:alpha val="40000"/>
                    </a:prstClr>
                  </a:outerShdw>
                </a:effectLst>
                <a:latin typeface="Arial Black" pitchFamily="34" charset="0"/>
              </a:rPr>
              <a:t>Cleavage</a:t>
            </a:r>
            <a:r>
              <a:rPr lang="en-GB" sz="4800" b="1" dirty="0" smtClean="0"/>
              <a:t/>
            </a:r>
            <a:br>
              <a:rPr lang="en-GB" sz="4800" b="1" dirty="0" smtClean="0"/>
            </a:br>
            <a:r>
              <a:rPr lang="en-GB" sz="4800" b="1" dirty="0" smtClean="0"/>
              <a:t/>
            </a:r>
            <a:br>
              <a:rPr lang="en-GB" sz="4800" b="1" dirty="0" smtClean="0"/>
            </a:br>
            <a:r>
              <a:rPr lang="en-GB" sz="4800" dirty="0" smtClean="0"/>
              <a:t/>
            </a:r>
            <a:br>
              <a:rPr lang="en-GB" sz="4800" dirty="0" smtClean="0"/>
            </a:br>
            <a:r>
              <a:rPr lang="en-GB" sz="4800" dirty="0" smtClean="0"/>
              <a:t/>
            </a:r>
            <a:br>
              <a:rPr lang="en-GB" sz="4800" dirty="0" smtClean="0"/>
            </a:br>
            <a:r>
              <a:rPr lang="en-GB" dirty="0"/>
              <a:t/>
            </a:r>
            <a:br>
              <a:rPr lang="en-GB" dirty="0"/>
            </a:br>
            <a:endParaRPr lang="en-GB" dirty="0"/>
          </a:p>
        </p:txBody>
      </p:sp>
      <p:sp>
        <p:nvSpPr>
          <p:cNvPr id="3" name="عنوان فرعي 2"/>
          <p:cNvSpPr>
            <a:spLocks noGrp="1"/>
          </p:cNvSpPr>
          <p:nvPr>
            <p:ph type="subTitle" idx="1"/>
          </p:nvPr>
        </p:nvSpPr>
        <p:spPr>
          <a:xfrm>
            <a:off x="857224" y="3886200"/>
            <a:ext cx="7572428" cy="1752600"/>
          </a:xfrm>
        </p:spPr>
        <p:txBody>
          <a:bodyPr>
            <a:normAutofit/>
          </a:bodyPr>
          <a:lstStyle/>
          <a:p>
            <a:r>
              <a:rPr lang="en-GB" sz="4400" b="1" i="1" dirty="0" smtClean="0">
                <a:solidFill>
                  <a:srgbClr val="02A621"/>
                </a:solidFill>
                <a:latin typeface="Brush Script MT" pitchFamily="66" charset="0"/>
              </a:rPr>
              <a:t>Prof Dr. </a:t>
            </a:r>
            <a:r>
              <a:rPr lang="en-GB" sz="4400" b="1" dirty="0" err="1" smtClean="0">
                <a:solidFill>
                  <a:srgbClr val="02A621"/>
                </a:solidFill>
                <a:latin typeface="Script MT Bold" pitchFamily="66" charset="0"/>
              </a:rPr>
              <a:t>Hekmat</a:t>
            </a:r>
            <a:r>
              <a:rPr lang="en-GB" sz="4400" b="1" dirty="0" smtClean="0">
                <a:solidFill>
                  <a:srgbClr val="02A621"/>
                </a:solidFill>
                <a:latin typeface="Script MT Bold" pitchFamily="66" charset="0"/>
              </a:rPr>
              <a:t> El-</a:t>
            </a:r>
            <a:r>
              <a:rPr lang="en-GB" sz="4400" b="1" dirty="0" err="1" smtClean="0">
                <a:solidFill>
                  <a:srgbClr val="02A621"/>
                </a:solidFill>
                <a:latin typeface="Script MT Bold" pitchFamily="66" charset="0"/>
              </a:rPr>
              <a:t>Gammal</a:t>
            </a:r>
            <a:endParaRPr lang="en-GB" sz="4400" b="1" dirty="0" smtClean="0">
              <a:solidFill>
                <a:srgbClr val="02A621"/>
              </a:solidFill>
              <a:latin typeface="Script MT Bold" pitchFamily="66" charset="0"/>
            </a:endParaRPr>
          </a:p>
          <a:p>
            <a:r>
              <a:rPr lang="en-GB" sz="3600" b="1" dirty="0" smtClean="0">
                <a:solidFill>
                  <a:schemeClr val="tx1"/>
                </a:solidFill>
                <a:latin typeface="Arial Black" pitchFamily="34" charset="0"/>
              </a:rPr>
              <a:t>2018</a:t>
            </a:r>
            <a:endParaRPr lang="en-GB" sz="3600" b="1" dirty="0">
              <a:solidFill>
                <a:schemeClr val="tx1"/>
              </a:solidFill>
              <a:latin typeface="Arial Black" pitchFamily="34" charset="0"/>
            </a:endParaRPr>
          </a:p>
        </p:txBody>
      </p:sp>
      <p:sp>
        <p:nvSpPr>
          <p:cNvPr id="4" name="مربع نص 3"/>
          <p:cNvSpPr txBox="1"/>
          <p:nvPr/>
        </p:nvSpPr>
        <p:spPr>
          <a:xfrm>
            <a:off x="6215074" y="357166"/>
            <a:ext cx="2357454" cy="584775"/>
          </a:xfrm>
          <a:prstGeom prst="rect">
            <a:avLst/>
          </a:prstGeom>
          <a:solidFill>
            <a:srgbClr val="FFFF00"/>
          </a:solidFill>
          <a:ln>
            <a:noFill/>
          </a:ln>
          <a:effectLst>
            <a:outerShdw blurRad="50800" dist="38100" dir="8100000" algn="tr" rotWithShape="0">
              <a:prstClr val="black">
                <a:alpha val="40000"/>
              </a:prstClr>
            </a:outerShdw>
          </a:effectLst>
        </p:spPr>
        <p:txBody>
          <a:bodyPr wrap="square" rtlCol="0">
            <a:spAutoFit/>
          </a:bodyPr>
          <a:lstStyle/>
          <a:p>
            <a:r>
              <a:rPr lang="en-GB" sz="3200" b="1" dirty="0" smtClean="0">
                <a:solidFill>
                  <a:srgbClr val="2C01E5"/>
                </a:solidFill>
                <a:effectLst>
                  <a:glow rad="63500">
                    <a:schemeClr val="accent5">
                      <a:satMod val="175000"/>
                      <a:alpha val="40000"/>
                    </a:schemeClr>
                  </a:glow>
                </a:effectLst>
                <a:latin typeface="Bodoni MT Black" pitchFamily="18" charset="0"/>
              </a:rPr>
              <a:t>Lecture 6</a:t>
            </a:r>
            <a:endParaRPr lang="en-GB" sz="3200" b="1" dirty="0">
              <a:solidFill>
                <a:srgbClr val="2C01E5"/>
              </a:solidFill>
              <a:effectLst>
                <a:glow rad="63500">
                  <a:schemeClr val="accent5">
                    <a:satMod val="175000"/>
                    <a:alpha val="40000"/>
                  </a:schemeClr>
                </a:glow>
              </a:effectLst>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4375" y="2285992"/>
            <a:ext cx="8826058"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77500" lnSpcReduction="20000"/>
          </a:bodyPr>
          <a:lstStyle/>
          <a:p>
            <a:pPr algn="just" rtl="0">
              <a:lnSpc>
                <a:spcPct val="160000"/>
              </a:lnSpc>
              <a:buNone/>
            </a:pPr>
            <a:r>
              <a:rPr lang="en-US" b="1" dirty="0" smtClean="0">
                <a:solidFill>
                  <a:srgbClr val="1E02F0"/>
                </a:solidFill>
              </a:rPr>
              <a:t>Cleavage Furrow</a:t>
            </a:r>
            <a:endParaRPr lang="en-GB" b="1" dirty="0" smtClean="0">
              <a:solidFill>
                <a:srgbClr val="1E02F0"/>
              </a:solidFill>
            </a:endParaRPr>
          </a:p>
          <a:p>
            <a:pPr lvl="0" algn="just" rtl="0">
              <a:lnSpc>
                <a:spcPct val="160000"/>
              </a:lnSpc>
            </a:pPr>
            <a:r>
              <a:rPr lang="en-US" b="1" dirty="0" smtClean="0">
                <a:solidFill>
                  <a:srgbClr val="FF0000"/>
                </a:solidFill>
              </a:rPr>
              <a:t>The mitotic spindle and contractile ring are perpendicular to each other, and the spindle is internal to the contractile ring. </a:t>
            </a:r>
            <a:endParaRPr lang="en-GB" b="1" dirty="0" smtClean="0">
              <a:solidFill>
                <a:srgbClr val="FF0000"/>
              </a:solidFill>
            </a:endParaRPr>
          </a:p>
          <a:p>
            <a:pPr lvl="0" algn="just" rtl="0">
              <a:lnSpc>
                <a:spcPct val="160000"/>
              </a:lnSpc>
            </a:pPr>
            <a:r>
              <a:rPr lang="en-US" b="1" dirty="0" smtClean="0">
                <a:solidFill>
                  <a:srgbClr val="FF0000"/>
                </a:solidFill>
              </a:rPr>
              <a:t>The contractile ring creates a cleavage furrow (Fig. 34), which eventually bisects the plane of mitosis</a:t>
            </a:r>
            <a:r>
              <a:rPr lang="en-US" b="1" dirty="0" smtClean="0"/>
              <a:t>, thereby creating two genetically equivalent </a:t>
            </a:r>
            <a:r>
              <a:rPr lang="en-US" b="1" dirty="0" err="1" smtClean="0"/>
              <a:t>blastomeres</a:t>
            </a:r>
            <a:r>
              <a:rPr lang="en-US" b="1" dirty="0" smtClean="0"/>
              <a:t>. </a:t>
            </a:r>
            <a:endParaRPr lang="en-GB" b="1" dirty="0" smtClean="0"/>
          </a:p>
          <a:p>
            <a:pPr lvl="0" algn="just" rtl="0">
              <a:lnSpc>
                <a:spcPct val="160000"/>
              </a:lnSpc>
            </a:pPr>
            <a:r>
              <a:rPr lang="en-US" b="1" dirty="0" smtClean="0"/>
              <a:t>The </a:t>
            </a:r>
            <a:r>
              <a:rPr lang="en-US" b="1" dirty="0" err="1" smtClean="0"/>
              <a:t>actin</a:t>
            </a:r>
            <a:r>
              <a:rPr lang="en-US" b="1" dirty="0" smtClean="0"/>
              <a:t> microfilaments are found in the cortex of the egg rather than in the central cytoplasm. </a:t>
            </a:r>
          </a:p>
          <a:p>
            <a:pPr lvl="0" algn="just" rtl="0">
              <a:lnSpc>
                <a:spcPct val="160000"/>
              </a:lnSpc>
            </a:pPr>
            <a:r>
              <a:rPr lang="en-US" b="1" dirty="0" smtClean="0"/>
              <a:t>The contractile ring is responsible for exerting the force that splits the zygote into </a:t>
            </a:r>
            <a:r>
              <a:rPr lang="en-US" b="1" dirty="0" err="1" smtClean="0"/>
              <a:t>blastomeres</a:t>
            </a:r>
            <a:r>
              <a:rPr lang="en-US" b="1" dirty="0" smtClean="0"/>
              <a:t>; for if it is disrupted, </a:t>
            </a:r>
            <a:r>
              <a:rPr lang="en-US" b="1" dirty="0" err="1" smtClean="0"/>
              <a:t>cytokinesis</a:t>
            </a:r>
            <a:r>
              <a:rPr lang="en-US" b="1" dirty="0" smtClean="0"/>
              <a:t> stops.</a:t>
            </a:r>
            <a:endParaRPr lang="en-GB" b="1" dirty="0" smtClean="0"/>
          </a:p>
          <a:p>
            <a:pPr algn="just">
              <a:lnSpc>
                <a:spcPct val="160000"/>
              </a:lnSpc>
            </a:pP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صورة 1"/>
          <p:cNvPicPr>
            <a:picLocks noChangeAspect="1" noChangeArrowheads="1"/>
          </p:cNvPicPr>
          <p:nvPr/>
        </p:nvPicPr>
        <p:blipFill>
          <a:blip r:embed="rId2" cstate="print"/>
          <a:srcRect/>
          <a:stretch>
            <a:fillRect/>
          </a:stretch>
        </p:blipFill>
        <p:spPr bwMode="auto">
          <a:xfrm>
            <a:off x="1357290" y="214289"/>
            <a:ext cx="6766454" cy="6424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572560" cy="6357982"/>
          </a:xfrm>
        </p:spPr>
        <p:txBody>
          <a:bodyPr>
            <a:normAutofit fontScale="77500" lnSpcReduction="20000"/>
          </a:bodyPr>
          <a:lstStyle/>
          <a:p>
            <a:pPr algn="just" rtl="0">
              <a:lnSpc>
                <a:spcPct val="160000"/>
              </a:lnSpc>
              <a:buNone/>
            </a:pPr>
            <a:r>
              <a:rPr lang="en-US" b="1" dirty="0" smtClean="0">
                <a:solidFill>
                  <a:srgbClr val="1E02F0"/>
                </a:solidFill>
              </a:rPr>
              <a:t>Patterns of Embryonic Cleavage</a:t>
            </a:r>
            <a:endParaRPr lang="en-GB" dirty="0" smtClean="0">
              <a:solidFill>
                <a:srgbClr val="1E02F0"/>
              </a:solidFill>
            </a:endParaRPr>
          </a:p>
          <a:p>
            <a:pPr algn="just" rtl="0">
              <a:lnSpc>
                <a:spcPct val="160000"/>
              </a:lnSpc>
            </a:pPr>
            <a:r>
              <a:rPr lang="en-US" b="1" dirty="0" smtClean="0"/>
              <a:t>The pattern of embryonic cleavage particular to a species is determined by two major parameters: </a:t>
            </a:r>
            <a:endParaRPr lang="en-GB" b="1" dirty="0" smtClean="0"/>
          </a:p>
          <a:p>
            <a:pPr algn="just" rtl="0">
              <a:lnSpc>
                <a:spcPct val="160000"/>
              </a:lnSpc>
            </a:pPr>
            <a:r>
              <a:rPr lang="en-US" b="1" dirty="0" smtClean="0"/>
              <a:t> </a:t>
            </a:r>
            <a:r>
              <a:rPr lang="en-US" b="1" dirty="0" smtClean="0">
                <a:solidFill>
                  <a:srgbClr val="FF0000"/>
                </a:solidFill>
              </a:rPr>
              <a:t>First, the amount of nutrient material, or yolk, stored in the egg differs among species. </a:t>
            </a:r>
            <a:endParaRPr lang="en-GB" b="1" dirty="0" smtClean="0">
              <a:solidFill>
                <a:srgbClr val="FF0000"/>
              </a:solidFill>
            </a:endParaRPr>
          </a:p>
          <a:p>
            <a:pPr lvl="0" algn="just" rtl="0">
              <a:lnSpc>
                <a:spcPct val="160000"/>
              </a:lnSpc>
            </a:pPr>
            <a:r>
              <a:rPr lang="en-US" b="1" dirty="0" smtClean="0"/>
              <a:t>Yolk influences the pattern of cell divisions by impeding the pinching in of the plasma membrane to form a cleavage furrow between the daughter cells. </a:t>
            </a:r>
            <a:endParaRPr lang="en-GB" b="1" dirty="0" smtClean="0"/>
          </a:p>
          <a:p>
            <a:pPr lvl="0" algn="just" rtl="0">
              <a:lnSpc>
                <a:spcPct val="160000"/>
              </a:lnSpc>
            </a:pPr>
            <a:r>
              <a:rPr lang="en-US" b="1" dirty="0" smtClean="0">
                <a:solidFill>
                  <a:srgbClr val="FF0000"/>
                </a:solidFill>
              </a:rPr>
              <a:t>Second, </a:t>
            </a:r>
            <a:r>
              <a:rPr lang="en-US" b="1" dirty="0" err="1" smtClean="0">
                <a:solidFill>
                  <a:srgbClr val="FF0000"/>
                </a:solidFill>
              </a:rPr>
              <a:t>cytoplasmic</a:t>
            </a:r>
            <a:r>
              <a:rPr lang="en-US" b="1" dirty="0" smtClean="0">
                <a:solidFill>
                  <a:srgbClr val="FF0000"/>
                </a:solidFill>
              </a:rPr>
              <a:t> determinants stored in the egg by the mother guide the formation of mitotic spindles and the timing of cell divisions.</a:t>
            </a:r>
            <a:endParaRPr lang="en-GB" b="1" dirty="0" smtClean="0">
              <a:solidFill>
                <a:srgbClr val="FF0000"/>
              </a:solidFill>
            </a:endParaRPr>
          </a:p>
          <a:p>
            <a:pPr algn="just">
              <a:lnSpc>
                <a:spcPct val="160000"/>
              </a:lnSpc>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429420"/>
          </a:xfrm>
        </p:spPr>
        <p:txBody>
          <a:bodyPr>
            <a:normAutofit fontScale="85000" lnSpcReduction="10000"/>
          </a:bodyPr>
          <a:lstStyle/>
          <a:p>
            <a:pPr lvl="0" algn="just" rtl="0">
              <a:lnSpc>
                <a:spcPct val="170000"/>
              </a:lnSpc>
              <a:buNone/>
            </a:pPr>
            <a:r>
              <a:rPr lang="en-US" b="1" dirty="0" smtClean="0">
                <a:solidFill>
                  <a:srgbClr val="1E02F0"/>
                </a:solidFill>
              </a:rPr>
              <a:t>The Amount of Yolk Influences Cleavage</a:t>
            </a:r>
            <a:endParaRPr lang="en-GB" dirty="0" smtClean="0">
              <a:solidFill>
                <a:srgbClr val="1E02F0"/>
              </a:solidFill>
            </a:endParaRPr>
          </a:p>
          <a:p>
            <a:pPr lvl="0" algn="just" rtl="0">
              <a:lnSpc>
                <a:spcPct val="170000"/>
              </a:lnSpc>
            </a:pPr>
            <a:r>
              <a:rPr lang="en-US" b="1" dirty="0" smtClean="0"/>
              <a:t>In embryos with little or no yolk, there is little interference with cleavage furrow formation, and all the daughter cells are of similar size (Fig. 35 IA).</a:t>
            </a:r>
            <a:endParaRPr lang="en-GB" b="1" dirty="0" smtClean="0"/>
          </a:p>
          <a:p>
            <a:pPr lvl="0" algn="just" rtl="0">
              <a:lnSpc>
                <a:spcPct val="170000"/>
              </a:lnSpc>
            </a:pPr>
            <a:r>
              <a:rPr lang="en-US" b="1" dirty="0" smtClean="0"/>
              <a:t>In these species that have </a:t>
            </a:r>
            <a:r>
              <a:rPr lang="en-US" b="1" dirty="0" err="1" smtClean="0">
                <a:solidFill>
                  <a:srgbClr val="1E02F0"/>
                </a:solidFill>
              </a:rPr>
              <a:t>microlecithal</a:t>
            </a:r>
            <a:r>
              <a:rPr lang="en-US" b="1" dirty="0" smtClean="0"/>
              <a:t> and </a:t>
            </a:r>
            <a:r>
              <a:rPr lang="en-US" b="1" dirty="0" err="1" smtClean="0">
                <a:solidFill>
                  <a:srgbClr val="1E02F0"/>
                </a:solidFill>
              </a:rPr>
              <a:t>isolecithal</a:t>
            </a:r>
            <a:r>
              <a:rPr lang="en-US" b="1" dirty="0" smtClean="0"/>
              <a:t> eggs, cleavage is: </a:t>
            </a:r>
            <a:endParaRPr lang="en-GB" b="1" dirty="0" smtClean="0"/>
          </a:p>
          <a:p>
            <a:pPr lvl="0" algn="just" rtl="0">
              <a:lnSpc>
                <a:spcPct val="170000"/>
              </a:lnSpc>
              <a:buNone/>
            </a:pPr>
            <a:r>
              <a:rPr lang="en-US" b="1" dirty="0" smtClean="0">
                <a:solidFill>
                  <a:srgbClr val="FF0000"/>
                </a:solidFill>
              </a:rPr>
              <a:t>(a) Equal or complete </a:t>
            </a:r>
            <a:r>
              <a:rPr lang="en-US" b="1" dirty="0" err="1" smtClean="0">
                <a:solidFill>
                  <a:srgbClr val="FF0000"/>
                </a:solidFill>
              </a:rPr>
              <a:t>holoblastic</a:t>
            </a:r>
            <a:r>
              <a:rPr lang="en-US" b="1" dirty="0" smtClean="0">
                <a:solidFill>
                  <a:srgbClr val="FF0000"/>
                </a:solidFill>
              </a:rPr>
              <a:t> (Greek </a:t>
            </a:r>
            <a:r>
              <a:rPr lang="en-US" b="1" i="1" dirty="0" err="1" smtClean="0">
                <a:solidFill>
                  <a:srgbClr val="FF0000"/>
                </a:solidFill>
              </a:rPr>
              <a:t>holos</a:t>
            </a:r>
            <a:r>
              <a:rPr lang="en-US" b="1" i="1" dirty="0" smtClean="0">
                <a:solidFill>
                  <a:srgbClr val="FF0000"/>
                </a:solidFill>
              </a:rPr>
              <a:t>, </a:t>
            </a:r>
            <a:r>
              <a:rPr lang="en-US" b="1" dirty="0" smtClean="0">
                <a:solidFill>
                  <a:srgbClr val="FF0000"/>
                </a:solidFill>
              </a:rPr>
              <a:t>"complete") meaning that the cleavage furrow extends through the entire egg. </a:t>
            </a:r>
            <a:r>
              <a:rPr lang="en-US" b="1" dirty="0" err="1" smtClean="0">
                <a:solidFill>
                  <a:srgbClr val="FF0000"/>
                </a:solidFill>
              </a:rPr>
              <a:t>Eg</a:t>
            </a:r>
            <a:r>
              <a:rPr lang="en-US" b="1" dirty="0" smtClean="0">
                <a:solidFill>
                  <a:srgbClr val="FF0000"/>
                </a:solidFill>
              </a:rPr>
              <a:t>: Amphioxus and placental mammals.</a:t>
            </a:r>
            <a:endParaRPr lang="en-GB" b="1" dirty="0" smtClean="0">
              <a:solidFill>
                <a:srgbClr val="FF0000"/>
              </a:solidFill>
            </a:endParaRPr>
          </a:p>
          <a:p>
            <a:pPr algn="just">
              <a:lnSpc>
                <a:spcPct val="170000"/>
              </a:lnSpc>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643998" cy="6429420"/>
          </a:xfrm>
        </p:spPr>
        <p:txBody>
          <a:bodyPr>
            <a:normAutofit fontScale="85000" lnSpcReduction="10000"/>
          </a:bodyPr>
          <a:lstStyle/>
          <a:p>
            <a:pPr lvl="0" algn="just" rtl="0">
              <a:lnSpc>
                <a:spcPct val="170000"/>
              </a:lnSpc>
              <a:buNone/>
            </a:pPr>
            <a:r>
              <a:rPr lang="en-US" b="1" dirty="0" smtClean="0">
                <a:solidFill>
                  <a:srgbClr val="FF0000"/>
                </a:solidFill>
              </a:rPr>
              <a:t>(b)</a:t>
            </a:r>
            <a:r>
              <a:rPr lang="en-US" dirty="0" smtClean="0">
                <a:solidFill>
                  <a:srgbClr val="FF0000"/>
                </a:solidFill>
              </a:rPr>
              <a:t> </a:t>
            </a:r>
            <a:r>
              <a:rPr lang="en-US" b="1" dirty="0" smtClean="0">
                <a:solidFill>
                  <a:srgbClr val="FF0000"/>
                </a:solidFill>
              </a:rPr>
              <a:t>Unequal or incomplete </a:t>
            </a:r>
            <a:r>
              <a:rPr lang="en-US" b="1" dirty="0" err="1" smtClean="0">
                <a:solidFill>
                  <a:srgbClr val="FF0000"/>
                </a:solidFill>
              </a:rPr>
              <a:t>holoblastic</a:t>
            </a:r>
            <a:r>
              <a:rPr lang="en-US" b="1" dirty="0" smtClean="0">
                <a:solidFill>
                  <a:srgbClr val="FF0000"/>
                </a:solidFill>
              </a:rPr>
              <a:t> cleavage </a:t>
            </a:r>
            <a:r>
              <a:rPr lang="en-US" dirty="0" smtClean="0">
                <a:solidFill>
                  <a:srgbClr val="FF0000"/>
                </a:solidFill>
              </a:rPr>
              <a:t>- </a:t>
            </a:r>
            <a:r>
              <a:rPr lang="en-US" b="1" dirty="0" smtClean="0">
                <a:solidFill>
                  <a:srgbClr val="FF0000"/>
                </a:solidFill>
              </a:rPr>
              <a:t>In </a:t>
            </a:r>
            <a:r>
              <a:rPr lang="en-US" b="1" dirty="0" err="1" smtClean="0">
                <a:solidFill>
                  <a:srgbClr val="FF0000"/>
                </a:solidFill>
              </a:rPr>
              <a:t>mesolecithal</a:t>
            </a:r>
            <a:r>
              <a:rPr lang="en-US" b="1" dirty="0" smtClean="0">
                <a:solidFill>
                  <a:srgbClr val="FF0000"/>
                </a:solidFill>
              </a:rPr>
              <a:t> and </a:t>
            </a:r>
            <a:r>
              <a:rPr lang="en-US" b="1" dirty="0" err="1" smtClean="0">
                <a:solidFill>
                  <a:srgbClr val="FF0000"/>
                </a:solidFill>
              </a:rPr>
              <a:t>telolocithal</a:t>
            </a:r>
            <a:r>
              <a:rPr lang="en-US" b="1" dirty="0" smtClean="0">
                <a:solidFill>
                  <a:srgbClr val="FF0000"/>
                </a:solidFill>
              </a:rPr>
              <a:t> eggs. </a:t>
            </a:r>
            <a:endParaRPr lang="en-GB" b="1" dirty="0" smtClean="0">
              <a:solidFill>
                <a:srgbClr val="FF0000"/>
              </a:solidFill>
            </a:endParaRPr>
          </a:p>
          <a:p>
            <a:pPr lvl="0" algn="just" rtl="0">
              <a:lnSpc>
                <a:spcPct val="170000"/>
              </a:lnSpc>
            </a:pPr>
            <a:r>
              <a:rPr lang="en-US" b="1" dirty="0" smtClean="0"/>
              <a:t>More yolk means more resistance to cleavage furrow formation; therefore, cell divisions progress more rapidly in the animal hemisphere than in the vegetal hemisphere, where the yolk is concentrated. </a:t>
            </a:r>
            <a:endParaRPr lang="en-GB" b="1" dirty="0" smtClean="0"/>
          </a:p>
          <a:p>
            <a:pPr lvl="0" algn="just" rtl="0">
              <a:lnSpc>
                <a:spcPct val="170000"/>
              </a:lnSpc>
            </a:pPr>
            <a:r>
              <a:rPr lang="en-US" b="1" dirty="0" smtClean="0"/>
              <a:t>As a result, the cells derived from the vegetal hemisphere are fewer and larger; the </a:t>
            </a:r>
            <a:r>
              <a:rPr lang="en-US" b="1" dirty="0" smtClean="0">
                <a:solidFill>
                  <a:srgbClr val="FF0000"/>
                </a:solidFill>
              </a:rPr>
              <a:t>frog egg </a:t>
            </a:r>
            <a:r>
              <a:rPr lang="en-US" b="1" dirty="0" smtClean="0"/>
              <a:t>provides an example of this pattern (Fig. 35IB).</a:t>
            </a:r>
            <a:endParaRPr lang="en-GB" b="1"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0034" y="142876"/>
            <a:ext cx="8252915"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fontScale="92500" lnSpcReduction="20000"/>
          </a:bodyPr>
          <a:lstStyle/>
          <a:p>
            <a:pPr marL="354013" lvl="1" indent="-354013" algn="just" rtl="0">
              <a:lnSpc>
                <a:spcPct val="150000"/>
              </a:lnSpc>
              <a:buFont typeface="Arial" pitchFamily="34" charset="0"/>
              <a:buChar char="•"/>
            </a:pPr>
            <a:r>
              <a:rPr lang="en-US" b="1" dirty="0" smtClean="0"/>
              <a:t>In contrast, in eggs that contain a lot of yolk, such as the </a:t>
            </a:r>
            <a:r>
              <a:rPr lang="en-US" b="1" dirty="0" smtClean="0">
                <a:solidFill>
                  <a:srgbClr val="FF0000"/>
                </a:solidFill>
              </a:rPr>
              <a:t>fishes, reptilian and chicken </a:t>
            </a:r>
            <a:r>
              <a:rPr lang="en-US" b="1" dirty="0" smtClean="0"/>
              <a:t>egg, the cleavage furrows do not penetrate the yolk. </a:t>
            </a:r>
            <a:endParaRPr lang="en-GB" sz="2400" b="1" dirty="0" smtClean="0"/>
          </a:p>
          <a:p>
            <a:pPr marL="354013" lvl="1" indent="-354013" algn="just" rtl="0">
              <a:lnSpc>
                <a:spcPct val="150000"/>
              </a:lnSpc>
              <a:buFont typeface="Arial" pitchFamily="34" charset="0"/>
              <a:buChar char="•"/>
            </a:pPr>
            <a:r>
              <a:rPr lang="en-US" b="1" dirty="0" smtClean="0"/>
              <a:t>As a result, cleavage is incomplete, and the embryo forms as a disc of cells, called a </a:t>
            </a:r>
            <a:r>
              <a:rPr lang="en-US" b="1" dirty="0" err="1" smtClean="0">
                <a:solidFill>
                  <a:srgbClr val="FF0000"/>
                </a:solidFill>
              </a:rPr>
              <a:t>blastodisc</a:t>
            </a:r>
            <a:r>
              <a:rPr lang="en-US" b="1" dirty="0" smtClean="0"/>
              <a:t>, on top of the yolk mass (Fig. 36 IIA). </a:t>
            </a:r>
            <a:endParaRPr lang="en-GB" sz="2400" b="1" dirty="0" smtClean="0"/>
          </a:p>
          <a:p>
            <a:pPr marL="354013" lvl="1" indent="-354013" algn="just" rtl="0">
              <a:lnSpc>
                <a:spcPct val="150000"/>
              </a:lnSpc>
              <a:buFont typeface="Arial" pitchFamily="34" charset="0"/>
              <a:buChar char="•"/>
            </a:pPr>
            <a:r>
              <a:rPr lang="en-US" b="1" dirty="0" smtClean="0">
                <a:solidFill>
                  <a:srgbClr val="FF0000"/>
                </a:solidFill>
              </a:rPr>
              <a:t>This type of cleavage known as </a:t>
            </a:r>
            <a:r>
              <a:rPr lang="en-US" b="1" dirty="0" err="1" smtClean="0">
                <a:solidFill>
                  <a:srgbClr val="FF0000"/>
                </a:solidFill>
              </a:rPr>
              <a:t>meroblastic</a:t>
            </a:r>
            <a:r>
              <a:rPr lang="en-US" b="1" dirty="0" smtClean="0">
                <a:solidFill>
                  <a:srgbClr val="FF0000"/>
                </a:solidFill>
              </a:rPr>
              <a:t>. </a:t>
            </a:r>
            <a:endParaRPr lang="en-GB" sz="2400" b="1" dirty="0" smtClean="0">
              <a:solidFill>
                <a:srgbClr val="FF0000"/>
              </a:solidFill>
            </a:endParaRPr>
          </a:p>
          <a:p>
            <a:pPr marL="354013" lvl="1" indent="-354013" algn="just" rtl="0">
              <a:lnSpc>
                <a:spcPct val="150000"/>
              </a:lnSpc>
              <a:buFont typeface="Arial" pitchFamily="34" charset="0"/>
              <a:buChar char="•"/>
            </a:pPr>
            <a:r>
              <a:rPr lang="en-US" b="1" dirty="0" smtClean="0"/>
              <a:t>The eggs of birds and fishes have only one small area of the egg that is free of yolk (</a:t>
            </a:r>
            <a:r>
              <a:rPr lang="en-US" b="1" dirty="0" err="1" smtClean="0">
                <a:solidFill>
                  <a:srgbClr val="1E02F0"/>
                </a:solidFill>
              </a:rPr>
              <a:t>telolecithal</a:t>
            </a:r>
            <a:r>
              <a:rPr lang="en-US" b="1" dirty="0" smtClean="0">
                <a:solidFill>
                  <a:srgbClr val="1E02F0"/>
                </a:solidFill>
              </a:rPr>
              <a:t> eggs</a:t>
            </a:r>
            <a:r>
              <a:rPr lang="en-US" b="1" dirty="0" smtClean="0"/>
              <a:t>), and therefore, the cell divisions occur only in this small disc of cytoplasm, giving rise to the </a:t>
            </a:r>
            <a:r>
              <a:rPr lang="en-US" b="1" dirty="0" err="1" smtClean="0">
                <a:solidFill>
                  <a:srgbClr val="FF0000"/>
                </a:solidFill>
              </a:rPr>
              <a:t>discoidal</a:t>
            </a:r>
            <a:r>
              <a:rPr lang="en-US" b="1" dirty="0" smtClean="0"/>
              <a:t> pattern of cleavage.</a:t>
            </a:r>
            <a:endParaRPr lang="en-GB" sz="2400" b="1" dirty="0" smtClean="0"/>
          </a:p>
          <a:p>
            <a:pPr marL="354013" indent="-354013" algn="just">
              <a:lnSpc>
                <a:spcPct val="150000"/>
              </a:lnSpc>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normAutofit fontScale="92500"/>
          </a:bodyPr>
          <a:lstStyle/>
          <a:p>
            <a:pPr marL="354013" lvl="1" indent="-354013" algn="just" rtl="0">
              <a:lnSpc>
                <a:spcPct val="150000"/>
              </a:lnSpc>
              <a:buFont typeface="Arial" pitchFamily="34" charset="0"/>
              <a:buChar char="•"/>
            </a:pPr>
            <a:r>
              <a:rPr lang="en-US" b="1" dirty="0" smtClean="0"/>
              <a:t>Another type of incomplete cleavage, called </a:t>
            </a:r>
            <a:r>
              <a:rPr lang="en-US" b="1" dirty="0" smtClean="0">
                <a:solidFill>
                  <a:srgbClr val="FF0000"/>
                </a:solidFill>
              </a:rPr>
              <a:t>superficial cleavage</a:t>
            </a:r>
            <a:r>
              <a:rPr lang="en-US" b="1" dirty="0" smtClean="0"/>
              <a:t>, </a:t>
            </a:r>
            <a:r>
              <a:rPr lang="en-US" b="1" dirty="0" smtClean="0">
                <a:solidFill>
                  <a:srgbClr val="FF0000"/>
                </a:solidFill>
              </a:rPr>
              <a:t>occurs in insects such as the fruit fly (</a:t>
            </a:r>
            <a:r>
              <a:rPr lang="en-US" b="1" i="1" dirty="0" smtClean="0">
                <a:solidFill>
                  <a:srgbClr val="FF0000"/>
                </a:solidFill>
              </a:rPr>
              <a:t>Drosophila</a:t>
            </a:r>
            <a:r>
              <a:rPr lang="en-US" b="1" dirty="0" smtClean="0">
                <a:solidFill>
                  <a:srgbClr val="FF0000"/>
                </a:solidFill>
              </a:rPr>
              <a:t>). </a:t>
            </a:r>
            <a:endParaRPr lang="en-GB" sz="2400" b="1" dirty="0" smtClean="0">
              <a:solidFill>
                <a:srgbClr val="FF0000"/>
              </a:solidFill>
            </a:endParaRPr>
          </a:p>
          <a:p>
            <a:pPr marL="354013" lvl="1" indent="-354013" algn="just" rtl="0">
              <a:lnSpc>
                <a:spcPct val="150000"/>
              </a:lnSpc>
              <a:buFont typeface="Arial" pitchFamily="34" charset="0"/>
              <a:buChar char="•"/>
            </a:pPr>
            <a:r>
              <a:rPr lang="en-US" b="1" dirty="0" smtClean="0"/>
              <a:t>In the insect egg, the mass of yolk is centrally located (Fig. 36 IIB). </a:t>
            </a:r>
            <a:endParaRPr lang="en-GB" sz="2400" b="1" dirty="0" smtClean="0"/>
          </a:p>
          <a:p>
            <a:pPr marL="354013" lvl="1" indent="-354013" algn="just" rtl="0">
              <a:lnSpc>
                <a:spcPct val="150000"/>
              </a:lnSpc>
              <a:buFont typeface="Arial" pitchFamily="34" charset="0"/>
              <a:buChar char="•"/>
            </a:pPr>
            <a:r>
              <a:rPr lang="en-US" b="1" dirty="0" smtClean="0"/>
              <a:t>Early in development, cycles of mitosis occur without </a:t>
            </a:r>
            <a:r>
              <a:rPr lang="en-US" b="1" dirty="0" err="1" smtClean="0"/>
              <a:t>cytokinesis</a:t>
            </a:r>
            <a:r>
              <a:rPr lang="en-US" b="1" dirty="0" smtClean="0"/>
              <a:t>.</a:t>
            </a:r>
            <a:endParaRPr lang="en-GB" sz="2400" b="1" dirty="0" smtClean="0"/>
          </a:p>
          <a:p>
            <a:pPr marL="354013" lvl="1" indent="-354013" algn="just" rtl="0">
              <a:lnSpc>
                <a:spcPct val="150000"/>
              </a:lnSpc>
              <a:buFont typeface="Arial" pitchFamily="34" charset="0"/>
              <a:buChar char="•"/>
            </a:pPr>
            <a:r>
              <a:rPr lang="en-US" b="1" dirty="0" smtClean="0"/>
              <a:t> Eventually the resulting nuclei migrate to the periphery of the egg, and after several more mitotic cycles, the plasma membrane of the egg grows inward, partitioning the nuclei into individual cells.</a:t>
            </a:r>
            <a:endParaRPr lang="en-GB" sz="2400" b="1" dirty="0" smtClean="0"/>
          </a:p>
          <a:p>
            <a:pPr marL="354013" indent="-354013" algn="just">
              <a:lnSpc>
                <a:spcPct val="150000"/>
              </a:lnSpc>
            </a:pPr>
            <a:endParaRPr lang="en-GB"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4282" y="919165"/>
            <a:ext cx="8763464" cy="4367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572560" cy="6215106"/>
          </a:xfrm>
        </p:spPr>
        <p:txBody>
          <a:bodyPr>
            <a:normAutofit fontScale="70000" lnSpcReduction="20000"/>
          </a:bodyPr>
          <a:lstStyle/>
          <a:p>
            <a:pPr algn="just" rtl="0">
              <a:lnSpc>
                <a:spcPct val="170000"/>
              </a:lnSpc>
              <a:buNone/>
            </a:pPr>
            <a:r>
              <a:rPr lang="en-US" sz="3400" b="1" dirty="0" smtClean="0">
                <a:solidFill>
                  <a:srgbClr val="1E02F0"/>
                </a:solidFill>
              </a:rPr>
              <a:t>Lecture Objectives:</a:t>
            </a:r>
            <a:endParaRPr lang="en-GB" sz="3400" b="1" dirty="0" smtClean="0">
              <a:solidFill>
                <a:srgbClr val="1E02F0"/>
              </a:solidFill>
            </a:endParaRPr>
          </a:p>
          <a:p>
            <a:pPr algn="just" rtl="0">
              <a:lnSpc>
                <a:spcPct val="170000"/>
              </a:lnSpc>
            </a:pPr>
            <a:r>
              <a:rPr lang="en-US" sz="3400" b="1" i="1" dirty="0" smtClean="0">
                <a:solidFill>
                  <a:srgbClr val="FF0000"/>
                </a:solidFill>
              </a:rPr>
              <a:t>After reading, the contents of this lecture you should be able to:</a:t>
            </a:r>
            <a:endParaRPr lang="en-GB" sz="3400" b="1" dirty="0" smtClean="0">
              <a:solidFill>
                <a:srgbClr val="FF0000"/>
              </a:solidFill>
            </a:endParaRPr>
          </a:p>
          <a:p>
            <a:pPr lvl="0" algn="just" rtl="0">
              <a:lnSpc>
                <a:spcPct val="170000"/>
              </a:lnSpc>
            </a:pPr>
            <a:r>
              <a:rPr lang="en-US" sz="3400" b="1" dirty="0" smtClean="0"/>
              <a:t>Define cleavage and known the transition from fertilization to cleavage.</a:t>
            </a:r>
            <a:endParaRPr lang="en-GB" sz="3400" b="1" dirty="0" smtClean="0"/>
          </a:p>
          <a:p>
            <a:pPr lvl="0" algn="just" rtl="0">
              <a:lnSpc>
                <a:spcPct val="170000"/>
              </a:lnSpc>
            </a:pPr>
            <a:r>
              <a:rPr lang="en-US" sz="3400" b="1" dirty="0" smtClean="0"/>
              <a:t>State cleavage furrow.</a:t>
            </a:r>
            <a:endParaRPr lang="en-GB" sz="3400" b="1" dirty="0" smtClean="0"/>
          </a:p>
          <a:p>
            <a:pPr lvl="0" algn="just" rtl="0">
              <a:lnSpc>
                <a:spcPct val="170000"/>
              </a:lnSpc>
            </a:pPr>
            <a:r>
              <a:rPr lang="en-US" sz="3400" b="1" dirty="0" smtClean="0"/>
              <a:t>Outline the pattern of embryonic cleavage.</a:t>
            </a:r>
            <a:endParaRPr lang="en-GB" sz="3400" b="1" dirty="0" smtClean="0"/>
          </a:p>
          <a:p>
            <a:pPr lvl="0" algn="just" rtl="0">
              <a:lnSpc>
                <a:spcPct val="170000"/>
              </a:lnSpc>
            </a:pPr>
            <a:r>
              <a:rPr lang="en-US" sz="3400" b="1" dirty="0" smtClean="0"/>
              <a:t>List the factors affecting the cleavage.</a:t>
            </a:r>
            <a:endParaRPr lang="en-GB" sz="3400" b="1" dirty="0" smtClean="0"/>
          </a:p>
          <a:p>
            <a:pPr lvl="0" algn="just" rtl="0">
              <a:lnSpc>
                <a:spcPct val="170000"/>
              </a:lnSpc>
            </a:pPr>
            <a:r>
              <a:rPr lang="en-US" sz="3400" b="1" dirty="0" smtClean="0"/>
              <a:t>Depict how yolk influences cleavage. </a:t>
            </a:r>
            <a:endParaRPr lang="en-GB" sz="3400" b="1" dirty="0" smtClean="0"/>
          </a:p>
          <a:p>
            <a:pPr lvl="0" algn="just" rtl="0">
              <a:lnSpc>
                <a:spcPct val="170000"/>
              </a:lnSpc>
            </a:pPr>
            <a:r>
              <a:rPr lang="en-US" sz="3400" b="1" dirty="0" smtClean="0"/>
              <a:t>Recognize the mechanisms of cleavage.</a:t>
            </a:r>
            <a:endParaRPr lang="en-GB" sz="3400" b="1" dirty="0" smtClean="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214290"/>
            <a:ext cx="8929718" cy="6429420"/>
          </a:xfrm>
        </p:spPr>
        <p:txBody>
          <a:bodyPr>
            <a:noAutofit/>
          </a:bodyPr>
          <a:lstStyle/>
          <a:p>
            <a:pPr lvl="0" algn="just" rtl="0">
              <a:buNone/>
            </a:pPr>
            <a:r>
              <a:rPr lang="en-US" sz="2400" b="1" dirty="0" smtClean="0">
                <a:solidFill>
                  <a:srgbClr val="1E02F0"/>
                </a:solidFill>
              </a:rPr>
              <a:t>The Orientation of Mitotic Spindles Influences the Pattern of Cleavage</a:t>
            </a:r>
            <a:endParaRPr lang="en-GB" sz="2400" dirty="0" smtClean="0">
              <a:solidFill>
                <a:srgbClr val="1E02F0"/>
              </a:solidFill>
            </a:endParaRPr>
          </a:p>
          <a:p>
            <a:pPr lvl="0" algn="just" rtl="0">
              <a:lnSpc>
                <a:spcPct val="160000"/>
              </a:lnSpc>
            </a:pPr>
            <a:r>
              <a:rPr lang="en-US" sz="2400" b="1" dirty="0" smtClean="0"/>
              <a:t>The positions of the mitotic spindles during cleavage are not random; rather, they are defined by </a:t>
            </a:r>
            <a:r>
              <a:rPr lang="en-US" sz="2400" b="1" dirty="0" err="1" smtClean="0"/>
              <a:t>cytoplasmic</a:t>
            </a:r>
            <a:r>
              <a:rPr lang="en-US" sz="2400" b="1" dirty="0" smtClean="0"/>
              <a:t> determinants that were produced from the maternal genome and stored in the egg. </a:t>
            </a:r>
            <a:endParaRPr lang="en-GB" sz="2400" b="1" dirty="0" smtClean="0"/>
          </a:p>
          <a:p>
            <a:pPr lvl="0" algn="just" rtl="0">
              <a:lnSpc>
                <a:spcPct val="160000"/>
              </a:lnSpc>
            </a:pPr>
            <a:r>
              <a:rPr lang="en-US" sz="2400" b="1" dirty="0" smtClean="0"/>
              <a:t>The orientation of the mitotic spindles determines the planes of cleavage and, therefore, the arrangement of the daughter cells.</a:t>
            </a:r>
            <a:endParaRPr lang="en-GB" sz="2400" b="1" dirty="0" smtClean="0"/>
          </a:p>
          <a:p>
            <a:pPr lvl="0" algn="just" rtl="0">
              <a:lnSpc>
                <a:spcPct val="150000"/>
              </a:lnSpc>
            </a:pPr>
            <a:r>
              <a:rPr lang="en-US" sz="2400" b="1" dirty="0" smtClean="0"/>
              <a:t>In the absence of a large concentration of yolk, four major cleavage types can be observed: </a:t>
            </a:r>
          </a:p>
          <a:p>
            <a:pPr lvl="0" algn="just" rtl="0"/>
            <a:r>
              <a:rPr lang="en-US" sz="2400" b="1" dirty="0" smtClean="0">
                <a:solidFill>
                  <a:srgbClr val="FF0000"/>
                </a:solidFill>
              </a:rPr>
              <a:t>radial </a:t>
            </a:r>
            <a:r>
              <a:rPr lang="en-US" sz="2400" b="1" dirty="0" err="1" smtClean="0">
                <a:solidFill>
                  <a:srgbClr val="FF0000"/>
                </a:solidFill>
              </a:rPr>
              <a:t>holoblastic</a:t>
            </a:r>
            <a:r>
              <a:rPr lang="en-US" sz="2400" b="1" dirty="0" smtClean="0">
                <a:solidFill>
                  <a:srgbClr val="FF0000"/>
                </a:solidFill>
              </a:rPr>
              <a:t>, spiral </a:t>
            </a:r>
            <a:r>
              <a:rPr lang="en-US" sz="2400" b="1" dirty="0" err="1" smtClean="0">
                <a:solidFill>
                  <a:srgbClr val="FF0000"/>
                </a:solidFill>
              </a:rPr>
              <a:t>holoblastic</a:t>
            </a:r>
            <a:r>
              <a:rPr lang="en-US" sz="2400" b="1" dirty="0" smtClean="0">
                <a:solidFill>
                  <a:srgbClr val="FF0000"/>
                </a:solidFill>
              </a:rPr>
              <a:t>, bilateral </a:t>
            </a:r>
            <a:r>
              <a:rPr lang="en-US" sz="2400" b="1" dirty="0" err="1" smtClean="0">
                <a:solidFill>
                  <a:srgbClr val="FF0000"/>
                </a:solidFill>
              </a:rPr>
              <a:t>holoblastic</a:t>
            </a:r>
            <a:r>
              <a:rPr lang="en-US" sz="2400" b="1" dirty="0" smtClean="0">
                <a:solidFill>
                  <a:srgbClr val="FF0000"/>
                </a:solidFill>
              </a:rPr>
              <a:t>, and rotational </a:t>
            </a:r>
            <a:r>
              <a:rPr lang="en-US" sz="2400" b="1" dirty="0" err="1" smtClean="0">
                <a:solidFill>
                  <a:srgbClr val="FF0000"/>
                </a:solidFill>
              </a:rPr>
              <a:t>holoblastic</a:t>
            </a:r>
            <a:r>
              <a:rPr lang="en-US" sz="2400" b="1" dirty="0" smtClean="0">
                <a:solidFill>
                  <a:srgbClr val="FF0000"/>
                </a:solidFill>
              </a:rPr>
              <a:t> </a:t>
            </a:r>
            <a:r>
              <a:rPr lang="en-US" sz="2400" b="1" dirty="0" smtClean="0"/>
              <a:t>cleavage</a:t>
            </a:r>
            <a:endParaRPr lang="en-GB" sz="2400" b="1" dirty="0" smtClean="0"/>
          </a:p>
          <a:p>
            <a:pPr algn="just">
              <a:lnSpc>
                <a:spcPct val="160000"/>
              </a:lnSpc>
              <a:buNone/>
            </a:pP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357982"/>
          </a:xfrm>
        </p:spPr>
        <p:txBody>
          <a:bodyPr>
            <a:normAutofit fontScale="77500" lnSpcReduction="20000"/>
          </a:bodyPr>
          <a:lstStyle/>
          <a:p>
            <a:pPr lvl="0" algn="just" rtl="0">
              <a:lnSpc>
                <a:spcPct val="150000"/>
              </a:lnSpc>
            </a:pPr>
            <a:r>
              <a:rPr lang="en-US" b="1" dirty="0" smtClean="0">
                <a:solidFill>
                  <a:srgbClr val="FF0000"/>
                </a:solidFill>
              </a:rPr>
              <a:t>If the mitotic spindles of successive cell divisions form parallel or perpendicular to the animal–vegetal axis of the zygote, the cleavage pattern is radial, as in the sea urchin and the frog.</a:t>
            </a:r>
            <a:endParaRPr lang="en-GB" b="1" dirty="0" smtClean="0">
              <a:solidFill>
                <a:srgbClr val="FF0000"/>
              </a:solidFill>
            </a:endParaRPr>
          </a:p>
          <a:p>
            <a:pPr lvl="0" algn="just" rtl="0">
              <a:lnSpc>
                <a:spcPct val="150000"/>
              </a:lnSpc>
            </a:pPr>
            <a:r>
              <a:rPr lang="en-US" b="1" dirty="0" smtClean="0"/>
              <a:t> In these organisms, the first two cell divisions are parallel to the animal–vegetal axis and the third is perpendicular to it (Fig. 36 IA, B). </a:t>
            </a:r>
            <a:endParaRPr lang="en-GB" b="1" dirty="0" smtClean="0"/>
          </a:p>
          <a:p>
            <a:pPr lvl="0" algn="just" rtl="0">
              <a:lnSpc>
                <a:spcPct val="150000"/>
              </a:lnSpc>
            </a:pPr>
            <a:r>
              <a:rPr lang="en-US" b="1" dirty="0" smtClean="0"/>
              <a:t>Another cleavage pattern, </a:t>
            </a:r>
            <a:r>
              <a:rPr lang="en-US" b="1" dirty="0" smtClean="0">
                <a:solidFill>
                  <a:srgbClr val="FF0000"/>
                </a:solidFill>
              </a:rPr>
              <a:t>spiral cleavage</a:t>
            </a:r>
            <a:r>
              <a:rPr lang="en-US" b="1" dirty="0" smtClean="0"/>
              <a:t>, results when the mitotic spindles are at oblique angles to the animal–vegetal axis. </a:t>
            </a:r>
            <a:endParaRPr lang="en-GB" b="1" dirty="0" smtClean="0"/>
          </a:p>
          <a:p>
            <a:pPr lvl="0" algn="just" rtl="0">
              <a:lnSpc>
                <a:spcPct val="150000"/>
              </a:lnSpc>
            </a:pPr>
            <a:r>
              <a:rPr lang="en-US" b="1" dirty="0" smtClean="0"/>
              <a:t>Mollusks have spiral cleavage, and a visible expression of this is the coiling of snail shells.</a:t>
            </a:r>
            <a:endParaRPr lang="en-GB" b="1" dirty="0" smtClean="0"/>
          </a:p>
          <a:p>
            <a:pPr algn="just">
              <a:lnSpc>
                <a:spcPct val="150000"/>
              </a:lnSpc>
            </a:pPr>
            <a:endParaRPr lang="en-GB"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643998" cy="6429420"/>
          </a:xfrm>
        </p:spPr>
        <p:txBody>
          <a:bodyPr>
            <a:normAutofit fontScale="47500" lnSpcReduction="20000"/>
          </a:bodyPr>
          <a:lstStyle/>
          <a:p>
            <a:pPr algn="just" rtl="0">
              <a:lnSpc>
                <a:spcPct val="170000"/>
              </a:lnSpc>
              <a:buNone/>
            </a:pPr>
            <a:r>
              <a:rPr lang="en-US" sz="5100" b="1" dirty="0" smtClean="0">
                <a:solidFill>
                  <a:srgbClr val="1E02F0"/>
                </a:solidFill>
              </a:rPr>
              <a:t>The Planes of Cleavage</a:t>
            </a:r>
            <a:endParaRPr lang="en-GB" sz="5100" b="1" dirty="0" smtClean="0">
              <a:solidFill>
                <a:srgbClr val="1E02F0"/>
              </a:solidFill>
            </a:endParaRPr>
          </a:p>
          <a:p>
            <a:pPr lvl="0" algn="just" rtl="0">
              <a:lnSpc>
                <a:spcPct val="170000"/>
              </a:lnSpc>
            </a:pPr>
            <a:r>
              <a:rPr lang="en-US" sz="4000" b="1" dirty="0" smtClean="0"/>
              <a:t>An egg can be divided from different planes during cleavage. </a:t>
            </a:r>
            <a:endParaRPr lang="en-GB" sz="4000" b="1" dirty="0" smtClean="0"/>
          </a:p>
          <a:p>
            <a:pPr lvl="0" algn="just" rtl="0">
              <a:lnSpc>
                <a:spcPct val="170000"/>
              </a:lnSpc>
            </a:pPr>
            <a:r>
              <a:rPr lang="en-US" sz="4000" b="1" dirty="0" smtClean="0"/>
              <a:t>Depending on the position of the cleavage furrow the planes of cleavage are named.</a:t>
            </a:r>
            <a:endParaRPr lang="en-GB" sz="4000" b="1" dirty="0" smtClean="0"/>
          </a:p>
          <a:p>
            <a:pPr lvl="0" algn="just" rtl="0">
              <a:lnSpc>
                <a:spcPct val="170000"/>
              </a:lnSpc>
              <a:buNone/>
            </a:pPr>
            <a:r>
              <a:rPr lang="en-US" sz="4000" b="1" dirty="0" smtClean="0">
                <a:solidFill>
                  <a:srgbClr val="1E02F0"/>
                </a:solidFill>
              </a:rPr>
              <a:t>1. </a:t>
            </a:r>
            <a:r>
              <a:rPr lang="en-US" sz="4000" b="1" dirty="0" err="1" smtClean="0">
                <a:solidFill>
                  <a:srgbClr val="1E02F0"/>
                </a:solidFill>
              </a:rPr>
              <a:t>Meridional</a:t>
            </a:r>
            <a:r>
              <a:rPr lang="en-US" sz="4000" b="1" dirty="0" smtClean="0">
                <a:solidFill>
                  <a:srgbClr val="1E02F0"/>
                </a:solidFill>
              </a:rPr>
              <a:t> cleavage</a:t>
            </a:r>
            <a:r>
              <a:rPr lang="en-US" sz="4000" b="1" dirty="0" smtClean="0"/>
              <a:t>: The plane of cleavage lies on the animal vegetal axis. It bisects both the poles of the egg. Thus the egg is divided into two equal halves.</a:t>
            </a:r>
            <a:endParaRPr lang="en-GB" sz="4000" b="1" dirty="0" smtClean="0"/>
          </a:p>
          <a:p>
            <a:pPr algn="just" rtl="0">
              <a:lnSpc>
                <a:spcPct val="170000"/>
              </a:lnSpc>
              <a:buNone/>
            </a:pPr>
            <a:r>
              <a:rPr lang="en-US" sz="4000" b="1" dirty="0" smtClean="0">
                <a:solidFill>
                  <a:srgbClr val="1E02F0"/>
                </a:solidFill>
              </a:rPr>
              <a:t>2. Vertical cleavage: </a:t>
            </a:r>
            <a:r>
              <a:rPr lang="en-US" sz="4000" b="1" dirty="0" smtClean="0"/>
              <a:t>The cleavage furrows may lie on either side of the </a:t>
            </a:r>
            <a:r>
              <a:rPr lang="en-US" sz="4000" b="1" dirty="0" err="1" smtClean="0"/>
              <a:t>meridional</a:t>
            </a:r>
            <a:r>
              <a:rPr lang="en-US" sz="4000" b="1" dirty="0" smtClean="0"/>
              <a:t> plane. The furrows pass from animal to </a:t>
            </a:r>
            <a:r>
              <a:rPr lang="en-US" sz="4000" b="1" dirty="0" err="1" smtClean="0"/>
              <a:t>vegital</a:t>
            </a:r>
            <a:r>
              <a:rPr lang="en-US" sz="4000" b="1" dirty="0" smtClean="0"/>
              <a:t> pole. </a:t>
            </a:r>
          </a:p>
          <a:p>
            <a:pPr algn="just" rtl="0">
              <a:lnSpc>
                <a:spcPct val="170000"/>
              </a:lnSpc>
            </a:pPr>
            <a:r>
              <a:rPr lang="en-US" sz="4000" b="1" dirty="0" smtClean="0"/>
              <a:t>The cleaved cells may be unequal in size.</a:t>
            </a:r>
            <a:endParaRPr lang="en-GB" sz="4000" b="1" dirty="0" smtClean="0"/>
          </a:p>
          <a:p>
            <a:pPr algn="just" rtl="0">
              <a:lnSpc>
                <a:spcPct val="170000"/>
              </a:lnSpc>
              <a:buNone/>
            </a:pPr>
            <a:r>
              <a:rPr lang="en-US" sz="4000" b="1" dirty="0" smtClean="0">
                <a:solidFill>
                  <a:srgbClr val="1E02F0"/>
                </a:solidFill>
              </a:rPr>
              <a:t>3. Equatorial cleavage</a:t>
            </a:r>
            <a:r>
              <a:rPr lang="en-US" sz="4000" b="1" dirty="0" smtClean="0"/>
              <a:t>: This cleavage plane bisects the egg at right angles to the main axis.  It lies on the equatorial plane. It divides the egg into two halves.</a:t>
            </a:r>
            <a:endParaRPr lang="en-GB" sz="4000" b="1" dirty="0" smtClean="0"/>
          </a:p>
          <a:p>
            <a:pPr algn="just" rtl="0">
              <a:lnSpc>
                <a:spcPct val="170000"/>
              </a:lnSpc>
              <a:buNone/>
            </a:pPr>
            <a:r>
              <a:rPr lang="en-US" sz="4000" b="1" dirty="0" smtClean="0">
                <a:solidFill>
                  <a:srgbClr val="1E02F0"/>
                </a:solidFill>
              </a:rPr>
              <a:t>4. Latitudinal cleavage</a:t>
            </a:r>
            <a:r>
              <a:rPr lang="en-US" sz="4000" b="1" dirty="0" smtClean="0"/>
              <a:t>: It is similar to the equatorial plane, but it lies on either side of the equator. It is also called as </a:t>
            </a:r>
            <a:r>
              <a:rPr lang="en-US" sz="4000" b="1" dirty="0" smtClean="0">
                <a:solidFill>
                  <a:srgbClr val="FF0000"/>
                </a:solidFill>
              </a:rPr>
              <a:t>transverse </a:t>
            </a:r>
            <a:r>
              <a:rPr lang="en-US" sz="4000" b="1" dirty="0" smtClean="0"/>
              <a:t>or </a:t>
            </a:r>
            <a:r>
              <a:rPr lang="en-US" sz="4000" b="1" dirty="0" smtClean="0">
                <a:solidFill>
                  <a:srgbClr val="FF0000"/>
                </a:solidFill>
              </a:rPr>
              <a:t>horizontal cleavage</a:t>
            </a:r>
            <a:r>
              <a:rPr lang="en-US" sz="4000" b="1" dirty="0" smtClean="0"/>
              <a:t>.</a:t>
            </a:r>
            <a:endParaRPr lang="en-GB" sz="4000" b="1" dirty="0" smtClean="0"/>
          </a:p>
          <a:p>
            <a:pPr algn="just">
              <a:lnSpc>
                <a:spcPct val="170000"/>
              </a:lnSpc>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357982"/>
          </a:xfrm>
        </p:spPr>
        <p:txBody>
          <a:bodyPr>
            <a:normAutofit fontScale="70000" lnSpcReduction="20000"/>
          </a:bodyPr>
          <a:lstStyle/>
          <a:p>
            <a:pPr algn="just" rtl="0">
              <a:lnSpc>
                <a:spcPct val="160000"/>
              </a:lnSpc>
              <a:buNone/>
            </a:pPr>
            <a:r>
              <a:rPr lang="en-US" b="1" dirty="0" smtClean="0">
                <a:solidFill>
                  <a:srgbClr val="1E02F0"/>
                </a:solidFill>
              </a:rPr>
              <a:t>Definition of Cleavage</a:t>
            </a:r>
            <a:endParaRPr lang="en-GB" b="1" dirty="0" smtClean="0">
              <a:solidFill>
                <a:srgbClr val="1E02F0"/>
              </a:solidFill>
            </a:endParaRPr>
          </a:p>
          <a:p>
            <a:pPr lvl="0" algn="just" rtl="0">
              <a:lnSpc>
                <a:spcPct val="160000"/>
              </a:lnSpc>
            </a:pPr>
            <a:r>
              <a:rPr lang="en-US" b="1" dirty="0" smtClean="0">
                <a:solidFill>
                  <a:srgbClr val="FF0000"/>
                </a:solidFill>
              </a:rPr>
              <a:t>Morphologically, cleavage is defined as spontaneous series of cell mitotic divisions. </a:t>
            </a:r>
            <a:endParaRPr lang="en-GB" b="1" dirty="0" smtClean="0">
              <a:solidFill>
                <a:srgbClr val="FF0000"/>
              </a:solidFill>
            </a:endParaRPr>
          </a:p>
          <a:p>
            <a:pPr lvl="0" algn="just" rtl="0">
              <a:lnSpc>
                <a:spcPct val="160000"/>
              </a:lnSpc>
            </a:pPr>
            <a:r>
              <a:rPr lang="en-US" b="1" dirty="0" smtClean="0">
                <a:solidFill>
                  <a:srgbClr val="FF0000"/>
                </a:solidFill>
              </a:rPr>
              <a:t>Molecularly defined as differential translation without concurrent transcription. </a:t>
            </a:r>
          </a:p>
          <a:p>
            <a:pPr lvl="0" algn="just" rtl="0">
              <a:lnSpc>
                <a:spcPct val="160000"/>
              </a:lnSpc>
            </a:pPr>
            <a:r>
              <a:rPr lang="en-US" b="1" dirty="0" smtClean="0"/>
              <a:t>In this series of mitotic divisions whereby the enormous volume of egg cytoplasm is divided into numerous smaller, nucleated cells. </a:t>
            </a:r>
            <a:endParaRPr lang="en-GB" b="1" dirty="0" smtClean="0"/>
          </a:p>
          <a:p>
            <a:pPr lvl="0" algn="just" rtl="0">
              <a:lnSpc>
                <a:spcPct val="160000"/>
              </a:lnSpc>
            </a:pPr>
            <a:r>
              <a:rPr lang="en-US" b="1" dirty="0" smtClean="0">
                <a:solidFill>
                  <a:srgbClr val="FF0000"/>
                </a:solidFill>
              </a:rPr>
              <a:t>These cleavage-stage cells are called </a:t>
            </a:r>
            <a:r>
              <a:rPr lang="en-US" b="1" dirty="0" err="1" smtClean="0">
                <a:solidFill>
                  <a:srgbClr val="FF0000"/>
                </a:solidFill>
              </a:rPr>
              <a:t>blastomeres</a:t>
            </a:r>
            <a:r>
              <a:rPr lang="en-US" b="1" dirty="0" smtClean="0">
                <a:solidFill>
                  <a:srgbClr val="FF0000"/>
                </a:solidFill>
              </a:rPr>
              <a:t>.</a:t>
            </a:r>
            <a:endParaRPr lang="en-GB" b="1" dirty="0" smtClean="0">
              <a:solidFill>
                <a:srgbClr val="FF0000"/>
              </a:solidFill>
            </a:endParaRPr>
          </a:p>
          <a:p>
            <a:pPr algn="just" rtl="0">
              <a:lnSpc>
                <a:spcPct val="160000"/>
              </a:lnSpc>
            </a:pPr>
            <a:r>
              <a:rPr lang="en-US" b="1" dirty="0" smtClean="0"/>
              <a:t> In most species (mammals being the chief exception), the rate of cell division and the placement of the </a:t>
            </a:r>
            <a:r>
              <a:rPr lang="en-US" b="1" dirty="0" err="1" smtClean="0"/>
              <a:t>blastomeres</a:t>
            </a:r>
            <a:r>
              <a:rPr lang="en-US" b="1" dirty="0" smtClean="0"/>
              <a:t> with respect to one another is completely under the control of the proteins and mRNAs stored in the </a:t>
            </a:r>
            <a:r>
              <a:rPr lang="en-US" b="1" dirty="0" err="1" smtClean="0"/>
              <a:t>oocyte</a:t>
            </a:r>
            <a:r>
              <a:rPr lang="en-US" b="1" dirty="0" smtClean="0"/>
              <a:t> by the mother. </a:t>
            </a:r>
            <a:endParaRPr lang="en-GB" b="1" dirty="0" smtClean="0"/>
          </a:p>
          <a:p>
            <a:pPr algn="just">
              <a:lnSpc>
                <a:spcPct val="160000"/>
              </a:lnSpc>
            </a:pP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286544"/>
          </a:xfrm>
        </p:spPr>
        <p:txBody>
          <a:bodyPr>
            <a:normAutofit fontScale="70000" lnSpcReduction="20000"/>
          </a:bodyPr>
          <a:lstStyle/>
          <a:p>
            <a:pPr lvl="0" algn="just" rtl="0">
              <a:lnSpc>
                <a:spcPct val="160000"/>
              </a:lnSpc>
            </a:pPr>
            <a:r>
              <a:rPr lang="en-US" b="1" dirty="0" smtClean="0"/>
              <a:t>The zygotic genome, transmitted by mitosis to all the new cells, does not function in early-cleavage embryos. </a:t>
            </a:r>
            <a:endParaRPr lang="en-GB" b="1" dirty="0" smtClean="0"/>
          </a:p>
          <a:p>
            <a:pPr lvl="0" algn="just" rtl="0">
              <a:lnSpc>
                <a:spcPct val="160000"/>
              </a:lnSpc>
            </a:pPr>
            <a:r>
              <a:rPr lang="en-US" b="1" dirty="0" smtClean="0"/>
              <a:t>During cleavage, however, </a:t>
            </a:r>
            <a:r>
              <a:rPr lang="en-US" b="1" dirty="0" err="1" smtClean="0"/>
              <a:t>cytoplasmic</a:t>
            </a:r>
            <a:r>
              <a:rPr lang="en-US" b="1" dirty="0" smtClean="0"/>
              <a:t> volume does not increase.</a:t>
            </a:r>
          </a:p>
          <a:p>
            <a:pPr lvl="0" algn="just" rtl="0">
              <a:lnSpc>
                <a:spcPct val="160000"/>
              </a:lnSpc>
            </a:pPr>
            <a:r>
              <a:rPr lang="en-US" b="1" dirty="0" smtClean="0"/>
              <a:t>Rather, the enormous volume of zygote cytoplasm is divided into increasingly smaller cells. </a:t>
            </a:r>
            <a:endParaRPr lang="en-GB" b="1" dirty="0" smtClean="0"/>
          </a:p>
          <a:p>
            <a:pPr lvl="0" algn="just" rtl="0">
              <a:lnSpc>
                <a:spcPct val="160000"/>
              </a:lnSpc>
            </a:pPr>
            <a:r>
              <a:rPr lang="en-US" b="1" dirty="0" smtClean="0"/>
              <a:t>First the egg is divided in half, then quarters, then eighths, and so forth. </a:t>
            </a:r>
            <a:endParaRPr lang="en-GB" b="1" dirty="0" smtClean="0"/>
          </a:p>
          <a:p>
            <a:pPr lvl="0" algn="just" rtl="0">
              <a:lnSpc>
                <a:spcPct val="160000"/>
              </a:lnSpc>
            </a:pPr>
            <a:r>
              <a:rPr lang="en-US" b="1" dirty="0" smtClean="0"/>
              <a:t>This division of egg cytoplasm without increasing its volume is accomplished by abolishing the growth period between cell divisions (</a:t>
            </a:r>
            <a:r>
              <a:rPr lang="en-US" b="1" dirty="0" smtClean="0">
                <a:solidFill>
                  <a:srgbClr val="FF0000"/>
                </a:solidFill>
              </a:rPr>
              <a:t>that is, the G1 and G2 phases of the cell cycle). </a:t>
            </a:r>
            <a:endParaRPr lang="en-GB" b="1" dirty="0" smtClean="0">
              <a:solidFill>
                <a:srgbClr val="FF0000"/>
              </a:solidFill>
            </a:endParaRPr>
          </a:p>
          <a:p>
            <a:pPr lvl="0" algn="just" rtl="0">
              <a:lnSpc>
                <a:spcPct val="160000"/>
              </a:lnSpc>
            </a:pPr>
            <a:r>
              <a:rPr lang="en-US" b="1" dirty="0" smtClean="0"/>
              <a:t>The</a:t>
            </a:r>
            <a:r>
              <a:rPr lang="en-US" b="1" i="1" dirty="0" smtClean="0"/>
              <a:t> </a:t>
            </a:r>
            <a:r>
              <a:rPr lang="en-US" b="1" dirty="0" smtClean="0"/>
              <a:t>transcription of new messages is not activated until after 12 divisions. </a:t>
            </a:r>
            <a:endParaRPr lang="en-GB" b="1" dirty="0" smtClean="0"/>
          </a:p>
          <a:p>
            <a:pPr algn="just">
              <a:lnSpc>
                <a:spcPct val="160000"/>
              </a:lnSpc>
            </a:pPr>
            <a:endParaRPr lang="en-GB"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16632"/>
            <a:ext cx="8643998" cy="6552728"/>
          </a:xfrm>
        </p:spPr>
        <p:txBody>
          <a:bodyPr>
            <a:normAutofit fontScale="77500" lnSpcReduction="20000"/>
          </a:bodyPr>
          <a:lstStyle/>
          <a:p>
            <a:pPr lvl="0" algn="just" rtl="0">
              <a:lnSpc>
                <a:spcPct val="160000"/>
              </a:lnSpc>
            </a:pPr>
            <a:r>
              <a:rPr lang="en-US" sz="3400" b="1" dirty="0" smtClean="0"/>
              <a:t>At that time, the rate of cleavage decreases, the </a:t>
            </a:r>
            <a:r>
              <a:rPr lang="en-US" sz="3400" b="1" dirty="0" err="1" smtClean="0"/>
              <a:t>blastomeres</a:t>
            </a:r>
            <a:r>
              <a:rPr lang="en-US" sz="3400" b="1" dirty="0" smtClean="0"/>
              <a:t> become motile, and nuclear genes begin to be transcribed. </a:t>
            </a:r>
            <a:endParaRPr lang="en-GB" sz="3400" b="1" dirty="0" smtClean="0"/>
          </a:p>
          <a:p>
            <a:pPr lvl="0" algn="just" rtl="0">
              <a:lnSpc>
                <a:spcPct val="160000"/>
              </a:lnSpc>
            </a:pPr>
            <a:r>
              <a:rPr lang="en-US" sz="3400" b="1" dirty="0" smtClean="0"/>
              <a:t>This stage is called the </a:t>
            </a:r>
            <a:r>
              <a:rPr lang="en-US" sz="3400" b="1" dirty="0" smtClean="0">
                <a:solidFill>
                  <a:srgbClr val="FF0000"/>
                </a:solidFill>
              </a:rPr>
              <a:t>mid-blastula transition</a:t>
            </a:r>
            <a:r>
              <a:rPr lang="en-US" sz="3400" b="1" dirty="0" smtClean="0"/>
              <a:t>. </a:t>
            </a:r>
            <a:endParaRPr lang="en-GB" sz="3400" b="1" dirty="0" smtClean="0"/>
          </a:p>
          <a:p>
            <a:pPr lvl="0" algn="just" rtl="0">
              <a:lnSpc>
                <a:spcPct val="160000"/>
              </a:lnSpc>
            </a:pPr>
            <a:r>
              <a:rPr lang="en-US" sz="3400" b="1" dirty="0" smtClean="0"/>
              <a:t>It is thought that some factor in the egg is being titrated by the newly made chromatin, because the time of this transition can be changed by experimentally altering the ratio of chromatin to cytoplasm in the cell. </a:t>
            </a:r>
            <a:endParaRPr lang="en-GB" sz="3400" b="1" dirty="0" smtClean="0"/>
          </a:p>
          <a:p>
            <a:pPr lvl="0" algn="just" rtl="0">
              <a:lnSpc>
                <a:spcPct val="160000"/>
              </a:lnSpc>
            </a:pPr>
            <a:r>
              <a:rPr lang="en-US" sz="3400" b="1" dirty="0" smtClean="0">
                <a:solidFill>
                  <a:srgbClr val="FF0000"/>
                </a:solidFill>
              </a:rPr>
              <a:t>Thus, cleavage </a:t>
            </a:r>
            <a:r>
              <a:rPr lang="en-US" sz="3400" b="1" u="sng" dirty="0" smtClean="0">
                <a:solidFill>
                  <a:srgbClr val="FF0000"/>
                </a:solidFill>
              </a:rPr>
              <a:t>begins </a:t>
            </a:r>
            <a:r>
              <a:rPr lang="en-US" sz="3400" b="1" dirty="0" smtClean="0">
                <a:solidFill>
                  <a:srgbClr val="FF0000"/>
                </a:solidFill>
              </a:rPr>
              <a:t>soon after fertilization and </a:t>
            </a:r>
            <a:r>
              <a:rPr lang="en-US" sz="3400" b="1" u="sng" dirty="0" smtClean="0">
                <a:solidFill>
                  <a:srgbClr val="FF0000"/>
                </a:solidFill>
              </a:rPr>
              <a:t>ends</a:t>
            </a:r>
            <a:r>
              <a:rPr lang="en-US" sz="3400" b="1" dirty="0" smtClean="0">
                <a:solidFill>
                  <a:srgbClr val="FF0000"/>
                </a:solidFill>
              </a:rPr>
              <a:t> shortly after the stage when the embryo achieves a new balance between nucleus and cytoplasm.</a:t>
            </a:r>
            <a:endParaRPr lang="en-GB" sz="3400" b="1" dirty="0" smtClean="0">
              <a:solidFill>
                <a:srgbClr val="FF0000"/>
              </a:solidFill>
            </a:endParaRPr>
          </a:p>
          <a:p>
            <a:pPr algn="just">
              <a:lnSpc>
                <a:spcPct val="160000"/>
              </a:lnSpc>
            </a:pPr>
            <a:endParaRPr lang="en-GB"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142852"/>
            <a:ext cx="8929718" cy="6357982"/>
          </a:xfrm>
        </p:spPr>
        <p:txBody>
          <a:bodyPr>
            <a:noAutofit/>
          </a:bodyPr>
          <a:lstStyle/>
          <a:p>
            <a:pPr algn="just" rtl="0">
              <a:lnSpc>
                <a:spcPct val="170000"/>
              </a:lnSpc>
              <a:buNone/>
            </a:pPr>
            <a:r>
              <a:rPr lang="en-US" sz="2400" b="1" dirty="0" smtClean="0">
                <a:solidFill>
                  <a:srgbClr val="1E02F0"/>
                </a:solidFill>
              </a:rPr>
              <a:t>From Fertilization to Cleavage</a:t>
            </a:r>
            <a:endParaRPr lang="en-GB" sz="2400" b="1" dirty="0" smtClean="0">
              <a:solidFill>
                <a:srgbClr val="1E02F0"/>
              </a:solidFill>
            </a:endParaRPr>
          </a:p>
          <a:p>
            <a:pPr lvl="0" algn="just" rtl="0">
              <a:lnSpc>
                <a:spcPct val="170000"/>
              </a:lnSpc>
            </a:pPr>
            <a:r>
              <a:rPr lang="en-US" sz="2000" b="1" dirty="0" smtClean="0">
                <a:solidFill>
                  <a:srgbClr val="FF0000"/>
                </a:solidFill>
              </a:rPr>
              <a:t>The transition from fertilization to cleavage is caused by the activation of mitosis promoting factor (MPF). </a:t>
            </a:r>
            <a:endParaRPr lang="en-GB" sz="2000" b="1" dirty="0" smtClean="0">
              <a:solidFill>
                <a:srgbClr val="FF0000"/>
              </a:solidFill>
            </a:endParaRPr>
          </a:p>
          <a:p>
            <a:pPr lvl="0" algn="just" rtl="0">
              <a:lnSpc>
                <a:spcPct val="170000"/>
              </a:lnSpc>
            </a:pPr>
            <a:r>
              <a:rPr lang="en-US" sz="2000" b="1" dirty="0" err="1" smtClean="0"/>
              <a:t>Blastomeres</a:t>
            </a:r>
            <a:r>
              <a:rPr lang="en-US" sz="2000" b="1" dirty="0" smtClean="0"/>
              <a:t> generally progress through a cell cycle consisting of just two steps: </a:t>
            </a:r>
            <a:endParaRPr lang="en-GB" sz="2000" b="1" dirty="0" smtClean="0"/>
          </a:p>
          <a:p>
            <a:pPr lvl="0" algn="just" rtl="0"/>
            <a:r>
              <a:rPr lang="en-US" sz="2000" b="1" dirty="0" smtClean="0">
                <a:solidFill>
                  <a:srgbClr val="5C03A5"/>
                </a:solidFill>
              </a:rPr>
              <a:t>M (mitosis) and </a:t>
            </a:r>
            <a:endParaRPr lang="en-GB" sz="2000" b="1" dirty="0" smtClean="0">
              <a:solidFill>
                <a:srgbClr val="5C03A5"/>
              </a:solidFill>
            </a:endParaRPr>
          </a:p>
          <a:p>
            <a:pPr lvl="0" algn="just" rtl="0"/>
            <a:r>
              <a:rPr lang="en-US" sz="2000" b="1" dirty="0" smtClean="0">
                <a:solidFill>
                  <a:srgbClr val="5C03A5"/>
                </a:solidFill>
              </a:rPr>
              <a:t>S (DNA synthesis). </a:t>
            </a:r>
            <a:endParaRPr lang="en-GB" sz="2000" b="1" dirty="0" smtClean="0">
              <a:solidFill>
                <a:srgbClr val="5C03A5"/>
              </a:solidFill>
            </a:endParaRPr>
          </a:p>
          <a:p>
            <a:pPr algn="just" rtl="0">
              <a:lnSpc>
                <a:spcPct val="170000"/>
              </a:lnSpc>
            </a:pPr>
            <a:r>
              <a:rPr lang="en-US" sz="2000" b="1" dirty="0" smtClean="0"/>
              <a:t> </a:t>
            </a:r>
            <a:r>
              <a:rPr lang="en-US" sz="2000" b="1" dirty="0" err="1" smtClean="0"/>
              <a:t>Gerhart</a:t>
            </a:r>
            <a:r>
              <a:rPr lang="en-US" sz="2000" b="1" dirty="0" smtClean="0"/>
              <a:t> and co-workers (1984) showed that MPF undergoes cyclical changes in its level of activity in mitotic cells. </a:t>
            </a:r>
            <a:endParaRPr lang="en-GB" sz="2000" b="1" dirty="0" smtClean="0"/>
          </a:p>
          <a:p>
            <a:pPr lvl="0" algn="just" rtl="0">
              <a:lnSpc>
                <a:spcPct val="170000"/>
              </a:lnSpc>
            </a:pPr>
            <a:r>
              <a:rPr lang="en-US" sz="2000" b="1" dirty="0" smtClean="0">
                <a:solidFill>
                  <a:srgbClr val="FF0000"/>
                </a:solidFill>
              </a:rPr>
              <a:t>The MPF activity of early </a:t>
            </a:r>
            <a:r>
              <a:rPr lang="en-US" sz="2000" b="1" dirty="0" err="1" smtClean="0">
                <a:solidFill>
                  <a:srgbClr val="FF0000"/>
                </a:solidFill>
              </a:rPr>
              <a:t>blastomeres</a:t>
            </a:r>
            <a:r>
              <a:rPr lang="en-US" sz="2000" b="1" dirty="0" smtClean="0">
                <a:solidFill>
                  <a:srgbClr val="FF0000"/>
                </a:solidFill>
              </a:rPr>
              <a:t> is highest during M and undetectable during S. </a:t>
            </a:r>
            <a:endParaRPr lang="en-GB" sz="2000" b="1" dirty="0" smtClean="0">
              <a:solidFill>
                <a:srgbClr val="FF0000"/>
              </a:solidFill>
            </a:endParaRPr>
          </a:p>
          <a:p>
            <a:pPr lvl="0" algn="just" rtl="0">
              <a:lnSpc>
                <a:spcPct val="170000"/>
              </a:lnSpc>
            </a:pPr>
            <a:r>
              <a:rPr lang="en-US" sz="2000" b="1" dirty="0" smtClean="0"/>
              <a:t>Newport and </a:t>
            </a:r>
            <a:r>
              <a:rPr lang="en-US" sz="2000" b="1" dirty="0" err="1" smtClean="0"/>
              <a:t>Kirschner</a:t>
            </a:r>
            <a:r>
              <a:rPr lang="en-US" sz="2000" b="1" dirty="0" smtClean="0"/>
              <a:t> (1984) demonstrated that DNA replication (S) and mitosis (M) are driven solely by the gain and loss of MPF activity.</a:t>
            </a:r>
            <a:endParaRPr lang="en-GB" sz="20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50206" cy="6552728"/>
          </a:xfrm>
        </p:spPr>
        <p:txBody>
          <a:bodyPr>
            <a:normAutofit fontScale="25000" lnSpcReduction="20000"/>
          </a:bodyPr>
          <a:lstStyle/>
          <a:p>
            <a:pPr marL="236538" lvl="0" indent="-236538" algn="just" rtl="0">
              <a:lnSpc>
                <a:spcPct val="170000"/>
              </a:lnSpc>
            </a:pPr>
            <a:r>
              <a:rPr lang="en-US" sz="8400" b="1" dirty="0" smtClean="0"/>
              <a:t>What causes this cyclic activity of MPF? Mitosis-promoting factor contains two subunits. </a:t>
            </a:r>
            <a:endParaRPr lang="en-GB" sz="8400" b="1" dirty="0" smtClean="0"/>
          </a:p>
          <a:p>
            <a:pPr marL="236538" lvl="0" indent="-236538" algn="just" rtl="0">
              <a:lnSpc>
                <a:spcPct val="170000"/>
              </a:lnSpc>
            </a:pPr>
            <a:r>
              <a:rPr lang="en-US" sz="8400" b="1" dirty="0" smtClean="0">
                <a:solidFill>
                  <a:srgbClr val="FF0000"/>
                </a:solidFill>
              </a:rPr>
              <a:t>The large subunit is called </a:t>
            </a:r>
            <a:r>
              <a:rPr lang="en-US" sz="8400" b="1" dirty="0" err="1" smtClean="0">
                <a:solidFill>
                  <a:srgbClr val="FF0000"/>
                </a:solidFill>
              </a:rPr>
              <a:t>cyclin</a:t>
            </a:r>
            <a:r>
              <a:rPr lang="en-US" sz="8400" b="1" dirty="0" smtClean="0">
                <a:solidFill>
                  <a:srgbClr val="FF0000"/>
                </a:solidFill>
              </a:rPr>
              <a:t> B. </a:t>
            </a:r>
            <a:endParaRPr lang="en-GB" sz="8400" b="1" dirty="0" smtClean="0">
              <a:solidFill>
                <a:srgbClr val="FF0000"/>
              </a:solidFill>
            </a:endParaRPr>
          </a:p>
          <a:p>
            <a:pPr marL="236538" lvl="0" indent="-236538" algn="just" rtl="0">
              <a:lnSpc>
                <a:spcPct val="170000"/>
              </a:lnSpc>
            </a:pPr>
            <a:r>
              <a:rPr lang="en-US" sz="8400" b="1" dirty="0" err="1" smtClean="0">
                <a:solidFill>
                  <a:srgbClr val="FF0000"/>
                </a:solidFill>
              </a:rPr>
              <a:t>Cyclin</a:t>
            </a:r>
            <a:r>
              <a:rPr lang="en-US" sz="8400" b="1" dirty="0" smtClean="0">
                <a:solidFill>
                  <a:srgbClr val="FF0000"/>
                </a:solidFill>
              </a:rPr>
              <a:t> B regulates the small subunit of MPF, the </a:t>
            </a:r>
            <a:r>
              <a:rPr lang="en-US" sz="8400" b="1" dirty="0" err="1" smtClean="0">
                <a:solidFill>
                  <a:srgbClr val="FF0000"/>
                </a:solidFill>
              </a:rPr>
              <a:t>cyclin</a:t>
            </a:r>
            <a:r>
              <a:rPr lang="en-US" sz="8400" b="1" dirty="0" smtClean="0">
                <a:solidFill>
                  <a:srgbClr val="FF0000"/>
                </a:solidFill>
              </a:rPr>
              <a:t>-dependent </a:t>
            </a:r>
            <a:r>
              <a:rPr lang="en-US" sz="8400" b="1" dirty="0" err="1" smtClean="0">
                <a:solidFill>
                  <a:srgbClr val="FF0000"/>
                </a:solidFill>
              </a:rPr>
              <a:t>kinase</a:t>
            </a:r>
            <a:r>
              <a:rPr lang="en-US" sz="8400" b="1" dirty="0" smtClean="0">
                <a:solidFill>
                  <a:srgbClr val="FF0000"/>
                </a:solidFill>
              </a:rPr>
              <a:t>.</a:t>
            </a:r>
            <a:endParaRPr lang="en-GB" sz="8400" b="1" dirty="0" smtClean="0">
              <a:solidFill>
                <a:srgbClr val="FF0000"/>
              </a:solidFill>
            </a:endParaRPr>
          </a:p>
          <a:p>
            <a:pPr marL="236538" indent="-236538" algn="just" rtl="0">
              <a:lnSpc>
                <a:spcPct val="170000"/>
              </a:lnSpc>
            </a:pPr>
            <a:r>
              <a:rPr lang="en-US" sz="8400" b="1" dirty="0" smtClean="0">
                <a:solidFill>
                  <a:srgbClr val="5C03A5"/>
                </a:solidFill>
              </a:rPr>
              <a:t>The embryo enters the mid-blastula transition, in which several new phenomena are added to the </a:t>
            </a:r>
            <a:r>
              <a:rPr lang="en-US" sz="8400" b="1" u="sng" dirty="0" smtClean="0">
                <a:solidFill>
                  <a:srgbClr val="5C03A5"/>
                </a:solidFill>
              </a:rPr>
              <a:t>biphasic </a:t>
            </a:r>
            <a:r>
              <a:rPr lang="en-US" sz="8400" b="1" dirty="0" smtClean="0">
                <a:solidFill>
                  <a:srgbClr val="5C03A5"/>
                </a:solidFill>
              </a:rPr>
              <a:t>cell divisions of the embryo.</a:t>
            </a:r>
            <a:endParaRPr lang="en-GB" sz="8400" b="1" dirty="0" smtClean="0">
              <a:solidFill>
                <a:srgbClr val="5C03A5"/>
              </a:solidFill>
            </a:endParaRPr>
          </a:p>
          <a:p>
            <a:pPr marL="236538" indent="-236538" algn="just" rtl="0">
              <a:lnSpc>
                <a:spcPct val="170000"/>
              </a:lnSpc>
            </a:pPr>
            <a:r>
              <a:rPr lang="en-US" sz="8400" b="1" dirty="0" smtClean="0"/>
              <a:t> </a:t>
            </a:r>
            <a:r>
              <a:rPr lang="en-US" sz="8400" b="1" u="heavy" dirty="0" smtClean="0">
                <a:solidFill>
                  <a:srgbClr val="FF0000"/>
                </a:solidFill>
                <a:uFill>
                  <a:solidFill>
                    <a:srgbClr val="FF0000"/>
                  </a:solidFill>
                </a:uFill>
              </a:rPr>
              <a:t>First</a:t>
            </a:r>
            <a:r>
              <a:rPr lang="en-US" sz="8400" b="1" u="sng" dirty="0" smtClean="0">
                <a:solidFill>
                  <a:srgbClr val="FF0000"/>
                </a:solidFill>
              </a:rPr>
              <a:t>,</a:t>
            </a:r>
            <a:r>
              <a:rPr lang="en-US" sz="8400" b="1" dirty="0" smtClean="0">
                <a:solidFill>
                  <a:srgbClr val="FF0000"/>
                </a:solidFill>
              </a:rPr>
              <a:t> the growth stages (G1 and G2) are added to the cell cycle, permitting the cells to grow. </a:t>
            </a:r>
          </a:p>
          <a:p>
            <a:pPr marL="236538" indent="-236538" algn="just" rtl="0">
              <a:lnSpc>
                <a:spcPct val="170000"/>
              </a:lnSpc>
            </a:pPr>
            <a:r>
              <a:rPr lang="en-US" sz="8400" b="1" dirty="0" smtClean="0"/>
              <a:t>Before this time, the egg cytoplasm was being divided into smaller and smaller cells, but the total volume of the organism remained unchanged. </a:t>
            </a:r>
            <a:r>
              <a:rPr lang="en-US" sz="8400" b="1" i="1" dirty="0" err="1" smtClean="0"/>
              <a:t>Xenopus</a:t>
            </a:r>
            <a:r>
              <a:rPr lang="en-US" sz="8400" b="1" i="1" dirty="0" smtClean="0"/>
              <a:t> </a:t>
            </a:r>
            <a:r>
              <a:rPr lang="en-US" sz="8400" b="1" dirty="0" smtClean="0"/>
              <a:t>embryos add those phases to the cell cycle shortly after the twelfth cleavage. </a:t>
            </a:r>
            <a:r>
              <a:rPr lang="en-US" sz="8400" b="1" i="1" dirty="0" smtClean="0"/>
              <a:t>Drosophila </a:t>
            </a:r>
            <a:r>
              <a:rPr lang="en-US" sz="8400" b="1" dirty="0" smtClean="0"/>
              <a:t>adds G2 during cycle 14 and G1 during cycle 17.</a:t>
            </a:r>
          </a:p>
          <a:p>
            <a:pPr marL="236538" indent="-236538" algn="just" rtl="0">
              <a:lnSpc>
                <a:spcPct val="170000"/>
              </a:lnSpc>
            </a:pPr>
            <a:endParaRPr lang="en-GB"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6357982"/>
          </a:xfrm>
        </p:spPr>
        <p:txBody>
          <a:bodyPr>
            <a:normAutofit fontScale="92500" lnSpcReduction="20000"/>
          </a:bodyPr>
          <a:lstStyle/>
          <a:p>
            <a:pPr algn="just" rtl="0">
              <a:lnSpc>
                <a:spcPct val="150000"/>
              </a:lnSpc>
            </a:pPr>
            <a:r>
              <a:rPr lang="en-US" b="1" dirty="0" smtClean="0"/>
              <a:t> </a:t>
            </a:r>
            <a:r>
              <a:rPr lang="en-US" b="1" u="sng" dirty="0" smtClean="0">
                <a:solidFill>
                  <a:srgbClr val="FF0000"/>
                </a:solidFill>
              </a:rPr>
              <a:t>Second</a:t>
            </a:r>
            <a:r>
              <a:rPr lang="en-US" b="1" dirty="0" smtClean="0">
                <a:solidFill>
                  <a:srgbClr val="FF0000"/>
                </a:solidFill>
              </a:rPr>
              <a:t>, the synchronicity of cell division is lost, as different cells synthesize different regulators of MPF.</a:t>
            </a:r>
            <a:endParaRPr lang="en-GB" b="1" dirty="0" smtClean="0">
              <a:solidFill>
                <a:srgbClr val="FF0000"/>
              </a:solidFill>
            </a:endParaRPr>
          </a:p>
          <a:p>
            <a:pPr algn="just" rtl="0">
              <a:lnSpc>
                <a:spcPct val="150000"/>
              </a:lnSpc>
            </a:pPr>
            <a:r>
              <a:rPr lang="en-US" b="1" dirty="0" smtClean="0">
                <a:solidFill>
                  <a:srgbClr val="FF0000"/>
                </a:solidFill>
              </a:rPr>
              <a:t> </a:t>
            </a:r>
            <a:r>
              <a:rPr lang="en-US" b="1" u="sng" dirty="0" smtClean="0">
                <a:solidFill>
                  <a:srgbClr val="FF0000"/>
                </a:solidFill>
              </a:rPr>
              <a:t>Third</a:t>
            </a:r>
            <a:r>
              <a:rPr lang="en-US" b="1" dirty="0" smtClean="0">
                <a:solidFill>
                  <a:srgbClr val="FF0000"/>
                </a:solidFill>
              </a:rPr>
              <a:t>, new mRNAs are transcribed. </a:t>
            </a:r>
          </a:p>
          <a:p>
            <a:pPr algn="just" rtl="0">
              <a:lnSpc>
                <a:spcPct val="150000"/>
              </a:lnSpc>
            </a:pPr>
            <a:r>
              <a:rPr lang="en-US" b="1" dirty="0" smtClean="0"/>
              <a:t>Many of these messages encode proteins that will become necessary for </a:t>
            </a:r>
            <a:r>
              <a:rPr lang="en-US" b="1" dirty="0" err="1" smtClean="0"/>
              <a:t>gastrulation</a:t>
            </a:r>
            <a:r>
              <a:rPr lang="en-US" b="1" dirty="0" smtClean="0"/>
              <a:t>. </a:t>
            </a:r>
          </a:p>
          <a:p>
            <a:pPr algn="just" rtl="0">
              <a:lnSpc>
                <a:spcPct val="150000"/>
              </a:lnSpc>
            </a:pPr>
            <a:r>
              <a:rPr lang="en-US" b="1" dirty="0" smtClean="0"/>
              <a:t>If transcription is blocked, cell division will occur at normal rates and at normal times in many species, but the embryo will not be able to initiate </a:t>
            </a:r>
            <a:r>
              <a:rPr lang="en-US" b="1" dirty="0" err="1" smtClean="0"/>
              <a:t>gastrulation</a:t>
            </a:r>
            <a:r>
              <a:rPr lang="en-US" b="1" dirty="0" smtClean="0"/>
              <a:t>.</a:t>
            </a:r>
            <a:endParaRPr lang="en-GB" b="1" dirty="0" smtClean="0"/>
          </a:p>
          <a:p>
            <a:pPr algn="just" rtl="0">
              <a:lnSpc>
                <a:spcPct val="150000"/>
              </a:lnSpc>
            </a:pP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8786874" cy="6429420"/>
          </a:xfrm>
        </p:spPr>
        <p:txBody>
          <a:bodyPr>
            <a:normAutofit fontScale="70000" lnSpcReduction="20000"/>
          </a:bodyPr>
          <a:lstStyle/>
          <a:p>
            <a:pPr algn="just" rtl="0">
              <a:lnSpc>
                <a:spcPct val="160000"/>
              </a:lnSpc>
              <a:buNone/>
            </a:pPr>
            <a:r>
              <a:rPr lang="en-US" sz="3300" b="1" dirty="0" smtClean="0">
                <a:solidFill>
                  <a:srgbClr val="1E02F0"/>
                </a:solidFill>
              </a:rPr>
              <a:t>The </a:t>
            </a:r>
            <a:r>
              <a:rPr lang="en-US" sz="3300" b="1" dirty="0" err="1" smtClean="0">
                <a:solidFill>
                  <a:srgbClr val="1E02F0"/>
                </a:solidFill>
              </a:rPr>
              <a:t>Cytoskeletal</a:t>
            </a:r>
            <a:r>
              <a:rPr lang="en-US" sz="3300" b="1" dirty="0" smtClean="0">
                <a:solidFill>
                  <a:srgbClr val="1E02F0"/>
                </a:solidFill>
              </a:rPr>
              <a:t> Mechanisms of Mitosis</a:t>
            </a:r>
            <a:endParaRPr lang="en-GB" sz="3300" dirty="0" smtClean="0">
              <a:solidFill>
                <a:srgbClr val="1E02F0"/>
              </a:solidFill>
            </a:endParaRPr>
          </a:p>
          <a:p>
            <a:pPr algn="just" rtl="0">
              <a:lnSpc>
                <a:spcPct val="160000"/>
              </a:lnSpc>
            </a:pPr>
            <a:r>
              <a:rPr lang="en-US" sz="3300" b="1" dirty="0" smtClean="0"/>
              <a:t>Cleavage is actually the result of two coordinated processes. </a:t>
            </a:r>
            <a:endParaRPr lang="en-GB" sz="3300" b="1" dirty="0" smtClean="0"/>
          </a:p>
          <a:p>
            <a:pPr algn="just" rtl="0">
              <a:lnSpc>
                <a:spcPct val="160000"/>
              </a:lnSpc>
            </a:pPr>
            <a:r>
              <a:rPr lang="en-US" sz="3300" b="1" dirty="0" smtClean="0"/>
              <a:t>The first of these cyclic processes is </a:t>
            </a:r>
            <a:r>
              <a:rPr lang="en-US" sz="3300" b="1" dirty="0" err="1" smtClean="0">
                <a:solidFill>
                  <a:srgbClr val="1E02F0"/>
                </a:solidFill>
              </a:rPr>
              <a:t>karyokinesis</a:t>
            </a:r>
            <a:r>
              <a:rPr lang="en-US" sz="3300" b="1" dirty="0" smtClean="0">
                <a:solidFill>
                  <a:srgbClr val="FF0000"/>
                </a:solidFill>
              </a:rPr>
              <a:t> </a:t>
            </a:r>
            <a:r>
              <a:rPr lang="en-US" sz="3300" b="1" dirty="0" smtClean="0"/>
              <a:t>the mitotic division of the nucleus. </a:t>
            </a:r>
          </a:p>
          <a:p>
            <a:pPr algn="just" rtl="0">
              <a:lnSpc>
                <a:spcPct val="160000"/>
              </a:lnSpc>
            </a:pPr>
            <a:r>
              <a:rPr lang="en-US" sz="3300" b="1" dirty="0" smtClean="0">
                <a:solidFill>
                  <a:srgbClr val="FF0000"/>
                </a:solidFill>
              </a:rPr>
              <a:t>The mechanical agent of this division is the mitotic spindle, (Fig. 34) with its microtubules composed of </a:t>
            </a:r>
            <a:r>
              <a:rPr lang="en-US" sz="3300" b="1" dirty="0" err="1" smtClean="0">
                <a:solidFill>
                  <a:srgbClr val="FF0000"/>
                </a:solidFill>
              </a:rPr>
              <a:t>tubulin</a:t>
            </a:r>
            <a:r>
              <a:rPr lang="en-US" sz="3300" b="1" dirty="0" smtClean="0">
                <a:solidFill>
                  <a:srgbClr val="FF0000"/>
                </a:solidFill>
              </a:rPr>
              <a:t> (the same type of protein that makes up the sperm flagellum). </a:t>
            </a:r>
            <a:endParaRPr lang="en-GB" sz="3300" b="1" dirty="0" smtClean="0">
              <a:solidFill>
                <a:srgbClr val="FF0000"/>
              </a:solidFill>
            </a:endParaRPr>
          </a:p>
          <a:p>
            <a:pPr lvl="0" algn="just" rtl="0">
              <a:lnSpc>
                <a:spcPct val="160000"/>
              </a:lnSpc>
            </a:pPr>
            <a:r>
              <a:rPr lang="en-US" sz="3300" b="1" dirty="0" smtClean="0"/>
              <a:t>The second process is </a:t>
            </a:r>
            <a:r>
              <a:rPr lang="en-US" sz="3300" b="1" dirty="0" err="1" smtClean="0">
                <a:solidFill>
                  <a:srgbClr val="1E02F0"/>
                </a:solidFill>
              </a:rPr>
              <a:t>cytokinesis</a:t>
            </a:r>
            <a:r>
              <a:rPr lang="en-US" sz="3300" b="1" dirty="0" smtClean="0"/>
              <a:t> the division of cell cytoplasm. </a:t>
            </a:r>
            <a:endParaRPr lang="en-GB" sz="3300" b="1" dirty="0" smtClean="0"/>
          </a:p>
          <a:p>
            <a:pPr algn="just" rtl="0">
              <a:lnSpc>
                <a:spcPct val="160000"/>
              </a:lnSpc>
            </a:pPr>
            <a:r>
              <a:rPr lang="en-US" sz="3300" b="1" dirty="0" smtClean="0"/>
              <a:t> </a:t>
            </a:r>
            <a:r>
              <a:rPr lang="en-US" sz="3300" b="1" dirty="0" smtClean="0">
                <a:solidFill>
                  <a:srgbClr val="FF0000"/>
                </a:solidFill>
              </a:rPr>
              <a:t>The mechanical agent of </a:t>
            </a:r>
            <a:r>
              <a:rPr lang="en-US" sz="3300" b="1" dirty="0" err="1" smtClean="0">
                <a:solidFill>
                  <a:srgbClr val="FF0000"/>
                </a:solidFill>
              </a:rPr>
              <a:t>cytokinesis</a:t>
            </a:r>
            <a:r>
              <a:rPr lang="en-US" sz="3300" b="1" dirty="0" smtClean="0">
                <a:solidFill>
                  <a:srgbClr val="FF0000"/>
                </a:solidFill>
              </a:rPr>
              <a:t> is a contractile ring (Fig. 34) of microfilaments made of </a:t>
            </a:r>
            <a:r>
              <a:rPr lang="en-US" sz="3300" b="1" dirty="0" err="1" smtClean="0">
                <a:solidFill>
                  <a:srgbClr val="FF0000"/>
                </a:solidFill>
              </a:rPr>
              <a:t>actin</a:t>
            </a:r>
            <a:r>
              <a:rPr lang="en-US" sz="3300" b="1" dirty="0" smtClean="0">
                <a:solidFill>
                  <a:srgbClr val="FF0000"/>
                </a:solidFill>
              </a:rPr>
              <a:t> (the same type of protein that extends the egg </a:t>
            </a:r>
            <a:r>
              <a:rPr lang="en-US" sz="3300" b="1" dirty="0" err="1" smtClean="0">
                <a:solidFill>
                  <a:srgbClr val="FF0000"/>
                </a:solidFill>
              </a:rPr>
              <a:t>microvilli</a:t>
            </a:r>
            <a:r>
              <a:rPr lang="en-US" sz="3300" b="1" dirty="0" smtClean="0">
                <a:solidFill>
                  <a:srgbClr val="FF0000"/>
                </a:solidFill>
              </a:rPr>
              <a:t> and the sperm </a:t>
            </a:r>
            <a:r>
              <a:rPr lang="en-US" sz="3300" b="1" dirty="0" err="1" smtClean="0">
                <a:solidFill>
                  <a:srgbClr val="FF0000"/>
                </a:solidFill>
              </a:rPr>
              <a:t>acrosomal</a:t>
            </a:r>
            <a:r>
              <a:rPr lang="en-US" sz="3300" b="1" dirty="0" smtClean="0">
                <a:solidFill>
                  <a:srgbClr val="FF0000"/>
                </a:solidFill>
              </a:rPr>
              <a:t> process). </a:t>
            </a:r>
            <a:endParaRPr lang="en-GB" sz="3300" b="1" dirty="0" smtClean="0">
              <a:solidFill>
                <a:srgbClr val="FF0000"/>
              </a:solidFill>
            </a:endParaRPr>
          </a:p>
          <a:p>
            <a:pPr algn="just" rtl="0">
              <a:lnSpc>
                <a:spcPct val="160000"/>
              </a:lnSpc>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1502</Words>
  <Application>Microsoft Office PowerPoint</Application>
  <PresentationFormat>عرض على الشاشة (3:4)‏</PresentationFormat>
  <Paragraphs>94</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سمة Office</vt:lpstr>
      <vt:lpstr>     Cleavage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Cleavage     </dc:title>
  <dc:creator>HLove</dc:creator>
  <cp:lastModifiedBy>Dr hekmat</cp:lastModifiedBy>
  <cp:revision>23</cp:revision>
  <dcterms:created xsi:type="dcterms:W3CDTF">2018-02-13T19:49:36Z</dcterms:created>
  <dcterms:modified xsi:type="dcterms:W3CDTF">2019-04-03T08:39:28Z</dcterms:modified>
</cp:coreProperties>
</file>