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2"/>
  </p:notesMasterIdLst>
  <p:sldIdLst>
    <p:sldId id="256" r:id="rId2"/>
    <p:sldId id="793" r:id="rId3"/>
    <p:sldId id="634" r:id="rId4"/>
    <p:sldId id="635" r:id="rId5"/>
    <p:sldId id="636" r:id="rId6"/>
    <p:sldId id="637" r:id="rId7"/>
    <p:sldId id="638" r:id="rId8"/>
    <p:sldId id="639" r:id="rId9"/>
    <p:sldId id="640" r:id="rId10"/>
    <p:sldId id="641" r:id="rId11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buFont typeface="Wingdings" pitchFamily="2" charset="2"/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Wingdings" pitchFamily="2" charset="2"/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Wingdings" pitchFamily="2" charset="2"/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Wingdings" pitchFamily="2" charset="2"/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Wingdings" pitchFamily="2" charset="2"/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folHlink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CC"/>
    <a:srgbClr val="CC00CC"/>
    <a:srgbClr val="826900"/>
    <a:srgbClr val="00FF00"/>
    <a:srgbClr val="000000"/>
    <a:srgbClr val="CCFF33"/>
    <a:srgbClr val="FFFF00"/>
    <a:srgbClr val="00A4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8" autoAdjust="0"/>
    <p:restoredTop sz="87451" autoAdjust="0"/>
  </p:normalViewPr>
  <p:slideViewPr>
    <p:cSldViewPr>
      <p:cViewPr>
        <p:scale>
          <a:sx n="90" d="100"/>
          <a:sy n="90" d="100"/>
        </p:scale>
        <p:origin x="-1092" y="-180"/>
      </p:cViewPr>
      <p:guideLst>
        <p:guide orient="horz" pos="2160"/>
        <p:guide pos="312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48"/>
    </p:cViewPr>
  </p:sorterViewPr>
  <p:notesViewPr>
    <p:cSldViewPr>
      <p:cViewPr varScale="1">
        <p:scale>
          <a:sx n="26" d="100"/>
          <a:sy n="26" d="100"/>
        </p:scale>
        <p:origin x="-123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 u="none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 u="none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0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 u="none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 u="none"/>
            </a:lvl1pPr>
          </a:lstStyle>
          <a:p>
            <a:pPr>
              <a:defRPr/>
            </a:pPr>
            <a:fld id="{4CE4F095-F951-45A5-91E7-F484A614CD4C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942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2FB5B418-5F68-497F-9475-3429DB2A24CE}" type="slidenum">
              <a:rPr lang="ar-SA" altLang="en-US" sz="1200" u="none" smtClean="0"/>
              <a:pPr/>
              <a:t>1</a:t>
            </a:fld>
            <a:endParaRPr lang="en-GB" altLang="en-US" sz="1200" u="none" smtClean="0"/>
          </a:p>
        </p:txBody>
      </p:sp>
      <p:sp>
        <p:nvSpPr>
          <p:cNvPr id="342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670FF891-C07E-41AA-8244-606579332D5F}" type="slidenum">
              <a:rPr lang="ar-SA" altLang="en-US" sz="1200" u="none" smtClean="0"/>
              <a:pPr/>
              <a:t>10</a:t>
            </a:fld>
            <a:endParaRPr lang="en-GB" altLang="en-US" sz="1200" u="none" smtClean="0"/>
          </a:p>
        </p:txBody>
      </p:sp>
      <p:sp>
        <p:nvSpPr>
          <p:cNvPr id="393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32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FDB6EE90-7E90-4C0D-B3B1-77449D5FBC43}" type="slidenum">
              <a:rPr lang="ar-SA" altLang="en-US" sz="1200" u="none" smtClean="0"/>
              <a:pPr/>
              <a:t>2</a:t>
            </a:fld>
            <a:endParaRPr lang="en-GB" altLang="en-US" sz="1200" u="none" smtClean="0"/>
          </a:p>
        </p:txBody>
      </p:sp>
      <p:sp>
        <p:nvSpPr>
          <p:cNvPr id="386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FDB6EE90-7E90-4C0D-B3B1-77449D5FBC43}" type="slidenum">
              <a:rPr lang="ar-SA" altLang="en-US" sz="1200" u="none" smtClean="0"/>
              <a:pPr/>
              <a:t>3</a:t>
            </a:fld>
            <a:endParaRPr lang="en-GB" altLang="en-US" sz="1200" u="none" smtClean="0"/>
          </a:p>
        </p:txBody>
      </p:sp>
      <p:sp>
        <p:nvSpPr>
          <p:cNvPr id="386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82CDF946-3D24-453C-88ED-71F918E875E9}" type="slidenum">
              <a:rPr lang="ar-SA" altLang="en-US" sz="1200" u="none" smtClean="0"/>
              <a:pPr/>
              <a:t>4</a:t>
            </a:fld>
            <a:endParaRPr lang="en-GB" altLang="en-US" sz="1200" u="none" smtClean="0"/>
          </a:p>
        </p:txBody>
      </p:sp>
      <p:sp>
        <p:nvSpPr>
          <p:cNvPr id="387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972BD279-B7D0-4470-978A-B408C24DCD04}" type="slidenum">
              <a:rPr lang="ar-SA" altLang="en-US" sz="1200" u="none" smtClean="0"/>
              <a:pPr/>
              <a:t>5</a:t>
            </a:fld>
            <a:endParaRPr lang="en-GB" altLang="en-US" sz="1200" u="none" smtClean="0"/>
          </a:p>
        </p:txBody>
      </p:sp>
      <p:sp>
        <p:nvSpPr>
          <p:cNvPr id="388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81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F823BB56-D20F-40E1-8D85-426172288F7D}" type="slidenum">
              <a:rPr lang="ar-SA" altLang="en-US" sz="1200" u="none" smtClean="0"/>
              <a:pPr/>
              <a:t>6</a:t>
            </a:fld>
            <a:endParaRPr lang="en-GB" altLang="en-US" sz="1200" u="none" smtClean="0"/>
          </a:p>
        </p:txBody>
      </p:sp>
      <p:sp>
        <p:nvSpPr>
          <p:cNvPr id="389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2E42725D-BE59-469D-AD48-99A8A01F87BF}" type="slidenum">
              <a:rPr lang="ar-SA" altLang="en-US" sz="1200" u="none" smtClean="0"/>
              <a:pPr/>
              <a:t>7</a:t>
            </a:fld>
            <a:endParaRPr lang="en-GB" altLang="en-US" sz="1200" u="none" smtClean="0"/>
          </a:p>
        </p:txBody>
      </p:sp>
      <p:sp>
        <p:nvSpPr>
          <p:cNvPr id="390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0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52A0B119-1A00-4980-B8E5-2A36264F70DF}" type="slidenum">
              <a:rPr lang="ar-SA" altLang="en-US" sz="1200" u="none" smtClean="0"/>
              <a:pPr/>
              <a:t>8</a:t>
            </a:fld>
            <a:endParaRPr lang="en-GB" altLang="en-US" sz="1200" u="none" smtClean="0"/>
          </a:p>
        </p:txBody>
      </p:sp>
      <p:sp>
        <p:nvSpPr>
          <p:cNvPr id="391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996B7D95-4DB0-4C54-8EA1-1F8ABCA78680}" type="slidenum">
              <a:rPr lang="ar-SA" altLang="en-US" sz="1200" u="none" smtClean="0"/>
              <a:pPr/>
              <a:t>9</a:t>
            </a:fld>
            <a:endParaRPr lang="en-GB" altLang="en-US" sz="1200" u="none" smtClean="0"/>
          </a:p>
        </p:txBody>
      </p:sp>
      <p:sp>
        <p:nvSpPr>
          <p:cNvPr id="392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21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759950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4" y="1604"/>
              <a:ext cx="450" cy="299"/>
              <a:chOff x="719" y="336"/>
              <a:chExt cx="626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19" y="336"/>
                <a:ext cx="385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9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5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996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73150" y="18288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996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073150" y="6248400"/>
            <a:ext cx="206375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714750" y="6248400"/>
            <a:ext cx="31369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248400"/>
            <a:ext cx="206375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9C9470D-1D3B-4C1B-A39D-BD27B3B4371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34064"/>
      </p:ext>
    </p:extLst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9FC47-B148-4232-8433-2ECC7BEA58B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88791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88250" y="617538"/>
            <a:ext cx="2112963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6188" y="617538"/>
            <a:ext cx="618966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01259-5EEA-4559-BD93-B4F4D510AD1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55295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73D3E-BA2B-4A10-A62F-FF8601BD059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14474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88675-5357-4116-8363-33BBC2E4838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04757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1113" y="2017713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7363" y="2017713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B98FE-5BD3-48B0-9BAF-B965888B33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5015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8F96C-81CF-47DB-88F3-00636AF154E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81436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96E4A-4989-4C3E-B881-939B721A3B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44373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B00E6-EEF7-49C1-B13F-ADE9280CB3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66043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B9E50-BE5B-478A-84F9-5864D0AF15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11148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81D50-98BC-4B4D-A11F-C15CEB9CB1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70998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52438" y="1098550"/>
            <a:ext cx="474662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kumimoji="1" lang="en-US" altLang="en-US" sz="2400" u="none" smtClean="0"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66775" y="1098550"/>
            <a:ext cx="355600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kumimoji="1" lang="en-US" altLang="en-US" sz="2400" u="none" smtClean="0"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85788" y="1520825"/>
            <a:ext cx="458787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kumimoji="1" lang="en-US" altLang="en-US" sz="2400" u="none" smtClean="0"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87425" y="1520825"/>
            <a:ext cx="398463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kumimoji="1" lang="en-US" altLang="en-US" sz="2400" u="none" smtClean="0"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38113" y="1447800"/>
            <a:ext cx="606425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kumimoji="1" lang="en-US" altLang="en-US" sz="2400" u="none" smtClean="0"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825500" y="990600"/>
            <a:ext cx="34925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kumimoji="1" lang="en-US" altLang="en-US" sz="2400" u="none" smtClean="0"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79425" y="1781175"/>
            <a:ext cx="89122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kumimoji="1" lang="en-US" altLang="en-US" sz="2400" u="none" smtClean="0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46188" y="617538"/>
            <a:ext cx="84439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1113" y="2017713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</a:p>
          <a:p>
            <a:pPr lvl="1"/>
            <a:r>
              <a:rPr lang="ar-SA" altLang="en-US" smtClean="0"/>
              <a:t>المستوى الثاني</a:t>
            </a:r>
          </a:p>
          <a:p>
            <a:pPr lvl="2"/>
            <a:r>
              <a:rPr lang="ar-SA" altLang="en-US" smtClean="0"/>
              <a:t>المستوى الثالث</a:t>
            </a:r>
          </a:p>
          <a:p>
            <a:pPr lvl="3"/>
            <a:r>
              <a:rPr lang="ar-SA" altLang="en-US" smtClean="0"/>
              <a:t>المستوى الرابع</a:t>
            </a:r>
          </a:p>
          <a:p>
            <a:pPr lvl="4"/>
            <a:r>
              <a:rPr lang="ar-SA" altLang="en-US" smtClean="0"/>
              <a:t>المستوى الخامس</a:t>
            </a:r>
          </a:p>
        </p:txBody>
      </p:sp>
      <p:sp>
        <p:nvSpPr>
          <p:cNvPr id="1986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3246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400" u="none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86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2200" y="63246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None/>
              <a:defRPr sz="1400" u="none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86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46950" y="63246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40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69884F90-F66D-4BB9-B9C2-BD7199C2260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ransition>
    <p:cut/>
  </p:transition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Tahoma" pitchFamily="34" charset="0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Tahoma" pitchFamily="34" charset="0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457200"/>
            <a:ext cx="99060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4400" b="1" u="none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Microbial </a:t>
            </a:r>
            <a:r>
              <a:rPr lang="en-US" sz="4400" b="1" u="none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Enzymes </a:t>
            </a:r>
            <a:endParaRPr lang="en-US" altLang="en-US" sz="4400" b="1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b="1" u="none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b="1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 b="1" u="none" baseline="300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altLang="en-US" sz="2800" b="1" u="none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Year </a:t>
            </a:r>
            <a:r>
              <a:rPr lang="en-US" altLang="en-US" sz="2800" b="1" u="none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Students</a:t>
            </a: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Microbiology/Chemistry</a:t>
            </a:r>
            <a:endParaRPr lang="en-US" altLang="en-US" sz="2800" u="none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Prof. Dr. </a:t>
            </a:r>
            <a:r>
              <a:rPr lang="en-US" altLang="en-US" sz="2800" b="1" u="none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Mamdouh</a:t>
            </a:r>
            <a:r>
              <a:rPr lang="en-US" altLang="en-US" sz="2800" b="1" u="none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none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Nemat</a:t>
            </a:r>
            <a:r>
              <a:rPr lang="en-US" altLang="en-US" sz="2800" b="1" u="none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none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Alla</a:t>
            </a:r>
            <a:endParaRPr lang="en-US" altLang="en-US" sz="2800" b="1" u="none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4286250" y="1209675"/>
            <a:ext cx="0" cy="4816475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 flipH="1">
            <a:off x="128588" y="5972175"/>
            <a:ext cx="9577387" cy="4445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flipH="1">
            <a:off x="1476375" y="2349500"/>
            <a:ext cx="5921375" cy="365760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016750" y="6003925"/>
            <a:ext cx="763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Km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182938" y="2043113"/>
            <a:ext cx="1103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Vmax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840788" y="5972175"/>
            <a:ext cx="625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[S]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889375" y="1157288"/>
            <a:ext cx="3651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flipH="1">
            <a:off x="803275" y="2349500"/>
            <a:ext cx="6594475" cy="367665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Connector 14"/>
          <p:cNvCxnSpPr>
            <a:cxnSpLocks noChangeShapeType="1"/>
          </p:cNvCxnSpPr>
          <p:nvPr/>
        </p:nvCxnSpPr>
        <p:spPr bwMode="auto">
          <a:xfrm flipH="1">
            <a:off x="2268538" y="2349500"/>
            <a:ext cx="5129212" cy="3667125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Connector 15"/>
          <p:cNvCxnSpPr>
            <a:cxnSpLocks noChangeShapeType="1"/>
          </p:cNvCxnSpPr>
          <p:nvPr/>
        </p:nvCxnSpPr>
        <p:spPr bwMode="auto">
          <a:xfrm flipH="1">
            <a:off x="3000375" y="2349500"/>
            <a:ext cx="4400550" cy="364490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 flipH="1">
            <a:off x="3621088" y="2349500"/>
            <a:ext cx="3776662" cy="3622675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>
            <a:off x="7397750" y="2328863"/>
            <a:ext cx="0" cy="370840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 flipH="1">
            <a:off x="4289425" y="2328863"/>
            <a:ext cx="31115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 flipH="1" flipV="1">
            <a:off x="4249738" y="4076700"/>
            <a:ext cx="1595437" cy="1270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31"/>
          <p:cNvCxnSpPr>
            <a:cxnSpLocks noChangeShapeType="1"/>
          </p:cNvCxnSpPr>
          <p:nvPr/>
        </p:nvCxnSpPr>
        <p:spPr bwMode="auto">
          <a:xfrm flipH="1">
            <a:off x="4254500" y="4289425"/>
            <a:ext cx="1382713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2"/>
          <p:cNvCxnSpPr>
            <a:cxnSpLocks noChangeShapeType="1"/>
          </p:cNvCxnSpPr>
          <p:nvPr/>
        </p:nvCxnSpPr>
        <p:spPr bwMode="auto">
          <a:xfrm flipH="1">
            <a:off x="4289425" y="4508500"/>
            <a:ext cx="11588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33"/>
          <p:cNvCxnSpPr>
            <a:cxnSpLocks noChangeShapeType="1"/>
          </p:cNvCxnSpPr>
          <p:nvPr/>
        </p:nvCxnSpPr>
        <p:spPr bwMode="auto">
          <a:xfrm flipH="1">
            <a:off x="4289425" y="4848225"/>
            <a:ext cx="90805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Straight Connector 34"/>
          <p:cNvCxnSpPr>
            <a:cxnSpLocks noChangeShapeType="1"/>
          </p:cNvCxnSpPr>
          <p:nvPr/>
        </p:nvCxnSpPr>
        <p:spPr bwMode="auto">
          <a:xfrm flipH="1">
            <a:off x="4329113" y="5334000"/>
            <a:ext cx="396875" cy="1905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Freeform 36"/>
          <p:cNvSpPr>
            <a:spLocks/>
          </p:cNvSpPr>
          <p:nvPr/>
        </p:nvSpPr>
        <p:spPr bwMode="auto">
          <a:xfrm>
            <a:off x="4329113" y="2568575"/>
            <a:ext cx="5233987" cy="3425825"/>
          </a:xfrm>
          <a:custGeom>
            <a:avLst/>
            <a:gdLst>
              <a:gd name="T0" fmla="*/ 0 w 5569527"/>
              <a:gd name="T1" fmla="*/ 182941763 h 1546167"/>
              <a:gd name="T2" fmla="*/ 1718072 w 5569527"/>
              <a:gd name="T3" fmla="*/ 39342308 h 1546167"/>
              <a:gd name="T4" fmla="*/ 3837028 w 5569527"/>
              <a:gd name="T5" fmla="*/ 0 h 154616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569527" h="1546167">
                <a:moveTo>
                  <a:pt x="0" y="1546167"/>
                </a:moveTo>
                <a:cubicBezTo>
                  <a:pt x="782782" y="1068185"/>
                  <a:pt x="1565564" y="590203"/>
                  <a:pt x="2493818" y="332509"/>
                </a:cubicBezTo>
                <a:cubicBezTo>
                  <a:pt x="3422072" y="74815"/>
                  <a:pt x="4495799" y="37407"/>
                  <a:pt x="5569527" y="0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46" name="Straight Connector 45"/>
          <p:cNvCxnSpPr>
            <a:cxnSpLocks noChangeShapeType="1"/>
          </p:cNvCxnSpPr>
          <p:nvPr/>
        </p:nvCxnSpPr>
        <p:spPr bwMode="auto">
          <a:xfrm>
            <a:off x="5846763" y="4089400"/>
            <a:ext cx="36512" cy="1927225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47"/>
          <p:cNvCxnSpPr>
            <a:cxnSpLocks noChangeShapeType="1"/>
          </p:cNvCxnSpPr>
          <p:nvPr/>
        </p:nvCxnSpPr>
        <p:spPr bwMode="auto">
          <a:xfrm>
            <a:off x="5673725" y="4289425"/>
            <a:ext cx="0" cy="1703388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49"/>
          <p:cNvCxnSpPr>
            <a:cxnSpLocks noChangeShapeType="1"/>
          </p:cNvCxnSpPr>
          <p:nvPr/>
        </p:nvCxnSpPr>
        <p:spPr bwMode="auto">
          <a:xfrm>
            <a:off x="5448300" y="4508500"/>
            <a:ext cx="0" cy="1484313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Straight Connector 51"/>
          <p:cNvCxnSpPr>
            <a:cxnSpLocks noChangeShapeType="1"/>
          </p:cNvCxnSpPr>
          <p:nvPr/>
        </p:nvCxnSpPr>
        <p:spPr bwMode="auto">
          <a:xfrm flipH="1">
            <a:off x="4725988" y="5334000"/>
            <a:ext cx="17462" cy="639763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Straight Connector 67"/>
          <p:cNvCxnSpPr>
            <a:cxnSpLocks noChangeShapeType="1"/>
          </p:cNvCxnSpPr>
          <p:nvPr/>
        </p:nvCxnSpPr>
        <p:spPr bwMode="auto">
          <a:xfrm>
            <a:off x="5194300" y="4811713"/>
            <a:ext cx="3175" cy="118110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169650" y="311138"/>
            <a:ext cx="9779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altLang="en-US" sz="2800" b="1" u="none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Cornish-Bowden plot</a:t>
            </a: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5448300" y="253999"/>
            <a:ext cx="43259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indent="228600" algn="l" rtl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altLang="en-US" sz="2800" u="none" dirty="0" smtClean="0">
                <a:solidFill>
                  <a:srgbClr val="003399"/>
                </a:solidFill>
                <a:latin typeface="Garamond" pitchFamily="18" charset="0"/>
                <a:ea typeface="Times New Roman" pitchFamily="18" charset="0"/>
              </a:rPr>
              <a:t>The direct linear plot </a:t>
            </a:r>
          </a:p>
          <a:p>
            <a:pPr indent="228600" algn="l" rtl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r>
              <a:rPr lang="en-US" altLang="en-US" sz="2800" u="none" dirty="0" smtClean="0">
                <a:solidFill>
                  <a:srgbClr val="003399"/>
                </a:solidFill>
                <a:latin typeface="Garamond" pitchFamily="18" charset="0"/>
                <a:ea typeface="Times New Roman" pitchFamily="18" charset="0"/>
              </a:rPr>
              <a:t>Every pair of data points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457200"/>
            <a:ext cx="9906000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4400" b="1" u="none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Microbial </a:t>
            </a:r>
            <a:r>
              <a:rPr lang="en-US" sz="4400" b="1" u="none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Enzymes </a:t>
            </a:r>
            <a:endParaRPr lang="en-US" altLang="en-US" sz="4400" b="1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b="1" u="none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b="1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 u="none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Lecture 6</a:t>
            </a:r>
            <a:endParaRPr lang="en-US" altLang="en-US" sz="2800" b="1" u="none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34170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53975" y="19050"/>
            <a:ext cx="3805238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Determination of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kinetic constants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(Vmax and Km)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6926263" y="61913"/>
            <a:ext cx="1822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tabLst>
                <a:tab pos="457200" algn="l"/>
              </a:tabLst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Inaccurate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575300" y="496888"/>
            <a:ext cx="43418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tabLst>
                <a:tab pos="457200" algn="l"/>
              </a:tabLst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Michaelis-Menten equation</a:t>
            </a:r>
            <a:endParaRPr lang="en-US" altLang="en-US" sz="2800" b="1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6296025" y="1000125"/>
            <a:ext cx="3609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tabLst>
                <a:tab pos="457200" algn="l"/>
              </a:tabLst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Michaelis-Menten plot</a:t>
            </a:r>
            <a:endParaRPr lang="en-US" altLang="en-US" sz="2800" b="1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enzyme-saturation-cur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1557338"/>
            <a:ext cx="7594600" cy="525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/>
      <p:bldP spid="44037" grpId="0"/>
      <p:bldP spid="440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2057400" y="1066800"/>
            <a:ext cx="7575550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altLang="en-US" sz="2800" b="1" u="none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Lineweaver</a:t>
            </a: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-Burk equation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 = Vmax [S] / (Km + [S])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1/v =  (Km / Vmax [S]) + ([S] / Vmax [S])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= (Km / Vmax [S]) + (1 / Vmax)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1/v =(Km / Vmax)(1/[S]) + (1 / Vmax)</a:t>
            </a:r>
          </a:p>
          <a:p>
            <a:pPr algn="l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US" altLang="en-US" sz="2800" b="1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   y= </a:t>
            </a:r>
            <a:r>
              <a:rPr lang="en-US" altLang="en-US" sz="2800" b="1" u="none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ax+b</a:t>
            </a:r>
            <a:endParaRPr lang="en-US" altLang="en-US" sz="2800" b="1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360613" y="260350"/>
            <a:ext cx="1565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tabLst>
                <a:tab pos="457200" algn="l"/>
              </a:tabLst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tabLst>
                <a:tab pos="457200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tabLst>
                <a:tab pos="457200" algn="l"/>
              </a:tabLst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4572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Accurate</a:t>
            </a:r>
          </a:p>
        </p:txBody>
      </p:sp>
      <p:cxnSp>
        <p:nvCxnSpPr>
          <p:cNvPr id="3" name="Straight Arrow Connector 2"/>
          <p:cNvCxnSpPr>
            <a:cxnSpLocks noChangeShapeType="1"/>
          </p:cNvCxnSpPr>
          <p:nvPr/>
        </p:nvCxnSpPr>
        <p:spPr bwMode="auto">
          <a:xfrm flipH="1" flipV="1">
            <a:off x="2647839" y="4959630"/>
            <a:ext cx="792163" cy="576262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flipV="1">
            <a:off x="3925777" y="4956455"/>
            <a:ext cx="0" cy="576262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flipV="1">
            <a:off x="4160727" y="4956455"/>
            <a:ext cx="1008062" cy="576262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flipV="1">
            <a:off x="4665552" y="4959630"/>
            <a:ext cx="1800225" cy="573087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ChangeArrowheads="1"/>
          </p:cNvSpPr>
          <p:nvPr/>
        </p:nvSpPr>
        <p:spPr bwMode="auto">
          <a:xfrm>
            <a:off x="1639888" y="179388"/>
            <a:ext cx="6019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Lineweaver-Burk plot</a:t>
            </a:r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3513138" y="1758950"/>
            <a:ext cx="0" cy="424815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 flipH="1">
            <a:off x="488950" y="6007100"/>
            <a:ext cx="8262938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flipV="1">
            <a:off x="1147763" y="1404938"/>
            <a:ext cx="5256212" cy="457835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575050" y="3883025"/>
            <a:ext cx="138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1/Vmax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77838" y="5965825"/>
            <a:ext cx="1162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-1/Km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133975" y="2584450"/>
            <a:ext cx="284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Slop = Km/Vmax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410200" y="5991225"/>
            <a:ext cx="9937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1/ [S]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865438" y="2062163"/>
            <a:ext cx="6429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1/v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2286000" y="548680"/>
            <a:ext cx="60198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altLang="en-US" sz="2800" b="1" u="none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Eadie-Hofstee</a:t>
            </a: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equation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 = Vmax [S] / (Km + [S])</a:t>
            </a:r>
          </a:p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v[S]+</a:t>
            </a:r>
            <a:r>
              <a:rPr lang="en-US" altLang="en-US" sz="2800" b="1" u="none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vkm</a:t>
            </a: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= Vmax[S]</a:t>
            </a:r>
          </a:p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u="none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v+vkm</a:t>
            </a: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/[S]=Vmax</a:t>
            </a:r>
          </a:p>
          <a:p>
            <a:pPr algn="l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v=Vmax- </a:t>
            </a:r>
            <a:r>
              <a:rPr lang="en-US" altLang="en-US" sz="2800" b="1" u="none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vkm</a:t>
            </a: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/[S]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v= - km (v/[S]) + Vmax</a:t>
            </a:r>
          </a:p>
          <a:p>
            <a:pPr algn="l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US" altLang="en-US" sz="2800" b="1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y= </a:t>
            </a:r>
            <a:r>
              <a:rPr lang="en-US" altLang="en-US" sz="2800" b="1" u="none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ax+b</a:t>
            </a:r>
            <a:endParaRPr lang="en-US" altLang="en-US" sz="2800" b="1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flipH="1" flipV="1">
            <a:off x="2576513" y="4752975"/>
            <a:ext cx="504825" cy="836613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H="1" flipV="1">
            <a:off x="3368675" y="4752975"/>
            <a:ext cx="252413" cy="836613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15"/>
          <p:cNvCxnSpPr>
            <a:cxnSpLocks noChangeShapeType="1"/>
          </p:cNvCxnSpPr>
          <p:nvPr/>
        </p:nvCxnSpPr>
        <p:spPr bwMode="auto">
          <a:xfrm flipV="1">
            <a:off x="3873500" y="4752975"/>
            <a:ext cx="287338" cy="836613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flipV="1">
            <a:off x="4376738" y="4752975"/>
            <a:ext cx="912812" cy="836613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ChangeArrowheads="1"/>
          </p:cNvSpPr>
          <p:nvPr/>
        </p:nvSpPr>
        <p:spPr bwMode="auto">
          <a:xfrm>
            <a:off x="2286000" y="685800"/>
            <a:ext cx="6019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Eadie-Hofstee plot</a:t>
            </a:r>
          </a:p>
        </p:txBody>
      </p:sp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2055813" y="1758950"/>
            <a:ext cx="0" cy="424815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flipH="1">
            <a:off x="2055813" y="6007100"/>
            <a:ext cx="669607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Connector 8"/>
          <p:cNvCxnSpPr>
            <a:cxnSpLocks noChangeShapeType="1"/>
          </p:cNvCxnSpPr>
          <p:nvPr/>
        </p:nvCxnSpPr>
        <p:spPr bwMode="auto">
          <a:xfrm flipH="1" flipV="1">
            <a:off x="2055813" y="2622550"/>
            <a:ext cx="5329237" cy="338455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925513" y="2362200"/>
            <a:ext cx="11033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Vmax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832600" y="6165850"/>
            <a:ext cx="17811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Vmax/Km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160838" y="3360738"/>
            <a:ext cx="18272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Slop = Km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829050" y="6062663"/>
            <a:ext cx="10842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 / [S]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54163" y="3902075"/>
            <a:ext cx="363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2298294" y="908720"/>
            <a:ext cx="60198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3- Hanes equation</a:t>
            </a:r>
          </a:p>
          <a:p>
            <a:pPr algn="l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US" altLang="en-US" sz="2800" b="1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1/v =(Km / Vmax)(1/[S]) + (1 / Vmax)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[S]/v = (Km / Vmax) + [S]/Vmax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[S]/v = [S]/Vmax + (Km / Vmax)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S]/v= (1/Vmax)[S] </a:t>
            </a:r>
            <a:r>
              <a:rPr lang="en-US" altLang="en-US" sz="2800" b="1" u="none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+ (Km/Vmax)</a:t>
            </a:r>
            <a:endParaRPr lang="en-US" altLang="en-US" sz="2800" b="1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 y= </a:t>
            </a:r>
            <a:r>
              <a:rPr lang="en-US" altLang="en-US" sz="2800" b="1" u="none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ax+b</a:t>
            </a:r>
            <a:endParaRPr lang="en-US" altLang="en-US" sz="2800" b="1" u="none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 flipH="1" flipV="1">
            <a:off x="3008313" y="4797152"/>
            <a:ext cx="504825" cy="836613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flipV="1">
            <a:off x="4016375" y="4797152"/>
            <a:ext cx="0" cy="836613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flipV="1">
            <a:off x="4232275" y="4797152"/>
            <a:ext cx="720725" cy="849313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flipV="1">
            <a:off x="4594225" y="4836840"/>
            <a:ext cx="1438275" cy="8382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2286000" y="685800"/>
            <a:ext cx="601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Hanes plot</a:t>
            </a:r>
          </a:p>
        </p:txBody>
      </p: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3368675" y="1778000"/>
            <a:ext cx="0" cy="424815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 flipH="1">
            <a:off x="704850" y="6007100"/>
            <a:ext cx="8047038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 flipH="1">
            <a:off x="1476375" y="1778000"/>
            <a:ext cx="5132388" cy="4229100"/>
          </a:xfrm>
          <a:prstGeom prst="line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68675" y="4375150"/>
            <a:ext cx="1781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Km/Vmax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25500" y="6045200"/>
            <a:ext cx="882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-Km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386388" y="2659063"/>
            <a:ext cx="24463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Slop = 1/Vmax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745163" y="6026150"/>
            <a:ext cx="625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[S]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481263" y="2100263"/>
            <a:ext cx="9032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800" b="1" u="none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[S]/v</a:t>
            </a:r>
            <a:endParaRPr lang="en-GB" altLang="en-US" sz="2800" u="none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/>
      <p:bldP spid="7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>
            <a:tab pos="457200" algn="l"/>
          </a:tabLst>
          <a:defRPr kumimoji="0" lang="en-GB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>
            <a:tab pos="457200" algn="l"/>
          </a:tabLst>
          <a:defRPr kumimoji="0" lang="en-GB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Designs\Factory.pot</Template>
  <TotalTime>9805</TotalTime>
  <Words>288</Words>
  <Application>Microsoft Office PowerPoint</Application>
  <PresentationFormat>A4 Paper (210x297 mm)</PresentationFormat>
  <Paragraphs>92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Blends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Authorised User</dc:creator>
  <cp:lastModifiedBy>User</cp:lastModifiedBy>
  <cp:revision>505</cp:revision>
  <dcterms:created xsi:type="dcterms:W3CDTF">2002-01-10T19:04:06Z</dcterms:created>
  <dcterms:modified xsi:type="dcterms:W3CDTF">2020-03-16T19:56:13Z</dcterms:modified>
</cp:coreProperties>
</file>