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5"/>
  </p:notesMasterIdLst>
  <p:sldIdLst>
    <p:sldId id="256" r:id="rId2"/>
    <p:sldId id="642" r:id="rId3"/>
    <p:sldId id="794" r:id="rId4"/>
    <p:sldId id="643" r:id="rId5"/>
    <p:sldId id="644" r:id="rId6"/>
    <p:sldId id="645" r:id="rId7"/>
    <p:sldId id="646" r:id="rId8"/>
    <p:sldId id="647" r:id="rId9"/>
    <p:sldId id="648" r:id="rId10"/>
    <p:sldId id="649" r:id="rId11"/>
    <p:sldId id="650" r:id="rId12"/>
    <p:sldId id="651" r:id="rId13"/>
    <p:sldId id="652" r:id="rId14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Wingdings" pitchFamily="2" charset="2"/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fol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CC"/>
    <a:srgbClr val="CC00CC"/>
    <a:srgbClr val="826900"/>
    <a:srgbClr val="00FF00"/>
    <a:srgbClr val="000000"/>
    <a:srgbClr val="CCFF33"/>
    <a:srgbClr val="FFFF00"/>
    <a:srgbClr val="00A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8" autoAdjust="0"/>
    <p:restoredTop sz="87451" autoAdjust="0"/>
  </p:normalViewPr>
  <p:slideViewPr>
    <p:cSldViewPr>
      <p:cViewPr>
        <p:scale>
          <a:sx n="90" d="100"/>
          <a:sy n="90" d="100"/>
        </p:scale>
        <p:origin x="-1092" y="-180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48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0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u="none"/>
            </a:lvl1pPr>
          </a:lstStyle>
          <a:p>
            <a:pPr>
              <a:defRPr/>
            </a:pPr>
            <a:fld id="{4CE4F095-F951-45A5-91E7-F484A614CD4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9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2FB5B418-5F68-497F-9475-3429DB2A24CE}" type="slidenum">
              <a:rPr lang="ar-SA" altLang="en-US" sz="1200" u="none" smtClean="0"/>
              <a:pPr/>
              <a:t>1</a:t>
            </a:fld>
            <a:endParaRPr lang="en-GB" altLang="en-US" sz="1200" u="none" smtClean="0"/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4EEB494F-5840-4A24-823F-C8ADD4879083}" type="slidenum">
              <a:rPr lang="ar-SA" altLang="en-US" sz="1200" u="none" smtClean="0"/>
              <a:pPr/>
              <a:t>10</a:t>
            </a:fld>
            <a:endParaRPr lang="en-GB" altLang="en-US" sz="1200" u="none" smtClean="0"/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5308D2B-B257-4ED0-93E8-557562F32505}" type="slidenum">
              <a:rPr lang="ar-SA" altLang="en-US" sz="1200" u="none" smtClean="0"/>
              <a:pPr/>
              <a:t>11</a:t>
            </a:fld>
            <a:endParaRPr lang="en-GB" altLang="en-US" sz="1200" u="none" smtClean="0"/>
          </a:p>
        </p:txBody>
      </p:sp>
      <p:sp>
        <p:nvSpPr>
          <p:cNvPr id="402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26758E09-FBD2-41D6-8EBB-83B179D330F8}" type="slidenum">
              <a:rPr lang="ar-SA" altLang="en-US" sz="1200" u="none" smtClean="0"/>
              <a:pPr/>
              <a:t>12</a:t>
            </a:fld>
            <a:endParaRPr lang="en-GB" altLang="en-US" sz="1200" u="none" smtClean="0"/>
          </a:p>
        </p:txBody>
      </p:sp>
      <p:sp>
        <p:nvSpPr>
          <p:cNvPr id="403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1A3AECC-CADD-4CE0-BC33-DE98287A511B}" type="slidenum">
              <a:rPr lang="ar-SA" altLang="en-US" sz="1200" u="none" smtClean="0"/>
              <a:pPr/>
              <a:t>13</a:t>
            </a:fld>
            <a:endParaRPr lang="en-GB" altLang="en-US" sz="1200" u="none" smtClean="0"/>
          </a:p>
        </p:txBody>
      </p:sp>
      <p:sp>
        <p:nvSpPr>
          <p:cNvPr id="404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4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48BAECD8-DB0C-42D9-BE95-49B0025DFB1A}" type="slidenum">
              <a:rPr lang="ar-SA" altLang="en-US" sz="1200" u="none" smtClean="0"/>
              <a:pPr/>
              <a:t>2</a:t>
            </a:fld>
            <a:endParaRPr lang="en-GB" altLang="en-US" sz="1200" u="none" smtClean="0"/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48BAECD8-DB0C-42D9-BE95-49B0025DFB1A}" type="slidenum">
              <a:rPr lang="ar-SA" altLang="en-US" sz="1200" u="none" smtClean="0"/>
              <a:pPr/>
              <a:t>3</a:t>
            </a:fld>
            <a:endParaRPr lang="en-GB" altLang="en-US" sz="1200" u="none" smtClean="0"/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D7B55133-2D54-47F6-A47C-2B9FE9B47F25}" type="slidenum">
              <a:rPr lang="ar-SA" altLang="en-US" sz="1200" u="none" smtClean="0"/>
              <a:pPr/>
              <a:t>4</a:t>
            </a:fld>
            <a:endParaRPr lang="en-GB" altLang="en-US" sz="1200" u="none" smtClean="0"/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F2F14F7F-EB95-4A14-AAEA-64221B32038D}" type="slidenum">
              <a:rPr lang="ar-SA" altLang="en-US" sz="1200" u="none" smtClean="0"/>
              <a:pPr/>
              <a:t>5</a:t>
            </a:fld>
            <a:endParaRPr lang="en-GB" altLang="en-US" sz="1200" u="none" smtClean="0"/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0BD0A731-5882-4BA2-A6F6-2E9687A386D9}" type="slidenum">
              <a:rPr lang="ar-SA" altLang="en-US" sz="1200" u="none" smtClean="0"/>
              <a:pPr/>
              <a:t>6</a:t>
            </a:fld>
            <a:endParaRPr lang="en-GB" altLang="en-US" sz="1200" u="none" smtClean="0"/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ACC60CF3-7DF0-4CAB-83E3-0EEB823A9DE2}" type="slidenum">
              <a:rPr lang="ar-SA" altLang="en-US" sz="1200" u="none" smtClean="0"/>
              <a:pPr/>
              <a:t>7</a:t>
            </a:fld>
            <a:endParaRPr lang="en-GB" altLang="en-US" sz="1200" u="none" smtClean="0"/>
          </a:p>
        </p:txBody>
      </p:sp>
      <p:sp>
        <p:nvSpPr>
          <p:cNvPr id="398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8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C029157F-F659-48D9-9ED9-F1FD0E397FB5}" type="slidenum">
              <a:rPr lang="ar-SA" altLang="en-US" sz="1200" u="none" smtClean="0"/>
              <a:pPr/>
              <a:t>8</a:t>
            </a:fld>
            <a:endParaRPr lang="en-GB" altLang="en-US" sz="1200" u="none" smtClean="0"/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07204475-5ACF-4BB3-8E47-77508AB670C8}" type="slidenum">
              <a:rPr lang="ar-SA" altLang="en-US" sz="1200" u="none" smtClean="0"/>
              <a:pPr/>
              <a:t>9</a:t>
            </a:fld>
            <a:endParaRPr lang="en-GB" altLang="en-US" sz="1200" u="none" smtClean="0"/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759950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4" y="1604"/>
              <a:ext cx="450" cy="299"/>
              <a:chOff x="719" y="336"/>
              <a:chExt cx="626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19" y="336"/>
                <a:ext cx="385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5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defRPr sz="3200" u="sng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defRPr sz="3200" u="sng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99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73150" y="18288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99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07315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14750" y="6248400"/>
            <a:ext cx="31369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9C9470D-1D3B-4C1B-A39D-BD27B3B437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34064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C47-B148-4232-8433-2ECC7BEA58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8791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1259-5EEA-4559-BD93-B4F4D510AD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55295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73D3E-BA2B-4A10-A62F-FF8601BD059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1447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88675-5357-4116-8363-33BBC2E483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04757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B98FE-5BD3-48B0-9BAF-B965888B33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5015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8F96C-81CF-47DB-88F3-00636AF154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81436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6E4A-4989-4C3E-B881-939B721A3B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4373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B00E6-EEF7-49C1-B13F-ADE9280CB3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66043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B9E50-BE5B-478A-84F9-5864D0AF15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1148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81D50-98BC-4B4D-A11F-C15CEB9CB1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0998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32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kumimoji="1" lang="en-US" altLang="en-US" sz="2400" u="none" smtClean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4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9884F90-F66D-4BB9-B9C2-BD7199C226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u="none" baseline="300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Year 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Students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Microbiology/Chemistry</a:t>
            </a:r>
            <a:endParaRPr lang="en-US" altLang="en-US" sz="2800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Mamdouh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Nemat</a:t>
            </a:r>
            <a:r>
              <a:rPr lang="en-US" altLang="en-US" sz="2800" b="1" u="none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none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Alla</a:t>
            </a:r>
            <a:endParaRPr lang="en-US" altLang="en-US" sz="2800" b="1" u="none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Eadie-Hofstee plot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2055813" y="1484313"/>
            <a:ext cx="0" cy="4522787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2055813" y="6007100"/>
            <a:ext cx="669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 flipV="1">
            <a:off x="2055813" y="2884488"/>
            <a:ext cx="4337050" cy="3122612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96439" y="2623344"/>
            <a:ext cx="1282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Vmax2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256463" y="6045200"/>
            <a:ext cx="196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Vmax/Km1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608513" y="3222625"/>
            <a:ext cx="1827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829050" y="6062663"/>
            <a:ext cx="10842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 / [S]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554163" y="3902075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 flipH="1" flipV="1">
            <a:off x="2055813" y="1989138"/>
            <a:ext cx="5634037" cy="4017962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295900" y="6038850"/>
            <a:ext cx="196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Vmax/Km2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637088" y="4959350"/>
            <a:ext cx="5286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170613" y="443547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925513" y="1727200"/>
            <a:ext cx="128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Vmax1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9" grpId="0"/>
      <p:bldP spid="31" grpId="0"/>
      <p:bldP spid="32" grpId="0"/>
      <p:bldP spid="35" grpId="0"/>
      <p:bldP spid="36" grpId="0"/>
      <p:bldP spid="37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Hanes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3368675" y="177800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704850" y="6007100"/>
            <a:ext cx="80470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1568450" y="1778000"/>
            <a:ext cx="4500563" cy="42291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8675" y="4478138"/>
            <a:ext cx="19605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Km/Vmax1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11238" y="6007100"/>
            <a:ext cx="882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638800" y="3205163"/>
            <a:ext cx="2625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1/Vmax1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45163" y="6026150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81263" y="2100263"/>
            <a:ext cx="903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flipH="1">
            <a:off x="1568450" y="1816100"/>
            <a:ext cx="5726113" cy="41910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2563" y="3951421"/>
            <a:ext cx="1960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Km/Vmax2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072313" y="2068513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67263" y="2098675"/>
            <a:ext cx="528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246563" y="1304925"/>
            <a:ext cx="26257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1/Vmax2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803275" y="242888"/>
            <a:ext cx="9132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Cornish-Bowden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286250" y="1209675"/>
            <a:ext cx="0" cy="48164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128588" y="5972175"/>
            <a:ext cx="9577387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1476375" y="2349500"/>
            <a:ext cx="5921375" cy="36576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16750" y="6003925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89275" y="2043113"/>
            <a:ext cx="1376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Vmax2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32400" y="6003925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80662" y="948531"/>
            <a:ext cx="365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803275" y="2349500"/>
            <a:ext cx="6594475" cy="36766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2268538" y="2349500"/>
            <a:ext cx="5129212" cy="36671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>
            <a:off x="3000375" y="2349500"/>
            <a:ext cx="4400550" cy="36449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flipH="1">
            <a:off x="3621088" y="2349500"/>
            <a:ext cx="3776662" cy="36226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7397750" y="1679575"/>
            <a:ext cx="0" cy="435768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H="1">
            <a:off x="4289425" y="2328863"/>
            <a:ext cx="31083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 flipH="1">
            <a:off x="920750" y="1679575"/>
            <a:ext cx="6477000" cy="42926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flipH="1">
            <a:off x="1457325" y="1679575"/>
            <a:ext cx="5943600" cy="4373563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flipH="1">
            <a:off x="2255838" y="1679575"/>
            <a:ext cx="5141912" cy="4341813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flipH="1">
            <a:off x="3089275" y="1679575"/>
            <a:ext cx="4308475" cy="42894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 flipH="1">
            <a:off x="3635375" y="1679575"/>
            <a:ext cx="3762375" cy="4300538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486525" y="3138488"/>
            <a:ext cx="530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180138" y="1703388"/>
            <a:ext cx="444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flipH="1">
            <a:off x="4259263" y="1679575"/>
            <a:ext cx="31083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3017838" y="1419225"/>
            <a:ext cx="1282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42" grpId="0"/>
      <p:bldP spid="43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6130" name="Group 2"/>
          <p:cNvGraphicFramePr>
            <a:graphicFrameLocks noGrp="1"/>
          </p:cNvGraphicFramePr>
          <p:nvPr/>
        </p:nvGraphicFramePr>
        <p:xfrm>
          <a:off x="381000" y="2819400"/>
          <a:ext cx="9296400" cy="2584504"/>
        </p:xfrm>
        <a:graphic>
          <a:graphicData uri="http://schemas.openxmlformats.org/drawingml/2006/table">
            <a:tbl>
              <a:tblPr rtl="1"/>
              <a:tblGrid>
                <a:gridCol w="2008187"/>
                <a:gridCol w="2305050"/>
                <a:gridCol w="4983163"/>
              </a:tblGrid>
              <a:tr h="5181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Km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Vmax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increased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unchanged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Competitive inhibitors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unchanged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decreased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Non-competitive inhibitors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151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increased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decreased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Un-competitive inhibitors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0" y="457200"/>
            <a:ext cx="99060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4400" b="1" u="none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Microbial </a:t>
            </a:r>
            <a:r>
              <a:rPr lang="en-US" sz="4400" b="1" u="none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Enzymes </a:t>
            </a: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 b="1" u="none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u="none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Lecture 7</a:t>
            </a:r>
            <a:endParaRPr lang="en-US" altLang="en-US" sz="2800" b="1" u="none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93675" y="0"/>
            <a:ext cx="7391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Effects of inhibitors on kinetic parameters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1- Competitive inhibitors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Vmax unchanged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Km increased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899150" y="900113"/>
            <a:ext cx="378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Michaelis-Menten plot</a:t>
            </a:r>
            <a:endParaRPr lang="en-US" altLang="en-US" sz="2800" b="1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2439988" y="1800225"/>
            <a:ext cx="23812" cy="45180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2463800" y="6302375"/>
            <a:ext cx="7218363" cy="317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94063" y="6373813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73775" y="6348413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4863" y="2587625"/>
            <a:ext cx="36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3513138" y="4244975"/>
            <a:ext cx="0" cy="212883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flipH="1">
            <a:off x="2463800" y="2060575"/>
            <a:ext cx="71961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Freeform 29"/>
          <p:cNvSpPr>
            <a:spLocks/>
          </p:cNvSpPr>
          <p:nvPr/>
        </p:nvSpPr>
        <p:spPr bwMode="auto">
          <a:xfrm>
            <a:off x="2487613" y="2225675"/>
            <a:ext cx="6799262" cy="4073525"/>
          </a:xfrm>
          <a:custGeom>
            <a:avLst/>
            <a:gdLst>
              <a:gd name="T0" fmla="*/ 0 w 6799811"/>
              <a:gd name="T1" fmla="*/ 4074681 h 4073236"/>
              <a:gd name="T2" fmla="*/ 465322 w 6799811"/>
              <a:gd name="T3" fmla="*/ 1929238 h 4073236"/>
              <a:gd name="T4" fmla="*/ 2010870 w 6799811"/>
              <a:gd name="T5" fmla="*/ 465678 h 4073236"/>
              <a:gd name="T6" fmla="*/ 6797066 w 6799811"/>
              <a:gd name="T7" fmla="*/ 0 h 4073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99811" h="4073236">
                <a:moveTo>
                  <a:pt x="0" y="4073236"/>
                </a:moveTo>
                <a:cubicBezTo>
                  <a:pt x="65116" y="3301538"/>
                  <a:pt x="130232" y="2529840"/>
                  <a:pt x="465512" y="1928553"/>
                </a:cubicBezTo>
                <a:cubicBezTo>
                  <a:pt x="800792" y="1327266"/>
                  <a:pt x="955964" y="786938"/>
                  <a:pt x="2011680" y="465513"/>
                </a:cubicBezTo>
                <a:cubicBezTo>
                  <a:pt x="3067396" y="144088"/>
                  <a:pt x="4933603" y="72044"/>
                  <a:pt x="6799811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2536825" y="2259013"/>
            <a:ext cx="6850063" cy="4022725"/>
          </a:xfrm>
          <a:custGeom>
            <a:avLst/>
            <a:gdLst>
              <a:gd name="T0" fmla="*/ 0 w 6849687"/>
              <a:gd name="T1" fmla="*/ 4020185 h 4023360"/>
              <a:gd name="T2" fmla="*/ 299338 w 6849687"/>
              <a:gd name="T3" fmla="*/ 2923770 h 4023360"/>
              <a:gd name="T4" fmla="*/ 1629740 w 6849687"/>
              <a:gd name="T5" fmla="*/ 1328986 h 4023360"/>
              <a:gd name="T6" fmla="*/ 3974574 w 6849687"/>
              <a:gd name="T7" fmla="*/ 465147 h 4023360"/>
              <a:gd name="T8" fmla="*/ 6851567 w 6849687"/>
              <a:gd name="T9" fmla="*/ 0 h 4023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49687" h="4023360">
                <a:moveTo>
                  <a:pt x="0" y="4023360"/>
                </a:moveTo>
                <a:cubicBezTo>
                  <a:pt x="13854" y="3699163"/>
                  <a:pt x="27709" y="3374967"/>
                  <a:pt x="299258" y="2926080"/>
                </a:cubicBezTo>
                <a:cubicBezTo>
                  <a:pt x="570807" y="2477193"/>
                  <a:pt x="1016924" y="1740131"/>
                  <a:pt x="1629295" y="1330036"/>
                </a:cubicBezTo>
                <a:cubicBezTo>
                  <a:pt x="2241666" y="919941"/>
                  <a:pt x="3103419" y="687185"/>
                  <a:pt x="3973484" y="465512"/>
                </a:cubicBezTo>
                <a:cubicBezTo>
                  <a:pt x="4843549" y="243839"/>
                  <a:pt x="5846618" y="121919"/>
                  <a:pt x="6849687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flipH="1">
            <a:off x="2463800" y="4244975"/>
            <a:ext cx="10493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2989263" y="4219575"/>
            <a:ext cx="0" cy="212883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32050" y="6348413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122363" y="3844925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513138" y="2325688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240338" y="3111500"/>
            <a:ext cx="5302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328738" y="1773238"/>
            <a:ext cx="1103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5607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9" grpId="0"/>
      <p:bldP spid="11" grpId="0"/>
      <p:bldP spid="12" grpId="0"/>
      <p:bldP spid="30" grpId="0" animBg="1"/>
      <p:bldP spid="32" grpId="0" animBg="1"/>
      <p:bldP spid="43" grpId="0"/>
      <p:bldP spid="44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1639888" y="179388"/>
            <a:ext cx="601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Lineweaver-Burk plot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3513138" y="175895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488950" y="6007100"/>
            <a:ext cx="82629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V="1">
            <a:off x="1149350" y="1428750"/>
            <a:ext cx="5256212" cy="45783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575050" y="3883025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7838" y="5965825"/>
            <a:ext cx="1343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-1/Km1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133975" y="2584450"/>
            <a:ext cx="284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10200" y="5991225"/>
            <a:ext cx="904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865438" y="2062163"/>
            <a:ext cx="642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flipV="1">
            <a:off x="2403475" y="981075"/>
            <a:ext cx="2730500" cy="50260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893888" y="5965825"/>
            <a:ext cx="1341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-1/Km2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092825" y="1554163"/>
            <a:ext cx="444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911725" y="1300163"/>
            <a:ext cx="528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Eadie-Hofstee plot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2055813" y="175895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2055813" y="6007100"/>
            <a:ext cx="669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 flipV="1">
            <a:off x="2055813" y="2622550"/>
            <a:ext cx="4337050" cy="33845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25513" y="2362200"/>
            <a:ext cx="11033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256463" y="6045200"/>
            <a:ext cx="196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737100" y="3689350"/>
            <a:ext cx="200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829050" y="6062663"/>
            <a:ext cx="10842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 / 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554163" y="3902075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>
            <a:cxnSpLocks noChangeShapeType="1"/>
            <a:endCxn id="17" idx="3"/>
          </p:cNvCxnSpPr>
          <p:nvPr/>
        </p:nvCxnSpPr>
        <p:spPr bwMode="auto">
          <a:xfrm flipH="1" flipV="1">
            <a:off x="2028825" y="2622550"/>
            <a:ext cx="5948363" cy="33845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2578100" y="4427538"/>
            <a:ext cx="200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295900" y="6038850"/>
            <a:ext cx="196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Vmax/Km2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637088" y="4959350"/>
            <a:ext cx="5286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170613" y="443547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9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2286000" y="685800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Hanes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3368675" y="177800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704850" y="6007100"/>
            <a:ext cx="80470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938213" y="1778000"/>
            <a:ext cx="5130800" cy="42291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84563" y="4899025"/>
            <a:ext cx="19605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Km1/Vmax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8938" y="6045200"/>
            <a:ext cx="106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70600" y="3182938"/>
            <a:ext cx="24479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1/Vmax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45163" y="6026150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81263" y="2100263"/>
            <a:ext cx="903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flipH="1">
            <a:off x="2162175" y="1816100"/>
            <a:ext cx="5132388" cy="42291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2563" y="3630613"/>
            <a:ext cx="1960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Km2/Vmax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54188" y="6007100"/>
            <a:ext cx="106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072313" y="2068513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108575" y="1770063"/>
            <a:ext cx="530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ChangeArrowheads="1"/>
          </p:cNvSpPr>
          <p:nvPr/>
        </p:nvSpPr>
        <p:spPr bwMode="auto">
          <a:xfrm>
            <a:off x="803275" y="242888"/>
            <a:ext cx="9132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Cornish-Bowden plot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286250" y="1209675"/>
            <a:ext cx="0" cy="48164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128588" y="5972175"/>
            <a:ext cx="9577387" cy="444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1476375" y="2349500"/>
            <a:ext cx="5921375" cy="36576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16750" y="6003925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Km1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82938" y="2043113"/>
            <a:ext cx="1103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32400" y="6003925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89375" y="1157288"/>
            <a:ext cx="365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803275" y="2349500"/>
            <a:ext cx="6594475" cy="36766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2268538" y="2349500"/>
            <a:ext cx="5129212" cy="36671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>
            <a:off x="3000375" y="2349500"/>
            <a:ext cx="4400550" cy="36449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flipH="1">
            <a:off x="3621088" y="2349500"/>
            <a:ext cx="3776662" cy="362267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7397750" y="2328863"/>
            <a:ext cx="0" cy="37084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H="1">
            <a:off x="4289425" y="2305050"/>
            <a:ext cx="4335463" cy="23813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8624888" y="2263775"/>
            <a:ext cx="0" cy="37084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 flipH="1">
            <a:off x="920750" y="2268538"/>
            <a:ext cx="7715250" cy="3703637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flipH="1">
            <a:off x="1457325" y="2305050"/>
            <a:ext cx="7178675" cy="3748088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flipH="1">
            <a:off x="2255838" y="2263775"/>
            <a:ext cx="6369050" cy="3757613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flipH="1">
            <a:off x="3089275" y="2349500"/>
            <a:ext cx="5535613" cy="361950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 flipH="1">
            <a:off x="3635375" y="2263775"/>
            <a:ext cx="5000625" cy="3716338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8164513" y="5972175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175500" y="167957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8413750" y="1679575"/>
            <a:ext cx="530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93675" y="0"/>
            <a:ext cx="7391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2- Non-competitive inhibitors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Vmax decreased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Km unchanged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899150" y="900113"/>
            <a:ext cx="378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Michaelis-Menten plot</a:t>
            </a:r>
            <a:endParaRPr lang="en-US" altLang="en-US" sz="2800" b="1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2439988" y="1800225"/>
            <a:ext cx="23812" cy="4518025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flipH="1">
            <a:off x="2463800" y="6302375"/>
            <a:ext cx="7218363" cy="317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73775" y="6348413"/>
            <a:ext cx="625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68513" y="1382713"/>
            <a:ext cx="38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GB" altLang="en-US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flipH="1">
            <a:off x="2463800" y="2060575"/>
            <a:ext cx="71961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Freeform 29"/>
          <p:cNvSpPr>
            <a:spLocks/>
          </p:cNvSpPr>
          <p:nvPr/>
        </p:nvSpPr>
        <p:spPr bwMode="auto">
          <a:xfrm>
            <a:off x="2487613" y="2225675"/>
            <a:ext cx="6799262" cy="4073525"/>
          </a:xfrm>
          <a:custGeom>
            <a:avLst/>
            <a:gdLst>
              <a:gd name="T0" fmla="*/ 0 w 6799811"/>
              <a:gd name="T1" fmla="*/ 4074681 h 4073236"/>
              <a:gd name="T2" fmla="*/ 465322 w 6799811"/>
              <a:gd name="T3" fmla="*/ 1929238 h 4073236"/>
              <a:gd name="T4" fmla="*/ 2010870 w 6799811"/>
              <a:gd name="T5" fmla="*/ 465678 h 4073236"/>
              <a:gd name="T6" fmla="*/ 6797066 w 6799811"/>
              <a:gd name="T7" fmla="*/ 0 h 4073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99811" h="4073236">
                <a:moveTo>
                  <a:pt x="0" y="4073236"/>
                </a:moveTo>
                <a:cubicBezTo>
                  <a:pt x="65116" y="3301538"/>
                  <a:pt x="130232" y="2529840"/>
                  <a:pt x="465512" y="1928553"/>
                </a:cubicBezTo>
                <a:cubicBezTo>
                  <a:pt x="800792" y="1327266"/>
                  <a:pt x="955964" y="786938"/>
                  <a:pt x="2011680" y="465513"/>
                </a:cubicBezTo>
                <a:cubicBezTo>
                  <a:pt x="3067396" y="144088"/>
                  <a:pt x="4933603" y="72044"/>
                  <a:pt x="6799811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flipH="1">
            <a:off x="2419350" y="4594225"/>
            <a:ext cx="56991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2989263" y="4219575"/>
            <a:ext cx="0" cy="212883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32050" y="6348413"/>
            <a:ext cx="763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919163" y="3821113"/>
            <a:ext cx="1562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Vmax1/2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889375" y="2295525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 flipH="1">
            <a:off x="5164138" y="3521075"/>
            <a:ext cx="687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304384" y="1773238"/>
            <a:ext cx="1282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Vmax1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2452688" y="2997200"/>
            <a:ext cx="71945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81100" y="2735263"/>
            <a:ext cx="128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925513" y="4352925"/>
            <a:ext cx="1562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Vmax2/2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H="1" flipV="1">
            <a:off x="2432050" y="4232275"/>
            <a:ext cx="525463" cy="30163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Freeform 14"/>
          <p:cNvSpPr>
            <a:spLocks/>
          </p:cNvSpPr>
          <p:nvPr/>
        </p:nvSpPr>
        <p:spPr bwMode="auto">
          <a:xfrm>
            <a:off x="2543175" y="3141663"/>
            <a:ext cx="6616700" cy="3159125"/>
          </a:xfrm>
          <a:custGeom>
            <a:avLst/>
            <a:gdLst>
              <a:gd name="T0" fmla="*/ 0 w 6616930"/>
              <a:gd name="T1" fmla="*/ 3160281 h 3158836"/>
              <a:gd name="T2" fmla="*/ 398940 w 6616930"/>
              <a:gd name="T3" fmla="*/ 1363912 h 3158836"/>
              <a:gd name="T4" fmla="*/ 1113710 w 6616930"/>
              <a:gd name="T5" fmla="*/ 615422 h 3158836"/>
              <a:gd name="T6" fmla="*/ 3324510 w 6616930"/>
              <a:gd name="T7" fmla="*/ 266127 h 3158836"/>
              <a:gd name="T8" fmla="*/ 6615780 w 6616930"/>
              <a:gd name="T9" fmla="*/ 0 h 3158836"/>
              <a:gd name="T10" fmla="*/ 6615780 w 6616930"/>
              <a:gd name="T11" fmla="*/ 0 h 31588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616930" h="3158836">
                <a:moveTo>
                  <a:pt x="0" y="3158836"/>
                </a:moveTo>
                <a:cubicBezTo>
                  <a:pt x="106679" y="2473036"/>
                  <a:pt x="213359" y="1787236"/>
                  <a:pt x="399010" y="1363287"/>
                </a:cubicBezTo>
                <a:cubicBezTo>
                  <a:pt x="584661" y="939338"/>
                  <a:pt x="626225" y="798022"/>
                  <a:pt x="1113905" y="615142"/>
                </a:cubicBezTo>
                <a:cubicBezTo>
                  <a:pt x="1601585" y="432262"/>
                  <a:pt x="2407919" y="368531"/>
                  <a:pt x="3325090" y="266007"/>
                </a:cubicBezTo>
                <a:cubicBezTo>
                  <a:pt x="4242261" y="163483"/>
                  <a:pt x="6616930" y="0"/>
                  <a:pt x="6616930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11" grpId="0"/>
      <p:bldP spid="12" grpId="0"/>
      <p:bldP spid="30" grpId="0" animBg="1"/>
      <p:bldP spid="43" grpId="0"/>
      <p:bldP spid="44" grpId="0"/>
      <p:bldP spid="45" grpId="0"/>
      <p:bldP spid="46" grpId="0"/>
      <p:bldP spid="47" grpId="0"/>
      <p:bldP spid="22" grpId="0"/>
      <p:bldP spid="23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ChangeArrowheads="1"/>
          </p:cNvSpPr>
          <p:nvPr/>
        </p:nvSpPr>
        <p:spPr bwMode="auto">
          <a:xfrm>
            <a:off x="1639888" y="179388"/>
            <a:ext cx="601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Lineweaver-Burk plot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3513138" y="1758950"/>
            <a:ext cx="0" cy="42481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488950" y="6007100"/>
            <a:ext cx="8262938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V="1">
            <a:off x="1147763" y="1404938"/>
            <a:ext cx="5256212" cy="45783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453749" y="3694113"/>
            <a:ext cx="1560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1/Vmax1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7838" y="5965825"/>
            <a:ext cx="1162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-1/Km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133975" y="2584450"/>
            <a:ext cx="284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Slop = Km/Vmax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10200" y="5991225"/>
            <a:ext cx="904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1/[S]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846388" y="1404938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flipV="1">
            <a:off x="1149350" y="981075"/>
            <a:ext cx="3984625" cy="4984750"/>
          </a:xfrm>
          <a:prstGeom prst="lin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092825" y="1554163"/>
            <a:ext cx="444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911725" y="1300163"/>
            <a:ext cx="528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endParaRPr lang="en-GB" altLang="en-US" sz="2800" u="none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951038" y="2708920"/>
            <a:ext cx="1562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folHlink"/>
              </a:buClr>
              <a:buSzPct val="60000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SzPct val="55000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50000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55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50000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altLang="en-US" sz="2800" b="1" u="none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1/Vmax2</a:t>
            </a:r>
            <a:endParaRPr lang="en-GB" altLang="en-US" sz="2800" u="none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31" grpId="0"/>
      <p:bldP spid="32" grpId="0"/>
      <p:bldP spid="16" grpId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>
            <a:tab pos="457200" algn="l"/>
          </a:tabLst>
          <a:defRPr kumimoji="0" lang="en-GB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9805</TotalTime>
  <Words>247</Words>
  <Application>Microsoft Office PowerPoint</Application>
  <PresentationFormat>A4 Paper (210x297 mm)</PresentationFormat>
  <Paragraphs>140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User</cp:lastModifiedBy>
  <cp:revision>506</cp:revision>
  <dcterms:created xsi:type="dcterms:W3CDTF">2002-01-10T19:04:06Z</dcterms:created>
  <dcterms:modified xsi:type="dcterms:W3CDTF">2020-03-16T19:56:11Z</dcterms:modified>
</cp:coreProperties>
</file>