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28"/>
  </p:notesMasterIdLst>
  <p:sldIdLst>
    <p:sldId id="256" r:id="rId2"/>
    <p:sldId id="653" r:id="rId3"/>
    <p:sldId id="795" r:id="rId4"/>
    <p:sldId id="654" r:id="rId5"/>
    <p:sldId id="655" r:id="rId6"/>
    <p:sldId id="775" r:id="rId7"/>
    <p:sldId id="657" r:id="rId8"/>
    <p:sldId id="776" r:id="rId9"/>
    <p:sldId id="777" r:id="rId10"/>
    <p:sldId id="778" r:id="rId11"/>
    <p:sldId id="660" r:id="rId12"/>
    <p:sldId id="661" r:id="rId13"/>
    <p:sldId id="779" r:id="rId14"/>
    <p:sldId id="662" r:id="rId15"/>
    <p:sldId id="663" r:id="rId16"/>
    <p:sldId id="664" r:id="rId17"/>
    <p:sldId id="757" r:id="rId18"/>
    <p:sldId id="758" r:id="rId19"/>
    <p:sldId id="759" r:id="rId20"/>
    <p:sldId id="665" r:id="rId21"/>
    <p:sldId id="666" r:id="rId22"/>
    <p:sldId id="667" r:id="rId23"/>
    <p:sldId id="756" r:id="rId24"/>
    <p:sldId id="760" r:id="rId25"/>
    <p:sldId id="669" r:id="rId26"/>
    <p:sldId id="761" r:id="rId27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buFont typeface="Wingdings" pitchFamily="2" charset="2"/>
      <a:defRPr sz="3200" u="sng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buFont typeface="Wingdings" pitchFamily="2" charset="2"/>
      <a:defRPr sz="3200" u="sng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buFont typeface="Wingdings" pitchFamily="2" charset="2"/>
      <a:defRPr sz="3200" u="sng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buFont typeface="Wingdings" pitchFamily="2" charset="2"/>
      <a:defRPr sz="3200" u="sng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buFont typeface="Wingdings" pitchFamily="2" charset="2"/>
      <a:defRPr sz="3200" u="sng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3200" u="sng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3200" u="sng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3200" u="sng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3200" u="sng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folHlink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CC"/>
    <a:srgbClr val="CC00CC"/>
    <a:srgbClr val="826900"/>
    <a:srgbClr val="00FF00"/>
    <a:srgbClr val="000000"/>
    <a:srgbClr val="CCFF33"/>
    <a:srgbClr val="FFFF00"/>
    <a:srgbClr val="00A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8" autoAdjust="0"/>
    <p:restoredTop sz="87451" autoAdjust="0"/>
  </p:normalViewPr>
  <p:slideViewPr>
    <p:cSldViewPr>
      <p:cViewPr>
        <p:scale>
          <a:sx n="90" d="100"/>
          <a:sy n="90" d="100"/>
        </p:scale>
        <p:origin x="-1092" y="-180"/>
      </p:cViewPr>
      <p:guideLst>
        <p:guide orient="horz" pos="2160"/>
        <p:guide pos="312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848"/>
    </p:cViewPr>
  </p:sorterViewPr>
  <p:notesViewPr>
    <p:cSldViewPr>
      <p:cViewPr varScale="1">
        <p:scale>
          <a:sx n="26" d="100"/>
          <a:sy n="26" d="100"/>
        </p:scale>
        <p:origin x="-1236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200" u="none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 u="none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09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Tx/>
              <a:buNone/>
              <a:defRPr sz="1200" u="none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sz="1200" u="none"/>
            </a:lvl1pPr>
          </a:lstStyle>
          <a:p>
            <a:pPr>
              <a:defRPr/>
            </a:pPr>
            <a:fld id="{4CE4F095-F951-45A5-91E7-F484A614CD4C}" type="slidenum">
              <a:rPr lang="ar-SA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9421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2FB5B418-5F68-497F-9475-3429DB2A24CE}" type="slidenum">
              <a:rPr lang="ar-SA" altLang="en-US" sz="1200" u="none" smtClean="0"/>
              <a:pPr/>
              <a:t>1</a:t>
            </a:fld>
            <a:endParaRPr lang="en-GB" altLang="en-US" sz="1200" u="none" smtClean="0"/>
          </a:p>
        </p:txBody>
      </p:sp>
      <p:sp>
        <p:nvSpPr>
          <p:cNvPr id="342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2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8AE4F4-3B36-48AF-9E44-D2846825FB51}" type="slidenum">
              <a:rPr lang="ar-SA" altLang="en-US"/>
              <a:pPr/>
              <a:t>10</a:t>
            </a:fld>
            <a:endParaRPr lang="en-GB" altLang="en-US"/>
          </a:p>
        </p:txBody>
      </p:sp>
      <p:sp>
        <p:nvSpPr>
          <p:cNvPr id="606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A7050A8B-884E-43AE-9147-1C01D297B88D}" type="slidenum">
              <a:rPr lang="ar-SA" altLang="en-US" sz="1200" u="none" smtClean="0"/>
              <a:pPr/>
              <a:t>11</a:t>
            </a:fld>
            <a:endParaRPr lang="en-GB" altLang="en-US" sz="1200" u="none" smtClean="0"/>
          </a:p>
        </p:txBody>
      </p:sp>
      <p:sp>
        <p:nvSpPr>
          <p:cNvPr id="412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5AE1EE75-9857-4EE5-B673-27AE97FA8DF6}" type="slidenum">
              <a:rPr lang="ar-SA" altLang="en-US" sz="1200" u="none" smtClean="0"/>
              <a:pPr/>
              <a:t>12</a:t>
            </a:fld>
            <a:endParaRPr lang="en-GB" altLang="en-US" sz="1200" u="none" smtClean="0"/>
          </a:p>
        </p:txBody>
      </p:sp>
      <p:sp>
        <p:nvSpPr>
          <p:cNvPr id="413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3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36F67F-46C9-4DAD-86E7-63002E7D7BC0}" type="slidenum">
              <a:rPr lang="ar-SA" altLang="en-US"/>
              <a:pPr/>
              <a:t>13</a:t>
            </a:fld>
            <a:endParaRPr lang="en-GB" altLang="en-US"/>
          </a:p>
        </p:txBody>
      </p:sp>
      <p:sp>
        <p:nvSpPr>
          <p:cNvPr id="610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0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EDD96415-CF7A-4603-B2EE-2331AC6F50F4}" type="slidenum">
              <a:rPr lang="ar-SA" altLang="en-US" sz="1200" u="none" smtClean="0"/>
              <a:pPr/>
              <a:t>14</a:t>
            </a:fld>
            <a:endParaRPr lang="en-GB" altLang="en-US" sz="1200" u="none" smtClean="0"/>
          </a:p>
        </p:txBody>
      </p:sp>
      <p:sp>
        <p:nvSpPr>
          <p:cNvPr id="414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164AD511-8102-44DC-8443-8DD88ED5EB5A}" type="slidenum">
              <a:rPr lang="ar-SA" altLang="en-US" sz="1200" u="none" smtClean="0"/>
              <a:pPr/>
              <a:t>15</a:t>
            </a:fld>
            <a:endParaRPr lang="en-GB" altLang="en-US" sz="1200" u="none" smtClean="0"/>
          </a:p>
        </p:txBody>
      </p:sp>
      <p:sp>
        <p:nvSpPr>
          <p:cNvPr id="415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6C9DD079-AB53-420F-A737-687E4D968A34}" type="slidenum">
              <a:rPr lang="ar-SA" altLang="en-US" sz="1200" u="none" smtClean="0"/>
              <a:pPr/>
              <a:t>16</a:t>
            </a:fld>
            <a:endParaRPr lang="en-GB" altLang="en-US" sz="1200" u="none" smtClean="0"/>
          </a:p>
        </p:txBody>
      </p:sp>
      <p:sp>
        <p:nvSpPr>
          <p:cNvPr id="416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6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A4E4D8-2709-4828-8400-FAEDAE7445FE}" type="slidenum">
              <a:rPr lang="ar-SA" altLang="en-US"/>
              <a:pPr/>
              <a:t>17</a:t>
            </a:fld>
            <a:endParaRPr lang="en-GB" altLang="en-US"/>
          </a:p>
        </p:txBody>
      </p:sp>
      <p:sp>
        <p:nvSpPr>
          <p:cNvPr id="615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5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DC908F-EE23-40B7-B0B6-E3D3C935CC45}" type="slidenum">
              <a:rPr lang="ar-SA" altLang="en-US"/>
              <a:pPr/>
              <a:t>18</a:t>
            </a:fld>
            <a:endParaRPr lang="en-GB" altLang="en-US"/>
          </a:p>
        </p:txBody>
      </p:sp>
      <p:sp>
        <p:nvSpPr>
          <p:cNvPr id="616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6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470C6E-FFD3-40AD-A530-1D61945EB34F}" type="slidenum">
              <a:rPr lang="ar-SA" altLang="en-US"/>
              <a:pPr/>
              <a:t>19</a:t>
            </a:fld>
            <a:endParaRPr lang="en-GB" altLang="en-US"/>
          </a:p>
        </p:txBody>
      </p:sp>
      <p:sp>
        <p:nvSpPr>
          <p:cNvPr id="617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4140104A-FF11-4AAA-B897-D634FCD0A760}" type="slidenum">
              <a:rPr lang="ar-SA" altLang="en-US" sz="1200" u="none" smtClean="0"/>
              <a:pPr/>
              <a:t>2</a:t>
            </a:fld>
            <a:endParaRPr lang="en-GB" altLang="en-US" sz="1200" u="none" smtClean="0"/>
          </a:p>
        </p:txBody>
      </p:sp>
      <p:sp>
        <p:nvSpPr>
          <p:cNvPr id="405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C2DD838E-0E53-4B2A-B513-22D242BCEC76}" type="slidenum">
              <a:rPr lang="ar-SA" altLang="en-US" sz="1200" u="none" smtClean="0"/>
              <a:pPr/>
              <a:t>20</a:t>
            </a:fld>
            <a:endParaRPr lang="en-GB" altLang="en-US" sz="1200" u="none" smtClean="0"/>
          </a:p>
        </p:txBody>
      </p:sp>
      <p:sp>
        <p:nvSpPr>
          <p:cNvPr id="417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B828D561-02DC-4089-9F9C-FFA0FD655149}" type="slidenum">
              <a:rPr lang="ar-SA" altLang="en-US" sz="1200" u="none" smtClean="0"/>
              <a:pPr/>
              <a:t>21</a:t>
            </a:fld>
            <a:endParaRPr lang="en-GB" altLang="en-US" sz="1200" u="none" smtClean="0"/>
          </a:p>
        </p:txBody>
      </p:sp>
      <p:sp>
        <p:nvSpPr>
          <p:cNvPr id="418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8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5B49977A-B0F7-4E7E-B20B-3384FB7E0AE2}" type="slidenum">
              <a:rPr lang="ar-SA" altLang="en-US" sz="1200" u="none" smtClean="0"/>
              <a:pPr/>
              <a:t>22</a:t>
            </a:fld>
            <a:endParaRPr lang="en-GB" altLang="en-US" sz="1200" u="none" smtClean="0"/>
          </a:p>
        </p:txBody>
      </p:sp>
      <p:sp>
        <p:nvSpPr>
          <p:cNvPr id="419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5B49977A-B0F7-4E7E-B20B-3384FB7E0AE2}" type="slidenum">
              <a:rPr lang="ar-SA" altLang="en-US" sz="1200" u="none" smtClean="0"/>
              <a:pPr/>
              <a:t>23</a:t>
            </a:fld>
            <a:endParaRPr lang="en-GB" altLang="en-US" sz="1200" u="none" smtClean="0"/>
          </a:p>
        </p:txBody>
      </p:sp>
      <p:sp>
        <p:nvSpPr>
          <p:cNvPr id="419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23B5D928-CCF9-4240-8707-3F04C45EE77E}" type="slidenum">
              <a:rPr lang="ar-SA" altLang="en-US" sz="1200" u="none" smtClean="0"/>
              <a:pPr/>
              <a:t>24</a:t>
            </a:fld>
            <a:endParaRPr lang="en-GB" altLang="en-US" sz="1200" u="none" smtClean="0"/>
          </a:p>
        </p:txBody>
      </p:sp>
      <p:sp>
        <p:nvSpPr>
          <p:cNvPr id="420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0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D7CDDC79-14B1-4E8E-9A0A-3B604DBE507B}" type="slidenum">
              <a:rPr lang="ar-SA" altLang="en-US" sz="1200" u="none" smtClean="0"/>
              <a:pPr/>
              <a:t>25</a:t>
            </a:fld>
            <a:endParaRPr lang="en-GB" altLang="en-US" sz="1200" u="none" smtClean="0"/>
          </a:p>
        </p:txBody>
      </p:sp>
      <p:sp>
        <p:nvSpPr>
          <p:cNvPr id="421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D7CDDC79-14B1-4E8E-9A0A-3B604DBE507B}" type="slidenum">
              <a:rPr lang="ar-SA" altLang="en-US" sz="1200" u="none" smtClean="0"/>
              <a:pPr/>
              <a:t>26</a:t>
            </a:fld>
            <a:endParaRPr lang="en-GB" altLang="en-US" sz="1200" u="none" smtClean="0"/>
          </a:p>
        </p:txBody>
      </p:sp>
      <p:sp>
        <p:nvSpPr>
          <p:cNvPr id="421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1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4140104A-FF11-4AAA-B897-D634FCD0A760}" type="slidenum">
              <a:rPr lang="ar-SA" altLang="en-US" sz="1200" u="none" smtClean="0"/>
              <a:pPr/>
              <a:t>3</a:t>
            </a:fld>
            <a:endParaRPr lang="en-GB" altLang="en-US" sz="1200" u="none" smtClean="0"/>
          </a:p>
        </p:txBody>
      </p:sp>
      <p:sp>
        <p:nvSpPr>
          <p:cNvPr id="405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CB3E3742-2989-41F3-88FF-D13168BB07E4}" type="slidenum">
              <a:rPr lang="ar-SA" altLang="en-US" sz="1200" u="none" smtClean="0"/>
              <a:pPr/>
              <a:t>4</a:t>
            </a:fld>
            <a:endParaRPr lang="en-GB" altLang="en-US" sz="1200" u="none" smtClean="0"/>
          </a:p>
        </p:txBody>
      </p:sp>
      <p:sp>
        <p:nvSpPr>
          <p:cNvPr id="406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B711D0C7-A1D2-4FEC-81D0-0EECC500FC5E}" type="slidenum">
              <a:rPr lang="ar-SA" altLang="en-US" sz="1200" u="none" smtClean="0"/>
              <a:pPr/>
              <a:t>5</a:t>
            </a:fld>
            <a:endParaRPr lang="en-GB" altLang="en-US" sz="1200" u="none" smtClean="0"/>
          </a:p>
        </p:txBody>
      </p:sp>
      <p:sp>
        <p:nvSpPr>
          <p:cNvPr id="407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7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3A9967-7991-455A-BB33-5D0BACB5B5E3}" type="slidenum">
              <a:rPr lang="ar-SA" altLang="en-US"/>
              <a:pPr/>
              <a:t>6</a:t>
            </a:fld>
            <a:endParaRPr lang="en-GB" altLang="en-US"/>
          </a:p>
        </p:txBody>
      </p:sp>
      <p:sp>
        <p:nvSpPr>
          <p:cNvPr id="81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fld id="{6D5295D9-33ED-48C3-B929-D43E40DF35CA}" type="slidenum">
              <a:rPr lang="ar-SA" altLang="en-US" sz="1200" u="none" smtClean="0"/>
              <a:pPr/>
              <a:t>7</a:t>
            </a:fld>
            <a:endParaRPr lang="en-GB" altLang="en-US" sz="1200" u="none" smtClean="0"/>
          </a:p>
        </p:txBody>
      </p:sp>
      <p:sp>
        <p:nvSpPr>
          <p:cNvPr id="409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A86C2D-1896-4EFE-9D5A-FA91B2276F30}" type="slidenum">
              <a:rPr lang="ar-SA" altLang="en-US"/>
              <a:pPr/>
              <a:t>8</a:t>
            </a:fld>
            <a:endParaRPr lang="en-GB" altLang="en-US"/>
          </a:p>
        </p:txBody>
      </p:sp>
      <p:sp>
        <p:nvSpPr>
          <p:cNvPr id="82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6FEA4-C89D-4CA4-A9DD-96AF1A0042E8}" type="slidenum">
              <a:rPr lang="ar-SA" altLang="en-US"/>
              <a:pPr/>
              <a:t>9</a:t>
            </a:fld>
            <a:endParaRPr lang="en-GB" altLang="en-US"/>
          </a:p>
        </p:txBody>
      </p:sp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759950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4" y="1604"/>
              <a:ext cx="450" cy="299"/>
              <a:chOff x="719" y="336"/>
              <a:chExt cx="626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19" y="336"/>
                <a:ext cx="385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1pPr>
                <a:lvl2pPr marL="742950" indent="-28575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2pPr>
                <a:lvl3pPr marL="11430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3pPr>
                <a:lvl4pPr marL="16002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4pPr>
                <a:lvl5pPr marL="20574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9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1pPr>
                <a:lvl2pPr marL="742950" indent="-28575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2pPr>
                <a:lvl3pPr marL="11430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3pPr>
                <a:lvl4pPr marL="16002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4pPr>
                <a:lvl5pPr marL="20574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5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1pPr>
                <a:lvl2pPr marL="742950" indent="-28575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2pPr>
                <a:lvl3pPr marL="11430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3pPr>
                <a:lvl4pPr marL="16002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4pPr>
                <a:lvl5pPr marL="20574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1pPr>
                <a:lvl2pPr marL="742950" indent="-28575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2pPr>
                <a:lvl3pPr marL="11430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3pPr>
                <a:lvl4pPr marL="16002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4pPr>
                <a:lvl5pPr marL="2057400" indent="-228600"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itchFamily="2" charset="2"/>
                  <a:defRPr sz="3200" u="sng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lvl9pPr>
              </a:lstStyle>
              <a:p>
                <a:pPr>
                  <a:defRPr/>
                </a:pPr>
                <a:endParaRPr lang="en-US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1pPr>
              <a:lvl2pPr marL="742950" indent="-28575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2pPr>
              <a:lvl3pPr marL="1143000" indent="-22860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3pPr>
              <a:lvl4pPr marL="1600200" indent="-22860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4pPr>
              <a:lvl5pPr marL="2057400" indent="-228600"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Wingdings" pitchFamily="2" charset="2"/>
                <a:defRPr sz="3200" u="sng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996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73150" y="1828800"/>
            <a:ext cx="84201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1996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073150" y="6248400"/>
            <a:ext cx="206375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714750" y="6248400"/>
            <a:ext cx="31369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29500" y="6248400"/>
            <a:ext cx="206375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69C9470D-1D3B-4C1B-A39D-BD27B3B4371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834064"/>
      </p:ext>
    </p:extLst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9FC47-B148-4232-8433-2ECC7BEA58B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88791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88250" y="617538"/>
            <a:ext cx="2112963" cy="5514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46188" y="617538"/>
            <a:ext cx="6189662" cy="5514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01259-5EEA-4559-BD93-B4F4D510AD1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455295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73D3E-BA2B-4A10-A62F-FF8601BD059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14474"/>
      </p:ext>
    </p:extLst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88675-5357-4116-8363-33BBC2E4838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04757"/>
      </p:ext>
    </p:extLst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1113" y="2017713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7363" y="2017713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B98FE-5BD3-48B0-9BAF-B965888B332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5015"/>
      </p:ext>
    </p:extLst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8F96C-81CF-47DB-88F3-00636AF154E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81436"/>
      </p:ext>
    </p:extLst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96E4A-4989-4C3E-B881-939B721A3B6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144373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B00E6-EEF7-49C1-B13F-ADE9280CB31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66043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B9E50-BE5B-478A-84F9-5864D0AF15E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11148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D81D50-98BC-4B4D-A11F-C15CEB9CB19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70998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52438" y="1098550"/>
            <a:ext cx="474662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endParaRPr kumimoji="1" lang="en-US" altLang="en-US" sz="2400" u="none" smtClean="0">
              <a:latin typeface="Tahoma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66775" y="1098550"/>
            <a:ext cx="355600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endParaRPr kumimoji="1" lang="en-US" altLang="en-US" sz="2400" u="none" smtClean="0">
              <a:latin typeface="Tahoma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85788" y="1520825"/>
            <a:ext cx="458787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endParaRPr kumimoji="1" lang="en-US" altLang="en-US" sz="2400" u="none" smtClean="0">
              <a:latin typeface="Tahoma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87425" y="1520825"/>
            <a:ext cx="398463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endParaRPr kumimoji="1" lang="en-US" altLang="en-US" sz="2400" u="none" smtClean="0">
              <a:latin typeface="Tahoma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38113" y="1447800"/>
            <a:ext cx="606425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endParaRPr kumimoji="1" lang="en-US" altLang="en-US" sz="2400" u="none" smtClean="0">
              <a:latin typeface="Tahoma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825500" y="990600"/>
            <a:ext cx="34925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endParaRPr kumimoji="1" lang="en-US" altLang="en-US" sz="2400" u="none" smtClean="0">
              <a:latin typeface="Tahoma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79425" y="1781175"/>
            <a:ext cx="89122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>
              <a:buFontTx/>
              <a:buNone/>
              <a:defRPr/>
            </a:pPr>
            <a:endParaRPr kumimoji="1" lang="en-US" altLang="en-US" sz="2400" u="none" smtClean="0">
              <a:latin typeface="Tahoma" pitchFamily="34" charset="0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6188" y="617538"/>
            <a:ext cx="84439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1113" y="2017713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986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3246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400" u="none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86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32200" y="63246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buFontTx/>
              <a:buNone/>
              <a:defRPr sz="1400" u="none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86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46950" y="63246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400" u="none">
                <a:latin typeface="+mn-lt"/>
                <a:cs typeface="+mn-cs"/>
              </a:defRPr>
            </a:lvl1pPr>
          </a:lstStyle>
          <a:p>
            <a:pPr>
              <a:defRPr/>
            </a:pPr>
            <a:fld id="{69884F90-F66D-4BB9-B9C2-BD7199C2260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transition>
    <p:cut/>
  </p:transition>
  <p:timing>
    <p:tnLst>
      <p:par>
        <p:cTn id="1" dur="indefinite" restart="never" nodeType="tmRoot"/>
      </p:par>
    </p:tnLst>
  </p:timing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Tahoma" pitchFamily="34" charset="0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Tahoma" pitchFamily="34" charset="0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Tahoma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457200"/>
            <a:ext cx="9906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lang="en-US" sz="4400" b="1" u="none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Microbial </a:t>
            </a:r>
            <a:r>
              <a:rPr lang="en-US" sz="4400" b="1" u="none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Enzymes </a:t>
            </a:r>
            <a:endParaRPr lang="en-US" altLang="en-US" sz="4400" b="1" u="none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4400" b="1" u="none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4400" b="1" u="none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none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 u="none" baseline="300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altLang="en-US" sz="2800" b="1" u="none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Year </a:t>
            </a:r>
            <a:r>
              <a:rPr lang="en-US" altLang="en-US" sz="2800" b="1" u="none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Students</a:t>
            </a: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none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Microbiology/Chemistry</a:t>
            </a:r>
            <a:endParaRPr lang="en-US" altLang="en-US" sz="2800" u="none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 u="none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 u="none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 u="none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none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Prof. Dr. </a:t>
            </a:r>
            <a:r>
              <a:rPr lang="en-US" altLang="en-US" sz="2800" b="1" u="none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Mamdouh</a:t>
            </a:r>
            <a:r>
              <a:rPr lang="en-US" altLang="en-US" sz="2800" b="1" u="none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none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Nemat</a:t>
            </a:r>
            <a:r>
              <a:rPr lang="en-US" altLang="en-US" sz="2800" b="1" u="none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u="none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Alla</a:t>
            </a:r>
            <a:endParaRPr lang="en-US" altLang="en-US" sz="2800" b="1" u="none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ChangeArrowheads="1"/>
          </p:cNvSpPr>
          <p:nvPr/>
        </p:nvSpPr>
        <p:spPr bwMode="auto">
          <a:xfrm>
            <a:off x="0" y="2378075"/>
            <a:ext cx="9906000" cy="3935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en-US" sz="2800">
                <a:solidFill>
                  <a:schemeClr val="folHlink"/>
                </a:solidFill>
              </a:rPr>
              <a:t>2- Polysaccharases </a:t>
            </a:r>
          </a:p>
          <a:p>
            <a:pPr lvl="1"/>
            <a:endParaRPr lang="en-US" altLang="en-US" sz="2800">
              <a:solidFill>
                <a:schemeClr val="folHlink"/>
              </a:solidFill>
            </a:endParaRPr>
          </a:p>
          <a:p>
            <a:pPr lvl="1"/>
            <a:r>
              <a:rPr lang="en-US" altLang="en-US" sz="2800"/>
              <a:t>Hydrolyze polysaccharides into simple sugars</a:t>
            </a:r>
          </a:p>
          <a:p>
            <a:pPr lvl="1"/>
            <a:endParaRPr lang="en-US" altLang="en-US" sz="2800"/>
          </a:p>
          <a:p>
            <a:pPr lvl="1"/>
            <a:r>
              <a:rPr lang="en-US" altLang="en-US" sz="2800"/>
              <a:t>i.e. </a:t>
            </a:r>
            <a:r>
              <a:rPr lang="en-US" altLang="en-US" sz="2800">
                <a:solidFill>
                  <a:srgbClr val="009900"/>
                </a:solidFill>
              </a:rPr>
              <a:t>amylase, Cellulase, Cellobiase</a:t>
            </a:r>
          </a:p>
          <a:p>
            <a:pPr lvl="1"/>
            <a:endParaRPr lang="en-US" altLang="en-US" sz="2800"/>
          </a:p>
          <a:p>
            <a:pPr lvl="1"/>
            <a:endParaRPr lang="en-US" altLang="en-US" sz="2800"/>
          </a:p>
          <a:p>
            <a:pPr lvl="1"/>
            <a:endParaRPr lang="en-US" altLang="en-US" sz="2800">
              <a:solidFill>
                <a:srgbClr val="009900"/>
              </a:solidFill>
            </a:endParaRPr>
          </a:p>
          <a:p>
            <a:pPr lvl="1"/>
            <a:r>
              <a:rPr lang="en-US" altLang="en-US" sz="2800">
                <a:solidFill>
                  <a:srgbClr val="009900"/>
                </a:solidFill>
              </a:rPr>
              <a:t>Amylase</a:t>
            </a:r>
            <a:r>
              <a:rPr lang="en-US" altLang="en-US" sz="2800"/>
              <a:t> hydrolyzes starch into maltose </a:t>
            </a:r>
          </a:p>
        </p:txBody>
      </p:sp>
    </p:spTree>
    <p:extLst>
      <p:ext uri="{BB962C8B-B14F-4D97-AF65-F5344CB8AC3E}">
        <p14:creationId xmlns:p14="http://schemas.microsoft.com/office/powerpoint/2010/main" val="4113547404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33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33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ChangeArrowheads="1"/>
          </p:cNvSpPr>
          <p:nvPr/>
        </p:nvSpPr>
        <p:spPr bwMode="auto">
          <a:xfrm>
            <a:off x="738188" y="285750"/>
            <a:ext cx="9167812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2- Polysaccharases 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			Amylase</a:t>
            </a: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 hydrolyzes starch into maltose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 u="none"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 u="none"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 u="none"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						amylose    amylopectin</a:t>
            </a:r>
          </a:p>
        </p:txBody>
      </p:sp>
      <p:cxnSp>
        <p:nvCxnSpPr>
          <p:cNvPr id="6" name="Elbow Connector 5"/>
          <p:cNvCxnSpPr/>
          <p:nvPr/>
        </p:nvCxnSpPr>
        <p:spPr bwMode="auto">
          <a:xfrm rot="5400000">
            <a:off x="6203156" y="1964532"/>
            <a:ext cx="1285875" cy="500062"/>
          </a:xfrm>
          <a:prstGeom prst="bentConnector3">
            <a:avLst>
              <a:gd name="adj1" fmla="val 54183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 bwMode="auto">
          <a:xfrm rot="16200000" flipH="1">
            <a:off x="7024687" y="1714501"/>
            <a:ext cx="1285875" cy="11430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800" y="2780928"/>
            <a:ext cx="6107352" cy="3666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331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auto">
          <a:xfrm>
            <a:off x="738188" y="285750"/>
            <a:ext cx="9167812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2- Polysaccharases 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			Amylase</a:t>
            </a: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 hydrolyzes starch into maltose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 u="none"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 u="none"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 u="none"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						amylose    amylopectin</a:t>
            </a:r>
            <a:r>
              <a:rPr lang="ar-EG" altLang="en-US" u="none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u="none"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cxnSp>
        <p:nvCxnSpPr>
          <p:cNvPr id="6" name="Elbow Connector 5"/>
          <p:cNvCxnSpPr/>
          <p:nvPr/>
        </p:nvCxnSpPr>
        <p:spPr bwMode="auto">
          <a:xfrm rot="5400000">
            <a:off x="6203156" y="1964532"/>
            <a:ext cx="1285875" cy="500062"/>
          </a:xfrm>
          <a:prstGeom prst="bentConnector3">
            <a:avLst>
              <a:gd name="adj1" fmla="val 54183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Elbow Connector 6"/>
          <p:cNvCxnSpPr/>
          <p:nvPr/>
        </p:nvCxnSpPr>
        <p:spPr bwMode="auto">
          <a:xfrm rot="16200000" flipH="1">
            <a:off x="7024687" y="1714501"/>
            <a:ext cx="1285875" cy="114300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/>
          <p:nvPr/>
        </p:nvCxnSpPr>
        <p:spPr bwMode="auto">
          <a:xfrm rot="10800000" flipV="1">
            <a:off x="2952750" y="1785938"/>
            <a:ext cx="785813" cy="285750"/>
          </a:xfrm>
          <a:prstGeom prst="bentConnector3">
            <a:avLst>
              <a:gd name="adj1" fmla="val 374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/>
          <p:nvPr/>
        </p:nvCxnSpPr>
        <p:spPr bwMode="auto">
          <a:xfrm rot="16200000" flipH="1">
            <a:off x="3309937" y="2143126"/>
            <a:ext cx="1357313" cy="500062"/>
          </a:xfrm>
          <a:prstGeom prst="bentConnector3">
            <a:avLst>
              <a:gd name="adj1" fmla="val 77560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/>
          <p:nvPr/>
        </p:nvCxnSpPr>
        <p:spPr bwMode="auto">
          <a:xfrm rot="5400000">
            <a:off x="1702594" y="2178844"/>
            <a:ext cx="2286000" cy="1785938"/>
          </a:xfrm>
          <a:prstGeom prst="bentConnector3">
            <a:avLst>
              <a:gd name="adj1" fmla="val 72424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/>
          <p:nvPr/>
        </p:nvCxnSpPr>
        <p:spPr bwMode="auto">
          <a:xfrm rot="5400000">
            <a:off x="2559844" y="2893219"/>
            <a:ext cx="1643063" cy="714375"/>
          </a:xfrm>
          <a:prstGeom prst="bentConnector3">
            <a:avLst>
              <a:gd name="adj1" fmla="val 70237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3452813" y="3143250"/>
            <a:ext cx="22145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Q enzyme</a:t>
            </a:r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666750" y="1857375"/>
            <a:ext cx="250031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-amylase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(dextrinogenic amylase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endoamylase) </a:t>
            </a: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0" y="4286250"/>
            <a:ext cx="352425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-amylase 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maltogenic amylase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saccharogenic amylase 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exoamylase)</a:t>
            </a:r>
            <a:r>
              <a:rPr lang="en-US" altLang="en-US" sz="24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2238375" y="4071938"/>
            <a:ext cx="19605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R enzyme </a:t>
            </a:r>
          </a:p>
        </p:txBody>
      </p:sp>
      <p:sp>
        <p:nvSpPr>
          <p:cNvPr id="31" name="Line 2"/>
          <p:cNvSpPr>
            <a:spLocks noChangeShapeType="1"/>
          </p:cNvSpPr>
          <p:nvPr/>
        </p:nvSpPr>
        <p:spPr bwMode="auto">
          <a:xfrm>
            <a:off x="5299075" y="4195763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Rectangle 3"/>
          <p:cNvSpPr>
            <a:spLocks noChangeArrowheads="1"/>
          </p:cNvSpPr>
          <p:nvPr/>
        </p:nvSpPr>
        <p:spPr bwMode="auto">
          <a:xfrm>
            <a:off x="7177088" y="3929063"/>
            <a:ext cx="1549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-dextrins </a:t>
            </a:r>
            <a:endParaRPr lang="ar-EG" altLang="en-US" sz="2400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453063" y="3786188"/>
            <a:ext cx="14874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-amylase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4319588" y="3929063"/>
            <a:ext cx="969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Starch</a:t>
            </a: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2"/>
          <p:cNvSpPr>
            <a:spLocks noChangeShapeType="1"/>
          </p:cNvSpPr>
          <p:nvPr/>
        </p:nvSpPr>
        <p:spPr bwMode="auto">
          <a:xfrm>
            <a:off x="5299075" y="4981575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Rectangle 3"/>
          <p:cNvSpPr>
            <a:spLocks noChangeArrowheads="1"/>
          </p:cNvSpPr>
          <p:nvPr/>
        </p:nvSpPr>
        <p:spPr bwMode="auto">
          <a:xfrm>
            <a:off x="7177088" y="4714875"/>
            <a:ext cx="27289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-dextrins+ maltose </a:t>
            </a:r>
            <a:endParaRPr lang="ar-EG" altLang="en-US" sz="2400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5630863" y="4429125"/>
            <a:ext cx="1462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-amylase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4319588" y="4714875"/>
            <a:ext cx="9699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Starch</a:t>
            </a: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2"/>
          <p:cNvSpPr>
            <a:spLocks noChangeShapeType="1"/>
          </p:cNvSpPr>
          <p:nvPr/>
        </p:nvSpPr>
        <p:spPr bwMode="auto">
          <a:xfrm>
            <a:off x="5370513" y="5695950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Rectangle 3"/>
          <p:cNvSpPr>
            <a:spLocks noChangeArrowheads="1"/>
          </p:cNvSpPr>
          <p:nvPr/>
        </p:nvSpPr>
        <p:spPr bwMode="auto">
          <a:xfrm>
            <a:off x="7248525" y="5429250"/>
            <a:ext cx="1217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maltose </a:t>
            </a:r>
            <a:endParaRPr lang="ar-EG" altLang="en-US" sz="2400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5702300" y="5143500"/>
            <a:ext cx="14620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-amylase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3962400" y="5429250"/>
            <a:ext cx="1471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-dextrins</a:t>
            </a: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Line 2"/>
          <p:cNvSpPr>
            <a:spLocks noChangeShapeType="1"/>
          </p:cNvSpPr>
          <p:nvPr/>
        </p:nvSpPr>
        <p:spPr bwMode="auto">
          <a:xfrm>
            <a:off x="6534150" y="6500813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Rectangle 3"/>
          <p:cNvSpPr>
            <a:spLocks noChangeArrowheads="1"/>
          </p:cNvSpPr>
          <p:nvPr/>
        </p:nvSpPr>
        <p:spPr bwMode="auto">
          <a:xfrm>
            <a:off x="8320088" y="6215063"/>
            <a:ext cx="14716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-dextrins</a:t>
            </a:r>
            <a:endParaRPr lang="ar-EG" altLang="en-US" sz="2400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10"/>
          <p:cNvSpPr>
            <a:spLocks noChangeArrowheads="1"/>
          </p:cNvSpPr>
          <p:nvPr/>
        </p:nvSpPr>
        <p:spPr bwMode="auto">
          <a:xfrm>
            <a:off x="6176963" y="6000750"/>
            <a:ext cx="1857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R- and Q</a:t>
            </a:r>
            <a:endParaRPr lang="en-US" altLang="en-US" sz="2400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033838" y="6215063"/>
            <a:ext cx="2500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Abnormal </a:t>
            </a: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dextrins</a:t>
            </a: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31" grpId="0" animBg="1"/>
      <p:bldP spid="32" grpId="0"/>
      <p:bldP spid="33" grpId="0"/>
      <p:bldP spid="34" grpId="0"/>
      <p:bldP spid="35" grpId="0" animBg="1"/>
      <p:bldP spid="36" grpId="0"/>
      <p:bldP spid="37" grpId="0"/>
      <p:bldP spid="38" grpId="0"/>
      <p:bldP spid="39" grpId="0" animBg="1"/>
      <p:bldP spid="40" grpId="0"/>
      <p:bldP spid="41" grpId="0"/>
      <p:bldP spid="42" grpId="0"/>
      <p:bldP spid="43" grpId="0" animBg="1"/>
      <p:bldP spid="44" grpId="0"/>
      <p:bldP spid="45" grpId="0"/>
      <p:bldP spid="4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Line 2"/>
          <p:cNvSpPr>
            <a:spLocks noChangeShapeType="1"/>
          </p:cNvSpPr>
          <p:nvPr/>
        </p:nvSpPr>
        <p:spPr bwMode="auto">
          <a:xfrm>
            <a:off x="2867025" y="2457450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u="none"/>
          </a:p>
        </p:txBody>
      </p:sp>
      <p:sp>
        <p:nvSpPr>
          <p:cNvPr id="437251" name="Rectangle 3"/>
          <p:cNvSpPr>
            <a:spLocks noChangeArrowheads="1"/>
          </p:cNvSpPr>
          <p:nvPr/>
        </p:nvSpPr>
        <p:spPr bwMode="auto">
          <a:xfrm>
            <a:off x="1295400" y="2209800"/>
            <a:ext cx="5507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None/>
            </a:pPr>
            <a:r>
              <a:rPr lang="en-US" altLang="en-US" sz="2800" u="none"/>
              <a:t>Starch</a:t>
            </a:r>
            <a:r>
              <a:rPr lang="ar-EG" altLang="en-US" sz="2800" u="none"/>
              <a:t>		</a:t>
            </a:r>
            <a:r>
              <a:rPr lang="en-US" altLang="en-US" sz="2800" u="none"/>
              <a:t>		 </a:t>
            </a:r>
            <a:r>
              <a:rPr lang="en-US" altLang="en-US" sz="2800" u="none">
                <a:sym typeface="Symbol" pitchFamily="18" charset="2"/>
              </a:rPr>
              <a:t></a:t>
            </a:r>
            <a:r>
              <a:rPr lang="en-US" altLang="en-US" sz="2800" u="none"/>
              <a:t>-dextrins </a:t>
            </a:r>
            <a:endParaRPr lang="ar-EG" altLang="en-US" sz="2800" u="none"/>
          </a:p>
        </p:txBody>
      </p:sp>
      <p:sp>
        <p:nvSpPr>
          <p:cNvPr id="437252" name="Line 4"/>
          <p:cNvSpPr>
            <a:spLocks noChangeShapeType="1"/>
          </p:cNvSpPr>
          <p:nvPr/>
        </p:nvSpPr>
        <p:spPr bwMode="auto">
          <a:xfrm>
            <a:off x="2867025" y="3371850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u="none"/>
          </a:p>
        </p:txBody>
      </p:sp>
      <p:sp>
        <p:nvSpPr>
          <p:cNvPr id="437253" name="Rectangle 5"/>
          <p:cNvSpPr>
            <a:spLocks noChangeArrowheads="1"/>
          </p:cNvSpPr>
          <p:nvPr/>
        </p:nvSpPr>
        <p:spPr bwMode="auto">
          <a:xfrm>
            <a:off x="1295400" y="3124200"/>
            <a:ext cx="68707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None/>
            </a:pPr>
            <a:r>
              <a:rPr lang="en-US" altLang="en-US" sz="2800" u="none"/>
              <a:t>Starch</a:t>
            </a:r>
            <a:r>
              <a:rPr lang="ar-EG" altLang="en-US" sz="2800" u="none"/>
              <a:t>		</a:t>
            </a:r>
            <a:r>
              <a:rPr lang="en-US" altLang="en-US" sz="2800" u="none"/>
              <a:t>		 </a:t>
            </a:r>
            <a:r>
              <a:rPr lang="en-US" altLang="en-US" sz="2800" u="none">
                <a:sym typeface="Symbol" pitchFamily="18" charset="2"/>
              </a:rPr>
              <a:t></a:t>
            </a:r>
            <a:r>
              <a:rPr lang="en-US" altLang="en-US" sz="2800" u="none"/>
              <a:t>-dextrins + maltose</a:t>
            </a:r>
            <a:endParaRPr lang="ar-EG" altLang="en-US" sz="2800" u="none"/>
          </a:p>
        </p:txBody>
      </p:sp>
      <p:sp>
        <p:nvSpPr>
          <p:cNvPr id="437254" name="Line 6"/>
          <p:cNvSpPr>
            <a:spLocks noChangeShapeType="1"/>
          </p:cNvSpPr>
          <p:nvPr/>
        </p:nvSpPr>
        <p:spPr bwMode="auto">
          <a:xfrm>
            <a:off x="3048000" y="4724400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u="none"/>
          </a:p>
        </p:txBody>
      </p:sp>
      <p:sp>
        <p:nvSpPr>
          <p:cNvPr id="437255" name="Rectangle 7"/>
          <p:cNvSpPr>
            <a:spLocks noChangeArrowheads="1"/>
          </p:cNvSpPr>
          <p:nvPr/>
        </p:nvSpPr>
        <p:spPr bwMode="auto">
          <a:xfrm>
            <a:off x="1143000" y="4419600"/>
            <a:ext cx="503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None/>
            </a:pPr>
            <a:r>
              <a:rPr lang="en-US" altLang="en-US" sz="2800" u="none">
                <a:sym typeface="Symbol" pitchFamily="18" charset="2"/>
              </a:rPr>
              <a:t></a:t>
            </a:r>
            <a:r>
              <a:rPr lang="en-US" altLang="en-US" sz="2800" u="none"/>
              <a:t>-dextrins </a:t>
            </a:r>
            <a:r>
              <a:rPr lang="ar-EG" altLang="en-US" sz="2800" u="none"/>
              <a:t>		</a:t>
            </a:r>
            <a:r>
              <a:rPr lang="en-US" altLang="en-US" sz="2800" u="none"/>
              <a:t>	 maltose</a:t>
            </a:r>
            <a:endParaRPr lang="ar-EG" altLang="en-US" sz="2800" u="none"/>
          </a:p>
        </p:txBody>
      </p:sp>
      <p:sp>
        <p:nvSpPr>
          <p:cNvPr id="437256" name="Line 8"/>
          <p:cNvSpPr>
            <a:spLocks noChangeShapeType="1"/>
          </p:cNvSpPr>
          <p:nvPr/>
        </p:nvSpPr>
        <p:spPr bwMode="auto">
          <a:xfrm>
            <a:off x="4953000" y="6019800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u="none"/>
          </a:p>
        </p:txBody>
      </p:sp>
      <p:sp>
        <p:nvSpPr>
          <p:cNvPr id="437257" name="Rectangle 9"/>
          <p:cNvSpPr>
            <a:spLocks noChangeArrowheads="1"/>
          </p:cNvSpPr>
          <p:nvPr/>
        </p:nvSpPr>
        <p:spPr bwMode="auto">
          <a:xfrm>
            <a:off x="1371600" y="5715000"/>
            <a:ext cx="7335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None/>
            </a:pPr>
            <a:r>
              <a:rPr lang="en-US" altLang="en-US" sz="2800" u="none">
                <a:sym typeface="Symbol" pitchFamily="18" charset="2"/>
              </a:rPr>
              <a:t>Abnormal </a:t>
            </a:r>
            <a:r>
              <a:rPr lang="en-US" altLang="en-US" sz="2800" u="none"/>
              <a:t>dextrins </a:t>
            </a:r>
            <a:r>
              <a:rPr lang="ar-EG" altLang="en-US" sz="2800" u="none"/>
              <a:t>		</a:t>
            </a:r>
            <a:r>
              <a:rPr lang="en-US" altLang="en-US" sz="2800" u="none"/>
              <a:t>	 </a:t>
            </a:r>
            <a:r>
              <a:rPr lang="en-US" altLang="en-US" sz="2800" u="none">
                <a:sym typeface="Symbol" pitchFamily="18" charset="2"/>
              </a:rPr>
              <a:t></a:t>
            </a:r>
            <a:r>
              <a:rPr lang="en-US" altLang="en-US" sz="2800" u="none"/>
              <a:t>-dextrins </a:t>
            </a:r>
            <a:endParaRPr lang="ar-EG" altLang="en-US" sz="2800" u="none"/>
          </a:p>
        </p:txBody>
      </p:sp>
      <p:sp>
        <p:nvSpPr>
          <p:cNvPr id="437258" name="Rectangle 10"/>
          <p:cNvSpPr>
            <a:spLocks noChangeArrowheads="1"/>
          </p:cNvSpPr>
          <p:nvPr/>
        </p:nvSpPr>
        <p:spPr bwMode="auto">
          <a:xfrm>
            <a:off x="2971800" y="1905000"/>
            <a:ext cx="16891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US" altLang="en-US" sz="2800" u="none">
                <a:sym typeface="Symbol" pitchFamily="18" charset="2"/>
              </a:rPr>
              <a:t></a:t>
            </a:r>
            <a:r>
              <a:rPr lang="en-US" altLang="en-US" sz="2800" u="none"/>
              <a:t>-amylase</a:t>
            </a:r>
          </a:p>
        </p:txBody>
      </p:sp>
      <p:sp>
        <p:nvSpPr>
          <p:cNvPr id="437259" name="Rectangle 11"/>
          <p:cNvSpPr>
            <a:spLocks noChangeArrowheads="1"/>
          </p:cNvSpPr>
          <p:nvPr/>
        </p:nvSpPr>
        <p:spPr bwMode="auto">
          <a:xfrm>
            <a:off x="2895600" y="2819400"/>
            <a:ext cx="1660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US" altLang="en-US" sz="2800" u="none">
                <a:sym typeface="Symbol" pitchFamily="18" charset="2"/>
              </a:rPr>
              <a:t></a:t>
            </a:r>
            <a:r>
              <a:rPr lang="en-US" altLang="en-US" sz="2800" u="none"/>
              <a:t>-amylase</a:t>
            </a:r>
          </a:p>
        </p:txBody>
      </p:sp>
      <p:sp>
        <p:nvSpPr>
          <p:cNvPr id="437260" name="Rectangle 12"/>
          <p:cNvSpPr>
            <a:spLocks noChangeArrowheads="1"/>
          </p:cNvSpPr>
          <p:nvPr/>
        </p:nvSpPr>
        <p:spPr bwMode="auto">
          <a:xfrm>
            <a:off x="3124200" y="4191000"/>
            <a:ext cx="16605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US" altLang="en-US" sz="2800" u="none">
                <a:sym typeface="Symbol" pitchFamily="18" charset="2"/>
              </a:rPr>
              <a:t></a:t>
            </a:r>
            <a:r>
              <a:rPr lang="en-US" altLang="en-US" sz="2800" u="none"/>
              <a:t>-amylase</a:t>
            </a:r>
          </a:p>
        </p:txBody>
      </p:sp>
      <p:sp>
        <p:nvSpPr>
          <p:cNvPr id="437261" name="Rectangle 13"/>
          <p:cNvSpPr>
            <a:spLocks noChangeArrowheads="1"/>
          </p:cNvSpPr>
          <p:nvPr/>
        </p:nvSpPr>
        <p:spPr bwMode="auto">
          <a:xfrm>
            <a:off x="5126038" y="5492750"/>
            <a:ext cx="14874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US" altLang="en-US" sz="2800" u="none">
                <a:sym typeface="Symbol" pitchFamily="18" charset="2"/>
              </a:rPr>
              <a:t>R- and Q</a:t>
            </a:r>
            <a:endParaRPr lang="en-US" altLang="en-US" sz="2800" u="none"/>
          </a:p>
        </p:txBody>
      </p:sp>
    </p:spTree>
    <p:extLst>
      <p:ext uri="{BB962C8B-B14F-4D97-AF65-F5344CB8AC3E}">
        <p14:creationId xmlns:p14="http://schemas.microsoft.com/office/powerpoint/2010/main" val="2915859914"/>
      </p:ext>
    </p:extLst>
  </p:cSld>
  <p:clrMapOvr>
    <a:masterClrMapping/>
  </p:clrMapOvr>
  <p:transition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ChangeArrowheads="1"/>
          </p:cNvSpPr>
          <p:nvPr/>
        </p:nvSpPr>
        <p:spPr bwMode="auto">
          <a:xfrm>
            <a:off x="6096000" y="2520950"/>
            <a:ext cx="3810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just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n (C</a:t>
            </a:r>
            <a:r>
              <a:rPr lang="en-US" altLang="en-US" u="none" baseline="-3000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u="none" baseline="-30000"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u="none" baseline="-3000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)	</a:t>
            </a:r>
            <a:endParaRPr lang="en-GB" altLang="en-US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8275" name="Rectangle 3"/>
          <p:cNvSpPr>
            <a:spLocks noChangeArrowheads="1"/>
          </p:cNvSpPr>
          <p:nvPr/>
        </p:nvSpPr>
        <p:spPr bwMode="auto">
          <a:xfrm>
            <a:off x="4405313" y="2395538"/>
            <a:ext cx="2286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 dirty="0" err="1">
                <a:latin typeface="Times New Roman" pitchFamily="18" charset="0"/>
                <a:cs typeface="Times New Roman" pitchFamily="18" charset="0"/>
              </a:rPr>
              <a:t>Cellulase</a:t>
            </a:r>
            <a:endParaRPr lang="en-US" altLang="en-US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8276" name="Line 4"/>
          <p:cNvSpPr>
            <a:spLocks noChangeShapeType="1"/>
          </p:cNvSpPr>
          <p:nvPr/>
        </p:nvSpPr>
        <p:spPr bwMode="auto">
          <a:xfrm>
            <a:off x="5014913" y="2928938"/>
            <a:ext cx="1371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8277" name="Rectangle 5"/>
          <p:cNvSpPr>
            <a:spLocks noChangeArrowheads="1"/>
          </p:cNvSpPr>
          <p:nvPr/>
        </p:nvSpPr>
        <p:spPr bwMode="auto">
          <a:xfrm>
            <a:off x="5167313" y="2928938"/>
            <a:ext cx="81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800" u="none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u="none"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438278" name="Rectangle 6"/>
          <p:cNvSpPr>
            <a:spLocks noChangeArrowheads="1"/>
          </p:cNvSpPr>
          <p:nvPr/>
        </p:nvSpPr>
        <p:spPr bwMode="auto">
          <a:xfrm>
            <a:off x="4127784" y="5019073"/>
            <a:ext cx="16811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Cellobiase</a:t>
            </a:r>
          </a:p>
        </p:txBody>
      </p:sp>
      <p:sp>
        <p:nvSpPr>
          <p:cNvPr id="438279" name="Line 7"/>
          <p:cNvSpPr>
            <a:spLocks noChangeShapeType="1"/>
          </p:cNvSpPr>
          <p:nvPr/>
        </p:nvSpPr>
        <p:spPr bwMode="auto">
          <a:xfrm flipH="1">
            <a:off x="4108734" y="5541360"/>
            <a:ext cx="1752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0788" name="Picture 1028"/>
          <p:cNvSpPr>
            <a:spLocks noChangeAspect="1" noChangeArrowheads="1"/>
          </p:cNvSpPr>
          <p:nvPr/>
        </p:nvSpPr>
        <p:spPr bwMode="auto">
          <a:xfrm>
            <a:off x="0" y="2143125"/>
            <a:ext cx="4816475" cy="1357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537359" y="5541360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8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800" u="none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04322" y="327243"/>
            <a:ext cx="834072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none" dirty="0" err="1"/>
              <a:t>Cellulase</a:t>
            </a:r>
            <a:r>
              <a:rPr lang="en-US" sz="2800" u="none" dirty="0"/>
              <a:t> and </a:t>
            </a:r>
            <a:r>
              <a:rPr lang="en-US" sz="2800" u="none" dirty="0" err="1" smtClean="0">
                <a:solidFill>
                  <a:srgbClr val="000000"/>
                </a:solidFill>
              </a:rPr>
              <a:t>Cellobiase</a:t>
            </a:r>
            <a:r>
              <a:rPr lang="en-US" sz="2800" u="none" dirty="0" smtClean="0"/>
              <a:t>: </a:t>
            </a:r>
          </a:p>
          <a:p>
            <a:r>
              <a:rPr lang="en-US" sz="2800" u="none" dirty="0" smtClean="0"/>
              <a:t>They hydrolyze </a:t>
            </a:r>
            <a:r>
              <a:rPr lang="en-US" sz="2800" u="none" dirty="0"/>
              <a:t>Cellulose to simple Sugars. </a:t>
            </a:r>
            <a:endParaRPr lang="en-US" sz="2800" u="none" dirty="0" smtClean="0"/>
          </a:p>
          <a:p>
            <a:r>
              <a:rPr lang="en-US" sz="2800" u="none" dirty="0" smtClean="0"/>
              <a:t>Cellulose </a:t>
            </a:r>
            <a:r>
              <a:rPr lang="en-US" sz="2800" u="none" dirty="0"/>
              <a:t>is composed of sugar units held together by β-1,4-Glucosidic Linkage.</a:t>
            </a:r>
          </a:p>
        </p:txBody>
      </p:sp>
      <p:pic>
        <p:nvPicPr>
          <p:cNvPr id="1026" name="Picture 2" descr="Cellulo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07" y="2143124"/>
            <a:ext cx="4191905" cy="254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ellobi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1" y="4433581"/>
            <a:ext cx="3450050" cy="1809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839" y="4692400"/>
            <a:ext cx="2047377" cy="1904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972877" y="3500438"/>
            <a:ext cx="17171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 err="1" smtClean="0">
                <a:solidFill>
                  <a:srgbClr val="000000"/>
                </a:solidFill>
              </a:rPr>
              <a:t>Cellobiose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0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8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3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38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38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38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38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5" grpId="0"/>
      <p:bldP spid="438276" grpId="0" animBg="1"/>
      <p:bldP spid="438277" grpId="0"/>
      <p:bldP spid="438278" grpId="0"/>
      <p:bldP spid="438279" grpId="0" animBg="1"/>
      <p:bldP spid="630788" grpId="0" animBg="1"/>
      <p:bldP spid="1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ChangeArrowheads="1"/>
          </p:cNvSpPr>
          <p:nvPr/>
        </p:nvSpPr>
        <p:spPr bwMode="auto">
          <a:xfrm>
            <a:off x="228600" y="0"/>
            <a:ext cx="93726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  <a:defRPr/>
            </a:pPr>
            <a:r>
              <a:rPr lang="en-GB" sz="2800" b="1" u="none" dirty="0">
                <a:solidFill>
                  <a:srgbClr val="800000"/>
                </a:solidFill>
              </a:rPr>
              <a:t>B- </a:t>
            </a:r>
            <a:r>
              <a:rPr lang="en-GB" sz="2800" b="1" u="none" dirty="0" err="1">
                <a:solidFill>
                  <a:srgbClr val="800000"/>
                </a:solidFill>
              </a:rPr>
              <a:t>Esterases</a:t>
            </a:r>
            <a:r>
              <a:rPr lang="en-GB" sz="2800" b="1" u="none" dirty="0">
                <a:solidFill>
                  <a:srgbClr val="800000"/>
                </a:solidFill>
              </a:rPr>
              <a:t> </a:t>
            </a:r>
          </a:p>
          <a:p>
            <a:pPr>
              <a:tabLst>
                <a:tab pos="457200" algn="l"/>
              </a:tabLst>
              <a:defRPr/>
            </a:pPr>
            <a:endParaRPr lang="en-GB" sz="2800" b="1" u="none" dirty="0">
              <a:solidFill>
                <a:srgbClr val="800000"/>
              </a:solidFill>
            </a:endParaRPr>
          </a:p>
          <a:p>
            <a:pPr>
              <a:tabLst>
                <a:tab pos="457200" algn="l"/>
              </a:tabLst>
              <a:defRPr/>
            </a:pPr>
            <a:endParaRPr lang="en-GB" sz="2800" b="1" u="none" dirty="0">
              <a:solidFill>
                <a:srgbClr val="009900"/>
              </a:solidFill>
            </a:endParaRPr>
          </a:p>
          <a:p>
            <a:pPr>
              <a:tabLst>
                <a:tab pos="457200" algn="l"/>
              </a:tabLst>
              <a:defRPr/>
            </a:pPr>
            <a:endParaRPr lang="en-GB" sz="2800" b="1" u="none" dirty="0">
              <a:solidFill>
                <a:srgbClr val="009900"/>
              </a:solidFill>
            </a:endParaRPr>
          </a:p>
          <a:p>
            <a:pPr>
              <a:tabLst>
                <a:tab pos="457200" algn="l"/>
              </a:tabLst>
              <a:defRPr/>
            </a:pPr>
            <a:endParaRPr lang="en-GB" sz="2800" b="1" u="none" dirty="0">
              <a:solidFill>
                <a:srgbClr val="009900"/>
              </a:solidFill>
            </a:endParaRPr>
          </a:p>
          <a:p>
            <a:pPr>
              <a:tabLst>
                <a:tab pos="457200" algn="l"/>
              </a:tabLst>
              <a:defRPr/>
            </a:pPr>
            <a:r>
              <a:rPr lang="en-GB" sz="2800" b="1" u="none" smtClean="0">
                <a:solidFill>
                  <a:srgbClr val="FF0000"/>
                </a:solidFill>
              </a:rPr>
              <a:t>(Lipases</a:t>
            </a:r>
            <a:endParaRPr lang="en-GB" sz="2800" b="1" u="none" dirty="0">
              <a:solidFill>
                <a:srgbClr val="009900"/>
              </a:solidFill>
            </a:endParaRPr>
          </a:p>
          <a:p>
            <a:pPr>
              <a:tabLst>
                <a:tab pos="457200" algn="l"/>
              </a:tabLst>
              <a:defRPr/>
            </a:pPr>
            <a:r>
              <a:rPr lang="en-GB" sz="2800" b="1" u="none" dirty="0">
                <a:solidFill>
                  <a:srgbClr val="009900"/>
                </a:solidFill>
              </a:rPr>
              <a:t>		</a:t>
            </a:r>
          </a:p>
        </p:txBody>
      </p:sp>
      <p:sp>
        <p:nvSpPr>
          <p:cNvPr id="439300" name="Rectangle 4"/>
          <p:cNvSpPr>
            <a:spLocks noChangeArrowheads="1"/>
          </p:cNvSpPr>
          <p:nvPr/>
        </p:nvSpPr>
        <p:spPr bwMode="auto">
          <a:xfrm>
            <a:off x="309563" y="500063"/>
            <a:ext cx="95964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269875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269875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269875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269875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269875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69875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69875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69875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69875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R–O-CO–R” + HOH				ROH 	+ HO–OC–R”</a:t>
            </a:r>
          </a:p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 		       Ester					Alcohol	 Acid 	</a:t>
            </a:r>
          </a:p>
        </p:txBody>
      </p:sp>
      <p:sp>
        <p:nvSpPr>
          <p:cNvPr id="439301" name="Line 5"/>
          <p:cNvSpPr>
            <a:spLocks noChangeShapeType="1"/>
          </p:cNvSpPr>
          <p:nvPr/>
        </p:nvSpPr>
        <p:spPr bwMode="auto">
          <a:xfrm>
            <a:off x="4119563" y="774700"/>
            <a:ext cx="2362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9302" name="Rectangle 6"/>
          <p:cNvSpPr>
            <a:spLocks noChangeArrowheads="1"/>
          </p:cNvSpPr>
          <p:nvPr/>
        </p:nvSpPr>
        <p:spPr bwMode="auto">
          <a:xfrm>
            <a:off x="4767263" y="292100"/>
            <a:ext cx="1198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Esterase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66688" y="4000500"/>
            <a:ext cx="581025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just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en-US" sz="2000" u="none" baseline="-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OOCR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CH</a:t>
            </a:r>
            <a:r>
              <a:rPr lang="en-US" altLang="en-US" sz="2000" u="none" baseline="-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OH	</a:t>
            </a:r>
          </a:p>
          <a:p>
            <a:pPr lvl="1" algn="just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CHOOCR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	CHOOCR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 R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COOH</a:t>
            </a:r>
          </a:p>
          <a:p>
            <a:pPr lvl="1" algn="just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en-US" sz="2000" u="none" baseline="-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OOCR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	CH</a:t>
            </a:r>
            <a:r>
              <a:rPr lang="en-US" altLang="en-US" sz="2000" u="none" baseline="-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OOCR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   </a:t>
            </a:r>
          </a:p>
          <a:p>
            <a:pPr lvl="1" algn="just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lvl="1" algn="just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en-US" sz="2000" u="none" baseline="-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OH		        CH</a:t>
            </a:r>
            <a:r>
              <a:rPr lang="en-US" altLang="en-US" sz="2000" u="none" baseline="-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OH	</a:t>
            </a:r>
          </a:p>
          <a:p>
            <a:pPr lvl="1" algn="just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CHOH +R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COOH  	        CHOH   + R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COOH</a:t>
            </a:r>
          </a:p>
          <a:p>
            <a:pPr lvl="1" algn="just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en-US" sz="2000" u="none" baseline="-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OH      		        CH</a:t>
            </a:r>
            <a:r>
              <a:rPr lang="en-US" altLang="en-US" sz="2000" u="none" baseline="-30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OOCR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3190875" y="5072063"/>
            <a:ext cx="641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047875" y="4214813"/>
            <a:ext cx="641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000" u="none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2690813" y="5643563"/>
            <a:ext cx="641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2047875" y="4643438"/>
            <a:ext cx="785813" cy="1587"/>
          </a:xfrm>
          <a:prstGeom prst="straightConnector1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rot="5400000">
            <a:off x="3477419" y="5285581"/>
            <a:ext cx="571500" cy="1588"/>
          </a:xfrm>
          <a:prstGeom prst="straightConnector1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10800000">
            <a:off x="2619375" y="6072188"/>
            <a:ext cx="714375" cy="1587"/>
          </a:xfrm>
          <a:prstGeom prst="straightConnector1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Arc 42"/>
          <p:cNvSpPr/>
          <p:nvPr/>
        </p:nvSpPr>
        <p:spPr bwMode="auto">
          <a:xfrm rot="4437442" flipV="1">
            <a:off x="181769" y="2463007"/>
            <a:ext cx="1506537" cy="1511300"/>
          </a:xfrm>
          <a:prstGeom prst="arc">
            <a:avLst>
              <a:gd name="adj1" fmla="val 12222162"/>
              <a:gd name="adj2" fmla="val 20793879"/>
            </a:avLst>
          </a:prstGeom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>
            <a:spAutoFit/>
          </a:bodyPr>
          <a:lstStyle/>
          <a:p>
            <a:pPr>
              <a:tabLst>
                <a:tab pos="457200" algn="l"/>
              </a:tabLs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976938" y="2285897"/>
            <a:ext cx="25524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 err="1"/>
              <a:t>Triacyl</a:t>
            </a:r>
            <a:r>
              <a:rPr lang="en-US" sz="2800" u="none" dirty="0"/>
              <a:t> Glycerol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5879814" y="4914550"/>
            <a:ext cx="3734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/>
              <a:t>Glycerol + </a:t>
            </a:r>
            <a:r>
              <a:rPr lang="en-US" sz="2800" u="none" dirty="0" smtClean="0"/>
              <a:t>3 Fatty Acids</a:t>
            </a:r>
            <a:endParaRPr lang="en-US" sz="2800" dirty="0"/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7253185" y="2809117"/>
            <a:ext cx="0" cy="1988035"/>
          </a:xfrm>
          <a:prstGeom prst="straightConnector1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Rectangle 4"/>
          <p:cNvSpPr/>
          <p:nvPr/>
        </p:nvSpPr>
        <p:spPr>
          <a:xfrm>
            <a:off x="7359068" y="3318531"/>
            <a:ext cx="1340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u="none" dirty="0">
                <a:solidFill>
                  <a:srgbClr val="FF0000"/>
                </a:solidFill>
              </a:rPr>
              <a:t>Lipases</a:t>
            </a:r>
            <a:endParaRPr lang="en-US" sz="2800" dirty="0"/>
          </a:p>
        </p:txBody>
      </p:sp>
      <p:sp>
        <p:nvSpPr>
          <p:cNvPr id="28" name="Rectangle 7"/>
          <p:cNvSpPr>
            <a:spLocks noChangeArrowheads="1"/>
          </p:cNvSpPr>
          <p:nvPr/>
        </p:nvSpPr>
        <p:spPr bwMode="auto">
          <a:xfrm>
            <a:off x="7240893" y="3971027"/>
            <a:ext cx="82426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800" u="none" baseline="-25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u="none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9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39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39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392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392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300" grpId="0"/>
      <p:bldP spid="439301" grpId="0" animBg="1"/>
      <p:bldP spid="439302" grpId="0"/>
      <p:bldP spid="9" grpId="0"/>
      <p:bldP spid="13" grpId="0"/>
      <p:bldP spid="14" grpId="0"/>
      <p:bldP spid="15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ChangeArrowheads="1"/>
          </p:cNvSpPr>
          <p:nvPr/>
        </p:nvSpPr>
        <p:spPr bwMode="auto">
          <a:xfrm>
            <a:off x="1219200" y="609600"/>
            <a:ext cx="83058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C- Amidases</a:t>
            </a:r>
            <a:endParaRPr lang="en-US" altLang="en-US" b="1" u="none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GB" altLang="en-US" b="1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(asparaginase, glutaminase, urease)</a:t>
            </a:r>
          </a:p>
        </p:txBody>
      </p:sp>
      <p:sp>
        <p:nvSpPr>
          <p:cNvPr id="2" name="Rectangle 1"/>
          <p:cNvSpPr/>
          <p:nvPr/>
        </p:nvSpPr>
        <p:spPr>
          <a:xfrm>
            <a:off x="523874" y="2132856"/>
            <a:ext cx="9001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none" dirty="0" smtClean="0"/>
              <a:t>Asparagine			Aspartic </a:t>
            </a:r>
            <a:r>
              <a:rPr lang="en-US" sz="2800" u="none" dirty="0"/>
              <a:t>Acid </a:t>
            </a:r>
            <a:r>
              <a:rPr lang="en-US" sz="2800" u="none" dirty="0" smtClean="0"/>
              <a:t>+ NH</a:t>
            </a:r>
            <a:r>
              <a:rPr lang="en-US" sz="2800" u="none" baseline="-25000" dirty="0" smtClean="0"/>
              <a:t>3</a:t>
            </a:r>
            <a:r>
              <a:rPr lang="en-US" sz="2800" u="none" dirty="0" smtClean="0"/>
              <a:t> </a:t>
            </a:r>
            <a:endParaRPr lang="en-US" sz="2800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504728" y="2426917"/>
            <a:ext cx="1471240" cy="1587"/>
          </a:xfrm>
          <a:prstGeom prst="straightConnector1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Rectangle 6"/>
          <p:cNvSpPr/>
          <p:nvPr/>
        </p:nvSpPr>
        <p:spPr>
          <a:xfrm>
            <a:off x="499154" y="3573016"/>
            <a:ext cx="9001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none" dirty="0" smtClean="0"/>
              <a:t>Glutamine			Glutamic </a:t>
            </a:r>
            <a:r>
              <a:rPr lang="en-US" sz="2800" u="none" dirty="0"/>
              <a:t>Acid + NH</a:t>
            </a:r>
            <a:r>
              <a:rPr lang="en-US" sz="2800" u="none" baseline="-25000" dirty="0"/>
              <a:t>3</a:t>
            </a:r>
            <a:endParaRPr lang="en-US" sz="2800" baseline="-25000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480008" y="3867077"/>
            <a:ext cx="1471240" cy="1587"/>
          </a:xfrm>
          <a:prstGeom prst="straightConnector1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Rectangle 3"/>
          <p:cNvSpPr/>
          <p:nvPr/>
        </p:nvSpPr>
        <p:spPr>
          <a:xfrm>
            <a:off x="2217598" y="3157134"/>
            <a:ext cx="19960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 err="1" smtClean="0"/>
              <a:t>Glutaminase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2242318" y="1871246"/>
            <a:ext cx="21162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 err="1" smtClean="0"/>
              <a:t>Asparaginase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773839" y="3941848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 smtClean="0">
                <a:solidFill>
                  <a:srgbClr val="000000"/>
                </a:solidFill>
              </a:rPr>
              <a:t>H</a:t>
            </a:r>
            <a:r>
              <a:rPr lang="en-US" sz="2800" u="none" baseline="-25000" dirty="0" smtClean="0">
                <a:solidFill>
                  <a:srgbClr val="000000"/>
                </a:solidFill>
              </a:rPr>
              <a:t>2</a:t>
            </a:r>
            <a:r>
              <a:rPr lang="en-US" sz="2800" u="none" dirty="0" smtClean="0">
                <a:solidFill>
                  <a:srgbClr val="000000"/>
                </a:solidFill>
              </a:rPr>
              <a:t>O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798560" y="2426917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 smtClean="0">
                <a:solidFill>
                  <a:srgbClr val="000000"/>
                </a:solidFill>
              </a:rPr>
              <a:t>H</a:t>
            </a:r>
            <a:r>
              <a:rPr lang="en-US" sz="2800" u="none" baseline="-25000" dirty="0" smtClean="0">
                <a:solidFill>
                  <a:srgbClr val="000000"/>
                </a:solidFill>
              </a:rPr>
              <a:t>2</a:t>
            </a:r>
            <a:r>
              <a:rPr lang="en-US" sz="2800" u="none" dirty="0" smtClean="0">
                <a:solidFill>
                  <a:srgbClr val="000000"/>
                </a:solidFill>
              </a:rPr>
              <a:t>O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92978" y="5429250"/>
            <a:ext cx="90011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none" dirty="0" smtClean="0"/>
              <a:t>Urea			CO</a:t>
            </a:r>
            <a:r>
              <a:rPr lang="en-US" sz="2800" u="none" baseline="-25000" dirty="0" smtClean="0"/>
              <a:t>2</a:t>
            </a:r>
            <a:r>
              <a:rPr lang="en-US" sz="2800" u="none" dirty="0" smtClean="0"/>
              <a:t>+ </a:t>
            </a:r>
            <a:r>
              <a:rPr lang="en-US" sz="2800" u="none" dirty="0"/>
              <a:t>NH</a:t>
            </a:r>
            <a:r>
              <a:rPr lang="en-US" sz="2800" u="none" baseline="-25000" dirty="0"/>
              <a:t>3</a:t>
            </a:r>
            <a:endParaRPr lang="en-US" sz="2800" baseline="-25000" dirty="0"/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1700523" y="5723311"/>
            <a:ext cx="1471240" cy="1587"/>
          </a:xfrm>
          <a:prstGeom prst="straightConnector1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Rectangle 14"/>
          <p:cNvSpPr/>
          <p:nvPr/>
        </p:nvSpPr>
        <p:spPr>
          <a:xfrm>
            <a:off x="1729939" y="5026980"/>
            <a:ext cx="11801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 smtClean="0"/>
              <a:t>Urease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2024010" y="5755128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u="none" dirty="0" smtClean="0">
                <a:solidFill>
                  <a:srgbClr val="000000"/>
                </a:solidFill>
              </a:rPr>
              <a:t>H</a:t>
            </a:r>
            <a:r>
              <a:rPr lang="en-US" sz="2800" u="none" baseline="-25000" dirty="0" smtClean="0">
                <a:solidFill>
                  <a:srgbClr val="000000"/>
                </a:solidFill>
              </a:rPr>
              <a:t>2</a:t>
            </a:r>
            <a:r>
              <a:rPr lang="en-US" sz="2800" u="none" dirty="0" smtClean="0">
                <a:solidFill>
                  <a:srgbClr val="000000"/>
                </a:solidFill>
              </a:rPr>
              <a:t>O</a:t>
            </a:r>
            <a:endParaRPr lang="en-US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2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2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23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25750"/>
            <a:ext cx="9906000" cy="403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2372" name="Rectangle 4"/>
          <p:cNvSpPr>
            <a:spLocks noChangeArrowheads="1"/>
          </p:cNvSpPr>
          <p:nvPr/>
        </p:nvSpPr>
        <p:spPr bwMode="auto">
          <a:xfrm>
            <a:off x="0" y="22860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GB" altLang="en-US" sz="2800" b="1">
                <a:solidFill>
                  <a:srgbClr val="009900"/>
                </a:solidFill>
              </a:rPr>
              <a:t>asparaginase</a:t>
            </a:r>
            <a:endParaRPr lang="en-US" altLang="en-US" sz="2800" b="1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024346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42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42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ChangeArrowheads="1"/>
          </p:cNvSpPr>
          <p:nvPr/>
        </p:nvSpPr>
        <p:spPr bwMode="auto">
          <a:xfrm>
            <a:off x="1600200" y="1981200"/>
            <a:ext cx="2022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GB" altLang="en-US" sz="2800" b="1">
                <a:solidFill>
                  <a:srgbClr val="009900"/>
                </a:solidFill>
              </a:rPr>
              <a:t>glutaminase</a:t>
            </a:r>
            <a:endParaRPr lang="en-US" altLang="en-US" sz="2800" b="1">
              <a:solidFill>
                <a:srgbClr val="009900"/>
              </a:solidFill>
            </a:endParaRPr>
          </a:p>
        </p:txBody>
      </p:sp>
      <p:pic>
        <p:nvPicPr>
          <p:cNvPr id="4433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14600"/>
            <a:ext cx="9906000" cy="423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9382719"/>
      </p:ext>
    </p:extLst>
  </p:cSld>
  <p:clrMapOvr>
    <a:masterClrMapping/>
  </p:clrMapOvr>
  <p:transition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44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00400"/>
            <a:ext cx="9906000" cy="206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4419" name="Rectangle 3"/>
          <p:cNvSpPr>
            <a:spLocks noChangeArrowheads="1"/>
          </p:cNvSpPr>
          <p:nvPr/>
        </p:nvSpPr>
        <p:spPr bwMode="auto">
          <a:xfrm>
            <a:off x="1828800" y="2057400"/>
            <a:ext cx="11699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GB" altLang="en-US" sz="2800" b="1">
                <a:solidFill>
                  <a:srgbClr val="009900"/>
                </a:solidFill>
              </a:rPr>
              <a:t>urease</a:t>
            </a:r>
            <a:endParaRPr lang="en-US" altLang="en-US" sz="2800" b="1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501314"/>
      </p:ext>
    </p:extLst>
  </p:cSld>
  <p:clrMapOvr>
    <a:masterClrMapping/>
  </p:clrMapOvr>
  <p:transition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0" y="457200"/>
            <a:ext cx="9906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lang="en-US" sz="4400" b="1" u="none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Microbial </a:t>
            </a:r>
            <a:r>
              <a:rPr lang="en-US" sz="4400" b="1" u="none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Enzymes </a:t>
            </a:r>
            <a:endParaRPr lang="en-US" altLang="en-US" sz="4400" b="1" u="none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4400" b="1" u="none" dirty="0" smtClean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4400" b="1" u="none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 u="none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 u="none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 b="1" u="none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lang="en-US" sz="2800" b="1" u="none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Lecture 8</a:t>
            </a:r>
            <a:endParaRPr lang="en-US" altLang="en-US" sz="2800" b="1" u="none" dirty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ChangeArrowheads="1"/>
          </p:cNvSpPr>
          <p:nvPr/>
        </p:nvSpPr>
        <p:spPr bwMode="auto">
          <a:xfrm>
            <a:off x="1828800" y="9144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800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D- Proteolytic enzymes</a:t>
            </a:r>
          </a:p>
        </p:txBody>
      </p:sp>
      <p:sp>
        <p:nvSpPr>
          <p:cNvPr id="445445" name="Rectangle 5"/>
          <p:cNvSpPr>
            <a:spLocks noChangeArrowheads="1"/>
          </p:cNvSpPr>
          <p:nvPr/>
        </p:nvSpPr>
        <p:spPr bwMode="auto">
          <a:xfrm>
            <a:off x="0" y="2355850"/>
            <a:ext cx="99060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2" tIns="76176" bIns="76176" anchor="ctr">
            <a:spAutoFit/>
          </a:bodyPr>
          <a:lstStyle>
            <a:lvl1pPr indent="2286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COOH–CH–NH---AAAAAAAAAAAAAAAAA---CO–CH–NH</a:t>
            </a:r>
            <a:r>
              <a:rPr lang="en-GB" altLang="en-US" sz="2400" u="none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	     R		    		          			R</a:t>
            </a:r>
          </a:p>
        </p:txBody>
      </p:sp>
      <p:sp>
        <p:nvSpPr>
          <p:cNvPr id="445448" name="Rectangle 8"/>
          <p:cNvSpPr>
            <a:spLocks noChangeArrowheads="1"/>
          </p:cNvSpPr>
          <p:nvPr/>
        </p:nvSpPr>
        <p:spPr bwMode="auto">
          <a:xfrm>
            <a:off x="3881438" y="3500438"/>
            <a:ext cx="12271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Protease</a:t>
            </a:r>
            <a:endParaRPr lang="en-GB" altLang="en-US" sz="2400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167063" y="3500438"/>
            <a:ext cx="641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rot="5400000">
            <a:off x="3096419" y="3785394"/>
            <a:ext cx="1428750" cy="1588"/>
          </a:xfrm>
          <a:prstGeom prst="straightConnector1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10250" y="4572000"/>
            <a:ext cx="409575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2" tIns="76176" bIns="76176" anchor="ctr">
            <a:spAutoFit/>
          </a:bodyPr>
          <a:lstStyle>
            <a:lvl1pPr indent="2286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2 COOH–CH–NH</a:t>
            </a:r>
            <a:r>
              <a:rPr lang="en-GB" altLang="en-US" sz="2400" u="none" baseline="-30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altLang="en-US" sz="2400" u="none">
              <a:latin typeface="Times New Roman" pitchFamily="18" charset="0"/>
              <a:cs typeface="Times New Roman" pitchFamily="18" charset="0"/>
            </a:endParaRPr>
          </a:p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	        </a:t>
            </a: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R</a:t>
            </a:r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5453063" y="4429125"/>
            <a:ext cx="1333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peptidase</a:t>
            </a:r>
          </a:p>
        </p:txBody>
      </p:sp>
      <p:sp>
        <p:nvSpPr>
          <p:cNvPr id="33" name="Rectangle 7"/>
          <p:cNvSpPr>
            <a:spLocks noChangeArrowheads="1"/>
          </p:cNvSpPr>
          <p:nvPr/>
        </p:nvSpPr>
        <p:spPr bwMode="auto">
          <a:xfrm>
            <a:off x="5524500" y="5000625"/>
            <a:ext cx="641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000" u="none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u="none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cxnSp>
        <p:nvCxnSpPr>
          <p:cNvPr id="34" name="Straight Arrow Connector 33"/>
          <p:cNvCxnSpPr/>
          <p:nvPr/>
        </p:nvCxnSpPr>
        <p:spPr bwMode="auto">
          <a:xfrm>
            <a:off x="5524500" y="4929188"/>
            <a:ext cx="1214438" cy="1587"/>
          </a:xfrm>
          <a:prstGeom prst="straightConnector1">
            <a:avLst/>
          </a:prstGeom>
          <a:noFill/>
          <a:ln w="381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0" y="4572000"/>
            <a:ext cx="55245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2" tIns="76176" bIns="76176" anchor="ctr">
            <a:spAutoFit/>
          </a:bodyPr>
          <a:lstStyle>
            <a:lvl1pPr indent="2286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COOH–CH–NH–CO–CH–NH</a:t>
            </a:r>
            <a:r>
              <a:rPr lang="en-GB" altLang="en-US" sz="2400" u="none" baseline="-30000">
                <a:latin typeface="Times New Roman" pitchFamily="18" charset="0"/>
                <a:cs typeface="Times New Roman" pitchFamily="18" charset="0"/>
              </a:rPr>
              <a:t>2</a:t>
            </a:r>
            <a:endParaRPr lang="en-GB" altLang="en-US" sz="2400" u="none">
              <a:latin typeface="Times New Roman" pitchFamily="18" charset="0"/>
              <a:cs typeface="Times New Roman" pitchFamily="18" charset="0"/>
            </a:endParaRPr>
          </a:p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400" u="none">
                <a:latin typeface="Times New Roman" pitchFamily="18" charset="0"/>
                <a:cs typeface="Times New Roman" pitchFamily="18" charset="0"/>
              </a:rPr>
              <a:t>	     R		    R</a:t>
            </a:r>
            <a:r>
              <a:rPr lang="en-US" altLang="en-US" sz="2400" u="none">
                <a:latin typeface="Times New Roman" pitchFamily="18" charset="0"/>
                <a:cs typeface="Times New Roman" pitchFamily="18" charset="0"/>
              </a:rPr>
              <a:t>	</a:t>
            </a:r>
            <a:endParaRPr lang="en-GB" altLang="en-US" sz="2400" u="none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5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5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5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2" grpId="0"/>
      <p:bldP spid="445445" grpId="0"/>
      <p:bldP spid="445448" grpId="0"/>
      <p:bldP spid="12" grpId="0"/>
      <p:bldP spid="28" grpId="0"/>
      <p:bldP spid="32" grpId="0"/>
      <p:bldP spid="33" grpId="0"/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ChangeArrowheads="1"/>
          </p:cNvSpPr>
          <p:nvPr/>
        </p:nvSpPr>
        <p:spPr bwMode="auto">
          <a:xfrm>
            <a:off x="2362200" y="836613"/>
            <a:ext cx="4278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57200" indent="-4572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28575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28575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28575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arn-CL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Oxidoreductases</a:t>
            </a:r>
            <a:endParaRPr lang="ar-EG" altLang="en-US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8516" name="Picture 4"/>
          <p:cNvSpPr>
            <a:spLocks noChangeAspect="1" noChangeArrowheads="1"/>
          </p:cNvSpPr>
          <p:nvPr/>
        </p:nvSpPr>
        <p:spPr bwMode="auto">
          <a:xfrm>
            <a:off x="1666875" y="2855913"/>
            <a:ext cx="5253038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44851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552" y="4286250"/>
            <a:ext cx="5200650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8521" name="Rectangle 9"/>
          <p:cNvSpPr>
            <a:spLocks noChangeArrowheads="1"/>
          </p:cNvSpPr>
          <p:nvPr/>
        </p:nvSpPr>
        <p:spPr bwMode="auto">
          <a:xfrm>
            <a:off x="380999" y="5168012"/>
            <a:ext cx="3603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 dirty="0">
                <a:latin typeface="Times New Roman" pitchFamily="18" charset="0"/>
                <a:cs typeface="Times New Roman" pitchFamily="18" charset="0"/>
              </a:rPr>
              <a:t>c- Hydrogen transfer</a:t>
            </a:r>
          </a:p>
        </p:txBody>
      </p:sp>
      <p:sp>
        <p:nvSpPr>
          <p:cNvPr id="448522" name="Rectangle 10"/>
          <p:cNvSpPr>
            <a:spLocks noChangeArrowheads="1"/>
          </p:cNvSpPr>
          <p:nvPr/>
        </p:nvSpPr>
        <p:spPr bwMode="auto">
          <a:xfrm>
            <a:off x="381000" y="3571875"/>
            <a:ext cx="40243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>
                <a:latin typeface="Times New Roman" pitchFamily="18" charset="0"/>
                <a:cs typeface="Times New Roman" pitchFamily="18" charset="0"/>
              </a:rPr>
              <a:t>b- Oxygen addition</a:t>
            </a:r>
          </a:p>
        </p:txBody>
      </p:sp>
      <p:sp>
        <p:nvSpPr>
          <p:cNvPr id="448523" name="Rectangle 11"/>
          <p:cNvSpPr>
            <a:spLocks noChangeArrowheads="1"/>
          </p:cNvSpPr>
          <p:nvPr/>
        </p:nvSpPr>
        <p:spPr bwMode="auto">
          <a:xfrm>
            <a:off x="309563" y="2357438"/>
            <a:ext cx="46307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>
                <a:latin typeface="Times New Roman" pitchFamily="18" charset="0"/>
                <a:cs typeface="Times New Roman" pitchFamily="18" charset="0"/>
              </a:rPr>
              <a:t>a- Oxidation state, electron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640513" y="2360296"/>
            <a:ext cx="306501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(Reductases)</a:t>
            </a:r>
            <a:r>
              <a:rPr lang="en-GB" altLang="en-US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640513" y="3501231"/>
            <a:ext cx="306501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altLang="en-US" u="none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Oxidases,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 dirty="0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Peroxidases,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 dirty="0" err="1" smtClean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Oxygenases</a:t>
            </a:r>
            <a:r>
              <a:rPr lang="en-GB" altLang="en-US" u="none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altLang="en-US" u="none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640512" y="5168012"/>
            <a:ext cx="32654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(Dehydrogenases)</a:t>
            </a:r>
            <a:endParaRPr lang="en-GB" altLang="en-US" u="none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27" y="2855913"/>
            <a:ext cx="5050539" cy="66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207" y="5972175"/>
            <a:ext cx="4718458" cy="409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8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8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8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8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8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4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4" grpId="0"/>
      <p:bldP spid="448516" grpId="0" animBg="1"/>
      <p:bldP spid="448521" grpId="0"/>
      <p:bldP spid="448522" grpId="0"/>
      <p:bldP spid="448523" grpId="0"/>
      <p:bldP spid="10" grpId="0"/>
      <p:bldP spid="11" grpId="0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ChangeArrowheads="1"/>
          </p:cNvSpPr>
          <p:nvPr/>
        </p:nvSpPr>
        <p:spPr bwMode="auto">
          <a:xfrm>
            <a:off x="820785" y="181559"/>
            <a:ext cx="20335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Oxidases</a:t>
            </a:r>
            <a:endParaRPr lang="en-GB" altLang="en-US" u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88" y="1982510"/>
            <a:ext cx="3790949" cy="4619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2960" y="394467"/>
            <a:ext cx="5122413" cy="2249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708" y="3356992"/>
            <a:ext cx="5031666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9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9538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213371" y="1052513"/>
            <a:ext cx="22145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5000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Peroxidases</a:t>
            </a:r>
            <a:endParaRPr lang="en-GB" altLang="en-US" u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880" y="698634"/>
            <a:ext cx="5069215" cy="6032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151837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5" name="Rectangle 3"/>
          <p:cNvSpPr>
            <a:spLocks noChangeArrowheads="1"/>
          </p:cNvSpPr>
          <p:nvPr/>
        </p:nvSpPr>
        <p:spPr bwMode="auto">
          <a:xfrm>
            <a:off x="3657600" y="333375"/>
            <a:ext cx="28733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Dehydrogenases</a:t>
            </a:r>
            <a:endParaRPr lang="en-US" altLang="en-US" u="none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9268" name="Picture 4"/>
          <p:cNvSpPr>
            <a:spLocks noChangeAspect="1" noChangeArrowheads="1"/>
          </p:cNvSpPr>
          <p:nvPr/>
        </p:nvSpPr>
        <p:spPr bwMode="auto">
          <a:xfrm>
            <a:off x="1639888" y="1125538"/>
            <a:ext cx="5875337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9269" name="Picture 5"/>
          <p:cNvSpPr>
            <a:spLocks noChangeAspect="1" noChangeArrowheads="1"/>
          </p:cNvSpPr>
          <p:nvPr/>
        </p:nvSpPr>
        <p:spPr bwMode="auto">
          <a:xfrm>
            <a:off x="1712913" y="1916113"/>
            <a:ext cx="59785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9271" name="Picture 7"/>
          <p:cNvSpPr>
            <a:spLocks noChangeAspect="1" noChangeArrowheads="1"/>
          </p:cNvSpPr>
          <p:nvPr/>
        </p:nvSpPr>
        <p:spPr bwMode="auto">
          <a:xfrm>
            <a:off x="2073275" y="3500438"/>
            <a:ext cx="5292725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39272" name="Picture 8"/>
          <p:cNvSpPr>
            <a:spLocks noChangeAspect="1" noChangeArrowheads="1"/>
          </p:cNvSpPr>
          <p:nvPr/>
        </p:nvSpPr>
        <p:spPr bwMode="auto">
          <a:xfrm>
            <a:off x="1639888" y="4292600"/>
            <a:ext cx="65817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676" y="1447006"/>
            <a:ext cx="7128197" cy="147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635" y="3140968"/>
            <a:ext cx="6866027" cy="3413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7474802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3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35" grpId="0"/>
      <p:bldP spid="139268" grpId="0" animBg="1"/>
      <p:bldP spid="139269" grpId="0" animBg="1"/>
      <p:bldP spid="139271" grpId="0" animBg="1"/>
      <p:bldP spid="13927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ChangeArrowheads="1"/>
          </p:cNvSpPr>
          <p:nvPr/>
        </p:nvSpPr>
        <p:spPr bwMode="auto">
          <a:xfrm>
            <a:off x="523875" y="142875"/>
            <a:ext cx="4572000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57200" indent="-4572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28575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28575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28575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arn-CL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Lyases</a:t>
            </a:r>
            <a:endParaRPr lang="en-US" altLang="en-US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arn-CL" altLang="en-US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000" u="none">
                <a:latin typeface="Times New Roman" pitchFamily="18" charset="0"/>
                <a:cs typeface="Times New Roman" pitchFamily="18" charset="0"/>
              </a:rPr>
              <a:t>	   A + B		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000" u="none">
                <a:latin typeface="Times New Roman" pitchFamily="18" charset="0"/>
                <a:cs typeface="Times New Roman" pitchFamily="18" charset="0"/>
              </a:rPr>
              <a:t>	   A + B		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GB" altLang="en-US" sz="2000" u="none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Aldolase, 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Carboxylase,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AA carboxylase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Ammonia lyase , Aspartase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Carbonic anhydrase,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Hydratase, aconitase, fumarase</a:t>
            </a:r>
            <a:endParaRPr lang="ar-EG" altLang="en-US" sz="2000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0" y="3238500"/>
            <a:ext cx="9906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>
            <a:off x="2095500" y="1357313"/>
            <a:ext cx="1143000" cy="1587"/>
          </a:xfrm>
          <a:prstGeom prst="straightConnector1">
            <a:avLst/>
          </a:prstGeom>
          <a:noFill/>
          <a:ln w="38100" algn="ctr">
            <a:solidFill>
              <a:schemeClr val="accent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2024063" y="1714500"/>
            <a:ext cx="1214437" cy="1588"/>
          </a:xfrm>
          <a:prstGeom prst="straightConnector1">
            <a:avLst/>
          </a:prstGeom>
          <a:noFill/>
          <a:ln w="38100" algn="ctr">
            <a:solidFill>
              <a:schemeClr val="accent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381375" y="1071563"/>
            <a:ext cx="390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4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309938" y="1428750"/>
            <a:ext cx="93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4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 + D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316" name="Picture 4"/>
          <p:cNvSpPr>
            <a:spLocks noChangeAspect="1" noChangeArrowheads="1"/>
          </p:cNvSpPr>
          <p:nvPr/>
        </p:nvSpPr>
        <p:spPr bwMode="auto">
          <a:xfrm>
            <a:off x="5184775" y="285750"/>
            <a:ext cx="4721225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1319" name="Picture 7"/>
          <p:cNvSpPr>
            <a:spLocks noChangeAspect="1" noChangeArrowheads="1"/>
          </p:cNvSpPr>
          <p:nvPr/>
        </p:nvSpPr>
        <p:spPr bwMode="auto">
          <a:xfrm>
            <a:off x="6524625" y="6000750"/>
            <a:ext cx="2695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783" y="112027"/>
            <a:ext cx="5161433" cy="3068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389"/>
          <a:stretch/>
        </p:blipFill>
        <p:spPr bwMode="auto">
          <a:xfrm>
            <a:off x="4412126" y="3789041"/>
            <a:ext cx="529693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02" y="5405420"/>
            <a:ext cx="4927699" cy="1190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5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5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55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55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556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556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556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556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556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1316" grpId="0" animBg="1"/>
      <p:bldP spid="1413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ChangeArrowheads="1"/>
          </p:cNvSpPr>
          <p:nvPr/>
        </p:nvSpPr>
        <p:spPr bwMode="auto">
          <a:xfrm>
            <a:off x="523875" y="142875"/>
            <a:ext cx="4572000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57200" indent="-4572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28575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28575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28575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	3. </a:t>
            </a:r>
            <a:r>
              <a:rPr lang="arn-CL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Lyases</a:t>
            </a:r>
            <a:endParaRPr lang="en-US" altLang="en-US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arn-CL" altLang="en-US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000" u="none">
                <a:latin typeface="Times New Roman" pitchFamily="18" charset="0"/>
                <a:cs typeface="Times New Roman" pitchFamily="18" charset="0"/>
              </a:rPr>
              <a:t>	   A + B		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000" u="none">
                <a:latin typeface="Times New Roman" pitchFamily="18" charset="0"/>
                <a:cs typeface="Times New Roman" pitchFamily="18" charset="0"/>
              </a:rPr>
              <a:t>	   A + B		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GB" altLang="en-US" sz="2000" u="none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Aldolase, 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Carboxylase,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AA carboxylase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Ammonia lyase , Aspartase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Carbonic anhydrase,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000" u="none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Hydratase, aconitase, fumarase</a:t>
            </a:r>
            <a:endParaRPr lang="ar-EG" altLang="en-US" sz="2000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0" y="3238500"/>
            <a:ext cx="9906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>
            <a:off x="2095500" y="1357313"/>
            <a:ext cx="1143000" cy="1587"/>
          </a:xfrm>
          <a:prstGeom prst="straightConnector1">
            <a:avLst/>
          </a:prstGeom>
          <a:noFill/>
          <a:ln w="38100" algn="ctr">
            <a:solidFill>
              <a:schemeClr val="accent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" name="Straight Arrow Connector 6"/>
          <p:cNvCxnSpPr>
            <a:cxnSpLocks noChangeShapeType="1"/>
          </p:cNvCxnSpPr>
          <p:nvPr/>
        </p:nvCxnSpPr>
        <p:spPr bwMode="auto">
          <a:xfrm>
            <a:off x="2024063" y="1714500"/>
            <a:ext cx="1214437" cy="1588"/>
          </a:xfrm>
          <a:prstGeom prst="straightConnector1">
            <a:avLst/>
          </a:prstGeom>
          <a:noFill/>
          <a:ln w="38100" algn="ctr">
            <a:solidFill>
              <a:schemeClr val="accent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381375" y="1071563"/>
            <a:ext cx="390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4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309938" y="1428750"/>
            <a:ext cx="93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4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 + D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1316" name="Picture 4"/>
          <p:cNvSpPr>
            <a:spLocks noChangeAspect="1" noChangeArrowheads="1"/>
          </p:cNvSpPr>
          <p:nvPr/>
        </p:nvSpPr>
        <p:spPr bwMode="auto">
          <a:xfrm>
            <a:off x="5184775" y="285750"/>
            <a:ext cx="4721225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41319" name="Picture 7"/>
          <p:cNvSpPr>
            <a:spLocks noChangeAspect="1" noChangeArrowheads="1"/>
          </p:cNvSpPr>
          <p:nvPr/>
        </p:nvSpPr>
        <p:spPr bwMode="auto">
          <a:xfrm>
            <a:off x="6524625" y="6000750"/>
            <a:ext cx="2695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defRPr sz="3200" u="sng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endParaRPr lang="en-US" altLang="en-US"/>
          </a:p>
        </p:txBody>
      </p:sp>
      <p:pic>
        <p:nvPicPr>
          <p:cNvPr id="14132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6085" y="570732"/>
            <a:ext cx="5596493" cy="74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132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196" y="1659731"/>
            <a:ext cx="5834804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509737"/>
            <a:ext cx="4767267" cy="728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024" y="2986976"/>
            <a:ext cx="5113218" cy="1286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90" y="4273099"/>
            <a:ext cx="6494018" cy="2504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4754437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56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56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556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556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556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556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556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556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556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1316" grpId="0" animBg="1"/>
      <p:bldP spid="1413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6" name="AutoShape 2"/>
          <p:cNvSpPr>
            <a:spLocks noChangeArrowheads="1"/>
          </p:cNvSpPr>
          <p:nvPr/>
        </p:nvSpPr>
        <p:spPr bwMode="auto">
          <a:xfrm>
            <a:off x="1857375" y="333375"/>
            <a:ext cx="6494463" cy="1295400"/>
          </a:xfrm>
          <a:prstGeom prst="foldedCorner">
            <a:avLst>
              <a:gd name="adj" fmla="val 12500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endParaRPr lang="en-US" altLang="en-US" sz="4000" b="1" u="none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5987" name="Rectangle 3"/>
          <p:cNvSpPr>
            <a:spLocks noChangeArrowheads="1"/>
          </p:cNvSpPr>
          <p:nvPr/>
        </p:nvSpPr>
        <p:spPr bwMode="auto">
          <a:xfrm>
            <a:off x="1857375" y="601663"/>
            <a:ext cx="64801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4000" b="1" u="none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Classification of Enzyme</a:t>
            </a:r>
            <a:r>
              <a:rPr lang="en-US" altLang="en-US" sz="4000" b="1" u="none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GB" altLang="en-US" sz="4000" b="1" u="none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5988" name="Rectangle 4"/>
          <p:cNvSpPr>
            <a:spLocks noChangeArrowheads="1"/>
          </p:cNvSpPr>
          <p:nvPr/>
        </p:nvSpPr>
        <p:spPr bwMode="auto">
          <a:xfrm>
            <a:off x="0" y="2071688"/>
            <a:ext cx="9906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57200" indent="-4572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28575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28575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428750" indent="-51435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28575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Char char="ü"/>
            </a:pP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depends on the reaction nature that catalyzes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Char char="ü"/>
            </a:pP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6 groups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 u="none">
              <a:latin typeface="Times New Roman" pitchFamily="18" charset="0"/>
              <a:cs typeface="Times New Roman" pitchFamily="18" charset="0"/>
            </a:endParaRPr>
          </a:p>
          <a:p>
            <a:pPr lvl="2" algn="l" rtl="0" eaLnBrk="1" hangingPunct="1">
              <a:spcBef>
                <a:spcPct val="0"/>
              </a:spcBef>
              <a:buClrTx/>
              <a:buSzTx/>
              <a:buFont typeface="Tahoma" pitchFamily="34" charset="0"/>
              <a:buAutoNum type="arabicPeriod"/>
            </a:pPr>
            <a:r>
              <a:rPr lang="arn-CL" altLang="en-US" sz="3200" u="none">
                <a:latin typeface="Times New Roman" pitchFamily="18" charset="0"/>
                <a:cs typeface="Times New Roman" pitchFamily="18" charset="0"/>
              </a:rPr>
              <a:t>Hydrolases</a:t>
            </a:r>
            <a:endParaRPr lang="en-GB" altLang="en-US" sz="3200" u="none">
              <a:latin typeface="Times New Roman" pitchFamily="18" charset="0"/>
              <a:cs typeface="Times New Roman" pitchFamily="18" charset="0"/>
            </a:endParaRPr>
          </a:p>
          <a:p>
            <a:pPr lvl="2" algn="l" rtl="0" eaLnBrk="1" hangingPunct="1">
              <a:spcBef>
                <a:spcPct val="0"/>
              </a:spcBef>
              <a:buClrTx/>
              <a:buSzTx/>
              <a:buFont typeface="Tahoma" pitchFamily="34" charset="0"/>
              <a:buAutoNum type="arabicPeriod"/>
            </a:pPr>
            <a:r>
              <a:rPr lang="arn-CL" altLang="en-US" sz="3200" u="none">
                <a:latin typeface="Times New Roman" pitchFamily="18" charset="0"/>
                <a:cs typeface="Times New Roman" pitchFamily="18" charset="0"/>
              </a:rPr>
              <a:t>Oxidoreductases</a:t>
            </a:r>
            <a:endParaRPr lang="en-US" altLang="en-US" sz="3200" u="none">
              <a:latin typeface="Times New Roman" pitchFamily="18" charset="0"/>
              <a:cs typeface="Times New Roman" pitchFamily="18" charset="0"/>
            </a:endParaRPr>
          </a:p>
          <a:p>
            <a:pPr lvl="2" algn="l" rtl="0" eaLnBrk="1" hangingPunct="1">
              <a:spcBef>
                <a:spcPct val="0"/>
              </a:spcBef>
              <a:buClrTx/>
              <a:buSzTx/>
              <a:buFont typeface="Tahoma" pitchFamily="34" charset="0"/>
              <a:buAutoNum type="arabicPeriod"/>
            </a:pPr>
            <a:r>
              <a:rPr lang="arn-CL" altLang="en-US" sz="3200" u="none">
                <a:latin typeface="Times New Roman" pitchFamily="18" charset="0"/>
                <a:cs typeface="Times New Roman" pitchFamily="18" charset="0"/>
              </a:rPr>
              <a:t>Lyases</a:t>
            </a:r>
            <a:endParaRPr lang="en-US" altLang="en-US" sz="3200" u="none">
              <a:latin typeface="Times New Roman" pitchFamily="18" charset="0"/>
              <a:cs typeface="Times New Roman" pitchFamily="18" charset="0"/>
            </a:endParaRPr>
          </a:p>
          <a:p>
            <a:pPr lvl="2" algn="l" rtl="0" eaLnBrk="1" hangingPunct="1">
              <a:spcBef>
                <a:spcPct val="0"/>
              </a:spcBef>
              <a:buClrTx/>
              <a:buSzTx/>
              <a:buFont typeface="Tahoma" pitchFamily="34" charset="0"/>
              <a:buAutoNum type="arabicPeriod"/>
            </a:pPr>
            <a:r>
              <a:rPr lang="en-GB" altLang="en-US" sz="3200" u="none">
                <a:latin typeface="Times New Roman" pitchFamily="18" charset="0"/>
                <a:cs typeface="Times New Roman" pitchFamily="18" charset="0"/>
              </a:rPr>
              <a:t>Isomerases</a:t>
            </a:r>
          </a:p>
          <a:p>
            <a:pPr lvl="2" algn="l" rtl="0" eaLnBrk="1" hangingPunct="1">
              <a:spcBef>
                <a:spcPct val="0"/>
              </a:spcBef>
              <a:buClrTx/>
              <a:buSzTx/>
              <a:buFont typeface="Tahoma" pitchFamily="34" charset="0"/>
              <a:buAutoNum type="arabicPeriod"/>
            </a:pPr>
            <a:r>
              <a:rPr lang="arn-CL" altLang="en-US" sz="3200" u="none">
                <a:latin typeface="Times New Roman" pitchFamily="18" charset="0"/>
                <a:cs typeface="Times New Roman" pitchFamily="18" charset="0"/>
              </a:rPr>
              <a:t>Transferases </a:t>
            </a:r>
            <a:endParaRPr lang="en-US" altLang="en-US" sz="3200" u="none">
              <a:latin typeface="Times New Roman" pitchFamily="18" charset="0"/>
              <a:cs typeface="Times New Roman" pitchFamily="18" charset="0"/>
            </a:endParaRPr>
          </a:p>
          <a:p>
            <a:pPr lvl="2" algn="l" rtl="0" eaLnBrk="1" hangingPunct="1">
              <a:spcBef>
                <a:spcPct val="0"/>
              </a:spcBef>
              <a:buClrTx/>
              <a:buSzTx/>
              <a:buFont typeface="Tahoma" pitchFamily="34" charset="0"/>
              <a:buAutoNum type="arabicPeriod"/>
            </a:pPr>
            <a:r>
              <a:rPr lang="arn-CL" altLang="en-US" sz="3200" u="none">
                <a:latin typeface="Times New Roman" pitchFamily="18" charset="0"/>
                <a:cs typeface="Times New Roman" pitchFamily="18" charset="0"/>
              </a:rPr>
              <a:t>Ligases</a:t>
            </a:r>
            <a:r>
              <a:rPr lang="en-US" altLang="en-US" sz="3200" u="none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n-CL" altLang="en-US" sz="3200" u="none">
                <a:latin typeface="Times New Roman" pitchFamily="18" charset="0"/>
                <a:cs typeface="Times New Roman" pitchFamily="18" charset="0"/>
              </a:rPr>
              <a:t>(Synthetases) </a:t>
            </a:r>
          </a:p>
        </p:txBody>
      </p:sp>
    </p:spTree>
    <p:extLst>
      <p:ext uri="{BB962C8B-B14F-4D97-AF65-F5344CB8AC3E}">
        <p14:creationId xmlns:p14="http://schemas.microsoft.com/office/powerpoint/2010/main" val="3169745973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5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25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25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25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25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25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25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25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25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259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6" grpId="0" animBg="1"/>
      <p:bldP spid="42598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ChangeArrowheads="1"/>
          </p:cNvSpPr>
          <p:nvPr/>
        </p:nvSpPr>
        <p:spPr bwMode="auto">
          <a:xfrm>
            <a:off x="1309688" y="2571750"/>
            <a:ext cx="26638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457200" indent="-4572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28575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28575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28575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28575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altLang="en-US" u="none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Hydrolases</a:t>
            </a:r>
            <a:endParaRPr lang="ar-EG" altLang="en-US" u="none">
              <a:solidFill>
                <a:schemeClr val="fol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0" y="3238500"/>
            <a:ext cx="9906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endParaRPr lang="en-US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8037" name="Rectangle 5"/>
          <p:cNvSpPr>
            <a:spLocks noChangeArrowheads="1"/>
          </p:cNvSpPr>
          <p:nvPr/>
        </p:nvSpPr>
        <p:spPr bwMode="auto">
          <a:xfrm>
            <a:off x="309563" y="5357813"/>
            <a:ext cx="6191250" cy="52387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AB + </a:t>
            </a:r>
            <a:r>
              <a:rPr lang="en-US" altLang="en-US" sz="2800" u="none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800" u="none" baseline="-2500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u="none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			</a:t>
            </a:r>
            <a:r>
              <a:rPr lang="en-US" altLang="en-US" sz="2800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800" u="none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800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altLang="en-US" sz="2800" u="none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OH</a:t>
            </a:r>
            <a:endParaRPr lang="ar-EG" altLang="en-US" sz="2800" u="none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67375" y="4000500"/>
            <a:ext cx="5000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D- Proteolytic enzymes</a:t>
            </a:r>
          </a:p>
        </p:txBody>
      </p:sp>
      <p:cxnSp>
        <p:nvCxnSpPr>
          <p:cNvPr id="10" name="Elbow Connector 9"/>
          <p:cNvCxnSpPr/>
          <p:nvPr/>
        </p:nvCxnSpPr>
        <p:spPr bwMode="auto">
          <a:xfrm flipV="1">
            <a:off x="3738563" y="1643063"/>
            <a:ext cx="1857375" cy="1285875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 bwMode="auto">
          <a:xfrm>
            <a:off x="3881438" y="2928938"/>
            <a:ext cx="1571625" cy="1428750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 bwMode="auto">
          <a:xfrm>
            <a:off x="4667250" y="2571750"/>
            <a:ext cx="857250" cy="1588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/>
          <p:nvPr/>
        </p:nvCxnSpPr>
        <p:spPr bwMode="auto">
          <a:xfrm>
            <a:off x="4667250" y="3500438"/>
            <a:ext cx="857250" cy="1587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Elbow Connector 46"/>
          <p:cNvCxnSpPr/>
          <p:nvPr/>
        </p:nvCxnSpPr>
        <p:spPr bwMode="auto">
          <a:xfrm>
            <a:off x="2238375" y="5643563"/>
            <a:ext cx="1357313" cy="1587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5667375" y="1357313"/>
            <a:ext cx="37861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A- Carbohydrases</a:t>
            </a:r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738813" y="2214563"/>
            <a:ext cx="3071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B- Esterases</a:t>
            </a:r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667375" y="3143250"/>
            <a:ext cx="30718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C- Amidases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8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28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ChangeArrowheads="1"/>
          </p:cNvSpPr>
          <p:nvPr/>
        </p:nvSpPr>
        <p:spPr bwMode="auto">
          <a:xfrm>
            <a:off x="609600" y="2392363"/>
            <a:ext cx="929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GB" altLang="en-US" sz="2800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A- Carbohydrases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453063" y="4000500"/>
            <a:ext cx="36433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800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Polysaccharases</a:t>
            </a:r>
            <a:endParaRPr lang="en-GB" altLang="en-US" sz="2800" b="1" u="none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Elbow Connector 6"/>
          <p:cNvCxnSpPr/>
          <p:nvPr/>
        </p:nvCxnSpPr>
        <p:spPr bwMode="auto">
          <a:xfrm>
            <a:off x="3667125" y="2643188"/>
            <a:ext cx="1714500" cy="1643062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endCxn id="11" idx="1"/>
          </p:cNvCxnSpPr>
          <p:nvPr/>
        </p:nvCxnSpPr>
        <p:spPr bwMode="auto">
          <a:xfrm flipV="1">
            <a:off x="3810000" y="1333500"/>
            <a:ext cx="1500188" cy="1309688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headEnd type="none" w="med" len="me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310188" y="1071563"/>
            <a:ext cx="2476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800" b="1" u="none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Glycosidases</a:t>
            </a:r>
            <a:endParaRPr lang="en-GB" altLang="en-US" sz="2800" b="1" u="none">
              <a:solidFill>
                <a:srgbClr val="8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738688" y="1571625"/>
            <a:ext cx="4643437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Hydrolyze oligosaccharides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lang="en-US" altLang="en-US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-glucosidase (Maltase)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en-US" altLang="en-US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-glucosidase</a:t>
            </a:r>
            <a:endParaRPr lang="en-US" altLang="en-US" u="none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en-US" altLang="en-US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-fructosidase (Invertase)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238750" y="4500563"/>
            <a:ext cx="407828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800" u="none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Hydrolyze polysaccharides</a:t>
            </a:r>
          </a:p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800" u="none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Amylase</a:t>
            </a:r>
          </a:p>
          <a:p>
            <a:pPr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sz="2800" u="none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Cellulase</a:t>
            </a:r>
            <a:r>
              <a:rPr lang="en-US" altLang="en-US" sz="2800" u="none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78" name="Rectangle 2"/>
          <p:cNvSpPr>
            <a:spLocks noChangeArrowheads="1"/>
          </p:cNvSpPr>
          <p:nvPr/>
        </p:nvSpPr>
        <p:spPr bwMode="auto">
          <a:xfrm>
            <a:off x="762000" y="1219200"/>
            <a:ext cx="9296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en-US" sz="2800" u="none">
                <a:solidFill>
                  <a:schemeClr val="hlink"/>
                </a:solidFill>
                <a:sym typeface="Symbol" pitchFamily="18" charset="2"/>
              </a:rPr>
              <a:t>	= </a:t>
            </a:r>
            <a:r>
              <a:rPr lang="en-US" altLang="en-US" sz="2800" u="none">
                <a:solidFill>
                  <a:schemeClr val="hlink"/>
                </a:solidFill>
              </a:rPr>
              <a:t>-glucosidase (Maltase)</a:t>
            </a:r>
          </a:p>
        </p:txBody>
      </p:sp>
      <p:sp>
        <p:nvSpPr>
          <p:cNvPr id="818183" name="Line 7"/>
          <p:cNvSpPr>
            <a:spLocks noChangeShapeType="1"/>
          </p:cNvSpPr>
          <p:nvPr/>
        </p:nvSpPr>
        <p:spPr bwMode="auto">
          <a:xfrm>
            <a:off x="3943350" y="2722563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u="none"/>
          </a:p>
        </p:txBody>
      </p:sp>
      <p:sp>
        <p:nvSpPr>
          <p:cNvPr id="818184" name="Rectangle 8"/>
          <p:cNvSpPr>
            <a:spLocks noChangeArrowheads="1"/>
          </p:cNvSpPr>
          <p:nvPr/>
        </p:nvSpPr>
        <p:spPr bwMode="auto">
          <a:xfrm>
            <a:off x="2286000" y="2362200"/>
            <a:ext cx="59721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None/>
            </a:pPr>
            <a:r>
              <a:rPr lang="en-US" altLang="en-US" sz="2800" u="none" dirty="0"/>
              <a:t>Maltose</a:t>
            </a:r>
            <a:r>
              <a:rPr lang="ar-EG" altLang="en-US" sz="2800" u="none" dirty="0"/>
              <a:t>		</a:t>
            </a:r>
            <a:r>
              <a:rPr lang="en-US" altLang="en-US" sz="2800" u="none" dirty="0"/>
              <a:t>	2 glucose units</a:t>
            </a:r>
            <a:endParaRPr lang="ar-EG" altLang="en-US" sz="2800" u="none" dirty="0"/>
          </a:p>
        </p:txBody>
      </p:sp>
      <p:sp>
        <p:nvSpPr>
          <p:cNvPr id="818185" name="Rectangle 9"/>
          <p:cNvSpPr>
            <a:spLocks noChangeArrowheads="1"/>
          </p:cNvSpPr>
          <p:nvPr/>
        </p:nvSpPr>
        <p:spPr bwMode="auto">
          <a:xfrm>
            <a:off x="4230688" y="2217738"/>
            <a:ext cx="13065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US" altLang="en-US" sz="2800" u="none"/>
              <a:t>Maltase</a:t>
            </a:r>
          </a:p>
        </p:txBody>
      </p:sp>
      <p:sp>
        <p:nvSpPr>
          <p:cNvPr id="818186" name="Rectangle 10"/>
          <p:cNvSpPr>
            <a:spLocks noChangeArrowheads="1"/>
          </p:cNvSpPr>
          <p:nvPr/>
        </p:nvSpPr>
        <p:spPr bwMode="auto">
          <a:xfrm>
            <a:off x="4419600" y="2743200"/>
            <a:ext cx="819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US" altLang="en-US" sz="2800" u="none"/>
              <a:t>H</a:t>
            </a:r>
            <a:r>
              <a:rPr lang="en-US" altLang="en-US" sz="2800" u="none" baseline="-25000"/>
              <a:t>2</a:t>
            </a:r>
            <a:r>
              <a:rPr lang="en-US" altLang="en-US" sz="2800" u="none"/>
              <a:t>O</a:t>
            </a:r>
          </a:p>
        </p:txBody>
      </p:sp>
      <p:pic>
        <p:nvPicPr>
          <p:cNvPr id="818187" name="Picture 11" descr="malto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613150"/>
            <a:ext cx="4648200" cy="2665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8188" name="Picture 12" descr="gluc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962400"/>
            <a:ext cx="1512887" cy="140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3937700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18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18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817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6" name="Rectangle 2"/>
          <p:cNvSpPr>
            <a:spLocks noChangeArrowheads="1"/>
          </p:cNvSpPr>
          <p:nvPr/>
        </p:nvSpPr>
        <p:spPr bwMode="auto">
          <a:xfrm>
            <a:off x="1166813" y="571500"/>
            <a:ext cx="873918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tabLst>
                <a:tab pos="457200" algn="l"/>
              </a:tabLst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tabLst>
                <a:tab pos="457200" algn="l"/>
              </a:tabLst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tabLst>
                <a:tab pos="457200" algn="l"/>
              </a:tabLst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tabLst>
                <a:tab pos="457200" algn="l"/>
              </a:tabLst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	= </a:t>
            </a:r>
            <a:r>
              <a:rPr lang="en-US" altLang="en-US" u="none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-glucosidase </a:t>
            </a:r>
          </a:p>
          <a:p>
            <a:pPr lvl="1" algn="l" rtl="0"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altLang="en-US" u="none">
                <a:latin typeface="Times New Roman" pitchFamily="18" charset="0"/>
                <a:cs typeface="Times New Roman" pitchFamily="18" charset="0"/>
              </a:rPr>
              <a:t>	Emulsin (Amigdalase + Pronase + Mandilonitrilase)</a:t>
            </a:r>
          </a:p>
        </p:txBody>
      </p:sp>
      <p:sp>
        <p:nvSpPr>
          <p:cNvPr id="431107" name="Line 3"/>
          <p:cNvSpPr>
            <a:spLocks noChangeShapeType="1"/>
          </p:cNvSpPr>
          <p:nvPr/>
        </p:nvSpPr>
        <p:spPr bwMode="auto">
          <a:xfrm>
            <a:off x="3028950" y="3178175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1108" name="Rectangle 4"/>
          <p:cNvSpPr>
            <a:spLocks noChangeArrowheads="1"/>
          </p:cNvSpPr>
          <p:nvPr/>
        </p:nvSpPr>
        <p:spPr bwMode="auto">
          <a:xfrm>
            <a:off x="809625" y="2857500"/>
            <a:ext cx="75993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Amigdaline</a:t>
            </a:r>
            <a:r>
              <a:rPr lang="ar-EG" altLang="en-US" sz="2800" u="none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		glucose + pronasine</a:t>
            </a:r>
            <a:endParaRPr lang="ar-EG" altLang="en-US" sz="2800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109" name="Rectangle 5"/>
          <p:cNvSpPr>
            <a:spLocks noChangeArrowheads="1"/>
          </p:cNvSpPr>
          <p:nvPr/>
        </p:nvSpPr>
        <p:spPr bwMode="auto">
          <a:xfrm>
            <a:off x="2900363" y="2624138"/>
            <a:ext cx="1879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Amigdalase</a:t>
            </a:r>
          </a:p>
        </p:txBody>
      </p:sp>
      <p:sp>
        <p:nvSpPr>
          <p:cNvPr id="431110" name="Rectangle 6"/>
          <p:cNvSpPr>
            <a:spLocks noChangeArrowheads="1"/>
          </p:cNvSpPr>
          <p:nvPr/>
        </p:nvSpPr>
        <p:spPr bwMode="auto">
          <a:xfrm>
            <a:off x="3341688" y="3024188"/>
            <a:ext cx="81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800" u="none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431111" name="Line 7"/>
          <p:cNvSpPr>
            <a:spLocks noChangeShapeType="1"/>
          </p:cNvSpPr>
          <p:nvPr/>
        </p:nvSpPr>
        <p:spPr bwMode="auto">
          <a:xfrm>
            <a:off x="3103563" y="4240213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1112" name="Rectangle 8"/>
          <p:cNvSpPr>
            <a:spLocks noChangeArrowheads="1"/>
          </p:cNvSpPr>
          <p:nvPr/>
        </p:nvSpPr>
        <p:spPr bwMode="auto">
          <a:xfrm>
            <a:off x="884238" y="3992563"/>
            <a:ext cx="811053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pronasine </a:t>
            </a:r>
            <a:r>
              <a:rPr lang="ar-EG" altLang="en-US" sz="2800" u="none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		glucose + mandilonitile</a:t>
            </a:r>
            <a:endParaRPr lang="ar-EG" altLang="en-US" sz="2800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113" name="Rectangle 9"/>
          <p:cNvSpPr>
            <a:spLocks noChangeArrowheads="1"/>
          </p:cNvSpPr>
          <p:nvPr/>
        </p:nvSpPr>
        <p:spPr bwMode="auto">
          <a:xfrm>
            <a:off x="3370263" y="3725863"/>
            <a:ext cx="13096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Pronase</a:t>
            </a:r>
          </a:p>
        </p:txBody>
      </p:sp>
      <p:sp>
        <p:nvSpPr>
          <p:cNvPr id="431114" name="Rectangle 10"/>
          <p:cNvSpPr>
            <a:spLocks noChangeArrowheads="1"/>
          </p:cNvSpPr>
          <p:nvPr/>
        </p:nvSpPr>
        <p:spPr bwMode="auto">
          <a:xfrm>
            <a:off x="3416300" y="4086225"/>
            <a:ext cx="819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800" u="none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431115" name="Line 11"/>
          <p:cNvSpPr>
            <a:spLocks noChangeShapeType="1"/>
          </p:cNvSpPr>
          <p:nvPr/>
        </p:nvSpPr>
        <p:spPr bwMode="auto">
          <a:xfrm>
            <a:off x="3030538" y="5321300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1116" name="Rectangle 12"/>
          <p:cNvSpPr>
            <a:spLocks noChangeArrowheads="1"/>
          </p:cNvSpPr>
          <p:nvPr/>
        </p:nvSpPr>
        <p:spPr bwMode="auto">
          <a:xfrm>
            <a:off x="811213" y="5073650"/>
            <a:ext cx="78359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mandilonitile </a:t>
            </a:r>
            <a:r>
              <a:rPr lang="ar-EG" altLang="en-US" sz="2800" u="none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	benzaldehyde + HCN</a:t>
            </a:r>
            <a:endParaRPr lang="ar-EG" altLang="en-US" sz="2800" u="none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1117" name="Rectangle 13"/>
          <p:cNvSpPr>
            <a:spLocks noChangeArrowheads="1"/>
          </p:cNvSpPr>
          <p:nvPr/>
        </p:nvSpPr>
        <p:spPr bwMode="auto">
          <a:xfrm>
            <a:off x="2755900" y="4713288"/>
            <a:ext cx="25304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Mandilonitrilase</a:t>
            </a:r>
          </a:p>
        </p:txBody>
      </p:sp>
      <p:sp>
        <p:nvSpPr>
          <p:cNvPr id="431118" name="Rectangle 14"/>
          <p:cNvSpPr>
            <a:spLocks noChangeArrowheads="1"/>
          </p:cNvSpPr>
          <p:nvPr/>
        </p:nvSpPr>
        <p:spPr bwMode="auto">
          <a:xfrm>
            <a:off x="3343275" y="5167313"/>
            <a:ext cx="8191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Char char="n"/>
              <a:defRPr sz="3200"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Char char="n"/>
              <a:defRPr sz="24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sz="2800" u="none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u="none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1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1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1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31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31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31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31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31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3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31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31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3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3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31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1107" grpId="0" animBg="1"/>
      <p:bldP spid="431108" grpId="0"/>
      <p:bldP spid="431109" grpId="0"/>
      <p:bldP spid="431110" grpId="0"/>
      <p:bldP spid="431111" grpId="0" animBg="1"/>
      <p:bldP spid="431112" grpId="0"/>
      <p:bldP spid="431113" grpId="0"/>
      <p:bldP spid="431114" grpId="0"/>
      <p:bldP spid="431115" grpId="0" animBg="1"/>
      <p:bldP spid="431116" grpId="0"/>
      <p:bldP spid="431117" grpId="0"/>
      <p:bldP spid="4311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2275" name="Picture 3" descr="Amygdalin%20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85800"/>
            <a:ext cx="8153400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5838948"/>
      </p:ext>
    </p:extLst>
  </p:cSld>
  <p:clrMapOvr>
    <a:masterClrMapping/>
  </p:clrMapOvr>
  <p:transition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0" name="Rectangle 2"/>
          <p:cNvSpPr>
            <a:spLocks noChangeArrowheads="1"/>
          </p:cNvSpPr>
          <p:nvPr/>
        </p:nvSpPr>
        <p:spPr bwMode="auto">
          <a:xfrm>
            <a:off x="0" y="2133600"/>
            <a:ext cx="9906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en-US" sz="2800">
                <a:solidFill>
                  <a:schemeClr val="hlink"/>
                </a:solidFill>
                <a:sym typeface="Symbol" pitchFamily="18" charset="2"/>
              </a:rPr>
              <a:t>	iii- </a:t>
            </a:r>
            <a:r>
              <a:rPr lang="en-US" altLang="en-US" sz="2800">
                <a:solidFill>
                  <a:schemeClr val="hlink"/>
                </a:solidFill>
              </a:rPr>
              <a:t>-fructosidase (Invertase)</a:t>
            </a:r>
          </a:p>
        </p:txBody>
      </p:sp>
      <p:sp>
        <p:nvSpPr>
          <p:cNvPr id="432131" name="Line 3"/>
          <p:cNvSpPr>
            <a:spLocks noChangeShapeType="1"/>
          </p:cNvSpPr>
          <p:nvPr/>
        </p:nvSpPr>
        <p:spPr bwMode="auto">
          <a:xfrm>
            <a:off x="3859213" y="3398838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2132" name="Rectangle 4"/>
          <p:cNvSpPr>
            <a:spLocks noChangeArrowheads="1"/>
          </p:cNvSpPr>
          <p:nvPr/>
        </p:nvSpPr>
        <p:spPr bwMode="auto">
          <a:xfrm>
            <a:off x="1639888" y="3151188"/>
            <a:ext cx="7362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buFontTx/>
              <a:buNone/>
            </a:pPr>
            <a:r>
              <a:rPr lang="en-US" altLang="en-US" sz="2800"/>
              <a:t>Sucrose</a:t>
            </a:r>
            <a:r>
              <a:rPr lang="ar-EG" altLang="en-US" sz="2800"/>
              <a:t>		</a:t>
            </a:r>
            <a:r>
              <a:rPr lang="en-US" altLang="en-US" sz="2800"/>
              <a:t>		glucose + fructose</a:t>
            </a:r>
            <a:endParaRPr lang="ar-EG" altLang="en-US" sz="2800"/>
          </a:p>
        </p:txBody>
      </p:sp>
      <p:sp>
        <p:nvSpPr>
          <p:cNvPr id="432133" name="Rectangle 5"/>
          <p:cNvSpPr>
            <a:spLocks noChangeArrowheads="1"/>
          </p:cNvSpPr>
          <p:nvPr/>
        </p:nvSpPr>
        <p:spPr bwMode="auto">
          <a:xfrm>
            <a:off x="3844925" y="2884488"/>
            <a:ext cx="14859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US" altLang="en-US" sz="2800"/>
              <a:t>Invertase</a:t>
            </a:r>
          </a:p>
        </p:txBody>
      </p:sp>
      <p:sp>
        <p:nvSpPr>
          <p:cNvPr id="432134" name="Rectangle 6"/>
          <p:cNvSpPr>
            <a:spLocks noChangeArrowheads="1"/>
          </p:cNvSpPr>
          <p:nvPr/>
        </p:nvSpPr>
        <p:spPr bwMode="auto">
          <a:xfrm>
            <a:off x="4232275" y="3295650"/>
            <a:ext cx="819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 rtl="1" eaLnBrk="1" hangingPunct="1">
              <a:buFontTx/>
              <a:buNone/>
            </a:pPr>
            <a:r>
              <a:rPr lang="en-US" altLang="en-US" sz="2800"/>
              <a:t>H</a:t>
            </a:r>
            <a:r>
              <a:rPr lang="en-US" altLang="en-US" sz="2800" baseline="-25000"/>
              <a:t>2</a:t>
            </a:r>
            <a:r>
              <a:rPr lang="en-US" altLang="en-US" sz="2800"/>
              <a:t>O</a:t>
            </a:r>
          </a:p>
        </p:txBody>
      </p:sp>
      <p:pic>
        <p:nvPicPr>
          <p:cNvPr id="432135" name="Picture 7" descr="sucro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05275"/>
            <a:ext cx="44958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2136" name="Picture 8" descr="glucos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244975"/>
            <a:ext cx="2076450" cy="193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2137" name="Picture 9" descr="fructos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579938"/>
            <a:ext cx="2590800" cy="178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6784669"/>
      </p:ext>
    </p:extLst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32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32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0" grpId="0" autoUpdateAnimBg="0"/>
    </p:bld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>
            <a:tab pos="457200" algn="l"/>
          </a:tabLst>
          <a:defRPr kumimoji="0" lang="en-GB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>
            <a:tab pos="457200" algn="l"/>
          </a:tabLst>
          <a:defRPr kumimoji="0" lang="en-GB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Designs\Factory.pot</Template>
  <TotalTime>9806</TotalTime>
  <Words>330</Words>
  <Application>Microsoft Office PowerPoint</Application>
  <PresentationFormat>A4 Paper (210x297 mm)</PresentationFormat>
  <Paragraphs>235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Blends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Authorised User</dc:creator>
  <cp:lastModifiedBy>User</cp:lastModifiedBy>
  <cp:revision>507</cp:revision>
  <dcterms:created xsi:type="dcterms:W3CDTF">2002-01-10T19:04:06Z</dcterms:created>
  <dcterms:modified xsi:type="dcterms:W3CDTF">2020-03-16T19:56:08Z</dcterms:modified>
</cp:coreProperties>
</file>