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sldIdLst>
    <p:sldId id="256" r:id="rId2"/>
    <p:sldId id="782" r:id="rId3"/>
    <p:sldId id="670" r:id="rId4"/>
    <p:sldId id="671" r:id="rId5"/>
    <p:sldId id="764" r:id="rId6"/>
    <p:sldId id="763" r:id="rId7"/>
    <p:sldId id="762" r:id="rId8"/>
    <p:sldId id="765" r:id="rId9"/>
    <p:sldId id="672" r:id="rId10"/>
    <p:sldId id="797" r:id="rId11"/>
    <p:sldId id="783" r:id="rId12"/>
    <p:sldId id="784" r:id="rId13"/>
    <p:sldId id="785" r:id="rId14"/>
    <p:sldId id="801" r:id="rId15"/>
    <p:sldId id="802" r:id="rId16"/>
    <p:sldId id="803" r:id="rId17"/>
    <p:sldId id="804" r:id="rId18"/>
    <p:sldId id="805" r:id="rId19"/>
    <p:sldId id="807" r:id="rId20"/>
    <p:sldId id="808" r:id="rId21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fol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CC00CC"/>
    <a:srgbClr val="826900"/>
    <a:srgbClr val="00FF00"/>
    <a:srgbClr val="000000"/>
    <a:srgbClr val="CCFF33"/>
    <a:srgbClr val="FFFF00"/>
    <a:srgbClr val="00A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8" autoAdjust="0"/>
    <p:restoredTop sz="87451" autoAdjust="0"/>
  </p:normalViewPr>
  <p:slideViewPr>
    <p:cSldViewPr>
      <p:cViewPr>
        <p:scale>
          <a:sx n="90" d="100"/>
          <a:sy n="90" d="100"/>
        </p:scale>
        <p:origin x="-1092" y="-180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48"/>
    </p:cViewPr>
  </p:sorterViewPr>
  <p:notesViewPr>
    <p:cSldViewPr>
      <p:cViewPr varScale="1">
        <p:scale>
          <a:sx n="26" d="100"/>
          <a:sy n="26" d="100"/>
        </p:scale>
        <p:origin x="-12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0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u="none"/>
            </a:lvl1pPr>
          </a:lstStyle>
          <a:p>
            <a:pPr>
              <a:defRPr/>
            </a:pPr>
            <a:fld id="{4CE4F095-F951-45A5-91E7-F484A614CD4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942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2FB5B418-5F68-497F-9475-3429DB2A24CE}" type="slidenum">
              <a:rPr lang="ar-SA" altLang="en-US" sz="1200" u="none" smtClean="0"/>
              <a:pPr/>
              <a:t>1</a:t>
            </a:fld>
            <a:endParaRPr lang="en-GB" altLang="en-US" sz="1200" u="none" smtClean="0"/>
          </a:p>
        </p:txBody>
      </p:sp>
      <p:sp>
        <p:nvSpPr>
          <p:cNvPr id="342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10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11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12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13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14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15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16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17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18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19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2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20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734CE5A8-4CA5-44E3-B3C7-8F4E11B41CBF}" type="slidenum">
              <a:rPr lang="ar-SA" altLang="en-US" sz="1200" u="none" smtClean="0"/>
              <a:pPr/>
              <a:t>3</a:t>
            </a:fld>
            <a:endParaRPr lang="en-GB" altLang="en-US" sz="1200" u="none" smtClean="0"/>
          </a:p>
        </p:txBody>
      </p:sp>
      <p:sp>
        <p:nvSpPr>
          <p:cNvPr id="422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3D7FEA97-871C-4885-AD42-A21C336615B2}" type="slidenum">
              <a:rPr lang="ar-SA" altLang="en-US" sz="1200" u="none" smtClean="0"/>
              <a:pPr/>
              <a:t>4</a:t>
            </a:fld>
            <a:endParaRPr lang="en-GB" altLang="en-US" sz="1200" u="none" smtClean="0"/>
          </a:p>
        </p:txBody>
      </p:sp>
      <p:sp>
        <p:nvSpPr>
          <p:cNvPr id="423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3D7FEA97-871C-4885-AD42-A21C336615B2}" type="slidenum">
              <a:rPr lang="ar-SA" altLang="en-US" sz="1200" u="none" smtClean="0"/>
              <a:pPr/>
              <a:t>5</a:t>
            </a:fld>
            <a:endParaRPr lang="en-GB" altLang="en-US" sz="1200" u="none" smtClean="0"/>
          </a:p>
        </p:txBody>
      </p:sp>
      <p:sp>
        <p:nvSpPr>
          <p:cNvPr id="423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3D7FEA97-871C-4885-AD42-A21C336615B2}" type="slidenum">
              <a:rPr lang="ar-SA" altLang="en-US" sz="1200" u="none" smtClean="0"/>
              <a:pPr/>
              <a:t>6</a:t>
            </a:fld>
            <a:endParaRPr lang="en-GB" altLang="en-US" sz="1200" u="none" smtClean="0"/>
          </a:p>
        </p:txBody>
      </p:sp>
      <p:sp>
        <p:nvSpPr>
          <p:cNvPr id="423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3D7FEA97-871C-4885-AD42-A21C336615B2}" type="slidenum">
              <a:rPr lang="ar-SA" altLang="en-US" sz="1200" u="none" smtClean="0"/>
              <a:pPr/>
              <a:t>7</a:t>
            </a:fld>
            <a:endParaRPr lang="en-GB" altLang="en-US" sz="1200" u="none" smtClean="0"/>
          </a:p>
        </p:txBody>
      </p:sp>
      <p:sp>
        <p:nvSpPr>
          <p:cNvPr id="423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8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F3C4D4D-43C8-4CB8-BCF1-1E95779AA1B3}" type="slidenum">
              <a:rPr lang="ar-SA" altLang="en-US" sz="1200" u="none" smtClean="0"/>
              <a:pPr/>
              <a:t>9</a:t>
            </a:fld>
            <a:endParaRPr lang="en-GB" altLang="en-US" sz="1200" u="none" smtClean="0"/>
          </a:p>
        </p:txBody>
      </p:sp>
      <p:sp>
        <p:nvSpPr>
          <p:cNvPr id="424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759950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4" y="1604"/>
              <a:ext cx="450" cy="299"/>
              <a:chOff x="719" y="336"/>
              <a:chExt cx="626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19" y="336"/>
                <a:ext cx="385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5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99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73150" y="18288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99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07315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14750" y="6248400"/>
            <a:ext cx="31369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9C9470D-1D3B-4C1B-A39D-BD27B3B437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34064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C47-B148-4232-8433-2ECC7BEA58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88791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966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01259-5EEA-4559-BD93-B4F4D510AD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55295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3D3E-BA2B-4A10-A62F-FF8601BD059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1447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88675-5357-4116-8363-33BBC2E483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04757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736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B98FE-5BD3-48B0-9BAF-B965888B33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5015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8F96C-81CF-47DB-88F3-00636AF154E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81436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6E4A-4989-4C3E-B881-939B721A3B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44373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B00E6-EEF7-49C1-B13F-ADE9280CB3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66043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B9E50-BE5B-478A-84F9-5864D0AF15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1148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81D50-98BC-4B4D-A11F-C15CEB9CB1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0998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2438" y="1098550"/>
            <a:ext cx="474662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66775" y="1098550"/>
            <a:ext cx="3556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85788" y="1520825"/>
            <a:ext cx="458787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87425" y="1520825"/>
            <a:ext cx="398463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8113" y="1447800"/>
            <a:ext cx="6064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25500" y="990600"/>
            <a:ext cx="34925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79425" y="1781175"/>
            <a:ext cx="89122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3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4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69884F90-F66D-4BB9-B9C2-BD7199C226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7200"/>
            <a:ext cx="9906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4400" b="1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Microbial </a:t>
            </a:r>
            <a:r>
              <a:rPr lang="en-US" sz="4400" b="1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Enzymes </a:t>
            </a: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u="none" baseline="30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Year 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Microbiology/Chemistry</a:t>
            </a:r>
            <a:endParaRPr lang="en-US" altLang="en-US" sz="2800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</a:t>
            </a:r>
            <a:r>
              <a:rPr lang="en-US" altLang="en-US" sz="2800" b="1" u="none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Mamdouh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Nemat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Alla</a:t>
            </a:r>
            <a:endParaRPr lang="en-US" altLang="en-US" sz="2800" b="1" u="none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Microorganisms have </a:t>
            </a:r>
            <a:r>
              <a:rPr lang="en-US" u="none" dirty="0"/>
              <a:t>the ability to produce the extracellular enzymes that are needed for the </a:t>
            </a:r>
            <a:r>
              <a:rPr lang="en-US" u="none" dirty="0" smtClean="0"/>
              <a:t>bioremediation of </a:t>
            </a:r>
            <a:r>
              <a:rPr lang="en-US" u="none" dirty="0"/>
              <a:t>organic waste</a:t>
            </a:r>
            <a:r>
              <a:rPr lang="en-US" u="none" dirty="0" smtClean="0"/>
              <a:t>, known </a:t>
            </a:r>
            <a:r>
              <a:rPr lang="en-US" u="none" dirty="0"/>
              <a:t>as heterotrophic </a:t>
            </a:r>
            <a:r>
              <a:rPr lang="en-US" u="none" dirty="0" smtClean="0"/>
              <a:t>organisms.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The </a:t>
            </a:r>
            <a:r>
              <a:rPr lang="en-US" u="none" dirty="0"/>
              <a:t>decomposition process of the </a:t>
            </a:r>
            <a:r>
              <a:rPr lang="en-US" u="none" dirty="0" smtClean="0"/>
              <a:t>organic material </a:t>
            </a:r>
            <a:r>
              <a:rPr lang="en-US" u="none" dirty="0"/>
              <a:t>consists of various types of </a:t>
            </a:r>
            <a:r>
              <a:rPr lang="en-US" u="none" dirty="0" smtClean="0"/>
              <a:t>microorganisms such </a:t>
            </a:r>
            <a:r>
              <a:rPr lang="en-US" u="none" dirty="0"/>
              <a:t>as proteolytic, cellulolytic, </a:t>
            </a:r>
            <a:r>
              <a:rPr lang="en-US" u="none" dirty="0" err="1"/>
              <a:t>amylolytic</a:t>
            </a:r>
            <a:r>
              <a:rPr lang="en-US" u="none" dirty="0"/>
              <a:t>, </a:t>
            </a:r>
            <a:r>
              <a:rPr lang="en-US" u="none" dirty="0" smtClean="0"/>
              <a:t>nitrification and denitrification. </a:t>
            </a:r>
          </a:p>
        </p:txBody>
      </p:sp>
    </p:spTree>
    <p:extLst>
      <p:ext uri="{BB962C8B-B14F-4D97-AF65-F5344CB8AC3E}">
        <p14:creationId xmlns:p14="http://schemas.microsoft.com/office/powerpoint/2010/main" val="3087555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Heterotrophic </a:t>
            </a:r>
            <a:r>
              <a:rPr lang="en-US" u="none" dirty="0"/>
              <a:t>microorganisms </a:t>
            </a:r>
            <a:r>
              <a:rPr lang="en-US" u="none" dirty="0" smtClean="0"/>
              <a:t>utilize </a:t>
            </a:r>
            <a:r>
              <a:rPr lang="en-US" u="none" dirty="0"/>
              <a:t>ammonia as an energy source for </a:t>
            </a:r>
            <a:r>
              <a:rPr lang="en-US" u="none" dirty="0" smtClean="0"/>
              <a:t>cell regeneration </a:t>
            </a:r>
            <a:r>
              <a:rPr lang="en-US" u="none" dirty="0"/>
              <a:t>and use organic compounds such as acetate, pyruvate and oxaloacetate as a </a:t>
            </a:r>
            <a:r>
              <a:rPr lang="en-US" u="none" dirty="0" smtClean="0"/>
              <a:t>carbon source </a:t>
            </a:r>
            <a:r>
              <a:rPr lang="en-US" u="none" dirty="0"/>
              <a:t>in pond </a:t>
            </a:r>
            <a:r>
              <a:rPr lang="en-US" u="none" dirty="0" smtClean="0"/>
              <a:t>water.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Proteins</a:t>
            </a:r>
            <a:r>
              <a:rPr lang="en-US" u="none" dirty="0"/>
              <a:t>, carbohydrates, and fats are the main </a:t>
            </a:r>
            <a:r>
              <a:rPr lang="en-US" u="none" dirty="0" smtClean="0"/>
              <a:t>components of </a:t>
            </a:r>
            <a:r>
              <a:rPr lang="en-US" u="none" dirty="0"/>
              <a:t>the feed and have a large percentage of feed </a:t>
            </a:r>
            <a:r>
              <a:rPr lang="en-US" u="none" dirty="0" smtClean="0"/>
              <a:t>formulation. </a:t>
            </a:r>
          </a:p>
        </p:txBody>
      </p:sp>
    </p:spTree>
    <p:extLst>
      <p:ext uri="{BB962C8B-B14F-4D97-AF65-F5344CB8AC3E}">
        <p14:creationId xmlns:p14="http://schemas.microsoft.com/office/powerpoint/2010/main" val="327516052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Remover </a:t>
            </a:r>
            <a:r>
              <a:rPr lang="en-US" u="none" dirty="0"/>
              <a:t>microorganisms of </a:t>
            </a:r>
            <a:r>
              <a:rPr lang="en-US" u="none" dirty="0" smtClean="0"/>
              <a:t>organic material </a:t>
            </a:r>
            <a:r>
              <a:rPr lang="en-US" u="none" dirty="0"/>
              <a:t>are a biological activator that grows naturally or is intentionally given to accelerate </a:t>
            </a:r>
            <a:r>
              <a:rPr lang="en-US" u="none" dirty="0" smtClean="0"/>
              <a:t>the transformation </a:t>
            </a:r>
            <a:r>
              <a:rPr lang="en-US" u="none" dirty="0"/>
              <a:t>of organic </a:t>
            </a:r>
            <a:r>
              <a:rPr lang="en-US" u="none" dirty="0" smtClean="0"/>
              <a:t>matter. </a:t>
            </a:r>
            <a:r>
              <a:rPr lang="en-US" u="none" dirty="0"/>
              <a:t>Heterotrophic bacteria participate in energy transformation </a:t>
            </a:r>
            <a:r>
              <a:rPr lang="en-US" u="none" dirty="0" smtClean="0"/>
              <a:t>which </a:t>
            </a:r>
            <a:r>
              <a:rPr lang="en-US" u="none" dirty="0"/>
              <a:t>can be utilized by cultivated organisms. Heterotrophic microorganisms </a:t>
            </a:r>
            <a:r>
              <a:rPr lang="en-US" u="none" dirty="0" smtClean="0"/>
              <a:t>can </a:t>
            </a:r>
            <a:r>
              <a:rPr lang="en-US" u="none" dirty="0"/>
              <a:t>be obtained by a series </a:t>
            </a:r>
            <a:r>
              <a:rPr lang="en-US" u="none" dirty="0" smtClean="0"/>
              <a:t>of nutrient </a:t>
            </a:r>
            <a:r>
              <a:rPr lang="en-US" u="none" dirty="0"/>
              <a:t>hydrolysis tests using media mixed with protein, starch, and </a:t>
            </a:r>
            <a:r>
              <a:rPr lang="en-US" u="none" dirty="0" smtClean="0"/>
              <a:t>cellulose.</a:t>
            </a:r>
          </a:p>
        </p:txBody>
      </p:sp>
    </p:spTree>
    <p:extLst>
      <p:ext uri="{BB962C8B-B14F-4D97-AF65-F5344CB8AC3E}">
        <p14:creationId xmlns:p14="http://schemas.microsoft.com/office/powerpoint/2010/main" val="425658015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Heterotrophic microorganisms had </a:t>
            </a:r>
            <a:r>
              <a:rPr lang="en-US" u="none" dirty="0"/>
              <a:t>the ability to produce </a:t>
            </a:r>
            <a:r>
              <a:rPr lang="en-US" u="none" dirty="0" smtClean="0"/>
              <a:t>proteolytic, </a:t>
            </a:r>
            <a:r>
              <a:rPr lang="en-US" u="none" dirty="0" err="1" smtClean="0"/>
              <a:t>amylolytic</a:t>
            </a:r>
            <a:r>
              <a:rPr lang="en-US" u="none" dirty="0" smtClean="0"/>
              <a:t> </a:t>
            </a:r>
            <a:r>
              <a:rPr lang="en-US" u="none" dirty="0"/>
              <a:t>and cellulolytic extracellular </a:t>
            </a:r>
            <a:r>
              <a:rPr lang="en-US" u="none" dirty="0" smtClean="0"/>
              <a:t>enzymes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Biologically </a:t>
            </a:r>
            <a:r>
              <a:rPr lang="en-US" u="none" dirty="0"/>
              <a:t>active enzymes may be extracted from any living organism. A very wide range of sources are used for commercial enzyme production from </a:t>
            </a:r>
            <a:r>
              <a:rPr lang="en-US" i="1" u="none" dirty="0" err="1"/>
              <a:t>Actinoplanes</a:t>
            </a:r>
            <a:r>
              <a:rPr lang="en-US" i="1" u="none" dirty="0"/>
              <a:t> </a:t>
            </a:r>
            <a:r>
              <a:rPr lang="en-US" u="none" dirty="0"/>
              <a:t>to </a:t>
            </a:r>
            <a:r>
              <a:rPr lang="en-US" i="1" u="none" dirty="0" err="1"/>
              <a:t>Zymomonas</a:t>
            </a:r>
            <a:r>
              <a:rPr lang="en-US" u="none" dirty="0"/>
              <a:t>, from spinach to snake venom. 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199647462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Of </a:t>
            </a:r>
            <a:r>
              <a:rPr lang="en-US" u="none" dirty="0"/>
              <a:t>the hundred or so enzymes being used industrially, over a half are from fungi and yeast and over a third are from bacteria with the remainder divided between animal (8%) and plant (4%) sources </a:t>
            </a:r>
            <a:endParaRPr lang="en-US" u="non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A </a:t>
            </a:r>
            <a:r>
              <a:rPr lang="en-US" u="none" dirty="0"/>
              <a:t>very much larger number of enzymes find use in chemical analysis and clinical diagnosis. Non-microbial sources provide a larger proportion of these, at the present time. 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304850187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Microbes </a:t>
            </a:r>
            <a:r>
              <a:rPr lang="en-US" u="none" dirty="0"/>
              <a:t>are preferred to plants and animals as sources of enzymes because: </a:t>
            </a:r>
          </a:p>
          <a:p>
            <a:r>
              <a:rPr lang="en-US" u="none" dirty="0"/>
              <a:t>1. they are generally cheaper to produce. </a:t>
            </a:r>
          </a:p>
          <a:p>
            <a:r>
              <a:rPr lang="en-US" u="none" dirty="0"/>
              <a:t>2. their enzyme contents are more predictable and controllable, </a:t>
            </a:r>
          </a:p>
          <a:p>
            <a:r>
              <a:rPr lang="en-US" u="none" dirty="0"/>
              <a:t>3. reliable supplies of raw material of constant composition are more easily arranged, </a:t>
            </a:r>
            <a:r>
              <a:rPr lang="en-US" u="none" dirty="0" smtClean="0"/>
              <a:t>and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178240141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none" dirty="0" smtClean="0"/>
              <a:t>4</a:t>
            </a:r>
            <a:r>
              <a:rPr lang="en-US" u="none" dirty="0"/>
              <a:t>. plant and animal tissues contain more potentially harmful materials than microbes, including phenolic compounds (from plants), endogenous enzyme inhibitors and proteases.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In </a:t>
            </a:r>
            <a:r>
              <a:rPr lang="en-US" u="none" dirty="0"/>
              <a:t>practice, the great majority of microbial enzymes come from a very limited number of genera, of which </a:t>
            </a:r>
            <a:r>
              <a:rPr lang="en-US" i="1" u="none" dirty="0"/>
              <a:t>Aspergillus </a:t>
            </a:r>
            <a:r>
              <a:rPr lang="en-US" u="none" dirty="0"/>
              <a:t>species, </a:t>
            </a:r>
            <a:r>
              <a:rPr lang="en-US" i="1" u="none" dirty="0"/>
              <a:t>Bacillus </a:t>
            </a:r>
            <a:r>
              <a:rPr lang="en-US" u="none" dirty="0"/>
              <a:t>species and </a:t>
            </a:r>
            <a:r>
              <a:rPr lang="en-US" i="1" u="none" dirty="0" err="1"/>
              <a:t>Kluyveromyces</a:t>
            </a:r>
            <a:r>
              <a:rPr lang="en-US" i="1" u="none" dirty="0"/>
              <a:t> </a:t>
            </a:r>
            <a:r>
              <a:rPr lang="en-US" u="none" dirty="0"/>
              <a:t>(also called </a:t>
            </a:r>
            <a:r>
              <a:rPr lang="en-US" i="1" u="none" dirty="0"/>
              <a:t>Saccharomyces</a:t>
            </a:r>
            <a:r>
              <a:rPr lang="en-US" u="none" dirty="0"/>
              <a:t>) species predominate. 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203027711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Most </a:t>
            </a:r>
            <a:r>
              <a:rPr lang="en-US" u="none" dirty="0"/>
              <a:t>of the strains used have either been employed by the food industry for many years or have been derived from such strains by mutation and selection. </a:t>
            </a:r>
            <a:endParaRPr lang="en-US" u="non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There </a:t>
            </a:r>
            <a:r>
              <a:rPr lang="en-US" u="none" dirty="0"/>
              <a:t>are very few examples of the industrial use of enzymes having been developed for one task. </a:t>
            </a:r>
            <a:endParaRPr lang="en-US" u="non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Shining </a:t>
            </a:r>
            <a:r>
              <a:rPr lang="en-US" u="none" dirty="0"/>
              <a:t>examples of such developments are the production of high fructose syrup using glucose isomerase and the use of </a:t>
            </a:r>
            <a:r>
              <a:rPr lang="en-US" u="none" dirty="0" err="1"/>
              <a:t>pullulanase</a:t>
            </a:r>
            <a:r>
              <a:rPr lang="en-US" u="none" dirty="0"/>
              <a:t> in starch hydrolysis</a:t>
            </a:r>
            <a:r>
              <a:rPr lang="en-US" u="none" dirty="0" smtClean="0"/>
              <a:t>.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151792004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Producers </a:t>
            </a:r>
            <a:r>
              <a:rPr lang="en-US" u="none" dirty="0"/>
              <a:t>will aim to use strains of microbe that are known to be generally safe. </a:t>
            </a:r>
            <a:endParaRPr lang="en-US" u="non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Users </a:t>
            </a:r>
            <a:r>
              <a:rPr lang="en-US" u="none" dirty="0"/>
              <a:t>will pay little regard to the way in which the enzyme is produced but will insist on having preparations that have a known activity and keep that activity for extended periods, stored at room temperature or with routine refrigeration. 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177829689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They </a:t>
            </a:r>
            <a:r>
              <a:rPr lang="en-US" u="none" dirty="0"/>
              <a:t>will pay little attention to the purity of the enzyme preparation provided that it does not contain materials (enzymes or not) that interfere with their process. </a:t>
            </a:r>
            <a:endParaRPr lang="en-US" u="non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Both </a:t>
            </a:r>
            <a:r>
              <a:rPr lang="en-US" u="none" dirty="0"/>
              <a:t>producers and users </a:t>
            </a:r>
            <a:r>
              <a:rPr lang="en-US" u="none" dirty="0" smtClean="0"/>
              <a:t>will wish </a:t>
            </a:r>
            <a:r>
              <a:rPr lang="en-US" u="none" dirty="0"/>
              <a:t>to have the enzymes in forms that present minimal hazard to those handling them or consuming their product. 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160420591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57200"/>
            <a:ext cx="99060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4400" b="1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Microbial </a:t>
            </a:r>
            <a:r>
              <a:rPr lang="en-US" sz="4400" b="1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Enzymes </a:t>
            </a: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Lecture 9</a:t>
            </a: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3586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Picture 6"/>
          <p:cNvSpPr>
            <a:spLocks noChangeAspect="1" noChangeArrowheads="1"/>
          </p:cNvSpPr>
          <p:nvPr/>
        </p:nvSpPr>
        <p:spPr bwMode="auto">
          <a:xfrm>
            <a:off x="1639888" y="3213100"/>
            <a:ext cx="73977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08" name="Picture 8"/>
          <p:cNvSpPr>
            <a:spLocks noChangeAspect="1" noChangeArrowheads="1"/>
          </p:cNvSpPr>
          <p:nvPr/>
        </p:nvSpPr>
        <p:spPr bwMode="auto">
          <a:xfrm>
            <a:off x="2432050" y="2276475"/>
            <a:ext cx="61864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217371" y="527674"/>
            <a:ext cx="5870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hangingPunct="1"/>
            <a:r>
              <a:rPr lang="en-US" b="1" u="none" dirty="0" smtClean="0">
                <a:solidFill>
                  <a:srgbClr val="3333CC"/>
                </a:solidFill>
              </a:rPr>
              <a:t>Extracellular microbial enzymes</a:t>
            </a:r>
            <a:endParaRPr lang="en-GB" altLang="en-US" b="1" u="none" dirty="0">
              <a:solidFill>
                <a:srgbClr val="3333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472" y="2278291"/>
            <a:ext cx="95770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u="none" dirty="0" smtClean="0"/>
              <a:t>The development of commercial enzymes is a specialized business which is usually undertaken by a handful of companies which have high skills in </a:t>
            </a:r>
          </a:p>
          <a:p>
            <a:r>
              <a:rPr lang="en-US" u="none" dirty="0" smtClean="0"/>
              <a:t>1</a:t>
            </a:r>
            <a:r>
              <a:rPr lang="en-US" u="none" dirty="0"/>
              <a:t>. screening for new and improved enzymes, </a:t>
            </a:r>
          </a:p>
          <a:p>
            <a:r>
              <a:rPr lang="fr-FR" u="none" dirty="0"/>
              <a:t>2. fermentation for enzyme production, </a:t>
            </a:r>
          </a:p>
          <a:p>
            <a:r>
              <a:rPr lang="fr-FR" u="none" dirty="0"/>
              <a:t>3. large </a:t>
            </a:r>
            <a:r>
              <a:rPr lang="fr-FR" u="none" dirty="0" err="1"/>
              <a:t>scale</a:t>
            </a:r>
            <a:r>
              <a:rPr lang="fr-FR" u="none" dirty="0"/>
              <a:t> enzyme purifications, </a:t>
            </a:r>
          </a:p>
          <a:p>
            <a:r>
              <a:rPr lang="en-US" u="none" dirty="0"/>
              <a:t>4. formulation of enzymes for sale, </a:t>
            </a:r>
          </a:p>
          <a:p>
            <a:r>
              <a:rPr lang="en-US" u="none" dirty="0"/>
              <a:t>5. customer liaison, and </a:t>
            </a:r>
          </a:p>
          <a:p>
            <a:r>
              <a:rPr lang="en-US" u="none" dirty="0"/>
              <a:t>6. dealing with the regulatory authorities. </a:t>
            </a:r>
            <a:endParaRPr lang="en-US" u="none" dirty="0" smtClean="0"/>
          </a:p>
        </p:txBody>
      </p:sp>
    </p:spTree>
    <p:extLst>
      <p:ext uri="{BB962C8B-B14F-4D97-AF65-F5344CB8AC3E}">
        <p14:creationId xmlns:p14="http://schemas.microsoft.com/office/powerpoint/2010/main" val="144475978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ChangeArrowheads="1"/>
          </p:cNvSpPr>
          <p:nvPr/>
        </p:nvSpPr>
        <p:spPr bwMode="auto">
          <a:xfrm>
            <a:off x="848544" y="47606"/>
            <a:ext cx="4640237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4. Isomerases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 smtClean="0">
                <a:latin typeface="Times New Roman" pitchFamily="18" charset="0"/>
                <a:cs typeface="Times New Roman" pitchFamily="18" charset="0"/>
              </a:rPr>
              <a:t>Rearrangement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>
                <a:latin typeface="Times New Roman" pitchFamily="18" charset="0"/>
                <a:cs typeface="Times New Roman" pitchFamily="18" charset="0"/>
              </a:rPr>
              <a:t>a- Isomerization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altLang="en-US" sz="24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(Isomerases</a:t>
            </a:r>
            <a:r>
              <a:rPr lang="en-GB" altLang="en-US" sz="2400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>
                <a:latin typeface="Times New Roman" pitchFamily="18" charset="0"/>
                <a:cs typeface="Times New Roman" pitchFamily="18" charset="0"/>
              </a:rPr>
              <a:t>b- Epimerization	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	(Epimerases</a:t>
            </a:r>
            <a:r>
              <a:rPr lang="en-GB" altLang="en-US" sz="2400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>
                <a:latin typeface="Times New Roman" pitchFamily="18" charset="0"/>
                <a:cs typeface="Times New Roman" pitchFamily="18" charset="0"/>
              </a:rPr>
              <a:t>c- mutation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	(Mutases)</a:t>
            </a:r>
            <a:endParaRPr lang="ar-EG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 bwMode="auto">
          <a:xfrm>
            <a:off x="4095750" y="168276"/>
            <a:ext cx="714375" cy="760412"/>
          </a:xfrm>
          <a:prstGeom prst="horizontalScroll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457200" algn="l"/>
              </a:tabLs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 bwMode="auto">
          <a:xfrm rot="5400000">
            <a:off x="6167437" y="96838"/>
            <a:ext cx="714375" cy="758825"/>
          </a:xfrm>
          <a:prstGeom prst="horizontalScroll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457200" algn="l"/>
              </a:tabLs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5095875" y="525463"/>
            <a:ext cx="785812" cy="1588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5412" name="Picture 4"/>
          <p:cNvSpPr>
            <a:spLocks noChangeAspect="1" noChangeArrowheads="1"/>
          </p:cNvSpPr>
          <p:nvPr/>
        </p:nvSpPr>
        <p:spPr bwMode="auto">
          <a:xfrm>
            <a:off x="6524625" y="285750"/>
            <a:ext cx="30448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5413" name="Picture 5"/>
          <p:cNvSpPr>
            <a:spLocks noChangeAspect="1" noChangeArrowheads="1"/>
          </p:cNvSpPr>
          <p:nvPr/>
        </p:nvSpPr>
        <p:spPr bwMode="auto">
          <a:xfrm>
            <a:off x="6381750" y="1071563"/>
            <a:ext cx="33385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454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33" y="4916807"/>
            <a:ext cx="5183807" cy="1932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7" name="Picture 9"/>
          <p:cNvSpPr>
            <a:spLocks noChangeAspect="1" noChangeArrowheads="1"/>
          </p:cNvSpPr>
          <p:nvPr/>
        </p:nvSpPr>
        <p:spPr bwMode="auto">
          <a:xfrm>
            <a:off x="5673725" y="4076700"/>
            <a:ext cx="2390775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548" y="1071563"/>
            <a:ext cx="4372787" cy="16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516" y="2537111"/>
            <a:ext cx="4781450" cy="218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9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9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9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9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9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9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97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97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45412" grpId="0" animBg="1"/>
      <p:bldP spid="145413" grpId="0" animBg="1"/>
      <p:bldP spid="1454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ChangeArrowheads="1"/>
          </p:cNvSpPr>
          <p:nvPr/>
        </p:nvSpPr>
        <p:spPr bwMode="auto">
          <a:xfrm>
            <a:off x="1065213" y="428625"/>
            <a:ext cx="3592512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5. Transferases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>
                <a:latin typeface="Times New Roman" pitchFamily="18" charset="0"/>
                <a:cs typeface="Times New Roman" pitchFamily="18" charset="0"/>
              </a:rPr>
              <a:t>transfer a group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Transaminases,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Adenylate Kinase,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Sucrose transglucosylase,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Starch transglucosylase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Methyl transferase</a:t>
            </a:r>
            <a:endParaRPr lang="ar-EG" altLang="en-US" sz="2400" u="none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Acetyl transferase</a:t>
            </a:r>
          </a:p>
        </p:txBody>
      </p:sp>
      <p:sp>
        <p:nvSpPr>
          <p:cNvPr id="148483" name="Picture 3"/>
          <p:cNvSpPr>
            <a:spLocks noChangeAspect="1" noChangeArrowheads="1"/>
          </p:cNvSpPr>
          <p:nvPr/>
        </p:nvSpPr>
        <p:spPr bwMode="auto">
          <a:xfrm>
            <a:off x="4518025" y="142875"/>
            <a:ext cx="5106988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8484" name="Picture 4"/>
          <p:cNvSpPr>
            <a:spLocks noChangeAspect="1" noChangeArrowheads="1"/>
          </p:cNvSpPr>
          <p:nvPr/>
        </p:nvSpPr>
        <p:spPr bwMode="auto">
          <a:xfrm>
            <a:off x="4591050" y="1287463"/>
            <a:ext cx="50958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8487" name="Picture 7"/>
          <p:cNvSpPr>
            <a:spLocks noChangeAspect="1" noChangeArrowheads="1"/>
          </p:cNvSpPr>
          <p:nvPr/>
        </p:nvSpPr>
        <p:spPr bwMode="auto">
          <a:xfrm>
            <a:off x="5453063" y="2286000"/>
            <a:ext cx="3843337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224" y="1691116"/>
            <a:ext cx="5115789" cy="2575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224" y="195275"/>
            <a:ext cx="5387975" cy="10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599" y="4434640"/>
            <a:ext cx="5396776" cy="242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animBg="1"/>
      <p:bldP spid="148484" grpId="0" animBg="1"/>
      <p:bldP spid="1484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ChangeArrowheads="1"/>
          </p:cNvSpPr>
          <p:nvPr/>
        </p:nvSpPr>
        <p:spPr bwMode="auto">
          <a:xfrm>
            <a:off x="1065213" y="428625"/>
            <a:ext cx="3592512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5. Transferases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>
                <a:latin typeface="Times New Roman" pitchFamily="18" charset="0"/>
                <a:cs typeface="Times New Roman" pitchFamily="18" charset="0"/>
              </a:rPr>
              <a:t>transfer a group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Transaminases,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Adenylate Kinase,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Sucrose transglucosylase,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Starch transglucosylase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Methyl transferase</a:t>
            </a:r>
            <a:endParaRPr lang="ar-EG" altLang="en-US" sz="2400" u="none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Acetyl transferase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8" y="908720"/>
            <a:ext cx="5737712" cy="57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492" y="2636912"/>
            <a:ext cx="5445108" cy="262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74049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ChangeArrowheads="1"/>
          </p:cNvSpPr>
          <p:nvPr/>
        </p:nvSpPr>
        <p:spPr bwMode="auto">
          <a:xfrm>
            <a:off x="1065213" y="428625"/>
            <a:ext cx="3592512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5. Transferases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>
                <a:latin typeface="Times New Roman" pitchFamily="18" charset="0"/>
                <a:cs typeface="Times New Roman" pitchFamily="18" charset="0"/>
              </a:rPr>
              <a:t>transfer a group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Transaminases,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Adenylate Kinase,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Sucrose transglucosylase,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Starch transglucosylase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Methyl transferase</a:t>
            </a:r>
            <a:endParaRPr lang="ar-EG" altLang="en-US" sz="2400" u="none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Acetyl transferase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120" y="1628800"/>
            <a:ext cx="5375096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896" y="5432446"/>
            <a:ext cx="5457056" cy="76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02033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ChangeArrowheads="1"/>
          </p:cNvSpPr>
          <p:nvPr/>
        </p:nvSpPr>
        <p:spPr bwMode="auto">
          <a:xfrm>
            <a:off x="1065213" y="428625"/>
            <a:ext cx="3592512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5. Transferases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u="none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400" u="none">
                <a:latin typeface="Times New Roman" pitchFamily="18" charset="0"/>
                <a:cs typeface="Times New Roman" pitchFamily="18" charset="0"/>
              </a:rPr>
              <a:t>transfer a group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Transaminases,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Adenylate Kinase,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Sucrose transglucosylase,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Starch transglucosylase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Methyl transferase</a:t>
            </a:r>
            <a:endParaRPr lang="ar-EG" altLang="en-US" sz="2400" u="none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400" u="none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Acetyl transferase</a:t>
            </a:r>
          </a:p>
        </p:txBody>
      </p:sp>
      <p:sp>
        <p:nvSpPr>
          <p:cNvPr id="148485" name="Picture 5"/>
          <p:cNvSpPr>
            <a:spLocks noChangeAspect="1" noChangeArrowheads="1"/>
          </p:cNvSpPr>
          <p:nvPr/>
        </p:nvSpPr>
        <p:spPr bwMode="auto">
          <a:xfrm>
            <a:off x="5384800" y="5373688"/>
            <a:ext cx="39147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48505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4748486"/>
            <a:ext cx="9489505" cy="8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506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5566220"/>
            <a:ext cx="5897513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113360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1352550" y="549275"/>
            <a:ext cx="833755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arn-CL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Ligases</a:t>
            </a:r>
            <a:r>
              <a:rPr lang="en-GB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n-CL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(Synthetases)</a:t>
            </a:r>
            <a:endParaRPr lang="en-GB" altLang="en-US" u="none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400" u="none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sz="2000" u="none" dirty="0">
                <a:latin typeface="Times New Roman" pitchFamily="18" charset="0"/>
                <a:cs typeface="Times New Roman" pitchFamily="18" charset="0"/>
              </a:rPr>
              <a:t>	          Activate synthesis on the expense of ATP consumption.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GB" altLang="en-US" sz="2000" u="none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4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0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Glutamine synthetase, GS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0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0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0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Asparagine synthetase, AS 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0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0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000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0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Acetyl Coenzyme A synthetase (</a:t>
            </a:r>
            <a:r>
              <a:rPr lang="en-US" altLang="en-US" sz="2000" u="none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Acetothiokinase</a:t>
            </a:r>
            <a:r>
              <a:rPr lang="en-US" altLang="en-US" sz="2000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ar-EG" altLang="en-US" sz="2000" u="none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664" y="1989138"/>
            <a:ext cx="5760640" cy="716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23388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2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2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20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20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1551706" y="692696"/>
            <a:ext cx="8337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tabLst>
                <a:tab pos="28575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tabLst>
                <a:tab pos="28575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tabLst>
                <a:tab pos="28575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8575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GB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arn-CL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Ligases</a:t>
            </a:r>
            <a:r>
              <a:rPr lang="en-GB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n-CL" altLang="en-US" u="none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(Synthetases</a:t>
            </a:r>
            <a:r>
              <a:rPr lang="arn-CL" altLang="en-US" u="none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altLang="en-US" u="none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633" y="1287775"/>
            <a:ext cx="5817096" cy="2300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3490135"/>
            <a:ext cx="5375632" cy="206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52" y="5877271"/>
            <a:ext cx="6753200" cy="79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>
            <a:tab pos="457200" algn="l"/>
          </a:tabLst>
          <a:defRPr kumimoji="0" lang="en-GB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>
            <a:tab pos="457200" algn="l"/>
          </a:tabLst>
          <a:defRPr kumimoji="0" lang="en-GB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9806</TotalTime>
  <Words>810</Words>
  <Application>Microsoft Office PowerPoint</Application>
  <PresentationFormat>A4 Paper (210x297 mm)</PresentationFormat>
  <Paragraphs>146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Authorised User</dc:creator>
  <cp:lastModifiedBy>User</cp:lastModifiedBy>
  <cp:revision>508</cp:revision>
  <dcterms:created xsi:type="dcterms:W3CDTF">2002-01-10T19:04:06Z</dcterms:created>
  <dcterms:modified xsi:type="dcterms:W3CDTF">2020-03-16T19:50:58Z</dcterms:modified>
</cp:coreProperties>
</file>