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263" r:id="rId6"/>
    <p:sldId id="260" r:id="rId7"/>
    <p:sldId id="261" r:id="rId8"/>
    <p:sldId id="262" r:id="rId9"/>
    <p:sldId id="264" r:id="rId10"/>
    <p:sldId id="265" r:id="rId11"/>
    <p:sldId id="267" r:id="rId12"/>
    <p:sldId id="266"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554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729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69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943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4346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305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128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420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327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95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58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310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719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758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014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383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720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193130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a:t>Damietta Faculty of science</a:t>
            </a:r>
            <a:br>
              <a:rPr lang="en-US" b="1" dirty="0"/>
            </a:br>
            <a:r>
              <a:rPr lang="en-US" b="1" dirty="0"/>
              <a:t>Fourth Year</a:t>
            </a:r>
            <a:br>
              <a:rPr lang="en-US" b="1" dirty="0"/>
            </a:br>
            <a:r>
              <a:rPr lang="en-US" b="1" dirty="0">
                <a:solidFill>
                  <a:schemeClr val="tx2">
                    <a:lumMod val="75000"/>
                  </a:schemeClr>
                </a:solidFill>
              </a:rPr>
              <a:t>English</a:t>
            </a:r>
            <a:r>
              <a:rPr lang="en-US" b="1" dirty="0"/>
              <a:t/>
            </a:r>
            <a:br>
              <a:rPr lang="en-US" b="1" dirty="0"/>
            </a:br>
            <a:r>
              <a:rPr lang="en-US" b="1" dirty="0" smtClean="0">
                <a:solidFill>
                  <a:schemeClr val="tx2">
                    <a:lumMod val="75000"/>
                  </a:schemeClr>
                </a:solidFill>
              </a:rPr>
              <a:t>2</a:t>
            </a:r>
            <a:r>
              <a:rPr lang="en-US" b="1" baseline="30000" dirty="0" smtClean="0">
                <a:solidFill>
                  <a:schemeClr val="tx2">
                    <a:lumMod val="75000"/>
                  </a:schemeClr>
                </a:solidFill>
              </a:rPr>
              <a:t>nd</a:t>
            </a:r>
            <a:r>
              <a:rPr lang="en-US" b="1" dirty="0" smtClean="0"/>
              <a:t> </a:t>
            </a:r>
            <a:r>
              <a:rPr lang="en-US" b="1" dirty="0"/>
              <a:t>lecture- March 2020</a:t>
            </a:r>
            <a:endParaRPr lang="ar-EG" dirty="0"/>
          </a:p>
        </p:txBody>
      </p:sp>
      <p:sp>
        <p:nvSpPr>
          <p:cNvPr id="3" name="Subtitle 2"/>
          <p:cNvSpPr>
            <a:spLocks noGrp="1"/>
          </p:cNvSpPr>
          <p:nvPr>
            <p:ph type="subTitle" idx="1"/>
          </p:nvPr>
        </p:nvSpPr>
        <p:spPr/>
        <p:txBody>
          <a:bodyPr/>
          <a:lstStyle/>
          <a:p>
            <a:pPr algn="ctr"/>
            <a:r>
              <a:rPr lang="en-US" sz="4000" b="1" i="1" dirty="0">
                <a:solidFill>
                  <a:schemeClr val="tx2">
                    <a:lumMod val="75000"/>
                  </a:schemeClr>
                </a:solidFill>
              </a:rPr>
              <a:t>Dr. Engy Salah</a:t>
            </a:r>
            <a:endParaRPr lang="ar-EG" sz="4000" b="1" i="1" dirty="0">
              <a:solidFill>
                <a:schemeClr val="tx2">
                  <a:lumMod val="75000"/>
                </a:schemeClr>
              </a:solidFill>
            </a:endParaRPr>
          </a:p>
          <a:p>
            <a:endParaRPr lang="ar-EG" dirty="0"/>
          </a:p>
        </p:txBody>
      </p:sp>
    </p:spTree>
    <p:extLst>
      <p:ext uri="{BB962C8B-B14F-4D97-AF65-F5344CB8AC3E}">
        <p14:creationId xmlns:p14="http://schemas.microsoft.com/office/powerpoint/2010/main" val="145064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9152"/>
            <a:ext cx="9905998" cy="1013552"/>
          </a:xfrm>
        </p:spPr>
        <p:txBody>
          <a:bodyPr/>
          <a:lstStyle/>
          <a:p>
            <a:r>
              <a:rPr lang="en-US" dirty="0" smtClean="0"/>
              <a:t>Vocabulary: Means of transport</a:t>
            </a:r>
            <a:endParaRPr lang="ar-E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1112705"/>
            <a:ext cx="10756804" cy="5607584"/>
          </a:xfrm>
        </p:spPr>
      </p:pic>
    </p:spTree>
    <p:extLst>
      <p:ext uri="{BB962C8B-B14F-4D97-AF65-F5344CB8AC3E}">
        <p14:creationId xmlns:p14="http://schemas.microsoft.com/office/powerpoint/2010/main" val="411802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69607"/>
          </a:xfrm>
        </p:spPr>
        <p:txBody>
          <a:bodyPr/>
          <a:lstStyle/>
          <a:p>
            <a:r>
              <a:rPr lang="en-US" dirty="0" smtClean="0"/>
              <a:t>Vocabulary: Engineer</a:t>
            </a:r>
            <a:endParaRPr lang="ar-E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274" y="1244905"/>
            <a:ext cx="8030131" cy="5519451"/>
          </a:xfrm>
          <a:prstGeom prst="rect">
            <a:avLst/>
          </a:prstGeom>
        </p:spPr>
      </p:pic>
    </p:spTree>
    <p:extLst>
      <p:ext uri="{BB962C8B-B14F-4D97-AF65-F5344CB8AC3E}">
        <p14:creationId xmlns:p14="http://schemas.microsoft.com/office/powerpoint/2010/main" val="195439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59316"/>
          </a:xfrm>
        </p:spPr>
        <p:txBody>
          <a:bodyPr/>
          <a:lstStyle/>
          <a:p>
            <a:r>
              <a:rPr lang="en-US" dirty="0" smtClean="0"/>
              <a:t>Language Functions: Let</a:t>
            </a:r>
            <a:endParaRPr lang="ar-E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896558" y="760164"/>
            <a:ext cx="5217305" cy="60978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0" y="760164"/>
            <a:ext cx="3086879" cy="60978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959" y="760164"/>
            <a:ext cx="3536414" cy="6097836"/>
          </a:xfrm>
          <a:prstGeom prst="rect">
            <a:avLst/>
          </a:prstGeom>
        </p:spPr>
      </p:pic>
    </p:spTree>
    <p:extLst>
      <p:ext uri="{BB962C8B-B14F-4D97-AF65-F5344CB8AC3E}">
        <p14:creationId xmlns:p14="http://schemas.microsoft.com/office/powerpoint/2010/main" val="29179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the passage:</a:t>
            </a:r>
            <a:endParaRPr lang="ar-EG" dirty="0"/>
          </a:p>
        </p:txBody>
      </p:sp>
      <p:sp>
        <p:nvSpPr>
          <p:cNvPr id="3" name="Content Placeholder 2"/>
          <p:cNvSpPr>
            <a:spLocks noGrp="1"/>
          </p:cNvSpPr>
          <p:nvPr>
            <p:ph idx="1"/>
          </p:nvPr>
        </p:nvSpPr>
        <p:spPr>
          <a:xfrm>
            <a:off x="1141412" y="2249486"/>
            <a:ext cx="9905999" cy="4206397"/>
          </a:xfrm>
        </p:spPr>
        <p:txBody>
          <a:bodyPr>
            <a:noAutofit/>
          </a:bodyPr>
          <a:lstStyle/>
          <a:p>
            <a:pPr marL="0" indent="0" algn="l" rtl="0">
              <a:buNone/>
            </a:pPr>
            <a:r>
              <a:rPr lang="en-US" b="1" u="sng" dirty="0" smtClean="0"/>
              <a:t>Complete:</a:t>
            </a:r>
          </a:p>
          <a:p>
            <a:pPr marL="0" indent="0" algn="l" rtl="0">
              <a:buNone/>
            </a:pPr>
            <a:r>
              <a:rPr lang="en-US" dirty="0" smtClean="0"/>
              <a:t>1. When </a:t>
            </a:r>
            <a:r>
              <a:rPr lang="en-US" dirty="0"/>
              <a:t>James was young, he got a job working in a </a:t>
            </a:r>
            <a:r>
              <a:rPr lang="en-US" dirty="0" smtClean="0"/>
              <a:t>…</a:t>
            </a:r>
            <a:endParaRPr lang="en-US" dirty="0"/>
          </a:p>
          <a:p>
            <a:pPr marL="0" indent="0" algn="l" rtl="0">
              <a:buNone/>
            </a:pPr>
            <a:r>
              <a:rPr lang="en-US" dirty="0" smtClean="0"/>
              <a:t>2</a:t>
            </a:r>
            <a:r>
              <a:rPr lang="en-US" dirty="0"/>
              <a:t>. James realized that there were valuable things </a:t>
            </a:r>
            <a:r>
              <a:rPr lang="en-US" dirty="0" smtClean="0"/>
              <a:t>…</a:t>
            </a:r>
            <a:endParaRPr lang="en-US" dirty="0"/>
          </a:p>
          <a:p>
            <a:pPr marL="0" indent="0" algn="l" rtl="0">
              <a:buNone/>
            </a:pPr>
            <a:r>
              <a:rPr lang="en-US" dirty="0" smtClean="0"/>
              <a:t>3</a:t>
            </a:r>
            <a:r>
              <a:rPr lang="en-US" dirty="0"/>
              <a:t>. James invented ironclad boats to help the United States win </a:t>
            </a:r>
            <a:r>
              <a:rPr lang="en-US" dirty="0" smtClean="0"/>
              <a:t>…</a:t>
            </a:r>
            <a:endParaRPr lang="en-US" dirty="0"/>
          </a:p>
          <a:p>
            <a:pPr marL="0" indent="0" algn="l" rtl="0">
              <a:buNone/>
            </a:pPr>
            <a:r>
              <a:rPr lang="en-US" dirty="0" smtClean="0"/>
              <a:t>4</a:t>
            </a:r>
            <a:r>
              <a:rPr lang="en-US" dirty="0"/>
              <a:t>. In 1867 the people decided to build a bridge across the </a:t>
            </a:r>
            <a:r>
              <a:rPr lang="en-US" dirty="0" smtClean="0"/>
              <a:t>Mississippi River …</a:t>
            </a:r>
            <a:endParaRPr lang="en-US" dirty="0"/>
          </a:p>
          <a:p>
            <a:pPr marL="0" indent="0" algn="l" rtl="0">
              <a:buNone/>
            </a:pPr>
            <a:r>
              <a:rPr lang="en-US" dirty="0" smtClean="0"/>
              <a:t>5</a:t>
            </a:r>
            <a:r>
              <a:rPr lang="en-US" dirty="0"/>
              <a:t>. The bridge was made of steel because steel is </a:t>
            </a:r>
            <a:r>
              <a:rPr lang="en-US" dirty="0" smtClean="0"/>
              <a:t>…</a:t>
            </a:r>
            <a:endParaRPr lang="en-US" dirty="0"/>
          </a:p>
        </p:txBody>
      </p:sp>
    </p:spTree>
    <p:extLst>
      <p:ext uri="{BB962C8B-B14F-4D97-AF65-F5344CB8AC3E}">
        <p14:creationId xmlns:p14="http://schemas.microsoft.com/office/powerpoint/2010/main" val="2780771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ar-EG" dirty="0"/>
          </a:p>
        </p:txBody>
      </p:sp>
      <p:sp>
        <p:nvSpPr>
          <p:cNvPr id="3" name="Content Placeholder 2"/>
          <p:cNvSpPr>
            <a:spLocks noGrp="1"/>
          </p:cNvSpPr>
          <p:nvPr>
            <p:ph idx="1"/>
          </p:nvPr>
        </p:nvSpPr>
        <p:spPr/>
        <p:txBody>
          <a:bodyPr>
            <a:normAutofit/>
          </a:bodyPr>
          <a:lstStyle/>
          <a:p>
            <a:pPr marL="0" indent="0" algn="ctr">
              <a:buNone/>
            </a:pPr>
            <a:r>
              <a:rPr lang="en-US" sz="3200" b="1" dirty="0" smtClean="0"/>
              <a:t>Write a paragraph on : </a:t>
            </a:r>
          </a:p>
          <a:p>
            <a:pPr marL="0" indent="0" algn="ctr">
              <a:buNone/>
            </a:pPr>
            <a:r>
              <a:rPr lang="en-US" sz="3200" b="1" dirty="0" smtClean="0"/>
              <a:t>Bridges</a:t>
            </a:r>
            <a:endParaRPr lang="ar-EG" sz="3200" b="1" dirty="0"/>
          </a:p>
        </p:txBody>
      </p:sp>
    </p:spTree>
    <p:extLst>
      <p:ext uri="{BB962C8B-B14F-4D97-AF65-F5344CB8AC3E}">
        <p14:creationId xmlns:p14="http://schemas.microsoft.com/office/powerpoint/2010/main" val="131975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Keep Safe</a:t>
            </a:r>
            <a:endParaRPr lang="ar-EG" dirty="0"/>
          </a:p>
        </p:txBody>
      </p:sp>
      <p:sp>
        <p:nvSpPr>
          <p:cNvPr id="3" name="Content Placeholder 2"/>
          <p:cNvSpPr>
            <a:spLocks noGrp="1"/>
          </p:cNvSpPr>
          <p:nvPr>
            <p:ph idx="1"/>
          </p:nvPr>
        </p:nvSpPr>
        <p:spPr/>
        <p:txBody>
          <a:bodyPr>
            <a:normAutofit/>
          </a:bodyPr>
          <a:lstStyle/>
          <a:p>
            <a:pPr marL="0" indent="0" algn="ctr" rtl="0">
              <a:buNone/>
            </a:pPr>
            <a:r>
              <a:rPr lang="en-US" sz="3200" b="1" dirty="0" smtClean="0"/>
              <a:t>Dr. Engy Salah</a:t>
            </a:r>
          </a:p>
          <a:p>
            <a:pPr marL="0" indent="0" algn="ctr" rtl="0">
              <a:buNone/>
            </a:pPr>
            <a:endParaRPr lang="ar-EG"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389" y="3137454"/>
            <a:ext cx="4514850" cy="3381375"/>
          </a:xfrm>
          <a:prstGeom prst="rect">
            <a:avLst/>
          </a:prstGeom>
        </p:spPr>
      </p:pic>
    </p:spTree>
    <p:extLst>
      <p:ext uri="{BB962C8B-B14F-4D97-AF65-F5344CB8AC3E}">
        <p14:creationId xmlns:p14="http://schemas.microsoft.com/office/powerpoint/2010/main" val="283664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Make Your Backyard a Better Habitat for Birds</a:t>
            </a:r>
            <a:endParaRPr lang="ar-EG" cap="none" dirty="0"/>
          </a:p>
        </p:txBody>
      </p:sp>
      <p:sp>
        <p:nvSpPr>
          <p:cNvPr id="3" name="Content Placeholder 2"/>
          <p:cNvSpPr>
            <a:spLocks noGrp="1"/>
          </p:cNvSpPr>
          <p:nvPr>
            <p:ph idx="1"/>
          </p:nvPr>
        </p:nvSpPr>
        <p:spPr/>
        <p:txBody>
          <a:bodyPr/>
          <a:lstStyle/>
          <a:p>
            <a:pPr algn="l" rtl="0"/>
            <a:r>
              <a:rPr lang="en-US" dirty="0" smtClean="0"/>
              <a:t>Describe the picture.</a:t>
            </a:r>
          </a:p>
          <a:p>
            <a:pPr algn="l" rtl="0"/>
            <a:r>
              <a:rPr lang="en-US" dirty="0" smtClean="0"/>
              <a:t>Is there any relation between the topic and the picture?</a:t>
            </a:r>
          </a:p>
          <a:p>
            <a:endParaRPr lang="ar-EG" dirty="0"/>
          </a:p>
        </p:txBody>
      </p:sp>
    </p:spTree>
    <p:extLst>
      <p:ext uri="{BB962C8B-B14F-4D97-AF65-F5344CB8AC3E}">
        <p14:creationId xmlns:p14="http://schemas.microsoft.com/office/powerpoint/2010/main" val="3158117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4003464" cy="736557"/>
          </a:xfrm>
        </p:spPr>
        <p:txBody>
          <a:bodyPr/>
          <a:lstStyle/>
          <a:p>
            <a:r>
              <a:rPr lang="en-US" dirty="0" smtClean="0"/>
              <a:t>Vocabulary</a:t>
            </a:r>
            <a:endParaRPr lang="ar-EG" dirty="0"/>
          </a:p>
        </p:txBody>
      </p:sp>
      <p:sp>
        <p:nvSpPr>
          <p:cNvPr id="3" name="Content Placeholder 2"/>
          <p:cNvSpPr>
            <a:spLocks noGrp="1"/>
          </p:cNvSpPr>
          <p:nvPr>
            <p:ph idx="1"/>
          </p:nvPr>
        </p:nvSpPr>
        <p:spPr>
          <a:xfrm>
            <a:off x="683046" y="1266940"/>
            <a:ext cx="11182120" cy="5210978"/>
          </a:xfrm>
        </p:spPr>
        <p:txBody>
          <a:bodyPr>
            <a:normAutofit fontScale="85000" lnSpcReduction="10000"/>
          </a:bodyPr>
          <a:lstStyle/>
          <a:p>
            <a:pPr algn="l" rtl="0"/>
            <a:r>
              <a:rPr lang="en-US" dirty="0" smtClean="0"/>
              <a:t>Cedar: </a:t>
            </a:r>
            <a:r>
              <a:rPr lang="en-US" dirty="0"/>
              <a:t>A </a:t>
            </a:r>
            <a:r>
              <a:rPr lang="en-US" b="1" dirty="0"/>
              <a:t>cedar</a:t>
            </a:r>
            <a:r>
              <a:rPr lang="en-US" dirty="0"/>
              <a:t> is an evergreen tree with a particularly fragrant wood. ... </a:t>
            </a:r>
            <a:r>
              <a:rPr lang="en-US" b="1" dirty="0"/>
              <a:t>Cedars</a:t>
            </a:r>
            <a:r>
              <a:rPr lang="en-US" dirty="0"/>
              <a:t> are probably best known for the strong, appealing scent of their wood, which is often used to line storage chests or closets, both for the smell and its tendency to repel moths. The Greek root of </a:t>
            </a:r>
            <a:r>
              <a:rPr lang="en-US" b="1" dirty="0"/>
              <a:t>cedar</a:t>
            </a:r>
            <a:r>
              <a:rPr lang="en-US" dirty="0"/>
              <a:t> is </a:t>
            </a:r>
            <a:r>
              <a:rPr lang="en-US" dirty="0" err="1"/>
              <a:t>kedros</a:t>
            </a:r>
            <a:r>
              <a:rPr lang="en-US" dirty="0"/>
              <a:t>.</a:t>
            </a:r>
            <a:r>
              <a:rPr lang="en-US" dirty="0" smtClean="0"/>
              <a:t> </a:t>
            </a:r>
          </a:p>
          <a:p>
            <a:pPr algn="l" rtl="0"/>
            <a:r>
              <a:rPr lang="en-US" dirty="0" smtClean="0"/>
              <a:t>Shrub: </a:t>
            </a:r>
            <a:r>
              <a:rPr lang="en-US" dirty="0"/>
              <a:t>A </a:t>
            </a:r>
            <a:r>
              <a:rPr lang="en-US" b="1" dirty="0"/>
              <a:t>shrub</a:t>
            </a:r>
            <a:r>
              <a:rPr lang="en-US" dirty="0"/>
              <a:t> is a short, tree-like plant with many stems or branches. ... </a:t>
            </a:r>
            <a:r>
              <a:rPr lang="en-US" b="1" dirty="0"/>
              <a:t>Shrubs</a:t>
            </a:r>
            <a:r>
              <a:rPr lang="en-US" dirty="0"/>
              <a:t> are similar to trees with two exceptions: they are shorter and have more individual stems, rather than a wide, thick trunk. Some plants, like a hazelnut, can grow into either a </a:t>
            </a:r>
            <a:r>
              <a:rPr lang="en-US" b="1" dirty="0"/>
              <a:t>shrub</a:t>
            </a:r>
            <a:r>
              <a:rPr lang="en-US" dirty="0"/>
              <a:t> or a tree. You can also call a </a:t>
            </a:r>
            <a:r>
              <a:rPr lang="en-US" b="1" dirty="0"/>
              <a:t>shrub</a:t>
            </a:r>
            <a:r>
              <a:rPr lang="en-US" dirty="0"/>
              <a:t> a bush.</a:t>
            </a:r>
            <a:endParaRPr lang="en-US" dirty="0" smtClean="0"/>
          </a:p>
          <a:p>
            <a:pPr algn="l" rtl="0"/>
            <a:r>
              <a:rPr lang="en-US" dirty="0" smtClean="0"/>
              <a:t>Patio: </a:t>
            </a:r>
            <a:r>
              <a:rPr lang="en-US" dirty="0"/>
              <a:t>is an outdoor space generally used for dining or recreation that adjoins a residence and is typically paved.</a:t>
            </a:r>
          </a:p>
          <a:p>
            <a:pPr algn="l" rtl="0"/>
            <a:r>
              <a:rPr lang="en-US" dirty="0" smtClean="0"/>
              <a:t>Birdbath: </a:t>
            </a:r>
            <a:r>
              <a:rPr lang="en-US" dirty="0"/>
              <a:t>is an artificial puddle or small shallow pond, created with a water-filled basin, in which birds may drink, bathe, and cool themselves. ... Bird baths that provide a reliable source of water year round add to the popularity and "micro-habitat" support</a:t>
            </a:r>
            <a:r>
              <a:rPr lang="en-US" dirty="0" smtClean="0"/>
              <a:t>. </a:t>
            </a:r>
          </a:p>
          <a:p>
            <a:pPr algn="l" rtl="0"/>
            <a:r>
              <a:rPr lang="en-US" dirty="0" smtClean="0"/>
              <a:t>Foliage: </a:t>
            </a:r>
            <a:r>
              <a:rPr lang="en-US" dirty="0"/>
              <a:t>refers to leaves — either individual leaves or the collective leafy canopy of many trees or plants.</a:t>
            </a:r>
            <a:endParaRPr lang="ar-EG" dirty="0"/>
          </a:p>
        </p:txBody>
      </p:sp>
    </p:spTree>
    <p:extLst>
      <p:ext uri="{BB962C8B-B14F-4D97-AF65-F5344CB8AC3E}">
        <p14:creationId xmlns:p14="http://schemas.microsoft.com/office/powerpoint/2010/main" val="311538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2202"/>
            <a:ext cx="9905998" cy="947451"/>
          </a:xfrm>
        </p:spPr>
        <p:txBody>
          <a:bodyPr>
            <a:normAutofit/>
          </a:bodyPr>
          <a:lstStyle/>
          <a:p>
            <a:r>
              <a:rPr lang="en-US" dirty="0" smtClean="0"/>
              <a:t>Some trees and their names</a:t>
            </a:r>
            <a:endParaRPr lang="ar-E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181" y="1079653"/>
            <a:ext cx="10664327" cy="5695719"/>
          </a:xfrm>
        </p:spPr>
      </p:pic>
    </p:spTree>
    <p:extLst>
      <p:ext uri="{BB962C8B-B14F-4D97-AF65-F5344CB8AC3E}">
        <p14:creationId xmlns:p14="http://schemas.microsoft.com/office/powerpoint/2010/main" val="421186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birds and their names</a:t>
            </a:r>
            <a:endParaRPr lang="ar-E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181" y="1751683"/>
            <a:ext cx="10620259" cy="4946572"/>
          </a:xfrm>
        </p:spPr>
      </p:pic>
    </p:spTree>
    <p:extLst>
      <p:ext uri="{BB962C8B-B14F-4D97-AF65-F5344CB8AC3E}">
        <p14:creationId xmlns:p14="http://schemas.microsoft.com/office/powerpoint/2010/main" val="250901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Functions-</a:t>
            </a:r>
            <a:br>
              <a:rPr lang="en-US" dirty="0" smtClean="0"/>
            </a:br>
            <a:r>
              <a:rPr lang="en-US" dirty="0" smtClean="0"/>
              <a:t>Types of sentences:</a:t>
            </a:r>
            <a:endParaRPr lang="ar-E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395" y="1949986"/>
            <a:ext cx="8703325" cy="4737253"/>
          </a:xfrm>
        </p:spPr>
      </p:pic>
    </p:spTree>
    <p:extLst>
      <p:ext uri="{BB962C8B-B14F-4D97-AF65-F5344CB8AC3E}">
        <p14:creationId xmlns:p14="http://schemas.microsoft.com/office/powerpoint/2010/main" val="130548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ar-EG" dirty="0"/>
          </a:p>
        </p:txBody>
      </p:sp>
      <p:sp>
        <p:nvSpPr>
          <p:cNvPr id="3" name="Content Placeholder 2"/>
          <p:cNvSpPr>
            <a:spLocks noGrp="1"/>
          </p:cNvSpPr>
          <p:nvPr>
            <p:ph idx="1"/>
          </p:nvPr>
        </p:nvSpPr>
        <p:spPr/>
        <p:txBody>
          <a:bodyPr/>
          <a:lstStyle/>
          <a:p>
            <a:pPr algn="l" rtl="0"/>
            <a:r>
              <a:rPr lang="en-US" dirty="0" smtClean="0"/>
              <a:t>1.What </a:t>
            </a:r>
            <a:r>
              <a:rPr lang="en-US" dirty="0"/>
              <a:t>is a habitat?</a:t>
            </a:r>
          </a:p>
          <a:p>
            <a:pPr algn="l" rtl="0"/>
            <a:r>
              <a:rPr lang="en-US" dirty="0"/>
              <a:t>2. What are the four important things that a good habitat must supply?</a:t>
            </a:r>
          </a:p>
          <a:p>
            <a:pPr algn="l" rtl="0"/>
            <a:r>
              <a:rPr lang="en-US" dirty="0"/>
              <a:t>3. What do hummingbirds eat?</a:t>
            </a:r>
          </a:p>
          <a:p>
            <a:pPr algn="l" rtl="0"/>
            <a:r>
              <a:rPr lang="en-US" dirty="0"/>
              <a:t>4. Why shouldn’t birdbaths and bird feeders be placed on the ground?</a:t>
            </a:r>
          </a:p>
          <a:p>
            <a:pPr algn="l" rtl="0"/>
            <a:r>
              <a:rPr lang="en-US" dirty="0"/>
              <a:t>5. Why is it important to keep hummingbird feeders clean</a:t>
            </a:r>
            <a:r>
              <a:rPr lang="en-US" dirty="0" smtClean="0"/>
              <a:t>?</a:t>
            </a:r>
            <a:endParaRPr lang="en-US" dirty="0"/>
          </a:p>
        </p:txBody>
      </p:sp>
    </p:spTree>
    <p:extLst>
      <p:ext uri="{BB962C8B-B14F-4D97-AF65-F5344CB8AC3E}">
        <p14:creationId xmlns:p14="http://schemas.microsoft.com/office/powerpoint/2010/main" val="3446974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James B. Eads and His Famous Bridge</a:t>
            </a:r>
            <a:endParaRPr lang="ar-EG" dirty="0"/>
          </a:p>
        </p:txBody>
      </p:sp>
      <p:sp>
        <p:nvSpPr>
          <p:cNvPr id="3" name="Content Placeholder 2"/>
          <p:cNvSpPr>
            <a:spLocks noGrp="1"/>
          </p:cNvSpPr>
          <p:nvPr>
            <p:ph idx="1"/>
          </p:nvPr>
        </p:nvSpPr>
        <p:spPr/>
        <p:txBody>
          <a:bodyPr/>
          <a:lstStyle/>
          <a:p>
            <a:pPr algn="l" rtl="0"/>
            <a:r>
              <a:rPr lang="en-US" dirty="0"/>
              <a:t>Describe the picture.</a:t>
            </a:r>
          </a:p>
          <a:p>
            <a:pPr algn="l" rtl="0"/>
            <a:r>
              <a:rPr lang="en-US" dirty="0"/>
              <a:t>Is there any relation between the topic and the picture?</a:t>
            </a:r>
          </a:p>
          <a:p>
            <a:endParaRPr lang="ar-EG" dirty="0"/>
          </a:p>
        </p:txBody>
      </p:sp>
    </p:spTree>
    <p:extLst>
      <p:ext uri="{BB962C8B-B14F-4D97-AF65-F5344CB8AC3E}">
        <p14:creationId xmlns:p14="http://schemas.microsoft.com/office/powerpoint/2010/main" val="17222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4237"/>
            <a:ext cx="9905998" cy="914400"/>
          </a:xfrm>
        </p:spPr>
        <p:txBody>
          <a:bodyPr/>
          <a:lstStyle/>
          <a:p>
            <a:r>
              <a:rPr lang="en-US" dirty="0" smtClean="0"/>
              <a:t>Vocabulary:</a:t>
            </a:r>
            <a:endParaRPr lang="ar-EG" dirty="0"/>
          </a:p>
        </p:txBody>
      </p:sp>
      <p:sp>
        <p:nvSpPr>
          <p:cNvPr id="3" name="Content Placeholder 2"/>
          <p:cNvSpPr>
            <a:spLocks noGrp="1"/>
          </p:cNvSpPr>
          <p:nvPr>
            <p:ph idx="1"/>
          </p:nvPr>
        </p:nvSpPr>
        <p:spPr>
          <a:xfrm>
            <a:off x="1141412" y="1608463"/>
            <a:ext cx="9905999" cy="4182738"/>
          </a:xfrm>
        </p:spPr>
        <p:txBody>
          <a:bodyPr>
            <a:noAutofit/>
          </a:bodyPr>
          <a:lstStyle/>
          <a:p>
            <a:pPr algn="l" rtl="0">
              <a:buFont typeface="Wingdings" panose="05000000000000000000" pitchFamily="2" charset="2"/>
              <a:buChar char="§"/>
            </a:pPr>
            <a:r>
              <a:rPr lang="en-US" sz="2000" dirty="0"/>
              <a:t>steel </a:t>
            </a:r>
            <a:endParaRPr lang="en-US" sz="2000" dirty="0" smtClean="0"/>
          </a:p>
          <a:p>
            <a:pPr algn="l" rtl="0">
              <a:buFont typeface="Wingdings" panose="05000000000000000000" pitchFamily="2" charset="2"/>
              <a:buChar char="§"/>
            </a:pPr>
            <a:r>
              <a:rPr lang="en-US" sz="2000" dirty="0" smtClean="0"/>
              <a:t>vessel </a:t>
            </a:r>
          </a:p>
          <a:p>
            <a:pPr algn="l" rtl="0">
              <a:buFont typeface="Wingdings" panose="05000000000000000000" pitchFamily="2" charset="2"/>
              <a:buChar char="§"/>
            </a:pPr>
            <a:r>
              <a:rPr lang="en-US" sz="2000" dirty="0" smtClean="0"/>
              <a:t>cargo  </a:t>
            </a:r>
          </a:p>
          <a:p>
            <a:pPr algn="l" rtl="0">
              <a:buFont typeface="Wingdings" panose="05000000000000000000" pitchFamily="2" charset="2"/>
              <a:buChar char="§"/>
            </a:pPr>
            <a:r>
              <a:rPr lang="en-US" sz="2000" dirty="0" smtClean="0"/>
              <a:t>foremost </a:t>
            </a:r>
          </a:p>
          <a:p>
            <a:pPr algn="l" rtl="0">
              <a:buFont typeface="Wingdings" panose="05000000000000000000" pitchFamily="2" charset="2"/>
              <a:buChar char="§"/>
            </a:pPr>
            <a:r>
              <a:rPr lang="en-US" sz="2000" dirty="0" smtClean="0"/>
              <a:t>arches </a:t>
            </a:r>
          </a:p>
          <a:p>
            <a:pPr algn="l" rtl="0">
              <a:buFont typeface="Wingdings" panose="05000000000000000000" pitchFamily="2" charset="2"/>
              <a:buChar char="§"/>
            </a:pPr>
            <a:r>
              <a:rPr lang="en-US" sz="2000" dirty="0" smtClean="0"/>
              <a:t>Hose</a:t>
            </a:r>
          </a:p>
          <a:p>
            <a:pPr algn="l" rtl="0">
              <a:buFont typeface="Wingdings" panose="05000000000000000000" pitchFamily="2" charset="2"/>
              <a:buChar char="§"/>
            </a:pPr>
            <a:r>
              <a:rPr lang="en-US" sz="2000" dirty="0" smtClean="0"/>
              <a:t>To name… after</a:t>
            </a:r>
          </a:p>
          <a:p>
            <a:pPr algn="l" rtl="0">
              <a:buFont typeface="Wingdings" panose="05000000000000000000" pitchFamily="2" charset="2"/>
              <a:buChar char="§"/>
            </a:pPr>
            <a:r>
              <a:rPr lang="en-US" sz="2000" dirty="0" smtClean="0"/>
              <a:t>Figure out:</a:t>
            </a:r>
          </a:p>
        </p:txBody>
      </p:sp>
    </p:spTree>
    <p:extLst>
      <p:ext uri="{BB962C8B-B14F-4D97-AF65-F5344CB8AC3E}">
        <p14:creationId xmlns:p14="http://schemas.microsoft.com/office/powerpoint/2010/main" val="1680916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1121</TotalTime>
  <Words>460</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Trebuchet MS</vt:lpstr>
      <vt:lpstr>Tw Cen MT</vt:lpstr>
      <vt:lpstr>Wingdings</vt:lpstr>
      <vt:lpstr>Circuit</vt:lpstr>
      <vt:lpstr>Damietta Faculty of science Fourth Year English 2nd lecture- March 2020</vt:lpstr>
      <vt:lpstr>Make Your Backyard a Better Habitat for Birds</vt:lpstr>
      <vt:lpstr>Vocabulary</vt:lpstr>
      <vt:lpstr>Some trees and their names</vt:lpstr>
      <vt:lpstr>Some birds and their names</vt:lpstr>
      <vt:lpstr>Language Functions- Types of sentences:</vt:lpstr>
      <vt:lpstr>Questions:</vt:lpstr>
      <vt:lpstr>James B. Eads and His Famous Bridge</vt:lpstr>
      <vt:lpstr>Vocabulary:</vt:lpstr>
      <vt:lpstr>Vocabulary: Means of transport</vt:lpstr>
      <vt:lpstr>Vocabulary: Engineer</vt:lpstr>
      <vt:lpstr>Language Functions: Let</vt:lpstr>
      <vt:lpstr>Questions on the passage:</vt:lpstr>
      <vt:lpstr>Writing:</vt:lpstr>
      <vt:lpstr>Thank You … Keep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Damietta Faculty of science Fourth Year English 2nd lecture- March 2020</dc:title>
  <dc:creator>Dr Engy Salah</dc:creator>
  <cp:lastModifiedBy>Dr Engy Salah</cp:lastModifiedBy>
  <cp:revision>15</cp:revision>
  <dcterms:created xsi:type="dcterms:W3CDTF">2020-03-26T01:18:17Z</dcterms:created>
  <dcterms:modified xsi:type="dcterms:W3CDTF">2020-03-26T19:59:46Z</dcterms:modified>
</cp:coreProperties>
</file>