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73" r:id="rId4"/>
    <p:sldId id="274" r:id="rId5"/>
    <p:sldId id="275" r:id="rId6"/>
    <p:sldId id="257" r:id="rId7"/>
    <p:sldId id="258" r:id="rId8"/>
    <p:sldId id="276" r:id="rId9"/>
    <p:sldId id="259" r:id="rId10"/>
    <p:sldId id="277" r:id="rId11"/>
    <p:sldId id="263" r:id="rId12"/>
    <p:sldId id="279" r:id="rId13"/>
    <p:sldId id="264" r:id="rId14"/>
    <p:sldId id="281" r:id="rId15"/>
    <p:sldId id="280" r:id="rId16"/>
    <p:sldId id="260" r:id="rId17"/>
    <p:sldId id="282" r:id="rId18"/>
    <p:sldId id="283" r:id="rId19"/>
    <p:sldId id="261" r:id="rId20"/>
    <p:sldId id="262" r:id="rId21"/>
    <p:sldId id="265" r:id="rId22"/>
    <p:sldId id="266" r:id="rId23"/>
    <p:sldId id="267" r:id="rId24"/>
    <p:sldId id="268" r:id="rId25"/>
    <p:sldId id="271" r:id="rId26"/>
    <p:sldId id="269" r:id="rId27"/>
    <p:sldId id="272" r:id="rId28"/>
    <p:sldId id="27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1"/>
  </p:normalViewPr>
  <p:slideViewPr>
    <p:cSldViewPr>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36A89D-D04D-495A-9989-4B8EE40FBBD3}"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n-US"/>
        </a:p>
      </dgm:t>
    </dgm:pt>
    <dgm:pt modelId="{F1F348F1-9F94-4B04-B1C4-F2E72D3AA6AC}">
      <dgm:prSet/>
      <dgm:spPr/>
      <dgm:t>
        <a:bodyPr/>
        <a:lstStyle/>
        <a:p>
          <a:pPr rtl="0"/>
          <a:r>
            <a:rPr lang="ar-EG" b="1" dirty="0" smtClean="0"/>
            <a:t>التيار </a:t>
          </a:r>
          <a:r>
            <a:rPr lang="ar-EG" b="1" dirty="0" err="1" smtClean="0"/>
            <a:t>الكهربى</a:t>
          </a:r>
          <a:r>
            <a:rPr lang="ar-EG" b="1" dirty="0" smtClean="0"/>
            <a:t> المستمر وقانون </a:t>
          </a:r>
          <a:r>
            <a:rPr lang="ar-EG" b="1" dirty="0" err="1" smtClean="0"/>
            <a:t>اوم</a:t>
          </a:r>
          <a:r>
            <a:rPr lang="ar-EG" b="1" dirty="0" smtClean="0"/>
            <a:t> </a:t>
          </a:r>
          <a:endParaRPr lang="en-US" b="1" dirty="0"/>
        </a:p>
      </dgm:t>
    </dgm:pt>
    <dgm:pt modelId="{D7C707B9-EA01-4DDB-BDC8-DCF336D1F435}" type="parTrans" cxnId="{B0C24D27-2543-45F1-A10B-DC296EEBD939}">
      <dgm:prSet/>
      <dgm:spPr/>
      <dgm:t>
        <a:bodyPr/>
        <a:lstStyle/>
        <a:p>
          <a:endParaRPr lang="en-US"/>
        </a:p>
      </dgm:t>
    </dgm:pt>
    <dgm:pt modelId="{F3840056-E658-4A18-8A22-53033C647CE5}" type="sibTrans" cxnId="{B0C24D27-2543-45F1-A10B-DC296EEBD939}">
      <dgm:prSet/>
      <dgm:spPr/>
      <dgm:t>
        <a:bodyPr/>
        <a:lstStyle/>
        <a:p>
          <a:endParaRPr lang="en-US"/>
        </a:p>
      </dgm:t>
    </dgm:pt>
    <dgm:pt modelId="{96E4B1B9-B9D8-42CB-ABD7-7E24CFEE31B3}" type="pres">
      <dgm:prSet presAssocID="{B536A89D-D04D-495A-9989-4B8EE40FBBD3}" presName="diagram" presStyleCnt="0">
        <dgm:presLayoutVars>
          <dgm:chPref val="1"/>
          <dgm:dir/>
          <dgm:animOne val="branch"/>
          <dgm:animLvl val="lvl"/>
          <dgm:resizeHandles/>
        </dgm:presLayoutVars>
      </dgm:prSet>
      <dgm:spPr/>
      <dgm:t>
        <a:bodyPr/>
        <a:lstStyle/>
        <a:p>
          <a:endParaRPr lang="en-US"/>
        </a:p>
      </dgm:t>
    </dgm:pt>
    <dgm:pt modelId="{B756737D-0230-476F-8AD4-4EA1239F7361}" type="pres">
      <dgm:prSet presAssocID="{F1F348F1-9F94-4B04-B1C4-F2E72D3AA6AC}" presName="root" presStyleCnt="0"/>
      <dgm:spPr/>
    </dgm:pt>
    <dgm:pt modelId="{D9B3CC1D-9C15-4848-92C2-3CDE72212BF7}" type="pres">
      <dgm:prSet presAssocID="{F1F348F1-9F94-4B04-B1C4-F2E72D3AA6AC}" presName="rootComposite" presStyleCnt="0"/>
      <dgm:spPr/>
    </dgm:pt>
    <dgm:pt modelId="{548B17C9-A617-48DC-B82D-1E5C10AAEA74}" type="pres">
      <dgm:prSet presAssocID="{F1F348F1-9F94-4B04-B1C4-F2E72D3AA6AC}" presName="rootText" presStyleLbl="node1" presStyleIdx="0" presStyleCnt="1"/>
      <dgm:spPr/>
      <dgm:t>
        <a:bodyPr/>
        <a:lstStyle/>
        <a:p>
          <a:endParaRPr lang="en-US"/>
        </a:p>
      </dgm:t>
    </dgm:pt>
    <dgm:pt modelId="{E4AA4B1E-43B2-4073-B22E-8624EFF27FBF}" type="pres">
      <dgm:prSet presAssocID="{F1F348F1-9F94-4B04-B1C4-F2E72D3AA6AC}" presName="rootConnector" presStyleLbl="node1" presStyleIdx="0" presStyleCnt="1"/>
      <dgm:spPr/>
      <dgm:t>
        <a:bodyPr/>
        <a:lstStyle/>
        <a:p>
          <a:endParaRPr lang="en-US"/>
        </a:p>
      </dgm:t>
    </dgm:pt>
    <dgm:pt modelId="{5C38F16B-0D51-4AC7-A267-5AB1B5EBC8E4}" type="pres">
      <dgm:prSet presAssocID="{F1F348F1-9F94-4B04-B1C4-F2E72D3AA6AC}" presName="childShape" presStyleCnt="0"/>
      <dgm:spPr/>
    </dgm:pt>
  </dgm:ptLst>
  <dgm:cxnLst>
    <dgm:cxn modelId="{B0C24D27-2543-45F1-A10B-DC296EEBD939}" srcId="{B536A89D-D04D-495A-9989-4B8EE40FBBD3}" destId="{F1F348F1-9F94-4B04-B1C4-F2E72D3AA6AC}" srcOrd="0" destOrd="0" parTransId="{D7C707B9-EA01-4DDB-BDC8-DCF336D1F435}" sibTransId="{F3840056-E658-4A18-8A22-53033C647CE5}"/>
    <dgm:cxn modelId="{680A74EF-5D5D-48CF-A41F-6D1CB1626CD1}" type="presOf" srcId="{F1F348F1-9F94-4B04-B1C4-F2E72D3AA6AC}" destId="{548B17C9-A617-48DC-B82D-1E5C10AAEA74}" srcOrd="0" destOrd="0" presId="urn:microsoft.com/office/officeart/2005/8/layout/hierarchy3"/>
    <dgm:cxn modelId="{4F0C9477-FBA0-49AE-929E-38A34D925E82}" type="presOf" srcId="{F1F348F1-9F94-4B04-B1C4-F2E72D3AA6AC}" destId="{E4AA4B1E-43B2-4073-B22E-8624EFF27FBF}" srcOrd="1" destOrd="0" presId="urn:microsoft.com/office/officeart/2005/8/layout/hierarchy3"/>
    <dgm:cxn modelId="{C89D4CCF-1E5E-4AFC-90B5-B56173762C34}" type="presOf" srcId="{B536A89D-D04D-495A-9989-4B8EE40FBBD3}" destId="{96E4B1B9-B9D8-42CB-ABD7-7E24CFEE31B3}" srcOrd="0" destOrd="0" presId="urn:microsoft.com/office/officeart/2005/8/layout/hierarchy3"/>
    <dgm:cxn modelId="{24CEC4F2-4E7C-41B6-BC65-E78228D48672}" type="presParOf" srcId="{96E4B1B9-B9D8-42CB-ABD7-7E24CFEE31B3}" destId="{B756737D-0230-476F-8AD4-4EA1239F7361}" srcOrd="0" destOrd="0" presId="urn:microsoft.com/office/officeart/2005/8/layout/hierarchy3"/>
    <dgm:cxn modelId="{802E3122-4EB2-48E6-9D8C-90E164967475}" type="presParOf" srcId="{B756737D-0230-476F-8AD4-4EA1239F7361}" destId="{D9B3CC1D-9C15-4848-92C2-3CDE72212BF7}" srcOrd="0" destOrd="0" presId="urn:microsoft.com/office/officeart/2005/8/layout/hierarchy3"/>
    <dgm:cxn modelId="{2DD6AD85-9598-4ACC-8E37-6B09DC98B44E}" type="presParOf" srcId="{D9B3CC1D-9C15-4848-92C2-3CDE72212BF7}" destId="{548B17C9-A617-48DC-B82D-1E5C10AAEA74}" srcOrd="0" destOrd="0" presId="urn:microsoft.com/office/officeart/2005/8/layout/hierarchy3"/>
    <dgm:cxn modelId="{FCC09059-F33F-4819-A986-23824BBA66B1}" type="presParOf" srcId="{D9B3CC1D-9C15-4848-92C2-3CDE72212BF7}" destId="{E4AA4B1E-43B2-4073-B22E-8624EFF27FBF}" srcOrd="1" destOrd="0" presId="urn:microsoft.com/office/officeart/2005/8/layout/hierarchy3"/>
    <dgm:cxn modelId="{5C27A7EE-4010-4DF2-B72C-9280BF2B88A0}" type="presParOf" srcId="{B756737D-0230-476F-8AD4-4EA1239F7361}" destId="{5C38F16B-0D51-4AC7-A267-5AB1B5EBC8E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B17C9-A617-48DC-B82D-1E5C10AAEA74}">
      <dsp:nvSpPr>
        <dsp:cNvPr id="0" name=""/>
        <dsp:cNvSpPr/>
      </dsp:nvSpPr>
      <dsp:spPr>
        <a:xfrm>
          <a:off x="152697" y="148"/>
          <a:ext cx="5485804" cy="2742902"/>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78740" rIns="118110" bIns="78740" numCol="1" spcCol="1270" anchor="ctr" anchorCtr="0">
          <a:noAutofit/>
        </a:bodyPr>
        <a:lstStyle/>
        <a:p>
          <a:pPr lvl="0" algn="ctr" defTabSz="2755900" rtl="0">
            <a:lnSpc>
              <a:spcPct val="90000"/>
            </a:lnSpc>
            <a:spcBef>
              <a:spcPct val="0"/>
            </a:spcBef>
            <a:spcAft>
              <a:spcPct val="35000"/>
            </a:spcAft>
          </a:pPr>
          <a:r>
            <a:rPr lang="ar-EG" sz="6200" b="1" kern="1200" dirty="0" smtClean="0"/>
            <a:t>التيار </a:t>
          </a:r>
          <a:r>
            <a:rPr lang="ar-EG" sz="6200" b="1" kern="1200" dirty="0" err="1" smtClean="0"/>
            <a:t>الكهربى</a:t>
          </a:r>
          <a:r>
            <a:rPr lang="ar-EG" sz="6200" b="1" kern="1200" dirty="0" smtClean="0"/>
            <a:t> المستمر وقانون </a:t>
          </a:r>
          <a:r>
            <a:rPr lang="ar-EG" sz="6200" b="1" kern="1200" dirty="0" err="1" smtClean="0"/>
            <a:t>اوم</a:t>
          </a:r>
          <a:r>
            <a:rPr lang="ar-EG" sz="6200" b="1" kern="1200" dirty="0" smtClean="0"/>
            <a:t> </a:t>
          </a:r>
          <a:endParaRPr lang="en-US" sz="6200" b="1" kern="1200" dirty="0"/>
        </a:p>
      </dsp:txBody>
      <dsp:txXfrm>
        <a:off x="233034" y="80485"/>
        <a:ext cx="5325130" cy="258222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981F7362-50E4-4417-B8AD-BF8FD899D4BA}" type="datetimeFigureOut">
              <a:rPr lang="en-US" smtClean="0"/>
              <a:pPr/>
              <a:t>4/8/2019</a:t>
            </a:fld>
            <a:endParaRPr lang="en-US"/>
          </a:p>
        </p:txBody>
      </p:sp>
      <p:sp>
        <p:nvSpPr>
          <p:cNvPr id="19" name="عنصر نائب للتذييل 18"/>
          <p:cNvSpPr>
            <a:spLocks noGrp="1"/>
          </p:cNvSpPr>
          <p:nvPr>
            <p:ph type="ftr" sz="quarter" idx="11"/>
          </p:nvPr>
        </p:nvSpPr>
        <p:spPr/>
        <p:txBody>
          <a:bodyPr/>
          <a:lstStyle/>
          <a:p>
            <a:endParaRPr lang="en-US"/>
          </a:p>
        </p:txBody>
      </p:sp>
      <p:sp>
        <p:nvSpPr>
          <p:cNvPr id="27" name="عنصر نائب لرقم الشريحة 26"/>
          <p:cNvSpPr>
            <a:spLocks noGrp="1"/>
          </p:cNvSpPr>
          <p:nvPr>
            <p:ph type="sldNum" sz="quarter" idx="12"/>
          </p:nvPr>
        </p:nvSpPr>
        <p:spPr/>
        <p:txBody>
          <a:bodyPr/>
          <a:lstStyle/>
          <a:p>
            <a:fld id="{C6E5D725-9C3D-45AC-94A1-D9A7CCFC6E0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81F7362-50E4-4417-B8AD-BF8FD899D4BA}" type="datetimeFigureOut">
              <a:rPr lang="en-US" smtClean="0"/>
              <a:pPr/>
              <a:t>4/8/2019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6E5D725-9C3D-45AC-94A1-D9A7CCFC6E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81F7362-50E4-4417-B8AD-BF8FD899D4BA}" type="datetimeFigureOut">
              <a:rPr lang="en-US" smtClean="0"/>
              <a:pPr/>
              <a:t>4/8/2019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6E5D725-9C3D-45AC-94A1-D9A7CCFC6E0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2FED9-62F5-4AD7-AE6C-A821E06685BE}" type="datetime1">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498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447E9F-205E-4F55-BBA8-E8AB27241570}" type="datetime1">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338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04DAAE-04B8-44C3-9969-C96FFD487480}" type="datetime1">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593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D8BBF3-1618-4583-944E-8EC7C77FBD4A}" type="datetime1">
              <a:rPr lang="en-US" smtClean="0">
                <a:solidFill>
                  <a:prstClr val="black">
                    <a:tint val="75000"/>
                  </a:prstClr>
                </a:solidFill>
              </a:rPr>
              <a:pPr/>
              <a:t>4/8/2019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725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2D3156-32C4-4E95-ADB1-D92275829BE5}" type="datetime1">
              <a:rPr lang="en-US" smtClean="0">
                <a:solidFill>
                  <a:prstClr val="black">
                    <a:tint val="75000"/>
                  </a:prstClr>
                </a:solidFill>
              </a:rPr>
              <a:pPr/>
              <a:t>4/8/2019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08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41E638-2FD3-478C-B087-8429D6FA8998}" type="datetime1">
              <a:rPr lang="en-US" smtClean="0">
                <a:solidFill>
                  <a:prstClr val="black">
                    <a:tint val="75000"/>
                  </a:prstClr>
                </a:solidFill>
              </a:rPr>
              <a:pPr/>
              <a:t>4/8/2019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926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AE609-7817-4427-8F4D-608B6CB808C3}" type="datetime1">
              <a:rPr lang="en-US" smtClean="0">
                <a:solidFill>
                  <a:prstClr val="black">
                    <a:tint val="75000"/>
                  </a:prstClr>
                </a:solidFill>
              </a:rPr>
              <a:pPr/>
              <a:t>4/8/2019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371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ED277-2B7C-4488-833E-848AF5B60F30}" type="datetime1">
              <a:rPr lang="en-US" smtClean="0">
                <a:solidFill>
                  <a:prstClr val="black">
                    <a:tint val="75000"/>
                  </a:prstClr>
                </a:solidFill>
              </a:rPr>
              <a:pPr/>
              <a:t>4/8/2019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16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81F7362-50E4-4417-B8AD-BF8FD899D4BA}" type="datetimeFigureOut">
              <a:rPr lang="en-US" smtClean="0"/>
              <a:pPr/>
              <a:t>4/8/2019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6E5D725-9C3D-45AC-94A1-D9A7CCFC6E0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14F4B-C3C0-4372-9FA3-0F0F92284BBD}" type="datetime1">
              <a:rPr lang="en-US" smtClean="0">
                <a:solidFill>
                  <a:prstClr val="black">
                    <a:tint val="75000"/>
                  </a:prstClr>
                </a:solidFill>
              </a:rPr>
              <a:pPr/>
              <a:t>4/8/2019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4612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EBAB1-F4E8-4E73-8D2A-244F1A25D5F1}" type="datetime1">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677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4F31F5-77FF-4570-AE4D-65D843062C11}" type="datetime1">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0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81F7362-50E4-4417-B8AD-BF8FD899D4BA}" type="datetimeFigureOut">
              <a:rPr lang="en-US" smtClean="0"/>
              <a:pPr/>
              <a:t>4/8/2019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6E5D725-9C3D-45AC-94A1-D9A7CCFC6E0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981F7362-50E4-4417-B8AD-BF8FD899D4BA}" type="datetimeFigureOut">
              <a:rPr lang="en-US" smtClean="0"/>
              <a:pPr/>
              <a:t>4/8/2019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6E5D725-9C3D-45AC-94A1-D9A7CCFC6E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981F7362-50E4-4417-B8AD-BF8FD899D4BA}" type="datetimeFigureOut">
              <a:rPr lang="en-US" smtClean="0"/>
              <a:pPr/>
              <a:t>4/8/2019</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C6E5D725-9C3D-45AC-94A1-D9A7CCFC6E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981F7362-50E4-4417-B8AD-BF8FD899D4BA}" type="datetimeFigureOut">
              <a:rPr lang="en-US" smtClean="0"/>
              <a:pPr/>
              <a:t>4/8/2019</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C6E5D725-9C3D-45AC-94A1-D9A7CCFC6E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81F7362-50E4-4417-B8AD-BF8FD899D4BA}" type="datetimeFigureOut">
              <a:rPr lang="en-US" smtClean="0"/>
              <a:pPr/>
              <a:t>4/8/2019</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C6E5D725-9C3D-45AC-94A1-D9A7CCFC6E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981F7362-50E4-4417-B8AD-BF8FD899D4BA}" type="datetimeFigureOut">
              <a:rPr lang="en-US" smtClean="0"/>
              <a:pPr/>
              <a:t>4/8/2019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6E5D725-9C3D-45AC-94A1-D9A7CCFC6E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81F7362-50E4-4417-B8AD-BF8FD899D4BA}" type="datetimeFigureOut">
              <a:rPr lang="en-US" smtClean="0"/>
              <a:pPr/>
              <a:t>4/8/2019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a:xfrm>
            <a:off x="8077200" y="6356350"/>
            <a:ext cx="609600" cy="365125"/>
          </a:xfrm>
        </p:spPr>
        <p:txBody>
          <a:bodyPr/>
          <a:lstStyle/>
          <a:p>
            <a:fld id="{C6E5D725-9C3D-45AC-94A1-D9A7CCFC6E03}" type="slidenum">
              <a:rPr lang="en-US" smtClean="0"/>
              <a:pPr/>
              <a:t>‹#›</a:t>
            </a:fld>
            <a:endParaRPr lang="en-US"/>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81F7362-50E4-4417-B8AD-BF8FD899D4BA}" type="datetimeFigureOut">
              <a:rPr lang="en-US" smtClean="0"/>
              <a:pPr/>
              <a:t>4/8/2019</a:t>
            </a:fld>
            <a:endParaRPr lang="en-US"/>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6E5D725-9C3D-45AC-94A1-D9A7CCFC6E03}" type="slidenum">
              <a:rPr lang="en-US" smtClean="0"/>
              <a:pPr/>
              <a:t>‹#›</a:t>
            </a:fld>
            <a:endParaRPr lang="en-US"/>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3185F-42C6-48D1-B899-DCA95D859540}" type="datetime1">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9337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hyperlink" Target="../../Battery%20Energy%20and%20Power.mp4" TargetMode="Externa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6.bin"/><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38.png"/><Relationship Id="rId4" Type="http://schemas.openxmlformats.org/officeDocument/2006/relationships/image" Target="../media/image35.wmf"/><Relationship Id="rId9" Type="http://schemas.openxmlformats.org/officeDocument/2006/relationships/image" Target="../media/image37.wm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41.wmf"/><Relationship Id="rId5" Type="http://schemas.openxmlformats.org/officeDocument/2006/relationships/oleObject" Target="../embeddings/oleObject10.bin"/><Relationship Id="rId4" Type="http://schemas.openxmlformats.org/officeDocument/2006/relationships/image" Target="../media/image40.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4.wmf"/><Relationship Id="rId5" Type="http://schemas.openxmlformats.org/officeDocument/2006/relationships/oleObject" Target="../embeddings/oleObject13.bin"/><Relationship Id="rId4" Type="http://schemas.openxmlformats.org/officeDocument/2006/relationships/image" Target="../media/image43.wmf"/></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3.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hyperlink" Target="../../Electric%20Circuits-%20%20Basics%20of%20the%20voltage%20and%20current%20laws..mp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Resistors%20-%20Ohm's%20Law%20is%20not%20a%20real%20law.mp4" TargetMode="Externa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5.wmf"/><Relationship Id="rId5" Type="http://schemas.openxmlformats.org/officeDocument/2006/relationships/oleObject" Target="../embeddings/oleObject4.bin"/><Relationship Id="rId4" Type="http://schemas.openxmlformats.org/officeDocument/2006/relationships/image" Target="../media/image24.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graphicFrame>
        <p:nvGraphicFramePr>
          <p:cNvPr id="5" name="رسم تخطيطي 4"/>
          <p:cNvGraphicFramePr/>
          <p:nvPr/>
        </p:nvGraphicFramePr>
        <p:xfrm>
          <a:off x="2971800" y="685800"/>
          <a:ext cx="57912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srcRect/>
          <a:stretch>
            <a:fillRect/>
          </a:stretch>
        </p:blipFill>
        <p:spPr bwMode="auto">
          <a:xfrm rot="1265084">
            <a:off x="927302" y="3497707"/>
            <a:ext cx="3392663" cy="2519618"/>
          </a:xfrm>
          <a:prstGeom prst="rect">
            <a:avLst/>
          </a:prstGeom>
          <a:noFill/>
          <a:ln w="9525">
            <a:noFill/>
            <a:miter lim="800000"/>
            <a:headEnd/>
            <a:tailEnd/>
          </a:ln>
          <a:effectLst/>
        </p:spPr>
      </p:pic>
      <p:pic>
        <p:nvPicPr>
          <p:cNvPr id="1027" name="Picture 3"/>
          <p:cNvPicPr>
            <a:picLocks noChangeAspect="1" noChangeArrowheads="1"/>
          </p:cNvPicPr>
          <p:nvPr/>
        </p:nvPicPr>
        <p:blipFill>
          <a:blip r:embed="rId8"/>
          <a:srcRect/>
          <a:stretch>
            <a:fillRect/>
          </a:stretch>
        </p:blipFill>
        <p:spPr bwMode="auto">
          <a:xfrm>
            <a:off x="6096000" y="3657600"/>
            <a:ext cx="2075131" cy="2333625"/>
          </a:xfrm>
          <a:prstGeom prst="rect">
            <a:avLst/>
          </a:prstGeom>
          <a:noFill/>
          <a:ln w="9525">
            <a:noFill/>
            <a:miter lim="800000"/>
            <a:headEnd/>
            <a:tailEnd/>
          </a:ln>
          <a:effectLst/>
        </p:spPr>
      </p:pic>
      <p:pic>
        <p:nvPicPr>
          <p:cNvPr id="7" name="Picture 3"/>
          <p:cNvPicPr>
            <a:picLocks noChangeAspect="1" noChangeArrowheads="1"/>
          </p:cNvPicPr>
          <p:nvPr/>
        </p:nvPicPr>
        <p:blipFill>
          <a:blip r:embed="rId9"/>
          <a:srcRect/>
          <a:stretch>
            <a:fillRect/>
          </a:stretch>
        </p:blipFill>
        <p:spPr bwMode="auto">
          <a:xfrm>
            <a:off x="457200" y="533400"/>
            <a:ext cx="2628900" cy="1895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hlinkClick r:id="rId2" action="ppaction://hlinkfile"/>
          </p:cNvPr>
          <p:cNvSpPr/>
          <p:nvPr/>
        </p:nvSpPr>
        <p:spPr>
          <a:xfrm>
            <a:off x="533400" y="685800"/>
            <a:ext cx="6767687" cy="461665"/>
          </a:xfrm>
          <a:prstGeom prst="rect">
            <a:avLst/>
          </a:prstGeom>
        </p:spPr>
        <p:txBody>
          <a:bodyPr wrap="none">
            <a:spAutoFit/>
          </a:bodyPr>
          <a:lstStyle/>
          <a:p>
            <a:r>
              <a:rPr lang="en-US" sz="2400" b="1" dirty="0">
                <a:solidFill>
                  <a:srgbClr val="7030A0"/>
                </a:solidFill>
              </a:rPr>
              <a:t>Electrical Energy and </a:t>
            </a:r>
            <a:r>
              <a:rPr lang="en-US" sz="2400" b="1" dirty="0" smtClean="0">
                <a:solidFill>
                  <a:srgbClr val="7030A0"/>
                </a:solidFill>
              </a:rPr>
              <a:t>Power </a:t>
            </a:r>
            <a:r>
              <a:rPr lang="ar-EG" sz="2400" b="1" dirty="0">
                <a:solidFill>
                  <a:srgbClr val="7030A0"/>
                </a:solidFill>
              </a:rPr>
              <a:t> </a:t>
            </a:r>
            <a:r>
              <a:rPr lang="ar-EG" sz="2400" b="1" dirty="0" smtClean="0">
                <a:solidFill>
                  <a:srgbClr val="7030A0"/>
                </a:solidFill>
              </a:rPr>
              <a:t>الطاقة الكهربية والقدرة       </a:t>
            </a:r>
            <a:endParaRPr lang="en-US" sz="2400" b="1" dirty="0">
              <a:solidFill>
                <a:srgbClr val="7030A0"/>
              </a:solidFill>
            </a:endParaRPr>
          </a:p>
        </p:txBody>
      </p:sp>
      <p:pic>
        <p:nvPicPr>
          <p:cNvPr id="8194" name="Picture 2"/>
          <p:cNvPicPr>
            <a:picLocks noChangeAspect="1" noChangeArrowheads="1"/>
          </p:cNvPicPr>
          <p:nvPr/>
        </p:nvPicPr>
        <p:blipFill>
          <a:blip r:embed="rId3"/>
          <a:srcRect/>
          <a:stretch>
            <a:fillRect/>
          </a:stretch>
        </p:blipFill>
        <p:spPr bwMode="auto">
          <a:xfrm>
            <a:off x="5867400" y="1524000"/>
            <a:ext cx="2673005" cy="29718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a:srcRect/>
          <a:stretch>
            <a:fillRect/>
          </a:stretch>
        </p:blipFill>
        <p:spPr bwMode="auto">
          <a:xfrm>
            <a:off x="838200" y="2590800"/>
            <a:ext cx="3343275" cy="6762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مستطيل 4"/>
          <p:cNvSpPr/>
          <p:nvPr/>
        </p:nvSpPr>
        <p:spPr>
          <a:xfrm>
            <a:off x="609600" y="1524000"/>
            <a:ext cx="4572000" cy="923330"/>
          </a:xfrm>
          <a:prstGeom prst="rect">
            <a:avLst/>
          </a:prstGeom>
        </p:spPr>
        <p:txBody>
          <a:bodyPr>
            <a:spAutoFit/>
          </a:bodyPr>
          <a:lstStyle/>
          <a:p>
            <a:r>
              <a:rPr lang="en-US" dirty="0"/>
              <a:t>The </a:t>
            </a:r>
            <a:r>
              <a:rPr lang="en-US" dirty="0" smtClean="0"/>
              <a:t>battery</a:t>
            </a:r>
            <a:r>
              <a:rPr lang="ar-EG" dirty="0" smtClean="0"/>
              <a:t> </a:t>
            </a:r>
            <a:r>
              <a:rPr lang="en-US" dirty="0" smtClean="0"/>
              <a:t> perform </a:t>
            </a:r>
            <a:r>
              <a:rPr lang="en-US" dirty="0"/>
              <a:t>a work </a:t>
            </a:r>
            <a:r>
              <a:rPr lang="en-US" i="1" dirty="0" err="1">
                <a:solidFill>
                  <a:srgbClr val="FF0000"/>
                </a:solidFill>
              </a:rPr>
              <a:t>dW</a:t>
            </a:r>
            <a:r>
              <a:rPr lang="en-US" i="1" dirty="0">
                <a:solidFill>
                  <a:srgbClr val="FF0000"/>
                </a:solidFill>
              </a:rPr>
              <a:t> = </a:t>
            </a:r>
            <a:r>
              <a:rPr lang="en-US" i="1" dirty="0" err="1">
                <a:solidFill>
                  <a:srgbClr val="FF0000"/>
                </a:solidFill>
              </a:rPr>
              <a:t>dq</a:t>
            </a:r>
            <a:r>
              <a:rPr lang="en-US" i="1" dirty="0">
                <a:solidFill>
                  <a:srgbClr val="FF0000"/>
                </a:solidFill>
              </a:rPr>
              <a:t> </a:t>
            </a:r>
            <a:r>
              <a:rPr lang="en-US" i="1" dirty="0" err="1">
                <a:solidFill>
                  <a:srgbClr val="FF0000"/>
                </a:solidFill>
              </a:rPr>
              <a:t>Vab</a:t>
            </a:r>
            <a:r>
              <a:rPr lang="en-US" i="1" dirty="0"/>
              <a:t>. This </a:t>
            </a:r>
            <a:r>
              <a:rPr lang="en-US" i="1" dirty="0" smtClean="0"/>
              <a:t>work </a:t>
            </a:r>
            <a:r>
              <a:rPr lang="en-US" dirty="0" smtClean="0"/>
              <a:t>is </a:t>
            </a:r>
            <a:r>
              <a:rPr lang="en-US" dirty="0"/>
              <a:t>by the battery is </a:t>
            </a:r>
            <a:r>
              <a:rPr lang="en-US" dirty="0">
                <a:solidFill>
                  <a:srgbClr val="FF0000"/>
                </a:solidFill>
              </a:rPr>
              <a:t>energy </a:t>
            </a:r>
            <a:r>
              <a:rPr lang="en-US" i="1" dirty="0" err="1">
                <a:solidFill>
                  <a:srgbClr val="FF0000"/>
                </a:solidFill>
              </a:rPr>
              <a:t>dU</a:t>
            </a:r>
            <a:r>
              <a:rPr lang="en-US" i="1" dirty="0">
                <a:solidFill>
                  <a:srgbClr val="FF0000"/>
                </a:solidFill>
              </a:rPr>
              <a:t> </a:t>
            </a:r>
            <a:r>
              <a:rPr lang="en-US" i="1" dirty="0" smtClean="0"/>
              <a:t>transferred </a:t>
            </a:r>
            <a:r>
              <a:rPr lang="en-US" dirty="0" smtClean="0"/>
              <a:t>to </a:t>
            </a:r>
            <a:r>
              <a:rPr lang="en-US" dirty="0"/>
              <a:t>the device in time </a:t>
            </a:r>
            <a:r>
              <a:rPr lang="en-US" i="1" dirty="0" err="1">
                <a:solidFill>
                  <a:srgbClr val="FF0000"/>
                </a:solidFill>
              </a:rPr>
              <a:t>dt</a:t>
            </a:r>
            <a:r>
              <a:rPr lang="en-US" i="1" dirty="0"/>
              <a:t> therefore,</a:t>
            </a:r>
            <a:endParaRPr lang="en-US" dirty="0"/>
          </a:p>
        </p:txBody>
      </p:sp>
      <p:sp>
        <p:nvSpPr>
          <p:cNvPr id="6" name="مستطيل 5"/>
          <p:cNvSpPr/>
          <p:nvPr/>
        </p:nvSpPr>
        <p:spPr>
          <a:xfrm>
            <a:off x="685800" y="3581400"/>
            <a:ext cx="4572000" cy="646331"/>
          </a:xfrm>
          <a:prstGeom prst="rect">
            <a:avLst/>
          </a:prstGeom>
        </p:spPr>
        <p:txBody>
          <a:bodyPr>
            <a:spAutoFit/>
          </a:bodyPr>
          <a:lstStyle/>
          <a:p>
            <a:r>
              <a:rPr lang="en-US" dirty="0"/>
              <a:t>The rate of electric energy (</a:t>
            </a:r>
            <a:r>
              <a:rPr lang="en-US" i="1" dirty="0" err="1"/>
              <a:t>dU</a:t>
            </a:r>
            <a:r>
              <a:rPr lang="en-US" i="1" dirty="0"/>
              <a:t>/</a:t>
            </a:r>
            <a:r>
              <a:rPr lang="en-US" i="1" dirty="0" err="1"/>
              <a:t>dt</a:t>
            </a:r>
            <a:r>
              <a:rPr lang="en-US" i="1" dirty="0"/>
              <a:t>) is an electric power (P).</a:t>
            </a:r>
            <a:endParaRPr lang="en-US" dirty="0"/>
          </a:p>
        </p:txBody>
      </p:sp>
      <p:pic>
        <p:nvPicPr>
          <p:cNvPr id="8196" name="Picture 4"/>
          <p:cNvPicPr>
            <a:picLocks noChangeAspect="1" noChangeArrowheads="1"/>
          </p:cNvPicPr>
          <p:nvPr/>
        </p:nvPicPr>
        <p:blipFill>
          <a:blip r:embed="rId5"/>
          <a:srcRect/>
          <a:stretch>
            <a:fillRect/>
          </a:stretch>
        </p:blipFill>
        <p:spPr bwMode="auto">
          <a:xfrm>
            <a:off x="838200" y="4343400"/>
            <a:ext cx="2047875" cy="8572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197" name="Picture 5"/>
          <p:cNvPicPr>
            <a:picLocks noChangeAspect="1" noChangeArrowheads="1"/>
          </p:cNvPicPr>
          <p:nvPr/>
        </p:nvPicPr>
        <p:blipFill>
          <a:blip r:embed="rId6"/>
          <a:srcRect/>
          <a:stretch>
            <a:fillRect/>
          </a:stretch>
        </p:blipFill>
        <p:spPr bwMode="auto">
          <a:xfrm>
            <a:off x="4495800" y="4495800"/>
            <a:ext cx="1123950" cy="38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8" name="Picture 6"/>
          <p:cNvPicPr>
            <a:picLocks noChangeAspect="1" noChangeArrowheads="1"/>
          </p:cNvPicPr>
          <p:nvPr/>
        </p:nvPicPr>
        <p:blipFill>
          <a:blip r:embed="rId7"/>
          <a:srcRect/>
          <a:stretch>
            <a:fillRect/>
          </a:stretch>
        </p:blipFill>
        <p:spPr bwMode="auto">
          <a:xfrm>
            <a:off x="3048000" y="4572000"/>
            <a:ext cx="1247775" cy="371475"/>
          </a:xfrm>
          <a:prstGeom prst="rect">
            <a:avLst/>
          </a:prstGeom>
          <a:noFill/>
          <a:ln w="9525">
            <a:noFill/>
            <a:miter lim="800000"/>
            <a:headEnd/>
            <a:tailEnd/>
          </a:ln>
          <a:effectLst/>
        </p:spPr>
      </p:pic>
      <p:pic>
        <p:nvPicPr>
          <p:cNvPr id="8200" name="Picture 8"/>
          <p:cNvPicPr>
            <a:picLocks noChangeAspect="1" noChangeArrowheads="1"/>
          </p:cNvPicPr>
          <p:nvPr/>
        </p:nvPicPr>
        <p:blipFill>
          <a:blip r:embed="rId8"/>
          <a:srcRect/>
          <a:stretch>
            <a:fillRect/>
          </a:stretch>
        </p:blipFill>
        <p:spPr bwMode="auto">
          <a:xfrm>
            <a:off x="4572000" y="2819400"/>
            <a:ext cx="600075" cy="257175"/>
          </a:xfrm>
          <a:prstGeom prst="rect">
            <a:avLst/>
          </a:prstGeom>
          <a:noFill/>
          <a:ln w="9525">
            <a:noFill/>
            <a:miter lim="800000"/>
            <a:headEnd/>
            <a:tailEnd/>
          </a:ln>
          <a:effectLst/>
        </p:spPr>
      </p:pic>
      <p:pic>
        <p:nvPicPr>
          <p:cNvPr id="8201" name="Picture 9"/>
          <p:cNvPicPr>
            <a:picLocks noChangeAspect="1" noChangeArrowheads="1"/>
          </p:cNvPicPr>
          <p:nvPr/>
        </p:nvPicPr>
        <p:blipFill>
          <a:blip r:embed="rId9"/>
          <a:srcRect/>
          <a:stretch>
            <a:fillRect/>
          </a:stretch>
        </p:blipFill>
        <p:spPr bwMode="auto">
          <a:xfrm>
            <a:off x="3200400" y="5334000"/>
            <a:ext cx="1552575" cy="6762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3" name="مربع نص 12"/>
          <p:cNvSpPr txBox="1"/>
          <p:nvPr/>
        </p:nvSpPr>
        <p:spPr>
          <a:xfrm>
            <a:off x="914400" y="5410200"/>
            <a:ext cx="1312795" cy="369332"/>
          </a:xfrm>
          <a:prstGeom prst="rect">
            <a:avLst/>
          </a:prstGeom>
          <a:noFill/>
        </p:spPr>
        <p:txBody>
          <a:bodyPr wrap="none" rtlCol="0">
            <a:spAutoFit/>
          </a:bodyPr>
          <a:lstStyle/>
          <a:p>
            <a:r>
              <a:rPr lang="en-US" dirty="0" smtClean="0"/>
              <a:t>Taking  V=IR</a:t>
            </a:r>
            <a:endParaRPr lang="en-US" dirty="0"/>
          </a:p>
        </p:txBody>
      </p:sp>
      <p:sp>
        <p:nvSpPr>
          <p:cNvPr id="14" name="مربع نص 13"/>
          <p:cNvSpPr txBox="1"/>
          <p:nvPr/>
        </p:nvSpPr>
        <p:spPr>
          <a:xfrm>
            <a:off x="5105400" y="5410200"/>
            <a:ext cx="1447799" cy="369332"/>
          </a:xfrm>
          <a:prstGeom prst="rect">
            <a:avLst/>
          </a:prstGeom>
          <a:noFill/>
        </p:spPr>
        <p:txBody>
          <a:bodyPr wrap="square" rtlCol="0">
            <a:spAutoFit/>
          </a:bodyPr>
          <a:lstStyle/>
          <a:p>
            <a:r>
              <a:rPr lang="en-US" dirty="0" smtClean="0"/>
              <a:t>Taking I=V/R</a:t>
            </a:r>
            <a:endParaRPr lang="en-US" dirty="0"/>
          </a:p>
        </p:txBody>
      </p:sp>
      <p:sp>
        <p:nvSpPr>
          <p:cNvPr id="15" name="سهم مخطط إلى اليمين 14"/>
          <p:cNvSpPr/>
          <p:nvPr/>
        </p:nvSpPr>
        <p:spPr>
          <a:xfrm>
            <a:off x="2362200" y="5486400"/>
            <a:ext cx="685800" cy="228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2" name="Picture 10"/>
          <p:cNvPicPr>
            <a:picLocks noChangeAspect="1" noChangeArrowheads="1"/>
          </p:cNvPicPr>
          <p:nvPr/>
        </p:nvPicPr>
        <p:blipFill>
          <a:blip r:embed="rId10"/>
          <a:srcRect/>
          <a:stretch>
            <a:fillRect/>
          </a:stretch>
        </p:blipFill>
        <p:spPr bwMode="auto">
          <a:xfrm>
            <a:off x="7239000" y="5181600"/>
            <a:ext cx="1495425" cy="8096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7" name="سهم مخطط إلى اليمين 16"/>
          <p:cNvSpPr/>
          <p:nvPr/>
        </p:nvSpPr>
        <p:spPr>
          <a:xfrm>
            <a:off x="6400800" y="5486400"/>
            <a:ext cx="685800" cy="228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6982" y="341204"/>
            <a:ext cx="2135521" cy="496996"/>
          </a:xfrm>
          <a:prstGeom prst="rect">
            <a:avLst/>
          </a:prstGeom>
        </p:spPr>
        <p:txBody>
          <a:bodyPr wrap="none">
            <a:spAutoFit/>
          </a:bodyPr>
          <a:lstStyle/>
          <a:p>
            <a:pPr algn="just" rtl="1">
              <a:lnSpc>
                <a:spcPct val="150000"/>
              </a:lnSpc>
              <a:spcBef>
                <a:spcPts val="1200"/>
              </a:spcBef>
              <a:spcAft>
                <a:spcPts val="300"/>
              </a:spcAft>
            </a:pPr>
            <a:r>
              <a:rPr lang="ar-EG" sz="2000" b="1" dirty="0">
                <a:latin typeface="Arial"/>
              </a:rPr>
              <a:t>14- توصيل البطاريات:</a:t>
            </a:r>
            <a:endParaRPr lang="en-US" sz="2000" b="1" i="1" dirty="0">
              <a:effectLst/>
              <a:latin typeface="Arial"/>
            </a:endParaRPr>
          </a:p>
        </p:txBody>
      </p:sp>
      <p:sp>
        <p:nvSpPr>
          <p:cNvPr id="3" name="Rectangle 2"/>
          <p:cNvSpPr/>
          <p:nvPr/>
        </p:nvSpPr>
        <p:spPr>
          <a:xfrm>
            <a:off x="6726351" y="4343400"/>
            <a:ext cx="2088232" cy="369332"/>
          </a:xfrm>
          <a:prstGeom prst="rect">
            <a:avLst/>
          </a:prstGeom>
        </p:spPr>
        <p:txBody>
          <a:bodyPr wrap="square">
            <a:spAutoFit/>
          </a:bodyPr>
          <a:lstStyle/>
          <a:p>
            <a:r>
              <a:rPr lang="en-US" i="1" dirty="0">
                <a:latin typeface="Times New Roman"/>
                <a:ea typeface="Times New Roman"/>
                <a:cs typeface="Arabic Transparent"/>
              </a:rPr>
              <a:t>E</a:t>
            </a:r>
            <a:r>
              <a:rPr lang="en-US" i="1" baseline="-25000" dirty="0">
                <a:latin typeface="Times New Roman"/>
                <a:ea typeface="Times New Roman"/>
                <a:cs typeface="Arabic Transparent"/>
              </a:rPr>
              <a:t>t</a:t>
            </a:r>
            <a:r>
              <a:rPr lang="en-US" dirty="0">
                <a:latin typeface="Times New Roman"/>
                <a:ea typeface="Times New Roman"/>
                <a:cs typeface="Arabic Transparent"/>
              </a:rPr>
              <a:t> = </a:t>
            </a:r>
            <a:r>
              <a:rPr lang="en-US" i="1" dirty="0">
                <a:latin typeface="Times New Roman"/>
                <a:ea typeface="Times New Roman"/>
                <a:cs typeface="Arabic Transparent"/>
              </a:rPr>
              <a:t>E</a:t>
            </a:r>
            <a:r>
              <a:rPr lang="en-US" baseline="-25000" dirty="0">
                <a:latin typeface="Times New Roman"/>
                <a:ea typeface="Times New Roman"/>
                <a:cs typeface="Arabic Transparent"/>
              </a:rPr>
              <a:t>1</a:t>
            </a:r>
            <a:r>
              <a:rPr lang="en-US" dirty="0">
                <a:latin typeface="Times New Roman"/>
                <a:ea typeface="Times New Roman"/>
                <a:cs typeface="Arabic Transparent"/>
              </a:rPr>
              <a:t> + </a:t>
            </a:r>
            <a:r>
              <a:rPr lang="en-US" i="1" dirty="0">
                <a:latin typeface="Times New Roman"/>
                <a:ea typeface="Times New Roman"/>
                <a:cs typeface="Arabic Transparent"/>
              </a:rPr>
              <a:t>E</a:t>
            </a:r>
            <a:r>
              <a:rPr lang="en-US" baseline="-25000" dirty="0">
                <a:latin typeface="Times New Roman"/>
                <a:ea typeface="Times New Roman"/>
                <a:cs typeface="Arabic Transparent"/>
              </a:rPr>
              <a:t>2</a:t>
            </a:r>
            <a:r>
              <a:rPr lang="en-US" dirty="0">
                <a:latin typeface="Times New Roman"/>
                <a:ea typeface="Times New Roman"/>
                <a:cs typeface="Arabic Transparent"/>
              </a:rPr>
              <a:t> + </a:t>
            </a:r>
            <a:r>
              <a:rPr lang="en-US" i="1" dirty="0">
                <a:latin typeface="Times New Roman"/>
                <a:ea typeface="Times New Roman"/>
                <a:cs typeface="Arabic Transparent"/>
              </a:rPr>
              <a:t>E</a:t>
            </a:r>
            <a:r>
              <a:rPr lang="en-US" baseline="-25000" dirty="0">
                <a:latin typeface="Times New Roman"/>
                <a:ea typeface="Times New Roman"/>
                <a:cs typeface="Arabic Transparent"/>
              </a:rPr>
              <a:t>3</a:t>
            </a:r>
            <a:endParaRPr lang="ar-EG" dirty="0"/>
          </a:p>
        </p:txBody>
      </p:sp>
      <p:sp>
        <p:nvSpPr>
          <p:cNvPr id="4" name="Rectangle 3"/>
          <p:cNvSpPr/>
          <p:nvPr/>
        </p:nvSpPr>
        <p:spPr>
          <a:xfrm>
            <a:off x="6541955" y="1191923"/>
            <a:ext cx="2417650" cy="369332"/>
          </a:xfrm>
          <a:prstGeom prst="rect">
            <a:avLst/>
          </a:prstGeom>
        </p:spPr>
        <p:txBody>
          <a:bodyPr wrap="none">
            <a:spAutoFit/>
          </a:bodyPr>
          <a:lstStyle/>
          <a:p>
            <a:r>
              <a:rPr lang="ar-EG" b="1" dirty="0">
                <a:solidFill>
                  <a:srgbClr val="FF0000"/>
                </a:solidFill>
                <a:latin typeface="Times New Roman"/>
                <a:ea typeface="Times New Roman"/>
                <a:cs typeface="Arabic Transparent"/>
              </a:rPr>
              <a:t>توصيل البطاريات على التوالي</a:t>
            </a:r>
            <a:endParaRPr lang="ar-EG" b="1" dirty="0">
              <a:solidFill>
                <a:srgbClr val="FF0000"/>
              </a:solidFill>
            </a:endParaRPr>
          </a:p>
        </p:txBody>
      </p:sp>
      <p:sp>
        <p:nvSpPr>
          <p:cNvPr id="5"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grpSp>
        <p:nvGrpSpPr>
          <p:cNvPr id="6" name="Group 1"/>
          <p:cNvGrpSpPr>
            <a:grpSpLocks/>
          </p:cNvGrpSpPr>
          <p:nvPr/>
        </p:nvGrpSpPr>
        <p:grpSpPr bwMode="auto">
          <a:xfrm>
            <a:off x="5876982" y="1561255"/>
            <a:ext cx="3208610" cy="1820091"/>
            <a:chOff x="747" y="5967"/>
            <a:chExt cx="4140" cy="1440"/>
          </a:xfrm>
        </p:grpSpPr>
        <p:grpSp>
          <p:nvGrpSpPr>
            <p:cNvPr id="7" name="Group 21"/>
            <p:cNvGrpSpPr>
              <a:grpSpLocks/>
            </p:cNvGrpSpPr>
            <p:nvPr/>
          </p:nvGrpSpPr>
          <p:grpSpPr bwMode="auto">
            <a:xfrm>
              <a:off x="1467" y="5967"/>
              <a:ext cx="400" cy="435"/>
              <a:chOff x="747" y="5967"/>
              <a:chExt cx="400" cy="435"/>
            </a:xfrm>
          </p:grpSpPr>
          <p:sp>
            <p:nvSpPr>
              <p:cNvPr id="27" name="Text Box 25"/>
              <p:cNvSpPr txBox="1">
                <a:spLocks noChangeArrowheads="1"/>
              </p:cNvSpPr>
              <p:nvPr/>
            </p:nvSpPr>
            <p:spPr bwMode="auto">
              <a:xfrm>
                <a:off x="1010" y="6207"/>
                <a:ext cx="13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EG" sz="800" b="0" i="0" u="none" strike="noStrike" cap="none" normalizeH="0" baseline="0" smtClean="0">
                    <a:ln>
                      <a:noFill/>
                    </a:ln>
                    <a:solidFill>
                      <a:schemeClr val="tx1"/>
                    </a:solidFill>
                    <a:effectLst/>
                    <a:latin typeface="Arial" pitchFamily="34" charset="0"/>
                    <a:ea typeface="Times New Roman" pitchFamily="18" charset="0"/>
                    <a:cs typeface="Arabic Transparent" charset="0"/>
                  </a:rPr>
                  <a:t>+</a:t>
                </a: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Text Box 24"/>
              <p:cNvSpPr txBox="1">
                <a:spLocks noChangeArrowheads="1"/>
              </p:cNvSpPr>
              <p:nvPr/>
            </p:nvSpPr>
            <p:spPr bwMode="auto">
              <a:xfrm>
                <a:off x="747" y="6222"/>
                <a:ext cx="13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700" b="0" i="0" u="sng" strike="noStrike" cap="none" normalizeH="0" baseline="0" smtClean="0">
                    <a:ln>
                      <a:noFill/>
                    </a:ln>
                    <a:solidFill>
                      <a:srgbClr val="008080"/>
                    </a:solidFill>
                    <a:effectLst/>
                    <a:latin typeface="Times New Roman" pitchFamily="18" charset="0"/>
                    <a:ea typeface="Times New Roman" pitchFamily="18" charset="0"/>
                    <a:cs typeface="Times New Roman" pitchFamily="18" charset="0"/>
                  </a:rPr>
                  <a:t>-</a:t>
                </a: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Line 23"/>
              <p:cNvSpPr>
                <a:spLocks noChangeShapeType="1"/>
              </p:cNvSpPr>
              <p:nvPr/>
            </p:nvSpPr>
            <p:spPr bwMode="auto">
              <a:xfrm>
                <a:off x="927" y="596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30" name="Line 22"/>
              <p:cNvSpPr>
                <a:spLocks noChangeShapeType="1"/>
              </p:cNvSpPr>
              <p:nvPr/>
            </p:nvSpPr>
            <p:spPr bwMode="auto">
              <a:xfrm>
                <a:off x="852" y="6042"/>
                <a:ext cx="0" cy="1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grpSp>
        <p:sp>
          <p:nvSpPr>
            <p:cNvPr id="8" name="Line 20"/>
            <p:cNvSpPr>
              <a:spLocks noChangeShapeType="1"/>
            </p:cNvSpPr>
            <p:nvPr/>
          </p:nvSpPr>
          <p:spPr bwMode="auto">
            <a:xfrm>
              <a:off x="1647" y="6147"/>
              <a:ext cx="1080" cy="0"/>
            </a:xfrm>
            <a:prstGeom prst="line">
              <a:avLst/>
            </a:prstGeom>
            <a:ln>
              <a:headEnd/>
              <a:tailEn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ar-EG"/>
            </a:p>
          </p:txBody>
        </p:sp>
        <p:grpSp>
          <p:nvGrpSpPr>
            <p:cNvPr id="9" name="Group 15"/>
            <p:cNvGrpSpPr>
              <a:grpSpLocks/>
            </p:cNvGrpSpPr>
            <p:nvPr/>
          </p:nvGrpSpPr>
          <p:grpSpPr bwMode="auto">
            <a:xfrm>
              <a:off x="2637" y="5967"/>
              <a:ext cx="400" cy="435"/>
              <a:chOff x="747" y="5967"/>
              <a:chExt cx="400" cy="435"/>
            </a:xfrm>
          </p:grpSpPr>
          <p:sp>
            <p:nvSpPr>
              <p:cNvPr id="23" name="Text Box 19"/>
              <p:cNvSpPr txBox="1">
                <a:spLocks noChangeArrowheads="1"/>
              </p:cNvSpPr>
              <p:nvPr/>
            </p:nvSpPr>
            <p:spPr bwMode="auto">
              <a:xfrm>
                <a:off x="1010" y="6207"/>
                <a:ext cx="13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EG" sz="800" b="0" i="0" u="none" strike="noStrike" cap="none" normalizeH="0" baseline="0" smtClean="0">
                    <a:ln>
                      <a:noFill/>
                    </a:ln>
                    <a:solidFill>
                      <a:schemeClr val="tx1"/>
                    </a:solidFill>
                    <a:effectLst/>
                    <a:latin typeface="Arial" pitchFamily="34" charset="0"/>
                    <a:ea typeface="Times New Roman" pitchFamily="18" charset="0"/>
                    <a:cs typeface="Arabic Transparent" charset="0"/>
                  </a:rPr>
                  <a:t>+</a:t>
                </a: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 Box 18"/>
              <p:cNvSpPr txBox="1">
                <a:spLocks noChangeArrowheads="1"/>
              </p:cNvSpPr>
              <p:nvPr/>
            </p:nvSpPr>
            <p:spPr bwMode="auto">
              <a:xfrm>
                <a:off x="747" y="6222"/>
                <a:ext cx="13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700" b="0" i="0" u="sng" strike="noStrike" cap="none" normalizeH="0" baseline="0" smtClean="0">
                    <a:ln>
                      <a:noFill/>
                    </a:ln>
                    <a:solidFill>
                      <a:srgbClr val="008080"/>
                    </a:solidFill>
                    <a:effectLst/>
                    <a:latin typeface="Times New Roman" pitchFamily="18" charset="0"/>
                    <a:ea typeface="Times New Roman" pitchFamily="18" charset="0"/>
                    <a:cs typeface="Times New Roman" pitchFamily="18" charset="0"/>
                  </a:rPr>
                  <a:t>-</a:t>
                </a: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Line 17"/>
              <p:cNvSpPr>
                <a:spLocks noChangeShapeType="1"/>
              </p:cNvSpPr>
              <p:nvPr/>
            </p:nvSpPr>
            <p:spPr bwMode="auto">
              <a:xfrm>
                <a:off x="927" y="596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26" name="Line 16"/>
              <p:cNvSpPr>
                <a:spLocks noChangeShapeType="1"/>
              </p:cNvSpPr>
              <p:nvPr/>
            </p:nvSpPr>
            <p:spPr bwMode="auto">
              <a:xfrm>
                <a:off x="852" y="6042"/>
                <a:ext cx="0" cy="1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grpSp>
        <p:sp>
          <p:nvSpPr>
            <p:cNvPr id="10" name="Line 14"/>
            <p:cNvSpPr>
              <a:spLocks noChangeShapeType="1"/>
            </p:cNvSpPr>
            <p:nvPr/>
          </p:nvSpPr>
          <p:spPr bwMode="auto">
            <a:xfrm>
              <a:off x="2817" y="6147"/>
              <a:ext cx="1080" cy="0"/>
            </a:xfrm>
            <a:prstGeom prst="line">
              <a:avLst/>
            </a:prstGeom>
            <a:ln>
              <a:headEnd/>
              <a:tailEn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ar-EG"/>
            </a:p>
          </p:txBody>
        </p:sp>
        <p:grpSp>
          <p:nvGrpSpPr>
            <p:cNvPr id="11" name="Group 9"/>
            <p:cNvGrpSpPr>
              <a:grpSpLocks/>
            </p:cNvGrpSpPr>
            <p:nvPr/>
          </p:nvGrpSpPr>
          <p:grpSpPr bwMode="auto">
            <a:xfrm>
              <a:off x="3807" y="5967"/>
              <a:ext cx="400" cy="435"/>
              <a:chOff x="747" y="5967"/>
              <a:chExt cx="400" cy="435"/>
            </a:xfrm>
          </p:grpSpPr>
          <p:sp>
            <p:nvSpPr>
              <p:cNvPr id="19" name="Text Box 13"/>
              <p:cNvSpPr txBox="1">
                <a:spLocks noChangeArrowheads="1"/>
              </p:cNvSpPr>
              <p:nvPr/>
            </p:nvSpPr>
            <p:spPr bwMode="auto">
              <a:xfrm>
                <a:off x="1010" y="6207"/>
                <a:ext cx="13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EG" sz="800" b="0" i="0" u="none" strike="noStrike" cap="none" normalizeH="0" baseline="0" smtClean="0">
                    <a:ln>
                      <a:noFill/>
                    </a:ln>
                    <a:solidFill>
                      <a:schemeClr val="tx1"/>
                    </a:solidFill>
                    <a:effectLst/>
                    <a:latin typeface="Arial" pitchFamily="34" charset="0"/>
                    <a:ea typeface="Times New Roman" pitchFamily="18" charset="0"/>
                    <a:cs typeface="Arabic Transparent" charset="0"/>
                  </a:rPr>
                  <a:t>+</a:t>
                </a: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12"/>
              <p:cNvSpPr txBox="1">
                <a:spLocks noChangeArrowheads="1"/>
              </p:cNvSpPr>
              <p:nvPr/>
            </p:nvSpPr>
            <p:spPr bwMode="auto">
              <a:xfrm>
                <a:off x="747" y="6222"/>
                <a:ext cx="13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700" b="0" i="0" u="sng" strike="noStrike" cap="none" normalizeH="0" baseline="0" smtClean="0">
                    <a:ln>
                      <a:noFill/>
                    </a:ln>
                    <a:solidFill>
                      <a:srgbClr val="008080"/>
                    </a:solidFill>
                    <a:effectLst/>
                    <a:latin typeface="Times New Roman" pitchFamily="18" charset="0"/>
                    <a:ea typeface="Times New Roman" pitchFamily="18" charset="0"/>
                    <a:cs typeface="Times New Roman" pitchFamily="18" charset="0"/>
                  </a:rPr>
                  <a:t>-</a:t>
                </a: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Line 11"/>
              <p:cNvSpPr>
                <a:spLocks noChangeShapeType="1"/>
              </p:cNvSpPr>
              <p:nvPr/>
            </p:nvSpPr>
            <p:spPr bwMode="auto">
              <a:xfrm>
                <a:off x="927" y="596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22" name="Line 10"/>
              <p:cNvSpPr>
                <a:spLocks noChangeShapeType="1"/>
              </p:cNvSpPr>
              <p:nvPr/>
            </p:nvSpPr>
            <p:spPr bwMode="auto">
              <a:xfrm>
                <a:off x="852" y="6042"/>
                <a:ext cx="0" cy="1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grpSp>
        <p:sp>
          <p:nvSpPr>
            <p:cNvPr id="12" name="Line 8"/>
            <p:cNvSpPr>
              <a:spLocks noChangeShapeType="1"/>
            </p:cNvSpPr>
            <p:nvPr/>
          </p:nvSpPr>
          <p:spPr bwMode="auto">
            <a:xfrm>
              <a:off x="3987" y="6147"/>
              <a:ext cx="720" cy="0"/>
            </a:xfrm>
            <a:prstGeom prst="line">
              <a:avLst/>
            </a:prstGeom>
            <a:ln>
              <a:headEnd/>
              <a:tailEn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ar-EG"/>
            </a:p>
          </p:txBody>
        </p:sp>
        <p:sp>
          <p:nvSpPr>
            <p:cNvPr id="13" name="Line 7"/>
            <p:cNvSpPr>
              <a:spLocks noChangeShapeType="1"/>
            </p:cNvSpPr>
            <p:nvPr/>
          </p:nvSpPr>
          <p:spPr bwMode="auto">
            <a:xfrm>
              <a:off x="927" y="6147"/>
              <a:ext cx="645" cy="0"/>
            </a:xfrm>
            <a:prstGeom prst="line">
              <a:avLst/>
            </a:prstGeom>
            <a:ln>
              <a:headEnd/>
              <a:tailEn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ar-EG"/>
            </a:p>
          </p:txBody>
        </p:sp>
        <p:sp>
          <p:nvSpPr>
            <p:cNvPr id="14" name="Line 6"/>
            <p:cNvSpPr>
              <a:spLocks noChangeShapeType="1"/>
            </p:cNvSpPr>
            <p:nvPr/>
          </p:nvSpPr>
          <p:spPr bwMode="auto">
            <a:xfrm>
              <a:off x="927" y="6147"/>
              <a:ext cx="0" cy="1260"/>
            </a:xfrm>
            <a:prstGeom prst="line">
              <a:avLst/>
            </a:prstGeom>
            <a:ln>
              <a:headEnd/>
              <a:tailEn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ar-EG"/>
            </a:p>
          </p:txBody>
        </p:sp>
        <p:sp>
          <p:nvSpPr>
            <p:cNvPr id="15" name="Line 5"/>
            <p:cNvSpPr>
              <a:spLocks noChangeShapeType="1"/>
            </p:cNvSpPr>
            <p:nvPr/>
          </p:nvSpPr>
          <p:spPr bwMode="auto">
            <a:xfrm>
              <a:off x="4707" y="6147"/>
              <a:ext cx="0" cy="1260"/>
            </a:xfrm>
            <a:prstGeom prst="line">
              <a:avLst/>
            </a:prstGeom>
            <a:ln>
              <a:headEnd/>
              <a:tailEn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ar-EG">
                <a:ln>
                  <a:solidFill>
                    <a:schemeClr val="tx1"/>
                  </a:solidFill>
                </a:ln>
              </a:endParaRPr>
            </a:p>
          </p:txBody>
        </p:sp>
        <p:sp>
          <p:nvSpPr>
            <p:cNvPr id="16" name="Text Box 4"/>
            <p:cNvSpPr txBox="1">
              <a:spLocks noChangeArrowheads="1"/>
            </p:cNvSpPr>
            <p:nvPr/>
          </p:nvSpPr>
          <p:spPr bwMode="auto">
            <a:xfrm>
              <a:off x="747" y="7227"/>
              <a:ext cx="1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9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3"/>
            <p:cNvSpPr txBox="1">
              <a:spLocks noChangeArrowheads="1"/>
            </p:cNvSpPr>
            <p:nvPr/>
          </p:nvSpPr>
          <p:spPr bwMode="auto">
            <a:xfrm>
              <a:off x="4707" y="7227"/>
              <a:ext cx="1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9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1" name="Rectangle 36"/>
          <p:cNvSpPr>
            <a:spLocks noChangeArrowheads="1"/>
          </p:cNvSpPr>
          <p:nvPr/>
        </p:nvSpPr>
        <p:spPr bwMode="auto">
          <a:xfrm>
            <a:off x="0" y="185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31"/>
          <p:cNvSpPr/>
          <p:nvPr/>
        </p:nvSpPr>
        <p:spPr>
          <a:xfrm>
            <a:off x="6510276" y="4953000"/>
            <a:ext cx="2520382" cy="369332"/>
          </a:xfrm>
          <a:prstGeom prst="rect">
            <a:avLst/>
          </a:prstGeom>
        </p:spPr>
        <p:txBody>
          <a:bodyPr wrap="square">
            <a:spAutoFit/>
          </a:bodyPr>
          <a:lstStyle/>
          <a:p>
            <a:r>
              <a:rPr lang="en-US" i="1" dirty="0">
                <a:latin typeface="Times New Roman"/>
                <a:ea typeface="Times New Roman"/>
                <a:cs typeface="Arabic Transparent"/>
              </a:rPr>
              <a:t> </a:t>
            </a:r>
            <a:r>
              <a:rPr lang="en-US" i="1" dirty="0" err="1">
                <a:latin typeface="Times New Roman"/>
                <a:ea typeface="Times New Roman"/>
                <a:cs typeface="Arabic Transparent"/>
              </a:rPr>
              <a:t>R</a:t>
            </a:r>
            <a:r>
              <a:rPr lang="en-US" i="1" baseline="-25000" dirty="0" err="1">
                <a:latin typeface="Times New Roman"/>
                <a:ea typeface="Times New Roman"/>
                <a:cs typeface="Arabic Transparent"/>
              </a:rPr>
              <a:t>i</a:t>
            </a:r>
            <a:r>
              <a:rPr lang="en-US" i="1" baseline="-25000" dirty="0">
                <a:latin typeface="Times New Roman"/>
                <a:ea typeface="Times New Roman"/>
                <a:cs typeface="Arabic Transparent"/>
              </a:rPr>
              <a:t> t</a:t>
            </a:r>
            <a:r>
              <a:rPr lang="en-US" dirty="0">
                <a:latin typeface="Times New Roman"/>
                <a:ea typeface="Times New Roman"/>
                <a:cs typeface="Arabic Transparent"/>
              </a:rPr>
              <a:t> = </a:t>
            </a:r>
            <a:r>
              <a:rPr lang="en-US" i="1" dirty="0" err="1">
                <a:latin typeface="Times New Roman"/>
                <a:ea typeface="Times New Roman"/>
                <a:cs typeface="Arabic Transparent"/>
              </a:rPr>
              <a:t>R</a:t>
            </a:r>
            <a:r>
              <a:rPr lang="en-US" i="1" baseline="-25000" dirty="0" err="1">
                <a:latin typeface="Times New Roman"/>
                <a:ea typeface="Times New Roman"/>
                <a:cs typeface="Arabic Transparent"/>
              </a:rPr>
              <a:t>i</a:t>
            </a:r>
            <a:r>
              <a:rPr lang="en-US" i="1" baseline="-25000" dirty="0">
                <a:latin typeface="Times New Roman"/>
                <a:ea typeface="Times New Roman"/>
                <a:cs typeface="Arabic Transparent"/>
              </a:rPr>
              <a:t> </a:t>
            </a:r>
            <a:r>
              <a:rPr lang="en-US" baseline="-25000" dirty="0">
                <a:latin typeface="Times New Roman"/>
                <a:ea typeface="Times New Roman"/>
                <a:cs typeface="Arabic Transparent"/>
              </a:rPr>
              <a:t>1</a:t>
            </a:r>
            <a:r>
              <a:rPr lang="en-US" dirty="0">
                <a:latin typeface="Times New Roman"/>
                <a:ea typeface="Times New Roman"/>
                <a:cs typeface="Arabic Transparent"/>
              </a:rPr>
              <a:t> + </a:t>
            </a:r>
            <a:r>
              <a:rPr lang="en-US" i="1" dirty="0" err="1">
                <a:latin typeface="Times New Roman"/>
                <a:ea typeface="Times New Roman"/>
                <a:cs typeface="Arabic Transparent"/>
              </a:rPr>
              <a:t>R</a:t>
            </a:r>
            <a:r>
              <a:rPr lang="en-US" i="1" baseline="-25000" dirty="0" err="1">
                <a:latin typeface="Times New Roman"/>
                <a:ea typeface="Times New Roman"/>
                <a:cs typeface="Arabic Transparent"/>
              </a:rPr>
              <a:t>i</a:t>
            </a:r>
            <a:r>
              <a:rPr lang="en-US" i="1" baseline="-25000" dirty="0">
                <a:latin typeface="Times New Roman"/>
                <a:ea typeface="Times New Roman"/>
                <a:cs typeface="Arabic Transparent"/>
              </a:rPr>
              <a:t> </a:t>
            </a:r>
            <a:r>
              <a:rPr lang="en-US" baseline="-25000" dirty="0">
                <a:latin typeface="Times New Roman"/>
                <a:ea typeface="Times New Roman"/>
                <a:cs typeface="Arabic Transparent"/>
              </a:rPr>
              <a:t>2</a:t>
            </a:r>
            <a:r>
              <a:rPr lang="en-US" dirty="0">
                <a:latin typeface="Times New Roman"/>
                <a:ea typeface="Times New Roman"/>
                <a:cs typeface="Arabic Transparent"/>
              </a:rPr>
              <a:t> +</a:t>
            </a:r>
            <a:r>
              <a:rPr lang="en-US" i="1" dirty="0">
                <a:latin typeface="Times New Roman"/>
                <a:ea typeface="Times New Roman"/>
                <a:cs typeface="Arabic Transparent"/>
              </a:rPr>
              <a:t> </a:t>
            </a:r>
            <a:r>
              <a:rPr lang="en-US" i="1" dirty="0" err="1">
                <a:latin typeface="Times New Roman"/>
                <a:ea typeface="Times New Roman"/>
                <a:cs typeface="Arabic Transparent"/>
              </a:rPr>
              <a:t>R</a:t>
            </a:r>
            <a:r>
              <a:rPr lang="en-US" i="1" baseline="-25000" dirty="0" err="1">
                <a:latin typeface="Times New Roman"/>
                <a:ea typeface="Times New Roman"/>
                <a:cs typeface="Arabic Transparent"/>
              </a:rPr>
              <a:t>i</a:t>
            </a:r>
            <a:r>
              <a:rPr lang="en-US" i="1" baseline="-25000" dirty="0">
                <a:latin typeface="Times New Roman"/>
                <a:ea typeface="Times New Roman"/>
                <a:cs typeface="Arabic Transparent"/>
              </a:rPr>
              <a:t> </a:t>
            </a:r>
            <a:r>
              <a:rPr lang="en-US" baseline="-25000" dirty="0">
                <a:latin typeface="Times New Roman"/>
                <a:ea typeface="Times New Roman"/>
                <a:cs typeface="Arabic Transparent"/>
              </a:rPr>
              <a:t>3</a:t>
            </a:r>
            <a:endParaRPr lang="ar-EG" dirty="0"/>
          </a:p>
        </p:txBody>
      </p:sp>
      <p:sp>
        <p:nvSpPr>
          <p:cNvPr id="33" name="Rectangle 3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34" name="Object 33"/>
          <p:cNvGraphicFramePr>
            <a:graphicFrameLocks noChangeAspect="1"/>
          </p:cNvGraphicFramePr>
          <p:nvPr>
            <p:extLst>
              <p:ext uri="{D42A27DB-BD31-4B8C-83A1-F6EECF244321}">
                <p14:modId xmlns:p14="http://schemas.microsoft.com/office/powerpoint/2010/main" val="1216641907"/>
              </p:ext>
            </p:extLst>
          </p:nvPr>
        </p:nvGraphicFramePr>
        <p:xfrm>
          <a:off x="7419061" y="5638800"/>
          <a:ext cx="1483179" cy="897232"/>
        </p:xfrm>
        <a:graphic>
          <a:graphicData uri="http://schemas.openxmlformats.org/presentationml/2006/ole">
            <mc:AlternateContent xmlns:mc="http://schemas.openxmlformats.org/markup-compatibility/2006">
              <mc:Choice xmlns:v="urn:schemas-microsoft-com:vml" Requires="v">
                <p:oleObj spid="_x0000_s8268" name="Equation" r:id="rId3" imgW="774364" imgH="469696" progId="Equation.3">
                  <p:embed/>
                </p:oleObj>
              </mc:Choice>
              <mc:Fallback>
                <p:oleObj name="Equation" r:id="rId3" imgW="774364" imgH="469696" progId="Equation.3">
                  <p:embed/>
                  <p:pic>
                    <p:nvPicPr>
                      <p:cNvPr id="0"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9061" y="5638800"/>
                        <a:ext cx="1483179" cy="897232"/>
                      </a:xfrm>
                      <a:prstGeom prst="rect">
                        <a:avLst/>
                      </a:prstGeom>
                      <a:noFill/>
                    </p:spPr>
                  </p:pic>
                </p:oleObj>
              </mc:Fallback>
            </mc:AlternateContent>
          </a:graphicData>
        </a:graphic>
      </p:graphicFrame>
      <p:sp>
        <p:nvSpPr>
          <p:cNvPr id="35" name="Rectangle 39"/>
          <p:cNvSpPr>
            <a:spLocks noChangeArrowheads="1"/>
          </p:cNvSpPr>
          <p:nvPr/>
        </p:nvSpPr>
        <p:spPr bwMode="auto">
          <a:xfrm>
            <a:off x="0" y="466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sp>
        <p:nvSpPr>
          <p:cNvPr id="36" name="Rectangle 35"/>
          <p:cNvSpPr/>
          <p:nvPr/>
        </p:nvSpPr>
        <p:spPr>
          <a:xfrm>
            <a:off x="976158" y="1286719"/>
            <a:ext cx="2813591" cy="400110"/>
          </a:xfrm>
          <a:prstGeom prst="rect">
            <a:avLst/>
          </a:prstGeom>
        </p:spPr>
        <p:txBody>
          <a:bodyPr wrap="none">
            <a:spAutoFit/>
          </a:bodyPr>
          <a:lstStyle/>
          <a:p>
            <a:r>
              <a:rPr lang="ar-EG" sz="2000" dirty="0">
                <a:solidFill>
                  <a:srgbClr val="FF0000"/>
                </a:solidFill>
                <a:latin typeface="Times New Roman"/>
                <a:ea typeface="Times New Roman"/>
                <a:cs typeface="Arabic Transparent"/>
              </a:rPr>
              <a:t>توصيل البطاريات على التوازي:</a:t>
            </a:r>
            <a:endParaRPr lang="ar-EG" sz="2000" dirty="0">
              <a:solidFill>
                <a:srgbClr val="FF0000"/>
              </a:solidFill>
            </a:endParaRPr>
          </a:p>
        </p:txBody>
      </p:sp>
      <p:sp>
        <p:nvSpPr>
          <p:cNvPr id="37" name="Rectangle 36"/>
          <p:cNvSpPr/>
          <p:nvPr/>
        </p:nvSpPr>
        <p:spPr>
          <a:xfrm>
            <a:off x="976158" y="2988931"/>
            <a:ext cx="2895600" cy="784830"/>
          </a:xfrm>
          <a:prstGeom prst="rect">
            <a:avLst/>
          </a:prstGeom>
        </p:spPr>
        <p:txBody>
          <a:bodyPr wrap="square">
            <a:spAutoFit/>
          </a:bodyPr>
          <a:lstStyle/>
          <a:p>
            <a:pPr algn="just" rtl="1">
              <a:lnSpc>
                <a:spcPct val="150000"/>
              </a:lnSpc>
            </a:pPr>
            <a:r>
              <a:rPr lang="ar-EG" b="1" dirty="0">
                <a:latin typeface="Times New Roman"/>
                <a:ea typeface="Times New Roman"/>
                <a:cs typeface="Arabic Transparent"/>
              </a:rPr>
              <a:t>وتكون القوة الدافعة الكهربية الكلية</a:t>
            </a:r>
            <a:r>
              <a:rPr lang="ar-EG" b="1" dirty="0" smtClean="0">
                <a:latin typeface="Times New Roman"/>
                <a:ea typeface="Times New Roman"/>
                <a:cs typeface="Arabic Transparent"/>
              </a:rPr>
              <a:t>: </a:t>
            </a:r>
            <a:endParaRPr lang="en-US" b="1" dirty="0">
              <a:latin typeface="Times New Roman"/>
              <a:ea typeface="Times New Roman"/>
              <a:cs typeface="Arabic Transparent"/>
            </a:endParaRPr>
          </a:p>
          <a:p>
            <a:r>
              <a:rPr lang="ar-EG" b="1" dirty="0">
                <a:latin typeface="Times New Roman"/>
                <a:ea typeface="Times New Roman"/>
                <a:cs typeface="Arabic Transparent"/>
              </a:rPr>
              <a:t>	</a:t>
            </a:r>
            <a:r>
              <a:rPr lang="en-US" b="1" dirty="0" smtClean="0">
                <a:latin typeface="Times New Roman"/>
                <a:ea typeface="Times New Roman"/>
                <a:cs typeface="Arabic Transparent"/>
              </a:rPr>
              <a:t>  </a:t>
            </a:r>
            <a:r>
              <a:rPr lang="en-US" b="1" i="1" dirty="0" smtClean="0">
                <a:latin typeface="Times New Roman"/>
                <a:ea typeface="Times New Roman"/>
                <a:cs typeface="Arabic Transparent"/>
              </a:rPr>
              <a:t>E</a:t>
            </a:r>
            <a:r>
              <a:rPr lang="en-US" b="1" i="1" baseline="-25000" dirty="0" smtClean="0">
                <a:latin typeface="Times New Roman"/>
                <a:ea typeface="Times New Roman"/>
                <a:cs typeface="Arabic Transparent"/>
              </a:rPr>
              <a:t>t</a:t>
            </a:r>
            <a:r>
              <a:rPr lang="en-US" b="1" i="1" dirty="0" smtClean="0">
                <a:latin typeface="Times New Roman"/>
                <a:ea typeface="Times New Roman"/>
                <a:cs typeface="Arabic Transparent"/>
              </a:rPr>
              <a:t> </a:t>
            </a:r>
            <a:r>
              <a:rPr lang="en-US" b="1" dirty="0">
                <a:latin typeface="Times New Roman"/>
                <a:ea typeface="Times New Roman"/>
                <a:cs typeface="Arabic Transparent"/>
              </a:rPr>
              <a:t>= </a:t>
            </a:r>
            <a:r>
              <a:rPr lang="en-US" b="1" i="1" dirty="0">
                <a:latin typeface="Times New Roman"/>
                <a:ea typeface="Times New Roman"/>
                <a:cs typeface="Arabic Transparent"/>
              </a:rPr>
              <a:t>E</a:t>
            </a:r>
            <a:r>
              <a:rPr lang="en-US" b="1" baseline="-25000" dirty="0">
                <a:latin typeface="Times New Roman"/>
                <a:ea typeface="Times New Roman"/>
                <a:cs typeface="Arabic Transparent"/>
              </a:rPr>
              <a:t>1</a:t>
            </a:r>
            <a:r>
              <a:rPr lang="en-US" b="1" dirty="0">
                <a:latin typeface="Times New Roman"/>
                <a:ea typeface="Times New Roman"/>
                <a:cs typeface="Arabic Transparent"/>
              </a:rPr>
              <a:t> = </a:t>
            </a:r>
            <a:r>
              <a:rPr lang="en-US" b="1" i="1" dirty="0">
                <a:latin typeface="Times New Roman"/>
                <a:ea typeface="Times New Roman"/>
                <a:cs typeface="Arabic Transparent"/>
              </a:rPr>
              <a:t>E</a:t>
            </a:r>
            <a:r>
              <a:rPr lang="en-US" b="1" baseline="-25000" dirty="0">
                <a:latin typeface="Times New Roman"/>
                <a:ea typeface="Times New Roman"/>
                <a:cs typeface="Arabic Transparent"/>
              </a:rPr>
              <a:t>2</a:t>
            </a:r>
            <a:r>
              <a:rPr lang="en-US" b="1" dirty="0">
                <a:latin typeface="Times New Roman"/>
                <a:ea typeface="Times New Roman"/>
                <a:cs typeface="Arabic Transparent"/>
              </a:rPr>
              <a:t> = </a:t>
            </a:r>
            <a:r>
              <a:rPr lang="en-US" b="1" i="1" dirty="0">
                <a:latin typeface="Times New Roman"/>
                <a:ea typeface="Times New Roman"/>
                <a:cs typeface="Arabic Transparent"/>
              </a:rPr>
              <a:t>E</a:t>
            </a:r>
            <a:r>
              <a:rPr lang="en-US" b="1" baseline="-25000" dirty="0">
                <a:latin typeface="Times New Roman"/>
                <a:ea typeface="Times New Roman"/>
                <a:cs typeface="Arabic Transparent"/>
              </a:rPr>
              <a:t>3</a:t>
            </a:r>
            <a:endParaRPr lang="ar-EG" b="1" dirty="0"/>
          </a:p>
        </p:txBody>
      </p:sp>
      <p:pic>
        <p:nvPicPr>
          <p:cNvPr id="8234"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48" y="1638527"/>
            <a:ext cx="923925"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4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39" name="Object 38"/>
          <p:cNvGraphicFramePr>
            <a:graphicFrameLocks noChangeAspect="1"/>
          </p:cNvGraphicFramePr>
          <p:nvPr>
            <p:extLst>
              <p:ext uri="{D42A27DB-BD31-4B8C-83A1-F6EECF244321}">
                <p14:modId xmlns:p14="http://schemas.microsoft.com/office/powerpoint/2010/main" val="3346966563"/>
              </p:ext>
            </p:extLst>
          </p:nvPr>
        </p:nvGraphicFramePr>
        <p:xfrm>
          <a:off x="1436161" y="3998678"/>
          <a:ext cx="1031412" cy="714054"/>
        </p:xfrm>
        <a:graphic>
          <a:graphicData uri="http://schemas.openxmlformats.org/presentationml/2006/ole">
            <mc:AlternateContent xmlns:mc="http://schemas.openxmlformats.org/markup-compatibility/2006">
              <mc:Choice xmlns:v="urn:schemas-microsoft-com:vml" Requires="v">
                <p:oleObj spid="_x0000_s8269" name="Equation" r:id="rId6" imgW="622030" imgH="431613" progId="Equation.3">
                  <p:embed/>
                </p:oleObj>
              </mc:Choice>
              <mc:Fallback>
                <p:oleObj name="Equation" r:id="rId6" imgW="622030" imgH="431613" progId="Equation.3">
                  <p:embed/>
                  <p:pic>
                    <p:nvPicPr>
                      <p:cNvPr id="0" name="Object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6161" y="3998678"/>
                        <a:ext cx="1031412" cy="714054"/>
                      </a:xfrm>
                      <a:prstGeom prst="rect">
                        <a:avLst/>
                      </a:prstGeom>
                      <a:noFill/>
                    </p:spPr>
                  </p:pic>
                </p:oleObj>
              </mc:Fallback>
            </mc:AlternateContent>
          </a:graphicData>
        </a:graphic>
      </p:graphicFrame>
      <p:sp>
        <p:nvSpPr>
          <p:cNvPr id="40" name="Rectangle 4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41" name="Object 40"/>
          <p:cNvGraphicFramePr>
            <a:graphicFrameLocks noChangeAspect="1"/>
          </p:cNvGraphicFramePr>
          <p:nvPr>
            <p:extLst>
              <p:ext uri="{D42A27DB-BD31-4B8C-83A1-F6EECF244321}">
                <p14:modId xmlns:p14="http://schemas.microsoft.com/office/powerpoint/2010/main" val="87550040"/>
              </p:ext>
            </p:extLst>
          </p:nvPr>
        </p:nvGraphicFramePr>
        <p:xfrm>
          <a:off x="1590354" y="4913086"/>
          <a:ext cx="1328717" cy="803791"/>
        </p:xfrm>
        <a:graphic>
          <a:graphicData uri="http://schemas.openxmlformats.org/presentationml/2006/ole">
            <mc:AlternateContent xmlns:mc="http://schemas.openxmlformats.org/markup-compatibility/2006">
              <mc:Choice xmlns:v="urn:schemas-microsoft-com:vml" Requires="v">
                <p:oleObj spid="_x0000_s8270" name="Equation" r:id="rId8" imgW="774364" imgH="469696" progId="Equation.3">
                  <p:embed/>
                </p:oleObj>
              </mc:Choice>
              <mc:Fallback>
                <p:oleObj name="Equation" r:id="rId8" imgW="774364" imgH="469696" progId="Equation.3">
                  <p:embed/>
                  <p:pic>
                    <p:nvPicPr>
                      <p:cNvPr id="0" name="Object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0354" y="4913086"/>
                        <a:ext cx="1328717" cy="803791"/>
                      </a:xfrm>
                      <a:prstGeom prst="rect">
                        <a:avLst/>
                      </a:prstGeom>
                      <a:noFill/>
                    </p:spPr>
                  </p:pic>
                </p:oleObj>
              </mc:Fallback>
            </mc:AlternateContent>
          </a:graphicData>
        </a:graphic>
      </p:graphicFrame>
      <p:sp>
        <p:nvSpPr>
          <p:cNvPr id="42" name="Rectangle 48"/>
          <p:cNvSpPr>
            <a:spLocks noChangeArrowheads="1"/>
          </p:cNvSpPr>
          <p:nvPr/>
        </p:nvSpPr>
        <p:spPr bwMode="auto">
          <a:xfrm>
            <a:off x="15240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spTree>
    <p:extLst>
      <p:ext uri="{BB962C8B-B14F-4D97-AF65-F5344CB8AC3E}">
        <p14:creationId xmlns:p14="http://schemas.microsoft.com/office/powerpoint/2010/main" val="728109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304800" y="762000"/>
            <a:ext cx="8285807" cy="4924425"/>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6248400" y="3276600"/>
            <a:ext cx="2628900" cy="1895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3942"/>
            <a:ext cx="9144000" cy="2074350"/>
          </a:xfrm>
          <a:prstGeom prst="rect">
            <a:avLst/>
          </a:prstGeom>
        </p:spPr>
        <p:txBody>
          <a:bodyPr wrap="square">
            <a:spAutoFit/>
          </a:bodyPr>
          <a:lstStyle/>
          <a:p>
            <a:pPr algn="just" rtl="1">
              <a:lnSpc>
                <a:spcPct val="150000"/>
              </a:lnSpc>
              <a:spcBef>
                <a:spcPts val="1200"/>
              </a:spcBef>
              <a:spcAft>
                <a:spcPts val="300"/>
              </a:spcAft>
            </a:pPr>
            <a:r>
              <a:rPr lang="ar-EG" sz="2000" b="1" dirty="0">
                <a:latin typeface="Arial"/>
              </a:rPr>
              <a:t>مثال (3):</a:t>
            </a:r>
            <a:endParaRPr lang="en-US" sz="2000" b="1" i="1" dirty="0">
              <a:latin typeface="Arial"/>
            </a:endParaRPr>
          </a:p>
          <a:p>
            <a:pPr algn="just" rtl="1">
              <a:lnSpc>
                <a:spcPct val="150000"/>
              </a:lnSpc>
              <a:spcBef>
                <a:spcPts val="1200"/>
              </a:spcBef>
              <a:spcAft>
                <a:spcPts val="300"/>
              </a:spcAft>
            </a:pPr>
            <a:r>
              <a:rPr lang="ar-EG" sz="2000" b="1" dirty="0">
                <a:latin typeface="Arial"/>
                <a:cs typeface="Arabic Transparent"/>
              </a:rPr>
              <a:t>	وصلت أربع بطاريات على التوالي، القوة الدافعة الكهربية لكل منهما تساوي </a:t>
            </a:r>
            <a:r>
              <a:rPr lang="en-US" sz="2000" b="1" dirty="0">
                <a:latin typeface="Arial"/>
                <a:cs typeface="Arabic Transparent"/>
              </a:rPr>
              <a:t>1.2</a:t>
            </a:r>
            <a:r>
              <a:rPr lang="ar-EG" sz="2000" b="1" dirty="0">
                <a:latin typeface="Arial"/>
                <a:cs typeface="Arabic Transparent"/>
              </a:rPr>
              <a:t> فولت والمقاومة الداخلية </a:t>
            </a:r>
            <a:r>
              <a:rPr lang="en-US" sz="2000" b="1" dirty="0">
                <a:latin typeface="Arial"/>
                <a:cs typeface="Arabic Transparent"/>
              </a:rPr>
              <a:t>0.2</a:t>
            </a:r>
            <a:r>
              <a:rPr lang="ar-EG" sz="2000" b="1" dirty="0">
                <a:latin typeface="Arial"/>
                <a:cs typeface="Arabic Transparent"/>
              </a:rPr>
              <a:t> أوم. وصلت أطرافها بمقاومة </a:t>
            </a:r>
            <a:r>
              <a:rPr lang="en-US" sz="2000" b="1" dirty="0">
                <a:latin typeface="Arial"/>
                <a:cs typeface="Arabic Transparent"/>
              </a:rPr>
              <a:t>4</a:t>
            </a:r>
            <a:r>
              <a:rPr lang="ar-EG" sz="2000" b="1" dirty="0">
                <a:latin typeface="Arial"/>
                <a:cs typeface="Arabic Transparent"/>
              </a:rPr>
              <a:t> أوم. احسب القوة الدافعة الكهربية الكلية وشدة التيار المار بالدائرة.</a:t>
            </a:r>
            <a:endParaRPr lang="en-US" sz="2000" b="1" dirty="0">
              <a:effectLst/>
              <a:latin typeface="Arial"/>
              <a:cs typeface="Arabic Transparen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21738700"/>
              </p:ext>
            </p:extLst>
          </p:nvPr>
        </p:nvGraphicFramePr>
        <p:xfrm>
          <a:off x="41275" y="4451250"/>
          <a:ext cx="2473325" cy="717118"/>
        </p:xfrm>
        <a:graphic>
          <a:graphicData uri="http://schemas.openxmlformats.org/presentationml/2006/ole">
            <mc:AlternateContent xmlns:mc="http://schemas.openxmlformats.org/markup-compatibility/2006">
              <mc:Choice xmlns:v="urn:schemas-microsoft-com:vml" Requires="v">
                <p:oleObj spid="_x0000_s9248" name="Equation" r:id="rId3" imgW="1612900" imgH="469900" progId="Equation.3">
                  <p:embed/>
                </p:oleObj>
              </mc:Choice>
              <mc:Fallback>
                <p:oleObj name="Equation" r:id="rId3" imgW="1612900" imgH="4699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 y="4451250"/>
                        <a:ext cx="2473325" cy="717118"/>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153651681"/>
              </p:ext>
            </p:extLst>
          </p:nvPr>
        </p:nvGraphicFramePr>
        <p:xfrm>
          <a:off x="105933" y="6015990"/>
          <a:ext cx="1981200" cy="691116"/>
        </p:xfrm>
        <a:graphic>
          <a:graphicData uri="http://schemas.openxmlformats.org/presentationml/2006/ole">
            <mc:AlternateContent xmlns:mc="http://schemas.openxmlformats.org/markup-compatibility/2006">
              <mc:Choice xmlns:v="urn:schemas-microsoft-com:vml" Requires="v">
                <p:oleObj spid="_x0000_s9249" name="Equation" r:id="rId5" imgW="1231366" imgH="431613" progId="Equation.3">
                  <p:embed/>
                </p:oleObj>
              </mc:Choice>
              <mc:Fallback>
                <p:oleObj name="Equation" r:id="rId5" imgW="1231366" imgH="431613"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933" y="6015990"/>
                        <a:ext cx="1981200" cy="691116"/>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91258457"/>
              </p:ext>
            </p:extLst>
          </p:nvPr>
        </p:nvGraphicFramePr>
        <p:xfrm>
          <a:off x="3886200" y="5720349"/>
          <a:ext cx="2619375" cy="658202"/>
        </p:xfrm>
        <a:graphic>
          <a:graphicData uri="http://schemas.openxmlformats.org/presentationml/2006/ole">
            <mc:AlternateContent xmlns:mc="http://schemas.openxmlformats.org/markup-compatibility/2006">
              <mc:Choice xmlns:v="urn:schemas-microsoft-com:vml" Requires="v">
                <p:oleObj spid="_x0000_s9250" name="Equation" r:id="rId7" imgW="1854200" imgH="469900" progId="Equation.3">
                  <p:embed/>
                </p:oleObj>
              </mc:Choice>
              <mc:Fallback>
                <p:oleObj name="Equation" r:id="rId7" imgW="1854200" imgH="46990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5720349"/>
                        <a:ext cx="2619375" cy="658202"/>
                      </a:xfrm>
                      <a:prstGeom prst="rect">
                        <a:avLst/>
                      </a:prstGeom>
                      <a:noFill/>
                    </p:spPr>
                  </p:pic>
                </p:oleObj>
              </mc:Fallback>
            </mc:AlternateContent>
          </a:graphicData>
        </a:graphic>
      </p:graphicFrame>
      <p:sp>
        <p:nvSpPr>
          <p:cNvPr id="6" name="Rectangle 4"/>
          <p:cNvSpPr>
            <a:spLocks noChangeArrowheads="1"/>
          </p:cNvSpPr>
          <p:nvPr/>
        </p:nvSpPr>
        <p:spPr bwMode="auto">
          <a:xfrm>
            <a:off x="1755524" y="2590800"/>
            <a:ext cx="5632952" cy="2100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38088"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smtClean="0">
                <a:ln>
                  <a:noFill/>
                </a:ln>
                <a:solidFill>
                  <a:schemeClr val="tx1"/>
                </a:solidFill>
                <a:effectLst/>
                <a:latin typeface="Arial" pitchFamily="34" charset="0"/>
                <a:cs typeface="Arial" pitchFamily="34" charset="0"/>
              </a:rPr>
              <a:t>الحــل</a:t>
            </a:r>
            <a:endParaRPr kumimoji="0" lang="en-US" sz="28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err="1" smtClean="0">
                <a:ln>
                  <a:noFill/>
                </a:ln>
                <a:solidFill>
                  <a:schemeClr val="tx1"/>
                </a:solidFill>
                <a:effectLst/>
                <a:latin typeface="Arial" pitchFamily="34" charset="0"/>
                <a:ea typeface="Times New Roman" pitchFamily="18" charset="0"/>
                <a:cs typeface="Arabic Transparent"/>
              </a:rPr>
              <a:t>E</a:t>
            </a:r>
            <a:r>
              <a:rPr kumimoji="0" lang="en-US" sz="2400" b="0" i="1" u="none" strike="noStrike" cap="none" normalizeH="0" baseline="-30000" dirty="0" err="1" smtClean="0">
                <a:ln>
                  <a:noFill/>
                </a:ln>
                <a:solidFill>
                  <a:schemeClr val="tx1"/>
                </a:solidFill>
                <a:effectLst/>
                <a:latin typeface="Arial" pitchFamily="34" charset="0"/>
                <a:ea typeface="Times New Roman" pitchFamily="18" charset="0"/>
                <a:cs typeface="Arabic Transparent"/>
              </a:rPr>
              <a:t>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abic Transparent"/>
              </a:rPr>
              <a:t> = 1.2 Volt, 	</a:t>
            </a:r>
            <a:r>
              <a:rPr kumimoji="0" lang="en-US" sz="2400" b="0" i="1" u="none" strike="noStrike" cap="none" normalizeH="0" baseline="0" dirty="0" err="1" smtClean="0">
                <a:ln>
                  <a:noFill/>
                </a:ln>
                <a:solidFill>
                  <a:schemeClr val="tx1"/>
                </a:solidFill>
                <a:effectLst/>
                <a:latin typeface="Arial" pitchFamily="34" charset="0"/>
                <a:ea typeface="Times New Roman" pitchFamily="18" charset="0"/>
                <a:cs typeface="Arabic Transparent"/>
              </a:rPr>
              <a:t>R</a:t>
            </a:r>
            <a:r>
              <a:rPr kumimoji="0" lang="en-US" sz="2400" b="0" i="1" u="none" strike="noStrike" cap="none" normalizeH="0" baseline="-30000" dirty="0" err="1" smtClean="0">
                <a:ln>
                  <a:noFill/>
                </a:ln>
                <a:solidFill>
                  <a:schemeClr val="tx1"/>
                </a:solidFill>
                <a:effectLst/>
                <a:latin typeface="Arial" pitchFamily="34" charset="0"/>
                <a:ea typeface="Times New Roman" pitchFamily="18" charset="0"/>
                <a:cs typeface="Arabic Transparent"/>
              </a:rPr>
              <a:t>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abic Transparent"/>
              </a:rPr>
              <a:t> = 0.2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a:sym typeface="Symbol" pitchFamily="18" charset="2"/>
              </a:rPr>
              <a: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abic Transparent"/>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a:sym typeface="Symbol" pitchFamily="18" charset="2"/>
              </a:rPr>
              <a:t>		   </a:t>
            </a: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Arabic Transparent"/>
                <a:sym typeface="Symbol" pitchFamily="18" charset="2"/>
              </a:rPr>
              <a:t>R</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a:sym typeface="Symbol" pitchFamily="18" charset="2"/>
              </a:rPr>
              <a:t> = 4</a:t>
            </a:r>
            <a:endParaRPr kumimoji="0" lang="en-US"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Arabic Transparent"/>
                <a:sym typeface="Symbol" pitchFamily="18" charset="2"/>
              </a:rPr>
              <a:t>E</a:t>
            </a:r>
            <a:r>
              <a:rPr kumimoji="0" lang="en-US" sz="2400" b="0" i="1" u="none" strike="noStrike" cap="none" normalizeH="0" baseline="-30000" dirty="0" smtClean="0">
                <a:ln>
                  <a:noFill/>
                </a:ln>
                <a:solidFill>
                  <a:schemeClr val="tx1"/>
                </a:solidFill>
                <a:effectLst/>
                <a:latin typeface="Times New Roman" pitchFamily="18" charset="0"/>
                <a:ea typeface="Times New Roman" pitchFamily="18" charset="0"/>
                <a:cs typeface="Arabic Transparent"/>
                <a:sym typeface="Symbol" pitchFamily="18" charset="2"/>
              </a:rPr>
              <a:t>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a:sym typeface="Symbol" pitchFamily="18" charset="2"/>
              </a:rPr>
              <a:t> = 1.2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abic Transparent"/>
              </a:rPr>
              <a:t> 4 = 4.8 Volt</a:t>
            </a:r>
            <a:endParaRPr kumimoji="0" lang="en-US"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err="1" smtClean="0">
                <a:ln>
                  <a:noFill/>
                </a:ln>
                <a:solidFill>
                  <a:schemeClr val="tx1"/>
                </a:solidFill>
                <a:effectLst/>
                <a:latin typeface="Times New Roman" pitchFamily="18" charset="0"/>
                <a:ea typeface="Times New Roman" pitchFamily="18" charset="0"/>
                <a:cs typeface="Arabic Transparent"/>
                <a:sym typeface="Symbol" pitchFamily="18" charset="2"/>
              </a:rPr>
              <a:t>R</a:t>
            </a:r>
            <a:r>
              <a:rPr kumimoji="0" lang="en-US" sz="2400" b="0" i="1" u="none" strike="noStrike" cap="none" normalizeH="0" baseline="-30000" dirty="0" err="1" smtClean="0">
                <a:ln>
                  <a:noFill/>
                </a:ln>
                <a:solidFill>
                  <a:schemeClr val="tx1"/>
                </a:solidFill>
                <a:effectLst/>
                <a:latin typeface="Times New Roman" pitchFamily="18" charset="0"/>
                <a:ea typeface="Times New Roman" pitchFamily="18" charset="0"/>
                <a:cs typeface="Arabic Transparent"/>
                <a:sym typeface="Symbol" pitchFamily="18" charset="2"/>
              </a:rPr>
              <a:t>it</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Arabic Transparent"/>
                <a:sym typeface="Symbol" pitchFamily="18" charset="2"/>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a:sym typeface="Symbol" pitchFamily="18" charset="2"/>
              </a:rPr>
              <a:t> = 0.2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abic Transparent"/>
              </a:rPr>
              <a:t> 4 = 0.8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a:sym typeface="Symbol" pitchFamily="18" charset="2"/>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a:sym typeface="Symbol" pitchFamily="18" charset="2"/>
            </a:endParaRPr>
          </a:p>
        </p:txBody>
      </p:sp>
      <p:sp>
        <p:nvSpPr>
          <p:cNvPr id="7" name="Rectangle 5"/>
          <p:cNvSpPr>
            <a:spLocks noChangeArrowheads="1"/>
          </p:cNvSpPr>
          <p:nvPr/>
        </p:nvSpPr>
        <p:spPr bwMode="auto">
          <a:xfrm>
            <a:off x="2438400" y="4572000"/>
            <a:ext cx="1962397"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abic Transparent"/>
              </a:rPr>
              <a:t> Amp</a:t>
            </a:r>
          </a:p>
          <a:p>
            <a:pPr marL="0" marR="0" lvl="0" indent="0" algn="l" defTabSz="914400" rtl="0" eaLnBrk="1" fontAlgn="base" latinLnBrk="0" hangingPunct="1">
              <a:lnSpc>
                <a:spcPct val="100000"/>
              </a:lnSpc>
              <a:spcBef>
                <a:spcPct val="0"/>
              </a:spcBef>
              <a:spcAft>
                <a:spcPct val="0"/>
              </a:spcAft>
              <a:buClrTx/>
              <a:buSzTx/>
              <a:buFontTx/>
              <a:buNone/>
              <a:tabLst/>
            </a:pPr>
            <a:endParaRPr lang="en-US" sz="1600" dirty="0">
              <a:latin typeface="Arial" pitchFamily="34" charset="0"/>
              <a:cs typeface="Arabic Transparent"/>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في حالة التوازي فإن:</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76200" y="5535467"/>
            <a:ext cx="18221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Times New Roman" pitchFamily="18" charset="0"/>
                <a:cs typeface="Arabic Transparent"/>
              </a:rPr>
              <a:t>E</a:t>
            </a:r>
            <a:r>
              <a:rPr kumimoji="0" lang="en-US" sz="1600" b="1" i="1" u="none" strike="noStrike" cap="none" normalizeH="0" baseline="-30000" dirty="0" smtClean="0">
                <a:ln>
                  <a:noFill/>
                </a:ln>
                <a:solidFill>
                  <a:schemeClr val="tx1"/>
                </a:solidFill>
                <a:effectLst/>
                <a:latin typeface="Arial" pitchFamily="34" charset="0"/>
                <a:ea typeface="Times New Roman" pitchFamily="18" charset="0"/>
                <a:cs typeface="Arabic Transparent"/>
              </a:rPr>
              <a:t>t</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abic Transparent"/>
              </a:rPr>
              <a:t> = </a:t>
            </a:r>
            <a:r>
              <a:rPr kumimoji="0" lang="en-US" sz="1600" b="1" i="1" u="none" strike="noStrike" cap="none" normalizeH="0" baseline="0" dirty="0" smtClean="0">
                <a:ln>
                  <a:noFill/>
                </a:ln>
                <a:solidFill>
                  <a:schemeClr val="tx1"/>
                </a:solidFill>
                <a:effectLst/>
                <a:latin typeface="Arial" pitchFamily="34" charset="0"/>
                <a:ea typeface="Times New Roman" pitchFamily="18" charset="0"/>
                <a:cs typeface="Arabic Transparent"/>
              </a:rPr>
              <a:t>E</a:t>
            </a:r>
            <a:r>
              <a:rPr kumimoji="0" lang="en-US" sz="1600" b="1" i="0" u="none" strike="noStrike" cap="none" normalizeH="0" baseline="-30000" dirty="0" smtClean="0">
                <a:ln>
                  <a:noFill/>
                </a:ln>
                <a:solidFill>
                  <a:schemeClr val="tx1"/>
                </a:solidFill>
                <a:effectLst/>
                <a:latin typeface="Arial" pitchFamily="34" charset="0"/>
                <a:ea typeface="Times New Roman" pitchFamily="18" charset="0"/>
                <a:cs typeface="Arabic Transparent"/>
              </a:rPr>
              <a:t>1</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abic Transparent"/>
              </a:rPr>
              <a:t> = 1.2 Volt.</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6696296" y="5773051"/>
            <a:ext cx="7103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abic Transparent"/>
              </a:rPr>
              <a:t> Amp.</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50430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685800"/>
            <a:ext cx="9144000" cy="2074350"/>
          </a:xfrm>
          <a:prstGeom prst="rect">
            <a:avLst/>
          </a:prstGeom>
        </p:spPr>
        <p:txBody>
          <a:bodyPr wrap="square">
            <a:spAutoFit/>
          </a:bodyPr>
          <a:lstStyle/>
          <a:p>
            <a:pPr algn="just" rtl="1">
              <a:lnSpc>
                <a:spcPct val="150000"/>
              </a:lnSpc>
              <a:spcBef>
                <a:spcPts val="1200"/>
              </a:spcBef>
              <a:spcAft>
                <a:spcPts val="300"/>
              </a:spcAft>
            </a:pPr>
            <a:r>
              <a:rPr lang="ar-EG" sz="2000" b="1" dirty="0">
                <a:latin typeface="Arial"/>
              </a:rPr>
              <a:t>مثال (4):</a:t>
            </a:r>
            <a:endParaRPr lang="en-US" sz="2000" b="1" i="1" dirty="0">
              <a:latin typeface="Arial"/>
            </a:endParaRPr>
          </a:p>
          <a:p>
            <a:pPr algn="just" rtl="1">
              <a:lnSpc>
                <a:spcPct val="150000"/>
              </a:lnSpc>
              <a:spcBef>
                <a:spcPts val="1200"/>
              </a:spcBef>
              <a:spcAft>
                <a:spcPts val="300"/>
              </a:spcAft>
            </a:pPr>
            <a:r>
              <a:rPr lang="ar-EG" sz="2000" b="1" dirty="0">
                <a:latin typeface="Arial"/>
                <a:cs typeface="Arabic Transparent"/>
              </a:rPr>
              <a:t>	بطارية مكونة من </a:t>
            </a:r>
            <a:r>
              <a:rPr lang="en-US" sz="2000" b="1" dirty="0">
                <a:latin typeface="Arial"/>
                <a:cs typeface="Arabic Transparent"/>
              </a:rPr>
              <a:t>20</a:t>
            </a:r>
            <a:r>
              <a:rPr lang="ar-EG" sz="2000" b="1" dirty="0">
                <a:latin typeface="Arial"/>
                <a:cs typeface="Arabic Transparent"/>
              </a:rPr>
              <a:t> خلية موصلة على التوالي أعيد شحنها بواسطة منبع قوته </a:t>
            </a:r>
            <a:r>
              <a:rPr lang="en-US" sz="2000" b="1" dirty="0">
                <a:latin typeface="Arial"/>
                <a:cs typeface="Arabic Transparent"/>
              </a:rPr>
              <a:t>120</a:t>
            </a:r>
            <a:r>
              <a:rPr lang="ar-EG" sz="2000" b="1" dirty="0">
                <a:latin typeface="Arial"/>
                <a:cs typeface="Arabic Transparent"/>
              </a:rPr>
              <a:t>فولت. فإذا كانت ق.د.ك. لكل عمود </a:t>
            </a:r>
            <a:r>
              <a:rPr lang="en-US" sz="2000" b="1" dirty="0">
                <a:latin typeface="Arial"/>
                <a:cs typeface="Arabic Transparent"/>
              </a:rPr>
              <a:t>2</a:t>
            </a:r>
            <a:r>
              <a:rPr lang="ar-EG" sz="2000" b="1" dirty="0">
                <a:latin typeface="Arial"/>
                <a:cs typeface="Arabic Transparent"/>
              </a:rPr>
              <a:t> فولت ومقاومته الداخلية </a:t>
            </a:r>
            <a:r>
              <a:rPr lang="en-US" sz="2000" b="1" dirty="0">
                <a:latin typeface="Arial"/>
                <a:cs typeface="Arabic Transparent"/>
              </a:rPr>
              <a:t>0.1</a:t>
            </a:r>
            <a:r>
              <a:rPr lang="ar-EG" sz="2000" b="1" dirty="0">
                <a:latin typeface="Arial"/>
                <a:cs typeface="Arabic Transparent"/>
              </a:rPr>
              <a:t> أوم، فاحسب المقاومة التي توصل على التوالي في دائرة الشحن ليكون تيار الشحن قيمته </a:t>
            </a:r>
            <a:r>
              <a:rPr lang="en-US" sz="2000" b="1" dirty="0">
                <a:latin typeface="Arial"/>
                <a:cs typeface="Arabic Transparent"/>
              </a:rPr>
              <a:t>4</a:t>
            </a:r>
            <a:r>
              <a:rPr lang="ar-EG" sz="2000" b="1" dirty="0">
                <a:latin typeface="Arial"/>
                <a:cs typeface="Arabic Transparent"/>
              </a:rPr>
              <a:t> أمبير.</a:t>
            </a:r>
            <a:endParaRPr lang="en-US" sz="2000" b="1" dirty="0">
              <a:effectLst/>
              <a:latin typeface="Arial"/>
              <a:cs typeface="Arabic Transparen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836617864"/>
              </p:ext>
            </p:extLst>
          </p:nvPr>
        </p:nvGraphicFramePr>
        <p:xfrm>
          <a:off x="2133600" y="4648200"/>
          <a:ext cx="1676400" cy="883265"/>
        </p:xfrm>
        <a:graphic>
          <a:graphicData uri="http://schemas.openxmlformats.org/presentationml/2006/ole">
            <mc:AlternateContent xmlns:mc="http://schemas.openxmlformats.org/markup-compatibility/2006">
              <mc:Choice xmlns:v="urn:schemas-microsoft-com:vml" Requires="v">
                <p:oleObj spid="_x0000_s10256" name="Equation" r:id="rId3" imgW="889000" imgH="469900" progId="Equation.3">
                  <p:embed/>
                </p:oleObj>
              </mc:Choice>
              <mc:Fallback>
                <p:oleObj name="Equation" r:id="rId3" imgW="889000" imgH="469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648200"/>
                        <a:ext cx="1676400" cy="883265"/>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23560560"/>
              </p:ext>
            </p:extLst>
          </p:nvPr>
        </p:nvGraphicFramePr>
        <p:xfrm>
          <a:off x="7391400" y="5057775"/>
          <a:ext cx="866775" cy="428625"/>
        </p:xfrm>
        <a:graphic>
          <a:graphicData uri="http://schemas.openxmlformats.org/presentationml/2006/ole">
            <mc:AlternateContent xmlns:mc="http://schemas.openxmlformats.org/markup-compatibility/2006">
              <mc:Choice xmlns:v="urn:schemas-microsoft-com:vml" Requires="v">
                <p:oleObj spid="_x0000_s10257" name="Equation" r:id="rId5" imgW="863225" imgH="431613" progId="Equation.3">
                  <p:embed/>
                </p:oleObj>
              </mc:Choice>
              <mc:Fallback>
                <p:oleObj name="Equation" r:id="rId5" imgW="863225" imgH="431613"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5057775"/>
                        <a:ext cx="8667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ChangeArrowheads="1"/>
          </p:cNvSpPr>
          <p:nvPr/>
        </p:nvSpPr>
        <p:spPr bwMode="auto">
          <a:xfrm>
            <a:off x="1640175" y="3124200"/>
            <a:ext cx="6864956" cy="136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38088"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smtClean="0">
                <a:ln>
                  <a:noFill/>
                </a:ln>
                <a:solidFill>
                  <a:schemeClr val="tx1"/>
                </a:solidFill>
                <a:effectLst/>
                <a:latin typeface="Arial" pitchFamily="34" charset="0"/>
                <a:cs typeface="Arial" pitchFamily="34" charset="0"/>
              </a:rPr>
              <a:t>الحــل</a:t>
            </a:r>
            <a:endParaRPr kumimoji="0" lang="en-US" sz="28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Arial" pitchFamily="34" charset="0"/>
                <a:ea typeface="Times New Roman" pitchFamily="18" charset="0"/>
                <a:cs typeface="Arabic Transparent"/>
              </a:rPr>
              <a:t>E</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abic Transparent"/>
              </a:rPr>
              <a:t>1</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abic Transparent"/>
              </a:rPr>
              <a:t> = </a:t>
            </a:r>
            <a:r>
              <a:rPr kumimoji="0" lang="en-US" sz="2400" b="0" i="1" u="none" strike="noStrike" cap="none" normalizeH="0" baseline="0" dirty="0" smtClean="0">
                <a:ln>
                  <a:noFill/>
                </a:ln>
                <a:solidFill>
                  <a:schemeClr val="tx1"/>
                </a:solidFill>
                <a:effectLst/>
                <a:latin typeface="Arial" pitchFamily="34" charset="0"/>
                <a:ea typeface="Times New Roman" pitchFamily="18" charset="0"/>
                <a:cs typeface="Arabic Transparent"/>
              </a:rPr>
              <a:t>E</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abic Transparent"/>
              </a:rPr>
              <a:t>2</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abic Transparent"/>
              </a:rPr>
              <a:t> = 2 Volt, </a:t>
            </a:r>
            <a:r>
              <a:rPr kumimoji="0" lang="en-US" sz="2400" b="0" i="1" u="none" strike="noStrike" cap="none" normalizeH="0" baseline="0" dirty="0" err="1" smtClean="0">
                <a:ln>
                  <a:noFill/>
                </a:ln>
                <a:solidFill>
                  <a:schemeClr val="tx1"/>
                </a:solidFill>
                <a:effectLst/>
                <a:latin typeface="Arial" pitchFamily="34" charset="0"/>
                <a:ea typeface="Times New Roman" pitchFamily="18" charset="0"/>
                <a:cs typeface="Arabic Transparent"/>
              </a:rPr>
              <a:t>R</a:t>
            </a:r>
            <a:r>
              <a:rPr kumimoji="0" lang="en-US" sz="2400" b="0" i="1" u="none" strike="noStrike" cap="none" normalizeH="0" baseline="-30000" dirty="0" err="1" smtClean="0">
                <a:ln>
                  <a:noFill/>
                </a:ln>
                <a:solidFill>
                  <a:schemeClr val="tx1"/>
                </a:solidFill>
                <a:effectLst/>
                <a:latin typeface="Arial" pitchFamily="34" charset="0"/>
                <a:ea typeface="Times New Roman" pitchFamily="18" charset="0"/>
                <a:cs typeface="Arabic Transparent"/>
              </a:rPr>
              <a:t>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abic Transparent"/>
              </a:rPr>
              <a:t> = 0.1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a:sym typeface="Symbol" pitchFamily="18" charset="2"/>
              </a:rPr>
              <a: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abic Transparent"/>
              </a:rPr>
              <a:t>, </a:t>
            </a:r>
            <a:r>
              <a:rPr kumimoji="0" lang="en-US" sz="2400" b="0" i="1" u="none" strike="noStrike" cap="none" normalizeH="0" baseline="0" dirty="0" err="1" smtClean="0">
                <a:ln>
                  <a:noFill/>
                </a:ln>
                <a:solidFill>
                  <a:schemeClr val="tx1"/>
                </a:solidFill>
                <a:effectLst/>
                <a:latin typeface="Times New Roman" pitchFamily="18" charset="0"/>
                <a:ea typeface="Times New Roman" pitchFamily="18" charset="0"/>
                <a:cs typeface="Arabic Transparent"/>
                <a:sym typeface="Symbol" pitchFamily="18" charset="2"/>
              </a:rPr>
              <a:t>V</a:t>
            </a:r>
            <a:r>
              <a:rPr kumimoji="0" lang="en-US" sz="2400" b="0" i="1" u="none" strike="noStrike" cap="none" normalizeH="0" baseline="-30000" dirty="0" err="1" smtClean="0">
                <a:ln>
                  <a:noFill/>
                </a:ln>
                <a:solidFill>
                  <a:schemeClr val="tx1"/>
                </a:solidFill>
                <a:effectLst/>
                <a:latin typeface="Times New Roman" pitchFamily="18" charset="0"/>
                <a:ea typeface="Times New Roman" pitchFamily="18" charset="0"/>
                <a:cs typeface="Arabic Transparent"/>
                <a:sym typeface="Symbol" pitchFamily="18" charset="2"/>
              </a:rPr>
              <a:t>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a:sym typeface="Symbol" pitchFamily="18" charset="2"/>
              </a:rPr>
              <a:t> = 120 V, </a:t>
            </a:r>
            <a:r>
              <a:rPr kumimoji="0" lang="en-US" sz="2400" b="0" i="1" u="none" strike="noStrike" cap="none" normalizeH="0" baseline="0" dirty="0" err="1" smtClean="0">
                <a:ln>
                  <a:noFill/>
                </a:ln>
                <a:solidFill>
                  <a:schemeClr val="tx1"/>
                </a:solidFill>
                <a:effectLst/>
                <a:latin typeface="Times New Roman" pitchFamily="18" charset="0"/>
                <a:ea typeface="Times New Roman" pitchFamily="18" charset="0"/>
                <a:cs typeface="Arabic Transparent"/>
                <a:sym typeface="Symbol" pitchFamily="18" charset="2"/>
              </a:rPr>
              <a:t>I</a:t>
            </a:r>
            <a:r>
              <a:rPr kumimoji="0" lang="en-US" sz="2400" b="0" i="1" u="none" strike="noStrike" cap="none" normalizeH="0" baseline="-30000" dirty="0" err="1" smtClean="0">
                <a:ln>
                  <a:noFill/>
                </a:ln>
                <a:solidFill>
                  <a:schemeClr val="tx1"/>
                </a:solidFill>
                <a:effectLst/>
                <a:latin typeface="Times New Roman" pitchFamily="18" charset="0"/>
                <a:ea typeface="Times New Roman" pitchFamily="18" charset="0"/>
                <a:cs typeface="Arabic Transparent"/>
                <a:sym typeface="Symbol" pitchFamily="18" charset="2"/>
              </a:rPr>
              <a:t>ch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a:sym typeface="Symbol" pitchFamily="18" charset="2"/>
              </a:rPr>
              <a:t> = 4 Amp</a:t>
            </a:r>
            <a:endParaRPr kumimoji="0" lang="en-US"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a:sym typeface="Symbol" pitchFamily="18" charset="2"/>
            </a:endParaRPr>
          </a:p>
        </p:txBody>
      </p:sp>
      <p:sp>
        <p:nvSpPr>
          <p:cNvPr id="6" name="Rectangle 4"/>
          <p:cNvSpPr>
            <a:spLocks noChangeArrowheads="1"/>
          </p:cNvSpPr>
          <p:nvPr/>
        </p:nvSpPr>
        <p:spPr bwMode="auto">
          <a:xfrm>
            <a:off x="3962400" y="5486400"/>
            <a:ext cx="252530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err="1" smtClean="0">
                <a:ln>
                  <a:noFill/>
                </a:ln>
                <a:solidFill>
                  <a:schemeClr val="tx1"/>
                </a:solidFill>
                <a:effectLst/>
                <a:latin typeface="Arial" pitchFamily="34" charset="0"/>
                <a:ea typeface="Times New Roman" pitchFamily="18" charset="0"/>
                <a:cs typeface="Arabic Transparent"/>
              </a:rPr>
              <a:t>V</a:t>
            </a:r>
            <a:r>
              <a:rPr kumimoji="0" lang="en-US" sz="2000" b="0" i="1" u="none" strike="noStrike" cap="none" normalizeH="0" baseline="-30000" dirty="0" err="1" smtClean="0">
                <a:ln>
                  <a:noFill/>
                </a:ln>
                <a:solidFill>
                  <a:schemeClr val="tx1"/>
                </a:solidFill>
                <a:effectLst/>
                <a:latin typeface="Arial" pitchFamily="34" charset="0"/>
                <a:ea typeface="Times New Roman" pitchFamily="18" charset="0"/>
                <a:cs typeface="Arabic Transparent"/>
              </a:rPr>
              <a:t>b</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abic Transparent"/>
              </a:rPr>
              <a:t> = 20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a:sym typeface="Symbol" pitchFamily="18" charset="2"/>
              </a:rPr>
              <a:t></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abic Transparent"/>
              </a:rPr>
              <a:t> 2 = 40 Volt</a:t>
            </a:r>
            <a:endParaRPr kumimoji="0" lang="en-US" sz="11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err="1" smtClean="0">
                <a:ln>
                  <a:noFill/>
                </a:ln>
                <a:solidFill>
                  <a:schemeClr val="tx1"/>
                </a:solidFill>
                <a:effectLst/>
                <a:latin typeface="Times New Roman" pitchFamily="18" charset="0"/>
                <a:ea typeface="Times New Roman" pitchFamily="18" charset="0"/>
                <a:cs typeface="Arabic Transparent"/>
                <a:sym typeface="Symbol" pitchFamily="18" charset="2"/>
              </a:rPr>
              <a:t>R</a:t>
            </a:r>
            <a:r>
              <a:rPr kumimoji="0" lang="en-US" sz="2000" b="0" i="1" u="none" strike="noStrike" cap="none" normalizeH="0" baseline="-30000" dirty="0" err="1" smtClean="0">
                <a:ln>
                  <a:noFill/>
                </a:ln>
                <a:solidFill>
                  <a:schemeClr val="tx1"/>
                </a:solidFill>
                <a:effectLst/>
                <a:latin typeface="Times New Roman" pitchFamily="18" charset="0"/>
                <a:ea typeface="Times New Roman" pitchFamily="18" charset="0"/>
                <a:cs typeface="Arabic Transparent"/>
                <a:sym typeface="Symbol" pitchFamily="18" charset="2"/>
              </a:rPr>
              <a:t>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a:sym typeface="Symbol" pitchFamily="18" charset="2"/>
              </a:rPr>
              <a:t> = 20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abic Transparent"/>
              </a:rPr>
              <a:t> 0.1 = 2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a:sym typeface="Symbol" pitchFamily="18" charset="2"/>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a:sym typeface="Symbol" pitchFamily="18" charset="2"/>
            </a:endParaRPr>
          </a:p>
        </p:txBody>
      </p:sp>
      <p:sp>
        <p:nvSpPr>
          <p:cNvPr id="7" name="Rectangle 5"/>
          <p:cNvSpPr>
            <a:spLocks noChangeArrowheads="1"/>
          </p:cNvSpPr>
          <p:nvPr/>
        </p:nvSpPr>
        <p:spPr bwMode="auto">
          <a:xfrm>
            <a:off x="6705600" y="5809565"/>
            <a:ext cx="1332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Arabic Transparent"/>
                <a:sym typeface="Symbol" pitchFamily="18" charset="2"/>
              </a:rPr>
              <a:t></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abic Transparent"/>
              </a:rPr>
              <a:t>R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Arabic Transparent"/>
                <a:sym typeface="Symbol" pitchFamily="18" charset="2"/>
              </a:rPr>
              <a:t>= 18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abic Transparent"/>
              </a:rPr>
              <a:t>.</a:t>
            </a: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Arabic Transparent"/>
              <a:sym typeface="Symbol" pitchFamily="18" charset="2"/>
            </a:endParaRPr>
          </a:p>
        </p:txBody>
      </p:sp>
    </p:spTree>
    <p:extLst>
      <p:ext uri="{BB962C8B-B14F-4D97-AF65-F5344CB8AC3E}">
        <p14:creationId xmlns:p14="http://schemas.microsoft.com/office/powerpoint/2010/main" val="1611585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838200" y="533400"/>
            <a:ext cx="6858000" cy="707886"/>
          </a:xfrm>
          <a:prstGeom prst="rect">
            <a:avLst/>
          </a:prstGeom>
        </p:spPr>
        <p:txBody>
          <a:bodyPr wrap="square">
            <a:spAutoFit/>
          </a:bodyPr>
          <a:lstStyle/>
          <a:p>
            <a:r>
              <a:rPr lang="en-US" sz="2000" b="1" dirty="0" smtClean="0"/>
              <a:t>it </a:t>
            </a:r>
            <a:r>
              <a:rPr lang="en-US" sz="2000" b="1" dirty="0"/>
              <a:t>is better to use </a:t>
            </a:r>
            <a:r>
              <a:rPr lang="en-US" sz="2000" b="1" dirty="0" smtClean="0"/>
              <a:t>the resistivity</a:t>
            </a:r>
            <a:r>
              <a:rPr lang="en-US" sz="2000" b="1" i="1" dirty="0" smtClean="0"/>
              <a:t> ρ  where ρ is related to R by the relation: </a:t>
            </a:r>
            <a:endParaRPr lang="en-US" sz="2000" b="1" dirty="0"/>
          </a:p>
        </p:txBody>
      </p:sp>
      <p:pic>
        <p:nvPicPr>
          <p:cNvPr id="5123" name="Picture 3"/>
          <p:cNvPicPr>
            <a:picLocks noChangeAspect="1" noChangeArrowheads="1"/>
          </p:cNvPicPr>
          <p:nvPr/>
        </p:nvPicPr>
        <p:blipFill>
          <a:blip r:embed="rId2"/>
          <a:srcRect/>
          <a:stretch>
            <a:fillRect/>
          </a:stretch>
        </p:blipFill>
        <p:spPr bwMode="auto">
          <a:xfrm>
            <a:off x="4191000" y="2286000"/>
            <a:ext cx="4953000" cy="2274775"/>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838200" y="1905000"/>
            <a:ext cx="3561428" cy="1647825"/>
          </a:xfrm>
          <a:prstGeom prst="rect">
            <a:avLst/>
          </a:prstGeom>
          <a:noFill/>
          <a:ln w="9525">
            <a:noFill/>
            <a:miter lim="800000"/>
            <a:headEnd/>
            <a:tailEnd/>
          </a:ln>
          <a:effectLst/>
        </p:spPr>
      </p:pic>
      <p:sp>
        <p:nvSpPr>
          <p:cNvPr id="8" name="مستطيل 7"/>
          <p:cNvSpPr/>
          <p:nvPr/>
        </p:nvSpPr>
        <p:spPr>
          <a:xfrm>
            <a:off x="4418753" y="3244334"/>
            <a:ext cx="306494" cy="369332"/>
          </a:xfrm>
          <a:prstGeom prst="rect">
            <a:avLst/>
          </a:prstGeom>
        </p:spPr>
        <p:txBody>
          <a:bodyPr wrap="none">
            <a:spAutoFit/>
          </a:bodyPr>
          <a:lstStyle/>
          <a:p>
            <a:r>
              <a:rPr lang="en-US" b="1" i="1" dirty="0" smtClean="0"/>
              <a:t>ρ</a:t>
            </a:r>
            <a:endParaRPr lang="en-US" dirty="0"/>
          </a:p>
        </p:txBody>
      </p:sp>
      <p:sp>
        <p:nvSpPr>
          <p:cNvPr id="10" name="مستطيل 9"/>
          <p:cNvSpPr/>
          <p:nvPr/>
        </p:nvSpPr>
        <p:spPr>
          <a:xfrm>
            <a:off x="838200" y="3352800"/>
            <a:ext cx="3037691" cy="369332"/>
          </a:xfrm>
          <a:prstGeom prst="rect">
            <a:avLst/>
          </a:prstGeom>
        </p:spPr>
        <p:txBody>
          <a:bodyPr wrap="none">
            <a:spAutoFit/>
          </a:bodyPr>
          <a:lstStyle/>
          <a:p>
            <a:r>
              <a:rPr lang="en-US" b="1" dirty="0">
                <a:solidFill>
                  <a:srgbClr val="FF0000"/>
                </a:solidFill>
              </a:rPr>
              <a:t>The resistivity has unit of </a:t>
            </a:r>
            <a:r>
              <a:rPr lang="en-US" b="1" dirty="0" err="1">
                <a:solidFill>
                  <a:srgbClr val="FF0000"/>
                </a:solidFill>
              </a:rPr>
              <a:t>Ω.m</a:t>
            </a:r>
            <a:endParaRPr lang="en-US" b="1" dirty="0">
              <a:solidFill>
                <a:srgbClr val="FF0000"/>
              </a:solidFill>
            </a:endParaRPr>
          </a:p>
        </p:txBody>
      </p:sp>
      <p:sp>
        <p:nvSpPr>
          <p:cNvPr id="12" name="مستطيل 11"/>
          <p:cNvSpPr/>
          <p:nvPr/>
        </p:nvSpPr>
        <p:spPr>
          <a:xfrm>
            <a:off x="457200" y="4876800"/>
            <a:ext cx="4572000" cy="954107"/>
          </a:xfrm>
          <a:prstGeom prst="rect">
            <a:avLst/>
          </a:prstGeom>
        </p:spPr>
        <p:txBody>
          <a:bodyPr>
            <a:spAutoFit/>
          </a:bodyPr>
          <a:lstStyle/>
          <a:p>
            <a:r>
              <a:rPr lang="en-US" sz="2800" dirty="0"/>
              <a:t>The inverse of resistivity is known as the conductivity σ,</a:t>
            </a:r>
          </a:p>
        </p:txBody>
      </p:sp>
      <p:pic>
        <p:nvPicPr>
          <p:cNvPr id="5125" name="Picture 5"/>
          <p:cNvPicPr>
            <a:picLocks noChangeAspect="1" noChangeArrowheads="1"/>
          </p:cNvPicPr>
          <p:nvPr/>
        </p:nvPicPr>
        <p:blipFill>
          <a:blip r:embed="rId4"/>
          <a:srcRect/>
          <a:stretch>
            <a:fillRect/>
          </a:stretch>
        </p:blipFill>
        <p:spPr bwMode="auto">
          <a:xfrm>
            <a:off x="5029200" y="4648200"/>
            <a:ext cx="2328111" cy="1285875"/>
          </a:xfrm>
          <a:prstGeom prst="rect">
            <a:avLst/>
          </a:prstGeom>
          <a:noFill/>
          <a:ln w="9525">
            <a:noFill/>
            <a:miter lim="800000"/>
            <a:headEnd/>
            <a:tailEnd/>
          </a:ln>
          <a:effectLst/>
        </p:spPr>
      </p:pic>
      <p:sp>
        <p:nvSpPr>
          <p:cNvPr id="14" name="مربع نص 13"/>
          <p:cNvSpPr txBox="1"/>
          <p:nvPr/>
        </p:nvSpPr>
        <p:spPr>
          <a:xfrm>
            <a:off x="685800" y="1828800"/>
            <a:ext cx="827471" cy="369332"/>
          </a:xfrm>
          <a:prstGeom prst="rect">
            <a:avLst/>
          </a:prstGeom>
          <a:noFill/>
        </p:spPr>
        <p:txBody>
          <a:bodyPr wrap="none" rtlCol="0">
            <a:spAutoFit/>
          </a:bodyPr>
          <a:lstStyle/>
          <a:p>
            <a:r>
              <a:rPr lang="ar-EG" dirty="0" smtClean="0"/>
              <a:t>المقاومة </a:t>
            </a:r>
            <a:endParaRPr lang="en-US" dirty="0"/>
          </a:p>
        </p:txBody>
      </p:sp>
      <p:sp>
        <p:nvSpPr>
          <p:cNvPr id="16" name="مربع نص 15"/>
          <p:cNvSpPr txBox="1"/>
          <p:nvPr/>
        </p:nvSpPr>
        <p:spPr>
          <a:xfrm>
            <a:off x="1981200" y="1600200"/>
            <a:ext cx="1471878" cy="369332"/>
          </a:xfrm>
          <a:prstGeom prst="rect">
            <a:avLst/>
          </a:prstGeom>
          <a:noFill/>
        </p:spPr>
        <p:txBody>
          <a:bodyPr wrap="none" rtlCol="0">
            <a:spAutoFit/>
          </a:bodyPr>
          <a:lstStyle/>
          <a:p>
            <a:r>
              <a:rPr lang="ar-EG" dirty="0" smtClean="0"/>
              <a:t>المقاومة النوعية  </a:t>
            </a:r>
            <a:endParaRPr lang="en-US" dirty="0"/>
          </a:p>
        </p:txBody>
      </p:sp>
      <p:cxnSp>
        <p:nvCxnSpPr>
          <p:cNvPr id="18" name="رابط كسهم مستقيم 17"/>
          <p:cNvCxnSpPr>
            <a:stCxn id="14" idx="2"/>
          </p:cNvCxnSpPr>
          <p:nvPr/>
        </p:nvCxnSpPr>
        <p:spPr>
          <a:xfrm rot="16200000" flipH="1">
            <a:off x="1115434" y="2182234"/>
            <a:ext cx="392668" cy="4244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rot="16200000" flipH="1">
            <a:off x="2286000" y="2133600"/>
            <a:ext cx="457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p:cNvCxnSpPr/>
          <p:nvPr/>
        </p:nvCxnSpPr>
        <p:spPr>
          <a:xfrm flipV="1">
            <a:off x="3352800" y="2133600"/>
            <a:ext cx="685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مربع نص 22"/>
          <p:cNvSpPr txBox="1"/>
          <p:nvPr/>
        </p:nvSpPr>
        <p:spPr>
          <a:xfrm>
            <a:off x="3962400" y="1905000"/>
            <a:ext cx="631904" cy="369332"/>
          </a:xfrm>
          <a:prstGeom prst="rect">
            <a:avLst/>
          </a:prstGeom>
          <a:noFill/>
        </p:spPr>
        <p:txBody>
          <a:bodyPr wrap="none" rtlCol="0">
            <a:spAutoFit/>
          </a:bodyPr>
          <a:lstStyle/>
          <a:p>
            <a:r>
              <a:rPr lang="ar-EG" dirty="0" smtClean="0"/>
              <a:t>الطول</a:t>
            </a:r>
            <a:endParaRPr lang="en-US" dirty="0"/>
          </a:p>
        </p:txBody>
      </p:sp>
      <p:sp>
        <p:nvSpPr>
          <p:cNvPr id="25" name="مربع نص 24"/>
          <p:cNvSpPr txBox="1"/>
          <p:nvPr/>
        </p:nvSpPr>
        <p:spPr>
          <a:xfrm>
            <a:off x="3810000" y="2514600"/>
            <a:ext cx="1274708" cy="369332"/>
          </a:xfrm>
          <a:prstGeom prst="rect">
            <a:avLst/>
          </a:prstGeom>
          <a:noFill/>
        </p:spPr>
        <p:txBody>
          <a:bodyPr wrap="none" rtlCol="0">
            <a:spAutoFit/>
          </a:bodyPr>
          <a:lstStyle/>
          <a:p>
            <a:r>
              <a:rPr lang="ar-EG" dirty="0" smtClean="0"/>
              <a:t>مساحة المقطع </a:t>
            </a:r>
            <a:endParaRPr lang="en-US" dirty="0"/>
          </a:p>
        </p:txBody>
      </p:sp>
      <p:cxnSp>
        <p:nvCxnSpPr>
          <p:cNvPr id="27" name="رابط كسهم مستقيم 26"/>
          <p:cNvCxnSpPr/>
          <p:nvPr/>
        </p:nvCxnSpPr>
        <p:spPr>
          <a:xfrm flipV="1">
            <a:off x="3505200" y="28194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مربع نص 28"/>
          <p:cNvSpPr txBox="1"/>
          <p:nvPr/>
        </p:nvSpPr>
        <p:spPr>
          <a:xfrm>
            <a:off x="5181600" y="5943600"/>
            <a:ext cx="1699504" cy="369332"/>
          </a:xfrm>
          <a:prstGeom prst="rect">
            <a:avLst/>
          </a:prstGeom>
          <a:noFill/>
        </p:spPr>
        <p:txBody>
          <a:bodyPr wrap="none" rtlCol="0">
            <a:spAutoFit/>
          </a:bodyPr>
          <a:lstStyle/>
          <a:p>
            <a:r>
              <a:rPr lang="ar-EG" b="1" dirty="0" err="1" smtClean="0"/>
              <a:t>االتوصيلية</a:t>
            </a:r>
            <a:r>
              <a:rPr lang="ar-EG" b="1" dirty="0" smtClean="0"/>
              <a:t> الكهربية </a:t>
            </a:r>
            <a:endParaRPr lang="en-US" b="1" dirty="0"/>
          </a:p>
        </p:txBody>
      </p:sp>
      <p:sp>
        <p:nvSpPr>
          <p:cNvPr id="30" name="سهم للأسفل 29"/>
          <p:cNvSpPr/>
          <p:nvPr/>
        </p:nvSpPr>
        <p:spPr>
          <a:xfrm>
            <a:off x="5638800" y="54864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16</a:t>
            </a:fld>
            <a:endParaRPr lang="en-US">
              <a:solidFill>
                <a:prstClr val="black">
                  <a:tint val="75000"/>
                </a:prstClr>
              </a:solidFill>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5867400" cy="5986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471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17</a:t>
            </a:fld>
            <a:endParaRPr lang="en-US">
              <a:solidFill>
                <a:prstClr val="black">
                  <a:tint val="75000"/>
                </a:prstClr>
              </a:solidFill>
            </a:endParaRPr>
          </a:p>
        </p:txBody>
      </p:sp>
      <p:sp>
        <p:nvSpPr>
          <p:cNvPr id="3" name="AutoShape 2" descr="ÙØªÙØ¬Ø© Ø¨Ø­Ø« Ø§ÙØµÙØ± Ø¹Ù âªresistivityâ¬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675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2" y="1444170"/>
            <a:ext cx="8474424" cy="320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178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1143000"/>
            <a:ext cx="8077200" cy="1569660"/>
          </a:xfrm>
          <a:prstGeom prst="rect">
            <a:avLst/>
          </a:prstGeom>
        </p:spPr>
        <p:txBody>
          <a:bodyPr wrap="square">
            <a:spAutoFit/>
          </a:bodyPr>
          <a:lstStyle/>
          <a:p>
            <a:r>
              <a:rPr lang="en-US" sz="2400" b="1" dirty="0"/>
              <a:t>Calculate the resistance of a piece of aluminum that is </a:t>
            </a:r>
            <a:r>
              <a:rPr lang="en-US" sz="2400" b="1" dirty="0" smtClean="0">
                <a:solidFill>
                  <a:srgbClr val="FF0000"/>
                </a:solidFill>
              </a:rPr>
              <a:t>10 cm</a:t>
            </a:r>
            <a:r>
              <a:rPr lang="en-US" sz="2400" b="1" dirty="0" smtClean="0"/>
              <a:t> </a:t>
            </a:r>
            <a:r>
              <a:rPr lang="en-US" sz="2400" b="1" dirty="0"/>
              <a:t>long </a:t>
            </a:r>
            <a:r>
              <a:rPr lang="en-US" sz="2400" b="1" dirty="0" smtClean="0"/>
              <a:t>and</a:t>
            </a:r>
            <a:r>
              <a:rPr lang="ar-EG" sz="2400" b="1" dirty="0" smtClean="0"/>
              <a:t> </a:t>
            </a:r>
            <a:r>
              <a:rPr lang="en-US" sz="2400" b="1" dirty="0" smtClean="0"/>
              <a:t> has </a:t>
            </a:r>
            <a:r>
              <a:rPr lang="en-US" sz="2400" b="1" dirty="0"/>
              <a:t>a cross-sectional area of </a:t>
            </a:r>
            <a:r>
              <a:rPr lang="en-US" sz="2400" b="1" dirty="0">
                <a:solidFill>
                  <a:srgbClr val="FF0000"/>
                </a:solidFill>
              </a:rPr>
              <a:t>10</a:t>
            </a:r>
            <a:r>
              <a:rPr lang="en-US" sz="2400" b="1" baseline="30000" dirty="0">
                <a:solidFill>
                  <a:srgbClr val="FF0000"/>
                </a:solidFill>
              </a:rPr>
              <a:t>-4</a:t>
            </a:r>
            <a:r>
              <a:rPr lang="en-US" sz="2400" b="1" dirty="0">
                <a:solidFill>
                  <a:srgbClr val="FF0000"/>
                </a:solidFill>
              </a:rPr>
              <a:t>m</a:t>
            </a:r>
            <a:r>
              <a:rPr lang="en-US" sz="2400" b="1" baseline="30000" dirty="0">
                <a:solidFill>
                  <a:srgbClr val="FF0000"/>
                </a:solidFill>
              </a:rPr>
              <a:t>2</a:t>
            </a:r>
            <a:r>
              <a:rPr lang="en-US" sz="2400" b="1" dirty="0"/>
              <a:t>. What is the resistance of a piece </a:t>
            </a:r>
            <a:r>
              <a:rPr lang="en-US" sz="2400" b="1" dirty="0" smtClean="0"/>
              <a:t>of glass </a:t>
            </a:r>
            <a:r>
              <a:rPr lang="en-US" sz="2400" b="1" dirty="0"/>
              <a:t>with the same dimensions? </a:t>
            </a:r>
            <a:r>
              <a:rPr lang="en-US" sz="2400" b="1" dirty="0" err="1">
                <a:solidFill>
                  <a:srgbClr val="FF0000"/>
                </a:solidFill>
              </a:rPr>
              <a:t>ρ</a:t>
            </a:r>
            <a:r>
              <a:rPr lang="en-US" sz="2400" b="1" i="1" baseline="-25000" dirty="0" err="1">
                <a:solidFill>
                  <a:srgbClr val="FF0000"/>
                </a:solidFill>
              </a:rPr>
              <a:t>Al</a:t>
            </a:r>
            <a:r>
              <a:rPr lang="en-US" sz="2400" b="1" i="1" dirty="0">
                <a:solidFill>
                  <a:srgbClr val="FF0000"/>
                </a:solidFill>
              </a:rPr>
              <a:t>=2.82×10</a:t>
            </a:r>
            <a:r>
              <a:rPr lang="en-US" sz="2400" b="1" i="1" baseline="30000" dirty="0">
                <a:solidFill>
                  <a:srgbClr val="FF0000"/>
                </a:solidFill>
              </a:rPr>
              <a:t>-8</a:t>
            </a:r>
            <a:r>
              <a:rPr lang="en-US" sz="2400" b="1" i="1" dirty="0">
                <a:solidFill>
                  <a:srgbClr val="FF0000"/>
                </a:solidFill>
              </a:rPr>
              <a:t>Ω.m, </a:t>
            </a:r>
            <a:r>
              <a:rPr lang="en-US" sz="2400" b="1" i="1" dirty="0" err="1">
                <a:solidFill>
                  <a:srgbClr val="FF0000"/>
                </a:solidFill>
              </a:rPr>
              <a:t>ρ</a:t>
            </a:r>
            <a:r>
              <a:rPr lang="en-US" sz="2400" b="1" i="1" baseline="-25000" dirty="0" err="1">
                <a:solidFill>
                  <a:srgbClr val="FF0000"/>
                </a:solidFill>
              </a:rPr>
              <a:t>glass</a:t>
            </a:r>
            <a:r>
              <a:rPr lang="en-US" sz="2400" b="1" i="1" dirty="0">
                <a:solidFill>
                  <a:srgbClr val="FF0000"/>
                </a:solidFill>
              </a:rPr>
              <a:t>=10</a:t>
            </a:r>
            <a:r>
              <a:rPr lang="en-US" sz="2400" b="1" i="1" baseline="30000" dirty="0">
                <a:solidFill>
                  <a:srgbClr val="FF0000"/>
                </a:solidFill>
              </a:rPr>
              <a:t>10</a:t>
            </a:r>
            <a:r>
              <a:rPr lang="en-US" sz="2400" b="1" i="1" dirty="0">
                <a:solidFill>
                  <a:srgbClr val="FF0000"/>
                </a:solidFill>
              </a:rPr>
              <a:t>Ω.m.</a:t>
            </a:r>
            <a:endParaRPr lang="en-US" sz="2400" dirty="0">
              <a:solidFill>
                <a:srgbClr val="FF0000"/>
              </a:solidFill>
            </a:endParaRPr>
          </a:p>
        </p:txBody>
      </p:sp>
      <p:pic>
        <p:nvPicPr>
          <p:cNvPr id="6146" name="Picture 2"/>
          <p:cNvPicPr>
            <a:picLocks noChangeAspect="1" noChangeArrowheads="1"/>
          </p:cNvPicPr>
          <p:nvPr/>
        </p:nvPicPr>
        <p:blipFill>
          <a:blip r:embed="rId2"/>
          <a:srcRect/>
          <a:stretch>
            <a:fillRect/>
          </a:stretch>
        </p:blipFill>
        <p:spPr bwMode="auto">
          <a:xfrm>
            <a:off x="304800" y="381000"/>
            <a:ext cx="1315874" cy="566738"/>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685800" y="2819400"/>
            <a:ext cx="6515100" cy="37616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9600" y="990600"/>
            <a:ext cx="7086600" cy="1477328"/>
          </a:xfrm>
          <a:prstGeom prst="rect">
            <a:avLst/>
          </a:prstGeom>
        </p:spPr>
        <p:txBody>
          <a:bodyPr wrap="square">
            <a:spAutoFit/>
          </a:bodyPr>
          <a:lstStyle/>
          <a:p>
            <a:r>
              <a:rPr lang="en-US" b="1" dirty="0" smtClean="0">
                <a:solidFill>
                  <a:srgbClr val="FF0000"/>
                </a:solidFill>
              </a:rPr>
              <a:t>(a) Calculate </a:t>
            </a:r>
            <a:r>
              <a:rPr lang="en-US" b="1" dirty="0">
                <a:solidFill>
                  <a:srgbClr val="FF0000"/>
                </a:solidFill>
              </a:rPr>
              <a:t>the resistance per unit length of </a:t>
            </a:r>
            <a:r>
              <a:rPr lang="en-US" b="1" dirty="0" smtClean="0">
                <a:solidFill>
                  <a:srgbClr val="FF0000"/>
                </a:solidFill>
              </a:rPr>
              <a:t>a Ni-chrome </a:t>
            </a:r>
            <a:r>
              <a:rPr lang="en-US" b="1" dirty="0">
                <a:solidFill>
                  <a:srgbClr val="FF0000"/>
                </a:solidFill>
              </a:rPr>
              <a:t>wire </a:t>
            </a:r>
            <a:r>
              <a:rPr lang="en-US" b="1" dirty="0" smtClean="0">
                <a:solidFill>
                  <a:srgbClr val="FF0000"/>
                </a:solidFill>
              </a:rPr>
              <a:t>of radius 0.321mm</a:t>
            </a:r>
            <a:r>
              <a:rPr lang="en-US" b="1" dirty="0">
                <a:solidFill>
                  <a:srgbClr val="FF0000"/>
                </a:solidFill>
              </a:rPr>
              <a:t>. </a:t>
            </a:r>
            <a:r>
              <a:rPr lang="en-US" b="1" dirty="0">
                <a:solidFill>
                  <a:schemeClr val="tx2">
                    <a:lumMod val="60000"/>
                    <a:lumOff val="40000"/>
                  </a:schemeClr>
                </a:solidFill>
              </a:rPr>
              <a:t>(b) If a potential difference of 10V is maintained </a:t>
            </a:r>
            <a:r>
              <a:rPr lang="en-US" b="1" dirty="0" smtClean="0">
                <a:solidFill>
                  <a:schemeClr val="tx2">
                    <a:lumMod val="60000"/>
                    <a:lumOff val="40000"/>
                  </a:schemeClr>
                </a:solidFill>
              </a:rPr>
              <a:t>cross a1m </a:t>
            </a:r>
            <a:r>
              <a:rPr lang="en-US" b="1" dirty="0">
                <a:solidFill>
                  <a:schemeClr val="tx2">
                    <a:lumMod val="60000"/>
                    <a:lumOff val="40000"/>
                  </a:schemeClr>
                </a:solidFill>
              </a:rPr>
              <a:t>length of </a:t>
            </a:r>
            <a:r>
              <a:rPr lang="en-US" b="1" dirty="0" smtClean="0">
                <a:solidFill>
                  <a:schemeClr val="tx2">
                    <a:lumMod val="60000"/>
                    <a:lumOff val="40000"/>
                  </a:schemeClr>
                </a:solidFill>
              </a:rPr>
              <a:t>Ni-chrome </a:t>
            </a:r>
            <a:r>
              <a:rPr lang="en-US" b="1" dirty="0">
                <a:solidFill>
                  <a:schemeClr val="tx2">
                    <a:lumMod val="60000"/>
                    <a:lumOff val="40000"/>
                  </a:schemeClr>
                </a:solidFill>
              </a:rPr>
              <a:t>wire, what is the current in the wire.</a:t>
            </a:r>
          </a:p>
          <a:p>
            <a:r>
              <a:rPr lang="ar-SA" dirty="0" smtClean="0"/>
              <a:t>𝛒</a:t>
            </a:r>
            <a:r>
              <a:rPr lang="en-US" b="1" i="1" baseline="-25000" dirty="0" smtClean="0"/>
              <a:t>Ni-chrome</a:t>
            </a:r>
            <a:r>
              <a:rPr lang="en-US" b="1" i="1" dirty="0" smtClean="0"/>
              <a:t>=1.5×10</a:t>
            </a:r>
            <a:r>
              <a:rPr lang="en-US" b="1" i="1" baseline="30000" dirty="0" smtClean="0"/>
              <a:t>-6</a:t>
            </a:r>
            <a:r>
              <a:rPr lang="el-GR" b="1" i="1" dirty="0"/>
              <a:t>Ω.</a:t>
            </a:r>
            <a:r>
              <a:rPr lang="en-US" b="1" i="1" dirty="0"/>
              <a:t>m.</a:t>
            </a:r>
            <a:endParaRPr lang="en-US" dirty="0"/>
          </a:p>
        </p:txBody>
      </p:sp>
      <p:pic>
        <p:nvPicPr>
          <p:cNvPr id="3" name="Picture 2"/>
          <p:cNvPicPr>
            <a:picLocks noChangeAspect="1" noChangeArrowheads="1"/>
          </p:cNvPicPr>
          <p:nvPr/>
        </p:nvPicPr>
        <p:blipFill>
          <a:blip r:embed="rId2"/>
          <a:srcRect/>
          <a:stretch>
            <a:fillRect/>
          </a:stretch>
        </p:blipFill>
        <p:spPr bwMode="auto">
          <a:xfrm>
            <a:off x="609600" y="304800"/>
            <a:ext cx="1315874" cy="566738"/>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a:srcRect/>
          <a:stretch>
            <a:fillRect/>
          </a:stretch>
        </p:blipFill>
        <p:spPr bwMode="auto">
          <a:xfrm>
            <a:off x="914400" y="2514600"/>
            <a:ext cx="5265501" cy="34991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8080" y="3766015"/>
            <a:ext cx="4217340" cy="2628900"/>
            <a:chOff x="924" y="6867"/>
            <a:chExt cx="3963" cy="2340"/>
          </a:xfrm>
        </p:grpSpPr>
        <p:sp>
          <p:nvSpPr>
            <p:cNvPr id="3" name="Rectangle 62"/>
            <p:cNvSpPr>
              <a:spLocks noChangeArrowheads="1"/>
            </p:cNvSpPr>
            <p:nvPr/>
          </p:nvSpPr>
          <p:spPr bwMode="auto">
            <a:xfrm>
              <a:off x="927" y="6867"/>
              <a:ext cx="3960" cy="19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ar-EG"/>
            </a:p>
          </p:txBody>
        </p:sp>
        <p:sp>
          <p:nvSpPr>
            <p:cNvPr id="4" name="Rectangle 61"/>
            <p:cNvSpPr>
              <a:spLocks noChangeArrowheads="1"/>
            </p:cNvSpPr>
            <p:nvPr/>
          </p:nvSpPr>
          <p:spPr bwMode="auto">
            <a:xfrm>
              <a:off x="1242" y="7122"/>
              <a:ext cx="3356" cy="14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ar-EG"/>
            </a:p>
          </p:txBody>
        </p:sp>
        <p:sp>
          <p:nvSpPr>
            <p:cNvPr id="5" name="Rectangle 60"/>
            <p:cNvSpPr>
              <a:spLocks noChangeArrowheads="1"/>
            </p:cNvSpPr>
            <p:nvPr/>
          </p:nvSpPr>
          <p:spPr bwMode="auto">
            <a:xfrm>
              <a:off x="924" y="7587"/>
              <a:ext cx="306" cy="54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ar-EG"/>
            </a:p>
          </p:txBody>
        </p:sp>
        <p:sp>
          <p:nvSpPr>
            <p:cNvPr id="6" name="Line 59"/>
            <p:cNvSpPr>
              <a:spLocks noChangeShapeType="1"/>
            </p:cNvSpPr>
            <p:nvPr/>
          </p:nvSpPr>
          <p:spPr bwMode="auto">
            <a:xfrm>
              <a:off x="924" y="7587"/>
              <a:ext cx="3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7" name="Line 58"/>
            <p:cNvSpPr>
              <a:spLocks noChangeShapeType="1"/>
            </p:cNvSpPr>
            <p:nvPr/>
          </p:nvSpPr>
          <p:spPr bwMode="auto">
            <a:xfrm>
              <a:off x="924" y="8127"/>
              <a:ext cx="3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2105" name="Picture 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 y="7572"/>
              <a:ext cx="270" cy="55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54"/>
            <p:cNvGrpSpPr>
              <a:grpSpLocks/>
            </p:cNvGrpSpPr>
            <p:nvPr/>
          </p:nvGrpSpPr>
          <p:grpSpPr bwMode="auto">
            <a:xfrm>
              <a:off x="1827" y="6927"/>
              <a:ext cx="653" cy="113"/>
              <a:chOff x="2187" y="6927"/>
              <a:chExt cx="653" cy="113"/>
            </a:xfrm>
          </p:grpSpPr>
          <p:sp>
            <p:nvSpPr>
              <p:cNvPr id="2108" name="Oval 56"/>
              <p:cNvSpPr>
                <a:spLocks noChangeArrowheads="1"/>
              </p:cNvSpPr>
              <p:nvPr/>
            </p:nvSpPr>
            <p:spPr bwMode="auto">
              <a:xfrm>
                <a:off x="2727" y="6927"/>
                <a:ext cx="113" cy="1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ar-EG"/>
              </a:p>
            </p:txBody>
          </p:sp>
          <p:sp>
            <p:nvSpPr>
              <p:cNvPr id="2109" name="Line 55"/>
              <p:cNvSpPr>
                <a:spLocks noChangeShapeType="1"/>
              </p:cNvSpPr>
              <p:nvPr/>
            </p:nvSpPr>
            <p:spPr bwMode="auto">
              <a:xfrm flipH="1">
                <a:off x="2187" y="6987"/>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grpSp>
        <p:grpSp>
          <p:nvGrpSpPr>
            <p:cNvPr id="9" name="Group 51"/>
            <p:cNvGrpSpPr>
              <a:grpSpLocks/>
            </p:cNvGrpSpPr>
            <p:nvPr/>
          </p:nvGrpSpPr>
          <p:grpSpPr bwMode="auto">
            <a:xfrm>
              <a:off x="1107" y="6927"/>
              <a:ext cx="653" cy="113"/>
              <a:chOff x="2187" y="6927"/>
              <a:chExt cx="653" cy="113"/>
            </a:xfrm>
          </p:grpSpPr>
          <p:sp>
            <p:nvSpPr>
              <p:cNvPr id="2106" name="Oval 53"/>
              <p:cNvSpPr>
                <a:spLocks noChangeArrowheads="1"/>
              </p:cNvSpPr>
              <p:nvPr/>
            </p:nvSpPr>
            <p:spPr bwMode="auto">
              <a:xfrm>
                <a:off x="2727" y="6927"/>
                <a:ext cx="113" cy="1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ar-EG"/>
              </a:p>
            </p:txBody>
          </p:sp>
          <p:sp>
            <p:nvSpPr>
              <p:cNvPr id="2107" name="Line 52"/>
              <p:cNvSpPr>
                <a:spLocks noChangeShapeType="1"/>
              </p:cNvSpPr>
              <p:nvPr/>
            </p:nvSpPr>
            <p:spPr bwMode="auto">
              <a:xfrm flipH="1">
                <a:off x="2187" y="6987"/>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grpSp>
        <p:grpSp>
          <p:nvGrpSpPr>
            <p:cNvPr id="10" name="Group 48"/>
            <p:cNvGrpSpPr>
              <a:grpSpLocks/>
            </p:cNvGrpSpPr>
            <p:nvPr/>
          </p:nvGrpSpPr>
          <p:grpSpPr bwMode="auto">
            <a:xfrm>
              <a:off x="3267" y="6927"/>
              <a:ext cx="653" cy="113"/>
              <a:chOff x="2187" y="6927"/>
              <a:chExt cx="653" cy="113"/>
            </a:xfrm>
          </p:grpSpPr>
          <p:sp>
            <p:nvSpPr>
              <p:cNvPr id="2103" name="Oval 50"/>
              <p:cNvSpPr>
                <a:spLocks noChangeArrowheads="1"/>
              </p:cNvSpPr>
              <p:nvPr/>
            </p:nvSpPr>
            <p:spPr bwMode="auto">
              <a:xfrm>
                <a:off x="2727" y="6927"/>
                <a:ext cx="113" cy="1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ar-EG"/>
              </a:p>
            </p:txBody>
          </p:sp>
          <p:sp>
            <p:nvSpPr>
              <p:cNvPr id="2104" name="Line 49"/>
              <p:cNvSpPr>
                <a:spLocks noChangeShapeType="1"/>
              </p:cNvSpPr>
              <p:nvPr/>
            </p:nvSpPr>
            <p:spPr bwMode="auto">
              <a:xfrm flipH="1">
                <a:off x="2187" y="6987"/>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grpSp>
        <p:grpSp>
          <p:nvGrpSpPr>
            <p:cNvPr id="11" name="Group 45"/>
            <p:cNvGrpSpPr>
              <a:grpSpLocks/>
            </p:cNvGrpSpPr>
            <p:nvPr/>
          </p:nvGrpSpPr>
          <p:grpSpPr bwMode="auto">
            <a:xfrm>
              <a:off x="2547" y="6927"/>
              <a:ext cx="653" cy="113"/>
              <a:chOff x="2187" y="6927"/>
              <a:chExt cx="653" cy="113"/>
            </a:xfrm>
          </p:grpSpPr>
          <p:sp>
            <p:nvSpPr>
              <p:cNvPr id="2101" name="Oval 47"/>
              <p:cNvSpPr>
                <a:spLocks noChangeArrowheads="1"/>
              </p:cNvSpPr>
              <p:nvPr/>
            </p:nvSpPr>
            <p:spPr bwMode="auto">
              <a:xfrm>
                <a:off x="2727" y="6927"/>
                <a:ext cx="113" cy="1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ar-EG"/>
              </a:p>
            </p:txBody>
          </p:sp>
          <p:sp>
            <p:nvSpPr>
              <p:cNvPr id="2102" name="Line 46"/>
              <p:cNvSpPr>
                <a:spLocks noChangeShapeType="1"/>
              </p:cNvSpPr>
              <p:nvPr/>
            </p:nvSpPr>
            <p:spPr bwMode="auto">
              <a:xfrm flipH="1">
                <a:off x="2187" y="6987"/>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grpSp>
        <p:grpSp>
          <p:nvGrpSpPr>
            <p:cNvPr id="12" name="Group 42"/>
            <p:cNvGrpSpPr>
              <a:grpSpLocks/>
            </p:cNvGrpSpPr>
            <p:nvPr/>
          </p:nvGrpSpPr>
          <p:grpSpPr bwMode="auto">
            <a:xfrm>
              <a:off x="3987" y="6927"/>
              <a:ext cx="653" cy="113"/>
              <a:chOff x="2187" y="6927"/>
              <a:chExt cx="653" cy="113"/>
            </a:xfrm>
          </p:grpSpPr>
          <p:sp>
            <p:nvSpPr>
              <p:cNvPr id="2099" name="Oval 44"/>
              <p:cNvSpPr>
                <a:spLocks noChangeArrowheads="1"/>
              </p:cNvSpPr>
              <p:nvPr/>
            </p:nvSpPr>
            <p:spPr bwMode="auto">
              <a:xfrm>
                <a:off x="2727" y="6927"/>
                <a:ext cx="113" cy="1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ar-EG"/>
              </a:p>
            </p:txBody>
          </p:sp>
          <p:sp>
            <p:nvSpPr>
              <p:cNvPr id="2100" name="Line 43"/>
              <p:cNvSpPr>
                <a:spLocks noChangeShapeType="1"/>
              </p:cNvSpPr>
              <p:nvPr/>
            </p:nvSpPr>
            <p:spPr bwMode="auto">
              <a:xfrm flipH="1">
                <a:off x="2187" y="6987"/>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grpSp>
        <p:grpSp>
          <p:nvGrpSpPr>
            <p:cNvPr id="13" name="Group 39"/>
            <p:cNvGrpSpPr>
              <a:grpSpLocks/>
            </p:cNvGrpSpPr>
            <p:nvPr/>
          </p:nvGrpSpPr>
          <p:grpSpPr bwMode="auto">
            <a:xfrm rot="5400000">
              <a:off x="4468" y="7185"/>
              <a:ext cx="539" cy="113"/>
              <a:chOff x="2187" y="6927"/>
              <a:chExt cx="653" cy="113"/>
            </a:xfrm>
          </p:grpSpPr>
          <p:sp>
            <p:nvSpPr>
              <p:cNvPr id="2097" name="Oval 41"/>
              <p:cNvSpPr>
                <a:spLocks noChangeArrowheads="1"/>
              </p:cNvSpPr>
              <p:nvPr/>
            </p:nvSpPr>
            <p:spPr bwMode="auto">
              <a:xfrm>
                <a:off x="2727" y="6927"/>
                <a:ext cx="113" cy="1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ar-EG"/>
              </a:p>
            </p:txBody>
          </p:sp>
          <p:sp>
            <p:nvSpPr>
              <p:cNvPr id="2098" name="Line 40"/>
              <p:cNvSpPr>
                <a:spLocks noChangeShapeType="1"/>
              </p:cNvSpPr>
              <p:nvPr/>
            </p:nvSpPr>
            <p:spPr bwMode="auto">
              <a:xfrm flipH="1">
                <a:off x="2187" y="6987"/>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grpSp>
        <p:grpSp>
          <p:nvGrpSpPr>
            <p:cNvPr id="14" name="Group 36"/>
            <p:cNvGrpSpPr>
              <a:grpSpLocks/>
            </p:cNvGrpSpPr>
            <p:nvPr/>
          </p:nvGrpSpPr>
          <p:grpSpPr bwMode="auto">
            <a:xfrm rot="5400000">
              <a:off x="4468" y="7786"/>
              <a:ext cx="539" cy="113"/>
              <a:chOff x="2187" y="6927"/>
              <a:chExt cx="653" cy="113"/>
            </a:xfrm>
          </p:grpSpPr>
          <p:sp>
            <p:nvSpPr>
              <p:cNvPr id="2095" name="Oval 38"/>
              <p:cNvSpPr>
                <a:spLocks noChangeArrowheads="1"/>
              </p:cNvSpPr>
              <p:nvPr/>
            </p:nvSpPr>
            <p:spPr bwMode="auto">
              <a:xfrm>
                <a:off x="2727" y="6927"/>
                <a:ext cx="113" cy="1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ar-EG"/>
              </a:p>
            </p:txBody>
          </p:sp>
          <p:sp>
            <p:nvSpPr>
              <p:cNvPr id="2096" name="Line 37"/>
              <p:cNvSpPr>
                <a:spLocks noChangeShapeType="1"/>
              </p:cNvSpPr>
              <p:nvPr/>
            </p:nvSpPr>
            <p:spPr bwMode="auto">
              <a:xfrm flipH="1">
                <a:off x="2187" y="6987"/>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grpSp>
        <p:grpSp>
          <p:nvGrpSpPr>
            <p:cNvPr id="15" name="Group 33"/>
            <p:cNvGrpSpPr>
              <a:grpSpLocks/>
            </p:cNvGrpSpPr>
            <p:nvPr/>
          </p:nvGrpSpPr>
          <p:grpSpPr bwMode="auto">
            <a:xfrm rot="5400000">
              <a:off x="4468" y="8370"/>
              <a:ext cx="539" cy="113"/>
              <a:chOff x="2187" y="6927"/>
              <a:chExt cx="653" cy="113"/>
            </a:xfrm>
          </p:grpSpPr>
          <p:sp>
            <p:nvSpPr>
              <p:cNvPr id="2093" name="Oval 35"/>
              <p:cNvSpPr>
                <a:spLocks noChangeArrowheads="1"/>
              </p:cNvSpPr>
              <p:nvPr/>
            </p:nvSpPr>
            <p:spPr bwMode="auto">
              <a:xfrm>
                <a:off x="2727" y="6927"/>
                <a:ext cx="113" cy="1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ar-EG"/>
              </a:p>
            </p:txBody>
          </p:sp>
          <p:sp>
            <p:nvSpPr>
              <p:cNvPr id="2094" name="Line 34"/>
              <p:cNvSpPr>
                <a:spLocks noChangeShapeType="1"/>
              </p:cNvSpPr>
              <p:nvPr/>
            </p:nvSpPr>
            <p:spPr bwMode="auto">
              <a:xfrm flipH="1">
                <a:off x="2187" y="6987"/>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grpSp>
        <p:grpSp>
          <p:nvGrpSpPr>
            <p:cNvPr id="16" name="Group 30"/>
            <p:cNvGrpSpPr>
              <a:grpSpLocks/>
            </p:cNvGrpSpPr>
            <p:nvPr/>
          </p:nvGrpSpPr>
          <p:grpSpPr bwMode="auto">
            <a:xfrm rot="10800000">
              <a:off x="3987" y="8652"/>
              <a:ext cx="653" cy="113"/>
              <a:chOff x="2187" y="6927"/>
              <a:chExt cx="653" cy="113"/>
            </a:xfrm>
          </p:grpSpPr>
          <p:sp>
            <p:nvSpPr>
              <p:cNvPr id="2091" name="Oval 32"/>
              <p:cNvSpPr>
                <a:spLocks noChangeArrowheads="1"/>
              </p:cNvSpPr>
              <p:nvPr/>
            </p:nvSpPr>
            <p:spPr bwMode="auto">
              <a:xfrm>
                <a:off x="2727" y="6927"/>
                <a:ext cx="113" cy="1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ar-EG"/>
              </a:p>
            </p:txBody>
          </p:sp>
          <p:sp>
            <p:nvSpPr>
              <p:cNvPr id="2092" name="Line 31"/>
              <p:cNvSpPr>
                <a:spLocks noChangeShapeType="1"/>
              </p:cNvSpPr>
              <p:nvPr/>
            </p:nvSpPr>
            <p:spPr bwMode="auto">
              <a:xfrm flipH="1">
                <a:off x="2187" y="6987"/>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grpSp>
        <p:grpSp>
          <p:nvGrpSpPr>
            <p:cNvPr id="17" name="Group 27"/>
            <p:cNvGrpSpPr>
              <a:grpSpLocks/>
            </p:cNvGrpSpPr>
            <p:nvPr/>
          </p:nvGrpSpPr>
          <p:grpSpPr bwMode="auto">
            <a:xfrm rot="10800000">
              <a:off x="3267" y="8652"/>
              <a:ext cx="653" cy="113"/>
              <a:chOff x="2187" y="6927"/>
              <a:chExt cx="653" cy="113"/>
            </a:xfrm>
          </p:grpSpPr>
          <p:sp>
            <p:nvSpPr>
              <p:cNvPr id="2089" name="Oval 29"/>
              <p:cNvSpPr>
                <a:spLocks noChangeArrowheads="1"/>
              </p:cNvSpPr>
              <p:nvPr/>
            </p:nvSpPr>
            <p:spPr bwMode="auto">
              <a:xfrm>
                <a:off x="2727" y="6927"/>
                <a:ext cx="113" cy="1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ar-EG"/>
              </a:p>
            </p:txBody>
          </p:sp>
          <p:sp>
            <p:nvSpPr>
              <p:cNvPr id="2090" name="Line 28"/>
              <p:cNvSpPr>
                <a:spLocks noChangeShapeType="1"/>
              </p:cNvSpPr>
              <p:nvPr/>
            </p:nvSpPr>
            <p:spPr bwMode="auto">
              <a:xfrm flipH="1">
                <a:off x="2187" y="6987"/>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grpSp>
        <p:grpSp>
          <p:nvGrpSpPr>
            <p:cNvPr id="18" name="Group 24"/>
            <p:cNvGrpSpPr>
              <a:grpSpLocks/>
            </p:cNvGrpSpPr>
            <p:nvPr/>
          </p:nvGrpSpPr>
          <p:grpSpPr bwMode="auto">
            <a:xfrm rot="10800000">
              <a:off x="2547" y="8652"/>
              <a:ext cx="653" cy="113"/>
              <a:chOff x="2187" y="6927"/>
              <a:chExt cx="653" cy="113"/>
            </a:xfrm>
          </p:grpSpPr>
          <p:sp>
            <p:nvSpPr>
              <p:cNvPr id="2087" name="Oval 26"/>
              <p:cNvSpPr>
                <a:spLocks noChangeArrowheads="1"/>
              </p:cNvSpPr>
              <p:nvPr/>
            </p:nvSpPr>
            <p:spPr bwMode="auto">
              <a:xfrm>
                <a:off x="2727" y="6927"/>
                <a:ext cx="113" cy="1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ar-EG"/>
              </a:p>
            </p:txBody>
          </p:sp>
          <p:sp>
            <p:nvSpPr>
              <p:cNvPr id="2088" name="Line 25"/>
              <p:cNvSpPr>
                <a:spLocks noChangeShapeType="1"/>
              </p:cNvSpPr>
              <p:nvPr/>
            </p:nvSpPr>
            <p:spPr bwMode="auto">
              <a:xfrm flipH="1">
                <a:off x="2187" y="6987"/>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grpSp>
        <p:grpSp>
          <p:nvGrpSpPr>
            <p:cNvPr id="19" name="Group 21"/>
            <p:cNvGrpSpPr>
              <a:grpSpLocks/>
            </p:cNvGrpSpPr>
            <p:nvPr/>
          </p:nvGrpSpPr>
          <p:grpSpPr bwMode="auto">
            <a:xfrm rot="10800000">
              <a:off x="1827" y="8652"/>
              <a:ext cx="653" cy="113"/>
              <a:chOff x="2187" y="6927"/>
              <a:chExt cx="653" cy="113"/>
            </a:xfrm>
          </p:grpSpPr>
          <p:sp>
            <p:nvSpPr>
              <p:cNvPr id="2085" name="Oval 23"/>
              <p:cNvSpPr>
                <a:spLocks noChangeArrowheads="1"/>
              </p:cNvSpPr>
              <p:nvPr/>
            </p:nvSpPr>
            <p:spPr bwMode="auto">
              <a:xfrm>
                <a:off x="2727" y="6927"/>
                <a:ext cx="113" cy="1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ar-EG"/>
              </a:p>
            </p:txBody>
          </p:sp>
          <p:sp>
            <p:nvSpPr>
              <p:cNvPr id="2086" name="Line 22"/>
              <p:cNvSpPr>
                <a:spLocks noChangeShapeType="1"/>
              </p:cNvSpPr>
              <p:nvPr/>
            </p:nvSpPr>
            <p:spPr bwMode="auto">
              <a:xfrm flipH="1">
                <a:off x="2187" y="6987"/>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grpSp>
        <p:grpSp>
          <p:nvGrpSpPr>
            <p:cNvPr id="20" name="Group 18"/>
            <p:cNvGrpSpPr>
              <a:grpSpLocks/>
            </p:cNvGrpSpPr>
            <p:nvPr/>
          </p:nvGrpSpPr>
          <p:grpSpPr bwMode="auto">
            <a:xfrm rot="10800000">
              <a:off x="1107" y="8652"/>
              <a:ext cx="653" cy="113"/>
              <a:chOff x="2187" y="6927"/>
              <a:chExt cx="653" cy="113"/>
            </a:xfrm>
          </p:grpSpPr>
          <p:sp>
            <p:nvSpPr>
              <p:cNvPr id="2083" name="Oval 20"/>
              <p:cNvSpPr>
                <a:spLocks noChangeArrowheads="1"/>
              </p:cNvSpPr>
              <p:nvPr/>
            </p:nvSpPr>
            <p:spPr bwMode="auto">
              <a:xfrm>
                <a:off x="2727" y="6927"/>
                <a:ext cx="113" cy="1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ar-EG"/>
              </a:p>
            </p:txBody>
          </p:sp>
          <p:sp>
            <p:nvSpPr>
              <p:cNvPr id="2084" name="Line 19"/>
              <p:cNvSpPr>
                <a:spLocks noChangeShapeType="1"/>
              </p:cNvSpPr>
              <p:nvPr/>
            </p:nvSpPr>
            <p:spPr bwMode="auto">
              <a:xfrm flipH="1">
                <a:off x="2187" y="6987"/>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grpSp>
        <p:grpSp>
          <p:nvGrpSpPr>
            <p:cNvPr id="21" name="Group 15"/>
            <p:cNvGrpSpPr>
              <a:grpSpLocks/>
            </p:cNvGrpSpPr>
            <p:nvPr/>
          </p:nvGrpSpPr>
          <p:grpSpPr bwMode="auto">
            <a:xfrm rot="16200000">
              <a:off x="804" y="7230"/>
              <a:ext cx="539" cy="113"/>
              <a:chOff x="2187" y="6927"/>
              <a:chExt cx="653" cy="113"/>
            </a:xfrm>
          </p:grpSpPr>
          <p:sp>
            <p:nvSpPr>
              <p:cNvPr id="2081" name="Oval 17"/>
              <p:cNvSpPr>
                <a:spLocks noChangeArrowheads="1"/>
              </p:cNvSpPr>
              <p:nvPr/>
            </p:nvSpPr>
            <p:spPr bwMode="auto">
              <a:xfrm>
                <a:off x="2727" y="6927"/>
                <a:ext cx="113" cy="1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ar-EG"/>
              </a:p>
            </p:txBody>
          </p:sp>
          <p:sp>
            <p:nvSpPr>
              <p:cNvPr id="2082" name="Line 16"/>
              <p:cNvSpPr>
                <a:spLocks noChangeShapeType="1"/>
              </p:cNvSpPr>
              <p:nvPr/>
            </p:nvSpPr>
            <p:spPr bwMode="auto">
              <a:xfrm flipH="1">
                <a:off x="2187" y="6987"/>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grpSp>
        <p:grpSp>
          <p:nvGrpSpPr>
            <p:cNvPr id="22" name="Group 12"/>
            <p:cNvGrpSpPr>
              <a:grpSpLocks/>
            </p:cNvGrpSpPr>
            <p:nvPr/>
          </p:nvGrpSpPr>
          <p:grpSpPr bwMode="auto">
            <a:xfrm rot="16200000">
              <a:off x="804" y="8385"/>
              <a:ext cx="539" cy="113"/>
              <a:chOff x="2187" y="6927"/>
              <a:chExt cx="653" cy="113"/>
            </a:xfrm>
          </p:grpSpPr>
          <p:sp>
            <p:nvSpPr>
              <p:cNvPr id="31" name="Oval 14"/>
              <p:cNvSpPr>
                <a:spLocks noChangeArrowheads="1"/>
              </p:cNvSpPr>
              <p:nvPr/>
            </p:nvSpPr>
            <p:spPr bwMode="auto">
              <a:xfrm>
                <a:off x="2727" y="6927"/>
                <a:ext cx="113" cy="1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ar-EG"/>
              </a:p>
            </p:txBody>
          </p:sp>
          <p:sp>
            <p:nvSpPr>
              <p:cNvPr id="2080" name="Line 13"/>
              <p:cNvSpPr>
                <a:spLocks noChangeShapeType="1"/>
              </p:cNvSpPr>
              <p:nvPr/>
            </p:nvSpPr>
            <p:spPr bwMode="auto">
              <a:xfrm flipH="1">
                <a:off x="2187" y="6987"/>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grpSp>
        <p:sp>
          <p:nvSpPr>
            <p:cNvPr id="23" name="Line 11"/>
            <p:cNvSpPr>
              <a:spLocks noChangeShapeType="1"/>
            </p:cNvSpPr>
            <p:nvPr/>
          </p:nvSpPr>
          <p:spPr bwMode="auto">
            <a:xfrm>
              <a:off x="1692" y="7227"/>
              <a:ext cx="540" cy="0"/>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24" name="Line 10"/>
            <p:cNvSpPr>
              <a:spLocks noChangeShapeType="1"/>
            </p:cNvSpPr>
            <p:nvPr/>
          </p:nvSpPr>
          <p:spPr bwMode="auto">
            <a:xfrm>
              <a:off x="2412" y="7227"/>
              <a:ext cx="540" cy="0"/>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25" name="Line 9"/>
            <p:cNvSpPr>
              <a:spLocks noChangeShapeType="1"/>
            </p:cNvSpPr>
            <p:nvPr/>
          </p:nvSpPr>
          <p:spPr bwMode="auto">
            <a:xfrm>
              <a:off x="3132" y="7227"/>
              <a:ext cx="540" cy="0"/>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26" name="Line 8"/>
            <p:cNvSpPr>
              <a:spLocks noChangeShapeType="1"/>
            </p:cNvSpPr>
            <p:nvPr/>
          </p:nvSpPr>
          <p:spPr bwMode="auto">
            <a:xfrm>
              <a:off x="3852" y="7227"/>
              <a:ext cx="540" cy="0"/>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27" name="Line 7"/>
            <p:cNvSpPr>
              <a:spLocks noChangeShapeType="1"/>
            </p:cNvSpPr>
            <p:nvPr/>
          </p:nvSpPr>
          <p:spPr bwMode="auto">
            <a:xfrm>
              <a:off x="4422" y="7317"/>
              <a:ext cx="0" cy="482"/>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28" name="Line 6"/>
            <p:cNvSpPr>
              <a:spLocks noChangeShapeType="1"/>
            </p:cNvSpPr>
            <p:nvPr/>
          </p:nvSpPr>
          <p:spPr bwMode="auto">
            <a:xfrm>
              <a:off x="4422" y="7947"/>
              <a:ext cx="0" cy="482"/>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29" name="Text Box 5"/>
            <p:cNvSpPr txBox="1">
              <a:spLocks noChangeArrowheads="1"/>
            </p:cNvSpPr>
            <p:nvPr/>
          </p:nvSpPr>
          <p:spPr bwMode="auto">
            <a:xfrm>
              <a:off x="2367" y="7257"/>
              <a:ext cx="108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9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اتجاه مرور التيار</a:t>
              </a: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 Box 4"/>
            <p:cNvSpPr txBox="1">
              <a:spLocks noChangeArrowheads="1"/>
            </p:cNvSpPr>
            <p:nvPr/>
          </p:nvSpPr>
          <p:spPr bwMode="auto">
            <a:xfrm>
              <a:off x="2367" y="8982"/>
              <a:ext cx="108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11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شكل (2)</a:t>
              </a: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112" name="Rectangle 63"/>
          <p:cNvSpPr>
            <a:spLocks noChangeArrowheads="1"/>
          </p:cNvSpPr>
          <p:nvPr/>
        </p:nvSpPr>
        <p:spPr bwMode="auto">
          <a:xfrm>
            <a:off x="7257" y="3396683"/>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(أ) اتجاه الإلكترونات.		(ب) اتجاه التيار الكهربي.</a:t>
            </a:r>
            <a:endParaRPr kumimoji="0" lang="en-US" b="1" i="0" strike="noStrike" cap="none" normalizeH="0" baseline="0" dirty="0" smtClean="0">
              <a:ln>
                <a:noFill/>
              </a:ln>
              <a:effectLst/>
              <a:latin typeface="Arial" pitchFamily="34" charset="0"/>
              <a:cs typeface="Arial" pitchFamily="34" charset="0"/>
            </a:endParaRPr>
          </a:p>
        </p:txBody>
      </p:sp>
      <p:sp>
        <p:nvSpPr>
          <p:cNvPr id="2116" name="Rectangle 70"/>
          <p:cNvSpPr>
            <a:spLocks noChangeArrowheads="1"/>
          </p:cNvSpPr>
          <p:nvPr/>
        </p:nvSpPr>
        <p:spPr bwMode="auto">
          <a:xfrm>
            <a:off x="3468200" y="762000"/>
            <a:ext cx="5675800" cy="250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EG" sz="2400" b="1" i="0" strike="noStrike" cap="none" normalizeH="0" baseline="0" dirty="0" smtClean="0">
                <a:ln>
                  <a:noFill/>
                </a:ln>
                <a:solidFill>
                  <a:srgbClr val="FF0000"/>
                </a:solidFill>
                <a:effectLst/>
                <a:latin typeface="Arial" pitchFamily="34" charset="0"/>
                <a:cs typeface="Arial" pitchFamily="34" charset="0"/>
              </a:rPr>
              <a:t>التيار الكهربي:</a:t>
            </a:r>
            <a:endParaRPr kumimoji="0" lang="en-US" sz="2400" b="1" i="1"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من المعروف أن التيار الكهربي يسري من الطرف الموجب إلى الطرف السالب ولكن بدراسة النظرية الإلكترونية بأن التيار الكهربي عبارة عن مرور سيل من الإلكترونات السالبة وتمر من النقطة السالبة إلى النقطة الموجبة.</a:t>
            </a:r>
            <a:endParaRPr kumimoji="0" lang="en-US" b="1" i="0" strike="noStrike" cap="none" normalizeH="0" baseline="0" dirty="0" smtClean="0">
              <a:ln>
                <a:noFill/>
              </a:ln>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و التفسير الأخير للتيار الكهربي هو الأصح علمياً ولكن تغيير ذلك يتتبع تغيراً شاملاً في كل القوانين والقواعد المستخدمة في الهندسة الكهربية وذلك يجب أن نفرق بين:</a:t>
            </a:r>
            <a:endParaRPr kumimoji="0" lang="ar-EG" b="1" i="0" strike="noStrike" cap="none" normalizeH="0" baseline="0" dirty="0" smtClean="0">
              <a:ln>
                <a:noFill/>
              </a:ln>
              <a:effectLst/>
              <a:latin typeface="Arabic Transparent"/>
              <a:ea typeface="Times New Roman" pitchFamily="18" charset="0"/>
              <a:cs typeface="Arial" pitchFamily="34" charset="0"/>
            </a:endParaRPr>
          </a:p>
        </p:txBody>
      </p:sp>
      <p:pic>
        <p:nvPicPr>
          <p:cNvPr id="2119" name="Picture 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 y="-11679"/>
            <a:ext cx="3414713" cy="34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12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609600"/>
            <a:ext cx="4038600" cy="461665"/>
          </a:xfrm>
          <a:prstGeom prst="rect">
            <a:avLst/>
          </a:prstGeom>
        </p:spPr>
        <p:txBody>
          <a:bodyPr wrap="square">
            <a:spAutoFit/>
          </a:bodyPr>
          <a:lstStyle/>
          <a:p>
            <a:r>
              <a:rPr lang="en-US" sz="2400" b="1" dirty="0">
                <a:solidFill>
                  <a:srgbClr val="FF0000"/>
                </a:solidFill>
              </a:rPr>
              <a:t>Combination of Resistors</a:t>
            </a:r>
            <a:endParaRPr lang="en-US" sz="2400" dirty="0">
              <a:solidFill>
                <a:srgbClr val="FF0000"/>
              </a:solidFill>
            </a:endParaRPr>
          </a:p>
        </p:txBody>
      </p:sp>
      <p:sp>
        <p:nvSpPr>
          <p:cNvPr id="3" name="مستطيل 2"/>
          <p:cNvSpPr/>
          <p:nvPr/>
        </p:nvSpPr>
        <p:spPr>
          <a:xfrm>
            <a:off x="609600" y="2057400"/>
            <a:ext cx="2362200" cy="646331"/>
          </a:xfrm>
          <a:prstGeom prst="rect">
            <a:avLst/>
          </a:prstGeom>
        </p:spPr>
        <p:txBody>
          <a:bodyPr wrap="square">
            <a:spAutoFit/>
          </a:bodyPr>
          <a:lstStyle/>
          <a:p>
            <a:r>
              <a:rPr lang="en-US" b="1" dirty="0"/>
              <a:t>Resistors in Series</a:t>
            </a:r>
            <a:r>
              <a:rPr lang="en-US" b="1" dirty="0" smtClean="0"/>
              <a:t>:              </a:t>
            </a:r>
            <a:r>
              <a:rPr lang="ar-EG" b="1" dirty="0" smtClean="0"/>
              <a:t>المقاومات على </a:t>
            </a:r>
            <a:r>
              <a:rPr lang="ar-EG" b="1" dirty="0" err="1" smtClean="0"/>
              <a:t>التوالى</a:t>
            </a:r>
            <a:endParaRPr lang="en-US" dirty="0"/>
          </a:p>
        </p:txBody>
      </p:sp>
      <p:pic>
        <p:nvPicPr>
          <p:cNvPr id="10242" name="Picture 2"/>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3505200" y="1371600"/>
            <a:ext cx="4547118" cy="16383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duotone>
              <a:prstClr val="black"/>
              <a:schemeClr val="accent4">
                <a:tint val="45000"/>
                <a:satMod val="400000"/>
              </a:schemeClr>
            </a:duotone>
          </a:blip>
          <a:srcRect/>
          <a:stretch>
            <a:fillRect/>
          </a:stretch>
        </p:blipFill>
        <p:spPr bwMode="auto">
          <a:xfrm>
            <a:off x="4267200" y="3581400"/>
            <a:ext cx="3819525" cy="2773196"/>
          </a:xfrm>
          <a:prstGeom prst="rect">
            <a:avLst/>
          </a:prstGeom>
          <a:noFill/>
          <a:ln w="9525">
            <a:noFill/>
            <a:miter lim="800000"/>
            <a:headEnd/>
            <a:tailEnd/>
          </a:ln>
          <a:effectLst/>
        </p:spPr>
      </p:pic>
      <p:sp>
        <p:nvSpPr>
          <p:cNvPr id="6" name="مستطيل 5"/>
          <p:cNvSpPr/>
          <p:nvPr/>
        </p:nvSpPr>
        <p:spPr>
          <a:xfrm>
            <a:off x="762000" y="4953000"/>
            <a:ext cx="2743200" cy="646331"/>
          </a:xfrm>
          <a:prstGeom prst="rect">
            <a:avLst/>
          </a:prstGeom>
        </p:spPr>
        <p:txBody>
          <a:bodyPr wrap="square">
            <a:spAutoFit/>
          </a:bodyPr>
          <a:lstStyle/>
          <a:p>
            <a:r>
              <a:rPr lang="en-US" b="1" dirty="0"/>
              <a:t>Resistors in Parallel</a:t>
            </a:r>
            <a:r>
              <a:rPr lang="en-US" b="1" dirty="0" smtClean="0"/>
              <a:t>:</a:t>
            </a:r>
            <a:r>
              <a:rPr lang="ar-EG" b="1" dirty="0" smtClean="0"/>
              <a:t> التوصيل على </a:t>
            </a:r>
            <a:r>
              <a:rPr lang="ar-EG" b="1" dirty="0" err="1" smtClean="0"/>
              <a:t>التوازى</a:t>
            </a:r>
            <a:r>
              <a:rPr lang="ar-EG" b="1"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down)">
                                      <p:cBhvr>
                                        <p:cTn id="7" dur="500"/>
                                        <p:tgtEl>
                                          <p:spTgt spid="1024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914400"/>
            <a:ext cx="4724400" cy="369332"/>
          </a:xfrm>
          <a:prstGeom prst="rect">
            <a:avLst/>
          </a:prstGeom>
        </p:spPr>
        <p:txBody>
          <a:bodyPr wrap="square">
            <a:spAutoFit/>
          </a:bodyPr>
          <a:lstStyle/>
          <a:p>
            <a:r>
              <a:rPr lang="en-US" b="1" dirty="0"/>
              <a:t>Resistors in Series</a:t>
            </a:r>
            <a:r>
              <a:rPr lang="en-US" b="1" dirty="0" smtClean="0"/>
              <a:t>:              </a:t>
            </a:r>
            <a:r>
              <a:rPr lang="ar-EG" b="1" dirty="0" smtClean="0"/>
              <a:t>المقاومات على </a:t>
            </a:r>
            <a:r>
              <a:rPr lang="ar-EG" b="1" dirty="0" err="1" smtClean="0"/>
              <a:t>التوالى</a:t>
            </a:r>
            <a:endParaRPr lang="en-US" dirty="0"/>
          </a:p>
        </p:txBody>
      </p:sp>
      <p:pic>
        <p:nvPicPr>
          <p:cNvPr id="11266" name="Picture 2"/>
          <p:cNvPicPr>
            <a:picLocks noChangeAspect="1" noChangeArrowheads="1"/>
          </p:cNvPicPr>
          <p:nvPr/>
        </p:nvPicPr>
        <p:blipFill>
          <a:blip r:embed="rId2"/>
          <a:srcRect/>
          <a:stretch>
            <a:fillRect/>
          </a:stretch>
        </p:blipFill>
        <p:spPr bwMode="auto">
          <a:xfrm>
            <a:off x="533400" y="1905000"/>
            <a:ext cx="3067050" cy="63817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457200" y="3733800"/>
            <a:ext cx="4657725" cy="352425"/>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a:off x="457200" y="3124200"/>
            <a:ext cx="4562475" cy="342900"/>
          </a:xfrm>
          <a:prstGeom prst="rect">
            <a:avLst/>
          </a:prstGeom>
          <a:noFill/>
          <a:ln w="9525">
            <a:noFill/>
            <a:miter lim="800000"/>
            <a:headEnd/>
            <a:tailEnd/>
          </a:ln>
          <a:effectLst/>
        </p:spPr>
      </p:pic>
      <p:pic>
        <p:nvPicPr>
          <p:cNvPr id="11269" name="Picture 5"/>
          <p:cNvPicPr>
            <a:picLocks noChangeAspect="1" noChangeArrowheads="1"/>
          </p:cNvPicPr>
          <p:nvPr/>
        </p:nvPicPr>
        <p:blipFill>
          <a:blip r:embed="rId5"/>
          <a:srcRect/>
          <a:stretch>
            <a:fillRect/>
          </a:stretch>
        </p:blipFill>
        <p:spPr bwMode="auto">
          <a:xfrm>
            <a:off x="533400" y="4114800"/>
            <a:ext cx="2743200" cy="962025"/>
          </a:xfrm>
          <a:prstGeom prst="rect">
            <a:avLst/>
          </a:prstGeom>
          <a:noFill/>
          <a:ln w="9525">
            <a:noFill/>
            <a:miter lim="800000"/>
            <a:headEnd/>
            <a:tailEnd/>
          </a:ln>
          <a:effectLst/>
        </p:spPr>
      </p:pic>
      <p:pic>
        <p:nvPicPr>
          <p:cNvPr id="11270" name="Picture 6"/>
          <p:cNvPicPr>
            <a:picLocks noChangeAspect="1" noChangeArrowheads="1"/>
          </p:cNvPicPr>
          <p:nvPr/>
        </p:nvPicPr>
        <p:blipFill>
          <a:blip r:embed="rId6">
            <a:duotone>
              <a:prstClr val="black"/>
              <a:schemeClr val="accent3">
                <a:tint val="45000"/>
                <a:satMod val="400000"/>
              </a:schemeClr>
            </a:duotone>
          </a:blip>
          <a:srcRect/>
          <a:stretch>
            <a:fillRect/>
          </a:stretch>
        </p:blipFill>
        <p:spPr bwMode="auto">
          <a:xfrm>
            <a:off x="5181600" y="4038600"/>
            <a:ext cx="3162300" cy="1057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مربع نص 7"/>
          <p:cNvSpPr txBox="1"/>
          <p:nvPr/>
        </p:nvSpPr>
        <p:spPr>
          <a:xfrm>
            <a:off x="3429000" y="1981200"/>
            <a:ext cx="739305" cy="461665"/>
          </a:xfrm>
          <a:prstGeom prst="rect">
            <a:avLst/>
          </a:prstGeom>
          <a:noFill/>
        </p:spPr>
        <p:txBody>
          <a:bodyPr wrap="none" rtlCol="0">
            <a:spAutoFit/>
          </a:bodyPr>
          <a:lstStyle/>
          <a:p>
            <a:r>
              <a:rPr lang="en-US" sz="2400" dirty="0" smtClean="0"/>
              <a:t>= </a:t>
            </a:r>
            <a:r>
              <a:rPr lang="en-US" sz="2000" i="1" dirty="0" smtClean="0"/>
              <a:t>I R</a:t>
            </a:r>
            <a:endParaRPr lang="en-US" sz="2000" i="1" dirty="0"/>
          </a:p>
        </p:txBody>
      </p:sp>
      <p:sp>
        <p:nvSpPr>
          <p:cNvPr id="9" name="مربع نص 8"/>
          <p:cNvSpPr txBox="1"/>
          <p:nvPr/>
        </p:nvSpPr>
        <p:spPr>
          <a:xfrm>
            <a:off x="3200400" y="4572000"/>
            <a:ext cx="739305" cy="461665"/>
          </a:xfrm>
          <a:prstGeom prst="rect">
            <a:avLst/>
          </a:prstGeom>
          <a:noFill/>
        </p:spPr>
        <p:txBody>
          <a:bodyPr wrap="none" rtlCol="0">
            <a:spAutoFit/>
          </a:bodyPr>
          <a:lstStyle/>
          <a:p>
            <a:r>
              <a:rPr lang="en-US" sz="2400" dirty="0" smtClean="0"/>
              <a:t>= </a:t>
            </a:r>
            <a:r>
              <a:rPr lang="en-US" sz="2000" i="1" dirty="0" smtClean="0"/>
              <a:t>I R</a:t>
            </a:r>
            <a:endParaRPr lang="en-US" sz="2000" i="1" dirty="0"/>
          </a:p>
        </p:txBody>
      </p:sp>
      <p:pic>
        <p:nvPicPr>
          <p:cNvPr id="10" name="Picture 2"/>
          <p:cNvPicPr>
            <a:picLocks noChangeAspect="1" noChangeArrowheads="1"/>
          </p:cNvPicPr>
          <p:nvPr/>
        </p:nvPicPr>
        <p:blipFill>
          <a:blip r:embed="rId7">
            <a:duotone>
              <a:prstClr val="black"/>
              <a:schemeClr val="accent6">
                <a:tint val="45000"/>
                <a:satMod val="400000"/>
              </a:schemeClr>
            </a:duotone>
          </a:blip>
          <a:srcRect/>
          <a:stretch>
            <a:fillRect/>
          </a:stretch>
        </p:blipFill>
        <p:spPr bwMode="auto">
          <a:xfrm>
            <a:off x="4419600" y="1524000"/>
            <a:ext cx="4547118" cy="16383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fade">
                                      <p:cBhvr>
                                        <p:cTn id="7" dur="2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5029200" y="990600"/>
            <a:ext cx="3819525" cy="2773196"/>
          </a:xfrm>
          <a:prstGeom prst="rect">
            <a:avLst/>
          </a:prstGeom>
          <a:noFill/>
          <a:ln w="9525">
            <a:noFill/>
            <a:miter lim="800000"/>
            <a:headEnd/>
            <a:tailEnd/>
          </a:ln>
          <a:effectLst/>
        </p:spPr>
      </p:pic>
      <p:sp>
        <p:nvSpPr>
          <p:cNvPr id="3" name="مستطيل 2"/>
          <p:cNvSpPr/>
          <p:nvPr/>
        </p:nvSpPr>
        <p:spPr>
          <a:xfrm>
            <a:off x="381000" y="1295400"/>
            <a:ext cx="4343400" cy="369332"/>
          </a:xfrm>
          <a:prstGeom prst="rect">
            <a:avLst/>
          </a:prstGeom>
        </p:spPr>
        <p:txBody>
          <a:bodyPr wrap="square">
            <a:spAutoFit/>
          </a:bodyPr>
          <a:lstStyle/>
          <a:p>
            <a:r>
              <a:rPr lang="en-US" b="1" dirty="0"/>
              <a:t>Resistors in Parallel</a:t>
            </a:r>
            <a:r>
              <a:rPr lang="en-US" b="1" dirty="0" smtClean="0"/>
              <a:t>:</a:t>
            </a:r>
            <a:r>
              <a:rPr lang="ar-EG" b="1" dirty="0" smtClean="0"/>
              <a:t> التوصيل على </a:t>
            </a:r>
            <a:r>
              <a:rPr lang="ar-EG" b="1" dirty="0" err="1" smtClean="0"/>
              <a:t>التوازى</a:t>
            </a:r>
            <a:r>
              <a:rPr lang="ar-EG" b="1" dirty="0" smtClean="0"/>
              <a:t>  </a:t>
            </a:r>
            <a:endParaRPr lang="en-US" dirty="0"/>
          </a:p>
        </p:txBody>
      </p:sp>
      <p:pic>
        <p:nvPicPr>
          <p:cNvPr id="12290" name="Picture 2"/>
          <p:cNvPicPr>
            <a:picLocks noChangeAspect="1" noChangeArrowheads="1"/>
          </p:cNvPicPr>
          <p:nvPr/>
        </p:nvPicPr>
        <p:blipFill>
          <a:blip r:embed="rId3"/>
          <a:srcRect/>
          <a:stretch>
            <a:fillRect/>
          </a:stretch>
        </p:blipFill>
        <p:spPr bwMode="auto">
          <a:xfrm>
            <a:off x="609600" y="1905000"/>
            <a:ext cx="1819275" cy="47625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4"/>
          <a:srcRect/>
          <a:stretch>
            <a:fillRect/>
          </a:stretch>
        </p:blipFill>
        <p:spPr bwMode="auto">
          <a:xfrm>
            <a:off x="381000" y="2362200"/>
            <a:ext cx="4429125" cy="419100"/>
          </a:xfrm>
          <a:prstGeom prst="rect">
            <a:avLst/>
          </a:prstGeom>
          <a:noFill/>
          <a:ln w="9525">
            <a:noFill/>
            <a:miter lim="800000"/>
            <a:headEnd/>
            <a:tailEnd/>
          </a:ln>
          <a:effectLst/>
        </p:spPr>
      </p:pic>
      <p:pic>
        <p:nvPicPr>
          <p:cNvPr id="12292" name="Picture 4"/>
          <p:cNvPicPr>
            <a:picLocks noChangeAspect="1" noChangeArrowheads="1"/>
          </p:cNvPicPr>
          <p:nvPr/>
        </p:nvPicPr>
        <p:blipFill>
          <a:blip r:embed="rId5"/>
          <a:srcRect/>
          <a:stretch>
            <a:fillRect/>
          </a:stretch>
        </p:blipFill>
        <p:spPr bwMode="auto">
          <a:xfrm>
            <a:off x="228600" y="2895600"/>
            <a:ext cx="4667250" cy="895350"/>
          </a:xfrm>
          <a:prstGeom prst="rect">
            <a:avLst/>
          </a:prstGeom>
          <a:noFill/>
          <a:ln w="9525">
            <a:noFill/>
            <a:miter lim="800000"/>
            <a:headEnd/>
            <a:tailEnd/>
          </a:ln>
          <a:effectLst/>
        </p:spPr>
      </p:pic>
      <p:pic>
        <p:nvPicPr>
          <p:cNvPr id="12293" name="Picture 5"/>
          <p:cNvPicPr>
            <a:picLocks noChangeAspect="1" noChangeArrowheads="1"/>
          </p:cNvPicPr>
          <p:nvPr/>
        </p:nvPicPr>
        <p:blipFill>
          <a:blip r:embed="rId6"/>
          <a:srcRect/>
          <a:stretch>
            <a:fillRect/>
          </a:stretch>
        </p:blipFill>
        <p:spPr bwMode="auto">
          <a:xfrm>
            <a:off x="457200" y="3886200"/>
            <a:ext cx="3333750" cy="981075"/>
          </a:xfrm>
          <a:prstGeom prst="rect">
            <a:avLst/>
          </a:prstGeom>
          <a:noFill/>
          <a:ln w="9525">
            <a:noFill/>
            <a:miter lim="800000"/>
            <a:headEnd/>
            <a:tailEnd/>
          </a:ln>
          <a:effectLst/>
        </p:spPr>
      </p:pic>
      <p:sp>
        <p:nvSpPr>
          <p:cNvPr id="9" name="مربع نص 8"/>
          <p:cNvSpPr txBox="1"/>
          <p:nvPr/>
        </p:nvSpPr>
        <p:spPr>
          <a:xfrm>
            <a:off x="2286000" y="1905000"/>
            <a:ext cx="931858" cy="369332"/>
          </a:xfrm>
          <a:prstGeom prst="rect">
            <a:avLst/>
          </a:prstGeom>
          <a:noFill/>
        </p:spPr>
        <p:txBody>
          <a:bodyPr wrap="none" rtlCol="0">
            <a:spAutoFit/>
          </a:bodyPr>
          <a:lstStyle/>
          <a:p>
            <a:r>
              <a:rPr lang="en-US" dirty="0" smtClean="0"/>
              <a:t>= V</a:t>
            </a:r>
            <a:r>
              <a:rPr lang="en-US" baseline="-25000" dirty="0" smtClean="0"/>
              <a:t>AB</a:t>
            </a:r>
            <a:r>
              <a:rPr lang="en-US" dirty="0" smtClean="0"/>
              <a:t>/R</a:t>
            </a:r>
            <a:endParaRPr lang="en-US" dirty="0"/>
          </a:p>
        </p:txBody>
      </p:sp>
      <p:pic>
        <p:nvPicPr>
          <p:cNvPr id="12294" name="Picture 6"/>
          <p:cNvPicPr>
            <a:picLocks noChangeAspect="1" noChangeArrowheads="1"/>
          </p:cNvPicPr>
          <p:nvPr/>
        </p:nvPicPr>
        <p:blipFill>
          <a:blip r:embed="rId7">
            <a:duotone>
              <a:prstClr val="black"/>
              <a:schemeClr val="accent1">
                <a:lumMod val="60000"/>
                <a:lumOff val="40000"/>
                <a:tint val="45000"/>
                <a:satMod val="400000"/>
              </a:schemeClr>
            </a:duotone>
          </a:blip>
          <a:srcRect/>
          <a:stretch>
            <a:fillRect/>
          </a:stretch>
        </p:blipFill>
        <p:spPr bwMode="auto">
          <a:xfrm>
            <a:off x="5181600" y="4191000"/>
            <a:ext cx="3429000" cy="1741289"/>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wipe(down)">
                                      <p:cBhvr>
                                        <p:cTn id="7"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srcRect/>
          <a:stretch>
            <a:fillRect/>
          </a:stretch>
        </p:blipFill>
        <p:spPr bwMode="auto">
          <a:xfrm>
            <a:off x="3886200" y="1828800"/>
            <a:ext cx="5046988" cy="2362200"/>
          </a:xfrm>
          <a:prstGeom prst="rect">
            <a:avLst/>
          </a:prstGeom>
          <a:noFill/>
          <a:ln w="9525">
            <a:noFill/>
            <a:miter lim="800000"/>
            <a:headEnd/>
            <a:tailEnd/>
          </a:ln>
          <a:effectLst/>
        </p:spPr>
      </p:pic>
      <p:pic>
        <p:nvPicPr>
          <p:cNvPr id="13314" name="Picture 2"/>
          <p:cNvPicPr>
            <a:picLocks noChangeAspect="1" noChangeArrowheads="1"/>
          </p:cNvPicPr>
          <p:nvPr/>
        </p:nvPicPr>
        <p:blipFill>
          <a:blip r:embed="rId3"/>
          <a:srcRect/>
          <a:stretch>
            <a:fillRect/>
          </a:stretch>
        </p:blipFill>
        <p:spPr bwMode="auto">
          <a:xfrm>
            <a:off x="381000" y="381000"/>
            <a:ext cx="1871663" cy="838058"/>
          </a:xfrm>
          <a:prstGeom prst="rect">
            <a:avLst/>
          </a:prstGeom>
          <a:noFill/>
          <a:ln w="9525">
            <a:noFill/>
            <a:miter lim="800000"/>
            <a:headEnd/>
            <a:tailEnd/>
          </a:ln>
          <a:effectLst/>
        </p:spPr>
      </p:pic>
      <p:sp>
        <p:nvSpPr>
          <p:cNvPr id="3" name="مستطيل 2"/>
          <p:cNvSpPr/>
          <p:nvPr/>
        </p:nvSpPr>
        <p:spPr>
          <a:xfrm>
            <a:off x="609600" y="1295400"/>
            <a:ext cx="6781800" cy="646331"/>
          </a:xfrm>
          <a:prstGeom prst="rect">
            <a:avLst/>
          </a:prstGeom>
        </p:spPr>
        <p:txBody>
          <a:bodyPr wrap="square">
            <a:spAutoFit/>
          </a:bodyPr>
          <a:lstStyle/>
          <a:p>
            <a:r>
              <a:rPr lang="en-US" b="1" dirty="0"/>
              <a:t>Find the equivalent resistance for the circuit shown in </a:t>
            </a:r>
            <a:r>
              <a:rPr lang="en-US" b="1" dirty="0" smtClean="0"/>
              <a:t>figure</a:t>
            </a:r>
            <a:endParaRPr lang="en-US" b="1" dirty="0"/>
          </a:p>
          <a:p>
            <a:r>
              <a:rPr lang="pt-BR" b="1" i="1" dirty="0"/>
              <a:t>R1=4Ω, R2=3Ω, R3=3Ω, R4=5Ω, and R5=2.9Ω.</a:t>
            </a:r>
            <a:endParaRPr lang="en-US" dirty="0"/>
          </a:p>
        </p:txBody>
      </p:sp>
      <p:pic>
        <p:nvPicPr>
          <p:cNvPr id="13316" name="Picture 4"/>
          <p:cNvPicPr>
            <a:picLocks noChangeAspect="1" noChangeArrowheads="1"/>
          </p:cNvPicPr>
          <p:nvPr/>
        </p:nvPicPr>
        <p:blipFill>
          <a:blip r:embed="rId4"/>
          <a:srcRect/>
          <a:stretch>
            <a:fillRect/>
          </a:stretch>
        </p:blipFill>
        <p:spPr bwMode="auto">
          <a:xfrm>
            <a:off x="609601" y="2514600"/>
            <a:ext cx="1354176" cy="552450"/>
          </a:xfrm>
          <a:prstGeom prst="rect">
            <a:avLst/>
          </a:prstGeom>
          <a:noFill/>
          <a:ln w="9525">
            <a:noFill/>
            <a:miter lim="800000"/>
            <a:headEnd/>
            <a:tailEnd/>
          </a:ln>
          <a:effectLst/>
        </p:spPr>
      </p:pic>
      <p:pic>
        <p:nvPicPr>
          <p:cNvPr id="13317" name="Picture 5"/>
          <p:cNvPicPr>
            <a:picLocks noChangeAspect="1" noChangeArrowheads="1"/>
          </p:cNvPicPr>
          <p:nvPr/>
        </p:nvPicPr>
        <p:blipFill>
          <a:blip r:embed="rId5"/>
          <a:srcRect/>
          <a:stretch>
            <a:fillRect/>
          </a:stretch>
        </p:blipFill>
        <p:spPr bwMode="auto">
          <a:xfrm>
            <a:off x="1295400" y="4267200"/>
            <a:ext cx="6172200" cy="1472268"/>
          </a:xfrm>
          <a:prstGeom prst="rect">
            <a:avLst/>
          </a:prstGeom>
          <a:noFill/>
          <a:ln w="9525">
            <a:noFill/>
            <a:miter lim="800000"/>
            <a:headEnd/>
            <a:tailEnd/>
          </a:ln>
          <a:effectLst/>
        </p:spPr>
      </p:pic>
      <p:sp>
        <p:nvSpPr>
          <p:cNvPr id="7" name="مربع نص 6"/>
          <p:cNvSpPr txBox="1"/>
          <p:nvPr/>
        </p:nvSpPr>
        <p:spPr>
          <a:xfrm>
            <a:off x="6096000" y="5105400"/>
            <a:ext cx="1371600" cy="369332"/>
          </a:xfrm>
          <a:prstGeom prst="rect">
            <a:avLst/>
          </a:prstGeom>
          <a:noFill/>
        </p:spPr>
        <p:txBody>
          <a:bodyPr wrap="square" rtlCol="0">
            <a:spAutoFit/>
          </a:bodyPr>
          <a:lstStyle/>
          <a:p>
            <a:r>
              <a:rPr lang="en-US" dirty="0" smtClean="0"/>
              <a:t>R = 10 </a:t>
            </a:r>
            <a:r>
              <a:rPr lang="en-US" dirty="0" smtClean="0">
                <a:sym typeface="Symbol"/>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 fill="hold"/>
                                        <p:tgtEl>
                                          <p:spTgt spid="13317"/>
                                        </p:tgtEl>
                                        <p:attrNameLst>
                                          <p:attrName>ppt_x</p:attrName>
                                        </p:attrNameLst>
                                      </p:cBhvr>
                                      <p:tavLst>
                                        <p:tav tm="0">
                                          <p:val>
                                            <p:strVal val="#ppt_x"/>
                                          </p:val>
                                        </p:tav>
                                        <p:tav tm="100000">
                                          <p:val>
                                            <p:strVal val="#ppt_x"/>
                                          </p:val>
                                        </p:tav>
                                      </p:tavLst>
                                    </p:anim>
                                    <p:anim calcmode="lin" valueType="num">
                                      <p:cBhvr additive="base">
                                        <p:cTn id="8"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114800" y="1676400"/>
            <a:ext cx="4495800" cy="4832314"/>
            <a:chOff x="3200400" y="1143000"/>
            <a:chExt cx="4495800" cy="4920295"/>
          </a:xfrm>
        </p:grpSpPr>
        <p:pic>
          <p:nvPicPr>
            <p:cNvPr id="3" name="Picture 2"/>
            <p:cNvPicPr>
              <a:picLocks noChangeAspect="1"/>
            </p:cNvPicPr>
            <p:nvPr/>
          </p:nvPicPr>
          <p:blipFill>
            <a:blip r:embed="rId2"/>
            <a:stretch>
              <a:fillRect/>
            </a:stretch>
          </p:blipFill>
          <p:spPr>
            <a:xfrm>
              <a:off x="3200400" y="1143000"/>
              <a:ext cx="4495800" cy="4550963"/>
            </a:xfrm>
            <a:prstGeom prst="rect">
              <a:avLst/>
            </a:prstGeom>
          </p:spPr>
        </p:pic>
        <p:sp>
          <p:nvSpPr>
            <p:cNvPr id="4" name="TextBox 3"/>
            <p:cNvSpPr txBox="1"/>
            <p:nvPr/>
          </p:nvSpPr>
          <p:spPr>
            <a:xfrm>
              <a:off x="5943600" y="5693963"/>
              <a:ext cx="312906" cy="369332"/>
            </a:xfrm>
            <a:prstGeom prst="rect">
              <a:avLst/>
            </a:prstGeom>
            <a:noFill/>
          </p:spPr>
          <p:txBody>
            <a:bodyPr wrap="none" rtlCol="0">
              <a:spAutoFit/>
            </a:bodyPr>
            <a:lstStyle/>
            <a:p>
              <a:r>
                <a:rPr lang="en-US" smtClean="0"/>
                <a:t>b</a:t>
              </a:r>
              <a:endParaRPr lang="en-US"/>
            </a:p>
          </p:txBody>
        </p:sp>
      </p:grpSp>
      <p:sp>
        <p:nvSpPr>
          <p:cNvPr id="6" name="TextBox 5"/>
          <p:cNvSpPr txBox="1"/>
          <p:nvPr/>
        </p:nvSpPr>
        <p:spPr>
          <a:xfrm>
            <a:off x="685800" y="838200"/>
            <a:ext cx="8077200" cy="1323439"/>
          </a:xfrm>
          <a:prstGeom prst="rect">
            <a:avLst/>
          </a:prstGeom>
          <a:noFill/>
        </p:spPr>
        <p:txBody>
          <a:bodyPr wrap="square" rtlCol="0">
            <a:spAutoFit/>
          </a:bodyPr>
          <a:lstStyle/>
          <a:p>
            <a:pPr marL="342900" indent="-342900">
              <a:buFont typeface="Arial" charset="0"/>
              <a:buChar char="•"/>
            </a:pPr>
            <a:r>
              <a:rPr lang="en-US" sz="2000" b="1" dirty="0" smtClean="0"/>
              <a:t>Find the current in each resistance</a:t>
            </a:r>
          </a:p>
          <a:p>
            <a:pPr marL="342900" indent="-342900">
              <a:buFont typeface="Arial" charset="0"/>
              <a:buChar char="•"/>
            </a:pPr>
            <a:r>
              <a:rPr lang="en-US" sz="2000" b="1" dirty="0" smtClean="0"/>
              <a:t>Calculate the power dissipated by each resistor</a:t>
            </a:r>
          </a:p>
          <a:p>
            <a:pPr marL="342900" indent="-342900">
              <a:buFont typeface="Arial" charset="0"/>
              <a:buChar char="•"/>
            </a:pPr>
            <a:r>
              <a:rPr lang="en-US" sz="2000" b="1" dirty="0" smtClean="0"/>
              <a:t>Calculate the equivalent resistance and the calculate the total power dissipated </a:t>
            </a:r>
            <a:endParaRPr lang="en-US" sz="2000" b="1" dirty="0"/>
          </a:p>
        </p:txBody>
      </p:sp>
    </p:spTree>
    <p:extLst>
      <p:ext uri="{BB962C8B-B14F-4D97-AF65-F5344CB8AC3E}">
        <p14:creationId xmlns:p14="http://schemas.microsoft.com/office/powerpoint/2010/main" val="1478876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57200" y="1371600"/>
            <a:ext cx="7239000" cy="1477328"/>
          </a:xfrm>
          <a:prstGeom prst="rect">
            <a:avLst/>
          </a:prstGeom>
        </p:spPr>
        <p:txBody>
          <a:bodyPr wrap="square">
            <a:spAutoFit/>
          </a:bodyPr>
          <a:lstStyle/>
          <a:p>
            <a:r>
              <a:rPr lang="en-US" b="1" dirty="0"/>
              <a:t>Consider the circuit shown in </a:t>
            </a:r>
            <a:r>
              <a:rPr lang="en-US" b="1" dirty="0" smtClean="0"/>
              <a:t>Figure.    Find</a:t>
            </a:r>
          </a:p>
          <a:p>
            <a:r>
              <a:rPr lang="en-US" b="1" dirty="0" smtClean="0"/>
              <a:t> </a:t>
            </a:r>
            <a:r>
              <a:rPr lang="en-US" b="1" dirty="0"/>
              <a:t>(a</a:t>
            </a:r>
            <a:r>
              <a:rPr lang="en-US" b="1" dirty="0" smtClean="0"/>
              <a:t>) the current in the 10 Ω resistor  </a:t>
            </a:r>
          </a:p>
          <a:p>
            <a:r>
              <a:rPr lang="en-US" b="1" dirty="0" smtClean="0"/>
              <a:t>(b)  </a:t>
            </a:r>
            <a:r>
              <a:rPr lang="en-US" b="1" dirty="0"/>
              <a:t>the current in </a:t>
            </a:r>
            <a:r>
              <a:rPr lang="en-US" b="1" dirty="0" smtClean="0"/>
              <a:t>the   20 </a:t>
            </a:r>
            <a:r>
              <a:rPr lang="en-US" b="1" dirty="0"/>
              <a:t>Ω </a:t>
            </a:r>
            <a:r>
              <a:rPr lang="en-US" b="1" dirty="0" smtClean="0"/>
              <a:t>resistor</a:t>
            </a:r>
          </a:p>
          <a:p>
            <a:r>
              <a:rPr lang="en-US" b="1" dirty="0" smtClean="0"/>
              <a:t> (c) the </a:t>
            </a:r>
            <a:r>
              <a:rPr lang="en-US" b="1" dirty="0"/>
              <a:t>potential difference between points a and b</a:t>
            </a:r>
            <a:r>
              <a:rPr lang="en-US" b="1" dirty="0" smtClean="0"/>
              <a:t>.</a:t>
            </a:r>
          </a:p>
          <a:p>
            <a:r>
              <a:rPr lang="en-US" b="1" dirty="0" smtClean="0"/>
              <a:t>(d) The total energy dissipated by all the resistors in 4 min.   </a:t>
            </a:r>
          </a:p>
        </p:txBody>
      </p:sp>
      <p:sp>
        <p:nvSpPr>
          <p:cNvPr id="5" name="مربع نص 4"/>
          <p:cNvSpPr txBox="1"/>
          <p:nvPr/>
        </p:nvSpPr>
        <p:spPr>
          <a:xfrm>
            <a:off x="3200400" y="685800"/>
            <a:ext cx="1954766" cy="584775"/>
          </a:xfrm>
          <a:prstGeom prst="rect">
            <a:avLst/>
          </a:prstGeom>
          <a:noFill/>
        </p:spPr>
        <p:txBody>
          <a:bodyPr wrap="none" rtlCol="0">
            <a:spAutoFit/>
          </a:bodyPr>
          <a:lstStyle/>
          <a:p>
            <a:r>
              <a:rPr lang="en-US" sz="3200" dirty="0" smtClean="0"/>
              <a:t>Problems </a:t>
            </a:r>
            <a:endParaRPr lang="en-US" sz="3200" dirty="0"/>
          </a:p>
        </p:txBody>
      </p:sp>
      <p:pic>
        <p:nvPicPr>
          <p:cNvPr id="14340" name="Picture 4"/>
          <p:cNvPicPr>
            <a:picLocks noChangeAspect="1" noChangeArrowheads="1"/>
          </p:cNvPicPr>
          <p:nvPr/>
        </p:nvPicPr>
        <p:blipFill>
          <a:blip r:embed="rId2"/>
          <a:srcRect/>
          <a:stretch>
            <a:fillRect/>
          </a:stretch>
        </p:blipFill>
        <p:spPr bwMode="auto">
          <a:xfrm>
            <a:off x="1066800" y="3276600"/>
            <a:ext cx="5467350" cy="30617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962" y="-228600"/>
            <a:ext cx="8736037" cy="5270500"/>
          </a:xfrm>
          <a:prstGeom prst="rect">
            <a:avLst/>
          </a:prstGeom>
        </p:spPr>
      </p:pic>
      <p:pic>
        <p:nvPicPr>
          <p:cNvPr id="3" name="Picture 2"/>
          <p:cNvPicPr>
            <a:picLocks noChangeAspect="1"/>
          </p:cNvPicPr>
          <p:nvPr/>
        </p:nvPicPr>
        <p:blipFill>
          <a:blip r:embed="rId3"/>
          <a:stretch>
            <a:fillRect/>
          </a:stretch>
        </p:blipFill>
        <p:spPr>
          <a:xfrm>
            <a:off x="152400" y="4800600"/>
            <a:ext cx="8610600" cy="2057400"/>
          </a:xfrm>
          <a:prstGeom prst="rect">
            <a:avLst/>
          </a:prstGeom>
        </p:spPr>
      </p:pic>
    </p:spTree>
    <p:extLst>
      <p:ext uri="{BB962C8B-B14F-4D97-AF65-F5344CB8AC3E}">
        <p14:creationId xmlns:p14="http://schemas.microsoft.com/office/powerpoint/2010/main" val="1534496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828800" y="2209800"/>
            <a:ext cx="5105400" cy="4154257"/>
          </a:xfrm>
          <a:prstGeom prst="rect">
            <a:avLst/>
          </a:prstGeom>
          <a:noFill/>
          <a:ln w="9525">
            <a:noFill/>
            <a:miter lim="800000"/>
            <a:headEnd/>
            <a:tailEnd/>
          </a:ln>
          <a:effectLst/>
        </p:spPr>
      </p:pic>
      <p:sp>
        <p:nvSpPr>
          <p:cNvPr id="3" name="مستطيل 2"/>
          <p:cNvSpPr/>
          <p:nvPr/>
        </p:nvSpPr>
        <p:spPr>
          <a:xfrm>
            <a:off x="838200" y="990600"/>
            <a:ext cx="6248400" cy="1200329"/>
          </a:xfrm>
          <a:prstGeom prst="rect">
            <a:avLst/>
          </a:prstGeom>
        </p:spPr>
        <p:txBody>
          <a:bodyPr wrap="square">
            <a:spAutoFit/>
          </a:bodyPr>
          <a:lstStyle/>
          <a:p>
            <a:r>
              <a:rPr lang="en-US" b="1" dirty="0" smtClean="0"/>
              <a:t>Consider the circuit shown in Figure.    Find</a:t>
            </a:r>
          </a:p>
          <a:p>
            <a:r>
              <a:rPr lang="en-US" b="1" dirty="0" smtClean="0"/>
              <a:t> (a) the total  current</a:t>
            </a:r>
          </a:p>
          <a:p>
            <a:r>
              <a:rPr lang="en-US" b="1" dirty="0" smtClean="0"/>
              <a:t>(b)  the current in the   3 Ω resistor</a:t>
            </a:r>
          </a:p>
          <a:p>
            <a:r>
              <a:rPr lang="en-US" b="1" dirty="0" smtClean="0"/>
              <a:t> (c) the potential difference  across 4 Ω resistor.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6"/>
          <p:cNvSpPr>
            <a:spLocks noChangeArrowheads="1"/>
          </p:cNvSpPr>
          <p:nvPr/>
        </p:nvSpPr>
        <p:spPr bwMode="auto">
          <a:xfrm>
            <a:off x="0" y="494780"/>
            <a:ext cx="8763000" cy="616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2339975" algn="ctr"/>
                <a:tab pos="4500563" algn="r"/>
              </a:tabLst>
            </a:pPr>
            <a:r>
              <a:rPr kumimoji="0" lang="ar-EG" b="1" i="0" strike="noStrike" cap="none" normalizeH="0" baseline="0" dirty="0" smtClean="0">
                <a:ln>
                  <a:noFill/>
                </a:ln>
                <a:effectLst/>
                <a:latin typeface="Arial" pitchFamily="34" charset="0"/>
                <a:cs typeface="Arial" pitchFamily="34" charset="0"/>
              </a:rPr>
              <a:t>4- وحدة الشحنة (كمية الكهرباء) الكولوم: </a:t>
            </a:r>
            <a:endParaRPr kumimoji="0" lang="en-US" b="1" i="1"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2339975" algn="ctr"/>
                <a:tab pos="4500563" algn="r"/>
              </a:tabLst>
            </a:pP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وهي كمية الكهرباء الموجودة على الجسم أو هي الشحنة التي تتنافر مع شحنة متماثلة لها وموضوعة على بعد واحد متر بقوة قدرها واحد نيوتن.</a:t>
            </a:r>
            <a:endParaRPr kumimoji="0" lang="en-US" b="1" i="0"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39975" algn="ctr"/>
                <a:tab pos="4500563" algn="r"/>
              </a:tabLst>
            </a:pPr>
            <a:r>
              <a:rPr kumimoji="0" lang="en-US" sz="2400" b="1" i="1" strike="noStrike" cap="none" normalizeH="0" baseline="0" dirty="0" smtClean="0">
                <a:ln>
                  <a:noFill/>
                </a:ln>
                <a:solidFill>
                  <a:srgbClr val="FF0000"/>
                </a:solidFill>
                <a:effectLst/>
                <a:latin typeface="Arial" pitchFamily="34" charset="0"/>
                <a:ea typeface="Times New Roman" pitchFamily="18" charset="0"/>
                <a:cs typeface="Arabic Transparent" charset="0"/>
              </a:rPr>
              <a:t>Q </a:t>
            </a:r>
            <a:r>
              <a:rPr kumimoji="0" lang="en-US" sz="2400" b="1" i="0" strike="noStrike" cap="none" normalizeH="0" baseline="0" dirty="0" smtClean="0">
                <a:ln>
                  <a:noFill/>
                </a:ln>
                <a:solidFill>
                  <a:srgbClr val="FF0000"/>
                </a:solidFill>
                <a:effectLst/>
                <a:latin typeface="Arial" pitchFamily="34" charset="0"/>
                <a:ea typeface="Times New Roman" pitchFamily="18" charset="0"/>
                <a:cs typeface="Arabic Transparent" charset="0"/>
              </a:rPr>
              <a:t>= </a:t>
            </a:r>
            <a:r>
              <a:rPr kumimoji="0" lang="en-US" sz="2400" b="1" i="1" strike="noStrike" cap="none" normalizeH="0" baseline="0" dirty="0" smtClean="0">
                <a:ln>
                  <a:noFill/>
                </a:ln>
                <a:solidFill>
                  <a:srgbClr val="FF0000"/>
                </a:solidFill>
                <a:effectLst/>
                <a:latin typeface="Arial" pitchFamily="34" charset="0"/>
                <a:ea typeface="Times New Roman" pitchFamily="18" charset="0"/>
                <a:cs typeface="Arabic Transparent" charset="0"/>
              </a:rPr>
              <a:t>I t</a:t>
            </a:r>
            <a:endParaRPr kumimoji="0" lang="en-US" sz="2400" b="1" i="0" strike="noStrike" cap="none" normalizeH="0" baseline="0" dirty="0" smtClean="0">
              <a:ln>
                <a:noFill/>
              </a:ln>
              <a:solidFill>
                <a:srgbClr val="FF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2339975" algn="ctr"/>
                <a:tab pos="4500563" algn="r"/>
              </a:tabLst>
            </a:pP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حيث	</a:t>
            </a:r>
            <a:r>
              <a:rPr kumimoji="0" lang="en-US" b="1" i="1" strike="noStrike" cap="none" normalizeH="0" baseline="0" dirty="0" smtClean="0">
                <a:ln>
                  <a:noFill/>
                </a:ln>
                <a:effectLst/>
                <a:latin typeface="Arial" pitchFamily="34" charset="0"/>
                <a:ea typeface="Times New Roman" pitchFamily="18" charset="0"/>
                <a:cs typeface="Arabic Transparent" charset="0"/>
              </a:rPr>
              <a:t>Q</a:t>
            </a: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 الشحنة بالكولوم أو أمبير ثانية</a:t>
            </a:r>
            <a:endParaRPr kumimoji="0" lang="en-US" b="1" i="0"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2339975" algn="ctr"/>
                <a:tab pos="4500563" algn="r"/>
              </a:tabLst>
            </a:pP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b="1" i="1" strike="noStrike" cap="none" normalizeH="0" baseline="0" dirty="0" smtClean="0">
                <a:ln>
                  <a:noFill/>
                </a:ln>
                <a:effectLst/>
                <a:latin typeface="Arial" pitchFamily="34" charset="0"/>
                <a:ea typeface="Times New Roman" pitchFamily="18" charset="0"/>
                <a:cs typeface="Arabic Transparent" charset="0"/>
              </a:rPr>
              <a:t>I</a:t>
            </a: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 التيار (أمبير)</a:t>
            </a:r>
            <a:endParaRPr kumimoji="0" lang="en-US" b="1" i="0"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2339975" algn="ctr"/>
                <a:tab pos="4500563" algn="r"/>
              </a:tabLst>
            </a:pP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b="1" i="1" strike="noStrike" cap="none" normalizeH="0" baseline="0" dirty="0" smtClean="0">
                <a:ln>
                  <a:noFill/>
                </a:ln>
                <a:effectLst/>
                <a:latin typeface="Arial" pitchFamily="34" charset="0"/>
                <a:ea typeface="Times New Roman" pitchFamily="18" charset="0"/>
                <a:cs typeface="Arabic Transparent" charset="0"/>
              </a:rPr>
              <a:t>t</a:t>
            </a: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 الزمن (ثانية)</a:t>
            </a:r>
            <a:endParaRPr kumimoji="0" lang="en-US" b="1" i="1"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2339975" algn="ctr"/>
                <a:tab pos="4500563" algn="r"/>
              </a:tabLst>
            </a:pPr>
            <a:r>
              <a:rPr kumimoji="0" lang="ar-EG" b="1" i="0" strike="noStrike" cap="none" normalizeH="0" baseline="0" dirty="0" smtClean="0">
                <a:ln>
                  <a:noFill/>
                </a:ln>
                <a:effectLst/>
                <a:latin typeface="Arial" pitchFamily="34" charset="0"/>
                <a:cs typeface="Arial" pitchFamily="34" charset="0"/>
              </a:rPr>
              <a:t>5- معدل سريان التيار الكهربي:</a:t>
            </a:r>
            <a:endParaRPr kumimoji="0" lang="en-US" b="1" i="1" strike="noStrike" cap="none" normalizeH="0" baseline="0" dirty="0" smtClean="0">
              <a:ln>
                <a:noFill/>
              </a:ln>
              <a:effectLst/>
              <a:latin typeface="Arial" pitchFamily="34" charset="0"/>
              <a:cs typeface="Arial" pitchFamily="34" charset="0"/>
            </a:endParaRPr>
          </a:p>
          <a:p>
            <a:pPr algn="r" rtl="1" eaLnBrk="0" fontAlgn="base" hangingPunct="0">
              <a:spcBef>
                <a:spcPct val="0"/>
              </a:spcBef>
              <a:spcAft>
                <a:spcPct val="0"/>
              </a:spcAft>
              <a:tabLst>
                <a:tab pos="2339975" algn="ctr"/>
                <a:tab pos="4500563" algn="r"/>
              </a:tabLst>
            </a:pP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نفرض أن هناك موصل وعدد الإلكترونات التي تمر في كل واحد متر مكعب هي </a:t>
            </a:r>
            <a:r>
              <a:rPr kumimoji="0" lang="en-US" b="1" i="1" strike="noStrike" cap="none" normalizeH="0" baseline="0" dirty="0" smtClean="0">
                <a:ln>
                  <a:noFill/>
                </a:ln>
                <a:effectLst/>
                <a:latin typeface="Arial" pitchFamily="34" charset="0"/>
                <a:ea typeface="Times New Roman" pitchFamily="18" charset="0"/>
                <a:cs typeface="Arabic Transparent" charset="0"/>
              </a:rPr>
              <a:t>N</a:t>
            </a: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إلكترون، وأن السرعة المحورية لهذه الإلكترونات هي </a:t>
            </a:r>
            <a:r>
              <a:rPr kumimoji="0" lang="en-US" b="1" i="1" strike="noStrike" cap="none" normalizeH="0" baseline="0" dirty="0" smtClean="0">
                <a:ln>
                  <a:noFill/>
                </a:ln>
                <a:effectLst/>
                <a:latin typeface="Arial" pitchFamily="34" charset="0"/>
                <a:ea typeface="Times New Roman" pitchFamily="18" charset="0"/>
                <a:cs typeface="Arabic Transparent" charset="0"/>
              </a:rPr>
              <a:t>v</a:t>
            </a: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بالمتر/ثانية، في زمن قدره </a:t>
            </a:r>
            <a:r>
              <a:rPr kumimoji="0" lang="en-US" b="1" i="1" strike="noStrike" cap="none" normalizeH="0" baseline="0" dirty="0" err="1" smtClean="0">
                <a:ln>
                  <a:noFill/>
                </a:ln>
                <a:effectLst/>
                <a:latin typeface="Arial" pitchFamily="34" charset="0"/>
                <a:ea typeface="Times New Roman" pitchFamily="18" charset="0"/>
                <a:cs typeface="Arabic Transparent" charset="0"/>
              </a:rPr>
              <a:t>dt</a:t>
            </a: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يكون قد قطع مسافة قدرها     </a:t>
            </a:r>
            <a:r>
              <a:rPr lang="en-US" b="1" i="1" dirty="0" smtClean="0">
                <a:latin typeface="Arial" pitchFamily="34" charset="0"/>
                <a:ea typeface="Times New Roman" pitchFamily="18" charset="0"/>
                <a:cs typeface="Arabic Transparent" charset="0"/>
              </a:rPr>
              <a:t>v</a:t>
            </a:r>
            <a:r>
              <a:rPr lang="en-US" b="1" i="1" dirty="0">
                <a:latin typeface="Arial" pitchFamily="34" charset="0"/>
                <a:ea typeface="Times New Roman" pitchFamily="18" charset="0"/>
                <a:cs typeface="Arabic Transparent" charset="0"/>
              </a:rPr>
              <a:t>. </a:t>
            </a:r>
            <a:r>
              <a:rPr lang="en-US" b="1" i="1" dirty="0" err="1" smtClean="0">
                <a:latin typeface="Arial" pitchFamily="34" charset="0"/>
                <a:ea typeface="Times New Roman" pitchFamily="18" charset="0"/>
                <a:cs typeface="Arabic Transparent" charset="0"/>
              </a:rPr>
              <a:t>dt</a:t>
            </a:r>
            <a:endParaRPr kumimoji="0" lang="en-US" b="1" i="0" strike="noStrike" cap="none" normalizeH="0" baseline="0" dirty="0" smtClean="0">
              <a:ln>
                <a:noFill/>
              </a:ln>
              <a:effectLst/>
              <a:latin typeface="Arial" pitchFamily="34" charset="0"/>
              <a:cs typeface="Arial" pitchFamily="34" charset="0"/>
            </a:endParaRPr>
          </a:p>
          <a:p>
            <a:pPr algn="r" rtl="1" eaLnBrk="0" fontAlgn="base" hangingPunct="0">
              <a:spcBef>
                <a:spcPct val="0"/>
              </a:spcBef>
              <a:spcAft>
                <a:spcPct val="0"/>
              </a:spcAft>
              <a:tabLst>
                <a:tab pos="2339975" algn="ctr"/>
                <a:tab pos="4500563" algn="r"/>
              </a:tabLst>
            </a:pP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وإذا كانت مساحة هذا الموصل هي </a:t>
            </a:r>
            <a:r>
              <a:rPr kumimoji="0" lang="en-US" b="1" i="1" strike="noStrike" cap="none" normalizeH="0" baseline="0" dirty="0" smtClean="0">
                <a:ln>
                  <a:noFill/>
                </a:ln>
                <a:effectLst/>
                <a:latin typeface="Arial" pitchFamily="34" charset="0"/>
                <a:ea typeface="Times New Roman" pitchFamily="18" charset="0"/>
                <a:cs typeface="Arabic Transparent" charset="0"/>
              </a:rPr>
              <a:t>A</a:t>
            </a: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في هذا الحجم هي   </a:t>
            </a:r>
            <a:r>
              <a:rPr lang="en-US" sz="2000" b="1" i="1" dirty="0" err="1" smtClean="0">
                <a:solidFill>
                  <a:srgbClr val="FF0000"/>
                </a:solidFill>
                <a:latin typeface="Arial" pitchFamily="34" charset="0"/>
                <a:ea typeface="Times New Roman" pitchFamily="18" charset="0"/>
                <a:cs typeface="Arabic Transparent" charset="0"/>
              </a:rPr>
              <a:t>N.v.dt.A</a:t>
            </a:r>
            <a:endParaRPr kumimoji="0" lang="en-US" sz="2000" b="1" i="0" strike="noStrike" cap="none" normalizeH="0" baseline="0" dirty="0" smtClean="0">
              <a:ln>
                <a:noFill/>
              </a:ln>
              <a:solidFill>
                <a:srgbClr val="FF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2339975" algn="ctr"/>
                <a:tab pos="4500563" algn="r"/>
              </a:tabLst>
            </a:pP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حيث</a:t>
            </a:r>
            <a:endParaRPr kumimoji="0" lang="en-US" b="1" i="0"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2339975" algn="ctr"/>
                <a:tab pos="4500563" algn="r"/>
              </a:tabLst>
            </a:pP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b="1" i="1" strike="noStrike" cap="none" normalizeH="0" baseline="0" dirty="0" smtClean="0">
                <a:ln>
                  <a:noFill/>
                </a:ln>
                <a:effectLst/>
                <a:latin typeface="Arial" pitchFamily="34" charset="0"/>
                <a:ea typeface="Times New Roman" pitchFamily="18" charset="0"/>
                <a:cs typeface="Arabic Transparent" charset="0"/>
              </a:rPr>
              <a:t>N</a:t>
            </a: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 عدد الإلكترونات في المتر المكعب.</a:t>
            </a:r>
            <a:endParaRPr kumimoji="0" lang="en-US" b="1" i="0"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2339975" algn="ctr"/>
                <a:tab pos="4500563" algn="r"/>
              </a:tabLst>
            </a:pP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b="1" i="1" strike="noStrike" cap="none" normalizeH="0" baseline="0" dirty="0" smtClean="0">
                <a:ln>
                  <a:noFill/>
                </a:ln>
                <a:effectLst/>
                <a:latin typeface="Arial" pitchFamily="34" charset="0"/>
                <a:ea typeface="Times New Roman" pitchFamily="18" charset="0"/>
                <a:cs typeface="Arabic Transparent" charset="0"/>
              </a:rPr>
              <a:t>v</a:t>
            </a: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 السرعة المحورية مقاسة بالمتر/ثانية.</a:t>
            </a:r>
            <a:endParaRPr kumimoji="0" lang="en-US" b="1" i="0"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2339975" algn="ctr"/>
                <a:tab pos="4500563" algn="r"/>
              </a:tabLst>
            </a:pP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b="1" i="1" strike="noStrike" cap="none" normalizeH="0" baseline="0" dirty="0" smtClean="0">
                <a:ln>
                  <a:noFill/>
                </a:ln>
                <a:effectLst/>
                <a:latin typeface="Arial" pitchFamily="34" charset="0"/>
                <a:ea typeface="Times New Roman" pitchFamily="18" charset="0"/>
                <a:cs typeface="Arabic Transparent" charset="0"/>
              </a:rPr>
              <a:t>A</a:t>
            </a: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 مساحة مقطع الموصل مقاسة بالمتر المربع.</a:t>
            </a:r>
            <a:endParaRPr kumimoji="0" lang="en-US" b="1" i="0"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2339975" algn="ctr"/>
                <a:tab pos="4500563" algn="r"/>
              </a:tabLst>
            </a:pP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b="1" i="1" strike="noStrike" cap="none" normalizeH="0" baseline="0" dirty="0" err="1" smtClean="0">
                <a:ln>
                  <a:noFill/>
                </a:ln>
                <a:effectLst/>
                <a:latin typeface="Arial" pitchFamily="34" charset="0"/>
                <a:ea typeface="Times New Roman" pitchFamily="18" charset="0"/>
                <a:cs typeface="Arabic Transparent" charset="0"/>
              </a:rPr>
              <a:t>dt</a:t>
            </a: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الزمن الذي استغرقه الإلكترون مقاساً بالثواني</a:t>
            </a:r>
            <a:endParaRPr kumimoji="0" lang="en-US" b="1" i="0"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2339975" algn="ctr"/>
                <a:tab pos="4500563" algn="r"/>
              </a:tabLst>
            </a:pP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وإذا كانت شحنة الإلكترون هي </a:t>
            </a:r>
            <a:r>
              <a:rPr kumimoji="0" lang="en-US" b="1" i="1" strike="noStrike" cap="none" normalizeH="0" baseline="0" dirty="0" smtClean="0">
                <a:ln>
                  <a:noFill/>
                </a:ln>
                <a:effectLst/>
                <a:latin typeface="Arial" pitchFamily="34" charset="0"/>
                <a:ea typeface="Times New Roman" pitchFamily="18" charset="0"/>
                <a:cs typeface="Arabic Transparent" charset="0"/>
              </a:rPr>
              <a:t>e</a:t>
            </a: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en-US" b="1" i="0"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2339975" algn="ctr"/>
                <a:tab pos="4500563" algn="r"/>
              </a:tabLst>
            </a:pPr>
            <a:r>
              <a:rPr kumimoji="0" lang="en-US" b="1" i="0" strike="noStrike" cap="none" normalizeH="0" baseline="0" dirty="0" smtClean="0">
                <a:ln>
                  <a:noFill/>
                </a:ln>
                <a:effectLst/>
                <a:latin typeface="Times New Roman" pitchFamily="18" charset="0"/>
                <a:ea typeface="Times New Roman" pitchFamily="18" charset="0"/>
                <a:cs typeface="Arabic Transparent" charset="0"/>
                <a:sym typeface="Symbol" pitchFamily="18" charset="2"/>
              </a:rPr>
              <a:t></a:t>
            </a: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الشحنة الكلية التي تمر من خلال مساحة المقطع في الزمن </a:t>
            </a:r>
            <a:r>
              <a:rPr kumimoji="0" lang="en-US" b="1" i="1" strike="noStrike" cap="none" normalizeH="0" baseline="0" dirty="0" err="1" smtClean="0">
                <a:ln>
                  <a:noFill/>
                </a:ln>
                <a:effectLst/>
                <a:latin typeface="Arial" pitchFamily="34" charset="0"/>
                <a:ea typeface="Times New Roman" pitchFamily="18" charset="0"/>
                <a:cs typeface="Arabic Transparent" charset="0"/>
                <a:sym typeface="Symbol" pitchFamily="18" charset="2"/>
              </a:rPr>
              <a:t>dt</a:t>
            </a: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sym typeface="Symbol" pitchFamily="18" charset="2"/>
              </a:rPr>
              <a:t> هي:</a:t>
            </a:r>
            <a:endParaRPr kumimoji="0" lang="en-US" b="1" i="0" strike="noStrike" cap="none" normalizeH="0" baseline="0" dirty="0" smtClean="0">
              <a:ln>
                <a:noFill/>
              </a:ln>
              <a:effectLst/>
              <a:latin typeface="Arial" pitchFamily="34" charset="0"/>
              <a:cs typeface="Arial" pitchFamily="34"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tab pos="2339975" algn="ctr"/>
                <a:tab pos="4500563" algn="r"/>
              </a:tabLst>
            </a:pPr>
            <a:r>
              <a:rPr kumimoji="0" lang="en-US" b="1" i="0" strike="noStrike" cap="none" normalizeH="0" baseline="0" dirty="0" smtClean="0">
                <a:ln>
                  <a:noFill/>
                </a:ln>
                <a:effectLst/>
                <a:latin typeface="Times New Roman" pitchFamily="18" charset="0"/>
                <a:ea typeface="Times New Roman" pitchFamily="18" charset="0"/>
                <a:cs typeface="Arabic Transparent" charset="0"/>
                <a:sym typeface="Symbol" pitchFamily="18" charset="2"/>
              </a:rPr>
              <a:t>	</a:t>
            </a:r>
            <a:r>
              <a:rPr kumimoji="0" lang="en-US" sz="2000" b="1" i="1" strike="noStrike" cap="none" normalizeH="0" baseline="0" dirty="0" smtClean="0">
                <a:ln>
                  <a:noFill/>
                </a:ln>
                <a:solidFill>
                  <a:srgbClr val="FF0000"/>
                </a:solidFill>
                <a:effectLst/>
                <a:latin typeface="Times New Roman" pitchFamily="18" charset="0"/>
                <a:ea typeface="Times New Roman" pitchFamily="18" charset="0"/>
                <a:cs typeface="Arabic Transparent" charset="0"/>
                <a:sym typeface="Symbol" pitchFamily="18" charset="2"/>
              </a:rPr>
              <a:t>Q</a:t>
            </a:r>
            <a:r>
              <a:rPr kumimoji="0" lang="en-US" sz="2000" b="1" i="0" strike="noStrike" cap="none" normalizeH="0" baseline="0" dirty="0" smtClean="0">
                <a:ln>
                  <a:noFill/>
                </a:ln>
                <a:solidFill>
                  <a:srgbClr val="FF0000"/>
                </a:solidFill>
                <a:effectLst/>
                <a:latin typeface="Times New Roman" pitchFamily="18" charset="0"/>
                <a:ea typeface="Times New Roman" pitchFamily="18" charset="0"/>
                <a:cs typeface="Arabic Transparent" charset="0"/>
                <a:sym typeface="Symbol" pitchFamily="18" charset="2"/>
              </a:rPr>
              <a:t> = </a:t>
            </a:r>
            <a:r>
              <a:rPr kumimoji="0" lang="en-US" sz="2000" b="1" i="1" strike="noStrike" cap="none" normalizeH="0" baseline="0" dirty="0" smtClean="0">
                <a:ln>
                  <a:noFill/>
                </a:ln>
                <a:solidFill>
                  <a:srgbClr val="FF0000"/>
                </a:solidFill>
                <a:effectLst/>
                <a:latin typeface="Times New Roman" pitchFamily="18" charset="0"/>
                <a:ea typeface="Times New Roman" pitchFamily="18" charset="0"/>
                <a:cs typeface="Arabic Transparent" charset="0"/>
                <a:sym typeface="Symbol" pitchFamily="18" charset="2"/>
              </a:rPr>
              <a:t>N e A v </a:t>
            </a:r>
            <a:r>
              <a:rPr kumimoji="0" lang="en-US" sz="2000" b="1" i="1" strike="noStrike" cap="none" normalizeH="0" baseline="0" dirty="0" err="1" smtClean="0">
                <a:ln>
                  <a:noFill/>
                </a:ln>
                <a:solidFill>
                  <a:srgbClr val="FF0000"/>
                </a:solidFill>
                <a:effectLst/>
                <a:latin typeface="Times New Roman" pitchFamily="18" charset="0"/>
                <a:ea typeface="Times New Roman" pitchFamily="18" charset="0"/>
                <a:cs typeface="Arabic Transparent" charset="0"/>
                <a:sym typeface="Symbol" pitchFamily="18" charset="2"/>
              </a:rPr>
              <a:t>dt</a:t>
            </a:r>
            <a:r>
              <a:rPr kumimoji="0" lang="en-US" b="1" i="1" strike="noStrike" cap="none" normalizeH="0" baseline="0" dirty="0" smtClean="0">
                <a:ln>
                  <a:noFill/>
                </a:ln>
                <a:effectLst/>
                <a:latin typeface="Times New Roman" pitchFamily="18" charset="0"/>
                <a:ea typeface="Times New Roman" pitchFamily="18" charset="0"/>
                <a:cs typeface="Arabic Transparent" charset="0"/>
                <a:sym typeface="Symbol" pitchFamily="18" charset="2"/>
              </a:rPr>
              <a:t>	</a:t>
            </a:r>
            <a:r>
              <a:rPr kumimoji="0" lang="en-US" b="1" i="0" strike="noStrike" cap="none" normalizeH="0" baseline="0" dirty="0" smtClean="0">
                <a:ln>
                  <a:noFill/>
                </a:ln>
                <a:effectLst/>
                <a:latin typeface="Times New Roman" pitchFamily="18" charset="0"/>
                <a:ea typeface="Times New Roman" pitchFamily="18" charset="0"/>
                <a:cs typeface="Arabic Transparent" charset="0"/>
                <a:sym typeface="Symbol" pitchFamily="18" charset="2"/>
              </a:rPr>
              <a:t>(2)</a:t>
            </a:r>
            <a:endParaRPr kumimoji="0" lang="en-US" b="1" i="0" strike="noStrike" cap="none" normalizeH="0" baseline="0" dirty="0" smtClean="0">
              <a:ln>
                <a:noFill/>
              </a:ln>
              <a:effectLst/>
              <a:latin typeface="Times New Roman" pitchFamily="18" charset="0"/>
              <a:cs typeface="Arial" pitchFamily="34" charset="0"/>
              <a:sym typeface="Symbol" pitchFamily="18" charset="2"/>
            </a:endParaRPr>
          </a:p>
          <a:p>
            <a:pPr marL="0" marR="0" lvl="0" indent="0" algn="r" defTabSz="914400" rtl="1" eaLnBrk="0" fontAlgn="base" latinLnBrk="0" hangingPunct="0">
              <a:lnSpc>
                <a:spcPct val="100000"/>
              </a:lnSpc>
              <a:spcBef>
                <a:spcPct val="0"/>
              </a:spcBef>
              <a:spcAft>
                <a:spcPct val="0"/>
              </a:spcAft>
              <a:buClrTx/>
              <a:buSzTx/>
              <a:buFontTx/>
              <a:buNone/>
              <a:tabLst>
                <a:tab pos="2339975" algn="ctr"/>
                <a:tab pos="4500563" algn="r"/>
              </a:tabLst>
            </a:pP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sym typeface="Symbol" pitchFamily="18" charset="2"/>
              </a:rPr>
              <a:t>وإذا كان التيار المار هو معدل تدفق الشحنة:</a:t>
            </a:r>
            <a:endParaRPr kumimoji="0" lang="en-US" b="1" i="0" strike="noStrike" cap="none" normalizeH="0" baseline="0" dirty="0" smtClean="0">
              <a:ln>
                <a:noFill/>
              </a:ln>
              <a:effectLst/>
              <a:latin typeface="Arial" pitchFamily="34" charset="0"/>
              <a:cs typeface="Arial" pitchFamily="34" charset="0"/>
              <a:sym typeface="Symbol" pitchFamily="18" charset="2"/>
            </a:endParaRPr>
          </a:p>
          <a:p>
            <a:pPr marL="0" marR="0" lvl="0" indent="0" algn="r" defTabSz="914400" rtl="0" eaLnBrk="0" fontAlgn="base" latinLnBrk="0" hangingPunct="0">
              <a:lnSpc>
                <a:spcPct val="100000"/>
              </a:lnSpc>
              <a:spcBef>
                <a:spcPct val="0"/>
              </a:spcBef>
              <a:spcAft>
                <a:spcPct val="0"/>
              </a:spcAft>
              <a:buClrTx/>
              <a:buSzTx/>
              <a:buFontTx/>
              <a:buNone/>
              <a:tabLst>
                <a:tab pos="2339975" algn="ctr"/>
                <a:tab pos="4500563" algn="r"/>
              </a:tabLst>
            </a:pPr>
            <a:endParaRPr kumimoji="0" lang="en-US" b="1" i="0" strike="noStrike" cap="none" normalizeH="0" baseline="0" dirty="0" smtClean="0">
              <a:ln>
                <a:noFill/>
              </a:ln>
              <a:effectLst/>
              <a:latin typeface="Times New Roman" pitchFamily="18" charset="0"/>
              <a:ea typeface="Times New Roman" pitchFamily="18" charset="0"/>
              <a:cs typeface="Times New Roman" pitchFamily="18" charset="0"/>
              <a:sym typeface="Symbol" pitchFamily="18" charset="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035335"/>
            <a:ext cx="2632529" cy="82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147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622688600"/>
              </p:ext>
            </p:extLst>
          </p:nvPr>
        </p:nvGraphicFramePr>
        <p:xfrm>
          <a:off x="2255943" y="1066800"/>
          <a:ext cx="2803313" cy="733425"/>
        </p:xfrm>
        <a:graphic>
          <a:graphicData uri="http://schemas.openxmlformats.org/presentationml/2006/ole">
            <mc:AlternateContent xmlns:mc="http://schemas.openxmlformats.org/markup-compatibility/2006">
              <mc:Choice xmlns:v="urn:schemas-microsoft-com:vml" Requires="v">
                <p:oleObj spid="_x0000_s4131" name="Equation" r:id="rId3" imgW="1637589" imgH="431613" progId="Equation.3">
                  <p:embed/>
                </p:oleObj>
              </mc:Choice>
              <mc:Fallback>
                <p:oleObj name="Equation" r:id="rId3" imgW="1637589" imgH="431613"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943" y="1066800"/>
                        <a:ext cx="2803313" cy="733425"/>
                      </a:xfrm>
                      <a:prstGeom prst="rect">
                        <a:avLst/>
                      </a:prstGeom>
                      <a:noFill/>
                    </p:spPr>
                  </p:pic>
                </p:oleObj>
              </mc:Fallback>
            </mc:AlternateContent>
          </a:graphicData>
        </a:graphic>
      </p:graphicFrame>
      <p:sp>
        <p:nvSpPr>
          <p:cNvPr id="4" name="Rectangle 3"/>
          <p:cNvSpPr>
            <a:spLocks noChangeArrowheads="1"/>
          </p:cNvSpPr>
          <p:nvPr/>
        </p:nvSpPr>
        <p:spPr bwMode="auto">
          <a:xfrm>
            <a:off x="5029200" y="1143000"/>
            <a:ext cx="362054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effectLst/>
                <a:latin typeface="Arial" pitchFamily="34" charset="0"/>
                <a:ea typeface="Times New Roman" pitchFamily="18" charset="0"/>
                <a:cs typeface="Arabic Transparent" charset="0"/>
              </a:rPr>
              <a:t> Amp/m</a:t>
            </a:r>
            <a:r>
              <a:rPr kumimoji="0" lang="en-US" sz="2400" b="0" i="0" u="sng" strike="noStrike" cap="none" normalizeH="0" baseline="30000" dirty="0" smtClean="0">
                <a:ln>
                  <a:noFill/>
                </a:ln>
                <a:effectLst/>
                <a:latin typeface="Arial" pitchFamily="34" charset="0"/>
                <a:ea typeface="Times New Roman" pitchFamily="18" charset="0"/>
                <a:cs typeface="Arabic Transparent" charset="0"/>
              </a:rPr>
              <a:t>2</a:t>
            </a:r>
            <a:endParaRPr kumimoji="0" lang="en-US" sz="2400" b="0" i="1" u="none" strike="noStrike" cap="none" normalizeH="0" baseline="0" dirty="0" smtClean="0">
              <a:ln>
                <a:noFill/>
              </a:ln>
              <a:effectLst/>
              <a:latin typeface="Arial" pitchFamily="34" charset="0"/>
              <a:ea typeface="Times New Roman" pitchFamily="18" charset="0"/>
              <a:cs typeface="Arabic Transparent"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effectLst/>
                <a:latin typeface="Arial" pitchFamily="34" charset="0"/>
                <a:ea typeface="Times New Roman" pitchFamily="18" charset="0"/>
                <a:cs typeface="Arabic Transparent" charset="0"/>
              </a:rPr>
              <a:t>	</a:t>
            </a:r>
            <a:r>
              <a:rPr kumimoji="0" lang="en-US" sz="2400" b="0" i="1" u="sng" strike="noStrike" cap="none" normalizeH="0" baseline="0" dirty="0" smtClean="0">
                <a:ln>
                  <a:noFill/>
                </a:ln>
                <a:effectLst/>
                <a:latin typeface="Arial" pitchFamily="34" charset="0"/>
                <a:ea typeface="Times New Roman" pitchFamily="18" charset="0"/>
                <a:cs typeface="Arabic Transparent" charset="0"/>
              </a:rPr>
              <a:t>J</a:t>
            </a:r>
            <a:r>
              <a:rPr kumimoji="0" lang="en-US" sz="2400" b="0" i="0" u="sng" strike="noStrike" cap="none" normalizeH="0" baseline="0" dirty="0" smtClean="0">
                <a:ln>
                  <a:noFill/>
                </a:ln>
                <a:effectLst/>
                <a:latin typeface="Arial" pitchFamily="34" charset="0"/>
                <a:ea typeface="Times New Roman" pitchFamily="18" charset="0"/>
                <a:cs typeface="Arabic Transparent" charset="0"/>
              </a:rPr>
              <a:t> = </a:t>
            </a:r>
            <a:r>
              <a:rPr kumimoji="0" lang="en-US" sz="2400" b="0" i="1" u="sng" strike="noStrike" cap="none" normalizeH="0" baseline="0" dirty="0" err="1" smtClean="0">
                <a:ln>
                  <a:noFill/>
                </a:ln>
                <a:effectLst/>
                <a:latin typeface="Arial" pitchFamily="34" charset="0"/>
                <a:ea typeface="Times New Roman" pitchFamily="18" charset="0"/>
                <a:cs typeface="Arabic Transparent" charset="0"/>
              </a:rPr>
              <a:t>N.e.v</a:t>
            </a:r>
            <a:r>
              <a:rPr kumimoji="0" lang="en-US" sz="2400" b="0" i="0" u="sng" strike="noStrike" cap="none" normalizeH="0" baseline="0" dirty="0" smtClean="0">
                <a:ln>
                  <a:noFill/>
                </a:ln>
                <a:effectLst/>
                <a:latin typeface="Arial" pitchFamily="34" charset="0"/>
                <a:ea typeface="Times New Roman" pitchFamily="18" charset="0"/>
                <a:cs typeface="Arabic Transparent" charset="0"/>
              </a:rPr>
              <a:t>  Amp/m</a:t>
            </a:r>
            <a:r>
              <a:rPr kumimoji="0" lang="en-US" sz="2400" b="0" i="0" u="sng" strike="noStrike" cap="none" normalizeH="0" baseline="30000" dirty="0" smtClean="0">
                <a:ln>
                  <a:noFill/>
                </a:ln>
                <a:effectLst/>
                <a:latin typeface="Arial" pitchFamily="34" charset="0"/>
                <a:ea typeface="Times New Roman" pitchFamily="18" charset="0"/>
                <a:cs typeface="Arabic Transparent" charset="0"/>
              </a:rPr>
              <a:t>2</a:t>
            </a:r>
            <a:r>
              <a:rPr kumimoji="0" lang="en-US" sz="1200" b="0" i="0" u="none" strike="noStrike" cap="none" normalizeH="0" baseline="0" dirty="0" smtClean="0">
                <a:ln>
                  <a:noFill/>
                </a:ln>
                <a:effectLst/>
                <a:latin typeface="Arial" pitchFamily="34" charset="0"/>
                <a:cs typeface="Arial" pitchFamily="34" charset="0"/>
              </a:rPr>
              <a:t> </a:t>
            </a:r>
            <a:endParaRPr kumimoji="0" lang="en-US" sz="3600" b="0" i="0" u="none" strike="noStrike" cap="none" normalizeH="0" baseline="0" dirty="0" smtClean="0">
              <a:ln>
                <a:noFill/>
              </a:ln>
              <a:effectLst/>
              <a:latin typeface="Arial" pitchFamily="34" charset="0"/>
              <a:cs typeface="Arial" pitchFamily="34" charset="0"/>
            </a:endParaRPr>
          </a:p>
        </p:txBody>
      </p:sp>
      <p:sp>
        <p:nvSpPr>
          <p:cNvPr id="5" name="Rectangle 4"/>
          <p:cNvSpPr>
            <a:spLocks noChangeArrowheads="1"/>
          </p:cNvSpPr>
          <p:nvPr/>
        </p:nvSpPr>
        <p:spPr bwMode="auto">
          <a:xfrm>
            <a:off x="4068880" y="609600"/>
            <a:ext cx="50751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2339975" algn="ctr"/>
                <a:tab pos="4500563" algn="r"/>
              </a:tabLst>
            </a:pPr>
            <a:r>
              <a:rPr kumimoji="0" lang="en-US" b="1" i="1" strike="noStrike" cap="none" normalizeH="0" baseline="0" dirty="0" smtClean="0">
                <a:ln>
                  <a:noFill/>
                </a:ln>
                <a:effectLst/>
                <a:latin typeface="Arial" pitchFamily="34" charset="0"/>
                <a:ea typeface="Times New Roman" pitchFamily="18" charset="0"/>
                <a:cs typeface="Arabic Transparent" charset="0"/>
              </a:rPr>
              <a:t>I</a:t>
            </a:r>
            <a:r>
              <a:rPr kumimoji="0" lang="en-US" b="1" i="0" strike="noStrike" cap="none" normalizeH="0" baseline="0" dirty="0" smtClean="0">
                <a:ln>
                  <a:noFill/>
                </a:ln>
                <a:effectLst/>
                <a:latin typeface="Arial" pitchFamily="34" charset="0"/>
                <a:ea typeface="Times New Roman" pitchFamily="18" charset="0"/>
                <a:cs typeface="Arabic Transparent" charset="0"/>
              </a:rPr>
              <a:t> = </a:t>
            </a:r>
            <a:r>
              <a:rPr kumimoji="0" lang="en-US" b="1" i="1" strike="noStrike" cap="none" normalizeH="0" baseline="0" dirty="0" err="1" smtClean="0">
                <a:ln>
                  <a:noFill/>
                </a:ln>
                <a:effectLst/>
                <a:latin typeface="Arial" pitchFamily="34" charset="0"/>
                <a:ea typeface="Times New Roman" pitchFamily="18" charset="0"/>
                <a:cs typeface="Arabic Transparent" charset="0"/>
              </a:rPr>
              <a:t>N.A.v.e</a:t>
            </a:r>
            <a:r>
              <a:rPr kumimoji="0" lang="en-US" b="1" i="1" strike="noStrike" cap="none" normalizeH="0" baseline="0" dirty="0" smtClean="0">
                <a:ln>
                  <a:noFill/>
                </a:ln>
                <a:effectLst/>
                <a:latin typeface="Arial" pitchFamily="34" charset="0"/>
                <a:ea typeface="Times New Roman" pitchFamily="18" charset="0"/>
                <a:cs typeface="Arabic Transparent" charset="0"/>
              </a:rPr>
              <a:t>	</a:t>
            </a:r>
            <a:endParaRPr kumimoji="0" lang="en-US" sz="1050" b="1" i="0" strike="noStrike" cap="none" normalizeH="0" baseline="0" dirty="0" smtClean="0">
              <a:ln>
                <a:noFill/>
              </a:ln>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2339975" algn="ctr"/>
                <a:tab pos="4500563" algn="r"/>
              </a:tabLst>
            </a:pP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ويمكن قياس كثافة التيار </a:t>
            </a:r>
            <a:r>
              <a:rPr kumimoji="0" lang="en-US" b="1" i="1" strike="noStrike" cap="none" normalizeH="0" baseline="0" dirty="0" smtClean="0">
                <a:ln>
                  <a:noFill/>
                </a:ln>
                <a:effectLst/>
                <a:latin typeface="Arial" pitchFamily="34" charset="0"/>
                <a:ea typeface="Times New Roman" pitchFamily="18" charset="0"/>
                <a:cs typeface="Arabic Transparent" charset="0"/>
              </a:rPr>
              <a:t>J</a:t>
            </a:r>
            <a:r>
              <a:rPr kumimoji="0" lang="ar-EG" b="1" i="0" strike="noStrike" cap="none" normalizeH="0" baseline="0" dirty="0" smtClean="0">
                <a:ln>
                  <a:noFill/>
                </a:ln>
                <a:effectLst/>
                <a:latin typeface="Times New Roman" pitchFamily="18" charset="0"/>
                <a:ea typeface="Times New Roman" pitchFamily="18" charset="0"/>
                <a:cs typeface="Times New Roman" pitchFamily="18" charset="0"/>
              </a:rPr>
              <a:t> بالآتي:</a:t>
            </a:r>
            <a:endParaRPr kumimoji="0" lang="ar-EG" sz="2800" b="1" i="0" strike="noStrike" cap="none" normalizeH="0" baseline="0" dirty="0" smtClean="0">
              <a:ln>
                <a:noFill/>
              </a:ln>
              <a:effectLst/>
              <a:latin typeface="Arial" pitchFamily="34" charset="0"/>
              <a:cs typeface="Arial" pitchFamily="34" charset="0"/>
            </a:endParaRPr>
          </a:p>
        </p:txBody>
      </p:sp>
      <p:sp>
        <p:nvSpPr>
          <p:cNvPr id="6" name="Rectangle 5"/>
          <p:cNvSpPr>
            <a:spLocks noChangeArrowheads="1"/>
          </p:cNvSpPr>
          <p:nvPr/>
        </p:nvSpPr>
        <p:spPr bwMode="auto">
          <a:xfrm>
            <a:off x="0" y="2548764"/>
            <a:ext cx="9144000" cy="160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2000" b="1" i="0" strike="noStrike" cap="none" normalizeH="0" baseline="0" dirty="0" smtClean="0">
                <a:ln>
                  <a:noFill/>
                </a:ln>
                <a:effectLst/>
                <a:latin typeface="Arial" pitchFamily="34" charset="0"/>
                <a:cs typeface="Arial" pitchFamily="34" charset="0"/>
              </a:rPr>
              <a:t>مثال (1):</a:t>
            </a:r>
            <a:endParaRPr kumimoji="0" lang="en-US" sz="2000" b="1" i="1"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EG" b="1" i="0" strike="noStrike" cap="none" normalizeH="0" baseline="0" dirty="0" smtClean="0">
                <a:ln>
                  <a:noFill/>
                </a:ln>
                <a:effectLst/>
                <a:latin typeface="Arial" pitchFamily="34" charset="0"/>
                <a:cs typeface="Arial" pitchFamily="34" charset="0"/>
              </a:rPr>
              <a:t>	تيار قيمته </a:t>
            </a:r>
            <a:r>
              <a:rPr kumimoji="0" lang="en-US" b="1" i="0" strike="noStrike" cap="none" normalizeH="0" baseline="0" dirty="0" smtClean="0">
                <a:ln>
                  <a:noFill/>
                </a:ln>
                <a:effectLst/>
                <a:latin typeface="Arial" pitchFamily="34" charset="0"/>
                <a:cs typeface="Arabic Transparent" charset="0"/>
              </a:rPr>
              <a:t>1.5</a:t>
            </a:r>
            <a:r>
              <a:rPr kumimoji="0" lang="ar-EG" b="1" i="0" strike="noStrike" cap="none" normalizeH="0" baseline="0" dirty="0" smtClean="0">
                <a:ln>
                  <a:noFill/>
                </a:ln>
                <a:effectLst/>
                <a:latin typeface="Arial" pitchFamily="34" charset="0"/>
                <a:cs typeface="Arial" pitchFamily="34" charset="0"/>
              </a:rPr>
              <a:t> أمبير يمر في موصل فينتج عدد من الإلكترونات الحرة قدره </a:t>
            </a:r>
            <a:r>
              <a:rPr kumimoji="0" lang="en-US" b="1" i="0" strike="noStrike" cap="none" normalizeH="0" baseline="0" dirty="0" smtClean="0">
                <a:ln>
                  <a:noFill/>
                </a:ln>
                <a:effectLst/>
                <a:latin typeface="Arial" pitchFamily="34" charset="0"/>
                <a:cs typeface="Arabic Transparent" charset="0"/>
              </a:rPr>
              <a:t>10</a:t>
            </a:r>
            <a:r>
              <a:rPr kumimoji="0" lang="en-US" b="1" i="0" strike="noStrike" cap="none" normalizeH="0" baseline="30000" dirty="0" smtClean="0">
                <a:ln>
                  <a:noFill/>
                </a:ln>
                <a:effectLst/>
                <a:latin typeface="Arial" pitchFamily="34" charset="0"/>
                <a:cs typeface="Arabic Transparent" charset="0"/>
              </a:rPr>
              <a:t>30</a:t>
            </a:r>
            <a:r>
              <a:rPr kumimoji="0" lang="ar-EG" b="1" i="0" strike="noStrike" cap="none" normalizeH="0" baseline="0" dirty="0" smtClean="0">
                <a:ln>
                  <a:noFill/>
                </a:ln>
                <a:effectLst/>
                <a:latin typeface="Arial" pitchFamily="34" charset="0"/>
                <a:cs typeface="Arial" pitchFamily="34" charset="0"/>
              </a:rPr>
              <a:t> إلكترون/متر</a:t>
            </a:r>
            <a:r>
              <a:rPr kumimoji="0" lang="ar-EG" b="1" i="0" strike="noStrike" cap="none" normalizeH="0" baseline="30000" dirty="0" smtClean="0">
                <a:ln>
                  <a:noFill/>
                </a:ln>
                <a:effectLst/>
                <a:latin typeface="Arial" pitchFamily="34" charset="0"/>
                <a:cs typeface="Arial" pitchFamily="34" charset="0"/>
              </a:rPr>
              <a:t>3</a:t>
            </a:r>
            <a:r>
              <a:rPr kumimoji="0" lang="ar-EG" b="1" i="0" strike="noStrike" cap="none" normalizeH="0" baseline="0" dirty="0" smtClean="0">
                <a:ln>
                  <a:noFill/>
                </a:ln>
                <a:effectLst/>
                <a:latin typeface="Arial" pitchFamily="34" charset="0"/>
                <a:cs typeface="Arial" pitchFamily="34" charset="0"/>
              </a:rPr>
              <a:t> وكثافة هذا التيار تساوي </a:t>
            </a:r>
            <a:r>
              <a:rPr kumimoji="0" lang="en-US" b="1" i="0" strike="noStrike" cap="none" normalizeH="0" baseline="0" dirty="0" smtClean="0">
                <a:ln>
                  <a:noFill/>
                </a:ln>
                <a:effectLst/>
                <a:latin typeface="Arial" pitchFamily="34" charset="0"/>
                <a:cs typeface="Arabic Transparent" charset="0"/>
              </a:rPr>
              <a:t>3</a:t>
            </a:r>
            <a:r>
              <a:rPr kumimoji="0" lang="en-US" b="1" i="0" strike="noStrike" cap="none" normalizeH="0" baseline="0" dirty="0" smtClean="0">
                <a:ln>
                  <a:noFill/>
                </a:ln>
                <a:effectLst/>
                <a:latin typeface="Arial" pitchFamily="34" charset="0"/>
                <a:cs typeface="Arabic Transparent" charset="0"/>
                <a:sym typeface="Symbol" pitchFamily="18" charset="2"/>
              </a:rPr>
              <a:t></a:t>
            </a:r>
            <a:r>
              <a:rPr kumimoji="0" lang="en-US" b="1" i="0" strike="noStrike" cap="none" normalizeH="0" baseline="0" dirty="0" smtClean="0">
                <a:ln>
                  <a:noFill/>
                </a:ln>
                <a:effectLst/>
                <a:latin typeface="Arial" pitchFamily="34" charset="0"/>
                <a:cs typeface="Arabic Transparent" charset="0"/>
              </a:rPr>
              <a:t>10</a:t>
            </a:r>
            <a:r>
              <a:rPr kumimoji="0" lang="en-US" b="1" i="0" strike="noStrike" cap="none" normalizeH="0" baseline="30000" dirty="0" smtClean="0">
                <a:ln>
                  <a:noFill/>
                </a:ln>
                <a:effectLst/>
                <a:latin typeface="Arial" pitchFamily="34" charset="0"/>
                <a:cs typeface="Arabic Transparent" charset="0"/>
                <a:sym typeface="Symbol" pitchFamily="18" charset="2"/>
              </a:rPr>
              <a:t>2</a:t>
            </a:r>
            <a:r>
              <a:rPr kumimoji="0" lang="ar-EG" b="1" i="0" strike="noStrike" cap="none" normalizeH="0" baseline="0" dirty="0" smtClean="0">
                <a:ln>
                  <a:noFill/>
                </a:ln>
                <a:effectLst/>
                <a:latin typeface="Arial" pitchFamily="34" charset="0"/>
                <a:cs typeface="Arial" pitchFamily="34" charset="0"/>
                <a:sym typeface="Symbol" pitchFamily="18" charset="2"/>
              </a:rPr>
              <a:t> أمبير/متر</a:t>
            </a:r>
            <a:r>
              <a:rPr kumimoji="0" lang="ar-EG" b="1" i="0" strike="noStrike" cap="none" normalizeH="0" baseline="30000" dirty="0" smtClean="0">
                <a:ln>
                  <a:noFill/>
                </a:ln>
                <a:effectLst/>
                <a:latin typeface="Arial" pitchFamily="34" charset="0"/>
                <a:cs typeface="Arial" pitchFamily="34" charset="0"/>
                <a:sym typeface="Symbol" pitchFamily="18" charset="2"/>
              </a:rPr>
              <a:t>2</a:t>
            </a:r>
            <a:r>
              <a:rPr kumimoji="0" lang="ar-EG" b="1" i="0" strike="noStrike" cap="none" normalizeH="0" baseline="0" dirty="0" smtClean="0">
                <a:ln>
                  <a:noFill/>
                </a:ln>
                <a:effectLst/>
                <a:latin typeface="Arial" pitchFamily="34" charset="0"/>
                <a:cs typeface="Arial" pitchFamily="34" charset="0"/>
                <a:sym typeface="Symbol" pitchFamily="18" charset="2"/>
              </a:rPr>
              <a:t>. احسب مساحة مقطع هذا الموصل والسرعة المحورية للإلكترونات إذا علمت أن شحنة الإلكترون هي </a:t>
            </a:r>
            <a:r>
              <a:rPr kumimoji="0" lang="en-US" b="1" i="0" strike="noStrike" cap="none" normalizeH="0" baseline="0" dirty="0" smtClean="0">
                <a:ln>
                  <a:noFill/>
                </a:ln>
                <a:effectLst/>
                <a:latin typeface="Arial" pitchFamily="34" charset="0"/>
                <a:cs typeface="Arabic Transparent" charset="0"/>
                <a:sym typeface="Symbol" pitchFamily="18" charset="2"/>
              </a:rPr>
              <a:t>1.6</a:t>
            </a:r>
            <a:r>
              <a:rPr kumimoji="0" lang="en-US" b="1" i="0" strike="noStrike" cap="none" normalizeH="0" baseline="0" dirty="0" smtClean="0">
                <a:ln>
                  <a:noFill/>
                </a:ln>
                <a:effectLst/>
                <a:latin typeface="Arial" pitchFamily="34" charset="0"/>
                <a:cs typeface="Arabic Transparent" charset="0"/>
              </a:rPr>
              <a:t>10</a:t>
            </a:r>
            <a:r>
              <a:rPr kumimoji="0" lang="en-US" b="1" i="0" strike="noStrike" cap="none" normalizeH="0" baseline="30000" dirty="0" smtClean="0">
                <a:ln>
                  <a:noFill/>
                </a:ln>
                <a:effectLst/>
                <a:latin typeface="Arial" pitchFamily="34" charset="0"/>
                <a:cs typeface="Arabic Transparent" charset="0"/>
                <a:sym typeface="Symbol" pitchFamily="18" charset="2"/>
              </a:rPr>
              <a:t>-19</a:t>
            </a:r>
            <a:r>
              <a:rPr kumimoji="0" lang="ar-EG" b="1" i="0" strike="noStrike" cap="none" normalizeH="0" baseline="0" dirty="0" smtClean="0">
                <a:ln>
                  <a:noFill/>
                </a:ln>
                <a:effectLst/>
                <a:latin typeface="Arial" pitchFamily="34" charset="0"/>
                <a:cs typeface="Arial" pitchFamily="34" charset="0"/>
                <a:sym typeface="Symbol" pitchFamily="18" charset="2"/>
              </a:rPr>
              <a:t> كولوم.</a:t>
            </a:r>
            <a:endParaRPr kumimoji="0" lang="en-US" b="1" i="0" strike="noStrike" cap="none" normalizeH="0" baseline="0" dirty="0" smtClean="0">
              <a:ln>
                <a:noFill/>
              </a:ln>
              <a:effectLst/>
              <a:latin typeface="Arial" pitchFamily="34" charset="0"/>
              <a:cs typeface="Arabic Transparent" charset="0"/>
              <a:sym typeface="Symbol" pitchFamily="18" charset="2"/>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b="1" i="0" strike="noStrike" cap="none" normalizeH="0" baseline="0" dirty="0" smtClean="0">
              <a:ln>
                <a:noFill/>
              </a:ln>
              <a:effectLst/>
              <a:latin typeface="Arial" pitchFamily="34" charset="0"/>
              <a:cs typeface="Arial" pitchFamily="34" charset="0"/>
              <a:sym typeface="Symbol" pitchFamily="18" charset="2"/>
            </a:endParaRPr>
          </a:p>
        </p:txBody>
      </p:sp>
      <p:sp>
        <p:nvSpPr>
          <p:cNvPr id="7" name="Rectangle 7"/>
          <p:cNvSpPr>
            <a:spLocks noChangeArrowheads="1"/>
          </p:cNvSpPr>
          <p:nvPr/>
        </p:nvSpPr>
        <p:spPr bwMode="auto">
          <a:xfrm>
            <a:off x="1600200" y="3956781"/>
            <a:ext cx="6365525" cy="1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38088"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b="1" i="0" strike="noStrike" cap="none" normalizeH="0" baseline="0" dirty="0" smtClean="0">
                <a:ln>
                  <a:noFill/>
                </a:ln>
                <a:effectLst/>
                <a:latin typeface="Arial" pitchFamily="34" charset="0"/>
                <a:cs typeface="Arial" pitchFamily="34" charset="0"/>
              </a:rPr>
              <a:t>الحــل</a:t>
            </a:r>
            <a:endParaRPr kumimoji="0" lang="en-US" b="1" i="1"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1" strike="noStrike" cap="none" normalizeH="0" baseline="0" dirty="0" smtClean="0">
                <a:ln>
                  <a:noFill/>
                </a:ln>
                <a:effectLst/>
                <a:latin typeface="Arial" pitchFamily="34" charset="0"/>
                <a:ea typeface="Times New Roman" pitchFamily="18" charset="0"/>
                <a:cs typeface="Arabic Transparent" charset="0"/>
              </a:rPr>
              <a:t>N</a:t>
            </a:r>
            <a:r>
              <a:rPr kumimoji="0" lang="en-US" sz="1600" b="1" i="0" strike="noStrike" cap="none" normalizeH="0" baseline="0" dirty="0" smtClean="0">
                <a:ln>
                  <a:noFill/>
                </a:ln>
                <a:effectLst/>
                <a:latin typeface="Arial" pitchFamily="34" charset="0"/>
                <a:ea typeface="Times New Roman" pitchFamily="18" charset="0"/>
                <a:cs typeface="Arabic Transparent" charset="0"/>
              </a:rPr>
              <a:t> = 10</a:t>
            </a:r>
            <a:r>
              <a:rPr kumimoji="0" lang="en-US" sz="1600" b="1" i="0" strike="noStrike" cap="none" normalizeH="0" baseline="30000" dirty="0" smtClean="0">
                <a:ln>
                  <a:noFill/>
                </a:ln>
                <a:effectLst/>
                <a:latin typeface="Arial" pitchFamily="34" charset="0"/>
                <a:ea typeface="Times New Roman" pitchFamily="18" charset="0"/>
                <a:cs typeface="Arabic Transparent" charset="0"/>
              </a:rPr>
              <a:t>30</a:t>
            </a:r>
            <a:r>
              <a:rPr kumimoji="0" lang="en-US" sz="1600" b="1" i="0" strike="noStrike" cap="none" normalizeH="0" baseline="0" dirty="0" smtClean="0">
                <a:ln>
                  <a:noFill/>
                </a:ln>
                <a:effectLst/>
                <a:latin typeface="Arial" pitchFamily="34" charset="0"/>
                <a:ea typeface="Times New Roman" pitchFamily="18" charset="0"/>
                <a:cs typeface="Arabic Transparent" charset="0"/>
              </a:rPr>
              <a:t> electron/m</a:t>
            </a:r>
            <a:r>
              <a:rPr kumimoji="0" lang="en-US" sz="1600" b="1" i="0" strike="noStrike" cap="none" normalizeH="0" baseline="30000" dirty="0" smtClean="0">
                <a:ln>
                  <a:noFill/>
                </a:ln>
                <a:effectLst/>
                <a:latin typeface="Arial" pitchFamily="34" charset="0"/>
                <a:ea typeface="Times New Roman" pitchFamily="18" charset="0"/>
                <a:cs typeface="Arabic Transparent" charset="0"/>
              </a:rPr>
              <a:t>3</a:t>
            </a:r>
            <a:r>
              <a:rPr kumimoji="0" lang="en-US" sz="1600" b="1" i="0" strike="noStrike" cap="none" normalizeH="0" baseline="0" dirty="0" smtClean="0">
                <a:ln>
                  <a:noFill/>
                </a:ln>
                <a:effectLst/>
                <a:latin typeface="Arial" pitchFamily="34" charset="0"/>
                <a:ea typeface="Times New Roman" pitchFamily="18" charset="0"/>
                <a:cs typeface="Arabic Transparent" charset="0"/>
              </a:rPr>
              <a:t>,	</a:t>
            </a:r>
            <a:r>
              <a:rPr kumimoji="0" lang="en-US" sz="1600" b="1" i="1" strike="noStrike" cap="none" normalizeH="0" baseline="0" dirty="0" smtClean="0">
                <a:ln>
                  <a:noFill/>
                </a:ln>
                <a:effectLst/>
                <a:latin typeface="Arial" pitchFamily="34" charset="0"/>
                <a:ea typeface="Times New Roman" pitchFamily="18" charset="0"/>
                <a:cs typeface="Arabic Transparent" charset="0"/>
              </a:rPr>
              <a:t>J</a:t>
            </a:r>
            <a:r>
              <a:rPr kumimoji="0" lang="en-US" sz="1600" b="1" i="0" strike="noStrike" cap="none" normalizeH="0" baseline="0" dirty="0" smtClean="0">
                <a:ln>
                  <a:noFill/>
                </a:ln>
                <a:effectLst/>
                <a:latin typeface="Arial" pitchFamily="34" charset="0"/>
                <a:ea typeface="Times New Roman" pitchFamily="18" charset="0"/>
                <a:cs typeface="Arabic Transparent" charset="0"/>
              </a:rPr>
              <a:t> = 300 Amp/m</a:t>
            </a:r>
            <a:r>
              <a:rPr kumimoji="0" lang="en-US" sz="1600" b="1" i="0" strike="noStrike" cap="none" normalizeH="0" baseline="30000" dirty="0" smtClean="0">
                <a:ln>
                  <a:noFill/>
                </a:ln>
                <a:effectLst/>
                <a:latin typeface="Arial" pitchFamily="34" charset="0"/>
                <a:ea typeface="Times New Roman" pitchFamily="18" charset="0"/>
                <a:cs typeface="Arabic Transparent" charset="0"/>
              </a:rPr>
              <a:t>2</a:t>
            </a:r>
            <a:r>
              <a:rPr kumimoji="0" lang="en-US" sz="1600" b="1" i="0" strike="noStrike" cap="none" normalizeH="0" baseline="0" dirty="0" smtClean="0">
                <a:ln>
                  <a:noFill/>
                </a:ln>
                <a:effectLst/>
                <a:latin typeface="Arial" pitchFamily="34" charset="0"/>
                <a:ea typeface="Times New Roman" pitchFamily="18" charset="0"/>
                <a:cs typeface="Arabic Transparent" charset="0"/>
              </a:rPr>
              <a:t>,	</a:t>
            </a:r>
            <a:r>
              <a:rPr kumimoji="0" lang="en-US" sz="1600" b="1" i="1" strike="noStrike" cap="none" normalizeH="0" baseline="0" dirty="0" smtClean="0">
                <a:ln>
                  <a:noFill/>
                </a:ln>
                <a:effectLst/>
                <a:latin typeface="Arial" pitchFamily="34" charset="0"/>
                <a:ea typeface="Times New Roman" pitchFamily="18" charset="0"/>
                <a:cs typeface="Arabic Transparent" charset="0"/>
              </a:rPr>
              <a:t>I</a:t>
            </a:r>
            <a:r>
              <a:rPr kumimoji="0" lang="en-US" sz="1600" b="1" i="0" strike="noStrike" cap="none" normalizeH="0" baseline="0" dirty="0" smtClean="0">
                <a:ln>
                  <a:noFill/>
                </a:ln>
                <a:effectLst/>
                <a:latin typeface="Arial" pitchFamily="34" charset="0"/>
                <a:ea typeface="Times New Roman" pitchFamily="18" charset="0"/>
                <a:cs typeface="Arabic Transparent" charset="0"/>
              </a:rPr>
              <a:t> = 1.5 Amp</a:t>
            </a:r>
            <a:endParaRPr kumimoji="0" lang="en-US" sz="1000" b="1" i="0"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1" strike="noStrike" cap="none" normalizeH="0" baseline="0" dirty="0" smtClean="0">
                <a:ln>
                  <a:noFill/>
                </a:ln>
                <a:effectLst/>
                <a:latin typeface="Arial" pitchFamily="34" charset="0"/>
                <a:ea typeface="Times New Roman" pitchFamily="18" charset="0"/>
                <a:cs typeface="Arabic Transparent" charset="0"/>
              </a:rPr>
              <a:t>e</a:t>
            </a:r>
            <a:r>
              <a:rPr kumimoji="0" lang="en-US" sz="1600" b="1" i="0" strike="noStrike" cap="none" normalizeH="0" baseline="0" dirty="0" smtClean="0">
                <a:ln>
                  <a:noFill/>
                </a:ln>
                <a:effectLst/>
                <a:latin typeface="Arial" pitchFamily="34" charset="0"/>
                <a:ea typeface="Times New Roman" pitchFamily="18" charset="0"/>
                <a:cs typeface="Arabic Transparent" charset="0"/>
              </a:rPr>
              <a:t> = 1.6</a:t>
            </a:r>
            <a:r>
              <a:rPr kumimoji="0" lang="en-US" sz="1600" b="1" i="0" strike="noStrike" cap="none" normalizeH="0" baseline="0" dirty="0" smtClean="0">
                <a:ln>
                  <a:noFill/>
                </a:ln>
                <a:effectLst/>
                <a:latin typeface="Times New Roman" pitchFamily="18" charset="0"/>
                <a:ea typeface="Times New Roman" pitchFamily="18" charset="0"/>
                <a:cs typeface="Arabic Transparent" charset="0"/>
                <a:sym typeface="Symbol" pitchFamily="18" charset="2"/>
              </a:rPr>
              <a:t></a:t>
            </a:r>
            <a:r>
              <a:rPr kumimoji="0" lang="en-US" sz="1600" b="1" i="0" strike="noStrike" cap="none" normalizeH="0" baseline="0" dirty="0" smtClean="0">
                <a:ln>
                  <a:noFill/>
                </a:ln>
                <a:effectLst/>
                <a:latin typeface="Arial" pitchFamily="34" charset="0"/>
                <a:ea typeface="Times New Roman" pitchFamily="18" charset="0"/>
                <a:cs typeface="Arabic Transparent" charset="0"/>
              </a:rPr>
              <a:t>10</a:t>
            </a:r>
            <a:r>
              <a:rPr kumimoji="0" lang="en-US" sz="1600" b="1" i="0" strike="noStrike" cap="none" normalizeH="0" baseline="30000" dirty="0" smtClean="0">
                <a:ln>
                  <a:noFill/>
                </a:ln>
                <a:effectLst/>
                <a:latin typeface="Times New Roman" pitchFamily="18" charset="0"/>
                <a:ea typeface="Times New Roman" pitchFamily="18" charset="0"/>
                <a:cs typeface="Arabic Transparent" charset="0"/>
                <a:sym typeface="Symbol" pitchFamily="18" charset="2"/>
              </a:rPr>
              <a:t>-19</a:t>
            </a:r>
            <a:r>
              <a:rPr kumimoji="0" lang="en-US" sz="1600" b="1" i="0" strike="noStrike" cap="none" normalizeH="0" baseline="0" dirty="0" smtClean="0">
                <a:ln>
                  <a:noFill/>
                </a:ln>
                <a:effectLst/>
                <a:latin typeface="Times New Roman" pitchFamily="18" charset="0"/>
                <a:ea typeface="Times New Roman" pitchFamily="18" charset="0"/>
                <a:cs typeface="Arabic Transparent" charset="0"/>
                <a:sym typeface="Symbol" pitchFamily="18" charset="2"/>
              </a:rPr>
              <a:t>C,		</a:t>
            </a:r>
            <a:r>
              <a:rPr kumimoji="0" lang="en-US" sz="1600" b="1" i="1" strike="noStrike" cap="none" normalizeH="0" baseline="0" dirty="0" smtClean="0">
                <a:ln>
                  <a:noFill/>
                </a:ln>
                <a:effectLst/>
                <a:latin typeface="Times New Roman" pitchFamily="18" charset="0"/>
                <a:ea typeface="Times New Roman" pitchFamily="18" charset="0"/>
                <a:cs typeface="Arabic Transparent" charset="0"/>
                <a:sym typeface="Symbol" pitchFamily="18" charset="2"/>
              </a:rPr>
              <a:t>v</a:t>
            </a:r>
            <a:r>
              <a:rPr kumimoji="0" lang="en-US" sz="1600" b="1" i="0" strike="noStrike" cap="none" normalizeH="0" baseline="0" dirty="0" smtClean="0">
                <a:ln>
                  <a:noFill/>
                </a:ln>
                <a:effectLst/>
                <a:latin typeface="Times New Roman" pitchFamily="18" charset="0"/>
                <a:ea typeface="Times New Roman" pitchFamily="18" charset="0"/>
                <a:cs typeface="Arabic Transparent" charset="0"/>
                <a:sym typeface="Symbol" pitchFamily="18" charset="2"/>
              </a:rPr>
              <a:t> = ? m/sec,		</a:t>
            </a:r>
            <a:r>
              <a:rPr kumimoji="0" lang="en-US" sz="1600" b="1" i="1" strike="noStrike" cap="none" normalizeH="0" baseline="0" dirty="0" smtClean="0">
                <a:ln>
                  <a:noFill/>
                </a:ln>
                <a:effectLst/>
                <a:latin typeface="Times New Roman" pitchFamily="18" charset="0"/>
                <a:ea typeface="Times New Roman" pitchFamily="18" charset="0"/>
                <a:cs typeface="Arabic Transparent" charset="0"/>
                <a:sym typeface="Symbol" pitchFamily="18" charset="2"/>
              </a:rPr>
              <a:t>A</a:t>
            </a:r>
            <a:r>
              <a:rPr kumimoji="0" lang="en-US" sz="1600" b="1" i="0" strike="noStrike" cap="none" normalizeH="0" baseline="0" dirty="0" smtClean="0">
                <a:ln>
                  <a:noFill/>
                </a:ln>
                <a:effectLst/>
                <a:latin typeface="Times New Roman" pitchFamily="18" charset="0"/>
                <a:ea typeface="Times New Roman" pitchFamily="18" charset="0"/>
                <a:cs typeface="Arabic Transparent" charset="0"/>
                <a:sym typeface="Symbol" pitchFamily="18" charset="2"/>
              </a:rPr>
              <a:t> = ? m</a:t>
            </a:r>
            <a:r>
              <a:rPr kumimoji="0" lang="en-US" sz="1600" b="1" i="0" strike="noStrike" cap="none" normalizeH="0" baseline="30000" dirty="0" smtClean="0">
                <a:ln>
                  <a:noFill/>
                </a:ln>
                <a:effectLst/>
                <a:latin typeface="Times New Roman" pitchFamily="18" charset="0"/>
                <a:ea typeface="Times New Roman" pitchFamily="18" charset="0"/>
                <a:cs typeface="Arabic Transparent" charset="0"/>
                <a:sym typeface="Symbol" pitchFamily="18" charset="2"/>
              </a:rPr>
              <a:t>2</a:t>
            </a:r>
            <a:endParaRPr kumimoji="0" lang="en-US" sz="1000" b="1" i="0" strike="noStrike" cap="none" normalizeH="0" baseline="0" dirty="0" smtClean="0">
              <a:ln>
                <a:noFill/>
              </a:ln>
              <a:effectLst/>
              <a:latin typeface="Times New Roman" pitchFamily="18" charset="0"/>
              <a:cs typeface="Arial" pitchFamily="34"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strike="noStrike" cap="none" normalizeH="0" baseline="0" dirty="0" smtClean="0">
              <a:ln>
                <a:noFill/>
              </a:ln>
              <a:effectLst/>
              <a:latin typeface="Times New Roman" pitchFamily="18" charset="0"/>
              <a:ea typeface="Times New Roman" pitchFamily="18" charset="0"/>
              <a:cs typeface="Arabic Transparent" charset="0"/>
              <a:sym typeface="Symbol" pitchFamily="18" charset="2"/>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408710763"/>
              </p:ext>
            </p:extLst>
          </p:nvPr>
        </p:nvGraphicFramePr>
        <p:xfrm>
          <a:off x="381000" y="4961436"/>
          <a:ext cx="2819400" cy="724989"/>
        </p:xfrm>
        <a:graphic>
          <a:graphicData uri="http://schemas.openxmlformats.org/presentationml/2006/ole">
            <mc:AlternateContent xmlns:mc="http://schemas.openxmlformats.org/markup-compatibility/2006">
              <mc:Choice xmlns:v="urn:schemas-microsoft-com:vml" Requires="v">
                <p:oleObj spid="_x0000_s4132" name="Equation" r:id="rId5" imgW="1663700" imgH="431800" progId="Equation.3">
                  <p:embed/>
                </p:oleObj>
              </mc:Choice>
              <mc:Fallback>
                <p:oleObj name="Equation" r:id="rId5" imgW="1663700" imgH="4318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961436"/>
                        <a:ext cx="2819400" cy="724989"/>
                      </a:xfrm>
                      <a:prstGeom prst="rect">
                        <a:avLst/>
                      </a:prstGeom>
                      <a:noFill/>
                    </p:spPr>
                  </p:pic>
                </p:oleObj>
              </mc:Fallback>
            </mc:AlternateContent>
          </a:graphicData>
        </a:graphic>
      </p:graphicFrame>
      <p:sp>
        <p:nvSpPr>
          <p:cNvPr id="9" name="Rectangle 8"/>
          <p:cNvSpPr>
            <a:spLocks noChangeArrowheads="1"/>
          </p:cNvSpPr>
          <p:nvPr/>
        </p:nvSpPr>
        <p:spPr bwMode="auto">
          <a:xfrm>
            <a:off x="3200400" y="5586427"/>
            <a:ext cx="448392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strike="noStrike" cap="none" normalizeH="0" baseline="0" dirty="0" smtClean="0">
                <a:ln>
                  <a:noFill/>
                </a:ln>
                <a:effectLst/>
                <a:latin typeface="Arial" pitchFamily="34" charset="0"/>
                <a:ea typeface="Times New Roman" pitchFamily="18" charset="0"/>
                <a:cs typeface="Arabic Transparent" charset="0"/>
              </a:rPr>
              <a:t>I   </a:t>
            </a:r>
            <a:r>
              <a:rPr kumimoji="0" lang="en-US" sz="2000" b="1" i="0" strike="noStrike" cap="none" normalizeH="0" baseline="0" dirty="0" smtClean="0">
                <a:ln>
                  <a:noFill/>
                </a:ln>
                <a:effectLst/>
                <a:latin typeface="Arial" pitchFamily="34" charset="0"/>
                <a:ea typeface="Times New Roman" pitchFamily="18" charset="0"/>
                <a:cs typeface="Arabic Transparent" charset="0"/>
              </a:rPr>
              <a:t>=   </a:t>
            </a:r>
            <a:r>
              <a:rPr kumimoji="0" lang="en-US" sz="2000" b="1" i="1" strike="noStrike" cap="none" normalizeH="0" baseline="0" dirty="0" err="1" smtClean="0">
                <a:ln>
                  <a:noFill/>
                </a:ln>
                <a:effectLst/>
                <a:latin typeface="Arial" pitchFamily="34" charset="0"/>
                <a:ea typeface="Times New Roman" pitchFamily="18" charset="0"/>
                <a:cs typeface="Arabic Transparent" charset="0"/>
              </a:rPr>
              <a:t>N.e.A.v</a:t>
            </a:r>
            <a:r>
              <a:rPr kumimoji="0" lang="en-US" sz="2000" b="1" i="1" strike="noStrike" cap="none" normalizeH="0" baseline="0" dirty="0" smtClean="0">
                <a:ln>
                  <a:noFill/>
                </a:ln>
                <a:effectLst/>
                <a:latin typeface="Arial" pitchFamily="34" charset="0"/>
                <a:ea typeface="Times New Roman" pitchFamily="18" charset="0"/>
                <a:cs typeface="Arabic Transparent" charset="0"/>
              </a:rPr>
              <a:t> </a:t>
            </a:r>
            <a:r>
              <a:rPr kumimoji="0" lang="en-US" sz="2000" b="1" i="0" strike="noStrike" cap="none" normalizeH="0" baseline="0" dirty="0" err="1" smtClean="0">
                <a:ln>
                  <a:noFill/>
                </a:ln>
                <a:effectLst/>
                <a:latin typeface="Arial" pitchFamily="34" charset="0"/>
                <a:ea typeface="Times New Roman" pitchFamily="18" charset="0"/>
                <a:cs typeface="Arabic Transparent" charset="0"/>
              </a:rPr>
              <a:t>Amper</a:t>
            </a:r>
            <a:endParaRPr kumimoji="0" lang="en-US" sz="1100" b="1" i="0"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strike="noStrike" cap="none" normalizeH="0" baseline="0" dirty="0" smtClean="0">
                <a:ln>
                  <a:noFill/>
                </a:ln>
                <a:effectLst/>
                <a:latin typeface="Arial" pitchFamily="34" charset="0"/>
                <a:ea typeface="Times New Roman" pitchFamily="18" charset="0"/>
                <a:cs typeface="Arabic Transparent" charset="0"/>
              </a:rPr>
              <a:t>1.5 = 10</a:t>
            </a:r>
            <a:r>
              <a:rPr kumimoji="0" lang="en-US" sz="2000" b="1" i="0" strike="noStrike" cap="none" normalizeH="0" baseline="30000" dirty="0" smtClean="0">
                <a:ln>
                  <a:noFill/>
                </a:ln>
                <a:effectLst/>
                <a:latin typeface="Arial" pitchFamily="34" charset="0"/>
                <a:ea typeface="Times New Roman" pitchFamily="18" charset="0"/>
                <a:cs typeface="Arabic Transparent" charset="0"/>
              </a:rPr>
              <a:t>30</a:t>
            </a:r>
            <a:r>
              <a:rPr kumimoji="0" lang="en-US" sz="2000" b="1" i="0" strike="noStrike" cap="none" normalizeH="0" baseline="0" dirty="0" smtClean="0">
                <a:ln>
                  <a:noFill/>
                </a:ln>
                <a:effectLst/>
                <a:latin typeface="Arial" pitchFamily="34" charset="0"/>
                <a:ea typeface="Times New Roman" pitchFamily="18" charset="0"/>
                <a:cs typeface="Arabic Transparent" charset="0"/>
              </a:rPr>
              <a:t> </a:t>
            </a:r>
            <a:r>
              <a:rPr kumimoji="0" lang="en-US" sz="2000" b="1" i="0" strike="noStrike" cap="none" normalizeH="0" baseline="0" dirty="0" smtClean="0">
                <a:ln>
                  <a:noFill/>
                </a:ln>
                <a:effectLst/>
                <a:latin typeface="Times New Roman" pitchFamily="18" charset="0"/>
                <a:ea typeface="Times New Roman" pitchFamily="18" charset="0"/>
                <a:cs typeface="Arabic Transparent" charset="0"/>
                <a:sym typeface="Symbol" pitchFamily="18" charset="2"/>
              </a:rPr>
              <a:t></a:t>
            </a:r>
            <a:r>
              <a:rPr kumimoji="0" lang="en-US" sz="2000" b="1" i="0" strike="noStrike" cap="none" normalizeH="0" baseline="0" dirty="0" smtClean="0">
                <a:ln>
                  <a:noFill/>
                </a:ln>
                <a:effectLst/>
                <a:latin typeface="Arial" pitchFamily="34" charset="0"/>
                <a:ea typeface="Times New Roman" pitchFamily="18" charset="0"/>
                <a:cs typeface="Arabic Transparent" charset="0"/>
              </a:rPr>
              <a:t> 0.5 </a:t>
            </a:r>
            <a:r>
              <a:rPr kumimoji="0" lang="en-US" sz="2000" b="1" i="0" strike="noStrike" cap="none" normalizeH="0" baseline="0" dirty="0" smtClean="0">
                <a:ln>
                  <a:noFill/>
                </a:ln>
                <a:effectLst/>
                <a:latin typeface="Times New Roman" pitchFamily="18" charset="0"/>
                <a:ea typeface="Times New Roman" pitchFamily="18" charset="0"/>
                <a:cs typeface="Arabic Transparent" charset="0"/>
                <a:sym typeface="Symbol" pitchFamily="18" charset="2"/>
              </a:rPr>
              <a:t></a:t>
            </a:r>
            <a:r>
              <a:rPr kumimoji="0" lang="en-US" sz="2000" b="1" i="0" strike="noStrike" cap="none" normalizeH="0" baseline="0" dirty="0" smtClean="0">
                <a:ln>
                  <a:noFill/>
                </a:ln>
                <a:effectLst/>
                <a:latin typeface="Arial" pitchFamily="34" charset="0"/>
                <a:ea typeface="Times New Roman" pitchFamily="18" charset="0"/>
                <a:cs typeface="Arabic Transparent" charset="0"/>
              </a:rPr>
              <a:t> 10</a:t>
            </a:r>
            <a:r>
              <a:rPr kumimoji="0" lang="en-US" sz="2000" b="1" i="0" strike="noStrike" cap="none" normalizeH="0" baseline="30000" dirty="0" smtClean="0">
                <a:ln>
                  <a:noFill/>
                </a:ln>
                <a:effectLst/>
                <a:latin typeface="Times New Roman" pitchFamily="18" charset="0"/>
                <a:ea typeface="Times New Roman" pitchFamily="18" charset="0"/>
                <a:cs typeface="Arabic Transparent" charset="0"/>
                <a:sym typeface="Symbol" pitchFamily="18" charset="2"/>
              </a:rPr>
              <a:t>-2</a:t>
            </a:r>
            <a:r>
              <a:rPr kumimoji="0" lang="en-US" sz="2000" b="1" i="0" strike="noStrike" cap="none" normalizeH="0" baseline="0" dirty="0" smtClean="0">
                <a:ln>
                  <a:noFill/>
                </a:ln>
                <a:effectLst/>
                <a:latin typeface="Times New Roman" pitchFamily="18" charset="0"/>
                <a:ea typeface="Times New Roman" pitchFamily="18" charset="0"/>
                <a:cs typeface="Arabic Transparent" charset="0"/>
                <a:sym typeface="Symbol" pitchFamily="18" charset="2"/>
              </a:rPr>
              <a:t> </a:t>
            </a:r>
            <a:r>
              <a:rPr kumimoji="0" lang="en-US" sz="2000" b="1" i="0" strike="noStrike" cap="none" normalizeH="0" baseline="0" dirty="0" smtClean="0">
                <a:ln>
                  <a:noFill/>
                </a:ln>
                <a:effectLst/>
                <a:latin typeface="Arial" pitchFamily="34" charset="0"/>
                <a:ea typeface="Times New Roman" pitchFamily="18" charset="0"/>
                <a:cs typeface="Arabic Transparent" charset="0"/>
              </a:rPr>
              <a:t> 1.6 </a:t>
            </a:r>
            <a:r>
              <a:rPr kumimoji="0" lang="en-US" sz="2000" b="1" i="0" strike="noStrike" cap="none" normalizeH="0" baseline="0" dirty="0" smtClean="0">
                <a:ln>
                  <a:noFill/>
                </a:ln>
                <a:effectLst/>
                <a:latin typeface="Times New Roman" pitchFamily="18" charset="0"/>
                <a:ea typeface="Times New Roman" pitchFamily="18" charset="0"/>
                <a:cs typeface="Arabic Transparent" charset="0"/>
                <a:sym typeface="Symbol" pitchFamily="18" charset="2"/>
              </a:rPr>
              <a:t></a:t>
            </a:r>
            <a:r>
              <a:rPr kumimoji="0" lang="en-US" sz="2000" b="1" i="0" strike="noStrike" cap="none" normalizeH="0" baseline="0" dirty="0" smtClean="0">
                <a:ln>
                  <a:noFill/>
                </a:ln>
                <a:effectLst/>
                <a:latin typeface="Arial" pitchFamily="34" charset="0"/>
                <a:ea typeface="Times New Roman" pitchFamily="18" charset="0"/>
                <a:cs typeface="Arabic Transparent" charset="0"/>
              </a:rPr>
              <a:t> 10</a:t>
            </a:r>
            <a:r>
              <a:rPr kumimoji="0" lang="en-US" sz="2000" b="1" i="0" strike="noStrike" cap="none" normalizeH="0" baseline="30000" dirty="0" smtClean="0">
                <a:ln>
                  <a:noFill/>
                </a:ln>
                <a:effectLst/>
                <a:latin typeface="Times New Roman" pitchFamily="18" charset="0"/>
                <a:ea typeface="Times New Roman" pitchFamily="18" charset="0"/>
                <a:cs typeface="Arabic Transparent" charset="0"/>
                <a:sym typeface="Symbol" pitchFamily="18" charset="2"/>
              </a:rPr>
              <a:t>-19</a:t>
            </a:r>
            <a:r>
              <a:rPr kumimoji="0" lang="en-US" sz="2000" b="1" i="0" strike="noStrike" cap="none" normalizeH="0" baseline="0" dirty="0" smtClean="0">
                <a:ln>
                  <a:noFill/>
                </a:ln>
                <a:effectLst/>
                <a:latin typeface="Times New Roman" pitchFamily="18" charset="0"/>
                <a:ea typeface="Times New Roman" pitchFamily="18" charset="0"/>
                <a:cs typeface="Arabic Transparent" charset="0"/>
                <a:sym typeface="Symbol" pitchFamily="18" charset="2"/>
              </a:rPr>
              <a:t> </a:t>
            </a:r>
            <a:r>
              <a:rPr kumimoji="0" lang="en-US" sz="2000" b="1" i="0" strike="noStrike" cap="none" normalizeH="0" baseline="0" dirty="0" smtClean="0">
                <a:ln>
                  <a:noFill/>
                </a:ln>
                <a:effectLst/>
                <a:latin typeface="Arial" pitchFamily="34" charset="0"/>
                <a:ea typeface="Times New Roman" pitchFamily="18" charset="0"/>
                <a:cs typeface="Arabic Transparent" charset="0"/>
              </a:rPr>
              <a:t> </a:t>
            </a:r>
            <a:r>
              <a:rPr kumimoji="0" lang="en-US" sz="2000" b="1" i="1" strike="noStrike" cap="none" normalizeH="0" baseline="0" dirty="0" smtClean="0">
                <a:ln>
                  <a:noFill/>
                </a:ln>
                <a:effectLst/>
                <a:latin typeface="Times New Roman" pitchFamily="18" charset="0"/>
                <a:ea typeface="Times New Roman" pitchFamily="18" charset="0"/>
                <a:cs typeface="Arabic Transparent" charset="0"/>
                <a:sym typeface="Symbol" pitchFamily="18" charset="2"/>
              </a:rPr>
              <a:t>v</a:t>
            </a:r>
            <a:endParaRPr kumimoji="0" lang="en-US" sz="1100" b="1" i="0" strike="noStrike" cap="none" normalizeH="0" baseline="0" dirty="0" smtClean="0">
              <a:ln>
                <a:noFill/>
              </a:ln>
              <a:effectLst/>
              <a:latin typeface="Times New Roman" pitchFamily="18" charset="0"/>
              <a:cs typeface="Arial" pitchFamily="34"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strike="noStrike" cap="none" normalizeH="0" baseline="0" dirty="0" smtClean="0">
                <a:ln>
                  <a:noFill/>
                </a:ln>
                <a:solidFill>
                  <a:srgbClr val="FF0000"/>
                </a:solidFill>
                <a:effectLst/>
                <a:latin typeface="Times New Roman" pitchFamily="18" charset="0"/>
                <a:ea typeface="Times New Roman" pitchFamily="18" charset="0"/>
                <a:cs typeface="Arabic Transparent" charset="0"/>
                <a:sym typeface="Symbol" pitchFamily="18" charset="2"/>
              </a:rPr>
              <a:t></a:t>
            </a:r>
            <a:r>
              <a:rPr kumimoji="0" lang="en-US" sz="2000" b="1" i="0" strike="noStrike" cap="none" normalizeH="0" baseline="0" dirty="0" smtClean="0">
                <a:ln>
                  <a:noFill/>
                </a:ln>
                <a:solidFill>
                  <a:srgbClr val="FF0000"/>
                </a:solidFill>
                <a:effectLst/>
                <a:latin typeface="Arial" pitchFamily="34" charset="0"/>
                <a:ea typeface="Times New Roman" pitchFamily="18" charset="0"/>
                <a:cs typeface="Arabic Transparent" charset="0"/>
              </a:rPr>
              <a:t> </a:t>
            </a:r>
            <a:r>
              <a:rPr kumimoji="0" lang="en-US" sz="2000" b="1" i="1" strike="noStrike" cap="none" normalizeH="0" baseline="0" dirty="0" smtClean="0">
                <a:ln>
                  <a:noFill/>
                </a:ln>
                <a:solidFill>
                  <a:srgbClr val="FF0000"/>
                </a:solidFill>
                <a:effectLst/>
                <a:latin typeface="Times New Roman" pitchFamily="18" charset="0"/>
                <a:ea typeface="Times New Roman" pitchFamily="18" charset="0"/>
                <a:cs typeface="Arabic Transparent" charset="0"/>
                <a:sym typeface="Symbol" pitchFamily="18" charset="2"/>
              </a:rPr>
              <a:t>v</a:t>
            </a:r>
            <a:r>
              <a:rPr kumimoji="0" lang="en-US" sz="2000" b="1" i="0" strike="noStrike" cap="none" normalizeH="0" baseline="0" dirty="0" smtClean="0">
                <a:ln>
                  <a:noFill/>
                </a:ln>
                <a:solidFill>
                  <a:srgbClr val="FF0000"/>
                </a:solidFill>
                <a:effectLst/>
                <a:latin typeface="Times New Roman" pitchFamily="18" charset="0"/>
                <a:ea typeface="Times New Roman" pitchFamily="18" charset="0"/>
                <a:cs typeface="Arabic Transparent" charset="0"/>
                <a:sym typeface="Symbol" pitchFamily="18" charset="2"/>
              </a:rPr>
              <a:t> = 1.875 </a:t>
            </a:r>
            <a:r>
              <a:rPr kumimoji="0" lang="en-US" sz="2000" b="1" i="0" strike="noStrike" cap="none" normalizeH="0" baseline="0" dirty="0" smtClean="0">
                <a:ln>
                  <a:noFill/>
                </a:ln>
                <a:solidFill>
                  <a:srgbClr val="FF0000"/>
                </a:solidFill>
                <a:effectLst/>
                <a:latin typeface="Arial" pitchFamily="34" charset="0"/>
                <a:ea typeface="Times New Roman" pitchFamily="18" charset="0"/>
                <a:cs typeface="Arabic Transparent" charset="0"/>
              </a:rPr>
              <a:t> 10</a:t>
            </a:r>
            <a:r>
              <a:rPr kumimoji="0" lang="en-US" sz="2000" b="1" i="0" strike="noStrike" cap="none" normalizeH="0" baseline="30000" dirty="0" smtClean="0">
                <a:ln>
                  <a:noFill/>
                </a:ln>
                <a:solidFill>
                  <a:srgbClr val="FF0000"/>
                </a:solidFill>
                <a:effectLst/>
                <a:latin typeface="Times New Roman" pitchFamily="18" charset="0"/>
                <a:ea typeface="Times New Roman" pitchFamily="18" charset="0"/>
                <a:cs typeface="Arabic Transparent" charset="0"/>
                <a:sym typeface="Symbol" pitchFamily="18" charset="2"/>
              </a:rPr>
              <a:t>-9</a:t>
            </a:r>
            <a:r>
              <a:rPr kumimoji="0" lang="en-US" sz="2000" b="1" i="0" strike="noStrike" cap="none" normalizeH="0" baseline="0" dirty="0" smtClean="0">
                <a:ln>
                  <a:noFill/>
                </a:ln>
                <a:solidFill>
                  <a:srgbClr val="FF0000"/>
                </a:solidFill>
                <a:effectLst/>
                <a:latin typeface="Times New Roman" pitchFamily="18" charset="0"/>
                <a:ea typeface="Times New Roman" pitchFamily="18" charset="0"/>
                <a:cs typeface="Arabic Transparent" charset="0"/>
                <a:sym typeface="Symbol" pitchFamily="18" charset="2"/>
              </a:rPr>
              <a:t> m/sec</a:t>
            </a:r>
          </a:p>
        </p:txBody>
      </p:sp>
      <p:sp>
        <p:nvSpPr>
          <p:cNvPr id="10" name="Rectangle 9"/>
          <p:cNvSpPr/>
          <p:nvPr/>
        </p:nvSpPr>
        <p:spPr>
          <a:xfrm>
            <a:off x="3192137" y="5181835"/>
            <a:ext cx="500458" cy="338554"/>
          </a:xfrm>
          <a:prstGeom prst="rect">
            <a:avLst/>
          </a:prstGeom>
        </p:spPr>
        <p:txBody>
          <a:bodyPr wrap="none">
            <a:spAutoFit/>
          </a:bodyPr>
          <a:lstStyle/>
          <a:p>
            <a:pPr lvl="0" algn="ctr" fontAlgn="base">
              <a:spcBef>
                <a:spcPct val="0"/>
              </a:spcBef>
              <a:spcAft>
                <a:spcPct val="0"/>
              </a:spcAft>
            </a:pPr>
            <a:r>
              <a:rPr lang="en-US" sz="1600" b="1" dirty="0">
                <a:latin typeface="Arial" pitchFamily="34" charset="0"/>
                <a:ea typeface="Times New Roman" pitchFamily="18" charset="0"/>
                <a:cs typeface="Arabic Transparent" charset="0"/>
              </a:rPr>
              <a:t> m</a:t>
            </a:r>
            <a:r>
              <a:rPr lang="en-US" sz="1600" b="1" baseline="30000" dirty="0">
                <a:latin typeface="Arial" pitchFamily="34" charset="0"/>
                <a:ea typeface="Times New Roman" pitchFamily="18" charset="0"/>
                <a:cs typeface="Arabic Transparent" charset="0"/>
              </a:rPr>
              <a:t>2</a:t>
            </a:r>
            <a:endParaRPr lang="en-US" sz="1000" b="1" dirty="0">
              <a:latin typeface="Arial" pitchFamily="34" charset="0"/>
              <a:cs typeface="Arial" pitchFamily="34" charset="0"/>
            </a:endParaRPr>
          </a:p>
        </p:txBody>
      </p:sp>
    </p:spTree>
    <p:extLst>
      <p:ext uri="{BB962C8B-B14F-4D97-AF65-F5344CB8AC3E}">
        <p14:creationId xmlns:p14="http://schemas.microsoft.com/office/powerpoint/2010/main" val="62464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09600" y="914400"/>
            <a:ext cx="4818160" cy="2637464"/>
          </a:xfrm>
          <a:prstGeom prst="rect">
            <a:avLst/>
          </a:prstGeom>
          <a:noFill/>
          <a:ln w="9525">
            <a:noFill/>
            <a:miter lim="800000"/>
            <a:headEnd/>
            <a:tailEnd/>
          </a:ln>
          <a:effectLst/>
        </p:spPr>
      </p:pic>
      <p:sp>
        <p:nvSpPr>
          <p:cNvPr id="4" name="مستطيل 3"/>
          <p:cNvSpPr/>
          <p:nvPr/>
        </p:nvSpPr>
        <p:spPr>
          <a:xfrm>
            <a:off x="609600" y="762000"/>
            <a:ext cx="7084247" cy="369332"/>
          </a:xfrm>
          <a:prstGeom prst="rect">
            <a:avLst/>
          </a:prstGeom>
        </p:spPr>
        <p:txBody>
          <a:bodyPr wrap="none">
            <a:spAutoFit/>
          </a:bodyPr>
          <a:lstStyle/>
          <a:p>
            <a:r>
              <a:rPr lang="en-US" b="1" dirty="0"/>
              <a:t>Current and current </a:t>
            </a:r>
            <a:r>
              <a:rPr lang="en-US" b="1" dirty="0" smtClean="0"/>
              <a:t>density</a:t>
            </a:r>
            <a:r>
              <a:rPr lang="ar-EG" b="1" dirty="0" smtClean="0"/>
              <a:t>التيار </a:t>
            </a:r>
            <a:r>
              <a:rPr lang="ar-EG" b="1" dirty="0" err="1" smtClean="0"/>
              <a:t>الكهربى</a:t>
            </a:r>
            <a:r>
              <a:rPr lang="ar-EG" b="1" dirty="0" smtClean="0"/>
              <a:t> وكثافة التيار </a:t>
            </a:r>
            <a:r>
              <a:rPr lang="ar-EG" b="1" dirty="0" err="1" smtClean="0"/>
              <a:t>الكهربى</a:t>
            </a:r>
            <a:r>
              <a:rPr lang="ar-EG" b="1" dirty="0" smtClean="0"/>
              <a:t>                          </a:t>
            </a:r>
            <a:endParaRPr lang="en-US" dirty="0"/>
          </a:p>
        </p:txBody>
      </p:sp>
      <p:pic>
        <p:nvPicPr>
          <p:cNvPr id="2052" name="Picture 4"/>
          <p:cNvPicPr>
            <a:picLocks noChangeAspect="1" noChangeArrowheads="1"/>
          </p:cNvPicPr>
          <p:nvPr/>
        </p:nvPicPr>
        <p:blipFill>
          <a:blip r:embed="rId3"/>
          <a:srcRect/>
          <a:stretch>
            <a:fillRect/>
          </a:stretch>
        </p:blipFill>
        <p:spPr bwMode="auto">
          <a:xfrm>
            <a:off x="5943600" y="2438400"/>
            <a:ext cx="1590675" cy="1114425"/>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5791200" y="1447800"/>
            <a:ext cx="2019300" cy="476250"/>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a:srcRect/>
          <a:stretch>
            <a:fillRect/>
          </a:stretch>
        </p:blipFill>
        <p:spPr bwMode="auto">
          <a:xfrm>
            <a:off x="6096000" y="3581400"/>
            <a:ext cx="2124075" cy="857250"/>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a:srcRect/>
          <a:stretch>
            <a:fillRect/>
          </a:stretch>
        </p:blipFill>
        <p:spPr bwMode="auto">
          <a:xfrm>
            <a:off x="304800" y="3255630"/>
            <a:ext cx="1600200" cy="1254833"/>
          </a:xfrm>
          <a:prstGeom prst="rect">
            <a:avLst/>
          </a:prstGeom>
          <a:noFill/>
          <a:ln w="9525">
            <a:noFill/>
            <a:miter lim="800000"/>
            <a:headEnd/>
            <a:tailEnd/>
          </a:ln>
          <a:effectLst/>
        </p:spPr>
      </p:pic>
      <p:sp>
        <p:nvSpPr>
          <p:cNvPr id="10" name="مستطيل 9"/>
          <p:cNvSpPr/>
          <p:nvPr/>
        </p:nvSpPr>
        <p:spPr>
          <a:xfrm>
            <a:off x="1219200" y="4495800"/>
            <a:ext cx="7391400" cy="369332"/>
          </a:xfrm>
          <a:prstGeom prst="rect">
            <a:avLst/>
          </a:prstGeom>
        </p:spPr>
        <p:txBody>
          <a:bodyPr wrap="square">
            <a:spAutoFit/>
          </a:bodyPr>
          <a:lstStyle/>
          <a:p>
            <a:r>
              <a:rPr lang="en-US" b="1" dirty="0">
                <a:solidFill>
                  <a:schemeClr val="accent1">
                    <a:lumMod val="75000"/>
                  </a:schemeClr>
                </a:solidFill>
              </a:rPr>
              <a:t>Current is a </a:t>
            </a:r>
            <a:r>
              <a:rPr lang="en-US" b="1" i="1" dirty="0">
                <a:solidFill>
                  <a:schemeClr val="accent1">
                    <a:lumMod val="75000"/>
                  </a:schemeClr>
                </a:solidFill>
              </a:rPr>
              <a:t>scalar quantity and has a unit of C/t, which is called </a:t>
            </a:r>
            <a:r>
              <a:rPr lang="en-US" b="1" i="1" dirty="0" smtClean="0">
                <a:solidFill>
                  <a:schemeClr val="accent1">
                    <a:lumMod val="75000"/>
                  </a:schemeClr>
                </a:solidFill>
                <a:effectLst>
                  <a:outerShdw blurRad="38100" dist="38100" dir="2700000" algn="tl">
                    <a:srgbClr val="000000">
                      <a:alpha val="43137"/>
                    </a:srgbClr>
                  </a:outerShdw>
                </a:effectLst>
              </a:rPr>
              <a:t>ampere</a:t>
            </a:r>
            <a:r>
              <a:rPr lang="ar-EG" b="1" i="1" dirty="0" smtClean="0">
                <a:solidFill>
                  <a:schemeClr val="accent1">
                    <a:lumMod val="75000"/>
                  </a:schemeClr>
                </a:solidFill>
                <a:effectLst>
                  <a:outerShdw blurRad="38100" dist="38100" dir="2700000" algn="tl">
                    <a:srgbClr val="000000">
                      <a:alpha val="43137"/>
                    </a:srgbClr>
                  </a:outerShdw>
                </a:effectLst>
              </a:rPr>
              <a:t>  </a:t>
            </a:r>
            <a:endParaRPr lang="en-US" b="1" dirty="0">
              <a:solidFill>
                <a:schemeClr val="accent1">
                  <a:lumMod val="75000"/>
                </a:schemeClr>
              </a:solidFill>
              <a:effectLst>
                <a:outerShdw blurRad="38100" dist="38100" dir="2700000" algn="tl">
                  <a:srgbClr val="000000">
                    <a:alpha val="43137"/>
                  </a:srgbClr>
                </a:outerShdw>
              </a:effectLst>
            </a:endParaRPr>
          </a:p>
        </p:txBody>
      </p:sp>
      <p:pic>
        <p:nvPicPr>
          <p:cNvPr id="2056" name="Picture 8"/>
          <p:cNvPicPr>
            <a:picLocks noChangeAspect="1" noChangeArrowheads="1"/>
          </p:cNvPicPr>
          <p:nvPr/>
        </p:nvPicPr>
        <p:blipFill>
          <a:blip r:embed="rId7"/>
          <a:srcRect/>
          <a:stretch>
            <a:fillRect/>
          </a:stretch>
        </p:blipFill>
        <p:spPr bwMode="auto">
          <a:xfrm>
            <a:off x="5334000" y="5029200"/>
            <a:ext cx="2124075" cy="781050"/>
          </a:xfrm>
          <a:prstGeom prst="rect">
            <a:avLst/>
          </a:prstGeom>
          <a:noFill/>
          <a:ln w="9525">
            <a:noFill/>
            <a:miter lim="800000"/>
            <a:headEnd/>
            <a:tailEnd/>
          </a:ln>
          <a:effectLst/>
        </p:spPr>
      </p:pic>
      <p:sp>
        <p:nvSpPr>
          <p:cNvPr id="12" name="مربع نص 11"/>
          <p:cNvSpPr txBox="1"/>
          <p:nvPr/>
        </p:nvSpPr>
        <p:spPr>
          <a:xfrm>
            <a:off x="4572000" y="3733800"/>
            <a:ext cx="1269899" cy="369332"/>
          </a:xfrm>
          <a:prstGeom prst="rect">
            <a:avLst/>
          </a:prstGeom>
          <a:noFill/>
        </p:spPr>
        <p:txBody>
          <a:bodyPr wrap="none" rtlCol="0">
            <a:spAutoFit/>
          </a:bodyPr>
          <a:lstStyle/>
          <a:p>
            <a:r>
              <a:rPr lang="ar-EG"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التيار </a:t>
            </a:r>
            <a:r>
              <a:rPr lang="ar-EG"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الكهربى</a:t>
            </a:r>
            <a:r>
              <a:rPr lang="ar-EG"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مربع نص 12"/>
          <p:cNvSpPr txBox="1"/>
          <p:nvPr/>
        </p:nvSpPr>
        <p:spPr>
          <a:xfrm>
            <a:off x="3352800" y="5181600"/>
            <a:ext cx="1709122" cy="369332"/>
          </a:xfrm>
          <a:prstGeom prst="rect">
            <a:avLst/>
          </a:prstGeom>
          <a:noFill/>
        </p:spPr>
        <p:txBody>
          <a:bodyPr wrap="none" rtlCol="0">
            <a:spAutoFit/>
          </a:bodyPr>
          <a:lstStyle/>
          <a:p>
            <a:r>
              <a:rPr lang="ar-EG"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كثافة التيار </a:t>
            </a:r>
            <a:r>
              <a:rPr lang="ar-EG"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الكهربى</a:t>
            </a:r>
            <a:r>
              <a:rPr lang="ar-EG"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مستطيل 13"/>
          <p:cNvSpPr/>
          <p:nvPr/>
        </p:nvSpPr>
        <p:spPr>
          <a:xfrm>
            <a:off x="1219200" y="5791200"/>
            <a:ext cx="3968138" cy="369332"/>
          </a:xfrm>
          <a:prstGeom prst="rect">
            <a:avLst/>
          </a:prstGeom>
        </p:spPr>
        <p:txBody>
          <a:bodyPr wrap="none">
            <a:spAutoFit/>
          </a:bodyPr>
          <a:lstStyle/>
          <a:p>
            <a:r>
              <a:rPr lang="en-US" b="1" dirty="0">
                <a:solidFill>
                  <a:srgbClr val="FF0000"/>
                </a:solidFill>
              </a:rPr>
              <a:t>The current density is a vector quantity.</a:t>
            </a:r>
          </a:p>
        </p:txBody>
      </p:sp>
      <p:sp>
        <p:nvSpPr>
          <p:cNvPr id="15" name="مربع نص 14"/>
          <p:cNvSpPr txBox="1"/>
          <p:nvPr/>
        </p:nvSpPr>
        <p:spPr>
          <a:xfrm>
            <a:off x="5638800" y="1905000"/>
            <a:ext cx="2534027" cy="646331"/>
          </a:xfrm>
          <a:prstGeom prst="rect">
            <a:avLst/>
          </a:prstGeom>
          <a:noFill/>
        </p:spPr>
        <p:txBody>
          <a:bodyPr wrap="none" rtlCol="0">
            <a:spAutoFit/>
          </a:bodyPr>
          <a:lstStyle/>
          <a:p>
            <a:r>
              <a:rPr lang="en-US" dirty="0" smtClean="0">
                <a:latin typeface="Aparajita" pitchFamily="34" charset="0"/>
                <a:cs typeface="Aparajita" pitchFamily="34" charset="0"/>
              </a:rPr>
              <a:t> </a:t>
            </a:r>
            <a:r>
              <a:rPr lang="en-US" sz="3600" i="1" dirty="0" smtClean="0">
                <a:latin typeface="Aparajita" pitchFamily="34" charset="0"/>
                <a:cs typeface="Aparajita" pitchFamily="34" charset="0"/>
              </a:rPr>
              <a:t>v is the</a:t>
            </a:r>
            <a:r>
              <a:rPr lang="en-US" sz="2000" i="1" dirty="0" smtClean="0">
                <a:latin typeface="Aparajita" pitchFamily="34" charset="0"/>
                <a:cs typeface="Aparajita" pitchFamily="34" charset="0"/>
              </a:rPr>
              <a:t> </a:t>
            </a:r>
            <a:r>
              <a:rPr lang="en-US" i="1" dirty="0" smtClean="0">
                <a:solidFill>
                  <a:srgbClr val="FF0000"/>
                </a:solidFill>
              </a:rPr>
              <a:t>Drift velocity</a:t>
            </a:r>
            <a:endParaRPr lang="en-US" i="1"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914400" y="1066800"/>
            <a:ext cx="7315200" cy="1938992"/>
          </a:xfrm>
          <a:prstGeom prst="rect">
            <a:avLst/>
          </a:prstGeom>
        </p:spPr>
        <p:txBody>
          <a:bodyPr wrap="square">
            <a:spAutoFit/>
          </a:bodyPr>
          <a:lstStyle/>
          <a:p>
            <a:r>
              <a:rPr lang="en-US" sz="2400" b="1" dirty="0"/>
              <a:t>A copper conductor of square cross section </a:t>
            </a:r>
            <a:r>
              <a:rPr lang="en-US" sz="2400" b="1" dirty="0" smtClean="0"/>
              <a:t>1mm</a:t>
            </a:r>
            <a:r>
              <a:rPr lang="en-US" sz="2400" b="1" baseline="30000" dirty="0" smtClean="0"/>
              <a:t>2</a:t>
            </a:r>
            <a:r>
              <a:rPr lang="en-US" sz="2400" b="1" dirty="0" smtClean="0"/>
              <a:t> </a:t>
            </a:r>
            <a:r>
              <a:rPr lang="en-US" sz="2400" b="1" dirty="0"/>
              <a:t>on a side carries </a:t>
            </a:r>
            <a:r>
              <a:rPr lang="en-US" sz="2400" b="1" dirty="0" smtClean="0"/>
              <a:t>a constant </a:t>
            </a:r>
            <a:r>
              <a:rPr lang="en-US" sz="2400" b="1" dirty="0"/>
              <a:t>current of 20A. The density of free </a:t>
            </a:r>
            <a:r>
              <a:rPr lang="en-US" sz="2400" b="1" dirty="0" smtClean="0"/>
              <a:t>electrons </a:t>
            </a:r>
            <a:r>
              <a:rPr lang="en-US" sz="2400" b="1" dirty="0"/>
              <a:t>is 8 ×10</a:t>
            </a:r>
            <a:r>
              <a:rPr lang="en-US" sz="2400" b="1" baseline="30000" dirty="0"/>
              <a:t>28</a:t>
            </a:r>
            <a:r>
              <a:rPr lang="en-US" sz="2400" b="1" dirty="0"/>
              <a:t> </a:t>
            </a:r>
            <a:r>
              <a:rPr lang="en-US" sz="2400" b="1" dirty="0" smtClean="0"/>
              <a:t>electron per </a:t>
            </a:r>
            <a:r>
              <a:rPr lang="en-US" sz="2400" b="1" dirty="0"/>
              <a:t>cubic meter. Find the current density and the drift velocity.</a:t>
            </a:r>
            <a:endParaRPr lang="en-US" sz="2400" dirty="0"/>
          </a:p>
        </p:txBody>
      </p:sp>
      <p:pic>
        <p:nvPicPr>
          <p:cNvPr id="3074" name="Picture 2"/>
          <p:cNvPicPr>
            <a:picLocks noChangeAspect="1" noChangeArrowheads="1"/>
          </p:cNvPicPr>
          <p:nvPr/>
        </p:nvPicPr>
        <p:blipFill>
          <a:blip r:embed="rId2"/>
          <a:srcRect/>
          <a:stretch>
            <a:fillRect/>
          </a:stretch>
        </p:blipFill>
        <p:spPr bwMode="auto">
          <a:xfrm>
            <a:off x="533400" y="304800"/>
            <a:ext cx="1657350" cy="72306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33400" y="3048000"/>
            <a:ext cx="1714500" cy="690563"/>
          </a:xfrm>
          <a:prstGeom prst="rect">
            <a:avLst/>
          </a:prstGeom>
          <a:noFill/>
          <a:ln w="9525">
            <a:noFill/>
            <a:miter lim="800000"/>
            <a:headEnd/>
            <a:tailEnd/>
          </a:ln>
          <a:effectLst/>
        </p:spPr>
      </p:pic>
      <p:pic>
        <p:nvPicPr>
          <p:cNvPr id="3076" name="Picture 4"/>
          <p:cNvPicPr>
            <a:picLocks noChangeAspect="1" noChangeArrowheads="1"/>
          </p:cNvPicPr>
          <p:nvPr/>
        </p:nvPicPr>
        <p:blipFill rotWithShape="1">
          <a:blip r:embed="rId4"/>
          <a:srcRect b="50000"/>
          <a:stretch/>
        </p:blipFill>
        <p:spPr bwMode="auto">
          <a:xfrm>
            <a:off x="1752600" y="3505200"/>
            <a:ext cx="6677025" cy="1314450"/>
          </a:xfrm>
          <a:prstGeom prst="rect">
            <a:avLst/>
          </a:prstGeom>
          <a:noFill/>
          <a:ln w="9525">
            <a:noFill/>
            <a:miter lim="800000"/>
            <a:headEnd/>
            <a:tailEnd/>
          </a:ln>
          <a:effectLst/>
        </p:spPr>
      </p:pic>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4730"/>
          <a:stretch/>
        </p:blipFill>
        <p:spPr bwMode="auto">
          <a:xfrm>
            <a:off x="1782763" y="4800600"/>
            <a:ext cx="6675437" cy="145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fade">
                                      <p:cBhvr>
                                        <p:cTn id="21" dur="1000"/>
                                        <p:tgtEl>
                                          <p:spTgt spid="3075"/>
                                        </p:tgtEl>
                                      </p:cBhvr>
                                    </p:animEffect>
                                    <p:anim calcmode="lin" valueType="num">
                                      <p:cBhvr>
                                        <p:cTn id="22" dur="1000" fill="hold"/>
                                        <p:tgtEl>
                                          <p:spTgt spid="3075"/>
                                        </p:tgtEl>
                                        <p:attrNameLst>
                                          <p:attrName>ppt_x</p:attrName>
                                        </p:attrNameLst>
                                      </p:cBhvr>
                                      <p:tavLst>
                                        <p:tav tm="0">
                                          <p:val>
                                            <p:strVal val="#ppt_x"/>
                                          </p:val>
                                        </p:tav>
                                        <p:tav tm="100000">
                                          <p:val>
                                            <p:strVal val="#ppt_x"/>
                                          </p:val>
                                        </p:tav>
                                      </p:tavLst>
                                    </p:anim>
                                    <p:anim calcmode="lin" valueType="num">
                                      <p:cBhvr>
                                        <p:cTn id="23"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 calcmode="lin" valueType="num">
                                      <p:cBhvr additive="base">
                                        <p:cTn id="28" dur="500" fill="hold"/>
                                        <p:tgtEl>
                                          <p:spTgt spid="3076"/>
                                        </p:tgtEl>
                                        <p:attrNameLst>
                                          <p:attrName>ppt_x</p:attrName>
                                        </p:attrNameLst>
                                      </p:cBhvr>
                                      <p:tavLst>
                                        <p:tav tm="0">
                                          <p:val>
                                            <p:strVal val="#ppt_x"/>
                                          </p:val>
                                        </p:tav>
                                        <p:tav tm="100000">
                                          <p:val>
                                            <p:strVal val="#ppt_x"/>
                                          </p:val>
                                        </p:tav>
                                      </p:tavLst>
                                    </p:anim>
                                    <p:anim calcmode="lin" valueType="num">
                                      <p:cBhvr additive="base">
                                        <p:cTn id="29"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122"/>
                                        </p:tgtEl>
                                        <p:attrNameLst>
                                          <p:attrName>style.visibility</p:attrName>
                                        </p:attrNameLst>
                                      </p:cBhvr>
                                      <p:to>
                                        <p:strVal val="visible"/>
                                      </p:to>
                                    </p:set>
                                    <p:animEffect transition="in" filter="fade">
                                      <p:cBhvr>
                                        <p:cTn id="34" dur="1000"/>
                                        <p:tgtEl>
                                          <p:spTgt spid="5122"/>
                                        </p:tgtEl>
                                      </p:cBhvr>
                                    </p:animEffect>
                                    <p:anim calcmode="lin" valueType="num">
                                      <p:cBhvr>
                                        <p:cTn id="35" dur="1000" fill="hold"/>
                                        <p:tgtEl>
                                          <p:spTgt spid="5122"/>
                                        </p:tgtEl>
                                        <p:attrNameLst>
                                          <p:attrName>ppt_x</p:attrName>
                                        </p:attrNameLst>
                                      </p:cBhvr>
                                      <p:tavLst>
                                        <p:tav tm="0">
                                          <p:val>
                                            <p:strVal val="#ppt_x"/>
                                          </p:val>
                                        </p:tav>
                                        <p:tav tm="100000">
                                          <p:val>
                                            <p:strVal val="#ppt_x"/>
                                          </p:val>
                                        </p:tav>
                                      </p:tavLst>
                                    </p:anim>
                                    <p:anim calcmode="lin" valueType="num">
                                      <p:cBhvr>
                                        <p:cTn id="3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file"/>
          </p:cNvPr>
          <p:cNvSpPr>
            <a:spLocks noChangeArrowheads="1"/>
          </p:cNvSpPr>
          <p:nvPr/>
        </p:nvSpPr>
        <p:spPr bwMode="auto">
          <a:xfrm>
            <a:off x="2983480" y="639634"/>
            <a:ext cx="28360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2400" b="1" i="0" strike="noStrike" cap="none" normalizeH="0" baseline="0" dirty="0" smtClean="0">
                <a:ln>
                  <a:noFill/>
                </a:ln>
                <a:effectLst/>
                <a:latin typeface="Arabic Transparent" charset="0"/>
                <a:ea typeface="Times New Roman" pitchFamily="18" charset="0"/>
                <a:cs typeface="Arial" pitchFamily="34" charset="0"/>
              </a:rPr>
              <a:t>الدائرة الكهربيةومكوناتها:</a:t>
            </a:r>
            <a:r>
              <a:rPr kumimoji="0" lang="en-US" sz="1200" b="1" i="0" strike="noStrike" cap="none" normalizeH="0" baseline="0" dirty="0" smtClean="0">
                <a:ln>
                  <a:noFill/>
                </a:ln>
                <a:effectLst/>
                <a:latin typeface="Arial" pitchFamily="34" charset="0"/>
                <a:cs typeface="Arial" pitchFamily="34" charset="0"/>
              </a:rPr>
              <a:t> </a:t>
            </a:r>
            <a:endParaRPr kumimoji="0" lang="en-US" sz="3600" b="1" i="0" strike="noStrike" cap="none" normalizeH="0" baseline="0" dirty="0" smtClean="0">
              <a:ln>
                <a:noFill/>
              </a:ln>
              <a:effectLst/>
              <a:latin typeface="Arial" pitchFamily="34" charset="0"/>
              <a:cs typeface="Arial" pitchFamily="34" charset="0"/>
            </a:endParaRPr>
          </a:p>
        </p:txBody>
      </p:sp>
      <p:grpSp>
        <p:nvGrpSpPr>
          <p:cNvPr id="4" name="Group 2"/>
          <p:cNvGrpSpPr>
            <a:grpSpLocks/>
          </p:cNvGrpSpPr>
          <p:nvPr/>
        </p:nvGrpSpPr>
        <p:grpSpPr bwMode="auto">
          <a:xfrm>
            <a:off x="297226" y="1055132"/>
            <a:ext cx="3512774" cy="3250168"/>
            <a:chOff x="2269" y="1058"/>
            <a:chExt cx="3865" cy="2700"/>
          </a:xfrm>
        </p:grpSpPr>
        <p:sp>
          <p:nvSpPr>
            <p:cNvPr id="5" name="Line 32"/>
            <p:cNvSpPr>
              <a:spLocks noChangeShapeType="1"/>
            </p:cNvSpPr>
            <p:nvPr/>
          </p:nvSpPr>
          <p:spPr bwMode="auto">
            <a:xfrm>
              <a:off x="2464" y="3398"/>
              <a:ext cx="3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6175"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69" y="2138"/>
              <a:ext cx="364" cy="515"/>
            </a:xfrm>
            <a:prstGeom prst="rect">
              <a:avLst/>
            </a:prstGeom>
            <a:noFill/>
            <a:extLst>
              <a:ext uri="{909E8E84-426E-40DD-AFC4-6F175D3DCCD1}">
                <a14:hiddenFill xmlns:a14="http://schemas.microsoft.com/office/drawing/2010/main">
                  <a:solidFill>
                    <a:srgbClr val="FFFFFF"/>
                  </a:solidFill>
                </a14:hiddenFill>
              </a:ext>
            </a:extLst>
          </p:spPr>
        </p:pic>
        <p:sp>
          <p:nvSpPr>
            <p:cNvPr id="6" name="Line 30"/>
            <p:cNvSpPr>
              <a:spLocks noChangeShapeType="1"/>
            </p:cNvSpPr>
            <p:nvPr/>
          </p:nvSpPr>
          <p:spPr bwMode="auto">
            <a:xfrm flipV="1">
              <a:off x="2464" y="2498"/>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7" name="Line 29"/>
            <p:cNvSpPr>
              <a:spLocks noChangeShapeType="1"/>
            </p:cNvSpPr>
            <p:nvPr/>
          </p:nvSpPr>
          <p:spPr bwMode="auto">
            <a:xfrm flipV="1">
              <a:off x="2464" y="1418"/>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8" name="Line 28"/>
            <p:cNvSpPr>
              <a:spLocks noChangeShapeType="1"/>
            </p:cNvSpPr>
            <p:nvPr/>
          </p:nvSpPr>
          <p:spPr bwMode="auto">
            <a:xfrm>
              <a:off x="2464" y="1418"/>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9" name="Line 27"/>
            <p:cNvSpPr>
              <a:spLocks noChangeShapeType="1"/>
            </p:cNvSpPr>
            <p:nvPr/>
          </p:nvSpPr>
          <p:spPr bwMode="auto">
            <a:xfrm flipV="1">
              <a:off x="6064" y="2648"/>
              <a:ext cx="0" cy="7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10" name="Line 26"/>
            <p:cNvSpPr>
              <a:spLocks noChangeShapeType="1"/>
            </p:cNvSpPr>
            <p:nvPr/>
          </p:nvSpPr>
          <p:spPr bwMode="auto">
            <a:xfrm flipV="1">
              <a:off x="6064" y="1418"/>
              <a:ext cx="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11" name="Line 25"/>
            <p:cNvSpPr>
              <a:spLocks noChangeShapeType="1"/>
            </p:cNvSpPr>
            <p:nvPr/>
          </p:nvSpPr>
          <p:spPr bwMode="auto">
            <a:xfrm>
              <a:off x="3625" y="1418"/>
              <a:ext cx="96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12" name="Line 24"/>
            <p:cNvSpPr>
              <a:spLocks noChangeShapeType="1"/>
            </p:cNvSpPr>
            <p:nvPr/>
          </p:nvSpPr>
          <p:spPr bwMode="auto">
            <a:xfrm>
              <a:off x="4984" y="1418"/>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grpSp>
          <p:nvGrpSpPr>
            <p:cNvPr id="13" name="Group 20"/>
            <p:cNvGrpSpPr>
              <a:grpSpLocks/>
            </p:cNvGrpSpPr>
            <p:nvPr/>
          </p:nvGrpSpPr>
          <p:grpSpPr bwMode="auto">
            <a:xfrm>
              <a:off x="3154" y="1343"/>
              <a:ext cx="492" cy="180"/>
              <a:chOff x="2157" y="7947"/>
              <a:chExt cx="492" cy="180"/>
            </a:xfrm>
          </p:grpSpPr>
          <p:sp>
            <p:nvSpPr>
              <p:cNvPr id="31" name="Freeform 23"/>
              <p:cNvSpPr>
                <a:spLocks/>
              </p:cNvSpPr>
              <p:nvPr/>
            </p:nvSpPr>
            <p:spPr bwMode="auto">
              <a:xfrm>
                <a:off x="2187" y="7947"/>
                <a:ext cx="425" cy="180"/>
              </a:xfrm>
              <a:custGeom>
                <a:avLst/>
                <a:gdLst>
                  <a:gd name="T0" fmla="*/ 0 w 1080"/>
                  <a:gd name="T1" fmla="*/ 210 h 420"/>
                  <a:gd name="T2" fmla="*/ 180 w 1080"/>
                  <a:gd name="T3" fmla="*/ 30 h 420"/>
                  <a:gd name="T4" fmla="*/ 360 w 1080"/>
                  <a:gd name="T5" fmla="*/ 30 h 420"/>
                  <a:gd name="T6" fmla="*/ 540 w 1080"/>
                  <a:gd name="T7" fmla="*/ 210 h 420"/>
                  <a:gd name="T8" fmla="*/ 720 w 1080"/>
                  <a:gd name="T9" fmla="*/ 390 h 420"/>
                  <a:gd name="T10" fmla="*/ 900 w 1080"/>
                  <a:gd name="T11" fmla="*/ 390 h 420"/>
                  <a:gd name="T12" fmla="*/ 1080 w 1080"/>
                  <a:gd name="T13" fmla="*/ 210 h 420"/>
                </a:gdLst>
                <a:ahLst/>
                <a:cxnLst>
                  <a:cxn ang="0">
                    <a:pos x="T0" y="T1"/>
                  </a:cxn>
                  <a:cxn ang="0">
                    <a:pos x="T2" y="T3"/>
                  </a:cxn>
                  <a:cxn ang="0">
                    <a:pos x="T4" y="T5"/>
                  </a:cxn>
                  <a:cxn ang="0">
                    <a:pos x="T6" y="T7"/>
                  </a:cxn>
                  <a:cxn ang="0">
                    <a:pos x="T8" y="T9"/>
                  </a:cxn>
                  <a:cxn ang="0">
                    <a:pos x="T10" y="T11"/>
                  </a:cxn>
                  <a:cxn ang="0">
                    <a:pos x="T12" y="T13"/>
                  </a:cxn>
                </a:cxnLst>
                <a:rect l="0" t="0" r="r" b="b"/>
                <a:pathLst>
                  <a:path w="1080" h="420">
                    <a:moveTo>
                      <a:pt x="0" y="210"/>
                    </a:moveTo>
                    <a:cubicBezTo>
                      <a:pt x="60" y="135"/>
                      <a:pt x="120" y="60"/>
                      <a:pt x="180" y="30"/>
                    </a:cubicBezTo>
                    <a:cubicBezTo>
                      <a:pt x="240" y="0"/>
                      <a:pt x="300" y="0"/>
                      <a:pt x="360" y="30"/>
                    </a:cubicBezTo>
                    <a:cubicBezTo>
                      <a:pt x="420" y="60"/>
                      <a:pt x="480" y="150"/>
                      <a:pt x="540" y="210"/>
                    </a:cubicBezTo>
                    <a:cubicBezTo>
                      <a:pt x="600" y="270"/>
                      <a:pt x="660" y="360"/>
                      <a:pt x="720" y="390"/>
                    </a:cubicBezTo>
                    <a:cubicBezTo>
                      <a:pt x="780" y="420"/>
                      <a:pt x="840" y="420"/>
                      <a:pt x="900" y="390"/>
                    </a:cubicBezTo>
                    <a:cubicBezTo>
                      <a:pt x="960" y="360"/>
                      <a:pt x="1020" y="285"/>
                      <a:pt x="1080" y="21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6144" name="Oval 22"/>
              <p:cNvSpPr>
                <a:spLocks noChangeAspect="1" noChangeArrowheads="1"/>
              </p:cNvSpPr>
              <p:nvPr/>
            </p:nvSpPr>
            <p:spPr bwMode="auto">
              <a:xfrm>
                <a:off x="2592" y="7992"/>
                <a:ext cx="57" cy="57"/>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endParaRPr lang="ar-EG"/>
              </a:p>
            </p:txBody>
          </p:sp>
          <p:sp>
            <p:nvSpPr>
              <p:cNvPr id="6145" name="Oval 21"/>
              <p:cNvSpPr>
                <a:spLocks noChangeAspect="1" noChangeArrowheads="1"/>
              </p:cNvSpPr>
              <p:nvPr/>
            </p:nvSpPr>
            <p:spPr bwMode="auto">
              <a:xfrm>
                <a:off x="2157" y="7992"/>
                <a:ext cx="57" cy="57"/>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endParaRPr lang="ar-EG"/>
              </a:p>
            </p:txBody>
          </p:sp>
        </p:grpSp>
        <p:grpSp>
          <p:nvGrpSpPr>
            <p:cNvPr id="14" name="Group 16"/>
            <p:cNvGrpSpPr>
              <a:grpSpLocks/>
            </p:cNvGrpSpPr>
            <p:nvPr/>
          </p:nvGrpSpPr>
          <p:grpSpPr bwMode="auto">
            <a:xfrm>
              <a:off x="4594" y="1238"/>
              <a:ext cx="402" cy="195"/>
              <a:chOff x="3597" y="7407"/>
              <a:chExt cx="402" cy="195"/>
            </a:xfrm>
          </p:grpSpPr>
          <p:sp>
            <p:nvSpPr>
              <p:cNvPr id="28" name="Line 19"/>
              <p:cNvSpPr>
                <a:spLocks noChangeShapeType="1"/>
              </p:cNvSpPr>
              <p:nvPr/>
            </p:nvSpPr>
            <p:spPr bwMode="auto">
              <a:xfrm flipV="1">
                <a:off x="3627" y="7407"/>
                <a:ext cx="306"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29" name="Oval 18"/>
              <p:cNvSpPr>
                <a:spLocks noChangeAspect="1" noChangeArrowheads="1"/>
              </p:cNvSpPr>
              <p:nvPr/>
            </p:nvSpPr>
            <p:spPr bwMode="auto">
              <a:xfrm>
                <a:off x="3597" y="7545"/>
                <a:ext cx="57" cy="57"/>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endParaRPr lang="ar-EG"/>
              </a:p>
            </p:txBody>
          </p:sp>
          <p:sp>
            <p:nvSpPr>
              <p:cNvPr id="30" name="Oval 17"/>
              <p:cNvSpPr>
                <a:spLocks noChangeAspect="1" noChangeArrowheads="1"/>
              </p:cNvSpPr>
              <p:nvPr/>
            </p:nvSpPr>
            <p:spPr bwMode="auto">
              <a:xfrm>
                <a:off x="3942" y="7545"/>
                <a:ext cx="57" cy="57"/>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endParaRPr lang="ar-EG"/>
              </a:p>
            </p:txBody>
          </p:sp>
        </p:grpSp>
        <p:grpSp>
          <p:nvGrpSpPr>
            <p:cNvPr id="15" name="Group 8"/>
            <p:cNvGrpSpPr>
              <a:grpSpLocks/>
            </p:cNvGrpSpPr>
            <p:nvPr/>
          </p:nvGrpSpPr>
          <p:grpSpPr bwMode="auto">
            <a:xfrm rot="5400000">
              <a:off x="5817" y="2327"/>
              <a:ext cx="510" cy="125"/>
              <a:chOff x="1827" y="9387"/>
              <a:chExt cx="2160" cy="360"/>
            </a:xfrm>
          </p:grpSpPr>
          <p:sp>
            <p:nvSpPr>
              <p:cNvPr id="21" name="Line 15"/>
              <p:cNvSpPr>
                <a:spLocks noChangeShapeType="1"/>
              </p:cNvSpPr>
              <p:nvPr/>
            </p:nvSpPr>
            <p:spPr bwMode="auto">
              <a:xfrm>
                <a:off x="2007" y="9387"/>
                <a:ext cx="363"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22" name="Line 14"/>
              <p:cNvSpPr>
                <a:spLocks noChangeShapeType="1"/>
              </p:cNvSpPr>
              <p:nvPr/>
            </p:nvSpPr>
            <p:spPr bwMode="auto">
              <a:xfrm>
                <a:off x="2727" y="9387"/>
                <a:ext cx="363"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23" name="Line 13"/>
              <p:cNvSpPr>
                <a:spLocks noChangeShapeType="1"/>
              </p:cNvSpPr>
              <p:nvPr/>
            </p:nvSpPr>
            <p:spPr bwMode="auto">
              <a:xfrm flipV="1">
                <a:off x="2364" y="9387"/>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24" name="Line 12"/>
              <p:cNvSpPr>
                <a:spLocks noChangeShapeType="1"/>
              </p:cNvSpPr>
              <p:nvPr/>
            </p:nvSpPr>
            <p:spPr bwMode="auto">
              <a:xfrm>
                <a:off x="3447" y="9387"/>
                <a:ext cx="363"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25" name="Line 11"/>
              <p:cNvSpPr>
                <a:spLocks noChangeShapeType="1"/>
              </p:cNvSpPr>
              <p:nvPr/>
            </p:nvSpPr>
            <p:spPr bwMode="auto">
              <a:xfrm flipV="1">
                <a:off x="3084" y="9387"/>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26" name="Line 10"/>
              <p:cNvSpPr>
                <a:spLocks noChangeShapeType="1"/>
              </p:cNvSpPr>
              <p:nvPr/>
            </p:nvSpPr>
            <p:spPr bwMode="auto">
              <a:xfrm flipV="1">
                <a:off x="1827" y="9387"/>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sp>
            <p:nvSpPr>
              <p:cNvPr id="27" name="Line 9"/>
              <p:cNvSpPr>
                <a:spLocks noChangeShapeType="1"/>
              </p:cNvSpPr>
              <p:nvPr/>
            </p:nvSpPr>
            <p:spPr bwMode="auto">
              <a:xfrm flipV="1">
                <a:off x="3807" y="9567"/>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EG"/>
              </a:p>
            </p:txBody>
          </p:sp>
        </p:grpSp>
        <p:sp>
          <p:nvSpPr>
            <p:cNvPr id="16" name="Text Box 7"/>
            <p:cNvSpPr txBox="1">
              <a:spLocks noChangeArrowheads="1"/>
            </p:cNvSpPr>
            <p:nvPr/>
          </p:nvSpPr>
          <p:spPr bwMode="auto">
            <a:xfrm>
              <a:off x="3004" y="1058"/>
              <a:ext cx="90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EG" sz="1000" b="0" i="0" u="none" strike="noStrike" cap="none" normalizeH="0" baseline="0" smtClean="0">
                  <a:ln>
                    <a:noFill/>
                  </a:ln>
                  <a:solidFill>
                    <a:schemeClr val="tx1"/>
                  </a:solidFill>
                  <a:effectLst/>
                  <a:latin typeface="Arial" pitchFamily="34" charset="0"/>
                  <a:ea typeface="Times New Roman" pitchFamily="18" charset="0"/>
                  <a:cs typeface="Arabic Transparent" charset="0"/>
                </a:rPr>
                <a:t>Fuse</a:t>
              </a: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6"/>
            <p:cNvSpPr txBox="1">
              <a:spLocks noChangeArrowheads="1"/>
            </p:cNvSpPr>
            <p:nvPr/>
          </p:nvSpPr>
          <p:spPr bwMode="auto">
            <a:xfrm>
              <a:off x="4444" y="1058"/>
              <a:ext cx="90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EG" sz="1000" b="0" i="1" u="none" strike="noStrike" cap="none" normalizeH="0" baseline="0" smtClean="0">
                  <a:ln>
                    <a:noFill/>
                  </a:ln>
                  <a:solidFill>
                    <a:schemeClr val="tx1"/>
                  </a:solidFill>
                  <a:effectLst/>
                  <a:latin typeface="Arial" pitchFamily="34" charset="0"/>
                  <a:ea typeface="Times New Roman" pitchFamily="18" charset="0"/>
                  <a:cs typeface="Arabic Transparent" charset="0"/>
                </a:rPr>
                <a:t>S</a:t>
              </a: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5"/>
            <p:cNvSpPr txBox="1">
              <a:spLocks noChangeArrowheads="1"/>
            </p:cNvSpPr>
            <p:nvPr/>
          </p:nvSpPr>
          <p:spPr bwMode="auto">
            <a:xfrm>
              <a:off x="4984" y="2318"/>
              <a:ext cx="90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EG" sz="1000" b="0" i="0" u="none" strike="noStrike" cap="none" normalizeH="0" baseline="0" smtClean="0">
                  <a:ln>
                    <a:noFill/>
                  </a:ln>
                  <a:solidFill>
                    <a:schemeClr val="tx1"/>
                  </a:solidFill>
                  <a:effectLst/>
                  <a:latin typeface="Arial" pitchFamily="34" charset="0"/>
                  <a:ea typeface="Times New Roman" pitchFamily="18" charset="0"/>
                  <a:cs typeface="Arabic Transparent" charset="0"/>
                </a:rPr>
                <a:t>Load</a:t>
              </a: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4"/>
            <p:cNvSpPr txBox="1">
              <a:spLocks noChangeArrowheads="1"/>
            </p:cNvSpPr>
            <p:nvPr/>
          </p:nvSpPr>
          <p:spPr bwMode="auto">
            <a:xfrm>
              <a:off x="3844" y="3443"/>
              <a:ext cx="90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EG" sz="11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شكل (3</a:t>
              </a:r>
              <a:r>
                <a:rPr kumimoji="0" lang="en-US" sz="11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3"/>
            <p:cNvSpPr txBox="1">
              <a:spLocks noChangeArrowheads="1"/>
            </p:cNvSpPr>
            <p:nvPr/>
          </p:nvSpPr>
          <p:spPr bwMode="auto">
            <a:xfrm>
              <a:off x="2709" y="2295"/>
              <a:ext cx="36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EG" sz="1000" b="0" i="1" u="none" strike="noStrike" cap="none" normalizeH="0" baseline="0" smtClean="0">
                  <a:ln>
                    <a:noFill/>
                  </a:ln>
                  <a:solidFill>
                    <a:schemeClr val="tx1"/>
                  </a:solidFill>
                  <a:effectLst/>
                  <a:latin typeface="Arial" pitchFamily="34" charset="0"/>
                  <a:ea typeface="Times New Roman" pitchFamily="18" charset="0"/>
                  <a:cs typeface="Arabic Transparent" charset="0"/>
                </a:rPr>
                <a:t>E</a:t>
              </a: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146" name="Rectangle 39"/>
          <p:cNvSpPr>
            <a:spLocks noChangeArrowheads="1"/>
          </p:cNvSpPr>
          <p:nvPr/>
        </p:nvSpPr>
        <p:spPr bwMode="auto">
          <a:xfrm>
            <a:off x="4577461" y="1186427"/>
            <a:ext cx="4578561"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457200" algn="l"/>
              </a:tabLst>
            </a:pPr>
            <a:endParaRPr kumimoji="0" lang="ar-EG" sz="2400" b="1" i="0" strike="noStrike" cap="none" normalizeH="0" baseline="0" dirty="0" smtClean="0">
              <a:ln>
                <a:noFill/>
              </a:ln>
              <a:effectLst/>
              <a:latin typeface="Times New Roman" pitchFamily="18" charset="0"/>
              <a:ea typeface="Times New Roman" pitchFamily="18" charset="0"/>
              <a:cs typeface="Times New Roman" pitchFamily="18" charset="0"/>
            </a:endParaRPr>
          </a:p>
          <a:p>
            <a:pPr marL="342900" marR="0" lvl="0" indent="-342900" algn="justLow" defTabSz="914400" rtl="1" eaLnBrk="0" fontAlgn="base" latinLnBrk="0" hangingPunct="0">
              <a:lnSpc>
                <a:spcPct val="100000"/>
              </a:lnSpc>
              <a:spcBef>
                <a:spcPct val="0"/>
              </a:spcBef>
              <a:spcAft>
                <a:spcPct val="0"/>
              </a:spcAft>
              <a:buClrTx/>
              <a:buSzTx/>
              <a:buFont typeface="Arial" pitchFamily="34" charset="0"/>
              <a:buChar char="•"/>
              <a:tabLst>
                <a:tab pos="457200" algn="l"/>
              </a:tabLst>
            </a:pPr>
            <a:r>
              <a:rPr kumimoji="0" lang="ar-EG" sz="2400" b="1" i="0" strike="noStrike" cap="none" normalizeH="0" baseline="0" dirty="0" smtClean="0">
                <a:ln>
                  <a:noFill/>
                </a:ln>
                <a:effectLst/>
                <a:latin typeface="Times New Roman" pitchFamily="18" charset="0"/>
                <a:ea typeface="Times New Roman" pitchFamily="18" charset="0"/>
                <a:cs typeface="Times New Roman" pitchFamily="18" charset="0"/>
              </a:rPr>
              <a:t>  منبع كهربي.</a:t>
            </a:r>
            <a:endParaRPr kumimoji="0" lang="en-US" sz="1200" b="1" i="0" strike="noStrike" cap="none" normalizeH="0" baseline="0" dirty="0" smtClean="0">
              <a:ln>
                <a:noFill/>
              </a:ln>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EG" sz="2400" b="1" i="0" strike="noStrike" cap="none" normalizeH="0" baseline="0" dirty="0" smtClean="0">
                <a:ln>
                  <a:noFill/>
                </a:ln>
                <a:effectLst/>
                <a:latin typeface="Times New Roman" pitchFamily="18" charset="0"/>
                <a:ea typeface="Times New Roman" pitchFamily="18" charset="0"/>
                <a:cs typeface="Times New Roman" pitchFamily="18" charset="0"/>
              </a:rPr>
              <a:t>     أحمال.</a:t>
            </a:r>
            <a:endParaRPr kumimoji="0" lang="en-US" sz="1200" b="1" i="0" strike="noStrike" cap="none" normalizeH="0" baseline="0" dirty="0" smtClean="0">
              <a:ln>
                <a:noFill/>
              </a:ln>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EG" sz="2400" b="1" i="0" strike="noStrike" cap="none" normalizeH="0" baseline="0" dirty="0" smtClean="0">
                <a:ln>
                  <a:noFill/>
                </a:ln>
                <a:effectLst/>
                <a:latin typeface="Times New Roman" pitchFamily="18" charset="0"/>
                <a:ea typeface="Times New Roman" pitchFamily="18" charset="0"/>
                <a:cs typeface="Times New Roman" pitchFamily="18" charset="0"/>
              </a:rPr>
              <a:t>أسلاك توصيل بين المنبع الكهربي والأحمال.</a:t>
            </a:r>
          </a:p>
          <a:p>
            <a:pPr lvl="0" algn="justLow" rtl="1" eaLnBrk="0" fontAlgn="base" hangingPunct="0">
              <a:spcBef>
                <a:spcPct val="0"/>
              </a:spcBef>
              <a:spcAft>
                <a:spcPct val="0"/>
              </a:spcAft>
              <a:buFontTx/>
              <a:buChar char="•"/>
              <a:tabLst>
                <a:tab pos="457200" algn="l"/>
              </a:tabLst>
            </a:pPr>
            <a:r>
              <a:rPr lang="ar-EG" b="1" dirty="0" smtClean="0">
                <a:latin typeface="Times New Roman" pitchFamily="18" charset="0"/>
                <a:cs typeface="Times New Roman" pitchFamily="18" charset="0"/>
              </a:rPr>
              <a:t>    </a:t>
            </a:r>
            <a:r>
              <a:rPr lang="ar-EG" sz="2800" b="1" dirty="0"/>
              <a:t> لمفتاح لغلق وفتح الدائرة </a:t>
            </a:r>
            <a:endParaRPr lang="ar-EG" sz="2800" b="1" dirty="0" smtClean="0"/>
          </a:p>
          <a:p>
            <a:pPr lvl="0" algn="justLow" rtl="1" eaLnBrk="0" fontAlgn="base" hangingPunct="0">
              <a:spcBef>
                <a:spcPct val="0"/>
              </a:spcBef>
              <a:spcAft>
                <a:spcPct val="0"/>
              </a:spcAft>
              <a:buFontTx/>
              <a:buChar char="•"/>
              <a:tabLst>
                <a:tab pos="457200" algn="l"/>
              </a:tabLst>
            </a:pPr>
            <a:r>
              <a:rPr lang="ar-EG" sz="2800" b="1" dirty="0"/>
              <a:t>وسائل حماية (مصهرات مثلاً)</a:t>
            </a:r>
            <a:endParaRPr kumimoji="0" lang="ar-EG" sz="2800" b="1" i="0"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3811299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2" action="ppaction://hlinkfile"/>
          </p:cNvPr>
          <p:cNvPicPr>
            <a:picLocks noChangeAspect="1" noChangeArrowheads="1"/>
          </p:cNvPicPr>
          <p:nvPr/>
        </p:nvPicPr>
        <p:blipFill>
          <a:blip r:embed="rId3"/>
          <a:srcRect/>
          <a:stretch>
            <a:fillRect/>
          </a:stretch>
        </p:blipFill>
        <p:spPr bwMode="auto">
          <a:xfrm>
            <a:off x="1524000" y="457200"/>
            <a:ext cx="5629275" cy="552450"/>
          </a:xfrm>
          <a:prstGeom prst="rect">
            <a:avLst/>
          </a:prstGeom>
          <a:noFill/>
          <a:ln w="9525">
            <a:noFill/>
            <a:miter lim="800000"/>
            <a:headEnd/>
            <a:tailEnd/>
          </a:ln>
          <a:effectLst/>
        </p:spPr>
      </p:pic>
      <p:sp>
        <p:nvSpPr>
          <p:cNvPr id="4" name="مستطيل 3"/>
          <p:cNvSpPr/>
          <p:nvPr/>
        </p:nvSpPr>
        <p:spPr>
          <a:xfrm>
            <a:off x="838200" y="1447800"/>
            <a:ext cx="7696200" cy="1200329"/>
          </a:xfrm>
          <a:prstGeom prst="rect">
            <a:avLst/>
          </a:prstGeom>
        </p:spPr>
        <p:txBody>
          <a:bodyPr wrap="square">
            <a:spAutoFit/>
          </a:bodyPr>
          <a:lstStyle/>
          <a:p>
            <a:r>
              <a:rPr lang="en-US" sz="2400" b="1" dirty="0">
                <a:solidFill>
                  <a:schemeClr val="accent5">
                    <a:lumMod val="75000"/>
                  </a:schemeClr>
                </a:solidFill>
              </a:rPr>
              <a:t>The resistance </a:t>
            </a:r>
            <a:r>
              <a:rPr lang="en-US" sz="2400" b="1" i="1" dirty="0">
                <a:solidFill>
                  <a:schemeClr val="accent5">
                    <a:lumMod val="75000"/>
                  </a:schemeClr>
                </a:solidFill>
              </a:rPr>
              <a:t>R of a conductor is defined as the ratio V/I, where V is </a:t>
            </a:r>
            <a:r>
              <a:rPr lang="en-US" sz="2400" b="1" i="1" dirty="0" smtClean="0">
                <a:solidFill>
                  <a:schemeClr val="accent5">
                    <a:lumMod val="75000"/>
                  </a:schemeClr>
                </a:solidFill>
              </a:rPr>
              <a:t>the </a:t>
            </a:r>
            <a:r>
              <a:rPr lang="en-US" sz="2400" b="1" dirty="0" smtClean="0">
                <a:solidFill>
                  <a:schemeClr val="accent5">
                    <a:lumMod val="75000"/>
                  </a:schemeClr>
                </a:solidFill>
              </a:rPr>
              <a:t>potential </a:t>
            </a:r>
            <a:r>
              <a:rPr lang="en-US" sz="2400" b="1" dirty="0">
                <a:solidFill>
                  <a:schemeClr val="accent5">
                    <a:lumMod val="75000"/>
                  </a:schemeClr>
                </a:solidFill>
              </a:rPr>
              <a:t>difference across </a:t>
            </a:r>
            <a:r>
              <a:rPr lang="en-US" sz="2400" b="1" dirty="0" smtClean="0">
                <a:solidFill>
                  <a:schemeClr val="accent5">
                    <a:lumMod val="75000"/>
                  </a:schemeClr>
                </a:solidFill>
              </a:rPr>
              <a:t>the conductor </a:t>
            </a:r>
            <a:r>
              <a:rPr lang="en-US" sz="2400" b="1" dirty="0">
                <a:solidFill>
                  <a:schemeClr val="accent5">
                    <a:lumMod val="75000"/>
                  </a:schemeClr>
                </a:solidFill>
              </a:rPr>
              <a:t>and </a:t>
            </a:r>
            <a:r>
              <a:rPr lang="en-US" sz="2400" b="1" i="1" dirty="0">
                <a:solidFill>
                  <a:schemeClr val="accent5">
                    <a:lumMod val="75000"/>
                  </a:schemeClr>
                </a:solidFill>
              </a:rPr>
              <a:t>I is the current flowing in it.</a:t>
            </a:r>
            <a:endParaRPr lang="en-US" sz="2400" b="1" dirty="0">
              <a:solidFill>
                <a:schemeClr val="accent5">
                  <a:lumMod val="75000"/>
                </a:schemeClr>
              </a:solidFill>
            </a:endParaRPr>
          </a:p>
        </p:txBody>
      </p:sp>
      <p:pic>
        <p:nvPicPr>
          <p:cNvPr id="4100" name="Picture 4"/>
          <p:cNvPicPr>
            <a:picLocks noChangeAspect="1" noChangeArrowheads="1"/>
          </p:cNvPicPr>
          <p:nvPr/>
        </p:nvPicPr>
        <p:blipFill>
          <a:blip r:embed="rId4"/>
          <a:srcRect/>
          <a:stretch>
            <a:fillRect/>
          </a:stretch>
        </p:blipFill>
        <p:spPr bwMode="auto">
          <a:xfrm>
            <a:off x="1905000" y="3124200"/>
            <a:ext cx="4591050" cy="838200"/>
          </a:xfrm>
          <a:prstGeom prst="snip2DiagRect">
            <a:avLst/>
          </a:prstGeom>
          <a:solidFill>
            <a:srgbClr val="FFFFFF">
              <a:shade val="85000"/>
            </a:srgbClr>
          </a:solidFill>
          <a:ln w="88900" cap="sq">
            <a:solidFill>
              <a:srgbClr val="FFFFFF"/>
            </a:solidFill>
            <a:miter lim="800000"/>
          </a:ln>
          <a:effectLst>
            <a:glow rad="228600">
              <a:schemeClr val="accent2">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مستطيل 5"/>
          <p:cNvSpPr/>
          <p:nvPr/>
        </p:nvSpPr>
        <p:spPr>
          <a:xfrm>
            <a:off x="762000" y="4419600"/>
            <a:ext cx="6400800" cy="646331"/>
          </a:xfrm>
          <a:prstGeom prst="rect">
            <a:avLst/>
          </a:prstGeom>
        </p:spPr>
        <p:txBody>
          <a:bodyPr wrap="square">
            <a:spAutoFit/>
          </a:bodyPr>
          <a:lstStyle/>
          <a:p>
            <a:r>
              <a:rPr lang="en-US" b="1" dirty="0"/>
              <a:t>The resistance </a:t>
            </a:r>
            <a:r>
              <a:rPr lang="en-US" b="1" i="1" dirty="0">
                <a:solidFill>
                  <a:srgbClr val="FF0000"/>
                </a:solidFill>
              </a:rPr>
              <a:t>R</a:t>
            </a:r>
            <a:r>
              <a:rPr lang="en-US" b="1" i="1" dirty="0"/>
              <a:t> has a unit of </a:t>
            </a:r>
            <a:r>
              <a:rPr lang="en-US" b="1" i="1" dirty="0">
                <a:solidFill>
                  <a:srgbClr val="FF0000"/>
                </a:solidFill>
              </a:rPr>
              <a:t>volt/ampere (v/A</a:t>
            </a:r>
            <a:r>
              <a:rPr lang="en-US" b="1" i="1" dirty="0"/>
              <a:t>), which is </a:t>
            </a:r>
            <a:r>
              <a:rPr lang="en-US" b="1" i="1" dirty="0" smtClean="0"/>
              <a:t>called    </a:t>
            </a:r>
            <a:r>
              <a:rPr lang="en-US" b="1" i="1" dirty="0" smtClean="0">
                <a:solidFill>
                  <a:srgbClr val="FF0000"/>
                </a:solidFill>
              </a:rPr>
              <a:t> </a:t>
            </a:r>
            <a:r>
              <a:rPr lang="en-US" b="1" i="1" dirty="0">
                <a:solidFill>
                  <a:srgbClr val="FF0000"/>
                </a:solidFill>
              </a:rPr>
              <a:t>Ohm ( Ω).</a:t>
            </a:r>
            <a:endParaRPr lang="en-US" b="1" dirty="0">
              <a:solidFill>
                <a:srgbClr val="FF0000"/>
              </a:solidFill>
            </a:endParaRPr>
          </a:p>
        </p:txBody>
      </p:sp>
      <p:pic>
        <p:nvPicPr>
          <p:cNvPr id="4101" name="Picture 5"/>
          <p:cNvPicPr>
            <a:picLocks noChangeAspect="1" noChangeArrowheads="1"/>
          </p:cNvPicPr>
          <p:nvPr/>
        </p:nvPicPr>
        <p:blipFill>
          <a:blip r:embed="rId5"/>
          <a:srcRect/>
          <a:stretch>
            <a:fillRect/>
          </a:stretch>
        </p:blipFill>
        <p:spPr bwMode="auto">
          <a:xfrm>
            <a:off x="1447800" y="5181600"/>
            <a:ext cx="5815013" cy="1211148"/>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ppt_x"/>
                                          </p:val>
                                        </p:tav>
                                        <p:tav tm="100000">
                                          <p:val>
                                            <p:strVal val="#ppt_x"/>
                                          </p:val>
                                        </p:tav>
                                      </p:tavLst>
                                    </p:anim>
                                    <p:anim calcmode="lin" valueType="num">
                                      <p:cBhvr additive="base">
                                        <p:cTn id="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90800" y="820057"/>
            <a:ext cx="38234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2400" b="1" i="0" strike="noStrike" cap="none" normalizeH="0" baseline="0" dirty="0" smtClean="0">
                <a:ln>
                  <a:noFill/>
                </a:ln>
                <a:effectLst/>
                <a:latin typeface="Arabic Transparent" charset="0"/>
                <a:ea typeface="Times New Roman" pitchFamily="18" charset="0"/>
                <a:cs typeface="Arial" pitchFamily="34" charset="0"/>
              </a:rPr>
              <a:t>الشغل – القدرة – الطاقة الكهربائية:</a:t>
            </a:r>
            <a:r>
              <a:rPr kumimoji="0" lang="en-US" sz="1200" b="1" i="0" strike="noStrike" cap="none" normalizeH="0" baseline="0" dirty="0" smtClean="0">
                <a:ln>
                  <a:noFill/>
                </a:ln>
                <a:effectLst/>
                <a:latin typeface="Arial" pitchFamily="34" charset="0"/>
                <a:cs typeface="Arial" pitchFamily="34" charset="0"/>
              </a:rPr>
              <a:t> </a:t>
            </a:r>
            <a:endParaRPr kumimoji="0" lang="en-US" sz="3600" b="1" i="0" strike="noStrike" cap="none" normalizeH="0" baseline="0" dirty="0" smtClean="0">
              <a:ln>
                <a:noFill/>
              </a:ln>
              <a:effectLst/>
              <a:latin typeface="Arial" pitchFamily="34" charset="0"/>
              <a:cs typeface="Arial" pitchFamily="34" charset="0"/>
            </a:endParaRPr>
          </a:p>
        </p:txBody>
      </p:sp>
      <p:sp>
        <p:nvSpPr>
          <p:cNvPr id="3" name="Rectangle 2"/>
          <p:cNvSpPr>
            <a:spLocks noChangeArrowheads="1"/>
          </p:cNvSpPr>
          <p:nvPr/>
        </p:nvSpPr>
        <p:spPr bwMode="auto">
          <a:xfrm>
            <a:off x="6414281" y="1004725"/>
            <a:ext cx="272971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b="1" i="0" strike="noStrike" cap="none" normalizeH="0" baseline="0" dirty="0" smtClean="0">
                <a:ln>
                  <a:noFill/>
                </a:ln>
                <a:effectLst/>
                <a:latin typeface="Arabic Transparent" charset="0"/>
                <a:ea typeface="Times New Roman" pitchFamily="18" charset="0"/>
                <a:cs typeface="Arial" pitchFamily="34" charset="0"/>
              </a:rPr>
              <a:t>قانون جول بأنه كمية الشغل المبذول لاستمرار مرور تيار </a:t>
            </a:r>
            <a:endParaRPr kumimoji="0" lang="en-US" b="1" i="0" strike="noStrike" cap="none" normalizeH="0" baseline="0" dirty="0" smtClean="0">
              <a:ln>
                <a:noFill/>
              </a:ln>
              <a:effectLst/>
              <a:latin typeface="Arabic Transparent" charset="0"/>
              <a:ea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effectLst/>
                <a:latin typeface="Arial" pitchFamily="34" charset="0"/>
                <a:ea typeface="Times New Roman" pitchFamily="18" charset="0"/>
                <a:cs typeface="Arabic Transparent" charset="0"/>
              </a:rPr>
              <a:t>(</a:t>
            </a:r>
            <a:r>
              <a:rPr kumimoji="0" lang="en-US" b="1" i="1" strike="noStrike" cap="none" normalizeH="0" baseline="0" dirty="0" smtClean="0">
                <a:ln>
                  <a:noFill/>
                </a:ln>
                <a:effectLst/>
                <a:latin typeface="Arial" pitchFamily="34" charset="0"/>
                <a:ea typeface="Times New Roman" pitchFamily="18" charset="0"/>
                <a:cs typeface="Arabic Transparent" charset="0"/>
              </a:rPr>
              <a:t>I</a:t>
            </a:r>
            <a:r>
              <a:rPr kumimoji="0" lang="en-US" b="1" i="0" strike="noStrike" cap="none" normalizeH="0" baseline="0" dirty="0" smtClean="0">
                <a:ln>
                  <a:noFill/>
                </a:ln>
                <a:effectLst/>
                <a:latin typeface="Arial" pitchFamily="34" charset="0"/>
                <a:ea typeface="Times New Roman" pitchFamily="18" charset="0"/>
                <a:cs typeface="Arabic Transparent" charset="0"/>
              </a:rPr>
              <a:t>)</a:t>
            </a:r>
          </a:p>
          <a:p>
            <a:pPr lvl="0" algn="r" rtl="1" fontAlgn="base">
              <a:spcBef>
                <a:spcPct val="0"/>
              </a:spcBef>
              <a:spcAft>
                <a:spcPct val="0"/>
              </a:spcAft>
            </a:pPr>
            <a:r>
              <a:rPr lang="en-US" b="1" i="1" dirty="0"/>
              <a:t>W</a:t>
            </a:r>
            <a:r>
              <a:rPr lang="en-US" b="1" dirty="0"/>
              <a:t> = </a:t>
            </a:r>
            <a:r>
              <a:rPr lang="en-US" b="1" i="1" dirty="0"/>
              <a:t>I</a:t>
            </a:r>
            <a:r>
              <a:rPr lang="en-US" b="1" baseline="30000" dirty="0"/>
              <a:t> 2</a:t>
            </a:r>
            <a:r>
              <a:rPr lang="en-US" b="1" dirty="0"/>
              <a:t> </a:t>
            </a:r>
            <a:r>
              <a:rPr lang="en-US" b="1" i="1" dirty="0"/>
              <a:t>R t</a:t>
            </a:r>
            <a:r>
              <a:rPr lang="en-US" b="1" dirty="0"/>
              <a:t>  Joules</a:t>
            </a:r>
            <a:r>
              <a:rPr kumimoji="0" lang="en-US" b="1" i="0" strike="noStrike" cap="none" normalizeH="0" baseline="0" dirty="0" smtClean="0">
                <a:ln>
                  <a:noFill/>
                </a:ln>
                <a:effectLst/>
                <a:latin typeface="Arial" pitchFamily="34" charset="0"/>
                <a:cs typeface="Arial" pitchFamily="34" charset="0"/>
              </a:rPr>
              <a:t> </a:t>
            </a:r>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5" name="Object 4"/>
          <p:cNvGraphicFramePr>
            <a:graphicFrameLocks noChangeAspect="1"/>
          </p:cNvGraphicFramePr>
          <p:nvPr>
            <p:extLst>
              <p:ext uri="{D42A27DB-BD31-4B8C-83A1-F6EECF244321}">
                <p14:modId xmlns:p14="http://schemas.microsoft.com/office/powerpoint/2010/main" val="4202968557"/>
              </p:ext>
            </p:extLst>
          </p:nvPr>
        </p:nvGraphicFramePr>
        <p:xfrm>
          <a:off x="7091363" y="2262188"/>
          <a:ext cx="1970087" cy="615950"/>
        </p:xfrm>
        <a:graphic>
          <a:graphicData uri="http://schemas.openxmlformats.org/presentationml/2006/ole">
            <mc:AlternateContent xmlns:mc="http://schemas.openxmlformats.org/markup-compatibility/2006">
              <mc:Choice xmlns:v="urn:schemas-microsoft-com:vml" Requires="v">
                <p:oleObj spid="_x0000_s7217" name="Equation" r:id="rId3" imgW="1371600" imgH="431640" progId="Equation.3">
                  <p:embed/>
                </p:oleObj>
              </mc:Choice>
              <mc:Fallback>
                <p:oleObj name="Equation" r:id="rId3" imgW="1371600" imgH="431640" progId="Equation.3">
                  <p:embed/>
                  <p:pic>
                    <p:nvPicPr>
                      <p:cNvPr id="0" name="Object 4"/>
                      <p:cNvPicPr>
                        <a:picLocks noChangeAspect="1" noChangeArrowheads="1"/>
                      </p:cNvPicPr>
                      <p:nvPr/>
                    </p:nvPicPr>
                    <p:blipFill>
                      <a:blip r:embed="rId4"/>
                      <a:srcRect/>
                      <a:stretch>
                        <a:fillRect/>
                      </a:stretch>
                    </p:blipFill>
                    <p:spPr bwMode="auto">
                      <a:xfrm>
                        <a:off x="7091363" y="2262188"/>
                        <a:ext cx="1970087" cy="615950"/>
                      </a:xfrm>
                      <a:prstGeom prst="rect">
                        <a:avLst/>
                      </a:prstGeom>
                      <a:noFill/>
                    </p:spPr>
                  </p:pic>
                </p:oleObj>
              </mc:Fallback>
            </mc:AlternateContent>
          </a:graphicData>
        </a:graphic>
      </p:graphicFrame>
      <p:sp>
        <p:nvSpPr>
          <p:cNvPr id="6" name="Rectangle 6"/>
          <p:cNvSpPr>
            <a:spLocks noChangeArrowheads="1"/>
          </p:cNvSpPr>
          <p:nvPr/>
        </p:nvSpPr>
        <p:spPr bwMode="auto">
          <a:xfrm>
            <a:off x="0" y="466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sp>
        <p:nvSpPr>
          <p:cNvPr id="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8" name="Object 7"/>
          <p:cNvGraphicFramePr>
            <a:graphicFrameLocks noChangeAspect="1"/>
          </p:cNvGraphicFramePr>
          <p:nvPr>
            <p:extLst>
              <p:ext uri="{D42A27DB-BD31-4B8C-83A1-F6EECF244321}">
                <p14:modId xmlns:p14="http://schemas.microsoft.com/office/powerpoint/2010/main" val="1511932577"/>
              </p:ext>
            </p:extLst>
          </p:nvPr>
        </p:nvGraphicFramePr>
        <p:xfrm>
          <a:off x="7010401" y="2938073"/>
          <a:ext cx="1806964" cy="795727"/>
        </p:xfrm>
        <a:graphic>
          <a:graphicData uri="http://schemas.openxmlformats.org/presentationml/2006/ole">
            <mc:AlternateContent xmlns:mc="http://schemas.openxmlformats.org/markup-compatibility/2006">
              <mc:Choice xmlns:v="urn:schemas-microsoft-com:vml" Requires="v">
                <p:oleObj spid="_x0000_s7218" name="Equation" r:id="rId5" imgW="1041400" imgH="457200" progId="Equation.3">
                  <p:embed/>
                </p:oleObj>
              </mc:Choice>
              <mc:Fallback>
                <p:oleObj name="Equation" r:id="rId5" imgW="1041400" imgH="4572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1" y="2938073"/>
                        <a:ext cx="1806964" cy="795727"/>
                      </a:xfrm>
                      <a:prstGeom prst="rect">
                        <a:avLst/>
                      </a:prstGeom>
                      <a:noFill/>
                    </p:spPr>
                  </p:pic>
                </p:oleObj>
              </mc:Fallback>
            </mc:AlternateContent>
          </a:graphicData>
        </a:graphic>
      </p:graphicFrame>
      <p:sp>
        <p:nvSpPr>
          <p:cNvPr id="9"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sp>
        <p:nvSpPr>
          <p:cNvPr id="10" name="Rectangle 9"/>
          <p:cNvSpPr/>
          <p:nvPr/>
        </p:nvSpPr>
        <p:spPr>
          <a:xfrm>
            <a:off x="6934200" y="3886200"/>
            <a:ext cx="1968808" cy="507831"/>
          </a:xfrm>
          <a:prstGeom prst="rect">
            <a:avLst/>
          </a:prstGeom>
        </p:spPr>
        <p:txBody>
          <a:bodyPr wrap="none">
            <a:spAutoFit/>
          </a:bodyPr>
          <a:lstStyle/>
          <a:p>
            <a:pPr algn="ctr">
              <a:lnSpc>
                <a:spcPct val="150000"/>
              </a:lnSpc>
            </a:pPr>
            <a:r>
              <a:rPr lang="en-US" i="1" dirty="0">
                <a:latin typeface="Times New Roman"/>
                <a:ea typeface="Times New Roman"/>
                <a:cs typeface="Arabic Transparent"/>
              </a:rPr>
              <a:t>J</a:t>
            </a:r>
            <a:r>
              <a:rPr lang="en-US" dirty="0">
                <a:latin typeface="Times New Roman"/>
                <a:ea typeface="Times New Roman"/>
                <a:cs typeface="Arabic Transparent"/>
              </a:rPr>
              <a:t> = 4.188 Joule/Cal</a:t>
            </a:r>
            <a:endParaRPr lang="en-US" dirty="0">
              <a:effectLst/>
              <a:latin typeface="Times New Roman"/>
              <a:ea typeface="Times New Roman"/>
              <a:cs typeface="Arabic Transparent"/>
            </a:endParaRPr>
          </a:p>
        </p:txBody>
      </p:sp>
      <p:sp>
        <p:nvSpPr>
          <p:cNvPr id="11" name="Rectangle 10"/>
          <p:cNvSpPr/>
          <p:nvPr/>
        </p:nvSpPr>
        <p:spPr>
          <a:xfrm>
            <a:off x="3886200" y="1583509"/>
            <a:ext cx="2133600" cy="1200329"/>
          </a:xfrm>
          <a:prstGeom prst="rect">
            <a:avLst/>
          </a:prstGeom>
        </p:spPr>
        <p:txBody>
          <a:bodyPr wrap="square">
            <a:spAutoFit/>
          </a:bodyPr>
          <a:lstStyle/>
          <a:p>
            <a:pPr algn="r" rtl="1"/>
            <a:r>
              <a:rPr lang="ar-EG" b="1" dirty="0">
                <a:latin typeface="Times New Roman"/>
                <a:ea typeface="Times New Roman"/>
                <a:cs typeface="Arabic Transparent"/>
              </a:rPr>
              <a:t>معدل بذل الشغل يسمى بالقدرة </a:t>
            </a:r>
            <a:r>
              <a:rPr lang="en-US" b="1" dirty="0">
                <a:latin typeface="Times New Roman"/>
                <a:ea typeface="Times New Roman"/>
                <a:cs typeface="Arabic Transparent"/>
              </a:rPr>
              <a:t>Power</a:t>
            </a:r>
            <a:r>
              <a:rPr lang="ar-EG" b="1" dirty="0">
                <a:latin typeface="Times New Roman"/>
                <a:ea typeface="Times New Roman"/>
                <a:cs typeface="Arabic Transparent"/>
              </a:rPr>
              <a:t> ويرمز لها بالرمز </a:t>
            </a:r>
            <a:r>
              <a:rPr lang="en-US" b="1" i="1" dirty="0">
                <a:latin typeface="Times New Roman"/>
                <a:ea typeface="Times New Roman"/>
                <a:cs typeface="Arabic Transparent"/>
              </a:rPr>
              <a:t>P</a:t>
            </a:r>
            <a:r>
              <a:rPr lang="en-US" b="1" dirty="0">
                <a:latin typeface="Arabic Transparent"/>
                <a:ea typeface="Times New Roman"/>
              </a:rPr>
              <a:t> </a:t>
            </a:r>
            <a:endParaRPr lang="en-US" b="1" dirty="0" smtClean="0">
              <a:latin typeface="Arabic Transparent"/>
              <a:ea typeface="Times New Roman"/>
            </a:endParaRPr>
          </a:p>
          <a:p>
            <a:pPr algn="r" rtl="1"/>
            <a:endParaRPr lang="ar-EG" b="1" dirty="0"/>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13" name="Object 12"/>
          <p:cNvGraphicFramePr>
            <a:graphicFrameLocks noChangeAspect="1"/>
          </p:cNvGraphicFramePr>
          <p:nvPr>
            <p:extLst>
              <p:ext uri="{D42A27DB-BD31-4B8C-83A1-F6EECF244321}">
                <p14:modId xmlns:p14="http://schemas.microsoft.com/office/powerpoint/2010/main" val="1256449242"/>
              </p:ext>
            </p:extLst>
          </p:nvPr>
        </p:nvGraphicFramePr>
        <p:xfrm>
          <a:off x="3886200" y="2990284"/>
          <a:ext cx="1873641" cy="638741"/>
        </p:xfrm>
        <a:graphic>
          <a:graphicData uri="http://schemas.openxmlformats.org/presentationml/2006/ole">
            <mc:AlternateContent xmlns:mc="http://schemas.openxmlformats.org/markup-compatibility/2006">
              <mc:Choice xmlns:v="urn:schemas-microsoft-com:vml" Requires="v">
                <p:oleObj spid="_x0000_s7219" name="Equation" r:id="rId7" imgW="1257300" imgH="431800" progId="Equation.3">
                  <p:embed/>
                </p:oleObj>
              </mc:Choice>
              <mc:Fallback>
                <p:oleObj name="Equation" r:id="rId7" imgW="1257300" imgH="4318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2990284"/>
                        <a:ext cx="1873641" cy="638741"/>
                      </a:xfrm>
                      <a:prstGeom prst="rect">
                        <a:avLst/>
                      </a:prstGeom>
                      <a:noFill/>
                    </p:spPr>
                  </p:pic>
                </p:oleObj>
              </mc:Fallback>
            </mc:AlternateContent>
          </a:graphicData>
        </a:graphic>
      </p:graphicFrame>
      <p:sp>
        <p:nvSpPr>
          <p:cNvPr id="14" name="Rectangle 12"/>
          <p:cNvSpPr>
            <a:spLocks noChangeArrowheads="1"/>
          </p:cNvSpPr>
          <p:nvPr/>
        </p:nvSpPr>
        <p:spPr bwMode="auto">
          <a:xfrm>
            <a:off x="4248576" y="2168285"/>
            <a:ext cx="7044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abic Transparent"/>
              </a:rPr>
              <a:t> </a:t>
            </a:r>
            <a:r>
              <a:rPr kumimoji="0" lang="en-US" sz="1600" b="1" i="0" u="none" strike="noStrike" cap="none" normalizeH="0" baseline="0" dirty="0" smtClean="0">
                <a:ln>
                  <a:noFill/>
                </a:ln>
                <a:effectLst/>
                <a:latin typeface="Arial" pitchFamily="34" charset="0"/>
                <a:ea typeface="Times New Roman" pitchFamily="18" charset="0"/>
                <a:cs typeface="Arabic Transparent"/>
              </a:rPr>
              <a:t>Watt</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4"/>
          <p:cNvSpPr/>
          <p:nvPr/>
        </p:nvSpPr>
        <p:spPr>
          <a:xfrm>
            <a:off x="524381" y="3353225"/>
            <a:ext cx="2398862" cy="369332"/>
          </a:xfrm>
          <a:prstGeom prst="rect">
            <a:avLst/>
          </a:prstGeom>
        </p:spPr>
        <p:txBody>
          <a:bodyPr wrap="none">
            <a:spAutoFit/>
          </a:bodyPr>
          <a:lstStyle/>
          <a:p>
            <a:r>
              <a:rPr lang="en-US" i="1" dirty="0" smtClean="0">
                <a:latin typeface="Times New Roman"/>
                <a:ea typeface="Times New Roman"/>
                <a:cs typeface="Arabic Transparent"/>
              </a:rPr>
              <a:t>W</a:t>
            </a:r>
            <a:r>
              <a:rPr lang="en-US" dirty="0" smtClean="0">
                <a:latin typeface="Times New Roman"/>
                <a:ea typeface="Times New Roman"/>
                <a:cs typeface="Arabic Transparent"/>
              </a:rPr>
              <a:t> </a:t>
            </a:r>
            <a:r>
              <a:rPr lang="en-US" dirty="0">
                <a:latin typeface="Times New Roman"/>
                <a:ea typeface="Times New Roman"/>
                <a:cs typeface="Arabic Transparent"/>
              </a:rPr>
              <a:t>= </a:t>
            </a:r>
            <a:r>
              <a:rPr lang="en-US" i="1" dirty="0">
                <a:latin typeface="Times New Roman"/>
                <a:ea typeface="Times New Roman"/>
                <a:cs typeface="Arabic Transparent"/>
              </a:rPr>
              <a:t>V It</a:t>
            </a:r>
            <a:r>
              <a:rPr lang="en-US" dirty="0">
                <a:latin typeface="Times New Roman"/>
                <a:ea typeface="Times New Roman"/>
                <a:cs typeface="Arabic Transparent"/>
              </a:rPr>
              <a:t> = </a:t>
            </a:r>
            <a:r>
              <a:rPr lang="en-US" i="1" dirty="0" err="1">
                <a:latin typeface="Times New Roman"/>
                <a:ea typeface="Times New Roman"/>
                <a:cs typeface="Arabic Transparent"/>
              </a:rPr>
              <a:t>Pt</a:t>
            </a:r>
            <a:r>
              <a:rPr lang="en-US" dirty="0">
                <a:latin typeface="Times New Roman"/>
                <a:ea typeface="Times New Roman"/>
                <a:cs typeface="Arabic Transparent"/>
              </a:rPr>
              <a:t>   </a:t>
            </a:r>
            <a:r>
              <a:rPr lang="en-US" dirty="0" err="1">
                <a:latin typeface="Times New Roman"/>
                <a:ea typeface="Times New Roman"/>
                <a:cs typeface="Arabic Transparent"/>
              </a:rPr>
              <a:t>Watt.sec</a:t>
            </a:r>
            <a:endParaRPr lang="ar-EG" dirty="0"/>
          </a:p>
        </p:txBody>
      </p:sp>
      <p:sp>
        <p:nvSpPr>
          <p:cNvPr id="16" name="Rectangle 15"/>
          <p:cNvSpPr/>
          <p:nvPr/>
        </p:nvSpPr>
        <p:spPr>
          <a:xfrm>
            <a:off x="10886" y="1302097"/>
            <a:ext cx="3447624" cy="1938992"/>
          </a:xfrm>
          <a:prstGeom prst="rect">
            <a:avLst/>
          </a:prstGeom>
        </p:spPr>
        <p:txBody>
          <a:bodyPr wrap="square">
            <a:spAutoFit/>
          </a:bodyPr>
          <a:lstStyle/>
          <a:p>
            <a:pPr algn="r" rtl="1"/>
            <a:r>
              <a:rPr lang="en-US" sz="2000" dirty="0"/>
              <a:t>(</a:t>
            </a:r>
            <a:r>
              <a:rPr lang="en-US" sz="2000" dirty="0" err="1"/>
              <a:t>K.W.h</a:t>
            </a:r>
            <a:r>
              <a:rPr lang="en-US" sz="2000" dirty="0"/>
              <a:t>) </a:t>
            </a:r>
            <a:r>
              <a:rPr lang="ar-EG" sz="2000" b="1" dirty="0" smtClean="0">
                <a:latin typeface="Times New Roman"/>
                <a:ea typeface="Times New Roman"/>
                <a:cs typeface="Arabic Transparent"/>
              </a:rPr>
              <a:t>والوات </a:t>
            </a:r>
            <a:r>
              <a:rPr lang="ar-EG" sz="2000" b="1" dirty="0">
                <a:latin typeface="Times New Roman"/>
                <a:ea typeface="Times New Roman"/>
                <a:cs typeface="Arabic Transparent"/>
              </a:rPr>
              <a:t>ساعة هي كمية الطاقة الكهربية المستخدمة من مرور تيار شدته واحد أمبير لمدة ساعة في سلك فرق الجهد بين طرفيه واحد فولت ومعنى ذلك أن الطاقة الكهربية تساوي الشغل الكهربي</a:t>
            </a:r>
            <a:endParaRPr lang="ar-EG" sz="2000" b="1" dirty="0"/>
          </a:p>
        </p:txBody>
      </p:sp>
    </p:spTree>
    <p:extLst>
      <p:ext uri="{BB962C8B-B14F-4D97-AF65-F5344CB8AC3E}">
        <p14:creationId xmlns:p14="http://schemas.microsoft.com/office/powerpoint/2010/main" val="31030652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2558</TotalTime>
  <Words>816</Words>
  <Application>Microsoft Office PowerPoint</Application>
  <PresentationFormat>On-screen Show (4:3)</PresentationFormat>
  <Paragraphs>145</Paragraphs>
  <Slides>27</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تدفق</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DrNasser</dc:creator>
  <cp:lastModifiedBy>DrMai</cp:lastModifiedBy>
  <cp:revision>44</cp:revision>
  <dcterms:created xsi:type="dcterms:W3CDTF">2014-11-17T07:43:20Z</dcterms:created>
  <dcterms:modified xsi:type="dcterms:W3CDTF">2019-04-08T09:24:51Z</dcterms:modified>
</cp:coreProperties>
</file>