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29" r:id="rId2"/>
    <p:sldId id="430" r:id="rId3"/>
    <p:sldId id="431" r:id="rId4"/>
    <p:sldId id="432" r:id="rId5"/>
    <p:sldId id="633" r:id="rId6"/>
    <p:sldId id="634" r:id="rId7"/>
    <p:sldId id="577" r:id="rId8"/>
    <p:sldId id="578" r:id="rId9"/>
    <p:sldId id="433" r:id="rId10"/>
    <p:sldId id="434" r:id="rId11"/>
    <p:sldId id="449" r:id="rId12"/>
    <p:sldId id="450" r:id="rId13"/>
    <p:sldId id="639" r:id="rId14"/>
    <p:sldId id="451" r:id="rId15"/>
    <p:sldId id="452" r:id="rId16"/>
    <p:sldId id="453" r:id="rId17"/>
    <p:sldId id="5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hG6ipjKg2BTpNfZZMkzVg==" hashData="rvhxP9D/SEbFZhrw3OTJfakxg5UCrW8vGwfTLSTUfbuDkKEL0d0FZJaCMFx96NX7hk2Llc5xe+5uVrvvfoeUz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36984-9D59-43D0-B0F5-07C59D0340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2658CF-FF35-4FD9-85DC-0D110CD4F1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D78EC2-ACC4-44F9-A7CE-A29B6CFA8374}"/>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5" name="Footer Placeholder 4">
            <a:extLst>
              <a:ext uri="{FF2B5EF4-FFF2-40B4-BE49-F238E27FC236}">
                <a16:creationId xmlns:a16="http://schemas.microsoft.com/office/drawing/2014/main" id="{45CAD099-6163-4FF4-9E2C-1BCC701E6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F0D45B-5EF9-435C-A1CC-13BDABD3F00A}"/>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2344822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112B-A126-4E7B-85AD-746D347DA3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F3210C-219B-4C5E-BB9B-B144C4B142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C462A2-FC6B-4967-A033-D35EB4509B04}"/>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5" name="Footer Placeholder 4">
            <a:extLst>
              <a:ext uri="{FF2B5EF4-FFF2-40B4-BE49-F238E27FC236}">
                <a16:creationId xmlns:a16="http://schemas.microsoft.com/office/drawing/2014/main" id="{41EEAECD-5518-4405-8B11-2C6A170E79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53066D-A4E1-4776-91F3-6146F8045B18}"/>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409873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EFC8D0-D936-48E5-8C8B-82854EF06F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6DABD7-060B-4DEE-9334-597FDB50EA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7E53A-03E0-4CEB-B159-529AA106315D}"/>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5" name="Footer Placeholder 4">
            <a:extLst>
              <a:ext uri="{FF2B5EF4-FFF2-40B4-BE49-F238E27FC236}">
                <a16:creationId xmlns:a16="http://schemas.microsoft.com/office/drawing/2014/main" id="{8B9172E6-3BFE-42F7-854B-23E4374810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047FE-BA7D-4BF8-B6AA-9695C3A4EB5C}"/>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1508430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60BB8-E073-4270-BAE8-33A8173A89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B3DDAF-CEF1-4FA1-B540-0A37FF72F4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3F8EF4-C179-45A3-AC99-078C7D4F2C3C}"/>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5" name="Footer Placeholder 4">
            <a:extLst>
              <a:ext uri="{FF2B5EF4-FFF2-40B4-BE49-F238E27FC236}">
                <a16:creationId xmlns:a16="http://schemas.microsoft.com/office/drawing/2014/main" id="{16CA50B9-29DF-4052-AEAD-8139148BAC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81E0A-9E94-44D9-B651-C5AAF4AF756E}"/>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329075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6B1C-EB89-4224-9EB8-DE1F2BF8A4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B2836B-005E-4897-A1D6-0115B968AC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A20BF3-24FC-4EF7-B0B1-049E6D99F1AE}"/>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5" name="Footer Placeholder 4">
            <a:extLst>
              <a:ext uri="{FF2B5EF4-FFF2-40B4-BE49-F238E27FC236}">
                <a16:creationId xmlns:a16="http://schemas.microsoft.com/office/drawing/2014/main" id="{2D0FDE0A-0143-4EE7-BEE7-3725985DB6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6B62C-31C8-4348-960D-4FCDBBFA66AD}"/>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3294816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D7A70-6B2C-4F8E-9894-CBA02A0E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C324F-0583-43BE-86FA-BD0EE97041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091ECF-E931-467B-BE67-2301D3A90D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42CD66-7C09-4357-BCF2-A244516582FA}"/>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6" name="Footer Placeholder 5">
            <a:extLst>
              <a:ext uri="{FF2B5EF4-FFF2-40B4-BE49-F238E27FC236}">
                <a16:creationId xmlns:a16="http://schemas.microsoft.com/office/drawing/2014/main" id="{33C20653-65B4-49E2-B60C-2F68A57E7A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D88F60-A59B-4561-911D-EBAE51F69476}"/>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232218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54C7-DC0F-461A-9F06-6B0B260ED2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F0CB61-C3F3-468B-BB9F-0C77C46542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C14DE1-3174-429F-B69B-B08EDB3D82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EAC37F-FD0B-4DB2-8059-D7FBB618A0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8DCE9A-4A2D-4EDB-8EA3-F812B7A46D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CC1E9A-BA93-4BE2-91FA-62F47B95F9DE}"/>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8" name="Footer Placeholder 7">
            <a:extLst>
              <a:ext uri="{FF2B5EF4-FFF2-40B4-BE49-F238E27FC236}">
                <a16:creationId xmlns:a16="http://schemas.microsoft.com/office/drawing/2014/main" id="{26BB078B-2B8F-412F-9612-D2E2EFC99C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6D142B-FC46-4BB4-B922-B644CE59418A}"/>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181582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B2DC-DE29-454C-B158-D6C7FDAB23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43F05F-C5B7-4759-8BB9-9C9DD409CB60}"/>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4" name="Footer Placeholder 3">
            <a:extLst>
              <a:ext uri="{FF2B5EF4-FFF2-40B4-BE49-F238E27FC236}">
                <a16:creationId xmlns:a16="http://schemas.microsoft.com/office/drawing/2014/main" id="{29868687-BE9B-4BB5-A839-E40D2E7040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A77ECA-5EB2-4397-A61D-1F4E351A18A3}"/>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4214812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9E110D-F84E-4186-9EB7-47DC0CA9A9BA}"/>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3" name="Footer Placeholder 2">
            <a:extLst>
              <a:ext uri="{FF2B5EF4-FFF2-40B4-BE49-F238E27FC236}">
                <a16:creationId xmlns:a16="http://schemas.microsoft.com/office/drawing/2014/main" id="{18DBF3AF-6E6F-4408-8A92-AB19DB3622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552E48-2151-49F5-BD9C-6337C512A2D8}"/>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48276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E8517-EDB3-4038-B4B7-40D30C567E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5D127D-2E67-4B12-ACEA-F5CD7C56BE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148185-E47B-4E33-A8F9-08F9600017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6672F9-81BD-493F-9A2B-F3595A2BCA8F}"/>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6" name="Footer Placeholder 5">
            <a:extLst>
              <a:ext uri="{FF2B5EF4-FFF2-40B4-BE49-F238E27FC236}">
                <a16:creationId xmlns:a16="http://schemas.microsoft.com/office/drawing/2014/main" id="{10FD8743-9A39-456E-A47C-E6845C8B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C7CB4-5C54-4ED3-8B34-C85D4C2C8DF0}"/>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352126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2127-6BC4-42FF-8CD5-C8455E4AC3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2E59AD-DFAA-4B0F-A4E4-811878B7DA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DD4024-C001-413B-9E81-60E20EF45C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27BE10-F456-4096-B8ED-0AFA1B835A54}"/>
              </a:ext>
            </a:extLst>
          </p:cNvPr>
          <p:cNvSpPr>
            <a:spLocks noGrp="1"/>
          </p:cNvSpPr>
          <p:nvPr>
            <p:ph type="dt" sz="half" idx="10"/>
          </p:nvPr>
        </p:nvSpPr>
        <p:spPr/>
        <p:txBody>
          <a:bodyPr/>
          <a:lstStyle/>
          <a:p>
            <a:fld id="{ECB86EB3-6087-4B6A-85FC-20F404F74ED6}" type="datetimeFigureOut">
              <a:rPr lang="en-US" smtClean="0"/>
              <a:t>3/26/2020</a:t>
            </a:fld>
            <a:endParaRPr lang="en-US"/>
          </a:p>
        </p:txBody>
      </p:sp>
      <p:sp>
        <p:nvSpPr>
          <p:cNvPr id="6" name="Footer Placeholder 5">
            <a:extLst>
              <a:ext uri="{FF2B5EF4-FFF2-40B4-BE49-F238E27FC236}">
                <a16:creationId xmlns:a16="http://schemas.microsoft.com/office/drawing/2014/main" id="{5C663599-A541-47E5-83E5-DC9F89A1A8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8F52E3-8C11-4D14-AAB1-C3CE50FF7001}"/>
              </a:ext>
            </a:extLst>
          </p:cNvPr>
          <p:cNvSpPr>
            <a:spLocks noGrp="1"/>
          </p:cNvSpPr>
          <p:nvPr>
            <p:ph type="sldNum" sz="quarter" idx="12"/>
          </p:nvPr>
        </p:nvSpPr>
        <p:spPr/>
        <p:txBody>
          <a:bodyPr/>
          <a:lstStyle/>
          <a:p>
            <a:fld id="{1D63CE66-34DC-4BF6-8BF4-2C0DB055C4A1}" type="slidenum">
              <a:rPr lang="en-US" smtClean="0"/>
              <a:t>‹#›</a:t>
            </a:fld>
            <a:endParaRPr lang="en-US"/>
          </a:p>
        </p:txBody>
      </p:sp>
    </p:spTree>
    <p:extLst>
      <p:ext uri="{BB962C8B-B14F-4D97-AF65-F5344CB8AC3E}">
        <p14:creationId xmlns:p14="http://schemas.microsoft.com/office/powerpoint/2010/main" val="4181683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59AF61-2FDF-4AC8-AEE6-FEC0B364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29C584-FD9B-479E-8F77-1A749F6AB8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9A2CEB-3331-4D10-94EF-8DBD2E3697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86EB3-6087-4B6A-85FC-20F404F74ED6}" type="datetimeFigureOut">
              <a:rPr lang="en-US" smtClean="0"/>
              <a:t>3/26/2020</a:t>
            </a:fld>
            <a:endParaRPr lang="en-US"/>
          </a:p>
        </p:txBody>
      </p:sp>
      <p:sp>
        <p:nvSpPr>
          <p:cNvPr id="5" name="Footer Placeholder 4">
            <a:extLst>
              <a:ext uri="{FF2B5EF4-FFF2-40B4-BE49-F238E27FC236}">
                <a16:creationId xmlns:a16="http://schemas.microsoft.com/office/drawing/2014/main" id="{3541A29E-A40B-485A-BA68-AFF80EC432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46066A-5325-4357-B6D8-CCA8574D1D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3CE66-34DC-4BF6-8BF4-2C0DB055C4A1}" type="slidenum">
              <a:rPr lang="en-US" smtClean="0"/>
              <a:t>‹#›</a:t>
            </a:fld>
            <a:endParaRPr lang="en-US"/>
          </a:p>
        </p:txBody>
      </p:sp>
    </p:spTree>
    <p:extLst>
      <p:ext uri="{BB962C8B-B14F-4D97-AF65-F5344CB8AC3E}">
        <p14:creationId xmlns:p14="http://schemas.microsoft.com/office/powerpoint/2010/main" val="72299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griinfo.in/?page=topic&amp;superid=5&amp;topicid=164" TargetMode="External"/><Relationship Id="rId2" Type="http://schemas.openxmlformats.org/officeDocument/2006/relationships/hyperlink" Target="http://agriinfo.in/?page=topic&amp;superid=5&amp;topicid=163" TargetMode="External"/><Relationship Id="rId1" Type="http://schemas.openxmlformats.org/officeDocument/2006/relationships/slideLayout" Target="../slideLayouts/slideLayout2.xml"/><Relationship Id="rId4" Type="http://schemas.openxmlformats.org/officeDocument/2006/relationships/hyperlink" Target="http://agriinfo.in/?page=topic&amp;superid=5&amp;topicid=165"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884217" y="443346"/>
            <a:ext cx="8354291" cy="1385454"/>
          </a:xfrm>
          <a:prstGeom prst="ellipse">
            <a:avLst/>
          </a:prstGeom>
        </p:spPr>
        <p:style>
          <a:lnRef idx="1">
            <a:schemeClr val="dk1"/>
          </a:lnRef>
          <a:fillRef idx="3">
            <a:schemeClr val="dk1"/>
          </a:fillRef>
          <a:effectRef idx="2">
            <a:schemeClr val="dk1"/>
          </a:effectRef>
          <a:fontRef idx="minor">
            <a:schemeClr val="lt1"/>
          </a:fontRef>
        </p:style>
        <p:txBody>
          <a:bodyPr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lnSpc>
                <a:spcPct val="150000"/>
              </a:lnSpc>
              <a:spcBef>
                <a:spcPct val="0"/>
              </a:spcBef>
            </a:pPr>
            <a:r>
              <a:rPr lang="en-US" altLang="ar-EG" sz="2000" b="1" cap="all" dirty="0">
                <a:ln w="0"/>
                <a:solidFill>
                  <a:schemeClr val="bg1"/>
                </a:solidFill>
                <a:effectLst>
                  <a:reflection blurRad="12700" stA="50000" endPos="50000" dist="5000" dir="5400000" sy="-100000" rotWithShape="0"/>
                </a:effectLst>
                <a:latin typeface="Arial Narrow" pitchFamily="34" charset="0"/>
                <a:cs typeface="Times New Roman" panose="02020603050405020304" pitchFamily="18" charset="0"/>
              </a:rPr>
              <a:t>Soil Microorganisms in Cycling of Elements or Plant Nutrient</a:t>
            </a:r>
          </a:p>
        </p:txBody>
      </p:sp>
      <p:cxnSp>
        <p:nvCxnSpPr>
          <p:cNvPr id="4" name="Straight Arrow Connector 3"/>
          <p:cNvCxnSpPr>
            <a:stCxn id="2" idx="3"/>
            <a:endCxn id="5" idx="0"/>
          </p:cNvCxnSpPr>
          <p:nvPr/>
        </p:nvCxnSpPr>
        <p:spPr>
          <a:xfrm flipH="1">
            <a:off x="2230582" y="1625905"/>
            <a:ext cx="877093" cy="745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554182" y="2371589"/>
            <a:ext cx="3352800" cy="383524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ar-EG" b="1" dirty="0">
                <a:solidFill>
                  <a:schemeClr val="bg1"/>
                </a:solidFill>
                <a:latin typeface="Arial Narrow" pitchFamily="34" charset="0"/>
                <a:cs typeface="Times New Roman" panose="02020603050405020304" pitchFamily="18" charset="0"/>
              </a:rPr>
              <a:t>Soil microorganisms are the most important agents in the transformation of various elements (N, P, K, S, Iron etc.) </a:t>
            </a:r>
            <a:endParaRPr lang="en-US" b="1" dirty="0">
              <a:solidFill>
                <a:schemeClr val="bg1"/>
              </a:solidFill>
              <a:latin typeface="Arial Narrow" pitchFamily="34" charset="0"/>
            </a:endParaRPr>
          </a:p>
        </p:txBody>
      </p:sp>
      <p:sp>
        <p:nvSpPr>
          <p:cNvPr id="7" name="Oval 6"/>
          <p:cNvSpPr/>
          <p:nvPr/>
        </p:nvSpPr>
        <p:spPr>
          <a:xfrm>
            <a:off x="4268929" y="2371589"/>
            <a:ext cx="3280066" cy="38352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Narrow" pitchFamily="34" charset="0"/>
              </a:rPr>
              <a:t>in the biosphere; where the essential elements undergo cyclic alterations between the inorganic state as free elements in nature and the combined state in living organisms</a:t>
            </a:r>
            <a:r>
              <a:rPr lang="en-US" dirty="0">
                <a:latin typeface="Arial Narrow" pitchFamily="34" charset="0"/>
              </a:rPr>
              <a:t>. </a:t>
            </a:r>
          </a:p>
        </p:txBody>
      </p:sp>
      <p:cxnSp>
        <p:nvCxnSpPr>
          <p:cNvPr id="9" name="Straight Arrow Connector 8"/>
          <p:cNvCxnSpPr>
            <a:endCxn id="7" idx="0"/>
          </p:cNvCxnSpPr>
          <p:nvPr/>
        </p:nvCxnSpPr>
        <p:spPr>
          <a:xfrm>
            <a:off x="5908962" y="1828800"/>
            <a:ext cx="0" cy="5427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7966365" y="2371589"/>
            <a:ext cx="3449782" cy="383524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lnSpc>
                <a:spcPct val="150000"/>
              </a:lnSpc>
              <a:spcBef>
                <a:spcPct val="0"/>
              </a:spcBef>
            </a:pPr>
            <a:r>
              <a:rPr lang="en-US" altLang="ar-EG" sz="1700" b="1" dirty="0">
                <a:solidFill>
                  <a:schemeClr val="bg1"/>
                </a:solidFill>
                <a:latin typeface="Arial Narrow" pitchFamily="34" charset="0"/>
                <a:cs typeface="Times New Roman" panose="02020603050405020304" pitchFamily="18" charset="0"/>
              </a:rPr>
              <a:t>Life on earth is dependent on the cycling of nutrient elements from their elemental states to inorganic compounds to organic compounds and back into their elemental states</a:t>
            </a:r>
          </a:p>
        </p:txBody>
      </p:sp>
      <p:cxnSp>
        <p:nvCxnSpPr>
          <p:cNvPr id="20" name="Straight Arrow Connector 19"/>
          <p:cNvCxnSpPr>
            <a:stCxn id="2" idx="5"/>
            <a:endCxn id="12" idx="0"/>
          </p:cNvCxnSpPr>
          <p:nvPr/>
        </p:nvCxnSpPr>
        <p:spPr>
          <a:xfrm>
            <a:off x="9015050" y="1625905"/>
            <a:ext cx="676206" cy="745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par>
                                <p:cTn id="14" presetID="16" presetClass="entr" presetSubtype="21"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par>
                                <p:cTn id="17" presetID="16" presetClass="entr" presetSubtype="21"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barn(inVertical)">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heel(1)">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2000"/>
                                        <p:tgtEl>
                                          <p:spTgt spid="12"/>
                                        </p:tgtEl>
                                      </p:cBhvr>
                                    </p:animEffect>
                                    <p:anim calcmode="lin" valueType="num">
                                      <p:cBhvr>
                                        <p:cTn id="35" dur="2000" fill="hold"/>
                                        <p:tgtEl>
                                          <p:spTgt spid="12"/>
                                        </p:tgtEl>
                                        <p:attrNameLst>
                                          <p:attrName>ppt_w</p:attrName>
                                        </p:attrNameLst>
                                      </p:cBhvr>
                                      <p:tavLst>
                                        <p:tav tm="0" fmla="#ppt_w*sin(2.5*pi*$)">
                                          <p:val>
                                            <p:fltVal val="0"/>
                                          </p:val>
                                        </p:tav>
                                        <p:tav tm="100000">
                                          <p:val>
                                            <p:fltVal val="1"/>
                                          </p:val>
                                        </p:tav>
                                      </p:tavLst>
                                    </p:anim>
                                    <p:anim calcmode="lin" valueType="num">
                                      <p:cBhvr>
                                        <p:cTn id="36" dur="20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94227" y="332509"/>
            <a:ext cx="2968283" cy="59574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Bef>
                <a:spcPts val="0"/>
              </a:spcBef>
              <a:buNone/>
            </a:pPr>
            <a:r>
              <a:rPr lang="en-US" altLang="ar-EG" b="1" dirty="0">
                <a:solidFill>
                  <a:schemeClr val="bg1"/>
                </a:solidFill>
                <a:latin typeface="Times New Roman" panose="02020603050405020304" pitchFamily="18" charset="0"/>
                <a:cs typeface="Times New Roman" panose="02020603050405020304" pitchFamily="18" charset="0"/>
              </a:rPr>
              <a:t>Nitrogen cycle is the sequence of biochemical changes form free atmospheric N</a:t>
            </a:r>
            <a:r>
              <a:rPr lang="en-US" altLang="ar-EG" b="1" baseline="-25000" dirty="0">
                <a:solidFill>
                  <a:schemeClr val="bg1"/>
                </a:solidFill>
                <a:latin typeface="Times New Roman" panose="02020603050405020304" pitchFamily="18" charset="0"/>
                <a:cs typeface="Times New Roman" panose="02020603050405020304" pitchFamily="18" charset="0"/>
              </a:rPr>
              <a:t>2</a:t>
            </a:r>
            <a:r>
              <a:rPr lang="en-US" altLang="ar-EG" b="1" dirty="0">
                <a:solidFill>
                  <a:schemeClr val="bg1"/>
                </a:solidFill>
                <a:latin typeface="Times New Roman" panose="02020603050405020304" pitchFamily="18" charset="0"/>
                <a:cs typeface="Times New Roman" panose="02020603050405020304" pitchFamily="18" charset="0"/>
              </a:rPr>
              <a:t> to complex organic compounds in plant and animal tissues and further to simple inorganic compounds (ammonia, nitrate) and eventual release of molecular nitrogen (N</a:t>
            </a:r>
            <a:r>
              <a:rPr lang="en-US" altLang="ar-EG" b="1" baseline="-25000" dirty="0">
                <a:solidFill>
                  <a:schemeClr val="bg1"/>
                </a:solidFill>
                <a:latin typeface="Times New Roman" panose="02020603050405020304" pitchFamily="18" charset="0"/>
                <a:cs typeface="Times New Roman" panose="02020603050405020304" pitchFamily="18" charset="0"/>
              </a:rPr>
              <a:t>2</a:t>
            </a:r>
            <a:r>
              <a:rPr lang="en-US" altLang="ar-EG" b="1" dirty="0">
                <a:solidFill>
                  <a:schemeClr val="bg1"/>
                </a:solidFill>
                <a:latin typeface="Times New Roman" panose="02020603050405020304" pitchFamily="18" charset="0"/>
                <a:cs typeface="Times New Roman" panose="02020603050405020304" pitchFamily="18" charset="0"/>
              </a:rPr>
              <a:t>) back to the atmosphere is called "nitrogen cycle". </a:t>
            </a:r>
          </a:p>
        </p:txBody>
      </p:sp>
      <p:sp>
        <p:nvSpPr>
          <p:cNvPr id="3" name="Rounded Rectangle 2"/>
          <p:cNvSpPr/>
          <p:nvPr/>
        </p:nvSpPr>
        <p:spPr>
          <a:xfrm>
            <a:off x="4391892" y="332509"/>
            <a:ext cx="3241962" cy="59574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lnSpc>
                <a:spcPct val="150000"/>
              </a:lnSpc>
              <a:spcBef>
                <a:spcPts val="0"/>
              </a:spcBef>
              <a:buNone/>
            </a:pPr>
            <a:r>
              <a:rPr lang="en-US" altLang="ar-EG" b="1" dirty="0">
                <a:solidFill>
                  <a:schemeClr val="bg1"/>
                </a:solidFill>
                <a:latin typeface="Times New Roman" panose="02020603050405020304" pitchFamily="18" charset="0"/>
                <a:cs typeface="Times New Roman" panose="02020603050405020304" pitchFamily="18" charset="0"/>
              </a:rPr>
              <a:t>In this cycle a part of atmospheric nitrogen (N</a:t>
            </a:r>
            <a:r>
              <a:rPr lang="en-US" altLang="ar-EG" b="1" baseline="-25000" dirty="0">
                <a:solidFill>
                  <a:schemeClr val="bg1"/>
                </a:solidFill>
                <a:latin typeface="Times New Roman" panose="02020603050405020304" pitchFamily="18" charset="0"/>
                <a:cs typeface="Times New Roman" panose="02020603050405020304" pitchFamily="18" charset="0"/>
              </a:rPr>
              <a:t>2</a:t>
            </a:r>
            <a:r>
              <a:rPr lang="en-US" altLang="ar-EG" b="1" dirty="0">
                <a:solidFill>
                  <a:schemeClr val="bg1"/>
                </a:solidFill>
                <a:latin typeface="Times New Roman" panose="02020603050405020304" pitchFamily="18" charset="0"/>
                <a:cs typeface="Times New Roman" panose="02020603050405020304" pitchFamily="18" charset="0"/>
              </a:rPr>
              <a:t>) is converted into ammonia and then to amino acids (by soil microorganisms and plant-microbe associations) which are used for the biosynthesis of complex nitrogen-containing organic compound such as proteins, nucleic acids, amino sugars etc.</a:t>
            </a:r>
          </a:p>
          <a:p>
            <a:pPr algn="ctr"/>
            <a:endParaRPr lang="en-US" altLang="ar-EG" b="1" dirty="0">
              <a:solidFill>
                <a:schemeClr val="bg1"/>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7763236" y="332509"/>
            <a:ext cx="2968283" cy="595745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50000"/>
              </a:lnSpc>
              <a:spcBef>
                <a:spcPts val="0"/>
              </a:spcBef>
              <a:buNone/>
            </a:pPr>
            <a:r>
              <a:rPr lang="en-US" altLang="ar-EG" b="1" dirty="0">
                <a:solidFill>
                  <a:schemeClr val="bg1"/>
                </a:solidFill>
                <a:latin typeface="Times New Roman" panose="02020603050405020304" pitchFamily="18" charset="0"/>
                <a:cs typeface="Times New Roman" panose="02020603050405020304" pitchFamily="18" charset="0"/>
              </a:rPr>
              <a:t>The proteins are then degraded to simpler organic compounds viz. peptones and peptides into amino acids which are further degraded to inorganic nitrogen compounds like ammonia, nitrites and nitrates.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80">
                                          <p:stCondLst>
                                            <p:cond delay="0"/>
                                          </p:stCondLst>
                                        </p:cTn>
                                        <p:tgtEl>
                                          <p:spTgt spid="4"/>
                                        </p:tgtEl>
                                      </p:cBhvr>
                                    </p:animEffect>
                                    <p:anim calcmode="lin" valueType="num">
                                      <p:cBhvr>
                                        <p:cTn id="2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7" dur="26">
                                          <p:stCondLst>
                                            <p:cond delay="650"/>
                                          </p:stCondLst>
                                        </p:cTn>
                                        <p:tgtEl>
                                          <p:spTgt spid="4"/>
                                        </p:tgtEl>
                                      </p:cBhvr>
                                      <p:to x="100000" y="60000"/>
                                    </p:animScale>
                                    <p:animScale>
                                      <p:cBhvr>
                                        <p:cTn id="28" dur="166" decel="50000">
                                          <p:stCondLst>
                                            <p:cond delay="676"/>
                                          </p:stCondLst>
                                        </p:cTn>
                                        <p:tgtEl>
                                          <p:spTgt spid="4"/>
                                        </p:tgtEl>
                                      </p:cBhvr>
                                      <p:to x="100000" y="100000"/>
                                    </p:animScale>
                                    <p:animScale>
                                      <p:cBhvr>
                                        <p:cTn id="29" dur="26">
                                          <p:stCondLst>
                                            <p:cond delay="1312"/>
                                          </p:stCondLst>
                                        </p:cTn>
                                        <p:tgtEl>
                                          <p:spTgt spid="4"/>
                                        </p:tgtEl>
                                      </p:cBhvr>
                                      <p:to x="100000" y="80000"/>
                                    </p:animScale>
                                    <p:animScale>
                                      <p:cBhvr>
                                        <p:cTn id="30" dur="166" decel="50000">
                                          <p:stCondLst>
                                            <p:cond delay="1338"/>
                                          </p:stCondLst>
                                        </p:cTn>
                                        <p:tgtEl>
                                          <p:spTgt spid="4"/>
                                        </p:tgtEl>
                                      </p:cBhvr>
                                      <p:to x="100000" y="100000"/>
                                    </p:animScale>
                                    <p:animScale>
                                      <p:cBhvr>
                                        <p:cTn id="31" dur="26">
                                          <p:stCondLst>
                                            <p:cond delay="1642"/>
                                          </p:stCondLst>
                                        </p:cTn>
                                        <p:tgtEl>
                                          <p:spTgt spid="4"/>
                                        </p:tgtEl>
                                      </p:cBhvr>
                                      <p:to x="100000" y="90000"/>
                                    </p:animScale>
                                    <p:animScale>
                                      <p:cBhvr>
                                        <p:cTn id="32" dur="166" decel="50000">
                                          <p:stCondLst>
                                            <p:cond delay="1668"/>
                                          </p:stCondLst>
                                        </p:cTn>
                                        <p:tgtEl>
                                          <p:spTgt spid="4"/>
                                        </p:tgtEl>
                                      </p:cBhvr>
                                      <p:to x="100000" y="100000"/>
                                    </p:animScale>
                                    <p:animScale>
                                      <p:cBhvr>
                                        <p:cTn id="33" dur="26">
                                          <p:stCondLst>
                                            <p:cond delay="1808"/>
                                          </p:stCondLst>
                                        </p:cTn>
                                        <p:tgtEl>
                                          <p:spTgt spid="4"/>
                                        </p:tgtEl>
                                      </p:cBhvr>
                                      <p:to x="100000" y="95000"/>
                                    </p:animScale>
                                    <p:animScale>
                                      <p:cBhvr>
                                        <p:cTn id="3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a:extLst>
              <a:ext uri="{FF2B5EF4-FFF2-40B4-BE49-F238E27FC236}">
                <a16:creationId xmlns:a16="http://schemas.microsoft.com/office/drawing/2014/main" id="{EB5CE72F-C23A-4866-AF88-2843A744225C}"/>
              </a:ext>
            </a:extLst>
          </p:cNvPr>
          <p:cNvSpPr>
            <a:spLocks noGrp="1" noRot="1" noChangeArrowheads="1"/>
          </p:cNvSpPr>
          <p:nvPr>
            <p:ph type="title"/>
          </p:nvPr>
        </p:nvSpPr>
        <p:spPr>
          <a:xfrm>
            <a:off x="2057400" y="-1143000"/>
            <a:ext cx="8229600" cy="533400"/>
          </a:xfrm>
        </p:spPr>
        <p:txBody>
          <a:bodyPr rtlCol="0">
            <a:normAutofit fontScale="90000"/>
          </a:bodyPr>
          <a:lstStyle/>
          <a:p>
            <a:pPr>
              <a:defRPr/>
            </a:pPr>
            <a:endParaRPr lang="en-US" altLang="ar-EG" sz="4000"/>
          </a:p>
        </p:txBody>
      </p:sp>
      <p:sp>
        <p:nvSpPr>
          <p:cNvPr id="2" name="Rounded Rectangle 1"/>
          <p:cNvSpPr/>
          <p:nvPr/>
        </p:nvSpPr>
        <p:spPr>
          <a:xfrm>
            <a:off x="983672" y="720435"/>
            <a:ext cx="4447309" cy="519545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The nitrate form of nitrogen is mostly used by plants or may be lost through leaching or reduced to gaseous nitrogen and subsequently goes into the atmosphere, thus completing the nitrogen cycle.</a:t>
            </a:r>
          </a:p>
        </p:txBody>
      </p:sp>
      <p:sp>
        <p:nvSpPr>
          <p:cNvPr id="3" name="Rounded Rectangle 2"/>
          <p:cNvSpPr/>
          <p:nvPr/>
        </p:nvSpPr>
        <p:spPr>
          <a:xfrm>
            <a:off x="6331527" y="720435"/>
            <a:ext cx="4516582" cy="519545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tLang="ar-EG" dirty="0">
              <a:solidFill>
                <a:schemeClr val="bg1"/>
              </a:solidFill>
              <a:latin typeface="Times New Roman" panose="02020603050405020304" pitchFamily="18" charset="0"/>
              <a:cs typeface="Times New Roman" panose="02020603050405020304" pitchFamily="18" charset="0"/>
            </a:endParaRPr>
          </a:p>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Thus, the process of mineralization (conversion of organic form of nutrients to its mineral /inorganic form) and immobilization (process of conversion of mineral / inorganic form of nutrient elements into organic form) are continuously and simultaneously going on in the soil.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4092B287-F5D3-40E4-81EA-4CC37AC5BE52}"/>
              </a:ext>
            </a:extLst>
          </p:cNvPr>
          <p:cNvSpPr>
            <a:spLocks noGrp="1" noRot="1" noChangeArrowheads="1"/>
          </p:cNvSpPr>
          <p:nvPr>
            <p:ph type="title"/>
          </p:nvPr>
        </p:nvSpPr>
        <p:spPr>
          <a:xfrm>
            <a:off x="2209800" y="-1143000"/>
            <a:ext cx="8229600" cy="609600"/>
          </a:xfrm>
        </p:spPr>
        <p:txBody>
          <a:bodyPr rtlCol="0">
            <a:normAutofit fontScale="90000"/>
          </a:bodyPr>
          <a:lstStyle/>
          <a:p>
            <a:pPr>
              <a:defRPr/>
            </a:pPr>
            <a:endParaRPr lang="en-US" altLang="ar-EG" sz="4000"/>
          </a:p>
        </p:txBody>
      </p:sp>
      <p:sp>
        <p:nvSpPr>
          <p:cNvPr id="2" name="Oval 1"/>
          <p:cNvSpPr/>
          <p:nvPr/>
        </p:nvSpPr>
        <p:spPr>
          <a:xfrm>
            <a:off x="1309254" y="609600"/>
            <a:ext cx="9365673" cy="156556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marL="457200" indent="-457200">
              <a:lnSpc>
                <a:spcPct val="150000"/>
              </a:lnSpc>
              <a:spcBef>
                <a:spcPts val="0"/>
              </a:spcBef>
              <a:buNone/>
            </a:pPr>
            <a:r>
              <a:rPr lang="en-US" altLang="ar-EG" sz="2300" b="1" dirty="0">
                <a:latin typeface="Times New Roman" panose="02020603050405020304" pitchFamily="18" charset="0"/>
                <a:cs typeface="Times New Roman" panose="02020603050405020304" pitchFamily="18" charset="0"/>
              </a:rPr>
              <a:t>Nitrogen Cycle: Proteolysis &amp; Ammonification</a:t>
            </a:r>
            <a:endParaRPr lang="en-US" altLang="ar-EG" sz="2300" dirty="0">
              <a:latin typeface="Times New Roman" panose="02020603050405020304" pitchFamily="18" charset="0"/>
              <a:cs typeface="Times New Roman" panose="02020603050405020304" pitchFamily="18" charset="0"/>
            </a:endParaRPr>
          </a:p>
        </p:txBody>
      </p:sp>
      <p:sp>
        <p:nvSpPr>
          <p:cNvPr id="3" name="Down Arrow 2"/>
          <p:cNvSpPr/>
          <p:nvPr/>
        </p:nvSpPr>
        <p:spPr>
          <a:xfrm>
            <a:off x="1745673" y="2175163"/>
            <a:ext cx="8492836" cy="1302329"/>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ar-EG" b="1" dirty="0">
                <a:solidFill>
                  <a:schemeClr val="bg1"/>
                </a:solidFill>
                <a:latin typeface="Times New Roman" panose="02020603050405020304" pitchFamily="18" charset="0"/>
                <a:cs typeface="Times New Roman" panose="02020603050405020304" pitchFamily="18" charset="0"/>
              </a:rPr>
              <a:t>Several biochemical steps involved in the nitrogen cycle </a:t>
            </a:r>
            <a:endParaRPr lang="en-US" dirty="0">
              <a:solidFill>
                <a:schemeClr val="bg1"/>
              </a:solidFill>
            </a:endParaRPr>
          </a:p>
        </p:txBody>
      </p:sp>
      <p:sp>
        <p:nvSpPr>
          <p:cNvPr id="7" name="Rectangle 6"/>
          <p:cNvSpPr/>
          <p:nvPr/>
        </p:nvSpPr>
        <p:spPr>
          <a:xfrm>
            <a:off x="3809999" y="3477493"/>
            <a:ext cx="4294909" cy="42256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ar-EG" b="1" dirty="0">
                <a:solidFill>
                  <a:schemeClr val="tx1"/>
                </a:solidFill>
                <a:latin typeface="Times New Roman" panose="02020603050405020304" pitchFamily="18" charset="0"/>
                <a:cs typeface="Times New Roman" panose="02020603050405020304" pitchFamily="18" charset="0"/>
              </a:rPr>
              <a:t>1</a:t>
            </a:r>
            <a:r>
              <a:rPr lang="en-US" altLang="ar-EG" b="1" dirty="0">
                <a:solidFill>
                  <a:schemeClr val="tx1"/>
                </a:solidFill>
              </a:rPr>
              <a:t>.</a:t>
            </a:r>
            <a:r>
              <a:rPr lang="en-US" altLang="ar-EG" b="1" dirty="0">
                <a:solidFill>
                  <a:schemeClr val="bg1"/>
                </a:solidFill>
              </a:rPr>
              <a:t> </a:t>
            </a:r>
            <a:r>
              <a:rPr lang="en-US" altLang="ar-EG" b="1" dirty="0">
                <a:solidFill>
                  <a:schemeClr val="bg1"/>
                </a:solidFill>
                <a:hlinkClick r:id="rId2">
                  <a:extLst>
                    <a:ext uri="{A12FA001-AC4F-418D-AE19-62706E023703}">
                      <ahyp:hlinkClr xmlns:ahyp="http://schemas.microsoft.com/office/drawing/2018/hyperlinkcolor" val="tx"/>
                    </a:ext>
                  </a:extLst>
                </a:hlinkClick>
              </a:rPr>
              <a:t>Proteolysis</a:t>
            </a:r>
            <a:r>
              <a:rPr lang="en-US" altLang="ar-EG" b="1" dirty="0">
                <a:solidFill>
                  <a:schemeClr val="bg1"/>
                </a:solidFill>
              </a:rPr>
              <a:t> </a:t>
            </a:r>
            <a:endParaRPr lang="en-US" b="1" dirty="0">
              <a:solidFill>
                <a:schemeClr val="bg1"/>
              </a:solidFill>
            </a:endParaRPr>
          </a:p>
        </p:txBody>
      </p:sp>
      <p:sp>
        <p:nvSpPr>
          <p:cNvPr id="8" name="Rectangle 7"/>
          <p:cNvSpPr/>
          <p:nvPr/>
        </p:nvSpPr>
        <p:spPr>
          <a:xfrm>
            <a:off x="3810000" y="3900054"/>
            <a:ext cx="4294909" cy="47798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ar-EG" b="1" dirty="0">
                <a:solidFill>
                  <a:schemeClr val="accent2">
                    <a:lumMod val="50000"/>
                  </a:schemeClr>
                </a:solidFill>
                <a:latin typeface="Times New Roman" panose="02020603050405020304" pitchFamily="18" charset="0"/>
                <a:cs typeface="Times New Roman" panose="02020603050405020304" pitchFamily="18" charset="0"/>
              </a:rPr>
              <a:t>2. </a:t>
            </a:r>
            <a:r>
              <a:rPr lang="en-US" altLang="ar-EG" b="1" dirty="0">
                <a:solidFill>
                  <a:schemeClr val="accent2">
                    <a:lumMod val="50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Ammonification</a:t>
            </a:r>
            <a:r>
              <a:rPr lang="en-US" altLang="ar-EG" b="1" dirty="0">
                <a:solidFill>
                  <a:schemeClr val="accent2">
                    <a:lumMod val="50000"/>
                  </a:schemeClr>
                </a:solidFill>
                <a:latin typeface="Times New Roman" panose="02020603050405020304" pitchFamily="18" charset="0"/>
                <a:cs typeface="Times New Roman" panose="02020603050405020304" pitchFamily="18" charset="0"/>
              </a:rPr>
              <a:t> </a:t>
            </a:r>
            <a:endParaRPr lang="en-US" dirty="0"/>
          </a:p>
        </p:txBody>
      </p:sp>
      <p:sp>
        <p:nvSpPr>
          <p:cNvPr id="9" name="Rectangle 8"/>
          <p:cNvSpPr/>
          <p:nvPr/>
        </p:nvSpPr>
        <p:spPr>
          <a:xfrm>
            <a:off x="3809998" y="4378036"/>
            <a:ext cx="4294909" cy="4987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ar-EG" b="1" dirty="0">
                <a:solidFill>
                  <a:schemeClr val="accent2">
                    <a:lumMod val="50000"/>
                  </a:schemeClr>
                </a:solidFill>
                <a:latin typeface="Times New Roman" panose="02020603050405020304" pitchFamily="18" charset="0"/>
                <a:cs typeface="Times New Roman" panose="02020603050405020304" pitchFamily="18" charset="0"/>
              </a:rPr>
              <a:t>3. </a:t>
            </a:r>
            <a:r>
              <a:rPr lang="en-US" altLang="ar-EG" b="1" dirty="0">
                <a:solidFill>
                  <a:schemeClr val="accent2">
                    <a:lumMod val="50000"/>
                  </a:schemeClr>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Nitrification</a:t>
            </a:r>
            <a:r>
              <a:rPr lang="en-US" altLang="ar-EG" b="1" dirty="0">
                <a:solidFill>
                  <a:schemeClr val="accent2">
                    <a:lumMod val="50000"/>
                  </a:schemeClr>
                </a:solidFill>
                <a:latin typeface="Times New Roman" panose="02020603050405020304" pitchFamily="18" charset="0"/>
                <a:cs typeface="Times New Roman" panose="02020603050405020304" pitchFamily="18" charset="0"/>
              </a:rPr>
              <a:t> </a:t>
            </a:r>
            <a:endParaRPr lang="en-US" dirty="0"/>
          </a:p>
        </p:txBody>
      </p:sp>
      <p:sp>
        <p:nvSpPr>
          <p:cNvPr id="10" name="Rectangle 9"/>
          <p:cNvSpPr/>
          <p:nvPr/>
        </p:nvSpPr>
        <p:spPr>
          <a:xfrm>
            <a:off x="3810000" y="4876800"/>
            <a:ext cx="4294909" cy="54032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ar-EG" b="1" dirty="0">
                <a:solidFill>
                  <a:schemeClr val="accent2">
                    <a:lumMod val="50000"/>
                  </a:schemeClr>
                </a:solidFill>
                <a:latin typeface="Times New Roman" panose="02020603050405020304" pitchFamily="18" charset="0"/>
                <a:cs typeface="Times New Roman" panose="02020603050405020304" pitchFamily="18" charset="0"/>
              </a:rPr>
              <a:t>4. </a:t>
            </a:r>
            <a:r>
              <a:rPr lang="en-US" altLang="ar-EG" b="1" dirty="0">
                <a:solidFill>
                  <a:schemeClr val="accent2">
                    <a:lumMod val="50000"/>
                  </a:schemeClr>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Nitrate reduction</a:t>
            </a:r>
            <a:r>
              <a:rPr lang="en-US" altLang="ar-EG" b="1" dirty="0">
                <a:solidFill>
                  <a:schemeClr val="accent2">
                    <a:lumMod val="50000"/>
                  </a:schemeClr>
                </a:solidFill>
                <a:latin typeface="Times New Roman" panose="02020603050405020304" pitchFamily="18" charset="0"/>
                <a:cs typeface="Times New Roman" panose="02020603050405020304" pitchFamily="18" charset="0"/>
              </a:rPr>
              <a:t> </a:t>
            </a:r>
            <a:endParaRPr lang="en-US" dirty="0"/>
          </a:p>
        </p:txBody>
      </p:sp>
      <p:sp>
        <p:nvSpPr>
          <p:cNvPr id="11" name="Rectangle 10"/>
          <p:cNvSpPr/>
          <p:nvPr/>
        </p:nvSpPr>
        <p:spPr>
          <a:xfrm>
            <a:off x="3810000" y="5417127"/>
            <a:ext cx="4294909" cy="55418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lgn="ctr">
              <a:lnSpc>
                <a:spcPct val="150000"/>
              </a:lnSpc>
              <a:spcBef>
                <a:spcPts val="0"/>
              </a:spcBef>
              <a:buNone/>
            </a:pPr>
            <a:r>
              <a:rPr lang="en-US" altLang="ar-EG" b="1" dirty="0">
                <a:solidFill>
                  <a:schemeClr val="tx1"/>
                </a:solidFill>
                <a:latin typeface="Times New Roman" panose="02020603050405020304" pitchFamily="18" charset="0"/>
                <a:cs typeface="Times New Roman" panose="02020603050405020304" pitchFamily="18" charset="0"/>
              </a:rPr>
              <a:t>and 5. </a:t>
            </a:r>
            <a:r>
              <a:rPr lang="en-US" altLang="ar-EG" b="1" dirty="0" err="1">
                <a:solidFill>
                  <a:schemeClr val="tx1"/>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Denitrification</a:t>
            </a:r>
            <a:r>
              <a:rPr lang="en-US" altLang="ar-EG" b="1" dirty="0">
                <a:solidFill>
                  <a:schemeClr val="tx1"/>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t>
            </a:r>
            <a:endParaRPr lang="en-US" altLang="ar-EG"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80">
                                          <p:stCondLst>
                                            <p:cond delay="0"/>
                                          </p:stCondLst>
                                        </p:cTn>
                                        <p:tgtEl>
                                          <p:spTgt spid="11"/>
                                        </p:tgtEl>
                                      </p:cBhvr>
                                    </p:animEffect>
                                    <p:anim calcmode="lin" valueType="num">
                                      <p:cBhvr>
                                        <p:cTn id="3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1" dur="26">
                                          <p:stCondLst>
                                            <p:cond delay="650"/>
                                          </p:stCondLst>
                                        </p:cTn>
                                        <p:tgtEl>
                                          <p:spTgt spid="11"/>
                                        </p:tgtEl>
                                      </p:cBhvr>
                                      <p:to x="100000" y="60000"/>
                                    </p:animScale>
                                    <p:animScale>
                                      <p:cBhvr>
                                        <p:cTn id="42" dur="166" decel="50000">
                                          <p:stCondLst>
                                            <p:cond delay="676"/>
                                          </p:stCondLst>
                                        </p:cTn>
                                        <p:tgtEl>
                                          <p:spTgt spid="11"/>
                                        </p:tgtEl>
                                      </p:cBhvr>
                                      <p:to x="100000" y="100000"/>
                                    </p:animScale>
                                    <p:animScale>
                                      <p:cBhvr>
                                        <p:cTn id="43" dur="26">
                                          <p:stCondLst>
                                            <p:cond delay="1312"/>
                                          </p:stCondLst>
                                        </p:cTn>
                                        <p:tgtEl>
                                          <p:spTgt spid="11"/>
                                        </p:tgtEl>
                                      </p:cBhvr>
                                      <p:to x="100000" y="80000"/>
                                    </p:animScale>
                                    <p:animScale>
                                      <p:cBhvr>
                                        <p:cTn id="44" dur="166" decel="50000">
                                          <p:stCondLst>
                                            <p:cond delay="1338"/>
                                          </p:stCondLst>
                                        </p:cTn>
                                        <p:tgtEl>
                                          <p:spTgt spid="11"/>
                                        </p:tgtEl>
                                      </p:cBhvr>
                                      <p:to x="100000" y="100000"/>
                                    </p:animScale>
                                    <p:animScale>
                                      <p:cBhvr>
                                        <p:cTn id="45" dur="26">
                                          <p:stCondLst>
                                            <p:cond delay="1642"/>
                                          </p:stCondLst>
                                        </p:cTn>
                                        <p:tgtEl>
                                          <p:spTgt spid="11"/>
                                        </p:tgtEl>
                                      </p:cBhvr>
                                      <p:to x="100000" y="90000"/>
                                    </p:animScale>
                                    <p:animScale>
                                      <p:cBhvr>
                                        <p:cTn id="46" dur="166" decel="50000">
                                          <p:stCondLst>
                                            <p:cond delay="1668"/>
                                          </p:stCondLst>
                                        </p:cTn>
                                        <p:tgtEl>
                                          <p:spTgt spid="11"/>
                                        </p:tgtEl>
                                      </p:cBhvr>
                                      <p:to x="100000" y="100000"/>
                                    </p:animScale>
                                    <p:animScale>
                                      <p:cBhvr>
                                        <p:cTn id="47" dur="26">
                                          <p:stCondLst>
                                            <p:cond delay="1808"/>
                                          </p:stCondLst>
                                        </p:cTn>
                                        <p:tgtEl>
                                          <p:spTgt spid="11"/>
                                        </p:tgtEl>
                                      </p:cBhvr>
                                      <p:to x="100000" y="95000"/>
                                    </p:animScale>
                                    <p:animScale>
                                      <p:cBhvr>
                                        <p:cTn id="48" dur="166" decel="50000">
                                          <p:stCondLst>
                                            <p:cond delay="1834"/>
                                          </p:stCondLst>
                                        </p:cTn>
                                        <p:tgtEl>
                                          <p:spTgt spid="11"/>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barn(inVertical)">
                                      <p:cBhvr>
                                        <p:cTn id="5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845127" y="540327"/>
            <a:ext cx="4211782" cy="141316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ar-EG" b="1" dirty="0">
                <a:solidFill>
                  <a:srgbClr val="7030A0"/>
                </a:solidFill>
                <a:latin typeface="Times New Roman" panose="02020603050405020304" pitchFamily="18" charset="0"/>
                <a:cs typeface="Times New Roman" panose="02020603050405020304" pitchFamily="18" charset="0"/>
              </a:rPr>
              <a:t>1. </a:t>
            </a:r>
            <a:r>
              <a:rPr lang="en-US" altLang="ar-EG" b="1" dirty="0">
                <a:latin typeface="Times New Roman" panose="02020603050405020304" pitchFamily="18" charset="0"/>
                <a:cs typeface="Times New Roman" panose="02020603050405020304" pitchFamily="18" charset="0"/>
              </a:rPr>
              <a:t>Proteolysis</a:t>
            </a:r>
            <a:endParaRPr lang="en-US" dirty="0"/>
          </a:p>
        </p:txBody>
      </p:sp>
      <p:sp>
        <p:nvSpPr>
          <p:cNvPr id="9" name="Down Arrow 8"/>
          <p:cNvSpPr/>
          <p:nvPr/>
        </p:nvSpPr>
        <p:spPr>
          <a:xfrm>
            <a:off x="3449780" y="969818"/>
            <a:ext cx="7523019" cy="3172691"/>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ar-EG" b="1" dirty="0">
                <a:solidFill>
                  <a:schemeClr val="bg1"/>
                </a:solidFill>
                <a:latin typeface="Times New Roman" panose="02020603050405020304" pitchFamily="18" charset="0"/>
                <a:cs typeface="Times New Roman" panose="02020603050405020304" pitchFamily="18" charset="0"/>
              </a:rPr>
              <a:t>Plants use the ammonia produced by symbiotic and non-symbiotic nitrogen fixation to make their amino acids &amp; eventually plant proteins. Animals eat the plants and convert plant proteins into animal proteins.</a:t>
            </a:r>
            <a:endParaRPr lang="en-US" dirty="0">
              <a:solidFill>
                <a:schemeClr val="bg1"/>
              </a:solidFill>
            </a:endParaRPr>
          </a:p>
        </p:txBody>
      </p:sp>
      <p:sp>
        <p:nvSpPr>
          <p:cNvPr id="11" name="Rounded Rectangle 10"/>
          <p:cNvSpPr/>
          <p:nvPr/>
        </p:nvSpPr>
        <p:spPr>
          <a:xfrm>
            <a:off x="2798616" y="4142510"/>
            <a:ext cx="8825345" cy="2033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lnSpc>
                <a:spcPct val="150000"/>
              </a:lnSpc>
              <a:spcBef>
                <a:spcPts val="0"/>
              </a:spcBef>
              <a:buNone/>
            </a:pPr>
            <a:r>
              <a:rPr lang="en-US" altLang="ar-EG" b="1" dirty="0">
                <a:solidFill>
                  <a:schemeClr val="bg1"/>
                </a:solidFill>
                <a:latin typeface="Times New Roman" panose="02020603050405020304" pitchFamily="18" charset="0"/>
                <a:cs typeface="Times New Roman" panose="02020603050405020304" pitchFamily="18" charset="0"/>
              </a:rPr>
              <a:t>Upon death, plant and animals undergo microbial decay in the soil and the nitrogen contained in their proteins is released. Thus, the process of enzymatic breakdown of proteins by the microorganisms with the help of proteolysis enzymes is known as “proteolysis"</a:t>
            </a:r>
          </a:p>
        </p:txBody>
      </p:sp>
    </p:spTree>
    <p:extLst>
      <p:ext uri="{BB962C8B-B14F-4D97-AF65-F5344CB8AC3E}">
        <p14:creationId xmlns:p14="http://schemas.microsoft.com/office/powerpoint/2010/main" val="415973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0" nodeType="clickEffect">
                                  <p:stCondLst>
                                    <p:cond delay="0"/>
                                  </p:stCondLst>
                                  <p:childTnLst>
                                    <p:anim calcmode="lin" valueType="num">
                                      <p:cBhvr additive="base">
                                        <p:cTn id="11" dur="500"/>
                                        <p:tgtEl>
                                          <p:spTgt spid="9"/>
                                        </p:tgtEl>
                                        <p:attrNameLst>
                                          <p:attrName>ppt_x</p:attrName>
                                        </p:attrNameLst>
                                      </p:cBhvr>
                                      <p:tavLst>
                                        <p:tav tm="0">
                                          <p:val>
                                            <p:strVal val="ppt_x"/>
                                          </p:val>
                                        </p:tav>
                                        <p:tav tm="100000">
                                          <p:val>
                                            <p:strVal val="ppt_x"/>
                                          </p:val>
                                        </p:tav>
                                      </p:tavLst>
                                    </p:anim>
                                    <p:anim calcmode="lin" valueType="num">
                                      <p:cBhvr additive="base">
                                        <p:cTn id="12" dur="500"/>
                                        <p:tgtEl>
                                          <p:spTgt spid="9"/>
                                        </p:tgtEl>
                                        <p:attrNameLst>
                                          <p:attrName>ppt_y</p:attrName>
                                        </p:attrNameLst>
                                      </p:cBhvr>
                                      <p:tavLst>
                                        <p:tav tm="0">
                                          <p:val>
                                            <p:strVal val="ppt_y"/>
                                          </p:val>
                                        </p:tav>
                                        <p:tav tm="100000">
                                          <p:val>
                                            <p:strVal val="1+ppt_h/2"/>
                                          </p:val>
                                        </p:tav>
                                      </p:tavLst>
                                    </p:anim>
                                    <p:set>
                                      <p:cBhvr>
                                        <p:cTn id="13" dur="1" fill="hold">
                                          <p:stCondLst>
                                            <p:cond delay="499"/>
                                          </p:stCondLst>
                                        </p:cTn>
                                        <p:tgtEl>
                                          <p:spTgt spid="9"/>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80">
                                          <p:stCondLst>
                                            <p:cond delay="0"/>
                                          </p:stCondLst>
                                        </p:cTn>
                                        <p:tgtEl>
                                          <p:spTgt spid="11"/>
                                        </p:tgtEl>
                                      </p:cBhvr>
                                    </p:animEffect>
                                    <p:anim calcmode="lin" valueType="num">
                                      <p:cBhvr>
                                        <p:cTn id="1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4" dur="26">
                                          <p:stCondLst>
                                            <p:cond delay="650"/>
                                          </p:stCondLst>
                                        </p:cTn>
                                        <p:tgtEl>
                                          <p:spTgt spid="11"/>
                                        </p:tgtEl>
                                      </p:cBhvr>
                                      <p:to x="100000" y="60000"/>
                                    </p:animScale>
                                    <p:animScale>
                                      <p:cBhvr>
                                        <p:cTn id="25" dur="166" decel="50000">
                                          <p:stCondLst>
                                            <p:cond delay="676"/>
                                          </p:stCondLst>
                                        </p:cTn>
                                        <p:tgtEl>
                                          <p:spTgt spid="11"/>
                                        </p:tgtEl>
                                      </p:cBhvr>
                                      <p:to x="100000" y="100000"/>
                                    </p:animScale>
                                    <p:animScale>
                                      <p:cBhvr>
                                        <p:cTn id="26" dur="26">
                                          <p:stCondLst>
                                            <p:cond delay="1312"/>
                                          </p:stCondLst>
                                        </p:cTn>
                                        <p:tgtEl>
                                          <p:spTgt spid="11"/>
                                        </p:tgtEl>
                                      </p:cBhvr>
                                      <p:to x="100000" y="80000"/>
                                    </p:animScale>
                                    <p:animScale>
                                      <p:cBhvr>
                                        <p:cTn id="27" dur="166" decel="50000">
                                          <p:stCondLst>
                                            <p:cond delay="1338"/>
                                          </p:stCondLst>
                                        </p:cTn>
                                        <p:tgtEl>
                                          <p:spTgt spid="11"/>
                                        </p:tgtEl>
                                      </p:cBhvr>
                                      <p:to x="100000" y="100000"/>
                                    </p:animScale>
                                    <p:animScale>
                                      <p:cBhvr>
                                        <p:cTn id="28" dur="26">
                                          <p:stCondLst>
                                            <p:cond delay="1642"/>
                                          </p:stCondLst>
                                        </p:cTn>
                                        <p:tgtEl>
                                          <p:spTgt spid="11"/>
                                        </p:tgtEl>
                                      </p:cBhvr>
                                      <p:to x="100000" y="90000"/>
                                    </p:animScale>
                                    <p:animScale>
                                      <p:cBhvr>
                                        <p:cTn id="29" dur="166" decel="50000">
                                          <p:stCondLst>
                                            <p:cond delay="1668"/>
                                          </p:stCondLst>
                                        </p:cTn>
                                        <p:tgtEl>
                                          <p:spTgt spid="11"/>
                                        </p:tgtEl>
                                      </p:cBhvr>
                                      <p:to x="100000" y="100000"/>
                                    </p:animScale>
                                    <p:animScale>
                                      <p:cBhvr>
                                        <p:cTn id="30" dur="26">
                                          <p:stCondLst>
                                            <p:cond delay="1808"/>
                                          </p:stCondLst>
                                        </p:cTn>
                                        <p:tgtEl>
                                          <p:spTgt spid="11"/>
                                        </p:tgtEl>
                                      </p:cBhvr>
                                      <p:to x="100000" y="95000"/>
                                    </p:animScale>
                                    <p:animScale>
                                      <p:cBhvr>
                                        <p:cTn id="31"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17073" y="734292"/>
            <a:ext cx="7051964" cy="78970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The breakdown of proteins is completed in two stages </a:t>
            </a:r>
          </a:p>
        </p:txBody>
      </p:sp>
      <p:sp>
        <p:nvSpPr>
          <p:cNvPr id="3" name="Rounded Rectangle 2"/>
          <p:cNvSpPr/>
          <p:nvPr/>
        </p:nvSpPr>
        <p:spPr>
          <a:xfrm>
            <a:off x="2064327" y="1835728"/>
            <a:ext cx="8368145" cy="2673926"/>
          </a:xfrm>
          <a:prstGeom prst="roundRect">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lnSpc>
                <a:spcPct val="150000"/>
              </a:lnSpc>
            </a:pPr>
            <a:r>
              <a:rPr lang="en-US" altLang="ar-EG" b="1" dirty="0">
                <a:solidFill>
                  <a:schemeClr val="accent1"/>
                </a:solidFill>
                <a:latin typeface="Times New Roman" panose="02020603050405020304" pitchFamily="18" charset="0"/>
                <a:cs typeface="Times New Roman" panose="02020603050405020304" pitchFamily="18" charset="0"/>
              </a:rPr>
              <a:t>Proteins                           Peptides                             Amino Acids</a:t>
            </a:r>
            <a:br>
              <a:rPr lang="en-US" altLang="ar-EG" b="1" dirty="0">
                <a:solidFill>
                  <a:schemeClr val="accent1"/>
                </a:solidFill>
                <a:latin typeface="Times New Roman" panose="02020603050405020304" pitchFamily="18" charset="0"/>
                <a:cs typeface="Times New Roman" panose="02020603050405020304" pitchFamily="18" charset="0"/>
              </a:rPr>
            </a:br>
            <a:r>
              <a:rPr lang="en-US" altLang="ar-EG" sz="1600" b="1" dirty="0">
                <a:solidFill>
                  <a:schemeClr val="accent1"/>
                </a:solidFill>
                <a:latin typeface="Times New Roman" panose="02020603050405020304" pitchFamily="18" charset="0"/>
                <a:cs typeface="Times New Roman" panose="02020603050405020304" pitchFamily="18" charset="0"/>
              </a:rPr>
              <a:t>Proteinases          </a:t>
            </a:r>
            <a:r>
              <a:rPr lang="en-US" altLang="ar-EG" b="1" dirty="0">
                <a:solidFill>
                  <a:schemeClr val="accent1"/>
                </a:solidFill>
                <a:latin typeface="Times New Roman" panose="02020603050405020304" pitchFamily="18" charset="0"/>
                <a:cs typeface="Times New Roman" panose="02020603050405020304" pitchFamily="18" charset="0"/>
              </a:rPr>
              <a:t>                </a:t>
            </a:r>
            <a:r>
              <a:rPr lang="en-US" altLang="ar-EG" sz="1600" b="1" dirty="0">
                <a:solidFill>
                  <a:schemeClr val="accent1"/>
                </a:solidFill>
                <a:latin typeface="Times New Roman" panose="02020603050405020304" pitchFamily="18" charset="0"/>
                <a:cs typeface="Times New Roman" panose="02020603050405020304" pitchFamily="18" charset="0"/>
              </a:rPr>
              <a:t>Peptidases</a:t>
            </a:r>
            <a:r>
              <a:rPr lang="en-US" altLang="ar-EG" b="1" dirty="0">
                <a:solidFill>
                  <a:schemeClr val="accent1"/>
                </a:solidFill>
                <a:latin typeface="Times New Roman" panose="02020603050405020304" pitchFamily="18" charset="0"/>
                <a:cs typeface="Times New Roman" panose="02020603050405020304" pitchFamily="18" charset="0"/>
              </a:rPr>
              <a:t>    </a:t>
            </a:r>
          </a:p>
        </p:txBody>
      </p:sp>
      <p:cxnSp>
        <p:nvCxnSpPr>
          <p:cNvPr id="9" name="Straight Arrow Connector 8"/>
          <p:cNvCxnSpPr/>
          <p:nvPr/>
        </p:nvCxnSpPr>
        <p:spPr>
          <a:xfrm>
            <a:off x="3796145" y="2978727"/>
            <a:ext cx="124691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a:off x="6248400" y="2978727"/>
            <a:ext cx="128847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6" name="Rounded Rectangle 25"/>
          <p:cNvSpPr/>
          <p:nvPr/>
        </p:nvSpPr>
        <p:spPr>
          <a:xfrm>
            <a:off x="3549536" y="4789408"/>
            <a:ext cx="8188034"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The amino acids produced may be utilized by other microorganisms for the synthesis of cellular components, absorbed by the plants through </a:t>
            </a:r>
            <a:r>
              <a:rPr lang="en-US" altLang="ar-EG" b="1" dirty="0" err="1">
                <a:solidFill>
                  <a:schemeClr val="bg1"/>
                </a:solidFill>
                <a:latin typeface="Times New Roman" panose="02020603050405020304" pitchFamily="18" charset="0"/>
                <a:cs typeface="Times New Roman" panose="02020603050405020304" pitchFamily="18" charset="0"/>
              </a:rPr>
              <a:t>mycorrhiza</a:t>
            </a:r>
            <a:r>
              <a:rPr lang="en-US" altLang="ar-EG" b="1" dirty="0">
                <a:solidFill>
                  <a:schemeClr val="bg1"/>
                </a:solidFill>
                <a:latin typeface="Times New Roman" panose="02020603050405020304" pitchFamily="18" charset="0"/>
                <a:cs typeface="Times New Roman" panose="02020603050405020304" pitchFamily="18" charset="0"/>
              </a:rPr>
              <a:t> or may be de animated to yield ammonia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wipe(down)">
                                      <p:cBhvr>
                                        <p:cTn id="14" dur="580">
                                          <p:stCondLst>
                                            <p:cond delay="0"/>
                                          </p:stCondLst>
                                        </p:cTn>
                                        <p:tgtEl>
                                          <p:spTgt spid="26"/>
                                        </p:tgtEl>
                                      </p:cBhvr>
                                    </p:animEffect>
                                    <p:anim calcmode="lin" valueType="num">
                                      <p:cBhvr>
                                        <p:cTn id="15"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20" dur="26">
                                          <p:stCondLst>
                                            <p:cond delay="650"/>
                                          </p:stCondLst>
                                        </p:cTn>
                                        <p:tgtEl>
                                          <p:spTgt spid="26"/>
                                        </p:tgtEl>
                                      </p:cBhvr>
                                      <p:to x="100000" y="60000"/>
                                    </p:animScale>
                                    <p:animScale>
                                      <p:cBhvr>
                                        <p:cTn id="21" dur="166" decel="50000">
                                          <p:stCondLst>
                                            <p:cond delay="676"/>
                                          </p:stCondLst>
                                        </p:cTn>
                                        <p:tgtEl>
                                          <p:spTgt spid="26"/>
                                        </p:tgtEl>
                                      </p:cBhvr>
                                      <p:to x="100000" y="100000"/>
                                    </p:animScale>
                                    <p:animScale>
                                      <p:cBhvr>
                                        <p:cTn id="22" dur="26">
                                          <p:stCondLst>
                                            <p:cond delay="1312"/>
                                          </p:stCondLst>
                                        </p:cTn>
                                        <p:tgtEl>
                                          <p:spTgt spid="26"/>
                                        </p:tgtEl>
                                      </p:cBhvr>
                                      <p:to x="100000" y="80000"/>
                                    </p:animScale>
                                    <p:animScale>
                                      <p:cBhvr>
                                        <p:cTn id="23" dur="166" decel="50000">
                                          <p:stCondLst>
                                            <p:cond delay="1338"/>
                                          </p:stCondLst>
                                        </p:cTn>
                                        <p:tgtEl>
                                          <p:spTgt spid="26"/>
                                        </p:tgtEl>
                                      </p:cBhvr>
                                      <p:to x="100000" y="100000"/>
                                    </p:animScale>
                                    <p:animScale>
                                      <p:cBhvr>
                                        <p:cTn id="24" dur="26">
                                          <p:stCondLst>
                                            <p:cond delay="1642"/>
                                          </p:stCondLst>
                                        </p:cTn>
                                        <p:tgtEl>
                                          <p:spTgt spid="26"/>
                                        </p:tgtEl>
                                      </p:cBhvr>
                                      <p:to x="100000" y="90000"/>
                                    </p:animScale>
                                    <p:animScale>
                                      <p:cBhvr>
                                        <p:cTn id="25" dur="166" decel="50000">
                                          <p:stCondLst>
                                            <p:cond delay="1668"/>
                                          </p:stCondLst>
                                        </p:cTn>
                                        <p:tgtEl>
                                          <p:spTgt spid="26"/>
                                        </p:tgtEl>
                                      </p:cBhvr>
                                      <p:to x="100000" y="100000"/>
                                    </p:animScale>
                                    <p:animScale>
                                      <p:cBhvr>
                                        <p:cTn id="26" dur="26">
                                          <p:stCondLst>
                                            <p:cond delay="1808"/>
                                          </p:stCondLst>
                                        </p:cTn>
                                        <p:tgtEl>
                                          <p:spTgt spid="26"/>
                                        </p:tgtEl>
                                      </p:cBhvr>
                                      <p:to x="100000" y="95000"/>
                                    </p:animScale>
                                    <p:animScale>
                                      <p:cBhvr>
                                        <p:cTn id="27" dur="166" decel="50000">
                                          <p:stCondLst>
                                            <p:cond delay="1834"/>
                                          </p:stCondLst>
                                        </p:cTn>
                                        <p:tgtEl>
                                          <p:spTgt spid="26"/>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circle(in)">
                                      <p:cBhvr>
                                        <p:cTn id="3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84218" y="623454"/>
            <a:ext cx="8271164" cy="109450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ar-EG" b="1" dirty="0">
                <a:solidFill>
                  <a:schemeClr val="bg1"/>
                </a:solidFill>
                <a:latin typeface="Times New Roman" panose="02020603050405020304" pitchFamily="18" charset="0"/>
                <a:cs typeface="Times New Roman" panose="02020603050405020304" pitchFamily="18" charset="0"/>
              </a:rPr>
              <a:t>The most active microorganisms responsible for elaborating the </a:t>
            </a:r>
            <a:r>
              <a:rPr lang="en-US" altLang="ar-EG" b="1" dirty="0" err="1">
                <a:solidFill>
                  <a:schemeClr val="bg1"/>
                </a:solidFill>
                <a:latin typeface="Times New Roman" panose="02020603050405020304" pitchFamily="18" charset="0"/>
                <a:cs typeface="Times New Roman" panose="02020603050405020304" pitchFamily="18" charset="0"/>
              </a:rPr>
              <a:t>proteolytic</a:t>
            </a:r>
            <a:r>
              <a:rPr lang="en-US" altLang="ar-EG" b="1" dirty="0">
                <a:solidFill>
                  <a:schemeClr val="bg1"/>
                </a:solidFill>
                <a:latin typeface="Times New Roman" panose="02020603050405020304" pitchFamily="18" charset="0"/>
                <a:cs typeface="Times New Roman" panose="02020603050405020304" pitchFamily="18" charset="0"/>
              </a:rPr>
              <a:t> enzymes (Proteinases and Peptidases) are </a:t>
            </a:r>
            <a:r>
              <a:rPr lang="en-US" altLang="ar-EG" b="1" i="1" dirty="0">
                <a:solidFill>
                  <a:schemeClr val="bg1"/>
                </a:solidFill>
                <a:latin typeface="Times New Roman" panose="02020603050405020304" pitchFamily="18" charset="0"/>
                <a:cs typeface="Times New Roman" panose="02020603050405020304" pitchFamily="18" charset="0"/>
              </a:rPr>
              <a:t>Pseudomonas, Bacillus, Proteus, Clostridium, Micrococcus, </a:t>
            </a:r>
            <a:r>
              <a:rPr lang="en-US" altLang="ar-EG" b="1" i="1" dirty="0" err="1">
                <a:solidFill>
                  <a:schemeClr val="bg1"/>
                </a:solidFill>
                <a:latin typeface="Times New Roman" panose="02020603050405020304" pitchFamily="18" charset="0"/>
                <a:cs typeface="Times New Roman" panose="02020603050405020304" pitchFamily="18" charset="0"/>
              </a:rPr>
              <a:t>Alternaria</a:t>
            </a:r>
            <a:r>
              <a:rPr lang="en-US" altLang="ar-EG" b="1" i="1" dirty="0">
                <a:solidFill>
                  <a:schemeClr val="bg1"/>
                </a:solidFill>
                <a:latin typeface="Times New Roman" panose="02020603050405020304" pitchFamily="18" charset="0"/>
                <a:cs typeface="Times New Roman" panose="02020603050405020304" pitchFamily="18" charset="0"/>
              </a:rPr>
              <a:t>, </a:t>
            </a:r>
            <a:r>
              <a:rPr lang="en-US" altLang="ar-EG" b="1" i="1" dirty="0" err="1">
                <a:solidFill>
                  <a:schemeClr val="bg1"/>
                </a:solidFill>
                <a:latin typeface="Times New Roman" panose="02020603050405020304" pitchFamily="18" charset="0"/>
                <a:cs typeface="Times New Roman" panose="02020603050405020304" pitchFamily="18" charset="0"/>
              </a:rPr>
              <a:t>Penicillium</a:t>
            </a:r>
            <a:r>
              <a:rPr lang="en-US" altLang="ar-EG" b="1" i="1" dirty="0">
                <a:solidFill>
                  <a:schemeClr val="bg1"/>
                </a:solidFill>
                <a:latin typeface="Times New Roman" panose="02020603050405020304" pitchFamily="18" charset="0"/>
                <a:cs typeface="Times New Roman" panose="02020603050405020304" pitchFamily="18" charset="0"/>
              </a:rPr>
              <a:t> </a:t>
            </a:r>
            <a:r>
              <a:rPr lang="en-US" altLang="ar-EG" b="1" dirty="0" err="1">
                <a:solidFill>
                  <a:schemeClr val="bg1"/>
                </a:solidFill>
                <a:latin typeface="Times New Roman" panose="02020603050405020304" pitchFamily="18" charset="0"/>
                <a:cs typeface="Times New Roman" panose="02020603050405020304" pitchFamily="18" charset="0"/>
              </a:rPr>
              <a:t>etc</a:t>
            </a:r>
            <a:endParaRPr lang="en-US" dirty="0">
              <a:solidFill>
                <a:schemeClr val="bg1"/>
              </a:solidFill>
            </a:endParaRPr>
          </a:p>
        </p:txBody>
      </p:sp>
      <p:sp>
        <p:nvSpPr>
          <p:cNvPr id="3" name="Right Arrow 2"/>
          <p:cNvSpPr/>
          <p:nvPr/>
        </p:nvSpPr>
        <p:spPr>
          <a:xfrm>
            <a:off x="484909" y="1939636"/>
            <a:ext cx="5694217" cy="119149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ar-EG" b="1" dirty="0">
                <a:solidFill>
                  <a:schemeClr val="bg1"/>
                </a:solidFill>
                <a:latin typeface="Times New Roman" panose="02020603050405020304" pitchFamily="18" charset="0"/>
                <a:cs typeface="Times New Roman" panose="02020603050405020304" pitchFamily="18" charset="0"/>
              </a:rPr>
              <a:t>2. Ammonification (Amino acid degradation)</a:t>
            </a:r>
            <a:endParaRPr lang="en-US" dirty="0">
              <a:solidFill>
                <a:schemeClr val="bg1"/>
              </a:solidFill>
            </a:endParaRPr>
          </a:p>
        </p:txBody>
      </p:sp>
      <p:sp>
        <p:nvSpPr>
          <p:cNvPr id="5" name="Down Arrow 4"/>
          <p:cNvSpPr/>
          <p:nvPr/>
        </p:nvSpPr>
        <p:spPr>
          <a:xfrm>
            <a:off x="4294909" y="2258291"/>
            <a:ext cx="7703127" cy="4253346"/>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Amino acids released during proteolysis undergo deamination in which nitrogen containing amino (-NH</a:t>
            </a:r>
            <a:r>
              <a:rPr lang="en-US" altLang="ar-EG" b="1" baseline="-25000" dirty="0">
                <a:solidFill>
                  <a:schemeClr val="bg1"/>
                </a:solidFill>
                <a:latin typeface="Times New Roman" panose="02020603050405020304" pitchFamily="18" charset="0"/>
                <a:cs typeface="Times New Roman" panose="02020603050405020304" pitchFamily="18" charset="0"/>
              </a:rPr>
              <a:t>2</a:t>
            </a:r>
            <a:r>
              <a:rPr lang="en-US" altLang="ar-EG" b="1" dirty="0">
                <a:solidFill>
                  <a:schemeClr val="bg1"/>
                </a:solidFill>
                <a:latin typeface="Times New Roman" panose="02020603050405020304" pitchFamily="18" charset="0"/>
                <a:cs typeface="Times New Roman" panose="02020603050405020304" pitchFamily="18" charset="0"/>
              </a:rPr>
              <a:t>) group is removed. Thus, process of deamination which leads to the production of ammonia is termed as "ammonification".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grpId="0" nodeType="clickEffect">
                                  <p:stCondLst>
                                    <p:cond delay="0"/>
                                  </p:stCondLst>
                                  <p:childTnLst>
                                    <p:anim calcmode="lin" valueType="num">
                                      <p:cBhvr additive="base">
                                        <p:cTn id="19" dur="500"/>
                                        <p:tgtEl>
                                          <p:spTgt spid="5"/>
                                        </p:tgtEl>
                                        <p:attrNameLst>
                                          <p:attrName>ppt_x</p:attrName>
                                        </p:attrNameLst>
                                      </p:cBhvr>
                                      <p:tavLst>
                                        <p:tav tm="0">
                                          <p:val>
                                            <p:strVal val="ppt_x"/>
                                          </p:val>
                                        </p:tav>
                                        <p:tav tm="100000">
                                          <p:val>
                                            <p:strVal val="ppt_x"/>
                                          </p:val>
                                        </p:tav>
                                      </p:tavLst>
                                    </p:anim>
                                    <p:anim calcmode="lin" valueType="num">
                                      <p:cBhvr additive="base">
                                        <p:cTn id="20" dur="500"/>
                                        <p:tgtEl>
                                          <p:spTgt spid="5"/>
                                        </p:tgtEl>
                                        <p:attrNameLst>
                                          <p:attrName>ppt_y</p:attrName>
                                        </p:attrNameLst>
                                      </p:cBhvr>
                                      <p:tavLst>
                                        <p:tav tm="0">
                                          <p:val>
                                            <p:strVal val="ppt_y"/>
                                          </p:val>
                                        </p:tav>
                                        <p:tav tm="100000">
                                          <p:val>
                                            <p:strVal val="1+ppt_h/2"/>
                                          </p:val>
                                        </p:tav>
                                      </p:tavLst>
                                    </p:anim>
                                    <p:set>
                                      <p:cBhvr>
                                        <p:cTn id="2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a:extLst>
              <a:ext uri="{FF2B5EF4-FFF2-40B4-BE49-F238E27FC236}">
                <a16:creationId xmlns:a16="http://schemas.microsoft.com/office/drawing/2014/main" id="{A6782538-FD45-44CC-9995-1389B9D1A922}"/>
              </a:ext>
            </a:extLst>
          </p:cNvPr>
          <p:cNvSpPr>
            <a:spLocks noGrp="1" noRot="1"/>
          </p:cNvSpPr>
          <p:nvPr>
            <p:ph type="title"/>
          </p:nvPr>
        </p:nvSpPr>
        <p:spPr>
          <a:xfrm>
            <a:off x="1981200" y="-1143000"/>
            <a:ext cx="8229600" cy="685800"/>
          </a:xfrm>
        </p:spPr>
        <p:txBody>
          <a:bodyPr/>
          <a:lstStyle/>
          <a:p>
            <a:pPr eaLnBrk="1" hangingPunct="1"/>
            <a:endParaRPr lang="en-US" altLang="ar-EG" sz="4000"/>
          </a:p>
        </p:txBody>
      </p:sp>
      <p:sp>
        <p:nvSpPr>
          <p:cNvPr id="2" name="Rounded Rectangle 1"/>
          <p:cNvSpPr/>
          <p:nvPr/>
        </p:nvSpPr>
        <p:spPr>
          <a:xfrm>
            <a:off x="360219" y="1266091"/>
            <a:ext cx="11554690" cy="17957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Bef>
                <a:spcPts val="0"/>
              </a:spcBef>
              <a:buNone/>
            </a:pPr>
            <a:r>
              <a:rPr lang="en-US" altLang="ar-EG" b="1" dirty="0">
                <a:solidFill>
                  <a:schemeClr val="bg1"/>
                </a:solidFill>
                <a:latin typeface="Times New Roman" panose="02020603050405020304" pitchFamily="18" charset="0"/>
                <a:cs typeface="Times New Roman" panose="02020603050405020304" pitchFamily="18" charset="0"/>
              </a:rPr>
              <a:t>ammonification is mediated by several soil microorganisms. </a:t>
            </a:r>
          </a:p>
          <a:p>
            <a:pPr algn="ctr">
              <a:lnSpc>
                <a:spcPct val="150000"/>
              </a:lnSpc>
              <a:spcBef>
                <a:spcPts val="0"/>
              </a:spcBef>
              <a:buNone/>
            </a:pPr>
            <a:r>
              <a:rPr lang="en-US" altLang="ar-EG" b="1" dirty="0">
                <a:solidFill>
                  <a:schemeClr val="bg1"/>
                </a:solidFill>
                <a:latin typeface="Times New Roman" panose="02020603050405020304" pitchFamily="18" charset="0"/>
                <a:cs typeface="Times New Roman" panose="02020603050405020304" pitchFamily="18" charset="0"/>
              </a:rPr>
              <a:t>Ammonification usually occurs under aerobic conditions (known as oxidative deamination) with the liberation of ammonia (NH</a:t>
            </a:r>
            <a:r>
              <a:rPr lang="en-US" altLang="ar-EG" b="1" baseline="-25000" dirty="0">
                <a:solidFill>
                  <a:schemeClr val="bg1"/>
                </a:solidFill>
                <a:latin typeface="Times New Roman" panose="02020603050405020304" pitchFamily="18" charset="0"/>
                <a:cs typeface="Times New Roman" panose="02020603050405020304" pitchFamily="18" charset="0"/>
              </a:rPr>
              <a:t>3</a:t>
            </a:r>
            <a:r>
              <a:rPr lang="en-US" altLang="ar-EG" b="1" dirty="0">
                <a:solidFill>
                  <a:schemeClr val="bg1"/>
                </a:solidFill>
                <a:latin typeface="Times New Roman" panose="02020603050405020304" pitchFamily="18" charset="0"/>
                <a:cs typeface="Times New Roman" panose="02020603050405020304" pitchFamily="18" charset="0"/>
              </a:rPr>
              <a:t>) or ammonium ions (NH</a:t>
            </a:r>
            <a:r>
              <a:rPr lang="en-US" altLang="ar-EG" b="1" baseline="-25000" dirty="0">
                <a:solidFill>
                  <a:schemeClr val="bg1"/>
                </a:solidFill>
                <a:latin typeface="Times New Roman" panose="02020603050405020304" pitchFamily="18" charset="0"/>
                <a:cs typeface="Times New Roman" panose="02020603050405020304" pitchFamily="18" charset="0"/>
              </a:rPr>
              <a:t>4</a:t>
            </a:r>
            <a:r>
              <a:rPr lang="en-US" altLang="ar-EG" b="1" dirty="0">
                <a:solidFill>
                  <a:schemeClr val="bg1"/>
                </a:solidFill>
                <a:latin typeface="Times New Roman" panose="02020603050405020304" pitchFamily="18" charset="0"/>
                <a:cs typeface="Times New Roman" panose="02020603050405020304" pitchFamily="18" charset="0"/>
              </a:rPr>
              <a:t>) which are either released to the atmosphere or utilized by plants ( paddy) and microorganisms or still under favorable soil conditions oxidized to form nitrites and then to nitrates. </a:t>
            </a:r>
          </a:p>
        </p:txBody>
      </p:sp>
      <p:sp>
        <p:nvSpPr>
          <p:cNvPr id="3" name="Down Arrow 2"/>
          <p:cNvSpPr/>
          <p:nvPr/>
        </p:nvSpPr>
        <p:spPr>
          <a:xfrm>
            <a:off x="360219" y="3255818"/>
            <a:ext cx="11554690" cy="1205346"/>
          </a:xfrm>
          <a:prstGeom prst="downArrow">
            <a:avLst>
              <a:gd name="adj1" fmla="val 50000"/>
              <a:gd name="adj2" fmla="val 4811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ar-EG" b="1" dirty="0">
                <a:latin typeface="Times New Roman" panose="02020603050405020304" pitchFamily="18" charset="0"/>
                <a:cs typeface="Times New Roman" panose="02020603050405020304" pitchFamily="18" charset="0"/>
              </a:rPr>
              <a:t>The processes of ammonification are commonly brought about by </a:t>
            </a:r>
            <a:r>
              <a:rPr lang="en-US" altLang="ar-EG" b="1" i="1" dirty="0">
                <a:latin typeface="Times New Roman" panose="02020603050405020304" pitchFamily="18" charset="0"/>
                <a:cs typeface="Times New Roman" panose="02020603050405020304" pitchFamily="18" charset="0"/>
              </a:rPr>
              <a:t>Clostridium </a:t>
            </a:r>
            <a:r>
              <a:rPr lang="en-US" altLang="ar-EG" b="1" dirty="0">
                <a:latin typeface="Times New Roman" panose="02020603050405020304" pitchFamily="18" charset="0"/>
                <a:cs typeface="Times New Roman" panose="02020603050405020304" pitchFamily="18" charset="0"/>
              </a:rPr>
              <a:t>sp., </a:t>
            </a:r>
            <a:r>
              <a:rPr lang="en-US" altLang="ar-EG" b="1" i="1" dirty="0">
                <a:latin typeface="Times New Roman" panose="02020603050405020304" pitchFamily="18" charset="0"/>
                <a:cs typeface="Times New Roman" panose="02020603050405020304" pitchFamily="18" charset="0"/>
              </a:rPr>
              <a:t>Micrococcus </a:t>
            </a:r>
            <a:r>
              <a:rPr lang="en-US" altLang="ar-EG" b="1" dirty="0">
                <a:latin typeface="Times New Roman" panose="02020603050405020304" pitchFamily="18" charset="0"/>
                <a:cs typeface="Times New Roman" panose="02020603050405020304" pitchFamily="18" charset="0"/>
              </a:rPr>
              <a:t>sp., </a:t>
            </a:r>
            <a:r>
              <a:rPr lang="en-US" altLang="ar-EG" b="1" i="1" dirty="0">
                <a:latin typeface="Times New Roman" panose="02020603050405020304" pitchFamily="18" charset="0"/>
                <a:cs typeface="Times New Roman" panose="02020603050405020304" pitchFamily="18" charset="0"/>
              </a:rPr>
              <a:t>Proteus </a:t>
            </a:r>
            <a:r>
              <a:rPr lang="en-US" altLang="ar-EG" b="1" dirty="0">
                <a:latin typeface="Times New Roman" panose="02020603050405020304" pitchFamily="18" charset="0"/>
                <a:cs typeface="Times New Roman" panose="02020603050405020304" pitchFamily="18" charset="0"/>
              </a:rPr>
              <a:t>sp</a:t>
            </a:r>
            <a:r>
              <a:rPr lang="en-US" altLang="ar-EG" b="1" i="1" dirty="0">
                <a:latin typeface="Times New Roman" panose="02020603050405020304" pitchFamily="18" charset="0"/>
                <a:cs typeface="Times New Roman" panose="02020603050405020304" pitchFamily="18" charset="0"/>
              </a:rPr>
              <a:t>. </a:t>
            </a:r>
            <a:r>
              <a:rPr lang="en-US" altLang="ar-EG" b="1" dirty="0">
                <a:latin typeface="Times New Roman" panose="02020603050405020304" pitchFamily="18" charset="0"/>
                <a:cs typeface="Times New Roman" panose="02020603050405020304" pitchFamily="18" charset="0"/>
              </a:rPr>
              <a:t>etc. and it is represented as follows</a:t>
            </a:r>
            <a:endParaRPr lang="en-US" dirty="0"/>
          </a:p>
        </p:txBody>
      </p:sp>
      <p:sp>
        <p:nvSpPr>
          <p:cNvPr id="5" name="Oval 4"/>
          <p:cNvSpPr/>
          <p:nvPr/>
        </p:nvSpPr>
        <p:spPr>
          <a:xfrm>
            <a:off x="360219" y="4655127"/>
            <a:ext cx="11554690" cy="1496291"/>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ar-EG" dirty="0">
                <a:latin typeface="Times New Roman" panose="02020603050405020304" pitchFamily="18" charset="0"/>
                <a:cs typeface="Times New Roman" panose="02020603050405020304" pitchFamily="18" charset="0"/>
              </a:rPr>
              <a:t> </a:t>
            </a:r>
            <a:r>
              <a:rPr lang="en-US" altLang="ar-EG" b="1" dirty="0">
                <a:latin typeface="Times New Roman" panose="02020603050405020304" pitchFamily="18" charset="0"/>
                <a:cs typeface="Times New Roman" panose="02020603050405020304" pitchFamily="18" charset="0"/>
              </a:rPr>
              <a:t>CH</a:t>
            </a:r>
            <a:r>
              <a:rPr lang="en-US" altLang="ar-EG" b="1" baseline="-25000" dirty="0">
                <a:latin typeface="Times New Roman" panose="02020603050405020304" pitchFamily="18" charset="0"/>
                <a:cs typeface="Times New Roman" panose="02020603050405020304" pitchFamily="18" charset="0"/>
              </a:rPr>
              <a:t>3</a:t>
            </a:r>
            <a:r>
              <a:rPr lang="en-US" altLang="ar-EG" b="1" dirty="0">
                <a:latin typeface="Times New Roman" panose="02020603050405020304" pitchFamily="18" charset="0"/>
                <a:cs typeface="Times New Roman" panose="02020603050405020304" pitchFamily="18" charset="0"/>
              </a:rPr>
              <a:t> CHNH</a:t>
            </a:r>
            <a:r>
              <a:rPr lang="en-US" altLang="ar-EG" b="1" baseline="-25000" dirty="0">
                <a:latin typeface="Times New Roman" panose="02020603050405020304" pitchFamily="18" charset="0"/>
                <a:cs typeface="Times New Roman" panose="02020603050405020304" pitchFamily="18" charset="0"/>
              </a:rPr>
              <a:t>2</a:t>
            </a:r>
            <a:r>
              <a:rPr lang="en-US" altLang="ar-EG" b="1" dirty="0">
                <a:latin typeface="Times New Roman" panose="02020603050405020304" pitchFamily="18" charset="0"/>
                <a:cs typeface="Times New Roman" panose="02020603050405020304" pitchFamily="18" charset="0"/>
              </a:rPr>
              <a:t> COOH + </a:t>
            </a:r>
            <a:r>
              <a:rPr lang="en-US" altLang="ar-EG" sz="1600" b="1" dirty="0">
                <a:latin typeface="Times New Roman" panose="02020603050405020304" pitchFamily="18" charset="0"/>
                <a:cs typeface="Times New Roman" panose="02020603050405020304" pitchFamily="18" charset="0"/>
              </a:rPr>
              <a:t>1/2</a:t>
            </a:r>
            <a:r>
              <a:rPr lang="en-US" altLang="ar-EG" b="1" dirty="0">
                <a:latin typeface="Times New Roman" panose="02020603050405020304" pitchFamily="18" charset="0"/>
                <a:cs typeface="Times New Roman" panose="02020603050405020304" pitchFamily="18" charset="0"/>
              </a:rPr>
              <a:t> O</a:t>
            </a:r>
            <a:r>
              <a:rPr lang="en-US" altLang="ar-EG" b="1" baseline="-25000" dirty="0">
                <a:latin typeface="Times New Roman" panose="02020603050405020304" pitchFamily="18" charset="0"/>
                <a:cs typeface="Times New Roman" panose="02020603050405020304" pitchFamily="18" charset="0"/>
              </a:rPr>
              <a:t>2</a:t>
            </a:r>
            <a:r>
              <a:rPr lang="en-US" altLang="ar-EG" b="1" dirty="0">
                <a:latin typeface="Times New Roman" panose="02020603050405020304" pitchFamily="18" charset="0"/>
                <a:cs typeface="Times New Roman" panose="02020603050405020304" pitchFamily="18" charset="0"/>
              </a:rPr>
              <a:t>                                    C H</a:t>
            </a:r>
            <a:r>
              <a:rPr lang="en-US" altLang="ar-EG" b="1" baseline="-25000" dirty="0">
                <a:latin typeface="Times New Roman" panose="02020603050405020304" pitchFamily="18" charset="0"/>
                <a:cs typeface="Times New Roman" panose="02020603050405020304" pitchFamily="18" charset="0"/>
              </a:rPr>
              <a:t>3</a:t>
            </a:r>
            <a:r>
              <a:rPr lang="en-US" altLang="ar-EG" b="1" dirty="0">
                <a:latin typeface="Times New Roman" panose="02020603050405020304" pitchFamily="18" charset="0"/>
                <a:cs typeface="Times New Roman" panose="02020603050405020304" pitchFamily="18" charset="0"/>
              </a:rPr>
              <a:t>COCOOH  +    NH</a:t>
            </a:r>
            <a:r>
              <a:rPr lang="en-US" altLang="ar-EG" b="1" baseline="-25000" dirty="0">
                <a:latin typeface="Times New Roman" panose="02020603050405020304" pitchFamily="18" charset="0"/>
                <a:cs typeface="Times New Roman" panose="02020603050405020304" pitchFamily="18" charset="0"/>
              </a:rPr>
              <a:t>3</a:t>
            </a:r>
            <a:r>
              <a:rPr lang="en-US" altLang="ar-EG" b="1" dirty="0">
                <a:latin typeface="Times New Roman" panose="02020603050405020304" pitchFamily="18" charset="0"/>
                <a:cs typeface="Times New Roman" panose="02020603050405020304" pitchFamily="18" charset="0"/>
              </a:rPr>
              <a:t> </a:t>
            </a:r>
            <a:br>
              <a:rPr lang="en-US" altLang="ar-EG" b="1" dirty="0">
                <a:latin typeface="Times New Roman" panose="02020603050405020304" pitchFamily="18" charset="0"/>
                <a:cs typeface="Times New Roman" panose="02020603050405020304" pitchFamily="18" charset="0"/>
              </a:rPr>
            </a:br>
            <a:r>
              <a:rPr lang="en-US" altLang="ar-EG" b="1" dirty="0">
                <a:latin typeface="Times New Roman" panose="02020603050405020304" pitchFamily="18" charset="0"/>
                <a:cs typeface="Times New Roman" panose="02020603050405020304" pitchFamily="18" charset="0"/>
              </a:rPr>
              <a:t>   Alanine                                       </a:t>
            </a:r>
            <a:r>
              <a:rPr lang="en-US" altLang="ar-EG" b="1" dirty="0" err="1">
                <a:latin typeface="Times New Roman" panose="02020603050405020304" pitchFamily="18" charset="0"/>
                <a:cs typeface="Times New Roman" panose="02020603050405020304" pitchFamily="18" charset="0"/>
              </a:rPr>
              <a:t>deaminase</a:t>
            </a:r>
            <a:r>
              <a:rPr lang="en-US" altLang="ar-EG" b="1" dirty="0">
                <a:latin typeface="Times New Roman" panose="02020603050405020304" pitchFamily="18" charset="0"/>
                <a:cs typeface="Times New Roman" panose="02020603050405020304" pitchFamily="18" charset="0"/>
              </a:rPr>
              <a:t>           Pyruvic acid        ammonia </a:t>
            </a:r>
            <a:endParaRPr lang="en-US" dirty="0"/>
          </a:p>
        </p:txBody>
      </p:sp>
      <p:cxnSp>
        <p:nvCxnSpPr>
          <p:cNvPr id="7" name="Straight Arrow Connector 6"/>
          <p:cNvCxnSpPr/>
          <p:nvPr/>
        </p:nvCxnSpPr>
        <p:spPr>
          <a:xfrm>
            <a:off x="5361709" y="5250873"/>
            <a:ext cx="1939636" cy="1385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mph" presetSubtype="0" fill="hold" grpId="0" nodeType="clickEffect">
                                  <p:stCondLst>
                                    <p:cond delay="0"/>
                                  </p:stCondLst>
                                  <p:iterate type="lt">
                                    <p:tmPct val="4000"/>
                                  </p:iterate>
                                  <p:childTnLst>
                                    <p:set>
                                      <p:cBhvr override="childStyle">
                                        <p:cTn id="11" dur="500" fill="hold"/>
                                        <p:tgtEl>
                                          <p:spTgt spid="3"/>
                                        </p:tgtEl>
                                        <p:attrNameLst>
                                          <p:attrName>style.textDecorationUnderline</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80">
                                          <p:stCondLst>
                                            <p:cond delay="0"/>
                                          </p:stCondLst>
                                        </p:cTn>
                                        <p:tgtEl>
                                          <p:spTgt spid="5"/>
                                        </p:tgtEl>
                                      </p:cBhvr>
                                    </p:animEffect>
                                    <p:anim calcmode="lin" valueType="num">
                                      <p:cBhvr>
                                        <p:cTn id="17"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2" dur="26">
                                          <p:stCondLst>
                                            <p:cond delay="650"/>
                                          </p:stCondLst>
                                        </p:cTn>
                                        <p:tgtEl>
                                          <p:spTgt spid="5"/>
                                        </p:tgtEl>
                                      </p:cBhvr>
                                      <p:to x="100000" y="60000"/>
                                    </p:animScale>
                                    <p:animScale>
                                      <p:cBhvr>
                                        <p:cTn id="23" dur="166" decel="50000">
                                          <p:stCondLst>
                                            <p:cond delay="676"/>
                                          </p:stCondLst>
                                        </p:cTn>
                                        <p:tgtEl>
                                          <p:spTgt spid="5"/>
                                        </p:tgtEl>
                                      </p:cBhvr>
                                      <p:to x="100000" y="100000"/>
                                    </p:animScale>
                                    <p:animScale>
                                      <p:cBhvr>
                                        <p:cTn id="24" dur="26">
                                          <p:stCondLst>
                                            <p:cond delay="1312"/>
                                          </p:stCondLst>
                                        </p:cTn>
                                        <p:tgtEl>
                                          <p:spTgt spid="5"/>
                                        </p:tgtEl>
                                      </p:cBhvr>
                                      <p:to x="100000" y="80000"/>
                                    </p:animScale>
                                    <p:animScale>
                                      <p:cBhvr>
                                        <p:cTn id="25" dur="166" decel="50000">
                                          <p:stCondLst>
                                            <p:cond delay="1338"/>
                                          </p:stCondLst>
                                        </p:cTn>
                                        <p:tgtEl>
                                          <p:spTgt spid="5"/>
                                        </p:tgtEl>
                                      </p:cBhvr>
                                      <p:to x="100000" y="100000"/>
                                    </p:animScale>
                                    <p:animScale>
                                      <p:cBhvr>
                                        <p:cTn id="26" dur="26">
                                          <p:stCondLst>
                                            <p:cond delay="1642"/>
                                          </p:stCondLst>
                                        </p:cTn>
                                        <p:tgtEl>
                                          <p:spTgt spid="5"/>
                                        </p:tgtEl>
                                      </p:cBhvr>
                                      <p:to x="100000" y="90000"/>
                                    </p:animScale>
                                    <p:animScale>
                                      <p:cBhvr>
                                        <p:cTn id="27" dur="166" decel="50000">
                                          <p:stCondLst>
                                            <p:cond delay="1668"/>
                                          </p:stCondLst>
                                        </p:cTn>
                                        <p:tgtEl>
                                          <p:spTgt spid="5"/>
                                        </p:tgtEl>
                                      </p:cBhvr>
                                      <p:to x="100000" y="100000"/>
                                    </p:animScale>
                                    <p:animScale>
                                      <p:cBhvr>
                                        <p:cTn id="28" dur="26">
                                          <p:stCondLst>
                                            <p:cond delay="1808"/>
                                          </p:stCondLst>
                                        </p:cTn>
                                        <p:tgtEl>
                                          <p:spTgt spid="5"/>
                                        </p:tgtEl>
                                      </p:cBhvr>
                                      <p:to x="100000" y="95000"/>
                                    </p:animScale>
                                    <p:animScale>
                                      <p:cBhvr>
                                        <p:cTn id="29"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66509C5A-335F-4599-B898-6975CEA2B07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8472" y="457200"/>
            <a:ext cx="4585855" cy="583276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7" name="Picture 6">
            <a:extLst>
              <a:ext uri="{FF2B5EF4-FFF2-40B4-BE49-F238E27FC236}">
                <a16:creationId xmlns:a16="http://schemas.microsoft.com/office/drawing/2014/main" id="{05DF2810-2412-4011-915C-59AEEE9A2C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0182" y="526472"/>
            <a:ext cx="4530436" cy="576349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anim calcmode="lin" valueType="num">
                                      <p:cBhvr>
                                        <p:cTn id="13" dur="2000" fill="hold"/>
                                        <p:tgtEl>
                                          <p:spTgt spid="7"/>
                                        </p:tgtEl>
                                        <p:attrNameLst>
                                          <p:attrName>ppt_w</p:attrName>
                                        </p:attrNameLst>
                                      </p:cBhvr>
                                      <p:tavLst>
                                        <p:tav tm="0" fmla="#ppt_w*sin(2.5*pi*$)">
                                          <p:val>
                                            <p:fltVal val="0"/>
                                          </p:val>
                                        </p:tav>
                                        <p:tav tm="100000">
                                          <p:val>
                                            <p:fltVal val="1"/>
                                          </p:val>
                                        </p:tav>
                                      </p:tavLst>
                                    </p:anim>
                                    <p:anim calcmode="lin" valueType="num">
                                      <p:cBhvr>
                                        <p:cTn id="14"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45128" y="623454"/>
            <a:ext cx="4461164" cy="34082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The microbes through the process of biochemical reactions convert complex organic compounds into simple inorganic compounds and finally into their constituent elements. This process is known as "Mineralization".</a:t>
            </a:r>
          </a:p>
        </p:txBody>
      </p:sp>
      <p:sp>
        <p:nvSpPr>
          <p:cNvPr id="3" name="Rounded Rectangle 2"/>
          <p:cNvSpPr/>
          <p:nvPr/>
        </p:nvSpPr>
        <p:spPr>
          <a:xfrm>
            <a:off x="6386946" y="623454"/>
            <a:ext cx="4294909" cy="34359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50000"/>
              </a:lnSpc>
            </a:pPr>
            <a:endParaRPr lang="en-US" altLang="ar-EG" b="1" dirty="0">
              <a:solidFill>
                <a:schemeClr val="bg1"/>
              </a:solidFill>
              <a:latin typeface="Times New Roman" panose="02020603050405020304" pitchFamily="18" charset="0"/>
              <a:cs typeface="Times New Roman" panose="02020603050405020304" pitchFamily="18" charset="0"/>
            </a:endParaRPr>
          </a:p>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Mineralization of organic carbon, nitrogen, phosphorus, </a:t>
            </a:r>
            <a:r>
              <a:rPr lang="en-US" altLang="ar-EG" b="1" dirty="0" err="1">
                <a:solidFill>
                  <a:schemeClr val="bg1"/>
                </a:solidFill>
                <a:latin typeface="Times New Roman" panose="02020603050405020304" pitchFamily="18" charset="0"/>
                <a:cs typeface="Times New Roman" panose="02020603050405020304" pitchFamily="18" charset="0"/>
              </a:rPr>
              <a:t>sulphur</a:t>
            </a:r>
            <a:r>
              <a:rPr lang="en-US" altLang="ar-EG" b="1" dirty="0">
                <a:solidFill>
                  <a:schemeClr val="bg1"/>
                </a:solidFill>
                <a:latin typeface="Times New Roman" panose="02020603050405020304" pitchFamily="18" charset="0"/>
                <a:cs typeface="Times New Roman" panose="02020603050405020304" pitchFamily="18" charset="0"/>
              </a:rPr>
              <a:t> and iron by soil microorganisms makes these elements available for reuse by plants. </a:t>
            </a:r>
          </a:p>
        </p:txBody>
      </p:sp>
      <p:sp>
        <p:nvSpPr>
          <p:cNvPr id="4" name="Down Arrow 3"/>
          <p:cNvSpPr/>
          <p:nvPr/>
        </p:nvSpPr>
        <p:spPr>
          <a:xfrm>
            <a:off x="845127" y="4502726"/>
            <a:ext cx="9850305" cy="144087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lnSpc>
                <a:spcPct val="150000"/>
              </a:lnSpc>
            </a:pPr>
            <a:r>
              <a:rPr lang="en-US" altLang="ar-EG" b="1" dirty="0">
                <a:solidFill>
                  <a:schemeClr val="bg1"/>
                </a:solidFill>
                <a:latin typeface="Times New Roman" panose="02020603050405020304" pitchFamily="18" charset="0"/>
                <a:cs typeface="Times New Roman" panose="02020603050405020304" pitchFamily="18" charset="0"/>
              </a:rPr>
              <a:t>In the following  paragraphs the cycling of some of the important elements are discussed.</a:t>
            </a:r>
            <a:r>
              <a:rPr lang="en-US" altLang="ar-EG" b="1" dirty="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80">
                                          <p:stCondLst>
                                            <p:cond delay="0"/>
                                          </p:stCondLst>
                                        </p:cTn>
                                        <p:tgtEl>
                                          <p:spTgt spid="4"/>
                                        </p:tgtEl>
                                      </p:cBhvr>
                                    </p:animEffect>
                                    <p:anim calcmode="lin" valueType="num">
                                      <p:cBhvr>
                                        <p:cTn id="19"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4" dur="26">
                                          <p:stCondLst>
                                            <p:cond delay="650"/>
                                          </p:stCondLst>
                                        </p:cTn>
                                        <p:tgtEl>
                                          <p:spTgt spid="4"/>
                                        </p:tgtEl>
                                      </p:cBhvr>
                                      <p:to x="100000" y="60000"/>
                                    </p:animScale>
                                    <p:animScale>
                                      <p:cBhvr>
                                        <p:cTn id="25" dur="166" decel="50000">
                                          <p:stCondLst>
                                            <p:cond delay="676"/>
                                          </p:stCondLst>
                                        </p:cTn>
                                        <p:tgtEl>
                                          <p:spTgt spid="4"/>
                                        </p:tgtEl>
                                      </p:cBhvr>
                                      <p:to x="100000" y="100000"/>
                                    </p:animScale>
                                    <p:animScale>
                                      <p:cBhvr>
                                        <p:cTn id="26" dur="26">
                                          <p:stCondLst>
                                            <p:cond delay="1312"/>
                                          </p:stCondLst>
                                        </p:cTn>
                                        <p:tgtEl>
                                          <p:spTgt spid="4"/>
                                        </p:tgtEl>
                                      </p:cBhvr>
                                      <p:to x="100000" y="80000"/>
                                    </p:animScale>
                                    <p:animScale>
                                      <p:cBhvr>
                                        <p:cTn id="27" dur="166" decel="50000">
                                          <p:stCondLst>
                                            <p:cond delay="1338"/>
                                          </p:stCondLst>
                                        </p:cTn>
                                        <p:tgtEl>
                                          <p:spTgt spid="4"/>
                                        </p:tgtEl>
                                      </p:cBhvr>
                                      <p:to x="100000" y="100000"/>
                                    </p:animScale>
                                    <p:animScale>
                                      <p:cBhvr>
                                        <p:cTn id="28" dur="26">
                                          <p:stCondLst>
                                            <p:cond delay="1642"/>
                                          </p:stCondLst>
                                        </p:cTn>
                                        <p:tgtEl>
                                          <p:spTgt spid="4"/>
                                        </p:tgtEl>
                                      </p:cBhvr>
                                      <p:to x="100000" y="90000"/>
                                    </p:animScale>
                                    <p:animScale>
                                      <p:cBhvr>
                                        <p:cTn id="29" dur="166" decel="50000">
                                          <p:stCondLst>
                                            <p:cond delay="1668"/>
                                          </p:stCondLst>
                                        </p:cTn>
                                        <p:tgtEl>
                                          <p:spTgt spid="4"/>
                                        </p:tgtEl>
                                      </p:cBhvr>
                                      <p:to x="100000" y="100000"/>
                                    </p:animScale>
                                    <p:animScale>
                                      <p:cBhvr>
                                        <p:cTn id="30" dur="26">
                                          <p:stCondLst>
                                            <p:cond delay="1808"/>
                                          </p:stCondLst>
                                        </p:cTn>
                                        <p:tgtEl>
                                          <p:spTgt spid="4"/>
                                        </p:tgtEl>
                                      </p:cBhvr>
                                      <p:to x="100000" y="95000"/>
                                    </p:animScale>
                                    <p:animScale>
                                      <p:cBhvr>
                                        <p:cTn id="31"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089563" y="346364"/>
            <a:ext cx="5465619" cy="96981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609600" indent="-609600" algn="ctr">
              <a:buNone/>
            </a:pPr>
            <a:r>
              <a:rPr lang="en-US" altLang="ar-EG" sz="2200" b="1" dirty="0">
                <a:solidFill>
                  <a:schemeClr val="bg1"/>
                </a:solidFill>
                <a:latin typeface="Arial Narrow" pitchFamily="34" charset="0"/>
                <a:cs typeface="Times New Roman" panose="02020603050405020304" pitchFamily="18" charset="0"/>
              </a:rPr>
              <a:t>Nitrogen Cycle</a:t>
            </a:r>
          </a:p>
        </p:txBody>
      </p:sp>
      <p:sp>
        <p:nvSpPr>
          <p:cNvPr id="4" name="Rounded Rectangle 3"/>
          <p:cNvSpPr/>
          <p:nvPr/>
        </p:nvSpPr>
        <p:spPr>
          <a:xfrm>
            <a:off x="748144" y="2092036"/>
            <a:ext cx="4682838" cy="41979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09600" indent="-609600" algn="ctr" rtl="1">
              <a:lnSpc>
                <a:spcPct val="150000"/>
              </a:lnSpc>
              <a:spcBef>
                <a:spcPct val="0"/>
              </a:spcBef>
              <a:buNone/>
            </a:pPr>
            <a:r>
              <a:rPr lang="en-US" altLang="ar-EG" b="1" dirty="0">
                <a:latin typeface="Arial Narrow" pitchFamily="34" charset="0"/>
                <a:cs typeface="Times New Roman" panose="02020603050405020304" pitchFamily="18" charset="0"/>
              </a:rPr>
              <a:t>Although molecular nitrogen (N</a:t>
            </a:r>
            <a:r>
              <a:rPr lang="en-US" altLang="ar-EG" b="1" baseline="-25000" dirty="0">
                <a:latin typeface="Arial Narrow" pitchFamily="34" charset="0"/>
                <a:cs typeface="Times New Roman" panose="02020603050405020304" pitchFamily="18" charset="0"/>
              </a:rPr>
              <a:t>2</a:t>
            </a:r>
            <a:r>
              <a:rPr lang="en-US" altLang="ar-EG" b="1" dirty="0">
                <a:latin typeface="Arial Narrow" pitchFamily="34" charset="0"/>
                <a:cs typeface="Times New Roman" panose="02020603050405020304" pitchFamily="18" charset="0"/>
              </a:rPr>
              <a:t>) is abundant (i.e. 78-80 </a:t>
            </a:r>
            <a:r>
              <a:rPr lang="en-US" altLang="ar-EG" b="1" i="1" dirty="0">
                <a:latin typeface="Arial Narrow" pitchFamily="34" charset="0"/>
                <a:cs typeface="Times New Roman" panose="02020603050405020304" pitchFamily="18" charset="0"/>
              </a:rPr>
              <a:t>% </a:t>
            </a:r>
            <a:r>
              <a:rPr lang="en-US" altLang="ar-EG" b="1" dirty="0">
                <a:latin typeface="Arial Narrow" pitchFamily="34" charset="0"/>
                <a:cs typeface="Times New Roman" panose="02020603050405020304" pitchFamily="18" charset="0"/>
              </a:rPr>
              <a:t>by volume) in the earth's atmosphere, but it is chemically inert and therefore, can not be utilized by most living organisms and plants. </a:t>
            </a:r>
          </a:p>
        </p:txBody>
      </p:sp>
      <p:sp>
        <p:nvSpPr>
          <p:cNvPr id="5" name="Rounded Rectangle 4"/>
          <p:cNvSpPr/>
          <p:nvPr/>
        </p:nvSpPr>
        <p:spPr>
          <a:xfrm>
            <a:off x="6109855" y="2092036"/>
            <a:ext cx="4890654" cy="41979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609600" indent="-609600" algn="ctr">
              <a:lnSpc>
                <a:spcPct val="150000"/>
              </a:lnSpc>
              <a:spcBef>
                <a:spcPct val="0"/>
              </a:spcBef>
              <a:buNone/>
            </a:pPr>
            <a:r>
              <a:rPr lang="en-US" altLang="ar-EG" b="1" dirty="0">
                <a:cs typeface="Times New Roman" panose="02020603050405020304" pitchFamily="18" charset="0"/>
              </a:rPr>
              <a:t>Plants, animals and most microorganisms, depend - on a source of combined or fixed nitrogen (e.g. ammonia, nitrate) or organic nitrogen compounds for their nutrition and growth.</a:t>
            </a:r>
            <a:r>
              <a:rPr lang="en-US" altLang="ar-EG" dirty="0"/>
              <a:t>  </a:t>
            </a:r>
          </a:p>
        </p:txBody>
      </p:sp>
      <p:cxnSp>
        <p:nvCxnSpPr>
          <p:cNvPr id="7" name="Straight Arrow Connector 6"/>
          <p:cNvCxnSpPr>
            <a:stCxn id="2" idx="2"/>
            <a:endCxn id="4" idx="0"/>
          </p:cNvCxnSpPr>
          <p:nvPr/>
        </p:nvCxnSpPr>
        <p:spPr>
          <a:xfrm>
            <a:off x="3089563" y="831273"/>
            <a:ext cx="0" cy="1260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2" idx="6"/>
            <a:endCxn id="5" idx="0"/>
          </p:cNvCxnSpPr>
          <p:nvPr/>
        </p:nvCxnSpPr>
        <p:spPr>
          <a:xfrm>
            <a:off x="8555182" y="831273"/>
            <a:ext cx="0" cy="1260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a:extLst>
              <a:ext uri="{FF2B5EF4-FFF2-40B4-BE49-F238E27FC236}">
                <a16:creationId xmlns:a16="http://schemas.microsoft.com/office/drawing/2014/main" id="{10C9C834-8A35-4875-91E6-788B55432C37}"/>
              </a:ext>
            </a:extLst>
          </p:cNvPr>
          <p:cNvSpPr>
            <a:spLocks noGrp="1" noRot="1" noChangeArrowheads="1"/>
          </p:cNvSpPr>
          <p:nvPr>
            <p:ph type="title"/>
          </p:nvPr>
        </p:nvSpPr>
        <p:spPr>
          <a:xfrm>
            <a:off x="2057400" y="-1143000"/>
            <a:ext cx="8229600" cy="609600"/>
          </a:xfrm>
        </p:spPr>
        <p:txBody>
          <a:bodyPr rtlCol="0">
            <a:normAutofit fontScale="90000"/>
          </a:bodyPr>
          <a:lstStyle/>
          <a:p>
            <a:pPr>
              <a:defRPr/>
            </a:pPr>
            <a:endParaRPr lang="en-US" altLang="ar-EG" sz="4000"/>
          </a:p>
        </p:txBody>
      </p:sp>
      <p:sp>
        <p:nvSpPr>
          <p:cNvPr id="2" name="Rounded Rectangle 1"/>
          <p:cNvSpPr/>
          <p:nvPr/>
        </p:nvSpPr>
        <p:spPr>
          <a:xfrm>
            <a:off x="637309" y="595745"/>
            <a:ext cx="3228109" cy="543098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170000"/>
              </a:lnSpc>
            </a:pPr>
            <a:r>
              <a:rPr lang="en-US" altLang="ar-EG" b="1" dirty="0">
                <a:solidFill>
                  <a:schemeClr val="bg1"/>
                </a:solidFill>
                <a:cs typeface="Times New Roman" panose="02020603050405020304" pitchFamily="18" charset="0"/>
              </a:rPr>
              <a:t>Plants require fixed nitrogen (ammonia, nitrate) provided by microorganisms, but about 95 to 98 % soil nitrogen is in organic form (unavailable) which restrict the development of living organisms including plants and microorganisms. </a:t>
            </a:r>
          </a:p>
        </p:txBody>
      </p:sp>
      <p:sp>
        <p:nvSpPr>
          <p:cNvPr id="3" name="Rounded Rectangle 2"/>
          <p:cNvSpPr/>
          <p:nvPr/>
        </p:nvSpPr>
        <p:spPr>
          <a:xfrm>
            <a:off x="4350327" y="595745"/>
            <a:ext cx="3269673" cy="5430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ar-EG" b="1" dirty="0">
                <a:solidFill>
                  <a:schemeClr val="bg1"/>
                </a:solidFill>
                <a:cs typeface="Times New Roman" panose="02020603050405020304" pitchFamily="18" charset="0"/>
              </a:rPr>
              <a:t>Therefore, transformation of nitrogen and nitrogenous compounds mediated by soil microorganisms is of paramount importance in supplying required forms of nitrogen to the plants and various nutritional classes of organisms in the biosphere</a:t>
            </a:r>
            <a:endParaRPr lang="en-US" dirty="0">
              <a:solidFill>
                <a:schemeClr val="bg1"/>
              </a:solidFill>
            </a:endParaRPr>
          </a:p>
        </p:txBody>
      </p:sp>
      <p:sp>
        <p:nvSpPr>
          <p:cNvPr id="4" name="Rounded Rectangle 3"/>
          <p:cNvSpPr/>
          <p:nvPr/>
        </p:nvSpPr>
        <p:spPr>
          <a:xfrm>
            <a:off x="8049491" y="595746"/>
            <a:ext cx="3463636" cy="543098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lnSpc>
                <a:spcPct val="170000"/>
              </a:lnSpc>
              <a:spcBef>
                <a:spcPts val="0"/>
              </a:spcBef>
              <a:buNone/>
            </a:pPr>
            <a:r>
              <a:rPr lang="en-US" altLang="ar-EG" b="1" dirty="0">
                <a:solidFill>
                  <a:schemeClr val="bg1"/>
                </a:solidFill>
                <a:cs typeface="Times New Roman" panose="02020603050405020304" pitchFamily="18" charset="0"/>
              </a:rPr>
              <a:t> In nature, nitrogen exists in three different forms viz. gaseous / gas (78 to 80 % in atmosphere), organic (proteins and amino acids, chitins, nucleic acids and amino sugars) and inorganic (ammonia and nitrates).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1186" name="Picture 2">
            <a:extLst>
              <a:ext uri="{FF2B5EF4-FFF2-40B4-BE49-F238E27FC236}">
                <a16:creationId xmlns:a16="http://schemas.microsoft.com/office/drawing/2014/main" id="{1B959AE5-C065-4858-9EB6-195D7CC041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799" y="228600"/>
            <a:ext cx="8756073" cy="596118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circle(in)">
                                      <p:cBhvr>
                                        <p:cTn id="7" dur="2000"/>
                                        <p:tgtEl>
                                          <p:spTgt spid="221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2210" name="Picture 2">
            <a:extLst>
              <a:ext uri="{FF2B5EF4-FFF2-40B4-BE49-F238E27FC236}">
                <a16:creationId xmlns:a16="http://schemas.microsoft.com/office/drawing/2014/main" id="{0776EA2B-40EF-47D6-81E0-B6064676BD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8582" y="-235527"/>
            <a:ext cx="8382000" cy="63246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wheel(1)">
                                      <p:cBhvr>
                                        <p:cTn id="7" dur="2000"/>
                                        <p:tgtEl>
                                          <p:spTgt spid="222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3235" name="Picture 7" descr="Image Detail">
            <a:extLst>
              <a:ext uri="{FF2B5EF4-FFF2-40B4-BE49-F238E27FC236}">
                <a16:creationId xmlns:a16="http://schemas.microsoft.com/office/drawing/2014/main" id="{C599804B-D62C-40F8-8DB8-35280F57C6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4164" y="304800"/>
            <a:ext cx="8527472" cy="5842782"/>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3235"/>
                                        </p:tgtEl>
                                        <p:attrNameLst>
                                          <p:attrName>style.visibility</p:attrName>
                                        </p:attrNameLst>
                                      </p:cBhvr>
                                      <p:to>
                                        <p:strVal val="visible"/>
                                      </p:to>
                                    </p:set>
                                    <p:anim calcmode="lin" valueType="num">
                                      <p:cBhvr additive="base">
                                        <p:cTn id="7" dur="500" fill="hold"/>
                                        <p:tgtEl>
                                          <p:spTgt spid="223235"/>
                                        </p:tgtEl>
                                        <p:attrNameLst>
                                          <p:attrName>ppt_x</p:attrName>
                                        </p:attrNameLst>
                                      </p:cBhvr>
                                      <p:tavLst>
                                        <p:tav tm="0">
                                          <p:val>
                                            <p:strVal val="#ppt_x"/>
                                          </p:val>
                                        </p:tav>
                                        <p:tav tm="100000">
                                          <p:val>
                                            <p:strVal val="#ppt_x"/>
                                          </p:val>
                                        </p:tav>
                                      </p:tavLst>
                                    </p:anim>
                                    <p:anim calcmode="lin" valueType="num">
                                      <p:cBhvr additive="base">
                                        <p:cTn id="8" dur="500" fill="hold"/>
                                        <p:tgtEl>
                                          <p:spTgt spid="2232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4259" name="Picture 5" descr="thumbnail">
            <a:extLst>
              <a:ext uri="{FF2B5EF4-FFF2-40B4-BE49-F238E27FC236}">
                <a16:creationId xmlns:a16="http://schemas.microsoft.com/office/drawing/2014/main" id="{0BB3DBBF-E146-47FE-8A12-0591582F83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8691" y="304800"/>
            <a:ext cx="3913909" cy="6019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24260" name="Picture 9" descr="thumbnail">
            <a:extLst>
              <a:ext uri="{FF2B5EF4-FFF2-40B4-BE49-F238E27FC236}">
                <a16:creationId xmlns:a16="http://schemas.microsoft.com/office/drawing/2014/main" id="{BB0A30EE-79D9-4CB2-A6B1-3366E4FF09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04800"/>
            <a:ext cx="4772891" cy="30099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224261" name="Picture 13" descr="thumbnail">
            <a:extLst>
              <a:ext uri="{FF2B5EF4-FFF2-40B4-BE49-F238E27FC236}">
                <a16:creationId xmlns:a16="http://schemas.microsoft.com/office/drawing/2014/main" id="{D1D90186-ED26-474F-9275-46B6BB6DBB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3429000"/>
            <a:ext cx="4772891" cy="289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24259"/>
                                        </p:tgtEl>
                                        <p:attrNameLst>
                                          <p:attrName>style.visibility</p:attrName>
                                        </p:attrNameLst>
                                      </p:cBhvr>
                                      <p:to>
                                        <p:strVal val="visible"/>
                                      </p:to>
                                    </p:set>
                                    <p:animEffect transition="in" filter="barn(inVertical)">
                                      <p:cBhvr>
                                        <p:cTn id="7" dur="500"/>
                                        <p:tgtEl>
                                          <p:spTgt spid="22425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24260"/>
                                        </p:tgtEl>
                                        <p:attrNameLst>
                                          <p:attrName>style.visibility</p:attrName>
                                        </p:attrNameLst>
                                      </p:cBhvr>
                                      <p:to>
                                        <p:strVal val="visible"/>
                                      </p:to>
                                    </p:set>
                                    <p:animEffect transition="in" filter="circle(in)">
                                      <p:cBhvr>
                                        <p:cTn id="12" dur="2000"/>
                                        <p:tgtEl>
                                          <p:spTgt spid="22426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24261"/>
                                        </p:tgtEl>
                                        <p:attrNameLst>
                                          <p:attrName>style.visibility</p:attrName>
                                        </p:attrNameLst>
                                      </p:cBhvr>
                                      <p:to>
                                        <p:strVal val="visible"/>
                                      </p:to>
                                    </p:set>
                                    <p:animEffect transition="in" filter="wheel(1)">
                                      <p:cBhvr>
                                        <p:cTn id="17" dur="2000"/>
                                        <p:tgtEl>
                                          <p:spTgt spid="224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052944" y="914399"/>
            <a:ext cx="4294909" cy="117763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609600" indent="-609600" algn="ctr">
              <a:buNone/>
              <a:defRPr/>
            </a:pPr>
            <a:r>
              <a:rPr lang="en-US" altLang="ar-EG" b="1" dirty="0">
                <a:solidFill>
                  <a:schemeClr val="bg1"/>
                </a:solidFill>
                <a:latin typeface="Times New Roman" panose="02020603050405020304" pitchFamily="18" charset="0"/>
                <a:cs typeface="Times New Roman" panose="02020603050405020304" pitchFamily="18" charset="0"/>
              </a:rPr>
              <a:t>Biological N</a:t>
            </a:r>
            <a:r>
              <a:rPr lang="en-US" altLang="ar-EG" b="1" baseline="-25000" dirty="0">
                <a:solidFill>
                  <a:schemeClr val="bg1"/>
                </a:solidFill>
                <a:latin typeface="Times New Roman" panose="02020603050405020304" pitchFamily="18" charset="0"/>
                <a:cs typeface="Times New Roman" panose="02020603050405020304" pitchFamily="18" charset="0"/>
              </a:rPr>
              <a:t>2</a:t>
            </a:r>
            <a:r>
              <a:rPr lang="en-US" altLang="ar-EG" b="1" dirty="0">
                <a:solidFill>
                  <a:schemeClr val="bg1"/>
                </a:solidFill>
                <a:latin typeface="Times New Roman" panose="02020603050405020304" pitchFamily="18" charset="0"/>
                <a:cs typeface="Times New Roman" panose="02020603050405020304" pitchFamily="18" charset="0"/>
              </a:rPr>
              <a:t> Fixation</a:t>
            </a:r>
          </a:p>
          <a:p>
            <a:pPr marL="609600" indent="-609600" algn="ctr">
              <a:buNone/>
              <a:defRPr/>
            </a:pPr>
            <a:r>
              <a:rPr lang="en-US" altLang="ar-EG" b="1" dirty="0">
                <a:solidFill>
                  <a:schemeClr val="bg1"/>
                </a:solidFill>
                <a:latin typeface="Times New Roman" panose="02020603050405020304" pitchFamily="18" charset="0"/>
                <a:cs typeface="Times New Roman" panose="02020603050405020304" pitchFamily="18" charset="0"/>
              </a:rPr>
              <a:t>Symbiotic</a:t>
            </a:r>
            <a:endParaRPr lang="en-US" dirty="0">
              <a:solidFill>
                <a:schemeClr val="bg1"/>
              </a:solidFill>
            </a:endParaRPr>
          </a:p>
        </p:txBody>
      </p:sp>
      <p:sp>
        <p:nvSpPr>
          <p:cNvPr id="3" name="Oval 2"/>
          <p:cNvSpPr/>
          <p:nvPr/>
        </p:nvSpPr>
        <p:spPr>
          <a:xfrm>
            <a:off x="6553200" y="914399"/>
            <a:ext cx="4336473" cy="11776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ar-EG" b="1" dirty="0">
                <a:solidFill>
                  <a:schemeClr val="bg1"/>
                </a:solidFill>
                <a:latin typeface="Times New Roman" panose="02020603050405020304" pitchFamily="18" charset="0"/>
                <a:cs typeface="Times New Roman" panose="02020603050405020304" pitchFamily="18" charset="0"/>
              </a:rPr>
              <a:t>B. Non Symbiotic</a:t>
            </a:r>
            <a:endParaRPr lang="en-US" dirty="0">
              <a:solidFill>
                <a:schemeClr val="bg1"/>
              </a:solidFill>
            </a:endParaRPr>
          </a:p>
        </p:txBody>
      </p:sp>
      <p:sp>
        <p:nvSpPr>
          <p:cNvPr id="4" name="Rounded Rectangle 3"/>
          <p:cNvSpPr/>
          <p:nvPr/>
        </p:nvSpPr>
        <p:spPr>
          <a:xfrm>
            <a:off x="962888" y="2590798"/>
            <a:ext cx="4475020" cy="346363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ar-EG" b="1" dirty="0">
                <a:solidFill>
                  <a:schemeClr val="bg1"/>
                </a:solidFill>
                <a:latin typeface="Times New Roman" panose="02020603050405020304" pitchFamily="18" charset="0"/>
                <a:cs typeface="Times New Roman" panose="02020603050405020304" pitchFamily="18" charset="0"/>
              </a:rPr>
              <a:t>e.g. </a:t>
            </a:r>
            <a:r>
              <a:rPr lang="en-US" altLang="ar-EG" b="1" i="1" dirty="0">
                <a:solidFill>
                  <a:schemeClr val="bg1"/>
                </a:solidFill>
                <a:latin typeface="Times New Roman" panose="02020603050405020304" pitchFamily="18" charset="0"/>
                <a:cs typeface="Times New Roman" panose="02020603050405020304" pitchFamily="18" charset="0"/>
              </a:rPr>
              <a:t>Rhizobium</a:t>
            </a:r>
            <a:r>
              <a:rPr lang="en-US" altLang="ar-EG" b="1" dirty="0">
                <a:solidFill>
                  <a:schemeClr val="bg1"/>
                </a:solidFill>
                <a:latin typeface="Times New Roman" panose="02020603050405020304" pitchFamily="18" charset="0"/>
                <a:cs typeface="Times New Roman" panose="02020603050405020304" pitchFamily="18" charset="0"/>
              </a:rPr>
              <a:t> (Eubacteria) legumes, </a:t>
            </a:r>
            <a:r>
              <a:rPr lang="en-US" altLang="ar-EG" b="1" i="1" dirty="0" err="1">
                <a:solidFill>
                  <a:schemeClr val="bg1"/>
                </a:solidFill>
                <a:latin typeface="Times New Roman" panose="02020603050405020304" pitchFamily="18" charset="0"/>
                <a:cs typeface="Times New Roman" panose="02020603050405020304" pitchFamily="18" charset="0"/>
              </a:rPr>
              <a:t>Frankia</a:t>
            </a:r>
            <a:r>
              <a:rPr lang="en-US" altLang="ar-EG" b="1" dirty="0">
                <a:solidFill>
                  <a:schemeClr val="bg1"/>
                </a:solidFill>
                <a:latin typeface="Times New Roman" panose="02020603050405020304" pitchFamily="18" charset="0"/>
                <a:cs typeface="Times New Roman" panose="02020603050405020304" pitchFamily="18" charset="0"/>
              </a:rPr>
              <a:t> (</a:t>
            </a:r>
            <a:r>
              <a:rPr lang="en-US" altLang="ar-EG" b="1" dirty="0" err="1">
                <a:solidFill>
                  <a:schemeClr val="bg1"/>
                </a:solidFill>
                <a:latin typeface="Times New Roman" panose="02020603050405020304" pitchFamily="18" charset="0"/>
                <a:cs typeface="Times New Roman" panose="02020603050405020304" pitchFamily="18" charset="0"/>
              </a:rPr>
              <a:t>Actinomycete</a:t>
            </a:r>
            <a:r>
              <a:rPr lang="en-US" altLang="ar-EG" b="1" dirty="0">
                <a:solidFill>
                  <a:schemeClr val="bg1"/>
                </a:solidFill>
                <a:latin typeface="Times New Roman" panose="02020603050405020304" pitchFamily="18" charset="0"/>
                <a:cs typeface="Times New Roman" panose="02020603050405020304" pitchFamily="18" charset="0"/>
              </a:rPr>
              <a:t>) and Anabaena (cyanobacteria) non - legumes</a:t>
            </a:r>
            <a:endParaRPr lang="en-US" dirty="0">
              <a:solidFill>
                <a:schemeClr val="bg1"/>
              </a:solidFill>
            </a:endParaRPr>
          </a:p>
        </p:txBody>
      </p:sp>
      <p:sp>
        <p:nvSpPr>
          <p:cNvPr id="5" name="Rounded Rectangle 4"/>
          <p:cNvSpPr/>
          <p:nvPr/>
        </p:nvSpPr>
        <p:spPr>
          <a:xfrm>
            <a:off x="6553200" y="2590798"/>
            <a:ext cx="4336473" cy="34636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09600" indent="-609600" algn="ctr">
              <a:lnSpc>
                <a:spcPct val="150000"/>
              </a:lnSpc>
              <a:spcBef>
                <a:spcPts val="0"/>
              </a:spcBef>
              <a:buNone/>
              <a:defRPr/>
            </a:pPr>
            <a:r>
              <a:rPr lang="en-US" altLang="ar-EG" b="1" dirty="0">
                <a:solidFill>
                  <a:schemeClr val="bg1"/>
                </a:solidFill>
                <a:latin typeface="Times New Roman" panose="02020603050405020304" pitchFamily="18" charset="0"/>
                <a:cs typeface="Times New Roman" panose="02020603050405020304" pitchFamily="18" charset="0"/>
              </a:rPr>
              <a:t>Free Living: e.g. </a:t>
            </a:r>
            <a:r>
              <a:rPr lang="en-US" altLang="ar-EG" b="1" i="1" dirty="0" err="1">
                <a:solidFill>
                  <a:schemeClr val="bg1"/>
                </a:solidFill>
                <a:latin typeface="Times New Roman" panose="02020603050405020304" pitchFamily="18" charset="0"/>
                <a:cs typeface="Times New Roman" panose="02020603050405020304" pitchFamily="18" charset="0"/>
              </a:rPr>
              <a:t>Azotobacter</a:t>
            </a:r>
            <a:r>
              <a:rPr lang="en-US" altLang="ar-EG" b="1" dirty="0">
                <a:solidFill>
                  <a:schemeClr val="bg1"/>
                </a:solidFill>
                <a:latin typeface="Times New Roman" panose="02020603050405020304" pitchFamily="18" charset="0"/>
                <a:cs typeface="Times New Roman" panose="02020603050405020304" pitchFamily="18" charset="0"/>
              </a:rPr>
              <a:t>, </a:t>
            </a:r>
            <a:r>
              <a:rPr lang="en-US" altLang="ar-EG" b="1" i="1" dirty="0" err="1">
                <a:solidFill>
                  <a:schemeClr val="bg1"/>
                </a:solidFill>
                <a:latin typeface="Times New Roman" panose="02020603050405020304" pitchFamily="18" charset="0"/>
                <a:cs typeface="Times New Roman" panose="02020603050405020304" pitchFamily="18" charset="0"/>
              </a:rPr>
              <a:t>Derxia</a:t>
            </a:r>
            <a:r>
              <a:rPr lang="en-US" altLang="ar-EG" b="1" dirty="0">
                <a:solidFill>
                  <a:schemeClr val="bg1"/>
                </a:solidFill>
                <a:latin typeface="Times New Roman" panose="02020603050405020304" pitchFamily="18" charset="0"/>
                <a:cs typeface="Times New Roman" panose="02020603050405020304" pitchFamily="18" charset="0"/>
              </a:rPr>
              <a:t>, </a:t>
            </a:r>
            <a:r>
              <a:rPr lang="en-US" altLang="ar-EG" b="1" i="1" dirty="0" err="1">
                <a:solidFill>
                  <a:schemeClr val="bg1"/>
                </a:solidFill>
                <a:latin typeface="Times New Roman" panose="02020603050405020304" pitchFamily="18" charset="0"/>
                <a:cs typeface="Times New Roman" panose="02020603050405020304" pitchFamily="18" charset="0"/>
              </a:rPr>
              <a:t>Beijerinckia</a:t>
            </a:r>
            <a:r>
              <a:rPr lang="en-US" altLang="ar-EG" b="1" dirty="0">
                <a:solidFill>
                  <a:schemeClr val="bg1"/>
                </a:solidFill>
                <a:latin typeface="Times New Roman" panose="02020603050405020304" pitchFamily="18" charset="0"/>
                <a:cs typeface="Times New Roman" panose="02020603050405020304" pitchFamily="18" charset="0"/>
              </a:rPr>
              <a:t>, </a:t>
            </a:r>
            <a:r>
              <a:rPr lang="en-US" altLang="ar-EG" b="1" i="1" dirty="0" err="1">
                <a:solidFill>
                  <a:schemeClr val="bg1"/>
                </a:solidFill>
                <a:latin typeface="Times New Roman" panose="02020603050405020304" pitchFamily="18" charset="0"/>
                <a:cs typeface="Times New Roman" panose="02020603050405020304" pitchFamily="18" charset="0"/>
              </a:rPr>
              <a:t>Rhodospirillum</a:t>
            </a:r>
            <a:r>
              <a:rPr lang="en-US" altLang="ar-EG" b="1" i="1" dirty="0">
                <a:solidFill>
                  <a:schemeClr val="bg1"/>
                </a:solidFill>
                <a:latin typeface="Times New Roman" panose="02020603050405020304" pitchFamily="18" charset="0"/>
                <a:cs typeface="Times New Roman" panose="02020603050405020304" pitchFamily="18" charset="0"/>
              </a:rPr>
              <a:t> </a:t>
            </a:r>
            <a:r>
              <a:rPr lang="en-US" altLang="ar-EG" b="1" dirty="0">
                <a:solidFill>
                  <a:schemeClr val="bg1"/>
                </a:solidFill>
                <a:latin typeface="Times New Roman" panose="02020603050405020304" pitchFamily="18" charset="0"/>
                <a:cs typeface="Times New Roman" panose="02020603050405020304" pitchFamily="18" charset="0"/>
              </a:rPr>
              <a:t>and BGA.</a:t>
            </a:r>
          </a:p>
          <a:p>
            <a:pPr marL="609600" indent="-609600" algn="ctr">
              <a:lnSpc>
                <a:spcPct val="150000"/>
              </a:lnSpc>
              <a:spcBef>
                <a:spcPts val="0"/>
              </a:spcBef>
              <a:buNone/>
              <a:defRPr/>
            </a:pPr>
            <a:r>
              <a:rPr lang="en-US" altLang="ar-EG" b="1" dirty="0">
                <a:solidFill>
                  <a:schemeClr val="bg1"/>
                </a:solidFill>
                <a:latin typeface="Times New Roman" panose="02020603050405020304" pitchFamily="18" charset="0"/>
                <a:cs typeface="Times New Roman" panose="02020603050405020304" pitchFamily="18" charset="0"/>
              </a:rPr>
              <a:t>Associative: e.g. </a:t>
            </a:r>
            <a:r>
              <a:rPr lang="en-US" altLang="ar-EG" b="1" i="1" dirty="0" err="1">
                <a:solidFill>
                  <a:schemeClr val="bg1"/>
                </a:solidFill>
                <a:latin typeface="Times New Roman" panose="02020603050405020304" pitchFamily="18" charset="0"/>
                <a:cs typeface="Times New Roman" panose="02020603050405020304" pitchFamily="18" charset="0"/>
              </a:rPr>
              <a:t>Azospirillum</a:t>
            </a:r>
            <a:r>
              <a:rPr lang="en-US" altLang="ar-EG" b="1" dirty="0">
                <a:solidFill>
                  <a:schemeClr val="bg1"/>
                </a:solidFill>
                <a:latin typeface="Times New Roman" panose="02020603050405020304" pitchFamily="18" charset="0"/>
                <a:cs typeface="Times New Roman" panose="02020603050405020304" pitchFamily="18" charset="0"/>
              </a:rPr>
              <a:t>, </a:t>
            </a:r>
            <a:r>
              <a:rPr lang="en-US" altLang="ar-EG" b="1" i="1" dirty="0" err="1">
                <a:solidFill>
                  <a:schemeClr val="bg1"/>
                </a:solidFill>
                <a:latin typeface="Times New Roman" panose="02020603050405020304" pitchFamily="18" charset="0"/>
                <a:cs typeface="Times New Roman" panose="02020603050405020304" pitchFamily="18" charset="0"/>
              </a:rPr>
              <a:t>Acetobacter</a:t>
            </a:r>
            <a:r>
              <a:rPr lang="en-US" altLang="ar-EG" b="1" i="1" dirty="0">
                <a:solidFill>
                  <a:schemeClr val="bg1"/>
                </a:solidFill>
                <a:latin typeface="Times New Roman" panose="02020603050405020304" pitchFamily="18" charset="0"/>
                <a:cs typeface="Times New Roman" panose="02020603050405020304" pitchFamily="18" charset="0"/>
              </a:rPr>
              <a:t>, </a:t>
            </a:r>
            <a:r>
              <a:rPr lang="en-US" altLang="ar-EG" b="1" i="1" dirty="0" err="1">
                <a:solidFill>
                  <a:schemeClr val="bg1"/>
                </a:solidFill>
                <a:latin typeface="Times New Roman" panose="02020603050405020304" pitchFamily="18" charset="0"/>
                <a:cs typeface="Times New Roman" panose="02020603050405020304" pitchFamily="18" charset="0"/>
              </a:rPr>
              <a:t>Herbaspirillim</a:t>
            </a:r>
            <a:r>
              <a:rPr lang="en-US" altLang="ar-EG" b="1" dirty="0">
                <a:solidFill>
                  <a:schemeClr val="bg1"/>
                </a:solidFill>
                <a:latin typeface="Times New Roman" panose="02020603050405020304" pitchFamily="18" charset="0"/>
                <a:cs typeface="Times New Roman" panose="02020603050405020304" pitchFamily="18" charset="0"/>
              </a:rPr>
              <a:t>.</a:t>
            </a:r>
          </a:p>
          <a:p>
            <a:pPr marL="609600" indent="-609600" algn="ctr">
              <a:lnSpc>
                <a:spcPct val="150000"/>
              </a:lnSpc>
              <a:spcBef>
                <a:spcPts val="0"/>
              </a:spcBef>
              <a:buNone/>
              <a:defRPr/>
            </a:pPr>
            <a:r>
              <a:rPr lang="en-US" altLang="ar-EG" b="1" dirty="0">
                <a:solidFill>
                  <a:schemeClr val="bg1"/>
                </a:solidFill>
                <a:latin typeface="Times New Roman" panose="02020603050405020304" pitchFamily="18" charset="0"/>
                <a:cs typeface="Times New Roman" panose="02020603050405020304" pitchFamily="18" charset="0"/>
              </a:rPr>
              <a:t>Nutritional categories of N</a:t>
            </a:r>
            <a:r>
              <a:rPr lang="en-US" altLang="ar-EG" b="1" baseline="-25000" dirty="0">
                <a:solidFill>
                  <a:schemeClr val="bg1"/>
                </a:solidFill>
                <a:latin typeface="Times New Roman" panose="02020603050405020304" pitchFamily="18" charset="0"/>
                <a:cs typeface="Times New Roman" panose="02020603050405020304" pitchFamily="18" charset="0"/>
              </a:rPr>
              <a:t>2</a:t>
            </a:r>
            <a:r>
              <a:rPr lang="en-US" altLang="ar-EG" b="1" dirty="0">
                <a:solidFill>
                  <a:schemeClr val="bg1"/>
                </a:solidFill>
                <a:latin typeface="Times New Roman" panose="02020603050405020304" pitchFamily="18" charset="0"/>
                <a:cs typeface="Times New Roman" panose="02020603050405020304" pitchFamily="18" charset="0"/>
              </a:rPr>
              <a:t> fixing Bacteria</a:t>
            </a:r>
          </a:p>
          <a:p>
            <a:pPr marL="609600" indent="-609600" algn="ctr">
              <a:lnSpc>
                <a:spcPct val="150000"/>
              </a:lnSpc>
              <a:spcBef>
                <a:spcPts val="0"/>
              </a:spcBef>
              <a:buNone/>
              <a:defRPr/>
            </a:pPr>
            <a:r>
              <a:rPr lang="en-US" altLang="ar-EG" b="1" dirty="0">
                <a:solidFill>
                  <a:schemeClr val="bg1"/>
                </a:solidFill>
                <a:latin typeface="Times New Roman" panose="02020603050405020304" pitchFamily="18" charset="0"/>
                <a:cs typeface="Times New Roman" panose="02020603050405020304" pitchFamily="18" charset="0"/>
              </a:rPr>
              <a:t>A- Heterotrophs / B- Photoautotrophs</a:t>
            </a:r>
          </a:p>
        </p:txBody>
      </p:sp>
      <p:cxnSp>
        <p:nvCxnSpPr>
          <p:cNvPr id="8" name="Straight Arrow Connector 7"/>
          <p:cNvCxnSpPr>
            <a:stCxn id="2" idx="4"/>
            <a:endCxn id="4" idx="0"/>
          </p:cNvCxnSpPr>
          <p:nvPr/>
        </p:nvCxnSpPr>
        <p:spPr>
          <a:xfrm flipH="1">
            <a:off x="3200398" y="2092036"/>
            <a:ext cx="1" cy="498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 idx="4"/>
            <a:endCxn id="5" idx="0"/>
          </p:cNvCxnSpPr>
          <p:nvPr/>
        </p:nvCxnSpPr>
        <p:spPr>
          <a:xfrm>
            <a:off x="8721437" y="2092036"/>
            <a:ext cx="0" cy="498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2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down)">
                                      <p:cBhvr>
                                        <p:cTn id="41" dur="580">
                                          <p:stCondLst>
                                            <p:cond delay="0"/>
                                          </p:stCondLst>
                                        </p:cTn>
                                        <p:tgtEl>
                                          <p:spTgt spid="5"/>
                                        </p:tgtEl>
                                      </p:cBhvr>
                                    </p:animEffect>
                                    <p:anim calcmode="lin" valueType="num">
                                      <p:cBhvr>
                                        <p:cTn id="4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7" dur="26">
                                          <p:stCondLst>
                                            <p:cond delay="650"/>
                                          </p:stCondLst>
                                        </p:cTn>
                                        <p:tgtEl>
                                          <p:spTgt spid="5"/>
                                        </p:tgtEl>
                                      </p:cBhvr>
                                      <p:to x="100000" y="60000"/>
                                    </p:animScale>
                                    <p:animScale>
                                      <p:cBhvr>
                                        <p:cTn id="48" dur="166" decel="50000">
                                          <p:stCondLst>
                                            <p:cond delay="676"/>
                                          </p:stCondLst>
                                        </p:cTn>
                                        <p:tgtEl>
                                          <p:spTgt spid="5"/>
                                        </p:tgtEl>
                                      </p:cBhvr>
                                      <p:to x="100000" y="100000"/>
                                    </p:animScale>
                                    <p:animScale>
                                      <p:cBhvr>
                                        <p:cTn id="49" dur="26">
                                          <p:stCondLst>
                                            <p:cond delay="1312"/>
                                          </p:stCondLst>
                                        </p:cTn>
                                        <p:tgtEl>
                                          <p:spTgt spid="5"/>
                                        </p:tgtEl>
                                      </p:cBhvr>
                                      <p:to x="100000" y="80000"/>
                                    </p:animScale>
                                    <p:animScale>
                                      <p:cBhvr>
                                        <p:cTn id="50" dur="166" decel="50000">
                                          <p:stCondLst>
                                            <p:cond delay="1338"/>
                                          </p:stCondLst>
                                        </p:cTn>
                                        <p:tgtEl>
                                          <p:spTgt spid="5"/>
                                        </p:tgtEl>
                                      </p:cBhvr>
                                      <p:to x="100000" y="100000"/>
                                    </p:animScale>
                                    <p:animScale>
                                      <p:cBhvr>
                                        <p:cTn id="51" dur="26">
                                          <p:stCondLst>
                                            <p:cond delay="1642"/>
                                          </p:stCondLst>
                                        </p:cTn>
                                        <p:tgtEl>
                                          <p:spTgt spid="5"/>
                                        </p:tgtEl>
                                      </p:cBhvr>
                                      <p:to x="100000" y="90000"/>
                                    </p:animScale>
                                    <p:animScale>
                                      <p:cBhvr>
                                        <p:cTn id="52" dur="166" decel="50000">
                                          <p:stCondLst>
                                            <p:cond delay="1668"/>
                                          </p:stCondLst>
                                        </p:cTn>
                                        <p:tgtEl>
                                          <p:spTgt spid="5"/>
                                        </p:tgtEl>
                                      </p:cBhvr>
                                      <p:to x="100000" y="100000"/>
                                    </p:animScale>
                                    <p:animScale>
                                      <p:cBhvr>
                                        <p:cTn id="53" dur="26">
                                          <p:stCondLst>
                                            <p:cond delay="1808"/>
                                          </p:stCondLst>
                                        </p:cTn>
                                        <p:tgtEl>
                                          <p:spTgt spid="5"/>
                                        </p:tgtEl>
                                      </p:cBhvr>
                                      <p:to x="100000" y="95000"/>
                                    </p:animScale>
                                    <p:animScale>
                                      <p:cBhvr>
                                        <p:cTn id="5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990</Words>
  <Application>Microsoft Office PowerPoint</Application>
  <PresentationFormat>Widescreen</PresentationFormat>
  <Paragraphs>48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Narrow</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4</cp:revision>
  <dcterms:created xsi:type="dcterms:W3CDTF">2020-03-26T18:21:37Z</dcterms:created>
  <dcterms:modified xsi:type="dcterms:W3CDTF">2020-03-26T18:46:25Z</dcterms:modified>
</cp:coreProperties>
</file>