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609600"/>
            <a:ext cx="6781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  Kinds of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Epistatic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   Interactions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Arial"/>
            </a:endParaRPr>
          </a:p>
          <a:p>
            <a:r>
              <a:rPr lang="en-US" sz="2800" b="1" dirty="0" smtClean="0">
                <a:latin typeface="Arial"/>
              </a:rPr>
              <a:t>In </a:t>
            </a:r>
            <a:r>
              <a:rPr lang="en-US" sz="2800" b="1" dirty="0">
                <a:latin typeface="Arial"/>
              </a:rPr>
              <a:t>epistasis less than four phenotypes appear in F2</a:t>
            </a:r>
            <a:r>
              <a:rPr lang="en-US" sz="2800" dirty="0">
                <a:latin typeface="Arial"/>
              </a:rPr>
              <a:t>.</a:t>
            </a:r>
          </a:p>
          <a:p>
            <a:r>
              <a:rPr lang="az-Cyrl-AZ" sz="2800" dirty="0">
                <a:latin typeface="Arial"/>
              </a:rPr>
              <a:t>(і) </a:t>
            </a:r>
            <a:r>
              <a:rPr lang="en-US" sz="2800" dirty="0">
                <a:latin typeface="Arial"/>
              </a:rPr>
              <a:t>Dominant Epistasis. (12:3:1)</a:t>
            </a:r>
          </a:p>
          <a:p>
            <a:r>
              <a:rPr lang="en-US" sz="2800" dirty="0">
                <a:latin typeface="Arial"/>
              </a:rPr>
              <a:t>(ii) Recessive epistasis.(9:3:4)(Supplementary interaction)</a:t>
            </a:r>
          </a:p>
          <a:p>
            <a:r>
              <a:rPr lang="en-US" sz="2800" dirty="0">
                <a:latin typeface="Arial"/>
              </a:rPr>
              <a:t>(iii) Duplicate Recessive Genes (9:7) (</a:t>
            </a:r>
            <a:r>
              <a:rPr lang="en-US" sz="2800" dirty="0" smtClean="0">
                <a:latin typeface="Arial"/>
              </a:rPr>
              <a:t>Complementary Genes</a:t>
            </a:r>
            <a:r>
              <a:rPr lang="en-US" sz="2800" dirty="0">
                <a:latin typeface="Arial"/>
              </a:rPr>
              <a:t>)</a:t>
            </a:r>
          </a:p>
          <a:p>
            <a:r>
              <a:rPr lang="en-US" sz="2800" dirty="0">
                <a:latin typeface="Arial"/>
              </a:rPr>
              <a:t>(iv) Duplicate Dominant Genes. (15:1)</a:t>
            </a:r>
          </a:p>
          <a:p>
            <a:r>
              <a:rPr lang="en-US" sz="2800" dirty="0">
                <a:latin typeface="Arial"/>
              </a:rPr>
              <a:t>(v) Duplicate Genes with Cumulative Effect (9:6:1)</a:t>
            </a:r>
          </a:p>
          <a:p>
            <a:r>
              <a:rPr lang="fr-FR" sz="2800" dirty="0">
                <a:latin typeface="Arial"/>
              </a:rPr>
              <a:t>(vi) Dominant </a:t>
            </a:r>
            <a:r>
              <a:rPr lang="fr-FR" sz="2800" dirty="0" err="1">
                <a:latin typeface="Arial"/>
              </a:rPr>
              <a:t>Recessive</a:t>
            </a:r>
            <a:r>
              <a:rPr lang="fr-FR" sz="2800" dirty="0">
                <a:latin typeface="Arial"/>
              </a:rPr>
              <a:t> Interaction (13:3)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4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/>
              </a:rPr>
              <a:t>Duplicate Recessive Genes (9:7)</a:t>
            </a:r>
            <a:br>
              <a:rPr lang="en-US" b="1" dirty="0">
                <a:latin typeface="Arial"/>
              </a:rPr>
            </a:br>
            <a:r>
              <a:rPr lang="en-US" b="1" dirty="0">
                <a:latin typeface="Arial"/>
              </a:rPr>
              <a:t>(Complementary Genes)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Both the genes loci have homozygous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recessive alleles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and both of them produce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identical phenotype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Both dominant alleles are necessary to produce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 different phenotype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 e.g.: AABB,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in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all these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combinations.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Both the dominant alleles (A and B) are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present and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they will produce a different phenotype.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Whereas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or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bbAA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in which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other dominant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allele is absent, produces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normal phenotype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653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543800" cy="5486400"/>
          </a:xfrm>
        </p:spPr>
      </p:pic>
    </p:spTree>
    <p:extLst>
      <p:ext uri="{BB962C8B-B14F-4D97-AF65-F5344CB8AC3E}">
        <p14:creationId xmlns:p14="http://schemas.microsoft.com/office/powerpoint/2010/main" val="366808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Bateson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Punnett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observed that when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two white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flowered varieties of sweet pea,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</a:rPr>
              <a:t>Lathyrus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</a:rPr>
              <a:t>odoratus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were crossed, F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progeny had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coloured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flowers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 When F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was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selfed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the F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ratio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showed the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presence of both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coloured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and white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flowered varieties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the ratio 9:7.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man,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deaf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mutism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is complementary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gene dependent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depending upon two dominant genes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 and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B, the presence of both of them is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responsible for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normal hearing and speech.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47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399"/>
          </a:xfrm>
        </p:spPr>
      </p:pic>
    </p:spTree>
    <p:extLst>
      <p:ext uri="{BB962C8B-B14F-4D97-AF65-F5344CB8AC3E}">
        <p14:creationId xmlns:p14="http://schemas.microsoft.com/office/powerpoint/2010/main" val="62289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In this case dominant alleles on both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locus are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required hence wherever A and B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both are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present they result into purple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effect masking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the white.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This is because A and B alleles modified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the colorless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precursor by showing their effects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53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763000" cy="6476999"/>
          </a:xfrm>
        </p:spPr>
      </p:pic>
    </p:spTree>
    <p:extLst>
      <p:ext uri="{BB962C8B-B14F-4D97-AF65-F5344CB8AC3E}">
        <p14:creationId xmlns:p14="http://schemas.microsoft.com/office/powerpoint/2010/main" val="87511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purple pigment in corn requires that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two enzymes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(controlled by two dominant alleles)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must be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active for the pigment to form.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Two white varieties of corn showing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 genotypes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will produce a ratio of 9/16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purple and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7/16 white ears, depending upon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nine different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possible arrangements of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 chromosomes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(and alleles) for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these characteristics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69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</a:rPr>
              <a:t>Duplicate Dominant Genes. (15:1)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00200"/>
            <a:ext cx="8595360" cy="4636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The dominant alleles of both the genes produce the same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phenotypic effect giving the ratio 15:1.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At least one of the dominant allele is necessary for the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phenotypic effect. e.g. AABB,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aaBbgive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one phenotype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In the absence of all the dominant genes (only in case of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), the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recessive phenotype will be expressed.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The duplicate genes are also called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pseudoalleles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98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00999" cy="5943600"/>
          </a:xfrm>
        </p:spPr>
      </p:pic>
    </p:spTree>
    <p:extLst>
      <p:ext uri="{BB962C8B-B14F-4D97-AF65-F5344CB8AC3E}">
        <p14:creationId xmlns:p14="http://schemas.microsoft.com/office/powerpoint/2010/main" val="53596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As observed by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G.H.Shull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the seed capsules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of Shepherd’s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purse (genus </a:t>
            </a:r>
            <a:r>
              <a:rPr lang="en-US" sz="2400" i="1" dirty="0" err="1">
                <a:solidFill>
                  <a:srgbClr val="000000"/>
                </a:solidFill>
                <a:latin typeface="Arial"/>
              </a:rPr>
              <a:t>Capsella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) occur in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two different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shapes,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i.e. triangular and top shaped.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When F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individuals were self crossed,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generation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showed plants with triangular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top shaped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capsules in the ratio 15:1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(A and B) would produce plants with triangular-shaped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capsules.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would produce plants with top shaped capsules.F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phenotypic ratio 15(triangular) 1(Top shaped).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3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6585" y="30480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Dominant Epistasis. (12:3:1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66843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Dominant allele (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.,A) of one gene hides the effect of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allele of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another gene (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., B)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and expresses itself phenotypically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20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B allele (hypostatic) will be expressed only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when gene locus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 contains two recessive (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 alleles.</a:t>
            </a:r>
          </a:p>
          <a:p>
            <a:r>
              <a:rPr lang="en-US" sz="20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Thus, the genotype AA BB or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Bb and AA bb or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bb produce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same phenotype</a:t>
            </a:r>
          </a:p>
          <a:p>
            <a:r>
              <a:rPr lang="en-US" sz="20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genotype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BB or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Bb and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bb produce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two      additional phenotype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sz="20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This type of dominant epistasis modifies the classical ratio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of 9:3:3:1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into 12:3:1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77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00799"/>
          </a:xfrm>
        </p:spPr>
      </p:pic>
    </p:spTree>
    <p:extLst>
      <p:ext uri="{BB962C8B-B14F-4D97-AF65-F5344CB8AC3E}">
        <p14:creationId xmlns:p14="http://schemas.microsoft.com/office/powerpoint/2010/main" val="32173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/>
              </a:rPr>
              <a:t>Duplicate Genes with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Cumulative Effect. (9:6:1)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24000"/>
            <a:ext cx="8595360" cy="471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Both the dominant non allelic alleles, when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present together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give a new phenotype, but when allowed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to express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independently, they give their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own phenotypic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expression separately.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the absence of any dominant allele,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recessive allele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is expressed.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04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543799" cy="5181600"/>
          </a:xfrm>
        </p:spPr>
      </p:pic>
    </p:spTree>
    <p:extLst>
      <p:ext uri="{BB962C8B-B14F-4D97-AF65-F5344CB8AC3E}">
        <p14:creationId xmlns:p14="http://schemas.microsoft.com/office/powerpoint/2010/main" val="220244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595360" cy="478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pigs S and s are allelic genes;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S giving sandy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ss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giving white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 non-allelic gene R also gives sandy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same as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S) but when both the dominant genes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interact together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they give red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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Non-allelic gene does not interact with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70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799"/>
          </a:xfrm>
        </p:spPr>
      </p:pic>
    </p:spTree>
    <p:extLst>
      <p:ext uri="{BB962C8B-B14F-4D97-AF65-F5344CB8AC3E}">
        <p14:creationId xmlns:p14="http://schemas.microsoft.com/office/powerpoint/2010/main" val="961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</a:rPr>
              <a:t>Dominant Recessive Interaction (13:3)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24000"/>
            <a:ext cx="8595360" cy="471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The dominant allele (A), either in homozygous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or heterozygous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condition, of one gene and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homozygous recessive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allele (bb) of other gene produces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same phenotype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In F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generation, progenies having A (homozygous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or heterozygous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) or bb (homozygous) will not allow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 gene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to be expressed.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Genotype AABB,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produce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same phenotype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and the genotype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</a:rPr>
              <a:t>aabb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 produce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another but same phenotype.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238999" cy="5181599"/>
          </a:xfrm>
        </p:spPr>
      </p:pic>
    </p:spTree>
    <p:extLst>
      <p:ext uri="{BB962C8B-B14F-4D97-AF65-F5344CB8AC3E}">
        <p14:creationId xmlns:p14="http://schemas.microsoft.com/office/powerpoint/2010/main" val="936886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Leghorn fowl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the white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colour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of feather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is formed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by CCII (due to the presence of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epistatic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gene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Similarly in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Plymouth Rock fowl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white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colour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of feather is formed by ccii (due to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 absence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of dominant C gene).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Therefore C is suppressed by inhibitor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gene both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dominant (I) and recessive (ii) condition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87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86800" cy="6400801"/>
          </a:xfrm>
        </p:spPr>
      </p:pic>
    </p:spTree>
    <p:extLst>
      <p:ext uri="{BB962C8B-B14F-4D97-AF65-F5344CB8AC3E}">
        <p14:creationId xmlns:p14="http://schemas.microsoft.com/office/powerpoint/2010/main" val="108809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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Interaction involves an inhibitory factor which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by itself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has no phenotypic effect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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But, when present in the dominant form prevents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or inhibits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the expression of another dominant gene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"/>
              </a:rPr>
              <a:t> 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:.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Malvidin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primula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flowers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Malvidin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is a O-Methylated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anthocyanin responsible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for the blue pigments in </a:t>
            </a:r>
            <a:r>
              <a:rPr lang="en-US" sz="2800" i="1" dirty="0" err="1" smtClean="0">
                <a:solidFill>
                  <a:srgbClr val="000000"/>
                </a:solidFill>
                <a:latin typeface="Franklin Gothic Medium,Italic"/>
              </a:rPr>
              <a:t>Primula</a:t>
            </a:r>
            <a:r>
              <a:rPr lang="en-US" sz="2800" i="1" dirty="0" smtClean="0">
                <a:solidFill>
                  <a:srgbClr val="000000"/>
                </a:solidFill>
                <a:latin typeface="Franklin Gothic Medium,Italic"/>
              </a:rPr>
              <a:t> polyanthus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plant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Synthesis of 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malvidin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(blue) is controlled by gene K</a:t>
            </a:r>
          </a:p>
        </p:txBody>
      </p:sp>
    </p:spTree>
    <p:extLst>
      <p:ext uri="{BB962C8B-B14F-4D97-AF65-F5344CB8AC3E}">
        <p14:creationId xmlns:p14="http://schemas.microsoft.com/office/powerpoint/2010/main" val="218167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01045"/>
              </p:ext>
            </p:extLst>
          </p:nvPr>
        </p:nvGraphicFramePr>
        <p:xfrm>
          <a:off x="1676400" y="1219200"/>
          <a:ext cx="6781800" cy="42106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60600"/>
                <a:gridCol w="2260600"/>
                <a:gridCol w="2260600"/>
              </a:tblGrid>
              <a:tr h="1351935"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strike="noStrike" baseline="0" dirty="0" err="1" smtClean="0"/>
                        <a:t>Epistatic</a:t>
                      </a:r>
                      <a:endParaRPr lang="en-US" sz="2800" b="1" u="none" strike="noStrike" baseline="0" dirty="0" smtClean="0"/>
                    </a:p>
                    <a:p>
                      <a:pPr algn="l"/>
                      <a:r>
                        <a:rPr lang="en-US" sz="2800" b="1" u="none" strike="noStrike" baseline="0" dirty="0" smtClean="0"/>
                        <a:t>alleles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Hypostatic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alleles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Phenotypic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Expression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</a:tr>
              <a:tr h="946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aa</a:t>
                      </a:r>
                      <a:endParaRPr kumimoji="0" lang="en-US" sz="2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bb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</a:t>
                      </a:r>
                      <a:endParaRPr lang="en-US" sz="2800" b="1" dirty="0"/>
                    </a:p>
                  </a:txBody>
                  <a:tcPr/>
                </a:tc>
              </a:tr>
              <a:tr h="946355">
                <a:tc>
                  <a:txBody>
                    <a:bodyPr/>
                    <a:lstStyle/>
                    <a:p>
                      <a:r>
                        <a:rPr lang="en-US" sz="2800" b="1" u="none" strike="noStrike" baseline="0" dirty="0" err="1" smtClean="0"/>
                        <a:t>aa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none" strike="noStrike" baseline="0" dirty="0" smtClean="0"/>
                        <a:t>BB, Bb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baseline="0" dirty="0" smtClean="0"/>
                        <a:t>B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</a:tr>
              <a:tr h="946355">
                <a:tc>
                  <a:txBody>
                    <a:bodyPr/>
                    <a:lstStyle/>
                    <a:p>
                      <a:r>
                        <a:rPr lang="en-US" sz="2800" b="1" u="none" strike="noStrike" baseline="0" dirty="0" smtClean="0"/>
                        <a:t>AA, </a:t>
                      </a:r>
                      <a:r>
                        <a:rPr lang="en-US" sz="2800" b="1" u="none" strike="noStrike" baseline="0" dirty="0" err="1" smtClean="0"/>
                        <a:t>Aa</a:t>
                      </a:r>
                      <a:r>
                        <a:rPr lang="en-US" sz="2800" b="1" u="none" strike="noStrike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none" strike="noStrike" baseline="0" dirty="0" smtClean="0"/>
                        <a:t>Bb, Bb, bb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baseline="0" dirty="0" smtClean="0"/>
                        <a:t>A</a:t>
                      </a:r>
                      <a:endParaRPr lang="en-US" sz="2800" b="1" dirty="0" smtClean="0"/>
                    </a:p>
                    <a:p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0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595360" cy="4788408"/>
          </a:xfrm>
        </p:spPr>
        <p:txBody>
          <a:bodyPr>
            <a:normAutofit/>
          </a:bodyPr>
          <a:lstStyle/>
          <a:p>
            <a:pPr marL="0" lvl="0" indent="0">
              <a:buClr>
                <a:srgbClr val="61625E"/>
              </a:buClr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recessive state(k),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malvidin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is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not synthesized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buClr>
                <a:srgbClr val="61625E"/>
              </a:buClr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Production is suppressed by gene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D, found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at completely different locus</a:t>
            </a:r>
          </a:p>
          <a:p>
            <a:pPr marL="0" lvl="0" indent="0">
              <a:buClr>
                <a:srgbClr val="61625E"/>
              </a:buClr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D allele is dominant to K allele</a:t>
            </a:r>
            <a:endParaRPr lang="en-US" sz="2800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2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1"/>
          <a:stretch/>
        </p:blipFill>
        <p:spPr>
          <a:xfrm>
            <a:off x="533400" y="228600"/>
            <a:ext cx="8001000" cy="6248399"/>
          </a:xfrm>
        </p:spPr>
      </p:pic>
    </p:spTree>
    <p:extLst>
      <p:ext uri="{BB962C8B-B14F-4D97-AF65-F5344CB8AC3E}">
        <p14:creationId xmlns:p14="http://schemas.microsoft.com/office/powerpoint/2010/main" val="194410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KkDd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genotype will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not produce </a:t>
            </a:r>
            <a:r>
              <a:rPr lang="en-US" sz="2800" dirty="0" err="1">
                <a:solidFill>
                  <a:srgbClr val="000000"/>
                </a:solidFill>
                <a:latin typeface="Franklin Gothic Medium"/>
              </a:rPr>
              <a:t>malvidin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 due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to the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presence of D allele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Thus, white &amp; blue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colored flowers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producing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plants are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obtained in the ratio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of 13:3</a:t>
            </a:r>
            <a:endParaRPr lang="en-US" sz="2800" dirty="0">
              <a:solidFill>
                <a:srgbClr val="000000"/>
              </a:solidFill>
              <a:latin typeface="Franklin Gothic Medium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892A8"/>
                </a:solidFill>
                <a:latin typeface="Wingdings"/>
              </a:rPr>
              <a:t>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Also known as dominant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41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34400" cy="6248400"/>
          </a:xfrm>
        </p:spPr>
      </p:pic>
    </p:spTree>
    <p:extLst>
      <p:ext uri="{BB962C8B-B14F-4D97-AF65-F5344CB8AC3E}">
        <p14:creationId xmlns:p14="http://schemas.microsoft.com/office/powerpoint/2010/main" val="43125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2314"/>
                </a:solidFill>
                <a:latin typeface="Arial"/>
              </a:rPr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/>
              </a:rPr>
              <a:t>Studied in summer squash (</a:t>
            </a:r>
            <a:r>
              <a:rPr lang="en-US" sz="3200" i="1" dirty="0" err="1">
                <a:solidFill>
                  <a:schemeClr val="tx1"/>
                </a:solidFill>
                <a:latin typeface="Arial"/>
              </a:rPr>
              <a:t>Cucurbita</a:t>
            </a:r>
            <a:r>
              <a:rPr lang="en-US" sz="3200" i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Arial"/>
              </a:rPr>
              <a:t>pepo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</a:rPr>
              <a:t>Common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fruit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colors-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</a:rPr>
              <a:t>white,yellow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 and green, White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(W) is dominant over colored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squash. Yellow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(Y) is dominant over green squash</a:t>
            </a:r>
          </a:p>
          <a:p>
            <a:pPr marL="342900" indent="-342900"/>
            <a:r>
              <a:rPr lang="en-US" sz="2800" dirty="0" smtClean="0">
                <a:solidFill>
                  <a:schemeClr val="tx1"/>
                </a:solidFill>
                <a:latin typeface="Arial"/>
              </a:rPr>
              <a:t>Pure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breeding white fruited variety is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crossed with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the double recessive green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variety,F1 hybrids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are all white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</a:rPr>
              <a:t> When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the hybrids are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</a:rPr>
              <a:t>selfed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, white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yellow and green 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fruited plants arise in the ratio of 12:3:1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14400"/>
            <a:ext cx="8595360" cy="53218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The effect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of dominant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gene ’Y’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is masked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by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the dominant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gene ’W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’ (</a:t>
            </a:r>
            <a:r>
              <a:rPr lang="en-US" sz="2400" dirty="0" err="1">
                <a:solidFill>
                  <a:srgbClr val="000000"/>
                </a:solidFill>
                <a:latin typeface="Franklin Gothic Medium"/>
              </a:rPr>
              <a:t>epistatic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 gene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Franklin Gothic Medium"/>
            </a:endParaRPr>
          </a:p>
          <a:p>
            <a:r>
              <a:rPr lang="en-US" sz="2400" dirty="0" smtClean="0">
                <a:solidFill>
                  <a:srgbClr val="3892A8"/>
                </a:solidFill>
                <a:latin typeface="Wingdings"/>
              </a:rPr>
              <a:t>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WWYY X </a:t>
            </a:r>
            <a:r>
              <a:rPr lang="en-US" sz="2400" dirty="0" err="1" smtClean="0">
                <a:solidFill>
                  <a:srgbClr val="000000"/>
                </a:solidFill>
                <a:latin typeface="Franklin Gothic Medium"/>
              </a:rPr>
              <a:t>wwyy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        </a:t>
            </a:r>
            <a:endParaRPr lang="en-US" sz="2400" dirty="0">
              <a:solidFill>
                <a:srgbClr val="000000"/>
              </a:solidFill>
              <a:latin typeface="Franklin Gothic Medium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          (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white) ↓ (green)</a:t>
            </a:r>
          </a:p>
          <a:p>
            <a:r>
              <a:rPr lang="en-US" sz="2400" dirty="0">
                <a:solidFill>
                  <a:srgbClr val="3892A8"/>
                </a:solidFill>
                <a:latin typeface="Wingdings"/>
              </a:rPr>
              <a:t> </a:t>
            </a:r>
            <a:r>
              <a:rPr lang="en-US" sz="2400" dirty="0" smtClean="0">
                <a:solidFill>
                  <a:srgbClr val="3892A8"/>
                </a:solidFill>
                <a:latin typeface="Wingdings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F1 </a:t>
            </a:r>
            <a:r>
              <a:rPr lang="en-US" sz="2400" dirty="0" err="1">
                <a:solidFill>
                  <a:srgbClr val="000000"/>
                </a:solidFill>
                <a:latin typeface="Franklin Gothic Medium"/>
              </a:rPr>
              <a:t>WwYy</a:t>
            </a:r>
            <a:endParaRPr lang="en-US" sz="2400" dirty="0">
              <a:solidFill>
                <a:srgbClr val="000000"/>
              </a:solidFill>
              <a:latin typeface="Franklin Gothic Medium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        P (white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) (</a:t>
            </a:r>
            <a:r>
              <a:rPr lang="en-US" sz="2400" dirty="0" err="1">
                <a:solidFill>
                  <a:srgbClr val="000000"/>
                </a:solidFill>
                <a:latin typeface="Franklin Gothic Medium"/>
              </a:rPr>
              <a:t>selfed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)</a:t>
            </a:r>
          </a:p>
          <a:p>
            <a:r>
              <a:rPr lang="en-US" sz="2400" dirty="0">
                <a:solidFill>
                  <a:srgbClr val="3892A8"/>
                </a:solidFill>
                <a:latin typeface="Wingdings"/>
              </a:rPr>
              <a:t> </a:t>
            </a:r>
            <a:r>
              <a:rPr lang="en-US" sz="2400" dirty="0" smtClean="0">
                <a:solidFill>
                  <a:srgbClr val="3892A8"/>
                </a:solidFill>
                <a:latin typeface="Wingdings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F2</a:t>
            </a:r>
            <a:endParaRPr lang="en-US" sz="2400" dirty="0">
              <a:solidFill>
                <a:srgbClr val="000000"/>
              </a:solidFill>
              <a:latin typeface="Franklin Gothic Medium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      </a:t>
            </a:r>
            <a:r>
              <a:rPr lang="en-US" sz="2400" dirty="0" err="1" smtClean="0">
                <a:solidFill>
                  <a:srgbClr val="000000"/>
                </a:solidFill>
                <a:latin typeface="Franklin Gothic Medium"/>
              </a:rPr>
              <a:t>White:Yellow:Green</a:t>
            </a:r>
            <a:endParaRPr lang="en-US" sz="2400" dirty="0">
              <a:solidFill>
                <a:srgbClr val="000000"/>
              </a:solidFill>
              <a:latin typeface="Franklin Gothic Medium"/>
            </a:endParaRPr>
          </a:p>
          <a:p>
            <a:r>
              <a:rPr lang="en-US" sz="2400" dirty="0">
                <a:solidFill>
                  <a:srgbClr val="3892A8"/>
                </a:solidFill>
                <a:latin typeface="Wingdings"/>
              </a:rPr>
              <a:t> </a:t>
            </a:r>
            <a:r>
              <a:rPr lang="en-US" sz="2400" dirty="0" smtClean="0">
                <a:solidFill>
                  <a:srgbClr val="3892A8"/>
                </a:solidFill>
                <a:latin typeface="Wingdings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12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: 3 : 1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14182"/>
              </p:ext>
            </p:extLst>
          </p:nvPr>
        </p:nvGraphicFramePr>
        <p:xfrm>
          <a:off x="4267200" y="2133600"/>
          <a:ext cx="47243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24"/>
                <a:gridCol w="1007390"/>
                <a:gridCol w="948444"/>
                <a:gridCol w="884419"/>
                <a:gridCol w="1034322"/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latin typeface="Arial,Bold"/>
                        </a:rPr>
                        <a:t>♂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/</a:t>
                      </a:r>
                      <a:r>
                        <a:rPr lang="en-US" sz="2400" b="1" i="0" u="none" strike="noStrike" baseline="0" dirty="0" smtClean="0">
                          <a:latin typeface="Arial,Bold"/>
                        </a:rPr>
                        <a:t>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smtClean="0">
                          <a:latin typeface="Arial"/>
                        </a:rPr>
                        <a:t>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Wy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WY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Arial"/>
                        </a:rPr>
                        <a:t>wwyy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2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/>
              </a:rPr>
              <a:t>Recessive epistasis. (9:3:4)</a:t>
            </a:r>
            <a:br>
              <a:rPr lang="en-US" b="1" dirty="0">
                <a:latin typeface="Arial"/>
              </a:rPr>
            </a:br>
            <a:r>
              <a:rPr lang="en-US" b="1" dirty="0">
                <a:latin typeface="Arial"/>
              </a:rPr>
              <a:t>(Supplementary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52600"/>
            <a:ext cx="8595360" cy="44836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Recessive allele (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 of one gene locus hides the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effect of another gene locus (BB, Bb or bb) and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expresses itself phenotypically.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alleles of B locus express themselves only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when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epistatic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locus has dominant alleles (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., AA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or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Aa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This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will modify the ratio 9:3:3:1 to ratio 9:3:4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17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162800" cy="4114800"/>
          </a:xfrm>
        </p:spPr>
      </p:pic>
    </p:spTree>
    <p:extLst>
      <p:ext uri="{BB962C8B-B14F-4D97-AF65-F5344CB8AC3E}">
        <p14:creationId xmlns:p14="http://schemas.microsoft.com/office/powerpoint/2010/main" val="71625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horses, brown coat color (</a:t>
            </a:r>
            <a:r>
              <a:rPr lang="en-US" sz="2800" i="1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 is dominant over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tan (</a:t>
            </a:r>
            <a:r>
              <a:rPr lang="en-US" sz="2800" i="1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However, how that gene is expressed in the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phenotype is dependent on a second gene that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controls the deposition of pigment in hair.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892A8"/>
                </a:solidFill>
                <a:latin typeface="Wingdings 2"/>
              </a:rPr>
              <a:t>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dominant gene (</a:t>
            </a:r>
            <a:r>
              <a:rPr lang="en-US" sz="2800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 codes for the presence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of pigment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hair, whereas the recessive gene (</a:t>
            </a:r>
            <a:r>
              <a:rPr lang="en-US" sz="2800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codes for the absence of pigment.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10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799" cy="6476999"/>
          </a:xfrm>
        </p:spPr>
      </p:pic>
    </p:spTree>
    <p:extLst>
      <p:ext uri="{BB962C8B-B14F-4D97-AF65-F5344CB8AC3E}">
        <p14:creationId xmlns:p14="http://schemas.microsoft.com/office/powerpoint/2010/main" val="663130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78</TotalTime>
  <Words>1353</Words>
  <Application>Microsoft Office PowerPoint</Application>
  <PresentationFormat>On-screen Show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Soho</vt:lpstr>
      <vt:lpstr>   Kinds of Epistatic    Interactions</vt:lpstr>
      <vt:lpstr>PowerPoint Presentation</vt:lpstr>
      <vt:lpstr>PowerPoint Presentation</vt:lpstr>
      <vt:lpstr>Example:</vt:lpstr>
      <vt:lpstr>PowerPoint Presentation</vt:lpstr>
      <vt:lpstr>Recessive epistasis. (9:3:4) (Supplementary interaction</vt:lpstr>
      <vt:lpstr>PowerPoint Presentation</vt:lpstr>
      <vt:lpstr>Example</vt:lpstr>
      <vt:lpstr>PowerPoint Presentation</vt:lpstr>
      <vt:lpstr>Duplicate Recessive Genes (9:7) (Complementary Genes)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Duplicate Dominant Genes. (15:1)</vt:lpstr>
      <vt:lpstr>PowerPoint Presentation</vt:lpstr>
      <vt:lpstr>PowerPoint Presentation</vt:lpstr>
      <vt:lpstr>PowerPoint Presentation</vt:lpstr>
      <vt:lpstr>Duplicate Genes with Cumulative Effect. (9:6:1)</vt:lpstr>
      <vt:lpstr>PowerPoint Presentation</vt:lpstr>
      <vt:lpstr>Example</vt:lpstr>
      <vt:lpstr>PowerPoint Presentation</vt:lpstr>
      <vt:lpstr>Dominant Recessive Interaction (13:3)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Epistasis</dc:title>
  <dc:creator>Selwan</dc:creator>
  <cp:lastModifiedBy>User</cp:lastModifiedBy>
  <cp:revision>13</cp:revision>
  <dcterms:created xsi:type="dcterms:W3CDTF">2006-08-16T00:00:00Z</dcterms:created>
  <dcterms:modified xsi:type="dcterms:W3CDTF">2020-03-25T06:07:35Z</dcterms:modified>
</cp:coreProperties>
</file>