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1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3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9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1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79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9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7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8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0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3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136FA-2F38-4B18-BCF4-7B4C015976C4}" type="datetimeFigureOut">
              <a:rPr lang="en-US" smtClean="0"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A023B-9A2C-4910-9E70-56F3113F9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4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iosphere.gif (14986 byte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" y="228600"/>
            <a:ext cx="7135783" cy="6177135"/>
          </a:xfrm>
          <a:prstGeom prst="smileyFace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172200" y="6019800"/>
            <a:ext cx="274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r" rtl="1" eaLnBrk="0" hangingPunct="0"/>
            <a:r>
              <a:rPr lang="ar-EG" sz="3600">
                <a:latin typeface="Calibri" pitchFamily="34" charset="0"/>
              </a:rPr>
              <a:t>المجال الحيوي</a:t>
            </a:r>
            <a:endParaRPr lang="ar-EG" sz="3600"/>
          </a:p>
        </p:txBody>
      </p:sp>
    </p:spTree>
    <p:extLst>
      <p:ext uri="{BB962C8B-B14F-4D97-AF65-F5344CB8AC3E}">
        <p14:creationId xmlns:p14="http://schemas.microsoft.com/office/powerpoint/2010/main" val="17655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838200"/>
            <a:ext cx="2335126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Synecology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5800" y="3112827"/>
            <a:ext cx="7848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lvl1pPr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  <a:latin typeface="Calibri" pitchFamily="34" charset="0"/>
                <a:cs typeface="Times New Roman" pitchFamily="18" charset="0"/>
              </a:rPr>
              <a:t>Study plant communities and their environment</a:t>
            </a:r>
            <a:endParaRPr lang="en-GB" sz="3600" b="1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2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838200"/>
            <a:ext cx="4397294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Environmental factors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5800" y="2281831"/>
            <a:ext cx="7848600" cy="286232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lvl1pPr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</a:rPr>
              <a:t>-Climatic</a:t>
            </a:r>
          </a:p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</a:rPr>
              <a:t>-Edaphic</a:t>
            </a:r>
          </a:p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</a:rPr>
              <a:t>-Biotic</a:t>
            </a:r>
          </a:p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</a:rPr>
              <a:t>-Physiographic</a:t>
            </a:r>
          </a:p>
          <a:p>
            <a:pPr algn="ctr" eaLnBrk="1" hangingPunct="1"/>
            <a:endParaRPr lang="en-GB" sz="3600" b="1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2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19400" y="457200"/>
            <a:ext cx="41497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The atmosphere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1000" y="2286000"/>
            <a:ext cx="84582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Although the atmosphere is approximately 1,100 km high, the stratosphere (10 to 50 km) and the troposphere (less than 10 km) are the main atmospheric interactors of the biosphere.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28600" y="4343400"/>
            <a:ext cx="8458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The atmosphere is a prime mean for the spatial diffusion of pollutants and a temporary mean of their accumulation. </a:t>
            </a: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04800" y="1219200"/>
            <a:ext cx="853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600">
                <a:latin typeface="Cambria" pitchFamily="18" charset="0"/>
              </a:rPr>
              <a:t>It is a mixture of N</a:t>
            </a:r>
            <a:r>
              <a:rPr lang="en-US" sz="2600" baseline="-30000">
                <a:latin typeface="Cambria" pitchFamily="18" charset="0"/>
              </a:rPr>
              <a:t>2</a:t>
            </a:r>
            <a:r>
              <a:rPr lang="en-US" sz="2600">
                <a:latin typeface="Cambria" pitchFamily="18" charset="0"/>
              </a:rPr>
              <a:t> (78%), O</a:t>
            </a:r>
            <a:r>
              <a:rPr lang="en-US" sz="2600" baseline="-30000">
                <a:latin typeface="Cambria" pitchFamily="18" charset="0"/>
              </a:rPr>
              <a:t>2</a:t>
            </a:r>
            <a:r>
              <a:rPr lang="en-US" sz="2600">
                <a:latin typeface="Cambria" pitchFamily="18" charset="0"/>
              </a:rPr>
              <a:t> (21%) and traces (remaining 1%) of CO</a:t>
            </a:r>
            <a:r>
              <a:rPr lang="en-US" sz="2600" baseline="-30000">
                <a:latin typeface="Cambria" pitchFamily="18" charset="0"/>
              </a:rPr>
              <a:t>2</a:t>
            </a:r>
            <a:r>
              <a:rPr lang="en-US" sz="2600">
                <a:latin typeface="Cambria" pitchFamily="18" charset="0"/>
              </a:rPr>
              <a:t>, Argon, water vapor and other components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4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228600" y="2895600"/>
            <a:ext cx="86868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It is the accumulation of water in all its states (solid, liquid and gas) and the elements dissolved it in (sodium, magnesium, calcium, chloride &amp; sulphate).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3600" y="685800"/>
            <a:ext cx="44862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hydrosphere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28600" y="4495800"/>
            <a:ext cx="84582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97% of the water forms the oceans, 2% is ice (north and south poles) and 1% forms rivers, lakes, ground water and atmospheric vapor. 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04800" y="1676400"/>
            <a:ext cx="8610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It covers around 71% of the total earth's surface and is an important accumulator of pollutants. </a:t>
            </a:r>
          </a:p>
        </p:txBody>
      </p:sp>
    </p:spTree>
    <p:extLst>
      <p:ext uri="{BB962C8B-B14F-4D97-AF65-F5344CB8AC3E}">
        <p14:creationId xmlns:p14="http://schemas.microsoft.com/office/powerpoint/2010/main" val="2270555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457200" y="1752600"/>
            <a:ext cx="8153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The thin crust between the mantle and the atmosphere.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3600" y="663575"/>
            <a:ext cx="41433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lithosphere 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28600" y="4191000"/>
            <a:ext cx="8610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Main constituents are oxygen (47%), silicon (28%), aluminum (8%), iron (5%), calcium (4%), sodium (3%), potassium (3%) and magnesium (2%) in a crystalline state. 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04800" y="2895600"/>
            <a:ext cx="8534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Although the lithosphere is around 100 km thick, only 1 km of it can be considered in interaction with the biosphere. </a:t>
            </a:r>
          </a:p>
        </p:txBody>
      </p:sp>
    </p:spTree>
    <p:extLst>
      <p:ext uri="{BB962C8B-B14F-4D97-AF65-F5344CB8AC3E}">
        <p14:creationId xmlns:p14="http://schemas.microsoft.com/office/powerpoint/2010/main" val="220146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28600" y="2613025"/>
            <a:ext cx="8915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all forms of living organisms, including fauna (wild &amp; domesticated animals) &amp; flora (higher &amp; lower plants forms).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4600" y="457200"/>
            <a:ext cx="4002088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 Ecosphere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04800" y="4038600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>
                <a:latin typeface="Cambria" pitchFamily="18" charset="0"/>
              </a:rPr>
              <a:t>It is found in the atmosphere, hydrosphere &amp; lithosphere</a:t>
            </a:r>
            <a:r>
              <a:rPr lang="en-US">
                <a:latin typeface="Cambria" pitchFamily="18" charset="0"/>
              </a:rPr>
              <a:t>.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1549400"/>
            <a:ext cx="2436813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(The Biota)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6379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381000" y="2270254"/>
            <a:ext cx="7848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tabLst>
                <a:tab pos="1606550" algn="l"/>
                <a:tab pos="5943600" algn="l"/>
              </a:tabLst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Eco = </a:t>
            </a:r>
            <a:r>
              <a:rPr lang="en-GB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Oikos</a:t>
            </a: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 = Home</a:t>
            </a:r>
          </a:p>
          <a:p>
            <a:pPr algn="ctr">
              <a:tabLst>
                <a:tab pos="1606550" algn="l"/>
                <a:tab pos="5943600" algn="l"/>
              </a:tabLst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Ology = science or study </a:t>
            </a:r>
            <a:endParaRPr lang="en-GB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1400" y="762000"/>
            <a:ext cx="3980577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3600" b="1" dirty="0" smtClean="0">
                <a:solidFill>
                  <a:srgbClr val="262626"/>
                </a:solidFill>
                <a:cs typeface="Times New Roman" pitchFamily="18" charset="0"/>
              </a:rPr>
              <a:t>What is ecology?</a:t>
            </a:r>
            <a:endParaRPr lang="en-US" sz="3600" dirty="0">
              <a:solidFill>
                <a:srgbClr val="262626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4114800"/>
            <a:ext cx="7848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tabLst>
                <a:tab pos="1606550" algn="l"/>
                <a:tab pos="5943600" algn="l"/>
              </a:tabLst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Why pants are not uniform on the earth?</a:t>
            </a:r>
            <a:endParaRPr lang="en-GB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60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381000" y="2067532"/>
            <a:ext cx="7848600" cy="1605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tabLst>
                <a:tab pos="1606550" algn="l"/>
                <a:tab pos="5943600" algn="l"/>
              </a:tabLst>
              <a:defRPr/>
            </a:pPr>
            <a:r>
              <a:rPr lang="en-GB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Times New Roman" pitchFamily="18" charset="0"/>
              </a:rPr>
              <a:t>The specific place or environment that meets the needs of an organism. </a:t>
            </a:r>
            <a:endParaRPr lang="en-GB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1400" y="762000"/>
            <a:ext cx="2233304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3600" b="1">
                <a:solidFill>
                  <a:srgbClr val="262626"/>
                </a:solidFill>
                <a:cs typeface="Times New Roman" pitchFamily="18" charset="0"/>
              </a:rPr>
              <a:t>Habitat</a:t>
            </a:r>
            <a:r>
              <a:rPr lang="en-GB" sz="3600">
                <a:solidFill>
                  <a:srgbClr val="262626"/>
                </a:solidFill>
                <a:latin typeface="Calibri" pitchFamily="34" charset="0"/>
                <a:cs typeface="Times New Roman" pitchFamily="18" charset="0"/>
              </a:rPr>
              <a:t>: </a:t>
            </a:r>
            <a:endParaRPr lang="en-US" sz="360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92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838200"/>
            <a:ext cx="1928733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Species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5800" y="2335464"/>
            <a:ext cx="7848600" cy="275505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lvl1pPr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>
                <a:solidFill>
                  <a:srgbClr val="262626"/>
                </a:solidFill>
                <a:latin typeface="Calibri" pitchFamily="34" charset="0"/>
                <a:cs typeface="Times New Roman" pitchFamily="18" charset="0"/>
              </a:rPr>
              <a:t>Biological units with individuals of high genetic compatibility. The individuals of one species can mate together and produce fertile offspring. </a:t>
            </a:r>
            <a:endParaRPr lang="en-GB" sz="3600" b="1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590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838200"/>
            <a:ext cx="2340834" cy="64633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Autecology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5800" y="3112827"/>
            <a:ext cx="78486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>
            <a:lvl1pPr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06550" algn="l"/>
                <a:tab pos="59436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 dirty="0" smtClean="0">
                <a:solidFill>
                  <a:srgbClr val="262626"/>
                </a:solidFill>
                <a:latin typeface="Calibri" pitchFamily="34" charset="0"/>
                <a:cs typeface="Times New Roman" pitchFamily="18" charset="0"/>
              </a:rPr>
              <a:t>Study individual species and their environment</a:t>
            </a:r>
            <a:endParaRPr lang="en-GB" sz="3600" b="1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3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376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itu</dc:creator>
  <cp:lastModifiedBy>itu</cp:lastModifiedBy>
  <cp:revision>3</cp:revision>
  <dcterms:created xsi:type="dcterms:W3CDTF">2014-03-08T11:44:08Z</dcterms:created>
  <dcterms:modified xsi:type="dcterms:W3CDTF">2014-03-08T11:59:12Z</dcterms:modified>
</cp:coreProperties>
</file>