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7" r:id="rId3"/>
    <p:sldId id="275" r:id="rId4"/>
    <p:sldId id="280" r:id="rId5"/>
    <p:sldId id="281" r:id="rId6"/>
    <p:sldId id="284" r:id="rId7"/>
    <p:sldId id="292" r:id="rId8"/>
    <p:sldId id="286" r:id="rId9"/>
    <p:sldId id="290" r:id="rId10"/>
    <p:sldId id="289" r:id="rId11"/>
    <p:sldId id="288" r:id="rId12"/>
    <p:sldId id="291" r:id="rId13"/>
    <p:sldId id="293" r:id="rId14"/>
    <p:sldId id="296" r:id="rId15"/>
    <p:sldId id="287" r:id="rId16"/>
    <p:sldId id="29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37B"/>
    <a:srgbClr val="F2F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2238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2D01-2E17-4175-9E59-0D17E05CFC99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1FB5-09CA-4F04-B393-A518C38D1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8131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2A89-D888-499E-96DB-09377CF457A6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F3C5-6EF2-426A-B8AF-DDBAF93F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8662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C431-DEB0-41EA-AF00-91E9252F07F0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A287-1790-45A9-95C0-1F0F1497D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7100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5850-E46A-4570-BB6E-4DBCA4A828A0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A095-E8F6-4C7E-8122-D139992A3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8300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1CA8-900D-4793-8601-D62FDB9FF554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57AD-F697-47EC-94B0-86D18E312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3299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D8D-15AF-4449-9F56-3C6EE50F3336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7E39-74A7-4214-9545-9F287A0B3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2165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7947-4734-4AD4-BE64-C941D9036F1C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A653-3E51-45E2-92E9-AD661BCF4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0659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A62A-FC9B-40DF-80A8-3A5005EBEC2F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7A416-8AC9-4414-89A3-F1B71253E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58302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07B9-44E2-4E21-819D-968DAA0C6511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0261-A8FC-46AB-A467-EB775A557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1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  <p:sndAc>
      <p:stSnd>
        <p:snd r:embed="rId2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B136-4E0F-4958-9870-AF4F04A86438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3D62-4B3A-48AB-9855-A0B4CCC9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7754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CCE3-23E9-4B3C-B1DB-B90EA659EEBE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C204-1B02-4A92-BBB4-F3B99BC14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0141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61F9-FC4A-41BE-B288-60AF2B3F1B6A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F033-4E2D-466A-B58F-62CBDBD0A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06613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36F3-BAFB-4D39-8A59-5DDE4B788F42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6A2D-3F11-41CE-9F20-71B6980E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7197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4B5C-68B1-4C18-A8DB-FEA60C36C96B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CD02-73B5-4EF6-A6CF-97DF3E5E9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96143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D7B9-DC8B-43A2-98DC-5F5004B6CD5B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774E-B34B-4BF5-870B-D438D86A7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5485"/>
      </p:ext>
    </p:extLst>
  </p:cSld>
  <p:clrMapOvr>
    <a:masterClrMapping/>
  </p:clrMapOvr>
  <p:transition spd="slow">
    <p:pull dir="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059F672-462B-4635-B9BB-82143CF294C1}" type="datetimeFigureOut">
              <a:rPr lang="en-US"/>
              <a:pPr>
                <a:defRPr/>
              </a:pPr>
              <a:t>3/28/2020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22FB2B-ED93-48CF-ACB5-6C693CB8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26" r:id="rId4"/>
    <p:sldLayoutId id="2147483839" r:id="rId5"/>
    <p:sldLayoutId id="2147483827" r:id="rId6"/>
    <p:sldLayoutId id="2147483828" r:id="rId7"/>
    <p:sldLayoutId id="2147483840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ransition spd="slow">
    <p:pull dir="d"/>
    <p:sndAc>
      <p:stSnd>
        <p:snd r:embed="rId17" name="camera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projects.math.arizona.edu/~sp2007/dunesPic.jpg&amp;imgrefurl=http://projects.math.arizona.edu/~sp2007/sdgroup.html&amp;usg=__W4xLLIySiFGhmSytfT6x9d8J0B0=&amp;h=864&amp;w=1152&amp;sz=125&amp;hl=en&amp;start=1&amp;tbnid=exqytVRZqYc1cM:&amp;tbnh=112&amp;tbnw=150&amp;prev=/images%3Fq%3Dsand%2Bdunes%26gbv%3D2%26hl%3Den%26sa%3D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514600"/>
            <a:ext cx="7772400" cy="1371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8000" b="1" i="1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Soil Factor</a:t>
            </a:r>
            <a:r>
              <a:rPr lang="en-US" sz="8000" b="1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en-US" sz="80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orldproutassembly.org/hill-of-terra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www.destination360.com/asia/philippines/images/s/banaue-rice-terra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4724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362722" y="3828369"/>
            <a:ext cx="2139192" cy="574766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en-GB" sz="3200" i="1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Terraces </a:t>
            </a:r>
            <a:endParaRPr lang="en-US" sz="3200" i="1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533400" y="39322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C-  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ulane.edu/~sanelson/images/del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510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://www.uoregon.edu/~millerm/delta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www.travel-to-egypt.net/images/TheNileDelt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25"/>
            <a:ext cx="40386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75995" y="1021556"/>
            <a:ext cx="2590800" cy="6096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en-GB" sz="3200" i="1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delta </a:t>
            </a:r>
            <a:endParaRPr lang="en-US" sz="3200" i="1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04800" y="1143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D-  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igexfol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366963"/>
            <a:ext cx="4267200" cy="2898775"/>
          </a:xfrm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838200" y="536575"/>
            <a:ext cx="795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2-Soil transported by gravity are called </a:t>
            </a:r>
            <a:r>
              <a:rPr lang="en-US" altLang="en-US" sz="2400" b="1">
                <a:solidFill>
                  <a:srgbClr val="FF0000"/>
                </a:solidFill>
              </a:rPr>
              <a:t>colluvial</a:t>
            </a:r>
            <a:r>
              <a:rPr lang="en-US" altLang="en-US" sz="2400" b="1">
                <a:solidFill>
                  <a:schemeClr val="tx2"/>
                </a:solidFill>
              </a:rPr>
              <a:t>  soil </a:t>
            </a:r>
          </a:p>
        </p:txBody>
      </p:sp>
      <p:pic>
        <p:nvPicPr>
          <p:cNvPr id="18436" name="Picture 7" descr="talus1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1238" y="2133600"/>
            <a:ext cx="3551237" cy="3946525"/>
          </a:xfrm>
          <a:noFill/>
        </p:spPr>
      </p:pic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533400" y="612775"/>
            <a:ext cx="4714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tx2"/>
                </a:solidFill>
              </a:rPr>
              <a:t>3- Soil transported by Ice balls (glaciers), are called </a:t>
            </a:r>
            <a:r>
              <a:rPr lang="en-US" altLang="en-US" sz="2400" b="1">
                <a:solidFill>
                  <a:srgbClr val="FF0000"/>
                </a:solidFill>
              </a:rPr>
              <a:t>glacial </a:t>
            </a:r>
            <a:r>
              <a:rPr lang="en-US" altLang="en-US" sz="2400" b="1">
                <a:solidFill>
                  <a:schemeClr val="tx2"/>
                </a:solidFill>
              </a:rPr>
              <a:t>soil </a:t>
            </a:r>
          </a:p>
        </p:txBody>
      </p:sp>
      <p:pic>
        <p:nvPicPr>
          <p:cNvPr id="19459" name="Picture 14" descr="p221311-Prince_William_Sound_Alaska-Deep_Blue_Chenega_Glaci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085850"/>
            <a:ext cx="3733800" cy="2800350"/>
          </a:xfrm>
        </p:spPr>
      </p:pic>
      <p:pic>
        <p:nvPicPr>
          <p:cNvPr id="19460" name="Picture 19" descr="501-chantiboi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03600"/>
            <a:ext cx="5181600" cy="3454400"/>
          </a:xfrm>
        </p:spPr>
      </p:pic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8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1139825"/>
            <a:ext cx="7734300" cy="5143500"/>
          </a:xfrm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228600" y="533400"/>
            <a:ext cx="7086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4-Sandy soil transported by wind in the form of Plain dunes are called </a:t>
            </a:r>
            <a:r>
              <a:rPr lang="en-US" altLang="en-US" sz="2400" b="1">
                <a:solidFill>
                  <a:srgbClr val="FF0000"/>
                </a:solidFill>
              </a:rPr>
              <a:t>aeolian </a:t>
            </a:r>
            <a:r>
              <a:rPr lang="en-US" altLang="en-US" sz="2400" b="1">
                <a:solidFill>
                  <a:schemeClr val="tx2"/>
                </a:solidFill>
              </a:rPr>
              <a:t>soil </a:t>
            </a:r>
            <a:endParaRPr lang="en-US" altLang="en-US" sz="2400"/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bn2.google.com/images?q=tbn:exqytVRZqYc1cM:http://projects.math.arizona.edu/~sp2007/dunesPi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51816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www.eastziontourismcouncil.org/images/jpeg/coral-pink-sand-dunes-st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0"/>
            <a:ext cx="40290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3dparks.wr.usgs.gov/3Dbayarea/images2/AnoNuevo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510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381000"/>
            <a:ext cx="5051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2F80E"/>
                </a:solidFill>
              </a:rPr>
              <a:t>Transported by wind (aeolian soil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105400" y="5357813"/>
            <a:ext cx="200501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/>
              <a:t>A- sand dunes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04800" y="563563"/>
            <a:ext cx="1570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2400" b="1"/>
              <a:t>B- Loess </a:t>
            </a:r>
          </a:p>
        </p:txBody>
      </p:sp>
      <p:pic>
        <p:nvPicPr>
          <p:cNvPr id="22531" name="Picture 6" descr="loessph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267200" cy="2874963"/>
          </a:xfrm>
        </p:spPr>
      </p:pic>
      <p:pic>
        <p:nvPicPr>
          <p:cNvPr id="22532" name="Picture 9" descr="1344103332_81a45e7161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125538"/>
            <a:ext cx="4114800" cy="2587625"/>
          </a:xfrm>
        </p:spPr>
      </p:pic>
      <p:pic>
        <p:nvPicPr>
          <p:cNvPr id="22533" name="Picture 13" descr="2510934509_e7074cf2c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886200"/>
            <a:ext cx="3733800" cy="2971800"/>
          </a:xfrm>
        </p:spPr>
      </p:pic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152400" y="3994150"/>
            <a:ext cx="541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2000" b="1"/>
              <a:t>It is formed of finer particles usually silt and they have a yellowish- buff color carrying large amount of humus. Therefore, loess are fertile and cultivated 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000" b="1"/>
              <a:t>Soil is the inconstant outer layer of earth's crust.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191000"/>
            <a:ext cx="931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The true soil is generally made of the same parent material which it covers.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2362200"/>
            <a:ext cx="851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The thickness ranging between few mm up to more than 100 meters.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200400"/>
            <a:ext cx="5637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/>
              <a:t>It is usually underlined by the parent material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533400"/>
            <a:ext cx="2519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/>
              <a:t>Definition 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52600" y="228600"/>
            <a:ext cx="5562600" cy="6842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Soil Origin and Components</a:t>
            </a:r>
            <a:endParaRPr lang="en-US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76200" y="1143000"/>
            <a:ext cx="4724400" cy="381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cs typeface="+mn-cs"/>
              </a:rPr>
              <a:t>A true soil has five </a:t>
            </a:r>
            <a:r>
              <a:rPr lang="en-GB" sz="2000" b="1" dirty="0">
                <a:solidFill>
                  <a:schemeClr val="tx2"/>
                </a:solidFill>
                <a:latin typeface="+mn-lt"/>
                <a:cs typeface="+mn-cs"/>
              </a:rPr>
              <a:t>components:</a:t>
            </a:r>
            <a:endParaRPr lang="en-GB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360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3211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1 - The mineral particles of various sizes and in different stages of chemical decomposition.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2 - Organic matter in various stages of decomposition ranging from raw litter to well decomposed humus.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781550"/>
            <a:ext cx="553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4 - Microorganisms both plants and animals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556260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5- Soil air occupying interspaces not filled with soil solution.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4095750"/>
            <a:ext cx="526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3 - Soil solution of various inorganic salts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04800"/>
            <a:ext cx="66865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108075" y="533400"/>
            <a:ext cx="681672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Why Soil is important to plants?</a:t>
            </a:r>
            <a:endParaRPr lang="en-US" sz="3200" cap="all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66738" y="1752600"/>
            <a:ext cx="3924300" cy="2590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chemeClr val="tx2"/>
                </a:solidFill>
                <a:latin typeface="+mn-lt"/>
                <a:cs typeface="+mn-cs"/>
              </a:rPr>
              <a:t>1- Seed's germination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chemeClr val="tx2"/>
                </a:solidFill>
                <a:latin typeface="+mn-lt"/>
                <a:cs typeface="+mn-cs"/>
              </a:rPr>
              <a:t>2- Seedling's growth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chemeClr val="tx2"/>
                </a:solidFill>
                <a:latin typeface="+mn-lt"/>
                <a:cs typeface="+mn-cs"/>
              </a:rPr>
              <a:t>3- Root's branching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chemeClr val="tx2"/>
                </a:solidFill>
                <a:latin typeface="+mn-lt"/>
                <a:cs typeface="+mn-cs"/>
              </a:rPr>
              <a:t>4-Depth of plants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chemeClr val="tx2"/>
                </a:solidFill>
                <a:latin typeface="+mn-lt"/>
                <a:cs typeface="+mn-cs"/>
              </a:rPr>
              <a:t>5- Vigour of plants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4643438" y="1752600"/>
            <a:ext cx="4249737" cy="2133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tx2"/>
                </a:solidFill>
                <a:latin typeface="+mn-lt"/>
                <a:cs typeface="+mn-cs"/>
              </a:rPr>
              <a:t>6-Number of leaves/plant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tx2"/>
                </a:solidFill>
                <a:latin typeface="+mn-lt"/>
                <a:cs typeface="+mn-cs"/>
              </a:rPr>
              <a:t>7 - Number of flowers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tx2"/>
                </a:solidFill>
                <a:latin typeface="+mn-lt"/>
                <a:cs typeface="+mn-cs"/>
              </a:rPr>
              <a:t>8 -Yield of fruits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tx2"/>
                </a:solidFill>
                <a:latin typeface="+mn-lt"/>
                <a:cs typeface="+mn-cs"/>
              </a:rPr>
              <a:t>9 - Yield Quality.</a:t>
            </a: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49437" y="549275"/>
            <a:ext cx="5140325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6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Soil Parent Material</a:t>
            </a:r>
            <a:endParaRPr lang="en-US" sz="36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17538" y="2744788"/>
            <a:ext cx="8328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en-US" sz="2800" b="1"/>
              <a:t>a) Residual 		and /or       b) Transported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524000" y="304800"/>
            <a:ext cx="4800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400" b="1" cap="none" smtClean="0">
                <a:solidFill>
                  <a:schemeClr val="tx1"/>
                </a:solidFill>
                <a:effectLst/>
              </a:rPr>
              <a:t>I) Residual soil parent materials</a:t>
            </a:r>
            <a:endParaRPr lang="en-US" altLang="en-US" sz="2400" b="1" cap="none" smtClean="0">
              <a:solidFill>
                <a:schemeClr val="tx1"/>
              </a:solidFill>
              <a:effectLst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5486400"/>
            <a:ext cx="7696200" cy="5032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altLang="en-US" sz="2000" b="1" smtClean="0"/>
              <a:t>It is formed and deposited in the same place of formation.</a:t>
            </a:r>
          </a:p>
        </p:txBody>
      </p:sp>
      <p:pic>
        <p:nvPicPr>
          <p:cNvPr id="13316" name="Picture 2" descr="http://sis.agr.gc.ca/siscan/taxa/genesis/pmdep/lacustrine_nt.jp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54100"/>
            <a:ext cx="6629400" cy="4318000"/>
          </a:xfrm>
          <a:noFill/>
        </p:spPr>
      </p:pic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uckfish.com.au/images/Photos/TheMaryRiverFloodPl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398713"/>
            <a:ext cx="6629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447925" y="533400"/>
            <a:ext cx="522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/>
              <a:t>II) Transported Soil parent material</a:t>
            </a:r>
            <a:endParaRPr lang="en-US" altLang="en-US" sz="2400" b="1"/>
          </a:p>
        </p:txBody>
      </p:sp>
      <p:sp>
        <p:nvSpPr>
          <p:cNvPr id="14340" name="Rectangle 8"/>
          <p:cNvSpPr>
            <a:spLocks/>
          </p:cNvSpPr>
          <p:nvPr/>
        </p:nvSpPr>
        <p:spPr bwMode="auto">
          <a:xfrm>
            <a:off x="304800" y="1295400"/>
            <a:ext cx="7696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en-US" sz="2000" b="1">
                <a:solidFill>
                  <a:schemeClr val="tx2"/>
                </a:solidFill>
                <a:latin typeface="Franklin Gothic Book" pitchFamily="34" charset="0"/>
              </a:rPr>
              <a:t>It is formed in one place and deposited in another place.</a:t>
            </a:r>
          </a:p>
        </p:txBody>
      </p:sp>
      <p:sp>
        <p:nvSpPr>
          <p:cNvPr id="14341" name="Rectangle 9"/>
          <p:cNvSpPr>
            <a:spLocks/>
          </p:cNvSpPr>
          <p:nvPr/>
        </p:nvSpPr>
        <p:spPr bwMode="auto">
          <a:xfrm>
            <a:off x="609600" y="1828800"/>
            <a:ext cx="624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en-US" sz="2000" b="1">
                <a:solidFill>
                  <a:schemeClr val="tx2"/>
                </a:solidFill>
                <a:latin typeface="Franklin Gothic Book" pitchFamily="34" charset="0"/>
              </a:rPr>
              <a:t>Soil transportation may be carried out through:</a:t>
            </a:r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0" y="2387600"/>
            <a:ext cx="2057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tx2"/>
                </a:solidFill>
              </a:rPr>
              <a:t>1- Soil transported by water are called </a:t>
            </a:r>
            <a:r>
              <a:rPr lang="en-US" altLang="en-US" sz="2400" b="1">
                <a:solidFill>
                  <a:srgbClr val="FF0000"/>
                </a:solidFill>
              </a:rPr>
              <a:t>alluvial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chemeClr val="tx2"/>
                </a:solidFill>
              </a:rPr>
              <a:t>soil </a:t>
            </a:r>
          </a:p>
        </p:txBody>
      </p:sp>
      <p:sp>
        <p:nvSpPr>
          <p:cNvPr id="14343" name="Rectangle 15"/>
          <p:cNvSpPr>
            <a:spLocks noChangeArrowheads="1"/>
          </p:cNvSpPr>
          <p:nvPr/>
        </p:nvSpPr>
        <p:spPr bwMode="auto">
          <a:xfrm>
            <a:off x="152400" y="5791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A-  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2400" y="6349260"/>
            <a:ext cx="3114124" cy="379306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en-GB" sz="3200" i="1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Flood plains </a:t>
            </a:r>
            <a:endParaRPr lang="en-US" sz="3200" i="1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67-DSCN2079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panoram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1066800" y="944563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Islands: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320675" y="944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B-  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</TotalTime>
  <Words>305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Wingdings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I) Residual soil parent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ADHM ALSAYED ZONKOL</dc:creator>
  <cp:lastModifiedBy>ahmed77</cp:lastModifiedBy>
  <cp:revision>109</cp:revision>
  <dcterms:created xsi:type="dcterms:W3CDTF">2009-03-05T21:42:39Z</dcterms:created>
  <dcterms:modified xsi:type="dcterms:W3CDTF">2020-03-27T22:18:21Z</dcterms:modified>
</cp:coreProperties>
</file>