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8" r:id="rId2"/>
    <p:sldId id="285" r:id="rId3"/>
    <p:sldId id="282" r:id="rId4"/>
    <p:sldId id="271" r:id="rId5"/>
    <p:sldId id="266" r:id="rId6"/>
    <p:sldId id="297" r:id="rId7"/>
    <p:sldId id="263" r:id="rId8"/>
    <p:sldId id="264" r:id="rId9"/>
    <p:sldId id="294" r:id="rId10"/>
    <p:sldId id="283" r:id="rId11"/>
    <p:sldId id="299"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037B"/>
    <a:srgbClr val="F2F8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2" d="100"/>
          <a:sy n="62" d="100"/>
        </p:scale>
        <p:origin x="-2238" y="-108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9E2E2CC4-3FA9-4ACC-A566-D5EFE1254AFE}" type="datetimeFigureOut">
              <a:rPr lang="en-US"/>
              <a:pPr>
                <a:defRPr/>
              </a:pPr>
              <a:t>3/28/2020</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3E314EDF-B911-4329-9D93-057A552F58A9}" type="slidenum">
              <a:rPr lang="en-US"/>
              <a:pPr>
                <a:defRPr/>
              </a:pPr>
              <a:t>‹#›</a:t>
            </a:fld>
            <a:endParaRPr lang="en-US"/>
          </a:p>
        </p:txBody>
      </p:sp>
    </p:spTree>
    <p:extLst>
      <p:ext uri="{BB962C8B-B14F-4D97-AF65-F5344CB8AC3E}">
        <p14:creationId xmlns:p14="http://schemas.microsoft.com/office/powerpoint/2010/main" val="1077091746"/>
      </p:ext>
    </p:extLst>
  </p:cSld>
  <p:clrMapOvr>
    <a:masterClrMapping/>
  </p:clrMapOvr>
  <p:transition spd="slow">
    <p:pull dir="d"/>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A3BF8697-B1EC-453E-85FB-0E0BD4306A34}" type="datetimeFigureOut">
              <a:rPr lang="en-US"/>
              <a:pPr>
                <a:defRPr/>
              </a:pPr>
              <a:t>3/28/2020</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7A0CFDB-AD58-49C9-9767-663A8DD4688A}" type="slidenum">
              <a:rPr lang="en-US"/>
              <a:pPr>
                <a:defRPr/>
              </a:pPr>
              <a:t>‹#›</a:t>
            </a:fld>
            <a:endParaRPr lang="en-US"/>
          </a:p>
        </p:txBody>
      </p:sp>
    </p:spTree>
    <p:extLst>
      <p:ext uri="{BB962C8B-B14F-4D97-AF65-F5344CB8AC3E}">
        <p14:creationId xmlns:p14="http://schemas.microsoft.com/office/powerpoint/2010/main" val="770723491"/>
      </p:ext>
    </p:extLst>
  </p:cSld>
  <p:clrMapOvr>
    <a:masterClrMapping/>
  </p:clrMapOvr>
  <p:transition spd="slow">
    <p:pull dir="d"/>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B32A0C9A-1B60-42B5-AC93-74E1370EAFCB}" type="datetimeFigureOut">
              <a:rPr lang="en-US"/>
              <a:pPr>
                <a:defRPr/>
              </a:pPr>
              <a:t>3/28/2020</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E43CDAA-611A-463D-B9CB-E5A64D7B6DB5}" type="slidenum">
              <a:rPr lang="en-US"/>
              <a:pPr>
                <a:defRPr/>
              </a:pPr>
              <a:t>‹#›</a:t>
            </a:fld>
            <a:endParaRPr lang="en-US"/>
          </a:p>
        </p:txBody>
      </p:sp>
    </p:spTree>
    <p:extLst>
      <p:ext uri="{BB962C8B-B14F-4D97-AF65-F5344CB8AC3E}">
        <p14:creationId xmlns:p14="http://schemas.microsoft.com/office/powerpoint/2010/main" val="156276686"/>
      </p:ext>
    </p:extLst>
  </p:cSld>
  <p:clrMapOvr>
    <a:masterClrMapping/>
  </p:clrMapOvr>
  <p:transition spd="slow">
    <p:pull dir="d"/>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304800" y="1554163"/>
            <a:ext cx="86868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09256BFE-6C0F-4319-B962-A17F01DDA4E4}" type="datetimeFigureOut">
              <a:rPr lang="en-US"/>
              <a:pPr>
                <a:defRPr/>
              </a:pPr>
              <a:t>3/28/2020</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CFD3F1D-1D71-4859-B977-7BD1CB981C17}" type="slidenum">
              <a:rPr lang="en-US"/>
              <a:pPr>
                <a:defRPr/>
              </a:pPr>
              <a:t>‹#›</a:t>
            </a:fld>
            <a:endParaRPr lang="en-US"/>
          </a:p>
        </p:txBody>
      </p:sp>
    </p:spTree>
    <p:extLst>
      <p:ext uri="{BB962C8B-B14F-4D97-AF65-F5344CB8AC3E}">
        <p14:creationId xmlns:p14="http://schemas.microsoft.com/office/powerpoint/2010/main" val="1329432432"/>
      </p:ext>
    </p:extLst>
  </p:cSld>
  <p:clrMapOvr>
    <a:masterClrMapping/>
  </p:clrMapOvr>
  <p:transition spd="slow">
    <p:pull dir="d"/>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554163"/>
            <a:ext cx="42672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554163"/>
            <a:ext cx="42672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39CED9F5-E61E-48FF-BE5D-4E5F381F3F91}" type="datetimeFigureOut">
              <a:rPr lang="en-US"/>
              <a:pPr>
                <a:defRPr/>
              </a:pPr>
              <a:t>3/28/2020</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8B836B8C-FDE1-4203-915C-66FBDCDEB99D}" type="slidenum">
              <a:rPr lang="en-US"/>
              <a:pPr>
                <a:defRPr/>
              </a:pPr>
              <a:t>‹#›</a:t>
            </a:fld>
            <a:endParaRPr lang="en-US"/>
          </a:p>
        </p:txBody>
      </p:sp>
    </p:spTree>
    <p:extLst>
      <p:ext uri="{BB962C8B-B14F-4D97-AF65-F5344CB8AC3E}">
        <p14:creationId xmlns:p14="http://schemas.microsoft.com/office/powerpoint/2010/main" val="3552861655"/>
      </p:ext>
    </p:extLst>
  </p:cSld>
  <p:clrMapOvr>
    <a:masterClrMapping/>
  </p:clrMapOvr>
  <p:transition spd="slow">
    <p:pull dir="d"/>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457200"/>
            <a:ext cx="8686800" cy="562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10"/>
          <p:cNvSpPr>
            <a:spLocks noGrp="1"/>
          </p:cNvSpPr>
          <p:nvPr>
            <p:ph type="dt" sz="half" idx="10"/>
          </p:nvPr>
        </p:nvSpPr>
        <p:spPr/>
        <p:txBody>
          <a:bodyPr/>
          <a:lstStyle>
            <a:lvl1pPr>
              <a:defRPr/>
            </a:lvl1pPr>
          </a:lstStyle>
          <a:p>
            <a:pPr>
              <a:defRPr/>
            </a:pPr>
            <a:fld id="{AC5878EA-3373-4DD1-9486-BF30BA88A885}" type="datetimeFigureOut">
              <a:rPr lang="en-US"/>
              <a:pPr>
                <a:defRPr/>
              </a:pPr>
              <a:t>3/28/2020</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385A667-51C1-4CF9-A0A5-2374693754E8}" type="slidenum">
              <a:rPr lang="en-US"/>
              <a:pPr>
                <a:defRPr/>
              </a:pPr>
              <a:t>‹#›</a:t>
            </a:fld>
            <a:endParaRPr lang="en-US"/>
          </a:p>
        </p:txBody>
      </p:sp>
    </p:spTree>
    <p:extLst>
      <p:ext uri="{BB962C8B-B14F-4D97-AF65-F5344CB8AC3E}">
        <p14:creationId xmlns:p14="http://schemas.microsoft.com/office/powerpoint/2010/main" val="3683006440"/>
      </p:ext>
    </p:extLst>
  </p:cSld>
  <p:clrMapOvr>
    <a:masterClrMapping/>
  </p:clrMapOvr>
  <p:transition spd="slow">
    <p:pull dir="d"/>
    <p:sndAc>
      <p:stSnd>
        <p:snd r:embed="rId1" name="camera.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54163"/>
            <a:ext cx="42672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554163"/>
            <a:ext cx="42672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3892550"/>
            <a:ext cx="42672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0"/>
          <p:cNvSpPr>
            <a:spLocks noGrp="1"/>
          </p:cNvSpPr>
          <p:nvPr>
            <p:ph type="dt" sz="half" idx="10"/>
          </p:nvPr>
        </p:nvSpPr>
        <p:spPr/>
        <p:txBody>
          <a:bodyPr/>
          <a:lstStyle>
            <a:lvl1pPr>
              <a:defRPr/>
            </a:lvl1pPr>
          </a:lstStyle>
          <a:p>
            <a:pPr>
              <a:defRPr/>
            </a:pPr>
            <a:fld id="{F248E5BB-6E71-486A-A7E9-C1B73F1C0F46}" type="datetimeFigureOut">
              <a:rPr lang="en-US"/>
              <a:pPr>
                <a:defRPr/>
              </a:pPr>
              <a:t>3/28/2020</a:t>
            </a:fld>
            <a:endParaRPr lang="en-US"/>
          </a:p>
        </p:txBody>
      </p:sp>
      <p:sp>
        <p:nvSpPr>
          <p:cNvPr id="7" name="Footer Placeholder 27"/>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ACDDD9CD-B95F-411D-A0C0-A7758565A1BF}" type="slidenum">
              <a:rPr lang="en-US"/>
              <a:pPr>
                <a:defRPr/>
              </a:pPr>
              <a:t>‹#›</a:t>
            </a:fld>
            <a:endParaRPr lang="en-US"/>
          </a:p>
        </p:txBody>
      </p:sp>
    </p:spTree>
    <p:extLst>
      <p:ext uri="{BB962C8B-B14F-4D97-AF65-F5344CB8AC3E}">
        <p14:creationId xmlns:p14="http://schemas.microsoft.com/office/powerpoint/2010/main" val="208434501"/>
      </p:ext>
    </p:extLst>
  </p:cSld>
  <p:clrMapOvr>
    <a:masterClrMapping/>
  </p:clrMapOvr>
  <p:transition spd="slow">
    <p:pull dir="d"/>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0BB6B92-22DB-48A2-81A2-8E54785FBA39}" type="datetimeFigureOut">
              <a:rPr lang="en-US"/>
              <a:pPr>
                <a:defRPr/>
              </a:pPr>
              <a:t>3/28/2020</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3ADD5440-D338-478C-89B7-E4600A3B98F2}" type="slidenum">
              <a:rPr lang="en-US"/>
              <a:pPr>
                <a:defRPr/>
              </a:pPr>
              <a:t>‹#›</a:t>
            </a:fld>
            <a:endParaRPr lang="en-US"/>
          </a:p>
        </p:txBody>
      </p:sp>
    </p:spTree>
    <p:extLst>
      <p:ext uri="{BB962C8B-B14F-4D97-AF65-F5344CB8AC3E}">
        <p14:creationId xmlns:p14="http://schemas.microsoft.com/office/powerpoint/2010/main" val="1649296921"/>
      </p:ext>
    </p:extLst>
  </p:cSld>
  <p:clrMapOvr>
    <a:masterClrMapping/>
  </p:clrMapOvr>
  <p:transition spd="slow">
    <p:pull dir="d"/>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482860EF-9FC1-420C-B63D-D03ABD532A4A}" type="datetimeFigureOut">
              <a:rPr lang="en-US"/>
              <a:pPr>
                <a:defRPr/>
              </a:pPr>
              <a:t>3/28/2020</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65A7E92F-1080-4AA8-B024-41485D0D0A38}" type="slidenum">
              <a:rPr lang="en-US"/>
              <a:pPr>
                <a:defRPr/>
              </a:pPr>
              <a:t>‹#›</a:t>
            </a:fld>
            <a:endParaRPr lang="en-US"/>
          </a:p>
        </p:txBody>
      </p:sp>
    </p:spTree>
    <p:extLst>
      <p:ext uri="{BB962C8B-B14F-4D97-AF65-F5344CB8AC3E}">
        <p14:creationId xmlns:p14="http://schemas.microsoft.com/office/powerpoint/2010/main" val="3036102774"/>
      </p:ext>
    </p:extLst>
  </p:cSld>
  <p:clrMapOvr>
    <a:overrideClrMapping bg1="dk1" tx1="lt1" bg2="dk2" tx2="lt2" accent1="accent1" accent2="accent2" accent3="accent3" accent4="accent4" accent5="accent5" accent6="accent6" hlink="hlink" folHlink="folHlink"/>
  </p:clrMapOvr>
  <p:transition spd="slow">
    <p:pull dir="d"/>
    <p:sndAc>
      <p:stSnd>
        <p:snd r:embed="rId2"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D63C2369-C518-4344-ABAE-E660629901FB}" type="datetimeFigureOut">
              <a:rPr lang="en-US"/>
              <a:pPr>
                <a:defRPr/>
              </a:pPr>
              <a:t>3/28/2020</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0B08B612-519D-48C4-8FD0-456F9F8514D9}" type="slidenum">
              <a:rPr lang="en-US"/>
              <a:pPr>
                <a:defRPr/>
              </a:pPr>
              <a:t>‹#›</a:t>
            </a:fld>
            <a:endParaRPr lang="en-US"/>
          </a:p>
        </p:txBody>
      </p:sp>
    </p:spTree>
    <p:extLst>
      <p:ext uri="{BB962C8B-B14F-4D97-AF65-F5344CB8AC3E}">
        <p14:creationId xmlns:p14="http://schemas.microsoft.com/office/powerpoint/2010/main" val="3296907354"/>
      </p:ext>
    </p:extLst>
  </p:cSld>
  <p:clrMapOvr>
    <a:masterClrMapping/>
  </p:clrMapOvr>
  <p:transition spd="slow">
    <p:pull dir="d"/>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AA76F757-7578-428A-B210-E94BE5531FFE}" type="datetimeFigureOut">
              <a:rPr lang="en-US"/>
              <a:pPr>
                <a:defRPr/>
              </a:pPr>
              <a:t>3/28/2020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284302EC-F94F-4A20-85A4-EC412795BA0D}" type="slidenum">
              <a:rPr lang="en-US"/>
              <a:pPr>
                <a:defRPr/>
              </a:pPr>
              <a:t>‹#›</a:t>
            </a:fld>
            <a:endParaRPr lang="en-US"/>
          </a:p>
        </p:txBody>
      </p:sp>
    </p:spTree>
    <p:extLst>
      <p:ext uri="{BB962C8B-B14F-4D97-AF65-F5344CB8AC3E}">
        <p14:creationId xmlns:p14="http://schemas.microsoft.com/office/powerpoint/2010/main" val="2834158124"/>
      </p:ext>
    </p:extLst>
  </p:cSld>
  <p:clrMapOvr>
    <a:masterClrMapping/>
  </p:clrMapOvr>
  <p:transition spd="slow">
    <p:pull dir="d"/>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8E659D03-5B90-47B8-81FC-CB087D1C60B5}" type="datetimeFigureOut">
              <a:rPr lang="en-US"/>
              <a:pPr>
                <a:defRPr/>
              </a:pPr>
              <a:t>3/28/2020</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6F96C65-7BEC-4427-A110-AA74A70B17B7}" type="slidenum">
              <a:rPr lang="en-US"/>
              <a:pPr>
                <a:defRPr/>
              </a:pPr>
              <a:t>‹#›</a:t>
            </a:fld>
            <a:endParaRPr lang="en-US"/>
          </a:p>
        </p:txBody>
      </p:sp>
    </p:spTree>
    <p:extLst>
      <p:ext uri="{BB962C8B-B14F-4D97-AF65-F5344CB8AC3E}">
        <p14:creationId xmlns:p14="http://schemas.microsoft.com/office/powerpoint/2010/main" val="587116190"/>
      </p:ext>
    </p:extLst>
  </p:cSld>
  <p:clrMapOvr>
    <a:masterClrMapping/>
  </p:clrMapOvr>
  <p:transition spd="slow">
    <p:pull dir="d"/>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fld id="{A60DF99E-F6E6-4162-A4AD-B9594F03E7C4}" type="datetimeFigureOut">
              <a:rPr lang="en-US"/>
              <a:pPr>
                <a:defRPr/>
              </a:pPr>
              <a:t>3/28/2020</a:t>
            </a:fld>
            <a:endParaRPr lang="en-US"/>
          </a:p>
        </p:txBody>
      </p:sp>
      <p:sp>
        <p:nvSpPr>
          <p:cNvPr id="3" name="Footer Placeholder 2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B2B39730-54E1-4ACF-8745-35E873DEFCF2}" type="slidenum">
              <a:rPr lang="en-US"/>
              <a:pPr>
                <a:defRPr/>
              </a:pPr>
              <a:t>‹#›</a:t>
            </a:fld>
            <a:endParaRPr lang="en-US"/>
          </a:p>
        </p:txBody>
      </p:sp>
    </p:spTree>
    <p:extLst>
      <p:ext uri="{BB962C8B-B14F-4D97-AF65-F5344CB8AC3E}">
        <p14:creationId xmlns:p14="http://schemas.microsoft.com/office/powerpoint/2010/main" val="2244142192"/>
      </p:ext>
    </p:extLst>
  </p:cSld>
  <p:clrMapOvr>
    <a:masterClrMapping/>
  </p:clrMapOvr>
  <p:transition spd="slow">
    <p:pull dir="d"/>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9CA6756F-9168-41AD-8C68-BCA7D118B401}" type="datetimeFigureOut">
              <a:rPr lang="en-US"/>
              <a:pPr>
                <a:defRPr/>
              </a:pPr>
              <a:t>3/28/2020</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70DB38D-4480-4E6A-87A0-A742F3DB0358}" type="slidenum">
              <a:rPr lang="en-US"/>
              <a:pPr>
                <a:defRPr/>
              </a:pPr>
              <a:t>‹#›</a:t>
            </a:fld>
            <a:endParaRPr lang="en-US"/>
          </a:p>
        </p:txBody>
      </p:sp>
    </p:spTree>
    <p:extLst>
      <p:ext uri="{BB962C8B-B14F-4D97-AF65-F5344CB8AC3E}">
        <p14:creationId xmlns:p14="http://schemas.microsoft.com/office/powerpoint/2010/main" val="4273597777"/>
      </p:ext>
    </p:extLst>
  </p:cSld>
  <p:clrMapOvr>
    <a:masterClrMapping/>
  </p:clrMapOvr>
  <p:transition spd="slow">
    <p:pull dir="d"/>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0"/>
          <p:cNvSpPr>
            <a:spLocks noGrp="1"/>
          </p:cNvSpPr>
          <p:nvPr>
            <p:ph type="dt" sz="half" idx="10"/>
          </p:nvPr>
        </p:nvSpPr>
        <p:spPr/>
        <p:txBody>
          <a:bodyPr/>
          <a:lstStyle>
            <a:lvl1pPr>
              <a:defRPr/>
            </a:lvl1pPr>
          </a:lstStyle>
          <a:p>
            <a:pPr>
              <a:defRPr/>
            </a:pPr>
            <a:fld id="{BD62AA57-36E7-4FAC-BA15-56466CAF4294}" type="datetimeFigureOut">
              <a:rPr lang="en-US"/>
              <a:pPr>
                <a:defRPr/>
              </a:pPr>
              <a:t>3/28/2020</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15EABFC6-437E-4919-96B7-D6CACAA40412}" type="slidenum">
              <a:rPr lang="en-US"/>
              <a:pPr>
                <a:defRPr/>
              </a:pPr>
              <a:t>‹#›</a:t>
            </a:fld>
            <a:endParaRPr lang="en-US"/>
          </a:p>
        </p:txBody>
      </p:sp>
    </p:spTree>
    <p:extLst>
      <p:ext uri="{BB962C8B-B14F-4D97-AF65-F5344CB8AC3E}">
        <p14:creationId xmlns:p14="http://schemas.microsoft.com/office/powerpoint/2010/main" val="851196710"/>
      </p:ext>
    </p:extLst>
  </p:cSld>
  <p:clrMapOvr>
    <a:masterClrMapping/>
  </p:clrMapOvr>
  <p:transition spd="slow">
    <p:pull dir="d"/>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audio" Target="../media/audio1.wav"/><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fld id="{14F9AF7C-0B4B-4F2B-8EBC-C16089580DE9}" type="datetimeFigureOut">
              <a:rPr lang="en-US"/>
              <a:pPr>
                <a:defRPr/>
              </a:pPr>
              <a:t>3/28/2020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fld id="{40A35119-D5B5-4C11-8C51-FFCF7994839D}"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46" r:id="rId4"/>
    <p:sldLayoutId id="2147483859" r:id="rId5"/>
    <p:sldLayoutId id="2147483847" r:id="rId6"/>
    <p:sldLayoutId id="2147483848" r:id="rId7"/>
    <p:sldLayoutId id="2147483860" r:id="rId8"/>
    <p:sldLayoutId id="2147483849" r:id="rId9"/>
    <p:sldLayoutId id="2147483850" r:id="rId10"/>
    <p:sldLayoutId id="2147483851" r:id="rId11"/>
    <p:sldLayoutId id="2147483852" r:id="rId12"/>
    <p:sldLayoutId id="2147483853" r:id="rId13"/>
    <p:sldLayoutId id="2147483854" r:id="rId14"/>
    <p:sldLayoutId id="2147483855" r:id="rId15"/>
  </p:sldLayoutIdLst>
  <p:transition spd="slow">
    <p:pull dir="d"/>
    <p:sndAc>
      <p:stSnd>
        <p:snd r:embed="rId17" name="camera.wav"/>
      </p:stSnd>
    </p:sndAc>
  </p:transition>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514600"/>
            <a:ext cx="8001000" cy="685800"/>
          </a:xfrm>
          <a:prstGeom prst="rect">
            <a:avLst/>
          </a:prstGeom>
        </p:spPr>
        <p:txBody>
          <a:bodyPr/>
          <a:lstStyle/>
          <a:p>
            <a:pPr algn="ctr" eaLnBrk="0" hangingPunct="0">
              <a:defRPr/>
            </a:pPr>
            <a:r>
              <a:rPr lang="en-GB" sz="2800" b="1" cap="all" dirty="0">
                <a:solidFill>
                  <a:schemeClr val="tx2"/>
                </a:solidFill>
                <a:effectLst>
                  <a:reflection blurRad="12700" stA="48000" endA="300" endPos="55000" dir="5400000" sy="-90000" algn="bl" rotWithShape="0"/>
                </a:effectLst>
                <a:latin typeface="+mj-lt"/>
                <a:ea typeface="+mj-ea"/>
                <a:cs typeface="+mj-cs"/>
              </a:rPr>
              <a:t>Classification of Soil Parent Materials</a:t>
            </a:r>
            <a:endParaRPr lang="en-US" sz="2800" b="1" cap="all" dirty="0">
              <a:solidFill>
                <a:schemeClr val="tx2"/>
              </a:solidFill>
              <a:effectLst>
                <a:reflection blurRad="12700" stA="48000" endA="300" endPos="55000" dir="5400000" sy="-90000" algn="bl" rotWithShape="0"/>
              </a:effectLst>
              <a:latin typeface="+mj-lt"/>
              <a:ea typeface="+mj-ea"/>
              <a:cs typeface="+mj-cs"/>
            </a:endParaRPr>
          </a:p>
        </p:txBody>
      </p:sp>
    </p:spTree>
  </p:cSld>
  <p:clrMapOvr>
    <a:masterClrMapping/>
  </p:clrMapOvr>
  <p:transition spd="slow">
    <p:pull dir="d"/>
    <p:sndAc>
      <p:stSnd>
        <p:snd r:embed="rId2"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worm%20a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038" y="4114800"/>
            <a:ext cx="45259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3" descr="collembo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0"/>
            <a:ext cx="39243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6" descr="SoilComposition_B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1911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Rectangl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76800"/>
            <a:ext cx="4448175" cy="685800"/>
          </a:xfrm>
          <a:prstGeom prst="rect">
            <a:avLst/>
          </a:prstGeom>
          <a:solidFill>
            <a:srgbClr val="FFFF0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pull dir="d"/>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274984" y="369007"/>
            <a:ext cx="5196860" cy="847979"/>
          </a:xfrm>
          <a:prstGeom prst="rect">
            <a:avLst/>
          </a:prstGeom>
        </p:spPr>
        <p:txBody>
          <a:bodyPr/>
          <a:lstStyle/>
          <a:p>
            <a:pPr eaLnBrk="0" hangingPunct="0">
              <a:defRPr/>
            </a:pPr>
            <a:r>
              <a:rPr lang="en-US" sz="3600" cap="all" dirty="0">
                <a:solidFill>
                  <a:schemeClr val="tx2"/>
                </a:solidFill>
                <a:effectLst>
                  <a:reflection blurRad="12700" stA="48000" endA="300" endPos="55000" dir="5400000" sy="-90000" algn="bl" rotWithShape="0"/>
                </a:effectLst>
                <a:latin typeface="+mj-lt"/>
                <a:ea typeface="+mj-ea"/>
                <a:cs typeface="+mj-cs"/>
              </a:rPr>
              <a:t>Soil Profile</a:t>
            </a:r>
          </a:p>
        </p:txBody>
      </p:sp>
      <p:sp>
        <p:nvSpPr>
          <p:cNvPr id="6" name="Rectangle 4"/>
          <p:cNvSpPr txBox="1">
            <a:spLocks noChangeArrowheads="1"/>
          </p:cNvSpPr>
          <p:nvPr/>
        </p:nvSpPr>
        <p:spPr>
          <a:xfrm>
            <a:off x="228600" y="1752600"/>
            <a:ext cx="2971800" cy="876300"/>
          </a:xfrm>
          <a:prstGeom prst="rect">
            <a:avLst/>
          </a:prstGeom>
          <a:solidFill>
            <a:srgbClr val="FFFF00"/>
          </a:solidFill>
          <a:ln w="3175">
            <a:solidFill>
              <a:schemeClr val="tx1"/>
            </a:solidFill>
          </a:ln>
        </p:spPr>
        <p:txBody>
          <a:bodyPr/>
          <a:lstStyle/>
          <a:p>
            <a:pPr marL="342900" indent="-342900" eaLnBrk="0" hangingPunct="0">
              <a:spcBef>
                <a:spcPct val="20000"/>
              </a:spcBef>
              <a:buClr>
                <a:schemeClr val="accent1"/>
              </a:buClr>
              <a:buSzPct val="70000"/>
              <a:buFont typeface="Wingdings" pitchFamily="2" charset="2"/>
              <a:buNone/>
              <a:defRPr/>
            </a:pPr>
            <a:r>
              <a:rPr lang="en-GB" sz="2600" b="1" dirty="0">
                <a:solidFill>
                  <a:schemeClr val="tx2"/>
                </a:solidFill>
                <a:latin typeface="+mn-lt"/>
                <a:cs typeface="+mn-cs"/>
              </a:rPr>
              <a:t>- Downward section in soil</a:t>
            </a:r>
            <a:endParaRPr lang="en-US" sz="2600" b="1" dirty="0">
              <a:solidFill>
                <a:schemeClr val="tx2"/>
              </a:solidFill>
              <a:latin typeface="+mn-lt"/>
              <a:cs typeface="+mn-cs"/>
            </a:endParaRPr>
          </a:p>
        </p:txBody>
      </p:sp>
      <p:sp>
        <p:nvSpPr>
          <p:cNvPr id="9" name="Rectangle 4"/>
          <p:cNvSpPr txBox="1">
            <a:spLocks noChangeArrowheads="1"/>
          </p:cNvSpPr>
          <p:nvPr/>
        </p:nvSpPr>
        <p:spPr>
          <a:xfrm>
            <a:off x="228600" y="3276600"/>
            <a:ext cx="2971800" cy="876300"/>
          </a:xfrm>
          <a:prstGeom prst="rect">
            <a:avLst/>
          </a:prstGeom>
          <a:solidFill>
            <a:srgbClr val="FFFF00"/>
          </a:solidFill>
          <a:ln w="3175">
            <a:solidFill>
              <a:schemeClr val="tx1"/>
            </a:solidFill>
          </a:ln>
        </p:spPr>
        <p:txBody>
          <a:bodyPr/>
          <a:lstStyle/>
          <a:p>
            <a:pPr marL="342900" indent="-342900" eaLnBrk="0" hangingPunct="0">
              <a:spcBef>
                <a:spcPct val="20000"/>
              </a:spcBef>
              <a:buClr>
                <a:schemeClr val="accent1"/>
              </a:buClr>
              <a:buSzPct val="70000"/>
              <a:buFont typeface="Wingdings" pitchFamily="2" charset="2"/>
              <a:buNone/>
              <a:defRPr/>
            </a:pPr>
            <a:r>
              <a:rPr lang="en-GB" sz="2600" b="1" dirty="0">
                <a:solidFill>
                  <a:schemeClr val="tx2"/>
                </a:solidFill>
                <a:latin typeface="+mn-lt"/>
                <a:cs typeface="+mn-cs"/>
              </a:rPr>
              <a:t>- 3 layers result from weathering</a:t>
            </a:r>
            <a:endParaRPr lang="en-US" sz="2600" b="1" dirty="0">
              <a:solidFill>
                <a:schemeClr val="tx2"/>
              </a:solidFill>
              <a:latin typeface="+mn-lt"/>
              <a:cs typeface="+mn-cs"/>
            </a:endParaRPr>
          </a:p>
        </p:txBody>
      </p:sp>
      <p:pic>
        <p:nvPicPr>
          <p:cNvPr id="17413" name="Picture 9" descr="http://www.geogonline.org.uk/images/soilprofil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217613"/>
            <a:ext cx="1390650"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10" descr="https://encrypted-tbn0.gstatic.com/images?q=tbn:ANd9GcThFi0IGVpZfCp5VWY0F4UFFSFMu7FA8yA3FTz6_1MPzhNX7ly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17613"/>
            <a:ext cx="1538288"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d"/>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088"/>
            <a:ext cx="9144000" cy="682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d"/>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1628775"/>
            <a:ext cx="2757488"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2562225" y="-304800"/>
            <a:ext cx="3014663" cy="762000"/>
          </a:xfrm>
          <a:prstGeom prst="rect">
            <a:avLst/>
          </a:prstGeom>
        </p:spPr>
        <p:txBody>
          <a:bodyPr/>
          <a:lstStyle/>
          <a:p>
            <a:pPr marL="342900" indent="-342900" eaLnBrk="0" hangingPunct="0">
              <a:spcBef>
                <a:spcPct val="20000"/>
              </a:spcBef>
              <a:buClr>
                <a:schemeClr val="accent1"/>
              </a:buClr>
              <a:buSzPct val="70000"/>
              <a:buFont typeface="Wingdings" pitchFamily="2" charset="2"/>
              <a:buNone/>
              <a:defRPr/>
            </a:pPr>
            <a:endParaRPr lang="en-GB" sz="2100" dirty="0">
              <a:solidFill>
                <a:schemeClr val="tx2"/>
              </a:solidFill>
              <a:latin typeface="+mn-lt"/>
              <a:cs typeface="+mn-cs"/>
            </a:endParaRPr>
          </a:p>
          <a:p>
            <a:pPr marL="342900" indent="-342900" eaLnBrk="0" hangingPunct="0">
              <a:spcBef>
                <a:spcPct val="20000"/>
              </a:spcBef>
              <a:buClr>
                <a:schemeClr val="accent1"/>
              </a:buClr>
              <a:buSzPct val="70000"/>
              <a:buFont typeface="Wingdings" pitchFamily="2" charset="2"/>
              <a:buNone/>
              <a:defRPr/>
            </a:pPr>
            <a:endParaRPr lang="en-GB" sz="2100" dirty="0">
              <a:solidFill>
                <a:schemeClr val="tx2"/>
              </a:solidFill>
              <a:latin typeface="+mn-lt"/>
              <a:cs typeface="+mn-cs"/>
            </a:endParaRPr>
          </a:p>
          <a:p>
            <a:pPr marL="342900" indent="-342900" eaLnBrk="0" hangingPunct="0">
              <a:spcBef>
                <a:spcPct val="20000"/>
              </a:spcBef>
              <a:buClr>
                <a:schemeClr val="accent1"/>
              </a:buClr>
              <a:buSzPct val="70000"/>
              <a:buFont typeface="Wingdings" pitchFamily="2" charset="2"/>
              <a:buNone/>
              <a:defRPr/>
            </a:pPr>
            <a:r>
              <a:rPr lang="en-GB" sz="2100" dirty="0">
                <a:solidFill>
                  <a:schemeClr val="tx2"/>
                </a:solidFill>
                <a:latin typeface="+mn-lt"/>
                <a:cs typeface="+mn-cs"/>
              </a:rPr>
              <a:t>	</a:t>
            </a:r>
            <a:r>
              <a:rPr lang="en-GB" sz="2400" b="1" dirty="0">
                <a:solidFill>
                  <a:schemeClr val="tx2"/>
                </a:solidFill>
                <a:latin typeface="+mn-lt"/>
                <a:cs typeface="+mn-cs"/>
              </a:rPr>
              <a:t>Igneous rocks</a:t>
            </a:r>
            <a:r>
              <a:rPr lang="en-US" sz="2100" dirty="0">
                <a:solidFill>
                  <a:schemeClr val="tx2"/>
                </a:solidFill>
                <a:latin typeface="+mn-lt"/>
                <a:cs typeface="+mn-cs"/>
              </a:rPr>
              <a:t> </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1628775"/>
            <a:ext cx="20669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9013" y="3962400"/>
            <a:ext cx="30797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3962400"/>
            <a:ext cx="3924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d"/>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0" y="0"/>
            <a:ext cx="3937000"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a:xfrm>
            <a:off x="198437" y="552450"/>
            <a:ext cx="4683126" cy="685800"/>
          </a:xfrm>
          <a:prstGeom prst="rect">
            <a:avLst/>
          </a:prstGeom>
        </p:spPr>
        <p:txBody>
          <a:bodyPr/>
          <a:lstStyle/>
          <a:p>
            <a:pPr eaLnBrk="0" hangingPunct="0">
              <a:defRPr/>
            </a:pPr>
            <a:r>
              <a:rPr lang="en-GB" sz="3600" cap="all" dirty="0">
                <a:solidFill>
                  <a:schemeClr val="tx2"/>
                </a:solidFill>
                <a:effectLst>
                  <a:reflection blurRad="12700" stA="48000" endA="300" endPos="55000" dir="5400000" sy="-90000" algn="bl" rotWithShape="0"/>
                </a:effectLst>
                <a:latin typeface="+mj-lt"/>
                <a:ea typeface="+mj-ea"/>
                <a:cs typeface="+mj-cs"/>
              </a:rPr>
              <a:t>Sedimentary</a:t>
            </a:r>
            <a:r>
              <a:rPr lang="en-US" sz="3600" cap="all" dirty="0">
                <a:solidFill>
                  <a:schemeClr val="tx2"/>
                </a:solidFill>
                <a:effectLst>
                  <a:reflection blurRad="12700" stA="48000" endA="300" endPos="55000" dir="5400000" sy="-90000" algn="bl" rotWithShape="0"/>
                </a:effectLst>
                <a:latin typeface="+mj-lt"/>
                <a:ea typeface="+mj-ea"/>
                <a:cs typeface="+mj-cs"/>
              </a:rPr>
              <a:t> Rocks</a:t>
            </a: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59038"/>
            <a:ext cx="9144000"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d"/>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738" y="3962400"/>
            <a:ext cx="3924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962400"/>
            <a:ext cx="3924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752600"/>
            <a:ext cx="3924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738" y="1752600"/>
            <a:ext cx="39243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a:xfrm>
            <a:off x="609600" y="381000"/>
            <a:ext cx="3616325" cy="609600"/>
          </a:xfrm>
          <a:prstGeom prst="rect">
            <a:avLst/>
          </a:prstGeom>
        </p:spPr>
        <p:txBody>
          <a:bodyPr/>
          <a:lstStyle/>
          <a:p>
            <a:pPr eaLnBrk="0" hangingPunct="0">
              <a:defRPr/>
            </a:pPr>
            <a:r>
              <a:rPr lang="en-GB" sz="3600" cap="all" dirty="0">
                <a:solidFill>
                  <a:schemeClr val="tx2"/>
                </a:solidFill>
                <a:effectLst>
                  <a:reflection blurRad="12700" stA="48000" endA="300" endPos="55000" dir="5400000" sy="-90000" algn="bl" rotWithShape="0"/>
                </a:effectLst>
                <a:latin typeface="+mj-lt"/>
                <a:ea typeface="+mj-ea"/>
                <a:cs typeface="+mj-cs"/>
              </a:rPr>
              <a:t>Metamorphic</a:t>
            </a:r>
            <a:r>
              <a:rPr lang="en-US" sz="3600" cap="all" dirty="0">
                <a:solidFill>
                  <a:schemeClr val="tx2"/>
                </a:solidFill>
                <a:effectLst>
                  <a:reflection blurRad="12700" stA="48000" endA="300" endPos="55000" dir="5400000" sy="-90000" algn="bl" rotWithShape="0"/>
                </a:effectLst>
                <a:latin typeface="+mj-lt"/>
                <a:ea typeface="+mj-ea"/>
                <a:cs typeface="+mj-cs"/>
              </a:rPr>
              <a:t> </a:t>
            </a:r>
          </a:p>
        </p:txBody>
      </p:sp>
    </p:spTree>
  </p:cSld>
  <p:clrMapOvr>
    <a:masterClrMapping/>
  </p:clrMapOvr>
  <p:transition spd="slow">
    <p:pull dir="d"/>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2133600" y="228600"/>
            <a:ext cx="5410200" cy="83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fontScale="90000"/>
          </a:bodyPr>
          <a:lstStyle/>
          <a:p>
            <a:pPr algn="ctr">
              <a:defRPr/>
            </a:pPr>
            <a:r>
              <a:rPr lang="en-US" altLang="en-US" b="1" cap="none" dirty="0" smtClean="0">
                <a:effectLst/>
              </a:rPr>
              <a:t>Soil Development </a:t>
            </a:r>
            <a:r>
              <a:rPr lang="en-US" altLang="en-US" sz="2200" b="1" cap="none" dirty="0" smtClean="0">
                <a:solidFill>
                  <a:srgbClr val="FF0000"/>
                </a:solidFill>
                <a:effectLst/>
              </a:rPr>
              <a:t>by 3 processes</a:t>
            </a:r>
          </a:p>
        </p:txBody>
      </p:sp>
      <p:sp>
        <p:nvSpPr>
          <p:cNvPr id="12291" name="Rectangle 4"/>
          <p:cNvSpPr>
            <a:spLocks/>
          </p:cNvSpPr>
          <p:nvPr/>
        </p:nvSpPr>
        <p:spPr bwMode="auto">
          <a:xfrm>
            <a:off x="381000" y="13716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en-US" sz="2400" b="1">
                <a:solidFill>
                  <a:schemeClr val="tx2"/>
                </a:solidFill>
                <a:latin typeface="Franklin Gothic Medium" pitchFamily="34" charset="0"/>
              </a:rPr>
              <a:t>1- Mechanical disintegration (weathering or erosion)</a:t>
            </a:r>
            <a:r>
              <a:rPr lang="en-US" altLang="en-US" sz="2400">
                <a:solidFill>
                  <a:schemeClr val="tx2"/>
                </a:solidFill>
                <a:latin typeface="Franklin Gothic Medium" pitchFamily="34" charset="0"/>
              </a:rPr>
              <a:t> </a:t>
            </a:r>
          </a:p>
        </p:txBody>
      </p:sp>
      <p:sp>
        <p:nvSpPr>
          <p:cNvPr id="12292" name="Rectangle 5"/>
          <p:cNvSpPr>
            <a:spLocks/>
          </p:cNvSpPr>
          <p:nvPr/>
        </p:nvSpPr>
        <p:spPr bwMode="auto">
          <a:xfrm>
            <a:off x="457200" y="2743200"/>
            <a:ext cx="624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en-US" sz="2400" b="1">
                <a:solidFill>
                  <a:schemeClr val="tx2"/>
                </a:solidFill>
                <a:latin typeface="Franklin Gothic Medium" pitchFamily="34" charset="0"/>
              </a:rPr>
              <a:t>2- Chemical decomposing</a:t>
            </a:r>
          </a:p>
        </p:txBody>
      </p:sp>
      <p:sp>
        <p:nvSpPr>
          <p:cNvPr id="12293" name="Rectangle 6"/>
          <p:cNvSpPr>
            <a:spLocks/>
          </p:cNvSpPr>
          <p:nvPr/>
        </p:nvSpPr>
        <p:spPr bwMode="auto">
          <a:xfrm>
            <a:off x="533400" y="4495800"/>
            <a:ext cx="7086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en-US" sz="2400" b="1">
                <a:solidFill>
                  <a:schemeClr val="tx2"/>
                </a:solidFill>
                <a:latin typeface="Franklin Gothic Medium" pitchFamily="34" charset="0"/>
              </a:rPr>
              <a:t>3- Biological activity decomposing</a:t>
            </a:r>
          </a:p>
        </p:txBody>
      </p:sp>
      <p:sp>
        <p:nvSpPr>
          <p:cNvPr id="12294" name="Rectangle 7"/>
          <p:cNvSpPr>
            <a:spLocks noChangeArrowheads="1"/>
          </p:cNvSpPr>
          <p:nvPr/>
        </p:nvSpPr>
        <p:spPr bwMode="auto">
          <a:xfrm>
            <a:off x="685800" y="3429000"/>
            <a:ext cx="149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t>(a) Oxidation</a:t>
            </a:r>
          </a:p>
        </p:txBody>
      </p:sp>
      <p:sp>
        <p:nvSpPr>
          <p:cNvPr id="12295" name="Rectangle 8"/>
          <p:cNvSpPr>
            <a:spLocks noChangeArrowheads="1"/>
          </p:cNvSpPr>
          <p:nvPr/>
        </p:nvSpPr>
        <p:spPr bwMode="auto">
          <a:xfrm>
            <a:off x="2590800" y="3429000"/>
            <a:ext cx="155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t>(b) Reduction</a:t>
            </a:r>
          </a:p>
        </p:txBody>
      </p:sp>
      <p:sp>
        <p:nvSpPr>
          <p:cNvPr id="12296" name="Rectangle 9"/>
          <p:cNvSpPr>
            <a:spLocks noChangeArrowheads="1"/>
          </p:cNvSpPr>
          <p:nvPr/>
        </p:nvSpPr>
        <p:spPr bwMode="auto">
          <a:xfrm>
            <a:off x="4419600" y="3429000"/>
            <a:ext cx="1492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t>(c) Hydration</a:t>
            </a:r>
          </a:p>
        </p:txBody>
      </p:sp>
      <p:sp>
        <p:nvSpPr>
          <p:cNvPr id="12297" name="Rectangle 10"/>
          <p:cNvSpPr>
            <a:spLocks noChangeArrowheads="1"/>
          </p:cNvSpPr>
          <p:nvPr/>
        </p:nvSpPr>
        <p:spPr bwMode="auto">
          <a:xfrm>
            <a:off x="6019800" y="3429000"/>
            <a:ext cx="158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t>(d) Hydrolysis</a:t>
            </a:r>
          </a:p>
        </p:txBody>
      </p:sp>
      <p:sp>
        <p:nvSpPr>
          <p:cNvPr id="12298" name="Rectangle 11"/>
          <p:cNvSpPr>
            <a:spLocks noChangeArrowheads="1"/>
          </p:cNvSpPr>
          <p:nvPr/>
        </p:nvSpPr>
        <p:spPr bwMode="auto">
          <a:xfrm>
            <a:off x="685800" y="3962400"/>
            <a:ext cx="177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t>(e) Carbonation</a:t>
            </a:r>
          </a:p>
        </p:txBody>
      </p:sp>
      <p:sp>
        <p:nvSpPr>
          <p:cNvPr id="12299" name="Rectangle 12"/>
          <p:cNvSpPr>
            <a:spLocks noChangeArrowheads="1"/>
          </p:cNvSpPr>
          <p:nvPr/>
        </p:nvSpPr>
        <p:spPr bwMode="auto">
          <a:xfrm>
            <a:off x="2717800" y="3960813"/>
            <a:ext cx="137795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t>(F) Solution</a:t>
            </a:r>
          </a:p>
        </p:txBody>
      </p:sp>
      <p:sp>
        <p:nvSpPr>
          <p:cNvPr id="12300" name="Rectangle 13"/>
          <p:cNvSpPr>
            <a:spLocks noChangeArrowheads="1"/>
          </p:cNvSpPr>
          <p:nvPr/>
        </p:nvSpPr>
        <p:spPr bwMode="auto">
          <a:xfrm>
            <a:off x="1479550" y="2071688"/>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t>Temperature</a:t>
            </a:r>
          </a:p>
        </p:txBody>
      </p:sp>
      <p:sp>
        <p:nvSpPr>
          <p:cNvPr id="12301" name="Rectangle 14"/>
          <p:cNvSpPr>
            <a:spLocks noChangeArrowheads="1"/>
          </p:cNvSpPr>
          <p:nvPr/>
        </p:nvSpPr>
        <p:spPr bwMode="auto">
          <a:xfrm>
            <a:off x="3927475" y="2055813"/>
            <a:ext cx="7493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t>water</a:t>
            </a:r>
          </a:p>
        </p:txBody>
      </p:sp>
      <p:sp>
        <p:nvSpPr>
          <p:cNvPr id="12302" name="Rectangle 15"/>
          <p:cNvSpPr>
            <a:spLocks noChangeArrowheads="1"/>
          </p:cNvSpPr>
          <p:nvPr/>
        </p:nvSpPr>
        <p:spPr bwMode="auto">
          <a:xfrm>
            <a:off x="1219200" y="5410200"/>
            <a:ext cx="1416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t>Soil animals</a:t>
            </a:r>
          </a:p>
        </p:txBody>
      </p:sp>
      <p:sp>
        <p:nvSpPr>
          <p:cNvPr id="12303" name="Rectangle 16"/>
          <p:cNvSpPr>
            <a:spLocks noChangeArrowheads="1"/>
          </p:cNvSpPr>
          <p:nvPr/>
        </p:nvSpPr>
        <p:spPr bwMode="auto">
          <a:xfrm>
            <a:off x="3505200" y="5410200"/>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t>Soil Microorganisms </a:t>
            </a:r>
          </a:p>
        </p:txBody>
      </p:sp>
      <p:sp>
        <p:nvSpPr>
          <p:cNvPr id="12304" name="Rectangle 14"/>
          <p:cNvSpPr>
            <a:spLocks noChangeArrowheads="1"/>
          </p:cNvSpPr>
          <p:nvPr/>
        </p:nvSpPr>
        <p:spPr bwMode="auto">
          <a:xfrm>
            <a:off x="5330825" y="2073275"/>
            <a:ext cx="7096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Low" eaLnBrk="0" hangingPunct="0"/>
            <a:r>
              <a:rPr lang="en-US" altLang="en-US"/>
              <a:t>Wind</a:t>
            </a:r>
          </a:p>
        </p:txBody>
      </p:sp>
    </p:spTree>
  </p:cSld>
  <p:clrMapOvr>
    <a:masterClrMapping/>
  </p:clrMapOvr>
  <p:transition spd="slow">
    <p:pull dir="d"/>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00" y="1371600"/>
            <a:ext cx="47958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274984" y="369007"/>
            <a:ext cx="5196860" cy="847979"/>
          </a:xfrm>
          <a:prstGeom prst="rect">
            <a:avLst/>
          </a:prstGeom>
        </p:spPr>
        <p:txBody>
          <a:bodyPr/>
          <a:lstStyle/>
          <a:p>
            <a:pPr eaLnBrk="0" hangingPunct="0">
              <a:defRPr/>
            </a:pPr>
            <a:r>
              <a:rPr lang="en-US" sz="3600" cap="all" dirty="0">
                <a:solidFill>
                  <a:schemeClr val="tx2"/>
                </a:solidFill>
                <a:effectLst>
                  <a:reflection blurRad="12700" stA="48000" endA="300" endPos="55000" dir="5400000" sy="-90000" algn="bl" rotWithShape="0"/>
                </a:effectLst>
                <a:latin typeface="+mj-lt"/>
                <a:ea typeface="+mj-ea"/>
                <a:cs typeface="+mj-cs"/>
              </a:rPr>
              <a:t>Soil </a:t>
            </a:r>
            <a:r>
              <a:rPr lang="en-US" sz="3600" cap="all" dirty="0">
                <a:solidFill>
                  <a:schemeClr val="tx2"/>
                </a:solidFill>
                <a:effectLst>
                  <a:reflection blurRad="12700" stA="48000" endA="300" endPos="55000" dir="5400000" sy="-90000" algn="bl" rotWithShape="0"/>
                </a:effectLst>
                <a:latin typeface="+mj-lt"/>
                <a:ea typeface="+mj-ea"/>
                <a:cs typeface="+mj-cs"/>
              </a:rPr>
              <a:t>Formation</a:t>
            </a:r>
            <a:endParaRPr lang="en-US" sz="3600" cap="all" dirty="0">
              <a:solidFill>
                <a:schemeClr val="tx2"/>
              </a:solidFill>
              <a:effectLst>
                <a:reflection blurRad="12700" stA="48000" endA="300" endPos="55000" dir="5400000" sy="-90000" algn="bl" rotWithShape="0"/>
              </a:effectLst>
              <a:latin typeface="+mj-lt"/>
              <a:ea typeface="+mj-ea"/>
              <a:cs typeface="+mj-cs"/>
            </a:endParaRPr>
          </a:p>
        </p:txBody>
      </p:sp>
      <p:sp>
        <p:nvSpPr>
          <p:cNvPr id="6" name="Rectangle 4"/>
          <p:cNvSpPr txBox="1">
            <a:spLocks noChangeArrowheads="1"/>
          </p:cNvSpPr>
          <p:nvPr/>
        </p:nvSpPr>
        <p:spPr>
          <a:xfrm>
            <a:off x="228600" y="1752600"/>
            <a:ext cx="2971800" cy="1371600"/>
          </a:xfrm>
          <a:prstGeom prst="rect">
            <a:avLst/>
          </a:prstGeom>
          <a:solidFill>
            <a:srgbClr val="FFFF00"/>
          </a:solidFill>
          <a:ln w="3175">
            <a:solidFill>
              <a:schemeClr val="tx1"/>
            </a:solidFill>
          </a:ln>
        </p:spPr>
        <p:txBody>
          <a:bodyPr/>
          <a:lstStyle/>
          <a:p>
            <a:pPr marL="342900" indent="-342900" eaLnBrk="0" hangingPunct="0">
              <a:spcBef>
                <a:spcPct val="20000"/>
              </a:spcBef>
              <a:buClr>
                <a:schemeClr val="accent1"/>
              </a:buClr>
              <a:buSzPct val="70000"/>
              <a:buFont typeface="Wingdings" pitchFamily="2" charset="2"/>
              <a:buNone/>
              <a:defRPr/>
            </a:pPr>
            <a:r>
              <a:rPr lang="en-GB" sz="2600" b="1" dirty="0">
                <a:solidFill>
                  <a:schemeClr val="tx2"/>
                </a:solidFill>
                <a:latin typeface="+mn-lt"/>
                <a:cs typeface="+mn-cs"/>
              </a:rPr>
              <a:t>1- Mechanical (disintegration) processes</a:t>
            </a:r>
            <a:endParaRPr lang="en-US" sz="2600" b="1" dirty="0">
              <a:solidFill>
                <a:schemeClr val="tx2"/>
              </a:solidFill>
              <a:latin typeface="+mn-lt"/>
              <a:cs typeface="+mn-cs"/>
            </a:endParaRP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962400"/>
            <a:ext cx="4757738"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dir="d"/>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800"/>
            <a:ext cx="4840288" cy="755650"/>
          </a:xfrm>
          <a:prstGeom prst="rect">
            <a:avLst/>
          </a:prstGeom>
          <a:solidFill>
            <a:srgbClr val="FFFF00"/>
          </a:solidFill>
          <a:ln w="31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p:cNvSpPr txBox="1">
            <a:spLocks noChangeArrowheads="1"/>
          </p:cNvSpPr>
          <p:nvPr/>
        </p:nvSpPr>
        <p:spPr bwMode="auto">
          <a:xfrm>
            <a:off x="457200" y="1752600"/>
            <a:ext cx="2133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Clr>
                <a:schemeClr val="accent1"/>
              </a:buClr>
              <a:buSzPct val="70000"/>
              <a:buFont typeface="Wingdings" pitchFamily="2" charset="2"/>
              <a:buNone/>
            </a:pPr>
            <a:r>
              <a:rPr lang="en-GB" altLang="en-US" sz="2000" b="1">
                <a:solidFill>
                  <a:schemeClr val="tx2"/>
                </a:solidFill>
              </a:rPr>
              <a:t>1) Oxidations:</a:t>
            </a:r>
            <a:endParaRPr lang="en-US" altLang="en-US" sz="2000" b="1"/>
          </a:p>
        </p:txBody>
      </p:sp>
      <p:sp>
        <p:nvSpPr>
          <p:cNvPr id="8" name="Rectangle 7"/>
          <p:cNvSpPr txBox="1">
            <a:spLocks noChangeArrowheads="1"/>
          </p:cNvSpPr>
          <p:nvPr/>
        </p:nvSpPr>
        <p:spPr bwMode="auto">
          <a:xfrm>
            <a:off x="457200" y="3048000"/>
            <a:ext cx="1828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Clr>
                <a:schemeClr val="accent1"/>
              </a:buClr>
              <a:buSzPct val="70000"/>
              <a:buFont typeface="Wingdings" pitchFamily="2" charset="2"/>
              <a:buNone/>
            </a:pPr>
            <a:r>
              <a:rPr lang="en-GB" altLang="en-US" sz="2000" b="1"/>
              <a:t>2) Reduction:</a:t>
            </a:r>
            <a:endParaRPr lang="en-US" altLang="en-US" sz="2000" b="1"/>
          </a:p>
        </p:txBody>
      </p:sp>
      <p:sp>
        <p:nvSpPr>
          <p:cNvPr id="9" name="Rectangle 8"/>
          <p:cNvSpPr>
            <a:spLocks noChangeArrowheads="1"/>
          </p:cNvSpPr>
          <p:nvPr/>
        </p:nvSpPr>
        <p:spPr bwMode="auto">
          <a:xfrm>
            <a:off x="457200" y="4572000"/>
            <a:ext cx="2160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469900" indent="-469900">
              <a:spcBef>
                <a:spcPct val="20000"/>
              </a:spcBef>
              <a:buClr>
                <a:schemeClr val="accent2"/>
              </a:buClr>
              <a:buFont typeface="Wingdings" pitchFamily="2" charset="2"/>
              <a:buNone/>
            </a:pPr>
            <a:r>
              <a:rPr lang="en-GB" altLang="en-US" sz="2000" b="1"/>
              <a:t>3) Hydration</a:t>
            </a:r>
          </a:p>
        </p:txBody>
      </p:sp>
      <p:sp>
        <p:nvSpPr>
          <p:cNvPr id="14342" name="Rectangle 10"/>
          <p:cNvSpPr>
            <a:spLocks noChangeArrowheads="1"/>
          </p:cNvSpPr>
          <p:nvPr/>
        </p:nvSpPr>
        <p:spPr bwMode="auto">
          <a:xfrm>
            <a:off x="935038" y="4810125"/>
            <a:ext cx="7391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a:t>Hydration causes physical disintegrate of rock because the hydrated compounds occupy more space and play an active role in weathering</a:t>
            </a:r>
            <a:r>
              <a:rPr lang="en-US" altLang="en-US">
                <a:solidFill>
                  <a:srgbClr val="FF0000"/>
                </a:solidFill>
              </a:rPr>
              <a:t> 2Fe2O3+ 3H2O         2Fe2O3.3H2O</a:t>
            </a:r>
            <a:endParaRPr lang="en-US" altLang="en-US"/>
          </a:p>
          <a:p>
            <a:pPr eaLnBrk="0" hangingPunct="0"/>
            <a:r>
              <a:rPr lang="en-US" altLang="en-US"/>
              <a:t> </a:t>
            </a:r>
          </a:p>
        </p:txBody>
      </p:sp>
      <p:sp>
        <p:nvSpPr>
          <p:cNvPr id="14343" name="Rectangle 11"/>
          <p:cNvSpPr>
            <a:spLocks noChangeArrowheads="1"/>
          </p:cNvSpPr>
          <p:nvPr/>
        </p:nvSpPr>
        <p:spPr bwMode="auto">
          <a:xfrm>
            <a:off x="914400" y="3505200"/>
            <a:ext cx="62372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I</a:t>
            </a:r>
            <a:r>
              <a:rPr lang="en-US" altLang="en-US"/>
              <a:t>n water logged soil, ferric irons are reduced to ferrous form</a:t>
            </a:r>
          </a:p>
          <a:p>
            <a:r>
              <a:rPr lang="en-US" altLang="en-US">
                <a:solidFill>
                  <a:srgbClr val="FF0000"/>
                </a:solidFill>
              </a:rPr>
              <a:t>Fe+++          Fe++</a:t>
            </a:r>
            <a:endParaRPr lang="en-US" altLang="en-US"/>
          </a:p>
        </p:txBody>
      </p:sp>
      <p:sp>
        <p:nvSpPr>
          <p:cNvPr id="14344" name="Rectangle 12"/>
          <p:cNvSpPr>
            <a:spLocks noChangeArrowheads="1"/>
          </p:cNvSpPr>
          <p:nvPr/>
        </p:nvSpPr>
        <p:spPr bwMode="auto">
          <a:xfrm>
            <a:off x="990600" y="2286000"/>
            <a:ext cx="5724525"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Sulfur compounds are oxidized in soils to sulfuric acid </a:t>
            </a:r>
          </a:p>
          <a:p>
            <a:r>
              <a:rPr lang="en-US" altLang="en-US" sz="2000">
                <a:solidFill>
                  <a:srgbClr val="FF0000"/>
                </a:solidFill>
              </a:rPr>
              <a:t>SO3 + H2O           H2SO4,</a:t>
            </a:r>
          </a:p>
          <a:p>
            <a:r>
              <a:rPr lang="en-US" altLang="en-US" sz="2000">
                <a:solidFill>
                  <a:srgbClr val="FF0000"/>
                </a:solidFill>
              </a:rPr>
              <a:t> Fe++          Fe+++</a:t>
            </a:r>
          </a:p>
        </p:txBody>
      </p:sp>
      <p:cxnSp>
        <p:nvCxnSpPr>
          <p:cNvPr id="3" name="Straight Arrow Connector 2"/>
          <p:cNvCxnSpPr/>
          <p:nvPr/>
        </p:nvCxnSpPr>
        <p:spPr>
          <a:xfrm>
            <a:off x="2590800" y="2743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686300" y="27432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52600" y="39624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17788" y="5622925"/>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dir="d"/>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762000" y="1296988"/>
            <a:ext cx="209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tabLst>
                <a:tab pos="1606550" algn="l"/>
                <a:tab pos="5943600" algn="l"/>
              </a:tabLst>
            </a:pPr>
            <a:r>
              <a:rPr lang="en-GB" altLang="en-US" sz="2400" b="1"/>
              <a:t>4) Hydrolysis</a:t>
            </a:r>
          </a:p>
        </p:txBody>
      </p:sp>
      <p:sp>
        <p:nvSpPr>
          <p:cNvPr id="11" name="Rectangle 10"/>
          <p:cNvSpPr>
            <a:spLocks noChangeArrowheads="1"/>
          </p:cNvSpPr>
          <p:nvPr/>
        </p:nvSpPr>
        <p:spPr bwMode="auto">
          <a:xfrm>
            <a:off x="762000" y="2743200"/>
            <a:ext cx="2333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tabLst>
                <a:tab pos="1606550" algn="l"/>
                <a:tab pos="5943600" algn="l"/>
              </a:tabLst>
            </a:pPr>
            <a:r>
              <a:rPr lang="en-GB" altLang="en-US" sz="2400" b="1"/>
              <a:t>5) Carbonation</a:t>
            </a:r>
          </a:p>
        </p:txBody>
      </p:sp>
      <p:sp>
        <p:nvSpPr>
          <p:cNvPr id="12" name="Rectangle 11"/>
          <p:cNvSpPr>
            <a:spLocks noChangeArrowheads="1"/>
          </p:cNvSpPr>
          <p:nvPr/>
        </p:nvSpPr>
        <p:spPr bwMode="auto">
          <a:xfrm>
            <a:off x="914400" y="4724400"/>
            <a:ext cx="1925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Low">
              <a:tabLst>
                <a:tab pos="1606550" algn="l"/>
                <a:tab pos="5943600" algn="l"/>
              </a:tabLst>
            </a:pPr>
            <a:r>
              <a:rPr lang="en-GB" altLang="en-US" sz="2400" b="1"/>
              <a:t>6) Solutions</a:t>
            </a:r>
          </a:p>
        </p:txBody>
      </p:sp>
      <p:sp>
        <p:nvSpPr>
          <p:cNvPr id="15365" name="Rectangle 7"/>
          <p:cNvSpPr>
            <a:spLocks noChangeArrowheads="1"/>
          </p:cNvSpPr>
          <p:nvPr/>
        </p:nvSpPr>
        <p:spPr bwMode="auto">
          <a:xfrm>
            <a:off x="1066800" y="1747838"/>
            <a:ext cx="7218363"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a:t>This process goes on extensively with minerals containing strongly basic elements parts of which are exchanged for Hydrogen</a:t>
            </a:r>
          </a:p>
          <a:p>
            <a:pPr eaLnBrk="0" hangingPunct="0"/>
            <a:r>
              <a:rPr lang="en-US" altLang="en-US"/>
              <a:t> </a:t>
            </a:r>
            <a:r>
              <a:rPr lang="en-US" altLang="en-US">
                <a:solidFill>
                  <a:srgbClr val="FF0000"/>
                </a:solidFill>
              </a:rPr>
              <a:t>CaSiO3 + 2H2O           Ca(OH)2 + H2SiO3</a:t>
            </a:r>
            <a:endParaRPr lang="en-US" altLang="en-US"/>
          </a:p>
        </p:txBody>
      </p:sp>
      <p:sp>
        <p:nvSpPr>
          <p:cNvPr id="15366" name="Rectangle 8"/>
          <p:cNvSpPr>
            <a:spLocks noChangeArrowheads="1"/>
          </p:cNvSpPr>
          <p:nvPr/>
        </p:nvSpPr>
        <p:spPr bwMode="auto">
          <a:xfrm>
            <a:off x="1066800" y="3209925"/>
            <a:ext cx="739140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en-US"/>
              <a:t>The decomposition of organic mater in the soil and the respiration of plant roots liberate large quantities of CO2 in the soil air. This gas readily combines with bases, producing carbonates or bicarbonates. Carbonic acid is also formed and acts on rocks.</a:t>
            </a:r>
          </a:p>
          <a:p>
            <a:pPr eaLnBrk="0" hangingPunct="0"/>
            <a:r>
              <a:rPr lang="en-US" altLang="en-US">
                <a:solidFill>
                  <a:srgbClr val="FF0000"/>
                </a:solidFill>
              </a:rPr>
              <a:t>Ca(OH)2 + CO2          Ca(HCO3)2 </a:t>
            </a:r>
            <a:r>
              <a:rPr lang="en-US" altLang="en-US"/>
              <a:t> </a:t>
            </a:r>
          </a:p>
        </p:txBody>
      </p:sp>
      <p:sp>
        <p:nvSpPr>
          <p:cNvPr id="15367" name="Rectangle 9"/>
          <p:cNvSpPr>
            <a:spLocks noChangeArrowheads="1"/>
          </p:cNvSpPr>
          <p:nvPr/>
        </p:nvSpPr>
        <p:spPr bwMode="auto">
          <a:xfrm>
            <a:off x="990600" y="5257800"/>
            <a:ext cx="760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a:t>Solutions occur in soil in the form of acids e.g. HNO2; H2SO4; HCO3 etc </a:t>
            </a:r>
          </a:p>
        </p:txBody>
      </p:sp>
      <p:sp>
        <p:nvSpPr>
          <p:cNvPr id="15368" name="Rectangle 10"/>
          <p:cNvSpPr>
            <a:spLocks noChangeArrowheads="1"/>
          </p:cNvSpPr>
          <p:nvPr/>
        </p:nvSpPr>
        <p:spPr bwMode="auto">
          <a:xfrm>
            <a:off x="990600" y="5715000"/>
            <a:ext cx="788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n-US" altLang="en-US"/>
              <a:t>These acids are developed in soil through chemical and biological agencies </a:t>
            </a:r>
          </a:p>
        </p:txBody>
      </p:sp>
      <p:cxnSp>
        <p:nvCxnSpPr>
          <p:cNvPr id="3" name="Straight Arrow Connector 2"/>
          <p:cNvCxnSpPr/>
          <p:nvPr/>
        </p:nvCxnSpPr>
        <p:spPr>
          <a:xfrm>
            <a:off x="3095625" y="2514600"/>
            <a:ext cx="40957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90838" y="4495800"/>
            <a:ext cx="40957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dir="d"/>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618</TotalTime>
  <Words>264</Words>
  <Application>Microsoft Office PowerPoint</Application>
  <PresentationFormat>On-screen Show (4:3)</PresentationFormat>
  <Paragraphs>45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Franklin Gothic Medium</vt:lpstr>
      <vt:lpstr>Franklin Gothic Book</vt:lpstr>
      <vt:lpstr>Wingdings 2</vt:lpstr>
      <vt:lpstr>Calibri</vt:lpstr>
      <vt:lpstr>Wingdings</vt:lpstr>
      <vt:lpstr>Trek</vt:lpstr>
      <vt:lpstr>PowerPoint Presentation</vt:lpstr>
      <vt:lpstr>PowerPoint Presentation</vt:lpstr>
      <vt:lpstr>PowerPoint Presentation</vt:lpstr>
      <vt:lpstr>PowerPoint Presentation</vt:lpstr>
      <vt:lpstr>PowerPoint Presentation</vt:lpstr>
      <vt:lpstr>Soil Development by 3 processes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ADHM ALSAYED ZONKOL</dc:creator>
  <cp:lastModifiedBy>ahmed77</cp:lastModifiedBy>
  <cp:revision>116</cp:revision>
  <dcterms:created xsi:type="dcterms:W3CDTF">2009-03-05T21:42:39Z</dcterms:created>
  <dcterms:modified xsi:type="dcterms:W3CDTF">2020-03-27T22:18:52Z</dcterms:modified>
</cp:coreProperties>
</file>