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60" r:id="rId5"/>
    <p:sldId id="264" r:id="rId6"/>
    <p:sldId id="261" r:id="rId7"/>
    <p:sldId id="262" r:id="rId8"/>
    <p:sldId id="263"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Fish_hook" TargetMode="External"/><Relationship Id="rId3" Type="http://schemas.openxmlformats.org/officeDocument/2006/relationships/hyperlink" Target="https://en.wikipedia.org/wiki/Commercial_fishing" TargetMode="External"/><Relationship Id="rId7" Type="http://schemas.openxmlformats.org/officeDocument/2006/relationships/hyperlink" Target="https://en.wikipedia.org/wiki/Fishing_line" TargetMode="External"/><Relationship Id="rId2" Type="http://schemas.openxmlformats.org/officeDocument/2006/relationships/hyperlink" Target="https://en.wikipedia.org/wiki/Fishing" TargetMode="External"/><Relationship Id="rId1" Type="http://schemas.openxmlformats.org/officeDocument/2006/relationships/slideLayout" Target="../slideLayouts/slideLayout7.xml"/><Relationship Id="rId6" Type="http://schemas.openxmlformats.org/officeDocument/2006/relationships/hyperlink" Target="https://en.wikipedia.org/wiki/Fishing_reel" TargetMode="External"/><Relationship Id="rId5" Type="http://schemas.openxmlformats.org/officeDocument/2006/relationships/hyperlink" Target="https://en.wikipedia.org/wiki/Fishing_rod" TargetMode="External"/><Relationship Id="rId4" Type="http://schemas.openxmlformats.org/officeDocument/2006/relationships/hyperlink" Target="https://en.wikipedia.org/wiki/Artisan_fishing" TargetMode="External"/><Relationship Id="rId9" Type="http://schemas.openxmlformats.org/officeDocument/2006/relationships/hyperlink" Target="https://en.wikipedia.org/wiki/Fishing_bai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772" y="1372043"/>
            <a:ext cx="83058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ea typeface="+mj-ea"/>
                <a:cs typeface="David" pitchFamily="34" charset="-79"/>
              </a:rPr>
              <a:t>The positive and negative aspects of fishes</a:t>
            </a:r>
          </a:p>
        </p:txBody>
      </p:sp>
      <p:sp>
        <p:nvSpPr>
          <p:cNvPr id="3" name="Rectangle 2"/>
          <p:cNvSpPr/>
          <p:nvPr/>
        </p:nvSpPr>
        <p:spPr>
          <a:xfrm>
            <a:off x="2222047" y="4191000"/>
            <a:ext cx="4815925"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ea typeface="+mj-ea"/>
                <a:cs typeface="David" pitchFamily="34" charset="-79"/>
              </a:rPr>
              <a:t>Prof. Dr.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ea typeface="+mj-ea"/>
                <a:cs typeface="David" pitchFamily="34" charset="-79"/>
              </a:rPr>
              <a:t>Mohammad </a:t>
            </a: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ea typeface="+mj-ea"/>
                <a:cs typeface="David" pitchFamily="34" charset="-79"/>
              </a:rPr>
              <a:t>Hamed</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ea typeface="+mj-ea"/>
                <a:cs typeface="David" pitchFamily="34" charset="-79"/>
              </a:rPr>
              <a:t>  </a:t>
            </a: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ea typeface="+mj-ea"/>
                <a:cs typeface="David" pitchFamily="34" charset="-79"/>
              </a:rPr>
              <a:t>Bahnasawy</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ea typeface="+mj-ea"/>
                <a:cs typeface="David" pitchFamily="34" charset="-79"/>
              </a:rPr>
              <a:t> </a:t>
            </a:r>
            <a:b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ea typeface="+mj-ea"/>
                <a:cs typeface="David" pitchFamily="34" charset="-79"/>
              </a:rPr>
            </a:br>
            <a:r>
              <a:rPr lang="en-US" sz="2000" b="1" dirty="0"/>
              <a:t> </a:t>
            </a:r>
            <a:r>
              <a:rPr lang="en-US" sz="2000" b="1" dirty="0">
                <a:latin typeface="Times New Roman" pitchFamily="18" charset="0"/>
                <a:cs typeface="Times New Roman" pitchFamily="18" charset="0"/>
              </a:rPr>
              <a:t>Prof. of fish </a:t>
            </a:r>
            <a:r>
              <a:rPr lang="en-US" sz="2000" b="1" dirty="0" smtClean="0">
                <a:latin typeface="Times New Roman" pitchFamily="18" charset="0"/>
                <a:cs typeface="Times New Roman" pitchFamily="18" charset="0"/>
              </a:rPr>
              <a:t>biology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Zoology Department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Faculty </a:t>
            </a:r>
            <a:r>
              <a:rPr lang="en-US" sz="2000" b="1" dirty="0">
                <a:latin typeface="Times New Roman" pitchFamily="18" charset="0"/>
                <a:cs typeface="Times New Roman" pitchFamily="18" charset="0"/>
              </a:rPr>
              <a:t>of </a:t>
            </a:r>
            <a:r>
              <a:rPr lang="en-US" sz="2000" b="1" dirty="0" smtClean="0">
                <a:latin typeface="Times New Roman" pitchFamily="18" charset="0"/>
                <a:cs typeface="Times New Roman" pitchFamily="18" charset="0"/>
              </a:rPr>
              <a:t>Science</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Damietta </a:t>
            </a:r>
            <a:r>
              <a:rPr lang="en-US" sz="2000" b="1" dirty="0" smtClean="0">
                <a:latin typeface="Times New Roman" pitchFamily="18" charset="0"/>
                <a:cs typeface="Times New Roman" pitchFamily="18" charset="0"/>
              </a:rPr>
              <a:t>University</a:t>
            </a:r>
            <a:endParaRPr lang="en-US" sz="2000" b="1"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3857982" y="2209800"/>
            <a:ext cx="1395379" cy="1860505"/>
          </a:xfrm>
          <a:prstGeom prst="rect">
            <a:avLst/>
          </a:prstGeom>
        </p:spPr>
      </p:pic>
      <p:pic>
        <p:nvPicPr>
          <p:cNvPr id="1026" name="Picture 1" descr="Description: نتيجة بحث الصور عن ‪puffer, 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943600"/>
            <a:ext cx="137409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Description: نتيجة بحث الصور عن ‪stingray 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728" y="5953204"/>
            <a:ext cx="1356084"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Description: نتيجة بحث الصور عن ‪scorpion f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113" y="5956037"/>
            <a:ext cx="1561409" cy="91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Description: Fish4345 - Flickr - NOAA Photo Libra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265" y="5953204"/>
            <a:ext cx="1322614"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descr="Description: صور معلومات عن سمك البراكودا 2015 The-great-barracu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3879" y="5943600"/>
            <a:ext cx="145560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descr="Description: نتيجة بحث الصور عن ‪sawfis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3812" y="6004057"/>
            <a:ext cx="1887174" cy="87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028" y="0"/>
            <a:ext cx="1231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7000" y="69845"/>
            <a:ext cx="1249363"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042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57200"/>
            <a:ext cx="8610600" cy="2308324"/>
          </a:xfrm>
          <a:prstGeom prst="rect">
            <a:avLst/>
          </a:prstGeom>
        </p:spPr>
        <p:txBody>
          <a:bodyPr wrap="square">
            <a:spAutoFit/>
          </a:bodyPr>
          <a:lstStyle/>
          <a:p>
            <a:pPr algn="ctr"/>
            <a:r>
              <a:rPr lang="en-US" sz="2400" dirty="0">
                <a:solidFill>
                  <a:schemeClr val="dk1"/>
                </a:solidFill>
                <a:latin typeface="Times New Roman" pitchFamily="18" charset="0"/>
                <a:cs typeface="Times New Roman" pitchFamily="18" charset="0"/>
              </a:rPr>
              <a:t>Stingrays have spines which are usually situated close to the thick, muscular base of the tail. When the ray is stimulated to defend itself, the tail is curled quickly over the back and the spines thrust at the offender. The wounds resulting from these stings are dangerous and painful. The victim is usually in danger from secondary infections, tetanus, and gangrene, as well as the effects of the venom.</a:t>
            </a:r>
          </a:p>
        </p:txBody>
      </p:sp>
      <p:pic>
        <p:nvPicPr>
          <p:cNvPr id="6147" name="Picture 6" descr="Description: نتيجة بحث الصور عن ‪stingray 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429000"/>
            <a:ext cx="4267200" cy="290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088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763000" cy="830997"/>
          </a:xfrm>
          <a:prstGeom prst="rect">
            <a:avLst/>
          </a:prstGeom>
        </p:spPr>
        <p:txBody>
          <a:bodyPr wrap="square">
            <a:spAutoFit/>
          </a:bodyPr>
          <a:lstStyle/>
          <a:p>
            <a:pPr algn="ctr"/>
            <a:r>
              <a:rPr lang="en-US" sz="2400" dirty="0">
                <a:solidFill>
                  <a:schemeClr val="dk1"/>
                </a:solidFill>
                <a:latin typeface="Times New Roman" pitchFamily="18" charset="0"/>
                <a:cs typeface="Times New Roman" pitchFamily="18" charset="0"/>
              </a:rPr>
              <a:t>The dogfish shark (</a:t>
            </a:r>
            <a:r>
              <a:rPr lang="en-US" sz="2400" dirty="0" err="1">
                <a:solidFill>
                  <a:schemeClr val="dk1"/>
                </a:solidFill>
                <a:latin typeface="Times New Roman" pitchFamily="18" charset="0"/>
                <a:cs typeface="Times New Roman" pitchFamily="18" charset="0"/>
              </a:rPr>
              <a:t>Squalus</a:t>
            </a:r>
            <a:r>
              <a:rPr lang="en-US" sz="2400" dirty="0">
                <a:solidFill>
                  <a:schemeClr val="dk1"/>
                </a:solidFill>
                <a:latin typeface="Times New Roman" pitchFamily="18" charset="0"/>
                <a:cs typeface="Times New Roman" pitchFamily="18" charset="0"/>
              </a:rPr>
              <a:t>) has the venom glands along the dorsal spines. The venom of sharks is not as dangerous as that of stingrays</a:t>
            </a:r>
            <a:r>
              <a:rPr lang="en-US" dirty="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903" y="3200400"/>
            <a:ext cx="6052135" cy="2377440"/>
          </a:xfrm>
          <a:prstGeom prst="rect">
            <a:avLst/>
          </a:prstGeom>
        </p:spPr>
      </p:pic>
    </p:spTree>
    <p:extLst>
      <p:ext uri="{BB962C8B-B14F-4D97-AF65-F5344CB8AC3E}">
        <p14:creationId xmlns:p14="http://schemas.microsoft.com/office/powerpoint/2010/main" val="3106640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795657" cy="1200329"/>
          </a:xfrm>
          <a:prstGeom prst="rect">
            <a:avLst/>
          </a:prstGeom>
        </p:spPr>
        <p:txBody>
          <a:bodyPr wrap="square">
            <a:spAutoFit/>
          </a:bodyPr>
          <a:lstStyle/>
          <a:p>
            <a:pPr algn="ctr"/>
            <a:r>
              <a:rPr lang="en-US" sz="2400" dirty="0">
                <a:solidFill>
                  <a:schemeClr val="dk1"/>
                </a:solidFill>
                <a:latin typeface="Times New Roman" pitchFamily="18" charset="0"/>
                <a:cs typeface="Times New Roman" pitchFamily="18" charset="0"/>
              </a:rPr>
              <a:t>Catfishes have venom glands in the skin sheathing the dorsal and pectoral spines. Most catfish stings are painful but not dangerous, but some species cause edematous swelling and gangrene at the wound. </a:t>
            </a:r>
            <a:endParaRPr lang="ar-SA" sz="2400" dirty="0">
              <a:solidFill>
                <a:schemeClr val="dk1"/>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955109"/>
            <a:ext cx="3718560" cy="2788920"/>
          </a:xfrm>
          <a:prstGeom prst="rect">
            <a:avLst/>
          </a:prstGeom>
        </p:spPr>
      </p:pic>
    </p:spTree>
    <p:extLst>
      <p:ext uri="{BB962C8B-B14F-4D97-AF65-F5344CB8AC3E}">
        <p14:creationId xmlns:p14="http://schemas.microsoft.com/office/powerpoint/2010/main" val="1154032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51344"/>
            <a:ext cx="8763000" cy="1200329"/>
          </a:xfrm>
          <a:prstGeom prst="rect">
            <a:avLst/>
          </a:prstGeom>
        </p:spPr>
        <p:txBody>
          <a:bodyPr wrap="square">
            <a:spAutoFit/>
          </a:bodyPr>
          <a:lstStyle/>
          <a:p>
            <a:pPr algn="ctr"/>
            <a:r>
              <a:rPr lang="en-US" sz="2400" dirty="0">
                <a:solidFill>
                  <a:schemeClr val="dk1"/>
                </a:solidFill>
                <a:latin typeface="Times New Roman" pitchFamily="18" charset="0"/>
                <a:cs typeface="Times New Roman" pitchFamily="18" charset="0"/>
              </a:rPr>
              <a:t>Scorpion fish (family: </a:t>
            </a:r>
            <a:r>
              <a:rPr lang="en-US" sz="2400" dirty="0" err="1">
                <a:solidFill>
                  <a:schemeClr val="dk1"/>
                </a:solidFill>
                <a:latin typeface="Times New Roman" pitchFamily="18" charset="0"/>
                <a:cs typeface="Times New Roman" pitchFamily="18" charset="0"/>
              </a:rPr>
              <a:t>Scorpaenidae</a:t>
            </a:r>
            <a:r>
              <a:rPr lang="en-US" sz="2400" dirty="0">
                <a:solidFill>
                  <a:schemeClr val="dk1"/>
                </a:solidFill>
                <a:latin typeface="Times New Roman" pitchFamily="18" charset="0"/>
                <a:cs typeface="Times New Roman" pitchFamily="18" charset="0"/>
              </a:rPr>
              <a:t>) are widespread along tropical and temperate shores. Members of this family generally have venom glands in grooves along the dorsal, anal, and pelvic spines. </a:t>
            </a:r>
            <a:endParaRPr lang="ar-SA" sz="2400" dirty="0">
              <a:solidFill>
                <a:schemeClr val="dk1"/>
              </a:solidFill>
              <a:latin typeface="Times New Roman" pitchFamily="18" charset="0"/>
              <a:cs typeface="Times New Roman" pitchFamily="18" charset="0"/>
            </a:endParaRPr>
          </a:p>
        </p:txBody>
      </p:sp>
      <p:pic>
        <p:nvPicPr>
          <p:cNvPr id="7170" name="Picture 5" descr="Description: نتيجة بحث الصور عن ‪scorpion 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693" y="2670238"/>
            <a:ext cx="5970814" cy="367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192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991600" cy="2308324"/>
          </a:xfrm>
          <a:prstGeom prst="rect">
            <a:avLst/>
          </a:prstGeom>
        </p:spPr>
        <p:txBody>
          <a:bodyPr wrap="square">
            <a:spAutoFit/>
          </a:bodyPr>
          <a:lstStyle/>
          <a:p>
            <a:pPr algn="ctr"/>
            <a:r>
              <a:rPr lang="en-US" sz="2400" dirty="0" err="1">
                <a:solidFill>
                  <a:schemeClr val="dk1"/>
                </a:solidFill>
                <a:latin typeface="Times New Roman" pitchFamily="18" charset="0"/>
                <a:cs typeface="Times New Roman" pitchFamily="18" charset="0"/>
              </a:rPr>
              <a:t>Stonefishes</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family:Synanceidae</a:t>
            </a:r>
            <a:r>
              <a:rPr lang="en-US" sz="2400" dirty="0">
                <a:solidFill>
                  <a:schemeClr val="dk1"/>
                </a:solidFill>
                <a:latin typeface="Times New Roman" pitchFamily="18" charset="0"/>
                <a:cs typeface="Times New Roman" pitchFamily="18" charset="0"/>
              </a:rPr>
              <a:t>) have very large venom glands associated with the dorsal, anal and pelvic spines. The ducts of the spines run in a groove to a point near the tip of the spine. The venom is extremely dangerous. There are records of several deaths caused by </a:t>
            </a:r>
            <a:r>
              <a:rPr lang="en-US" sz="2400" dirty="0" err="1">
                <a:solidFill>
                  <a:schemeClr val="dk1"/>
                </a:solidFill>
                <a:latin typeface="Times New Roman" pitchFamily="18" charset="0"/>
                <a:cs typeface="Times New Roman" pitchFamily="18" charset="0"/>
              </a:rPr>
              <a:t>stonefishes</a:t>
            </a:r>
            <a:r>
              <a:rPr lang="en-US" sz="2400" dirty="0">
                <a:solidFill>
                  <a:schemeClr val="dk1"/>
                </a:solidFill>
                <a:latin typeface="Times New Roman" pitchFamily="18" charset="0"/>
                <a:cs typeface="Times New Roman" pitchFamily="18" charset="0"/>
              </a:rPr>
              <a:t>. Members of the family live in the warm Indo-Pacific region.</a:t>
            </a:r>
            <a:endParaRPr lang="ar-SA" sz="2400" dirty="0">
              <a:solidFill>
                <a:schemeClr val="dk1"/>
              </a:solidFill>
              <a:latin typeface="Times New Roman" pitchFamily="18" charset="0"/>
              <a:cs typeface="Times New Roman" pitchFamily="18" charset="0"/>
            </a:endParaRPr>
          </a:p>
        </p:txBody>
      </p:sp>
      <p:pic>
        <p:nvPicPr>
          <p:cNvPr id="8194" name="Picture 1" descr="Description: نتيجة بحث الصور عن ‪stone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3188253"/>
            <a:ext cx="5257800" cy="320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557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144" y="381000"/>
            <a:ext cx="3518912" cy="646331"/>
          </a:xfrm>
          <a:prstGeom prst="rect">
            <a:avLst/>
          </a:prstGeom>
        </p:spPr>
        <p:txBody>
          <a:bodyPr wrap="none">
            <a:spAutoFit/>
          </a:bodyPr>
          <a:lstStyle/>
          <a:p>
            <a:r>
              <a:rPr lang="en-US" sz="3600" b="1" dirty="0">
                <a:ln w="1905"/>
                <a:solidFill>
                  <a:schemeClr val="accent2"/>
                </a:solidFill>
                <a:effectLst>
                  <a:innerShdw blurRad="69850" dist="43180" dir="5400000">
                    <a:srgbClr val="000000">
                      <a:alpha val="65000"/>
                    </a:srgbClr>
                  </a:innerShdw>
                </a:effectLst>
                <a:latin typeface="David" pitchFamily="34" charset="-79"/>
                <a:ea typeface="+mj-ea"/>
                <a:cs typeface="David" pitchFamily="34" charset="-79"/>
              </a:rPr>
              <a:t>Dangerous fishes</a:t>
            </a:r>
          </a:p>
        </p:txBody>
      </p:sp>
      <p:pic>
        <p:nvPicPr>
          <p:cNvPr id="9218" name="Picture 1" descr="Description: Fish4345 - Flickr - NOAA Photo Libr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700" y="3886200"/>
            <a:ext cx="4199800" cy="281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1000" y="1175887"/>
            <a:ext cx="8610600" cy="1938992"/>
          </a:xfrm>
          <a:prstGeom prst="rect">
            <a:avLst/>
          </a:prstGeom>
        </p:spPr>
        <p:txBody>
          <a:bodyPr wrap="square">
            <a:spAutoFit/>
          </a:bodyPr>
          <a:lstStyle/>
          <a:p>
            <a:pPr algn="ctr"/>
            <a:r>
              <a:rPr lang="en-US" sz="2400" dirty="0">
                <a:solidFill>
                  <a:schemeClr val="dk1"/>
                </a:solidFill>
                <a:latin typeface="Times New Roman" pitchFamily="18" charset="0"/>
                <a:cs typeface="Times New Roman" pitchFamily="18" charset="0"/>
              </a:rPr>
              <a:t>Among the fishes that are injurious to man are </a:t>
            </a:r>
            <a:r>
              <a:rPr lang="en-US" sz="2400" dirty="0" err="1">
                <a:solidFill>
                  <a:schemeClr val="dk1"/>
                </a:solidFill>
                <a:latin typeface="Times New Roman" pitchFamily="18" charset="0"/>
                <a:cs typeface="Times New Roman" pitchFamily="18" charset="0"/>
              </a:rPr>
              <a:t>electrogenic</a:t>
            </a:r>
            <a:r>
              <a:rPr lang="en-US" sz="2400" dirty="0">
                <a:solidFill>
                  <a:schemeClr val="dk1"/>
                </a:solidFill>
                <a:latin typeface="Times New Roman" pitchFamily="18" charset="0"/>
                <a:cs typeface="Times New Roman" pitchFamily="18" charset="0"/>
              </a:rPr>
              <a:t> species such as Torpedo, Electrophorus, and </a:t>
            </a:r>
            <a:r>
              <a:rPr lang="en-US" sz="2400" dirty="0" err="1">
                <a:solidFill>
                  <a:schemeClr val="dk1"/>
                </a:solidFill>
                <a:latin typeface="Times New Roman" pitchFamily="18" charset="0"/>
                <a:cs typeface="Times New Roman" pitchFamily="18" charset="0"/>
              </a:rPr>
              <a:t>Malapterurus</a:t>
            </a:r>
            <a:r>
              <a:rPr lang="en-US" sz="2400" dirty="0">
                <a:solidFill>
                  <a:schemeClr val="dk1"/>
                </a:solidFill>
                <a:latin typeface="Times New Roman" pitchFamily="18" charset="0"/>
                <a:cs typeface="Times New Roman" pitchFamily="18" charset="0"/>
              </a:rPr>
              <a:t>. These can all cause pain and temporary numbness, and the electric eels produce the most powerful shocks of any fish. They can shock prey with up to 600 volts of electricity, enough to hurt even a human .</a:t>
            </a:r>
            <a:endParaRPr lang="ar-SA" sz="2400" dirty="0">
              <a:solidFill>
                <a:schemeClr val="dk1"/>
              </a:solidFill>
              <a:latin typeface="Times New Roman" pitchFamily="18" charset="0"/>
              <a:cs typeface="Times New Roman" pitchFamily="18" charset="0"/>
            </a:endParaRPr>
          </a:p>
        </p:txBody>
      </p:sp>
    </p:spTree>
    <p:extLst>
      <p:ext uri="{BB962C8B-B14F-4D97-AF65-F5344CB8AC3E}">
        <p14:creationId xmlns:p14="http://schemas.microsoft.com/office/powerpoint/2010/main" val="1217055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25" t="22917" r="56136" b="34970"/>
          <a:stretch/>
        </p:blipFill>
        <p:spPr bwMode="auto">
          <a:xfrm>
            <a:off x="1828800" y="3200400"/>
            <a:ext cx="5326743" cy="308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593928"/>
            <a:ext cx="8458200" cy="1569660"/>
          </a:xfrm>
          <a:prstGeom prst="rect">
            <a:avLst/>
          </a:prstGeom>
        </p:spPr>
        <p:txBody>
          <a:bodyPr wrap="square">
            <a:spAutoFit/>
          </a:bodyPr>
          <a:lstStyle/>
          <a:p>
            <a:pPr algn="ctr"/>
            <a:r>
              <a:rPr lang="en-US" sz="2400" dirty="0">
                <a:solidFill>
                  <a:schemeClr val="dk1"/>
                </a:solidFill>
                <a:latin typeface="Times New Roman" pitchFamily="18" charset="0"/>
                <a:cs typeface="Times New Roman" pitchFamily="18" charset="0"/>
              </a:rPr>
              <a:t>The </a:t>
            </a:r>
            <a:r>
              <a:rPr lang="en-US" sz="2400" dirty="0" err="1">
                <a:solidFill>
                  <a:schemeClr val="dk1"/>
                </a:solidFill>
                <a:latin typeface="Times New Roman" pitchFamily="18" charset="0"/>
                <a:cs typeface="Times New Roman" pitchFamily="18" charset="0"/>
              </a:rPr>
              <a:t>candiru</a:t>
            </a:r>
            <a:r>
              <a:rPr lang="en-US" sz="2400" dirty="0">
                <a:solidFill>
                  <a:schemeClr val="dk1"/>
                </a:solidFill>
                <a:latin typeface="Times New Roman" pitchFamily="18" charset="0"/>
                <a:cs typeface="Times New Roman" pitchFamily="18" charset="0"/>
              </a:rPr>
              <a:t> is a tiny South American catfish that parasitizes larger fishes, living in their gill cavities. It is apparently attracted to urine and is known to enter the urethra of humans. Surgery is required to remove it because of its </a:t>
            </a:r>
            <a:r>
              <a:rPr lang="en-US" sz="2400" dirty="0" err="1">
                <a:solidFill>
                  <a:schemeClr val="dk1"/>
                </a:solidFill>
                <a:latin typeface="Times New Roman" pitchFamily="18" charset="0"/>
                <a:cs typeface="Times New Roman" pitchFamily="18" charset="0"/>
              </a:rPr>
              <a:t>recurved</a:t>
            </a:r>
            <a:r>
              <a:rPr lang="en-US" sz="2400" dirty="0">
                <a:solidFill>
                  <a:schemeClr val="dk1"/>
                </a:solidFill>
                <a:latin typeface="Times New Roman" pitchFamily="18" charset="0"/>
                <a:cs typeface="Times New Roman" pitchFamily="18" charset="0"/>
              </a:rPr>
              <a:t> spines.</a:t>
            </a:r>
          </a:p>
        </p:txBody>
      </p:sp>
    </p:spTree>
    <p:extLst>
      <p:ext uri="{BB962C8B-B14F-4D97-AF65-F5344CB8AC3E}">
        <p14:creationId xmlns:p14="http://schemas.microsoft.com/office/powerpoint/2010/main" val="1335359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686800" cy="1569660"/>
          </a:xfrm>
          <a:prstGeom prst="rect">
            <a:avLst/>
          </a:prstGeom>
        </p:spPr>
        <p:txBody>
          <a:bodyPr wrap="square">
            <a:spAutoFit/>
          </a:bodyPr>
          <a:lstStyle/>
          <a:p>
            <a:pPr algn="ctr"/>
            <a:r>
              <a:rPr lang="en-US" sz="2400" dirty="0">
                <a:solidFill>
                  <a:schemeClr val="dk1"/>
                </a:solidFill>
                <a:latin typeface="Times New Roman" pitchFamily="18" charset="0"/>
                <a:cs typeface="Times New Roman" pitchFamily="18" charset="0"/>
              </a:rPr>
              <a:t>Needlefishes (F. </a:t>
            </a:r>
            <a:r>
              <a:rPr lang="en-US" sz="2400" dirty="0" err="1">
                <a:solidFill>
                  <a:schemeClr val="dk1"/>
                </a:solidFill>
                <a:latin typeface="Times New Roman" pitchFamily="18" charset="0"/>
                <a:cs typeface="Times New Roman" pitchFamily="18" charset="0"/>
              </a:rPr>
              <a:t>Belonidae</a:t>
            </a:r>
            <a:r>
              <a:rPr lang="en-US" sz="2400" dirty="0">
                <a:solidFill>
                  <a:schemeClr val="dk1"/>
                </a:solidFill>
                <a:latin typeface="Times New Roman" pitchFamily="18" charset="0"/>
                <a:cs typeface="Times New Roman" pitchFamily="18" charset="0"/>
              </a:rPr>
              <a:t>) can leap out of the water at great speed, their sharp-pointed beaks and arrow-shaped bodies combining to make them dangerous projections. They occasionally strike boaters, swimmers, or surfboard riders and cause serious effects.</a:t>
            </a:r>
          </a:p>
        </p:txBody>
      </p:sp>
      <p:pic>
        <p:nvPicPr>
          <p:cNvPr id="10242" name="Picture 2" descr="Description: نتيجة بحث الصور عن ‪needle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36571"/>
            <a:ext cx="737190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895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1938992"/>
          </a:xfrm>
          <a:prstGeom prst="rect">
            <a:avLst/>
          </a:prstGeom>
        </p:spPr>
        <p:txBody>
          <a:bodyPr wrap="square">
            <a:spAutoFit/>
          </a:bodyPr>
          <a:lstStyle/>
          <a:p>
            <a:pPr algn="ctr"/>
            <a:r>
              <a:rPr lang="en-US" sz="2400" dirty="0">
                <a:solidFill>
                  <a:schemeClr val="dk1"/>
                </a:solidFill>
                <a:latin typeface="Times New Roman" pitchFamily="18" charset="0"/>
                <a:cs typeface="Times New Roman" pitchFamily="18" charset="0"/>
              </a:rPr>
              <a:t>Sawfishes inhabit shallow water and habitually enter tropical or subtropical rivers. They come in contact with bathers or fishermen causing serious injuries and some deaths. A sawfish 4 or 5 meters long blundering into a crowd of bathers and turning swiftly is certain to do damage.</a:t>
            </a:r>
          </a:p>
        </p:txBody>
      </p:sp>
      <p:pic>
        <p:nvPicPr>
          <p:cNvPr id="11266" name="Picture 3" descr="Description: نتيجة بحث الصور عن ‪saw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29000"/>
            <a:ext cx="594232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610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5400"/>
            <a:ext cx="4572000" cy="1200329"/>
          </a:xfrm>
          <a:prstGeom prst="rect">
            <a:avLst/>
          </a:prstGeom>
        </p:spPr>
        <p:txBody>
          <a:bodyPr>
            <a:spAutoFit/>
          </a:bodyPr>
          <a:lstStyle/>
          <a:p>
            <a:pPr algn="ctr"/>
            <a:r>
              <a:rPr lang="en-US" sz="2400" dirty="0">
                <a:solidFill>
                  <a:schemeClr val="dk1"/>
                </a:solidFill>
                <a:latin typeface="Times New Roman" pitchFamily="18" charset="0"/>
                <a:cs typeface="Times New Roman" pitchFamily="18" charset="0"/>
              </a:rPr>
              <a:t>Coral-eating parrot fishes can deliver painful or injurious bites when mishandled after capture</a:t>
            </a:r>
          </a:p>
        </p:txBody>
      </p:sp>
      <p:pic>
        <p:nvPicPr>
          <p:cNvPr id="12290" name="Picture 2" descr="Description: نتيجة بحث الصور عن ‪parrot 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03531"/>
            <a:ext cx="3886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1257" y="3991429"/>
            <a:ext cx="4572000" cy="1200329"/>
          </a:xfrm>
          <a:prstGeom prst="rect">
            <a:avLst/>
          </a:prstGeom>
        </p:spPr>
        <p:txBody>
          <a:bodyPr>
            <a:spAutoFit/>
          </a:bodyPr>
          <a:lstStyle/>
          <a:p>
            <a:pPr algn="ctr"/>
            <a:r>
              <a:rPr lang="en-US" sz="2400" dirty="0">
                <a:solidFill>
                  <a:schemeClr val="dk1"/>
                </a:solidFill>
                <a:latin typeface="Times New Roman" pitchFamily="18" charset="0"/>
                <a:cs typeface="Times New Roman" pitchFamily="18" charset="0"/>
              </a:rPr>
              <a:t>The deep-set, Knife –like teeth of the barracuda are capable of tearing out great chunks of flesh</a:t>
            </a:r>
            <a:endParaRPr lang="ar-SA" sz="2400" dirty="0">
              <a:solidFill>
                <a:schemeClr val="dk1"/>
              </a:solidFill>
              <a:latin typeface="Times New Roman" pitchFamily="18" charset="0"/>
              <a:cs typeface="Times New Roman" pitchFamily="18" charset="0"/>
            </a:endParaRPr>
          </a:p>
        </p:txBody>
      </p:sp>
      <p:pic>
        <p:nvPicPr>
          <p:cNvPr id="12291" name="Picture 3" descr="Description: صور معلومات عن سمك البراكودا 2015 The-great-barracu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33800"/>
            <a:ext cx="4181475" cy="264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48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3765774" cy="584775"/>
          </a:xfrm>
          <a:prstGeom prst="rect">
            <a:avLst/>
          </a:prstGeom>
        </p:spPr>
        <p:txBody>
          <a:bodyPr wrap="none">
            <a:spAutoFit/>
          </a:bodyPr>
          <a:lstStyle/>
          <a:p>
            <a:r>
              <a:rPr lang="en-US" sz="32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ea typeface="+mj-ea"/>
                <a:cs typeface="David" pitchFamily="34" charset="-79"/>
              </a:rPr>
              <a:t>The negative aspects</a:t>
            </a:r>
          </a:p>
        </p:txBody>
      </p:sp>
      <p:sp>
        <p:nvSpPr>
          <p:cNvPr id="3" name="Rectangle 2"/>
          <p:cNvSpPr/>
          <p:nvPr/>
        </p:nvSpPr>
        <p:spPr>
          <a:xfrm>
            <a:off x="1600200" y="1149305"/>
            <a:ext cx="6064481" cy="584775"/>
          </a:xfrm>
          <a:prstGeom prst="rect">
            <a:avLst/>
          </a:prstGeom>
        </p:spPr>
        <p:txBody>
          <a:bodyPr wrap="none">
            <a:sp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ea typeface="+mj-ea"/>
                <a:cs typeface="David" pitchFamily="34" charset="-79"/>
              </a:rPr>
              <a:t>1- Poisonous and venomous fishes</a:t>
            </a:r>
          </a:p>
        </p:txBody>
      </p:sp>
      <p:sp>
        <p:nvSpPr>
          <p:cNvPr id="4" name="Rectangle 3"/>
          <p:cNvSpPr/>
          <p:nvPr/>
        </p:nvSpPr>
        <p:spPr>
          <a:xfrm>
            <a:off x="304800" y="2209800"/>
            <a:ext cx="8458200" cy="3416320"/>
          </a:xfrm>
          <a:prstGeom prst="rect">
            <a:avLst/>
          </a:prstGeom>
        </p:spPr>
        <p:txBody>
          <a:bodyPr wrap="square">
            <a:spAutoFit/>
          </a:bodyPr>
          <a:lstStyle/>
          <a:p>
            <a:r>
              <a:rPr lang="en-US" sz="2400" dirty="0">
                <a:solidFill>
                  <a:schemeClr val="dk1"/>
                </a:solidFill>
                <a:latin typeface="Times New Roman" pitchFamily="18" charset="0"/>
                <a:cs typeface="Times New Roman" pitchFamily="18" charset="0"/>
              </a:rPr>
              <a:t>A creature is considered </a:t>
            </a:r>
            <a:r>
              <a:rPr lang="en-US" sz="2400" dirty="0">
                <a:solidFill>
                  <a:schemeClr val="tx2"/>
                </a:solidFill>
                <a:latin typeface="Times New Roman" pitchFamily="18" charset="0"/>
                <a:cs typeface="Times New Roman" pitchFamily="18" charset="0"/>
              </a:rPr>
              <a:t>poisonous</a:t>
            </a:r>
            <a:r>
              <a:rPr lang="en-US" sz="2400" dirty="0">
                <a:solidFill>
                  <a:schemeClr val="dk1"/>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if it contains toxins stored in special tissues or organs that cause harm when eaten</a:t>
            </a:r>
            <a:r>
              <a:rPr lang="en-US" sz="2400" dirty="0">
                <a:solidFill>
                  <a:schemeClr val="dk1"/>
                </a:solidFill>
                <a:latin typeface="Times New Roman" pitchFamily="18" charset="0"/>
                <a:cs typeface="Times New Roman" pitchFamily="18" charset="0"/>
              </a:rPr>
              <a:t>. A creature is considered </a:t>
            </a:r>
            <a:r>
              <a:rPr lang="en-US" sz="2400" dirty="0">
                <a:solidFill>
                  <a:schemeClr val="tx2"/>
                </a:solidFill>
                <a:latin typeface="Times New Roman" pitchFamily="18" charset="0"/>
                <a:cs typeface="Times New Roman" pitchFamily="18" charset="0"/>
              </a:rPr>
              <a:t>venomous</a:t>
            </a:r>
            <a:r>
              <a:rPr lang="en-US" sz="2400" dirty="0">
                <a:solidFill>
                  <a:schemeClr val="dk1"/>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if there are specialized mechanisms to physically deliver the toxins through bites, spines and stings</a:t>
            </a:r>
            <a:r>
              <a:rPr lang="en-US" sz="2400" dirty="0">
                <a:solidFill>
                  <a:schemeClr val="dk1"/>
                </a:solidFill>
                <a:latin typeface="Times New Roman" pitchFamily="18" charset="0"/>
                <a:cs typeface="Times New Roman" pitchFamily="18" charset="0"/>
              </a:rPr>
              <a:t>. For example, a puffer fish is poisonous when eaten but is not venomous in that it does not bite or sting in order to deliver the toxins present in certain organs in its body. By contrast, a stonefish is venomous as it has pressure-sensitive glands and spines that help to deliver its toxins when stepped on.</a:t>
            </a:r>
          </a:p>
        </p:txBody>
      </p:sp>
    </p:spTree>
    <p:extLst>
      <p:ext uri="{BB962C8B-B14F-4D97-AF65-F5344CB8AC3E}">
        <p14:creationId xmlns:p14="http://schemas.microsoft.com/office/powerpoint/2010/main" val="2671581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763000" cy="1200329"/>
          </a:xfrm>
          <a:prstGeom prst="rect">
            <a:avLst/>
          </a:prstGeom>
        </p:spPr>
        <p:txBody>
          <a:bodyPr wrap="square">
            <a:spAutoFit/>
          </a:bodyPr>
          <a:lstStyle/>
          <a:p>
            <a:pPr algn="ctr"/>
            <a:r>
              <a:rPr lang="en-US" sz="2400" dirty="0">
                <a:solidFill>
                  <a:schemeClr val="dk1"/>
                </a:solidFill>
                <a:latin typeface="Times New Roman" pitchFamily="18" charset="0"/>
                <a:cs typeface="Times New Roman" pitchFamily="18" charset="0"/>
              </a:rPr>
              <a:t>Sharks, of course, are the fishes that draw most attention as man-eaters. Some are of large size and have voracious appetites, seeking large prey. These apparently attack man as a source of food</a:t>
            </a:r>
            <a:endParaRPr lang="ar-SA" sz="2400" dirty="0">
              <a:solidFill>
                <a:schemeClr val="dk1"/>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628900"/>
            <a:ext cx="4800600" cy="3600450"/>
          </a:xfrm>
          <a:prstGeom prst="rect">
            <a:avLst/>
          </a:prstGeom>
        </p:spPr>
      </p:pic>
    </p:spTree>
    <p:extLst>
      <p:ext uri="{BB962C8B-B14F-4D97-AF65-F5344CB8AC3E}">
        <p14:creationId xmlns:p14="http://schemas.microsoft.com/office/powerpoint/2010/main" val="2252368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99" y="673386"/>
            <a:ext cx="7212231" cy="584775"/>
          </a:xfrm>
          <a:prstGeom prst="rect">
            <a:avLst/>
          </a:prstGeom>
        </p:spPr>
        <p:txBody>
          <a:bodyPr wrap="none">
            <a:spAutoFit/>
          </a:bodyPr>
          <a:lstStyle/>
          <a:p>
            <a:pPr algn="ct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ea typeface="+mj-ea"/>
                <a:cs typeface="David" pitchFamily="34" charset="-79"/>
              </a:rPr>
              <a:t>Fish as carriers of parasites and diseases</a:t>
            </a:r>
          </a:p>
        </p:txBody>
      </p:sp>
      <p:sp>
        <p:nvSpPr>
          <p:cNvPr id="3" name="Rectangle 2"/>
          <p:cNvSpPr/>
          <p:nvPr/>
        </p:nvSpPr>
        <p:spPr>
          <a:xfrm>
            <a:off x="901015" y="1846337"/>
            <a:ext cx="7696200" cy="3416320"/>
          </a:xfrm>
          <a:prstGeom prst="rect">
            <a:avLst/>
          </a:prstGeom>
        </p:spPr>
        <p:txBody>
          <a:bodyPr wrap="square">
            <a:spAutoFit/>
          </a:bodyPr>
          <a:lstStyle/>
          <a:p>
            <a:r>
              <a:rPr lang="en-US" sz="2400" dirty="0">
                <a:solidFill>
                  <a:schemeClr val="dk1"/>
                </a:solidFill>
                <a:latin typeface="Times New Roman" pitchFamily="18" charset="0"/>
                <a:cs typeface="Times New Roman" pitchFamily="18" charset="0"/>
              </a:rPr>
              <a:t>Various fish species have the ability to harbor parasites that can affect man directly. The parasites are usually of concern only in areas where freshwater fishes are eaten raw or without sufficient processing, although there are some parasites that can be transmitted to man by marine fishes. Most of the parasites involved are worms, nematodes, </a:t>
            </a:r>
            <a:r>
              <a:rPr lang="en-US" sz="2400" dirty="0" err="1">
                <a:solidFill>
                  <a:schemeClr val="dk1"/>
                </a:solidFill>
                <a:latin typeface="Times New Roman" pitchFamily="18" charset="0"/>
                <a:cs typeface="Times New Roman" pitchFamily="18" charset="0"/>
              </a:rPr>
              <a:t>cestodes</a:t>
            </a:r>
            <a:r>
              <a:rPr lang="en-US" sz="2400" dirty="0">
                <a:solidFill>
                  <a:schemeClr val="dk1"/>
                </a:solidFill>
                <a:latin typeface="Times New Roman" pitchFamily="18" charset="0"/>
                <a:cs typeface="Times New Roman" pitchFamily="18" charset="0"/>
              </a:rPr>
              <a:t> and </a:t>
            </a:r>
            <a:r>
              <a:rPr lang="en-US" sz="2400" dirty="0" err="1">
                <a:solidFill>
                  <a:schemeClr val="dk1"/>
                </a:solidFill>
                <a:latin typeface="Times New Roman" pitchFamily="18" charset="0"/>
                <a:cs typeface="Times New Roman" pitchFamily="18" charset="0"/>
              </a:rPr>
              <a:t>trematodes</a:t>
            </a:r>
            <a:r>
              <a:rPr lang="en-US" sz="2400" dirty="0">
                <a:solidFill>
                  <a:schemeClr val="dk1"/>
                </a:solidFill>
                <a:latin typeface="Times New Roman" pitchFamily="18" charset="0"/>
                <a:cs typeface="Times New Roman" pitchFamily="18" charset="0"/>
              </a:rPr>
              <a:t>. One potentially dangerous nematodes is the kidney worm, </a:t>
            </a:r>
            <a:r>
              <a:rPr lang="en-US" sz="2400" dirty="0" err="1">
                <a:solidFill>
                  <a:schemeClr val="dk1"/>
                </a:solidFill>
                <a:latin typeface="Times New Roman" pitchFamily="18" charset="0"/>
                <a:cs typeface="Times New Roman" pitchFamily="18" charset="0"/>
              </a:rPr>
              <a:t>Dioctophyma</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renale</a:t>
            </a:r>
            <a:r>
              <a:rPr lang="en-US" sz="2400" dirty="0">
                <a:solidFill>
                  <a:schemeClr val="dk1"/>
                </a:solidFill>
                <a:latin typeface="Times New Roman" pitchFamily="18" charset="0"/>
                <a:cs typeface="Times New Roman" pitchFamily="18" charset="0"/>
              </a:rPr>
              <a:t>, which is known mainly from the orient.</a:t>
            </a:r>
          </a:p>
        </p:txBody>
      </p:sp>
    </p:spTree>
    <p:extLst>
      <p:ext uri="{BB962C8B-B14F-4D97-AF65-F5344CB8AC3E}">
        <p14:creationId xmlns:p14="http://schemas.microsoft.com/office/powerpoint/2010/main" val="3193840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873" y="228600"/>
            <a:ext cx="4403770" cy="584775"/>
          </a:xfrm>
          <a:prstGeom prst="rect">
            <a:avLst/>
          </a:prstGeom>
        </p:spPr>
        <p:txBody>
          <a:bodyPr wrap="none">
            <a:spAutoFit/>
          </a:bodyPr>
          <a:lstStyle/>
          <a:p>
            <a:r>
              <a:rPr lang="en-US" sz="32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ea typeface="+mj-ea"/>
                <a:cs typeface="David" pitchFamily="34" charset="-79"/>
              </a:rPr>
              <a:t>Positive aspects of fishes</a:t>
            </a:r>
          </a:p>
        </p:txBody>
      </p:sp>
      <p:sp>
        <p:nvSpPr>
          <p:cNvPr id="3" name="Rectangle 2"/>
          <p:cNvSpPr/>
          <p:nvPr/>
        </p:nvSpPr>
        <p:spPr>
          <a:xfrm>
            <a:off x="1600200" y="1066799"/>
            <a:ext cx="6521337" cy="584775"/>
          </a:xfrm>
          <a:prstGeom prst="rect">
            <a:avLst/>
          </a:prstGeom>
        </p:spPr>
        <p:txBody>
          <a:bodyPr wrap="none">
            <a:sp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ea typeface="+mj-ea"/>
                <a:cs typeface="David" pitchFamily="34" charset="-79"/>
              </a:rPr>
              <a:t>1- Fishes as biological control agents</a:t>
            </a:r>
          </a:p>
        </p:txBody>
      </p:sp>
      <p:sp>
        <p:nvSpPr>
          <p:cNvPr id="4" name="Rectangle 3"/>
          <p:cNvSpPr/>
          <p:nvPr/>
        </p:nvSpPr>
        <p:spPr>
          <a:xfrm>
            <a:off x="381000" y="1702374"/>
            <a:ext cx="8534400" cy="4893647"/>
          </a:xfrm>
          <a:prstGeom prst="rect">
            <a:avLst/>
          </a:prstGeom>
        </p:spPr>
        <p:txBody>
          <a:bodyPr wrap="square">
            <a:spAutoFit/>
          </a:bodyPr>
          <a:lstStyle/>
          <a:p>
            <a:r>
              <a:rPr lang="en-US" sz="2400" dirty="0">
                <a:solidFill>
                  <a:schemeClr val="dk1"/>
                </a:solidFill>
                <a:latin typeface="Times New Roman" pitchFamily="18" charset="0"/>
                <a:cs typeface="Times New Roman" pitchFamily="18" charset="0"/>
              </a:rPr>
              <a:t>The varied feeding habits of fishes sometimes lead to the use of certain kinds of fishes to control organisms considered undesirable</a:t>
            </a:r>
            <a:r>
              <a:rPr lang="en-US" sz="2400" dirty="0" smtClean="0">
                <a:solidFill>
                  <a:schemeClr val="dk1"/>
                </a:solidFill>
                <a:latin typeface="Times New Roman" pitchFamily="18" charset="0"/>
                <a:cs typeface="Times New Roman" pitchFamily="18" charset="0"/>
              </a:rPr>
              <a:t>.</a:t>
            </a:r>
            <a:br>
              <a:rPr lang="en-US" sz="2400" dirty="0" smtClean="0">
                <a:solidFill>
                  <a:schemeClr val="dk1"/>
                </a:solidFill>
                <a:latin typeface="Times New Roman" pitchFamily="18" charset="0"/>
                <a:cs typeface="Times New Roman" pitchFamily="18" charset="0"/>
              </a:rPr>
            </a:br>
            <a:r>
              <a:rPr lang="en-US" sz="2400" dirty="0" smtClean="0">
                <a:solidFill>
                  <a:schemeClr val="dk1"/>
                </a:solidFill>
                <a:latin typeface="Times New Roman" pitchFamily="18" charset="0"/>
                <a:cs typeface="Times New Roman" pitchFamily="18" charset="0"/>
              </a:rPr>
              <a:t> </a:t>
            </a:r>
            <a:endParaRPr lang="en-US" sz="2400" dirty="0">
              <a:solidFill>
                <a:schemeClr val="dk1"/>
              </a:solidFill>
              <a:latin typeface="Times New Roman" pitchFamily="18" charset="0"/>
              <a:cs typeface="Times New Roman" pitchFamily="18" charset="0"/>
            </a:endParaRPr>
          </a:p>
          <a:p>
            <a:pPr lvl="0"/>
            <a:r>
              <a:rPr lang="en-US" sz="2400" dirty="0">
                <a:solidFill>
                  <a:schemeClr val="dk1"/>
                </a:solidFill>
                <a:latin typeface="Times New Roman" pitchFamily="18" charset="0"/>
                <a:cs typeface="Times New Roman" pitchFamily="18" charset="0"/>
              </a:rPr>
              <a:t>Some fish of family </a:t>
            </a:r>
            <a:r>
              <a:rPr lang="en-US" sz="2400" dirty="0" err="1">
                <a:solidFill>
                  <a:schemeClr val="dk1"/>
                </a:solidFill>
                <a:latin typeface="Times New Roman" pitchFamily="18" charset="0"/>
                <a:cs typeface="Times New Roman" pitchFamily="18" charset="0"/>
              </a:rPr>
              <a:t>Poeciliidae</a:t>
            </a:r>
            <a:r>
              <a:rPr lang="en-US" sz="2400" dirty="0">
                <a:solidFill>
                  <a:schemeClr val="dk1"/>
                </a:solidFill>
                <a:latin typeface="Times New Roman" pitchFamily="18" charset="0"/>
                <a:cs typeface="Times New Roman" pitchFamily="18" charset="0"/>
              </a:rPr>
              <a:t> especially </a:t>
            </a:r>
            <a:r>
              <a:rPr lang="en-US" sz="2400" dirty="0" err="1">
                <a:solidFill>
                  <a:schemeClr val="dk1"/>
                </a:solidFill>
                <a:latin typeface="Times New Roman" pitchFamily="18" charset="0"/>
                <a:cs typeface="Times New Roman" pitchFamily="18" charset="0"/>
              </a:rPr>
              <a:t>Gambusia</a:t>
            </a:r>
            <a:r>
              <a:rPr lang="en-US" sz="2400" dirty="0">
                <a:solidFill>
                  <a:schemeClr val="dk1"/>
                </a:solidFill>
                <a:latin typeface="Times New Roman" pitchFamily="18" charset="0"/>
                <a:cs typeface="Times New Roman" pitchFamily="18" charset="0"/>
              </a:rPr>
              <a:t> is the best known of the insect-controlling species, therefore they are called mosquito fish. They are found in some areas like Mississippi and adjacent drainages. </a:t>
            </a:r>
            <a:r>
              <a:rPr lang="en-US" sz="2400" dirty="0">
                <a:solidFill>
                  <a:schemeClr val="dk1"/>
                </a:solidFill>
                <a:latin typeface="Times New Roman" pitchFamily="18" charset="0"/>
                <a:cs typeface="Times New Roman" pitchFamily="18" charset="0"/>
              </a:rPr>
              <a:t>Its reputation as a mosquito eater stimulates many countries to use these species for this purpose</a:t>
            </a:r>
            <a:r>
              <a:rPr lang="en-US" sz="2400" dirty="0" smtClean="0">
                <a:solidFill>
                  <a:schemeClr val="dk1"/>
                </a:solidFill>
                <a:latin typeface="Times New Roman" pitchFamily="18" charset="0"/>
                <a:cs typeface="Times New Roman" pitchFamily="18" charset="0"/>
              </a:rPr>
              <a:t>.</a:t>
            </a:r>
            <a:br>
              <a:rPr lang="en-US" sz="2400" dirty="0" smtClean="0">
                <a:solidFill>
                  <a:schemeClr val="dk1"/>
                </a:solidFill>
                <a:latin typeface="Times New Roman" pitchFamily="18" charset="0"/>
                <a:cs typeface="Times New Roman" pitchFamily="18" charset="0"/>
              </a:rPr>
            </a:br>
            <a:endParaRPr lang="en-US" sz="2400" dirty="0">
              <a:solidFill>
                <a:schemeClr val="dk1"/>
              </a:solidFill>
              <a:latin typeface="Times New Roman" pitchFamily="18" charset="0"/>
              <a:cs typeface="Times New Roman" pitchFamily="18" charset="0"/>
            </a:endParaRPr>
          </a:p>
          <a:p>
            <a:pPr lvl="0"/>
            <a:r>
              <a:rPr lang="en-US" sz="2400" dirty="0">
                <a:solidFill>
                  <a:schemeClr val="dk1"/>
                </a:solidFill>
                <a:latin typeface="Times New Roman" pitchFamily="18" charset="0"/>
                <a:cs typeface="Times New Roman" pitchFamily="18" charset="0"/>
              </a:rPr>
              <a:t>There are several fishes that feed upon freshwater snails, which form the intermediate host of parasites of man (e.g. </a:t>
            </a:r>
            <a:r>
              <a:rPr lang="en-US" sz="2400" dirty="0" err="1">
                <a:solidFill>
                  <a:schemeClr val="dk1"/>
                </a:solidFill>
                <a:latin typeface="Times New Roman" pitchFamily="18" charset="0"/>
                <a:cs typeface="Times New Roman" pitchFamily="18" charset="0"/>
              </a:rPr>
              <a:t>Schistosoma</a:t>
            </a:r>
            <a:r>
              <a:rPr lang="en-US" sz="2400" dirty="0">
                <a:solidFill>
                  <a:schemeClr val="dk1"/>
                </a:solidFill>
                <a:latin typeface="Times New Roman" pitchFamily="18" charset="0"/>
                <a:cs typeface="Times New Roman" pitchFamily="18" charset="0"/>
              </a:rPr>
              <a:t>). Of special note are certain African cichlids and the black or mud carp of Asia.</a:t>
            </a:r>
          </a:p>
        </p:txBody>
      </p:sp>
    </p:spTree>
    <p:extLst>
      <p:ext uri="{BB962C8B-B14F-4D97-AF65-F5344CB8AC3E}">
        <p14:creationId xmlns:p14="http://schemas.microsoft.com/office/powerpoint/2010/main" val="1566968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171" y="533400"/>
            <a:ext cx="8077200" cy="3416320"/>
          </a:xfrm>
          <a:prstGeom prst="rect">
            <a:avLst/>
          </a:prstGeom>
        </p:spPr>
        <p:txBody>
          <a:bodyPr wrap="square">
            <a:spAutoFit/>
          </a:bodyPr>
          <a:lstStyle/>
          <a:p>
            <a:pPr lvl="0"/>
            <a:r>
              <a:rPr lang="en-US" sz="2400" dirty="0">
                <a:solidFill>
                  <a:schemeClr val="dk1"/>
                </a:solidFill>
                <a:latin typeface="Times New Roman" pitchFamily="18" charset="0"/>
                <a:cs typeface="Times New Roman" pitchFamily="18" charset="0"/>
              </a:rPr>
              <a:t>The grass carp (</a:t>
            </a:r>
            <a:r>
              <a:rPr lang="en-US" sz="2400" dirty="0" err="1">
                <a:solidFill>
                  <a:schemeClr val="dk1"/>
                </a:solidFill>
                <a:latin typeface="Times New Roman" pitchFamily="18" charset="0"/>
                <a:cs typeface="Times New Roman" pitchFamily="18" charset="0"/>
              </a:rPr>
              <a:t>Ctenopharyngodon</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idella</a:t>
            </a:r>
            <a:r>
              <a:rPr lang="en-US" sz="2400" dirty="0">
                <a:solidFill>
                  <a:schemeClr val="dk1"/>
                </a:solidFill>
                <a:latin typeface="Times New Roman" pitchFamily="18" charset="0"/>
                <a:cs typeface="Times New Roman" pitchFamily="18" charset="0"/>
              </a:rPr>
              <a:t>) are used for aquatic weed control which causes many problems in aquatic canals. These fishes feed almost exclusively on aquatic plants, ingesting huge amount daily. Although only a portion is digested, the vegetation is shredded by the carp's pharyngeal teeth and passed through the alimentary canal, becoming, in effect, a fertilizer for other plant growth. The grass carp is an excellent table fish, and has been introduced to many countries, where it serves double duty as a food fish and an aquatic weed control agent.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148818"/>
            <a:ext cx="4067175" cy="2676525"/>
          </a:xfrm>
          <a:prstGeom prst="rect">
            <a:avLst/>
          </a:prstGeom>
        </p:spPr>
      </p:pic>
    </p:spTree>
    <p:extLst>
      <p:ext uri="{BB962C8B-B14F-4D97-AF65-F5344CB8AC3E}">
        <p14:creationId xmlns:p14="http://schemas.microsoft.com/office/powerpoint/2010/main" val="3881312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533400"/>
            <a:ext cx="5192906" cy="584775"/>
          </a:xfrm>
          <a:prstGeom prst="rect">
            <a:avLst/>
          </a:prstGeom>
        </p:spPr>
        <p:txBody>
          <a:bodyPr wrap="square">
            <a:sp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ea typeface="+mj-ea"/>
                <a:cs typeface="David" pitchFamily="34" charset="-79"/>
              </a:rPr>
              <a:t>2- Scientific uses of fishes</a:t>
            </a:r>
          </a:p>
        </p:txBody>
      </p:sp>
      <p:sp>
        <p:nvSpPr>
          <p:cNvPr id="3" name="Rectangle 2"/>
          <p:cNvSpPr/>
          <p:nvPr/>
        </p:nvSpPr>
        <p:spPr>
          <a:xfrm>
            <a:off x="304800" y="1443841"/>
            <a:ext cx="8305800" cy="3416320"/>
          </a:xfrm>
          <a:prstGeom prst="rect">
            <a:avLst/>
          </a:prstGeom>
        </p:spPr>
        <p:txBody>
          <a:bodyPr wrap="square">
            <a:spAutoFit/>
          </a:bodyPr>
          <a:lstStyle/>
          <a:p>
            <a:r>
              <a:rPr lang="en-US" sz="2400" dirty="0">
                <a:solidFill>
                  <a:schemeClr val="dk1"/>
                </a:solidFill>
                <a:latin typeface="Times New Roman" pitchFamily="18" charset="0"/>
                <a:cs typeface="Times New Roman" pitchFamily="18" charset="0"/>
              </a:rPr>
              <a:t>Fishes are excellent subjects for the study and demonstration of anatomy, physiology, ecology, evolution, and other aspects of science. The dogfish (</a:t>
            </a:r>
            <a:r>
              <a:rPr lang="en-US" sz="2400" dirty="0" err="1">
                <a:solidFill>
                  <a:schemeClr val="dk1"/>
                </a:solidFill>
                <a:latin typeface="Times New Roman" pitchFamily="18" charset="0"/>
                <a:cs typeface="Times New Roman" pitchFamily="18" charset="0"/>
              </a:rPr>
              <a:t>Squalus</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acanthias</a:t>
            </a:r>
            <a:r>
              <a:rPr lang="en-US" sz="2400" dirty="0">
                <a:solidFill>
                  <a:schemeClr val="dk1"/>
                </a:solidFill>
                <a:latin typeface="Times New Roman" pitchFamily="18" charset="0"/>
                <a:cs typeface="Times New Roman" pitchFamily="18" charset="0"/>
              </a:rPr>
              <a:t>) and Tilapia species have become standard dissection laboratory animals because of their ready availability and their representation of typical structure of lower vertebrates. Many fish species are used in studies of water pollution and the effect of various pesticides and waste products on aquatic life. The hagfishes, with their extra hearts, have aided physiologists in studies of cardiac pacemaker cells.</a:t>
            </a:r>
          </a:p>
        </p:txBody>
      </p:sp>
    </p:spTree>
    <p:extLst>
      <p:ext uri="{BB962C8B-B14F-4D97-AF65-F5344CB8AC3E}">
        <p14:creationId xmlns:p14="http://schemas.microsoft.com/office/powerpoint/2010/main" val="3404504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12326"/>
            <a:ext cx="5381601" cy="584775"/>
          </a:xfrm>
          <a:prstGeom prst="rect">
            <a:avLst/>
          </a:prstGeom>
        </p:spPr>
        <p:txBody>
          <a:bodyPr wrap="none">
            <a:sp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ea typeface="+mj-ea"/>
                <a:cs typeface="David" pitchFamily="34" charset="-79"/>
              </a:rPr>
              <a:t>3- Fishes as item of commerce</a:t>
            </a:r>
          </a:p>
        </p:txBody>
      </p:sp>
      <p:sp>
        <p:nvSpPr>
          <p:cNvPr id="3" name="Rectangle 2"/>
          <p:cNvSpPr/>
          <p:nvPr/>
        </p:nvSpPr>
        <p:spPr>
          <a:xfrm>
            <a:off x="457200" y="889844"/>
            <a:ext cx="8305800" cy="4893647"/>
          </a:xfrm>
          <a:prstGeom prst="rect">
            <a:avLst/>
          </a:prstGeom>
        </p:spPr>
        <p:txBody>
          <a:bodyPr wrap="square">
            <a:spAutoFit/>
          </a:bodyPr>
          <a:lstStyle/>
          <a:p>
            <a:r>
              <a:rPr lang="en-US" sz="2400" dirty="0">
                <a:solidFill>
                  <a:schemeClr val="dk1"/>
                </a:solidFill>
                <a:latin typeface="Times New Roman" pitchFamily="18" charset="0"/>
                <a:cs typeface="Times New Roman" pitchFamily="18" charset="0"/>
              </a:rPr>
              <a:t>From the economic point of view, fishes have a commercial importance, where they are used in many industries like canning, salting, and smoking. Fishes are used also in manufacturing of glue, as a source of leather, as a source of silver pigment (guanine) for certain paints. Fish oil is another fish product which is used in many industrial and medical purposes. In addition to this, Fish are used in production of fish meal, mainly for agriculture. Protein-rich fish meal is a basic ingredient in the food of poultry, fishes and other domestic animals. Fish is consumed as a food by many species, including humans. It has been an important source of protein and other nutrients for humans throughout recorded history. Fish provides a good source of high quality protein and contains many vitamins and minerals.</a:t>
            </a:r>
            <a:endParaRPr lang="ar-SA" sz="2400" dirty="0">
              <a:solidFill>
                <a:schemeClr val="dk1"/>
              </a:solidFill>
              <a:latin typeface="Times New Roman" pitchFamily="18" charset="0"/>
              <a:cs typeface="Times New Roman" pitchFamily="18" charset="0"/>
            </a:endParaRPr>
          </a:p>
        </p:txBody>
      </p:sp>
    </p:spTree>
    <p:extLst>
      <p:ext uri="{BB962C8B-B14F-4D97-AF65-F5344CB8AC3E}">
        <p14:creationId xmlns:p14="http://schemas.microsoft.com/office/powerpoint/2010/main" val="811476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89844"/>
            <a:ext cx="8382000" cy="5509200"/>
          </a:xfrm>
          <a:prstGeom prst="rect">
            <a:avLst/>
          </a:prstGeom>
        </p:spPr>
        <p:txBody>
          <a:bodyPr wrap="square">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ea typeface="+mj-ea"/>
                <a:cs typeface="David" pitchFamily="34" charset="-79"/>
              </a:rPr>
              <a:t>4- Recreational fisheries (R F</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ea typeface="+mj-ea"/>
                <a:cs typeface="David" pitchFamily="34" charset="-79"/>
              </a:rPr>
              <a:t>)</a:t>
            </a:r>
          </a:p>
          <a:p>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ea typeface="+mj-ea"/>
              <a:cs typeface="David" pitchFamily="34" charset="-79"/>
            </a:endParaRPr>
          </a:p>
          <a:p>
            <a:r>
              <a:rPr lang="en-US" dirty="0"/>
              <a:t>	</a:t>
            </a:r>
            <a:r>
              <a:rPr lang="en-US" sz="2400" dirty="0">
                <a:solidFill>
                  <a:schemeClr val="dk1"/>
                </a:solidFill>
                <a:latin typeface="Times New Roman" pitchFamily="18" charset="0"/>
                <a:cs typeface="Times New Roman" pitchFamily="18" charset="0"/>
              </a:rPr>
              <a:t>Recreational fisheries can be defined as non-commercial subset of capture/harvest fisheries, motivated by catching fish for fun, pleasure, or sport. Recreational fisheries can be defined also as all types of fishing activities including sport fishing activities undertaken by any individual, with or without a boat, for leisure purposes, and does not involve the selling of fish or other aquatic organisms. R F is called also sport fishing, is </a:t>
            </a:r>
            <a:r>
              <a:rPr lang="en-US" sz="2400" dirty="0">
                <a:solidFill>
                  <a:schemeClr val="dk1"/>
                </a:solidFill>
                <a:latin typeface="Times New Roman" pitchFamily="18" charset="0"/>
                <a:cs typeface="Times New Roman" pitchFamily="18" charset="0"/>
                <a:hlinkClick r:id="rId2" tooltip="Fishing"/>
              </a:rPr>
              <a:t>fishing</a:t>
            </a:r>
            <a:r>
              <a:rPr lang="en-US" sz="2400" dirty="0">
                <a:solidFill>
                  <a:schemeClr val="dk1"/>
                </a:solidFill>
                <a:latin typeface="Times New Roman" pitchFamily="18" charset="0"/>
                <a:cs typeface="Times New Roman" pitchFamily="18" charset="0"/>
              </a:rPr>
              <a:t> for pleasure or competition. It can be contrasted with </a:t>
            </a:r>
            <a:r>
              <a:rPr lang="en-US" sz="2400" dirty="0">
                <a:solidFill>
                  <a:schemeClr val="dk1"/>
                </a:solidFill>
                <a:latin typeface="Times New Roman" pitchFamily="18" charset="0"/>
                <a:cs typeface="Times New Roman" pitchFamily="18" charset="0"/>
                <a:hlinkClick r:id="rId3" tooltip="Commercial fishing"/>
              </a:rPr>
              <a:t>commercial fishing</a:t>
            </a:r>
            <a:r>
              <a:rPr lang="en-US" sz="2400" dirty="0">
                <a:solidFill>
                  <a:schemeClr val="dk1"/>
                </a:solidFill>
                <a:latin typeface="Times New Roman" pitchFamily="18" charset="0"/>
                <a:cs typeface="Times New Roman" pitchFamily="18" charset="0"/>
              </a:rPr>
              <a:t>, which is fishing for profit, or </a:t>
            </a:r>
            <a:r>
              <a:rPr lang="en-US" sz="2400" dirty="0">
                <a:solidFill>
                  <a:schemeClr val="dk1"/>
                </a:solidFill>
                <a:latin typeface="Times New Roman" pitchFamily="18" charset="0"/>
                <a:cs typeface="Times New Roman" pitchFamily="18" charset="0"/>
                <a:hlinkClick r:id="rId4" tooltip="Artisan fishing"/>
              </a:rPr>
              <a:t>subsistence fishing</a:t>
            </a:r>
            <a:r>
              <a:rPr lang="en-US" sz="2400" dirty="0">
                <a:solidFill>
                  <a:schemeClr val="dk1"/>
                </a:solidFill>
                <a:latin typeface="Times New Roman" pitchFamily="18" charset="0"/>
                <a:cs typeface="Times New Roman" pitchFamily="18" charset="0"/>
              </a:rPr>
              <a:t>, which is fishing for survival. The most common form of recreational fishing is done with a </a:t>
            </a:r>
            <a:r>
              <a:rPr lang="en-US" sz="2400" dirty="0">
                <a:solidFill>
                  <a:schemeClr val="dk1"/>
                </a:solidFill>
                <a:latin typeface="Times New Roman" pitchFamily="18" charset="0"/>
                <a:cs typeface="Times New Roman" pitchFamily="18" charset="0"/>
                <a:hlinkClick r:id="rId5" tooltip="Fishing rod"/>
              </a:rPr>
              <a:t>rod</a:t>
            </a:r>
            <a:r>
              <a:rPr lang="en-US" sz="2400" dirty="0">
                <a:solidFill>
                  <a:schemeClr val="dk1"/>
                </a:solidFill>
                <a:latin typeface="Times New Roman" pitchFamily="18" charset="0"/>
                <a:cs typeface="Times New Roman" pitchFamily="18" charset="0"/>
              </a:rPr>
              <a:t>, </a:t>
            </a:r>
            <a:r>
              <a:rPr lang="en-US" sz="2400" dirty="0">
                <a:solidFill>
                  <a:schemeClr val="dk1"/>
                </a:solidFill>
                <a:latin typeface="Times New Roman" pitchFamily="18" charset="0"/>
                <a:cs typeface="Times New Roman" pitchFamily="18" charset="0"/>
                <a:hlinkClick r:id="rId6" tooltip="Fishing reel"/>
              </a:rPr>
              <a:t>reel</a:t>
            </a:r>
            <a:r>
              <a:rPr lang="en-US" sz="2400" dirty="0">
                <a:solidFill>
                  <a:schemeClr val="dk1"/>
                </a:solidFill>
                <a:latin typeface="Times New Roman" pitchFamily="18" charset="0"/>
                <a:cs typeface="Times New Roman" pitchFamily="18" charset="0"/>
              </a:rPr>
              <a:t>, </a:t>
            </a:r>
            <a:r>
              <a:rPr lang="en-US" sz="2400" dirty="0">
                <a:solidFill>
                  <a:schemeClr val="dk1"/>
                </a:solidFill>
                <a:latin typeface="Times New Roman" pitchFamily="18" charset="0"/>
                <a:cs typeface="Times New Roman" pitchFamily="18" charset="0"/>
                <a:hlinkClick r:id="rId7" tooltip="Fishing line"/>
              </a:rPr>
              <a:t>line</a:t>
            </a:r>
            <a:r>
              <a:rPr lang="en-US" sz="2400" dirty="0">
                <a:solidFill>
                  <a:schemeClr val="dk1"/>
                </a:solidFill>
                <a:latin typeface="Times New Roman" pitchFamily="18" charset="0"/>
                <a:cs typeface="Times New Roman" pitchFamily="18" charset="0"/>
              </a:rPr>
              <a:t>, </a:t>
            </a:r>
            <a:r>
              <a:rPr lang="en-US" sz="2400" dirty="0">
                <a:solidFill>
                  <a:schemeClr val="dk1"/>
                </a:solidFill>
                <a:latin typeface="Times New Roman" pitchFamily="18" charset="0"/>
                <a:cs typeface="Times New Roman" pitchFamily="18" charset="0"/>
                <a:hlinkClick r:id="rId8" tooltip="Fish hook"/>
              </a:rPr>
              <a:t>hooks</a:t>
            </a:r>
            <a:r>
              <a:rPr lang="en-US" sz="2400" dirty="0">
                <a:solidFill>
                  <a:schemeClr val="dk1"/>
                </a:solidFill>
                <a:latin typeface="Times New Roman" pitchFamily="18" charset="0"/>
                <a:cs typeface="Times New Roman" pitchFamily="18" charset="0"/>
              </a:rPr>
              <a:t> and any one of a wide range of </a:t>
            </a:r>
            <a:r>
              <a:rPr lang="en-US" sz="2400" dirty="0">
                <a:solidFill>
                  <a:schemeClr val="dk1"/>
                </a:solidFill>
                <a:latin typeface="Times New Roman" pitchFamily="18" charset="0"/>
                <a:cs typeface="Times New Roman" pitchFamily="18" charset="0"/>
                <a:hlinkClick r:id="rId9" tooltip="Fishing bait"/>
              </a:rPr>
              <a:t>baits</a:t>
            </a:r>
            <a:r>
              <a:rPr lang="en-US" sz="2400" dirty="0">
                <a:solidFill>
                  <a:schemeClr val="dk1"/>
                </a:solidFill>
                <a:latin typeface="Times New Roman" pitchFamily="18" charset="0"/>
                <a:cs typeface="Times New Roman" pitchFamily="18" charset="0"/>
              </a:rPr>
              <a:t>.</a:t>
            </a:r>
          </a:p>
        </p:txBody>
      </p:sp>
    </p:spTree>
    <p:extLst>
      <p:ext uri="{BB962C8B-B14F-4D97-AF65-F5344CB8AC3E}">
        <p14:creationId xmlns:p14="http://schemas.microsoft.com/office/powerpoint/2010/main" val="1674969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657" y="990600"/>
            <a:ext cx="7315200" cy="4893647"/>
          </a:xfrm>
          <a:prstGeom prst="rect">
            <a:avLst/>
          </a:prstGeom>
        </p:spPr>
        <p:txBody>
          <a:bodyPr wrap="square">
            <a:spAutoFit/>
          </a:bodyPr>
          <a:lstStyle/>
          <a:p>
            <a:r>
              <a:rPr lang="en-US" sz="2400" dirty="0">
                <a:solidFill>
                  <a:schemeClr val="dk1"/>
                </a:solidFill>
                <a:latin typeface="Times New Roman" pitchFamily="18" charset="0"/>
                <a:cs typeface="Times New Roman" pitchFamily="18" charset="0"/>
              </a:rPr>
              <a:t>In Egypt, recreational fisheries is a traditional pastime, particularly in the coastal large cities of Alexandria, Damietta, </a:t>
            </a:r>
            <a:r>
              <a:rPr lang="en-US" sz="2400" dirty="0" err="1">
                <a:solidFill>
                  <a:schemeClr val="dk1"/>
                </a:solidFill>
                <a:latin typeface="Times New Roman" pitchFamily="18" charset="0"/>
                <a:cs typeface="Times New Roman" pitchFamily="18" charset="0"/>
              </a:rPr>
              <a:t>PortSaid</a:t>
            </a:r>
            <a:r>
              <a:rPr lang="en-US" sz="2400" dirty="0">
                <a:solidFill>
                  <a:schemeClr val="dk1"/>
                </a:solidFill>
                <a:latin typeface="Times New Roman" pitchFamily="18" charset="0"/>
                <a:cs typeface="Times New Roman" pitchFamily="18" charset="0"/>
              </a:rPr>
              <a:t> , </a:t>
            </a:r>
            <a:r>
              <a:rPr lang="en-US" sz="2400" dirty="0" err="1">
                <a:solidFill>
                  <a:schemeClr val="dk1"/>
                </a:solidFill>
                <a:latin typeface="Times New Roman" pitchFamily="18" charset="0"/>
                <a:cs typeface="Times New Roman" pitchFamily="18" charset="0"/>
              </a:rPr>
              <a:t>AlAresh</a:t>
            </a:r>
            <a:r>
              <a:rPr lang="en-US" sz="2400" dirty="0">
                <a:solidFill>
                  <a:schemeClr val="dk1"/>
                </a:solidFill>
                <a:latin typeface="Times New Roman" pitchFamily="18" charset="0"/>
                <a:cs typeface="Times New Roman" pitchFamily="18" charset="0"/>
              </a:rPr>
              <a:t> and Red Sea. The common recreational fisheries-targeted species in Egypt are Groupers, </a:t>
            </a:r>
            <a:r>
              <a:rPr lang="en-US" sz="2400" dirty="0" err="1">
                <a:solidFill>
                  <a:schemeClr val="dk1"/>
                </a:solidFill>
                <a:latin typeface="Times New Roman" pitchFamily="18" charset="0"/>
                <a:cs typeface="Times New Roman" pitchFamily="18" charset="0"/>
              </a:rPr>
              <a:t>KawaKawa</a:t>
            </a:r>
            <a:r>
              <a:rPr lang="en-US" sz="2400" dirty="0">
                <a:solidFill>
                  <a:schemeClr val="dk1"/>
                </a:solidFill>
                <a:latin typeface="Times New Roman" pitchFamily="18" charset="0"/>
                <a:cs typeface="Times New Roman" pitchFamily="18" charset="0"/>
              </a:rPr>
              <a:t>, Chub mackerel, gurnard, sea bass, gilthead </a:t>
            </a:r>
            <a:r>
              <a:rPr lang="en-US" sz="2400" dirty="0" err="1">
                <a:solidFill>
                  <a:schemeClr val="dk1"/>
                </a:solidFill>
                <a:latin typeface="Times New Roman" pitchFamily="18" charset="0"/>
                <a:cs typeface="Times New Roman" pitchFamily="18" charset="0"/>
              </a:rPr>
              <a:t>seabream</a:t>
            </a:r>
            <a:r>
              <a:rPr lang="en-US" sz="2400" dirty="0">
                <a:solidFill>
                  <a:schemeClr val="dk1"/>
                </a:solidFill>
                <a:latin typeface="Times New Roman" pitchFamily="18" charset="0"/>
                <a:cs typeface="Times New Roman" pitchFamily="18" charset="0"/>
              </a:rPr>
              <a:t>, blue fish.</a:t>
            </a:r>
          </a:p>
          <a:p>
            <a:r>
              <a:rPr lang="en-US" sz="2400" dirty="0">
                <a:solidFill>
                  <a:schemeClr val="dk1"/>
                </a:solidFill>
                <a:latin typeface="Times New Roman" pitchFamily="18" charset="0"/>
                <a:cs typeface="Times New Roman" pitchFamily="18" charset="0"/>
              </a:rPr>
              <a:t>Recreational fisheries exist in developed countries as a pastime and in underdeveloped countries as a tourist attraction. Besides being an excellent use of leisure time, angling promotes a great circulation of money. Anglers purchase such items as fishing tackle, boats, outboard motors and camping gear. They expend money for travel, food.</a:t>
            </a:r>
          </a:p>
        </p:txBody>
      </p:sp>
    </p:spTree>
    <p:extLst>
      <p:ext uri="{BB962C8B-B14F-4D97-AF65-F5344CB8AC3E}">
        <p14:creationId xmlns:p14="http://schemas.microsoft.com/office/powerpoint/2010/main" val="2449150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387"/>
          <a:stretch/>
        </p:blipFill>
        <p:spPr>
          <a:xfrm>
            <a:off x="1219200" y="838200"/>
            <a:ext cx="6067425" cy="5315857"/>
          </a:xfrm>
          <a:prstGeom prst="rect">
            <a:avLst/>
          </a:prstGeom>
        </p:spPr>
      </p:pic>
    </p:spTree>
    <p:extLst>
      <p:ext uri="{BB962C8B-B14F-4D97-AF65-F5344CB8AC3E}">
        <p14:creationId xmlns:p14="http://schemas.microsoft.com/office/powerpoint/2010/main" val="296580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3012363" cy="584775"/>
          </a:xfrm>
          <a:prstGeom prst="rect">
            <a:avLst/>
          </a:prstGeom>
        </p:spPr>
        <p:txBody>
          <a:bodyPr wrap="none">
            <a:sp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ea typeface="+mj-ea"/>
                <a:cs typeface="David" pitchFamily="34" charset="-79"/>
              </a:rPr>
              <a:t>Poisonous fishes</a:t>
            </a:r>
          </a:p>
        </p:txBody>
      </p:sp>
      <p:sp>
        <p:nvSpPr>
          <p:cNvPr id="3" name="Rectangle 2"/>
          <p:cNvSpPr/>
          <p:nvPr/>
        </p:nvSpPr>
        <p:spPr>
          <a:xfrm>
            <a:off x="304798" y="940375"/>
            <a:ext cx="8839201" cy="1200329"/>
          </a:xfrm>
          <a:prstGeom prst="rect">
            <a:avLst/>
          </a:prstGeom>
        </p:spPr>
        <p:txBody>
          <a:bodyPr wrap="square">
            <a:spAutoFit/>
          </a:bodyPr>
          <a:lstStyle/>
          <a:p>
            <a:r>
              <a:rPr lang="en-US" sz="2400" dirty="0">
                <a:solidFill>
                  <a:schemeClr val="dk1"/>
                </a:solidFill>
                <a:latin typeface="Times New Roman" pitchFamily="18" charset="0"/>
                <a:cs typeface="Times New Roman" pitchFamily="18" charset="0"/>
              </a:rPr>
              <a:t>There are many of fish species which are known to be toxic to man. Some can cause illness or death when eaten or come in contact with them.</a:t>
            </a:r>
          </a:p>
        </p:txBody>
      </p:sp>
      <p:sp>
        <p:nvSpPr>
          <p:cNvPr id="4" name="Rectangle 3"/>
          <p:cNvSpPr/>
          <p:nvPr/>
        </p:nvSpPr>
        <p:spPr>
          <a:xfrm>
            <a:off x="275769" y="2402314"/>
            <a:ext cx="8305800" cy="523220"/>
          </a:xfrm>
          <a:prstGeom prst="rect">
            <a:avLst/>
          </a:prstGeom>
        </p:spPr>
        <p:txBody>
          <a:bodyPr wrap="square">
            <a:spAutoFit/>
          </a:bodyPr>
          <a:lstStyle/>
          <a:p>
            <a:r>
              <a:rPr lang="en-US" sz="28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David" pitchFamily="34" charset="-79"/>
                <a:ea typeface="+mj-ea"/>
                <a:cs typeface="David" pitchFamily="34" charset="-79"/>
              </a:rPr>
              <a:t>Fish toxin can be divided into the following type:</a:t>
            </a:r>
          </a:p>
        </p:txBody>
      </p:sp>
      <p:sp>
        <p:nvSpPr>
          <p:cNvPr id="9" name="Rectangle 8"/>
          <p:cNvSpPr/>
          <p:nvPr/>
        </p:nvSpPr>
        <p:spPr>
          <a:xfrm>
            <a:off x="304798" y="3200400"/>
            <a:ext cx="8686802" cy="3046988"/>
          </a:xfrm>
          <a:prstGeom prst="rect">
            <a:avLst/>
          </a:prstGeom>
        </p:spPr>
        <p:txBody>
          <a:bodyPr wrap="square">
            <a:spAutoFit/>
          </a:bodyPr>
          <a:lstStyle/>
          <a:p>
            <a:pPr marL="342900" indent="-342900">
              <a:buFont typeface="+mj-lt"/>
              <a:buAutoNum type="arabicPeriod"/>
            </a:pPr>
            <a:r>
              <a:rPr lang="en-US" sz="2400" dirty="0" err="1">
                <a:solidFill>
                  <a:srgbClr val="C00000"/>
                </a:solidFill>
                <a:latin typeface="Times New Roman" pitchFamily="18" charset="0"/>
                <a:cs typeface="Times New Roman" pitchFamily="18" charset="0"/>
              </a:rPr>
              <a:t>Ichthyotoxin</a:t>
            </a:r>
            <a:r>
              <a:rPr lang="en-US" sz="2400" dirty="0">
                <a:solidFill>
                  <a:srgbClr val="C00000"/>
                </a:solidFill>
                <a:latin typeface="Times New Roman" pitchFamily="18" charset="0"/>
                <a:cs typeface="Times New Roman" pitchFamily="18" charset="0"/>
              </a:rPr>
              <a:t>:</a:t>
            </a:r>
            <a:r>
              <a:rPr lang="en-US" sz="2400" dirty="0">
                <a:solidFill>
                  <a:schemeClr val="dk1"/>
                </a:solidFill>
                <a:latin typeface="Times New Roman" pitchFamily="18" charset="0"/>
                <a:cs typeface="Times New Roman" pitchFamily="18" charset="0"/>
              </a:rPr>
              <a:t> generally, any poison originating from fishes.</a:t>
            </a:r>
          </a:p>
          <a:p>
            <a:pPr marL="342900" lvl="0" indent="-342900">
              <a:buFont typeface="+mj-lt"/>
              <a:buAutoNum type="arabicPeriod"/>
            </a:pPr>
            <a:r>
              <a:rPr lang="en-US" sz="2400" dirty="0" err="1">
                <a:solidFill>
                  <a:srgbClr val="C00000"/>
                </a:solidFill>
                <a:latin typeface="Times New Roman" pitchFamily="18" charset="0"/>
                <a:cs typeface="Times New Roman" pitchFamily="18" charset="0"/>
              </a:rPr>
              <a:t>Ichthyosarcotoxin</a:t>
            </a:r>
            <a:r>
              <a:rPr lang="en-US" sz="2400" dirty="0">
                <a:solidFill>
                  <a:srgbClr val="C00000"/>
                </a:solidFill>
                <a:latin typeface="Times New Roman" pitchFamily="18" charset="0"/>
                <a:cs typeface="Times New Roman" pitchFamily="18" charset="0"/>
              </a:rPr>
              <a:t>:</a:t>
            </a:r>
            <a:r>
              <a:rPr lang="en-US" sz="2400" dirty="0">
                <a:solidFill>
                  <a:schemeClr val="dk1"/>
                </a:solidFill>
                <a:latin typeface="Times New Roman" pitchFamily="18" charset="0"/>
                <a:cs typeface="Times New Roman" pitchFamily="18" charset="0"/>
              </a:rPr>
              <a:t> poison found in flesh of fishes, excluding poisons due to bacterial action.</a:t>
            </a:r>
          </a:p>
          <a:p>
            <a:pPr marL="342900" lvl="0" indent="-342900">
              <a:buFont typeface="+mj-lt"/>
              <a:buAutoNum type="arabicPeriod"/>
            </a:pPr>
            <a:r>
              <a:rPr lang="en-US" sz="2400" dirty="0" err="1">
                <a:solidFill>
                  <a:srgbClr val="C00000"/>
                </a:solidFill>
                <a:latin typeface="Times New Roman" pitchFamily="18" charset="0"/>
                <a:cs typeface="Times New Roman" pitchFamily="18" charset="0"/>
              </a:rPr>
              <a:t>Ichthyohemotoxin</a:t>
            </a:r>
            <a:r>
              <a:rPr lang="en-US" sz="2400" dirty="0">
                <a:solidFill>
                  <a:schemeClr val="dk1"/>
                </a:solidFill>
                <a:latin typeface="Times New Roman" pitchFamily="18" charset="0"/>
                <a:cs typeface="Times New Roman" pitchFamily="18" charset="0"/>
              </a:rPr>
              <a:t>: poison found in blood of fishes.</a:t>
            </a:r>
          </a:p>
          <a:p>
            <a:pPr marL="342900" lvl="0" indent="-342900">
              <a:buFont typeface="+mj-lt"/>
              <a:buAutoNum type="arabicPeriod"/>
            </a:pPr>
            <a:r>
              <a:rPr lang="en-US" sz="2400" dirty="0" err="1">
                <a:solidFill>
                  <a:srgbClr val="C00000"/>
                </a:solidFill>
                <a:latin typeface="Times New Roman" pitchFamily="18" charset="0"/>
                <a:cs typeface="Times New Roman" pitchFamily="18" charset="0"/>
              </a:rPr>
              <a:t>Ichthyootoxin</a:t>
            </a:r>
            <a:r>
              <a:rPr lang="en-US" sz="2400" dirty="0">
                <a:solidFill>
                  <a:schemeClr val="dk1"/>
                </a:solidFill>
                <a:latin typeface="Times New Roman" pitchFamily="18" charset="0"/>
                <a:cs typeface="Times New Roman" pitchFamily="18" charset="0"/>
              </a:rPr>
              <a:t>: poison found only in ova of fishes</a:t>
            </a:r>
          </a:p>
          <a:p>
            <a:pPr marL="342900" lvl="0" indent="-342900">
              <a:buFont typeface="+mj-lt"/>
              <a:buAutoNum type="arabicPeriod"/>
            </a:pPr>
            <a:r>
              <a:rPr lang="en-US" sz="2400" dirty="0" err="1">
                <a:solidFill>
                  <a:srgbClr val="C00000"/>
                </a:solidFill>
                <a:latin typeface="Times New Roman" pitchFamily="18" charset="0"/>
                <a:cs typeface="Times New Roman" pitchFamily="18" charset="0"/>
              </a:rPr>
              <a:t>Ichthyoacanthotoxin</a:t>
            </a:r>
            <a:r>
              <a:rPr lang="en-US" sz="2400" dirty="0">
                <a:solidFill>
                  <a:schemeClr val="dk1"/>
                </a:solidFill>
                <a:latin typeface="Times New Roman" pitchFamily="18" charset="0"/>
                <a:cs typeface="Times New Roman" pitchFamily="18" charset="0"/>
              </a:rPr>
              <a:t>: poison secreted at the site of a venom apparatus such as spines, stings, or teeth of fishes.</a:t>
            </a:r>
          </a:p>
          <a:p>
            <a:pPr marL="342900" lvl="0" indent="-342900">
              <a:buFont typeface="+mj-lt"/>
              <a:buAutoNum type="arabicPeriod"/>
            </a:pPr>
            <a:r>
              <a:rPr lang="en-US" sz="2400" dirty="0" err="1">
                <a:solidFill>
                  <a:srgbClr val="C00000"/>
                </a:solidFill>
                <a:latin typeface="Times New Roman" pitchFamily="18" charset="0"/>
                <a:cs typeface="Times New Roman" pitchFamily="18" charset="0"/>
              </a:rPr>
              <a:t>Tetrodotoxin</a:t>
            </a:r>
            <a:r>
              <a:rPr lang="en-US" sz="2400" dirty="0">
                <a:solidFill>
                  <a:srgbClr val="C00000"/>
                </a:solidFill>
                <a:latin typeface="Times New Roman" pitchFamily="18" charset="0"/>
                <a:cs typeface="Times New Roman" pitchFamily="18" charset="0"/>
              </a:rPr>
              <a:t>: </a:t>
            </a:r>
            <a:r>
              <a:rPr lang="en-US" sz="2400" dirty="0">
                <a:solidFill>
                  <a:schemeClr val="dk1"/>
                </a:solidFill>
                <a:latin typeface="Times New Roman" pitchFamily="18" charset="0"/>
                <a:cs typeface="Times New Roman" pitchFamily="18" charset="0"/>
              </a:rPr>
              <a:t>The poison in viscera of puffer fishes.</a:t>
            </a:r>
          </a:p>
        </p:txBody>
      </p:sp>
    </p:spTree>
    <p:extLst>
      <p:ext uri="{BB962C8B-B14F-4D97-AF65-F5344CB8AC3E}">
        <p14:creationId xmlns:p14="http://schemas.microsoft.com/office/powerpoint/2010/main" val="145787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6" y="838200"/>
            <a:ext cx="8839199" cy="4893647"/>
          </a:xfrm>
          <a:prstGeom prst="rect">
            <a:avLst/>
          </a:prstGeom>
        </p:spPr>
        <p:txBody>
          <a:bodyPr wrap="square">
            <a:spAutoFit/>
          </a:bodyPr>
          <a:lstStyle/>
          <a:p>
            <a:r>
              <a:rPr lang="en-US" sz="2400" dirty="0">
                <a:solidFill>
                  <a:srgbClr val="C00000"/>
                </a:solidFill>
                <a:latin typeface="Times New Roman" pitchFamily="18" charset="0"/>
                <a:cs typeface="Times New Roman" pitchFamily="18" charset="0"/>
              </a:rPr>
              <a:t>Ciguatera:</a:t>
            </a:r>
            <a:r>
              <a:rPr lang="en-US" sz="2400" dirty="0">
                <a:solidFill>
                  <a:schemeClr val="dk1"/>
                </a:solidFill>
                <a:latin typeface="Times New Roman" pitchFamily="18" charset="0"/>
                <a:cs typeface="Times New Roman" pitchFamily="18" charset="0"/>
              </a:rPr>
              <a:t> a particular </a:t>
            </a:r>
            <a:r>
              <a:rPr lang="en-US" sz="2400" dirty="0" err="1">
                <a:solidFill>
                  <a:schemeClr val="dk1"/>
                </a:solidFill>
                <a:latin typeface="Times New Roman" pitchFamily="18" charset="0"/>
                <a:cs typeface="Times New Roman" pitchFamily="18" charset="0"/>
              </a:rPr>
              <a:t>icthyosarcotoxin</a:t>
            </a:r>
            <a:r>
              <a:rPr lang="en-US" sz="2400" dirty="0">
                <a:solidFill>
                  <a:schemeClr val="dk1"/>
                </a:solidFill>
                <a:latin typeface="Times New Roman" pitchFamily="18" charset="0"/>
                <a:cs typeface="Times New Roman" pitchFamily="18" charset="0"/>
              </a:rPr>
              <a:t> caused by eating various marine fishes of tropical and subtropical areas. This type of intoxication causes </a:t>
            </a:r>
            <a:r>
              <a:rPr lang="en-US" sz="2400" i="1" dirty="0">
                <a:solidFill>
                  <a:schemeClr val="accent1"/>
                </a:solidFill>
                <a:latin typeface="Times New Roman" pitchFamily="18" charset="0"/>
                <a:cs typeface="Times New Roman" pitchFamily="18" charset="0"/>
              </a:rPr>
              <a:t>nausea, vomiting, abdominal pain, reversal of hot and cold sensation.</a:t>
            </a:r>
            <a:r>
              <a:rPr lang="en-US" sz="2400" dirty="0">
                <a:solidFill>
                  <a:schemeClr val="dk1"/>
                </a:solidFill>
                <a:latin typeface="Times New Roman" pitchFamily="18" charset="0"/>
                <a:cs typeface="Times New Roman" pitchFamily="18" charset="0"/>
              </a:rPr>
              <a:t> Various other symptoms may include </a:t>
            </a:r>
            <a:r>
              <a:rPr lang="en-US" sz="2400" i="1" dirty="0">
                <a:solidFill>
                  <a:schemeClr val="accent1"/>
                </a:solidFill>
                <a:latin typeface="Times New Roman" pitchFamily="18" charset="0"/>
                <a:cs typeface="Times New Roman" pitchFamily="18" charset="0"/>
              </a:rPr>
              <a:t>headache, muscular ashes, dizziness, and occasionally, blistering and loss of skin on hands and feet. </a:t>
            </a:r>
            <a:r>
              <a:rPr lang="en-US" sz="2400" dirty="0">
                <a:solidFill>
                  <a:schemeClr val="dk1"/>
                </a:solidFill>
                <a:latin typeface="Times New Roman" pitchFamily="18" charset="0"/>
                <a:cs typeface="Times New Roman" pitchFamily="18" charset="0"/>
              </a:rPr>
              <a:t>A great variety of tropical marine fishes cause this type of poisoning, although some species may be toxic in some geographical areas and not in others. Usually large individuals of a species are poisonous whereas small ones are not. The toxin appears to be obtained through the food chain, originating in marine algae of the genus </a:t>
            </a:r>
            <a:r>
              <a:rPr lang="en-US" sz="2400" dirty="0" err="1">
                <a:solidFill>
                  <a:schemeClr val="dk1"/>
                </a:solidFill>
                <a:latin typeface="Times New Roman" pitchFamily="18" charset="0"/>
                <a:cs typeface="Times New Roman" pitchFamily="18" charset="0"/>
              </a:rPr>
              <a:t>Diplopsalis</a:t>
            </a:r>
            <a:r>
              <a:rPr lang="en-US" sz="2400" dirty="0">
                <a:solidFill>
                  <a:schemeClr val="dk1"/>
                </a:solidFill>
                <a:latin typeface="Times New Roman" pitchFamily="18" charset="0"/>
                <a:cs typeface="Times New Roman" pitchFamily="18" charset="0"/>
              </a:rPr>
              <a:t>, which grows on detritus and plants around coral reefs. </a:t>
            </a:r>
            <a:r>
              <a:rPr lang="en-US" sz="2400" dirty="0">
                <a:solidFill>
                  <a:schemeClr val="dk1"/>
                </a:solidFill>
                <a:latin typeface="Times New Roman" pitchFamily="18" charset="0"/>
                <a:cs typeface="Times New Roman" pitchFamily="18" charset="0"/>
              </a:rPr>
              <a:t>The plant is eaten by herbivorous fishes that then become the food of carnivores. </a:t>
            </a:r>
            <a:endParaRPr lang="ar-SA" sz="2400" dirty="0">
              <a:solidFill>
                <a:schemeClr val="dk1"/>
              </a:solidFill>
              <a:latin typeface="Times New Roman" pitchFamily="18" charset="0"/>
              <a:cs typeface="Times New Roman" pitchFamily="18" charset="0"/>
            </a:endParaRPr>
          </a:p>
        </p:txBody>
      </p:sp>
    </p:spTree>
    <p:extLst>
      <p:ext uri="{BB962C8B-B14F-4D97-AF65-F5344CB8AC3E}">
        <p14:creationId xmlns:p14="http://schemas.microsoft.com/office/powerpoint/2010/main" val="428020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429000"/>
            <a:ext cx="8229600" cy="2308324"/>
          </a:xfrm>
          <a:prstGeom prst="rect">
            <a:avLst/>
          </a:prstGeom>
        </p:spPr>
        <p:txBody>
          <a:bodyPr wrap="square">
            <a:spAutoFit/>
          </a:bodyPr>
          <a:lstStyle/>
          <a:p>
            <a:pPr lvl="0"/>
            <a:r>
              <a:rPr lang="en-US" sz="2400" dirty="0">
                <a:solidFill>
                  <a:schemeClr val="dk1"/>
                </a:solidFill>
                <a:latin typeface="Times New Roman" pitchFamily="18" charset="0"/>
                <a:cs typeface="Times New Roman" pitchFamily="18" charset="0"/>
              </a:rPr>
              <a:t>A </a:t>
            </a:r>
            <a:r>
              <a:rPr lang="en-US" sz="2400" dirty="0">
                <a:solidFill>
                  <a:schemeClr val="dk1"/>
                </a:solidFill>
                <a:latin typeface="Times New Roman" pitchFamily="18" charset="0"/>
                <a:cs typeface="Times New Roman" pitchFamily="18" charset="0"/>
              </a:rPr>
              <a:t>few fishes are known to produce toxins from skin glands not associated with any kind of a stinging structure. These poisons called </a:t>
            </a:r>
            <a:r>
              <a:rPr lang="en-US" sz="2400" dirty="0" err="1">
                <a:solidFill>
                  <a:schemeClr val="accent2"/>
                </a:solidFill>
                <a:latin typeface="Times New Roman" pitchFamily="18" charset="0"/>
                <a:cs typeface="Times New Roman" pitchFamily="18" charset="0"/>
              </a:rPr>
              <a:t>ichthyocrinotoxin</a:t>
            </a:r>
            <a:r>
              <a:rPr lang="en-US" sz="2400" dirty="0">
                <a:solidFill>
                  <a:schemeClr val="accent2"/>
                </a:solidFill>
                <a:latin typeface="Times New Roman" pitchFamily="18" charset="0"/>
                <a:cs typeface="Times New Roman" pitchFamily="18" charset="0"/>
              </a:rPr>
              <a:t>,</a:t>
            </a:r>
            <a:r>
              <a:rPr lang="en-US" sz="2400" dirty="0">
                <a:solidFill>
                  <a:schemeClr val="dk1"/>
                </a:solidFill>
                <a:latin typeface="Times New Roman" pitchFamily="18" charset="0"/>
                <a:cs typeface="Times New Roman" pitchFamily="18" charset="0"/>
              </a:rPr>
              <a:t> are harmful if ingested by man. Fishes known to have poisonous skin or slime or to secrete toxins upon being disturbed include </a:t>
            </a:r>
            <a:r>
              <a:rPr lang="en-US" sz="2400" i="1" dirty="0">
                <a:solidFill>
                  <a:schemeClr val="accent1"/>
                </a:solidFill>
                <a:latin typeface="Times New Roman" pitchFamily="18" charset="0"/>
                <a:cs typeface="Times New Roman" pitchFamily="18" charset="0"/>
              </a:rPr>
              <a:t>hagfishes, lampreys, morays, </a:t>
            </a:r>
            <a:r>
              <a:rPr lang="en-US" sz="2400" i="1" dirty="0" err="1">
                <a:solidFill>
                  <a:schemeClr val="accent1"/>
                </a:solidFill>
                <a:latin typeface="Times New Roman" pitchFamily="18" charset="0"/>
                <a:cs typeface="Times New Roman" pitchFamily="18" charset="0"/>
              </a:rPr>
              <a:t>soapfishes</a:t>
            </a:r>
            <a:r>
              <a:rPr lang="en-US" sz="2400" i="1" dirty="0">
                <a:solidFill>
                  <a:schemeClr val="accent1"/>
                </a:solidFill>
                <a:latin typeface="Times New Roman" pitchFamily="18" charset="0"/>
                <a:cs typeface="Times New Roman" pitchFamily="18" charset="0"/>
              </a:rPr>
              <a:t>, puffers and their near relatives</a:t>
            </a:r>
            <a:r>
              <a:rPr lang="en-US" sz="2400" dirty="0">
                <a:solidFill>
                  <a:schemeClr val="dk1"/>
                </a:solidFill>
                <a:latin typeface="Times New Roman" pitchFamily="18" charset="0"/>
                <a:cs typeface="Times New Roman" pitchFamily="18" charset="0"/>
              </a:rPr>
              <a:t>.</a:t>
            </a:r>
          </a:p>
        </p:txBody>
      </p:sp>
      <p:sp>
        <p:nvSpPr>
          <p:cNvPr id="5" name="Rectangle 4"/>
          <p:cNvSpPr/>
          <p:nvPr/>
        </p:nvSpPr>
        <p:spPr>
          <a:xfrm>
            <a:off x="457200" y="797511"/>
            <a:ext cx="8229600" cy="1938992"/>
          </a:xfrm>
          <a:prstGeom prst="rect">
            <a:avLst/>
          </a:prstGeom>
        </p:spPr>
        <p:txBody>
          <a:bodyPr wrap="square">
            <a:spAutoFit/>
          </a:bodyPr>
          <a:lstStyle/>
          <a:p>
            <a:r>
              <a:rPr lang="en-US" sz="2400" dirty="0">
                <a:solidFill>
                  <a:schemeClr val="dk1"/>
                </a:solidFill>
                <a:latin typeface="Times New Roman" pitchFamily="18" charset="0"/>
                <a:cs typeface="Times New Roman" pitchFamily="18" charset="0"/>
              </a:rPr>
              <a:t>Large carnivores tend to concentrate the poison to the point that they become dangerous to eat. Fishes most often implicated in ciguatera are morays, barracuda, snappers, groupers and jacks. All these fishes are excellent food which is habitually eaten in tropical areas.</a:t>
            </a:r>
            <a:endParaRPr lang="ar-SA" sz="2400" dirty="0">
              <a:solidFill>
                <a:schemeClr val="dk1"/>
              </a:solidFill>
              <a:latin typeface="Times New Roman" pitchFamily="18" charset="0"/>
              <a:cs typeface="Times New Roman" pitchFamily="18" charset="0"/>
            </a:endParaRPr>
          </a:p>
        </p:txBody>
      </p:sp>
    </p:spTree>
    <p:extLst>
      <p:ext uri="{BB962C8B-B14F-4D97-AF65-F5344CB8AC3E}">
        <p14:creationId xmlns:p14="http://schemas.microsoft.com/office/powerpoint/2010/main" val="2405692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848600" cy="1938992"/>
          </a:xfrm>
          <a:prstGeom prst="rect">
            <a:avLst/>
          </a:prstGeom>
        </p:spPr>
        <p:txBody>
          <a:bodyPr wrap="square">
            <a:spAutoFit/>
          </a:bodyPr>
          <a:lstStyle/>
          <a:p>
            <a:pPr lvl="0" algn="ctr"/>
            <a:r>
              <a:rPr lang="en-US" sz="2400" dirty="0">
                <a:solidFill>
                  <a:schemeClr val="dk1"/>
                </a:solidFill>
                <a:latin typeface="Times New Roman" pitchFamily="18" charset="0"/>
                <a:cs typeface="Times New Roman" pitchFamily="18" charset="0"/>
              </a:rPr>
              <a:t>Lampreys and hagfishes have been implicated in what is called cyclostome poisoning, and several families of sharks have toxic livers or flesh. The flesh of the Greenland shark </a:t>
            </a:r>
            <a:r>
              <a:rPr lang="en-US" sz="2400" dirty="0" err="1">
                <a:solidFill>
                  <a:schemeClr val="dk1"/>
                </a:solidFill>
                <a:latin typeface="Times New Roman" pitchFamily="18" charset="0"/>
                <a:cs typeface="Times New Roman" pitchFamily="18" charset="0"/>
              </a:rPr>
              <a:t>Somniosus</a:t>
            </a:r>
            <a:r>
              <a:rPr lang="en-US" sz="2400" dirty="0">
                <a:solidFill>
                  <a:schemeClr val="dk1"/>
                </a:solidFill>
                <a:latin typeface="Times New Roman" pitchFamily="18" charset="0"/>
                <a:cs typeface="Times New Roman" pitchFamily="18" charset="0"/>
              </a:rPr>
              <a:t>  </a:t>
            </a:r>
            <a:r>
              <a:rPr lang="en-US" sz="2400" dirty="0" err="1">
                <a:solidFill>
                  <a:schemeClr val="dk1"/>
                </a:solidFill>
                <a:latin typeface="Times New Roman" pitchFamily="18" charset="0"/>
                <a:cs typeface="Times New Roman" pitchFamily="18" charset="0"/>
              </a:rPr>
              <a:t>macrocephalus</a:t>
            </a:r>
            <a:r>
              <a:rPr lang="en-US" sz="2400" dirty="0">
                <a:solidFill>
                  <a:schemeClr val="dk1"/>
                </a:solidFill>
                <a:latin typeface="Times New Roman" pitchFamily="18" charset="0"/>
                <a:cs typeface="Times New Roman" pitchFamily="18" charset="0"/>
              </a:rPr>
              <a:t> often contain a toxin that can be removed by drying or thoroughly washing strips of the meat.</a:t>
            </a:r>
          </a:p>
        </p:txBody>
      </p:sp>
      <p:pic>
        <p:nvPicPr>
          <p:cNvPr id="2050" name="Picture 4" descr="Description: نتيجة بحث الصور عن ‪hagfish, 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24200"/>
            <a:ext cx="620485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657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458200" cy="1569660"/>
          </a:xfrm>
          <a:prstGeom prst="rect">
            <a:avLst/>
          </a:prstGeom>
        </p:spPr>
        <p:txBody>
          <a:bodyPr wrap="square">
            <a:spAutoFit/>
          </a:bodyPr>
          <a:lstStyle/>
          <a:p>
            <a:pPr lvl="0" algn="ctr"/>
            <a:r>
              <a:rPr lang="en-US" sz="2400" dirty="0">
                <a:solidFill>
                  <a:schemeClr val="dk1"/>
                </a:solidFill>
                <a:latin typeface="Times New Roman" pitchFamily="18" charset="0"/>
                <a:cs typeface="Times New Roman" pitchFamily="18" charset="0"/>
              </a:rPr>
              <a:t>Flesh of tunas and their relatives, when improperly stored, can become toxic owing to the presence of histamines and histamine salts. Tunas and swordfishes are known to concentrate mercury through the food chain so that unacceptable levels have been noted.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429000"/>
            <a:ext cx="6000750" cy="2857500"/>
          </a:xfrm>
          <a:prstGeom prst="rect">
            <a:avLst/>
          </a:prstGeom>
        </p:spPr>
      </p:pic>
    </p:spTree>
    <p:extLst>
      <p:ext uri="{BB962C8B-B14F-4D97-AF65-F5344CB8AC3E}">
        <p14:creationId xmlns:p14="http://schemas.microsoft.com/office/powerpoint/2010/main" val="62072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991600" cy="2308324"/>
          </a:xfrm>
          <a:prstGeom prst="rect">
            <a:avLst/>
          </a:prstGeom>
        </p:spPr>
        <p:txBody>
          <a:bodyPr wrap="square">
            <a:spAutoFit/>
          </a:bodyPr>
          <a:lstStyle/>
          <a:p>
            <a:pPr lvl="0" algn="ctr"/>
            <a:r>
              <a:rPr lang="en-US" sz="2400" dirty="0">
                <a:solidFill>
                  <a:schemeClr val="dk1"/>
                </a:solidFill>
                <a:latin typeface="Times New Roman" pitchFamily="18" charset="0"/>
                <a:cs typeface="Times New Roman" pitchFamily="18" charset="0"/>
              </a:rPr>
              <a:t>The puffer poisoning (</a:t>
            </a:r>
            <a:r>
              <a:rPr lang="en-US" sz="2400" dirty="0" err="1">
                <a:solidFill>
                  <a:schemeClr val="dk1"/>
                </a:solidFill>
                <a:latin typeface="Times New Roman" pitchFamily="18" charset="0"/>
                <a:cs typeface="Times New Roman" pitchFamily="18" charset="0"/>
              </a:rPr>
              <a:t>tetrodotoxism</a:t>
            </a:r>
            <a:r>
              <a:rPr lang="en-US" sz="2400" dirty="0">
                <a:solidFill>
                  <a:schemeClr val="dk1"/>
                </a:solidFill>
                <a:latin typeface="Times New Roman" pitchFamily="18" charset="0"/>
                <a:cs typeface="Times New Roman" pitchFamily="18" charset="0"/>
              </a:rPr>
              <a:t>) is caused by eating the viscera of various </a:t>
            </a:r>
            <a:r>
              <a:rPr lang="en-US" sz="2400" dirty="0" err="1">
                <a:solidFill>
                  <a:schemeClr val="dk1"/>
                </a:solidFill>
                <a:latin typeface="Times New Roman" pitchFamily="18" charset="0"/>
                <a:cs typeface="Times New Roman" pitchFamily="18" charset="0"/>
              </a:rPr>
              <a:t>tetraodontiform</a:t>
            </a:r>
            <a:r>
              <a:rPr lang="en-US" sz="2400" dirty="0">
                <a:solidFill>
                  <a:schemeClr val="dk1"/>
                </a:solidFill>
                <a:latin typeface="Times New Roman" pitchFamily="18" charset="0"/>
                <a:cs typeface="Times New Roman" pitchFamily="18" charset="0"/>
              </a:rPr>
              <a:t> fishes, which are common table fare in Japan. The toxin, </a:t>
            </a:r>
            <a:r>
              <a:rPr lang="en-US" sz="2400" dirty="0" err="1">
                <a:solidFill>
                  <a:schemeClr val="dk1"/>
                </a:solidFill>
                <a:latin typeface="Times New Roman" pitchFamily="18" charset="0"/>
                <a:cs typeface="Times New Roman" pitchFamily="18" charset="0"/>
              </a:rPr>
              <a:t>tetrodotoxin</a:t>
            </a:r>
            <a:r>
              <a:rPr lang="en-US" sz="2400" dirty="0">
                <a:solidFill>
                  <a:schemeClr val="dk1"/>
                </a:solidFill>
                <a:latin typeface="Times New Roman" pitchFamily="18" charset="0"/>
                <a:cs typeface="Times New Roman" pitchFamily="18" charset="0"/>
              </a:rPr>
              <a:t>, is particularly strong, and the fatality rate is usually over 50% of those intoxicated. The ovary and liver are the most toxic parts of the fish. The stomach, the intestine, the eyes and kidneys are toxic as well.</a:t>
            </a:r>
          </a:p>
        </p:txBody>
      </p:sp>
      <p:pic>
        <p:nvPicPr>
          <p:cNvPr id="3074" name="Picture 1" descr="Description: نتيجة بحث الصور عن ‪puffer, 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6586"/>
            <a:ext cx="3762375" cy="250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478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199" y="704165"/>
            <a:ext cx="3140603" cy="646331"/>
          </a:xfrm>
          <a:prstGeom prst="rect">
            <a:avLst/>
          </a:prstGeom>
        </p:spPr>
        <p:txBody>
          <a:bodyPr wrap="none">
            <a:spAutoFit/>
          </a:bodyPr>
          <a:lstStyle/>
          <a:p>
            <a:r>
              <a:rPr lang="en-US" sz="2000" b="1" dirty="0"/>
              <a:t>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vid" pitchFamily="34" charset="-79"/>
                <a:ea typeface="+mj-ea"/>
                <a:cs typeface="David" pitchFamily="34" charset="-79"/>
              </a:rPr>
              <a:t>Venomous fish</a:t>
            </a:r>
          </a:p>
        </p:txBody>
      </p:sp>
      <p:sp>
        <p:nvSpPr>
          <p:cNvPr id="3" name="Rectangle 2"/>
          <p:cNvSpPr/>
          <p:nvPr/>
        </p:nvSpPr>
        <p:spPr>
          <a:xfrm>
            <a:off x="322943" y="2362200"/>
            <a:ext cx="8229600" cy="1384995"/>
          </a:xfrm>
          <a:prstGeom prst="rect">
            <a:avLst/>
          </a:prstGeom>
        </p:spPr>
        <p:txBody>
          <a:bodyPr wrap="square">
            <a:spAutoFit/>
          </a:bodyPr>
          <a:lstStyle/>
          <a:p>
            <a:r>
              <a:rPr lang="en-US" sz="2800" dirty="0">
                <a:solidFill>
                  <a:schemeClr val="dk1"/>
                </a:solidFill>
                <a:latin typeface="Times New Roman" pitchFamily="18" charset="0"/>
                <a:cs typeface="Times New Roman" pitchFamily="18" charset="0"/>
              </a:rPr>
              <a:t>A number of fish families contain species capable of inflicting painful stings that combine mechanical injury with release of venom.</a:t>
            </a:r>
          </a:p>
        </p:txBody>
      </p:sp>
    </p:spTree>
    <p:extLst>
      <p:ext uri="{BB962C8B-B14F-4D97-AF65-F5344CB8AC3E}">
        <p14:creationId xmlns:p14="http://schemas.microsoft.com/office/powerpoint/2010/main" val="2733694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1771</Words>
  <Application>Microsoft Office PowerPoint</Application>
  <PresentationFormat>On-screen Show (4:3)</PresentationFormat>
  <Paragraphs>52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dc:creator>
  <cp:lastModifiedBy>mona</cp:lastModifiedBy>
  <cp:revision>16</cp:revision>
  <dcterms:created xsi:type="dcterms:W3CDTF">2006-08-16T00:00:00Z</dcterms:created>
  <dcterms:modified xsi:type="dcterms:W3CDTF">2020-01-12T23:03:13Z</dcterms:modified>
</cp:coreProperties>
</file>