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54" r:id="rId3"/>
    <p:sldId id="455" r:id="rId4"/>
    <p:sldId id="583" r:id="rId5"/>
    <p:sldId id="636" r:id="rId6"/>
    <p:sldId id="635" r:id="rId7"/>
    <p:sldId id="456" r:id="rId8"/>
    <p:sldId id="640" r:id="rId9"/>
    <p:sldId id="579" r:id="rId10"/>
    <p:sldId id="520" r:id="rId11"/>
    <p:sldId id="521" r:id="rId12"/>
    <p:sldId id="480" r:id="rId13"/>
    <p:sldId id="481" r:id="rId14"/>
    <p:sldId id="637" r:id="rId15"/>
    <p:sldId id="591" r:id="rId16"/>
    <p:sldId id="641" r:id="rId17"/>
    <p:sldId id="482" r:id="rId18"/>
    <p:sldId id="522" r:id="rId19"/>
    <p:sldId id="592" r:id="rId20"/>
    <p:sldId id="523" r:id="rId21"/>
    <p:sldId id="590" r:id="rId22"/>
    <p:sldId id="486" r:id="rId23"/>
    <p:sldId id="487" r:id="rId24"/>
    <p:sldId id="593" r:id="rId25"/>
    <p:sldId id="488" r:id="rId26"/>
    <p:sldId id="489" r:id="rId27"/>
    <p:sldId id="598" r:id="rId28"/>
    <p:sldId id="525" r:id="rId29"/>
    <p:sldId id="64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6nwrwM8TEXKakkabq+PbA==" hashData="waWH2O02HBpXZwmMdhojFpvSbE4EtyBuYdC7SKvvkp3TgVy4TjhZ24DhOYizVeWdSdi5ZMj5/5OPMZwWIV6/0w=="/>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5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073" autoAdjust="0"/>
  </p:normalViewPr>
  <p:slideViewPr>
    <p:cSldViewPr snapToGrid="0">
      <p:cViewPr varScale="1">
        <p:scale>
          <a:sx n="67" d="100"/>
          <a:sy n="67" d="100"/>
        </p:scale>
        <p:origin x="83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415BA-4DDD-47A6-AE36-8F0854AB08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CC4707-4FE1-4C71-BFA1-6072B52927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B27CA7-C02E-4909-8092-A0505E2A749B}"/>
              </a:ext>
            </a:extLst>
          </p:cNvPr>
          <p:cNvSpPr>
            <a:spLocks noGrp="1"/>
          </p:cNvSpPr>
          <p:nvPr>
            <p:ph type="dt" sz="half" idx="10"/>
          </p:nvPr>
        </p:nvSpPr>
        <p:spPr/>
        <p:txBody>
          <a:bodyPr/>
          <a:lstStyle/>
          <a:p>
            <a:fld id="{50163B45-A67F-40E1-B472-EADB7CFE9CB2}" type="datetimeFigureOut">
              <a:rPr lang="en-US" smtClean="0"/>
              <a:t>3/28/2020</a:t>
            </a:fld>
            <a:endParaRPr lang="en-US"/>
          </a:p>
        </p:txBody>
      </p:sp>
      <p:sp>
        <p:nvSpPr>
          <p:cNvPr id="5" name="Footer Placeholder 4">
            <a:extLst>
              <a:ext uri="{FF2B5EF4-FFF2-40B4-BE49-F238E27FC236}">
                <a16:creationId xmlns:a16="http://schemas.microsoft.com/office/drawing/2014/main" id="{B1450625-8690-4FA3-B796-AD9AD768D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B157C-4D75-4DF1-B2DF-D4D6212A8A99}"/>
              </a:ext>
            </a:extLst>
          </p:cNvPr>
          <p:cNvSpPr>
            <a:spLocks noGrp="1"/>
          </p:cNvSpPr>
          <p:nvPr>
            <p:ph type="sldNum" sz="quarter" idx="12"/>
          </p:nvPr>
        </p:nvSpPr>
        <p:spPr/>
        <p:txBody>
          <a:bodyPr/>
          <a:lstStyle/>
          <a:p>
            <a:fld id="{15CA7514-A62C-470A-9824-1C683B93B9D1}" type="slidenum">
              <a:rPr lang="en-US" smtClean="0"/>
              <a:t>‹#›</a:t>
            </a:fld>
            <a:endParaRPr lang="en-US"/>
          </a:p>
        </p:txBody>
      </p:sp>
    </p:spTree>
    <p:extLst>
      <p:ext uri="{BB962C8B-B14F-4D97-AF65-F5344CB8AC3E}">
        <p14:creationId xmlns:p14="http://schemas.microsoft.com/office/powerpoint/2010/main" val="2340463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7DBD-6769-461D-812B-4EAF941E22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6147EF-E848-4E06-B4D6-CB5500EE6B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F5038-B967-4A41-B043-0543E39C4F03}"/>
              </a:ext>
            </a:extLst>
          </p:cNvPr>
          <p:cNvSpPr>
            <a:spLocks noGrp="1"/>
          </p:cNvSpPr>
          <p:nvPr>
            <p:ph type="dt" sz="half" idx="10"/>
          </p:nvPr>
        </p:nvSpPr>
        <p:spPr/>
        <p:txBody>
          <a:bodyPr/>
          <a:lstStyle/>
          <a:p>
            <a:fld id="{50163B45-A67F-40E1-B472-EADB7CFE9CB2}" type="datetimeFigureOut">
              <a:rPr lang="en-US" smtClean="0"/>
              <a:t>3/28/2020</a:t>
            </a:fld>
            <a:endParaRPr lang="en-US"/>
          </a:p>
        </p:txBody>
      </p:sp>
      <p:sp>
        <p:nvSpPr>
          <p:cNvPr id="5" name="Footer Placeholder 4">
            <a:extLst>
              <a:ext uri="{FF2B5EF4-FFF2-40B4-BE49-F238E27FC236}">
                <a16:creationId xmlns:a16="http://schemas.microsoft.com/office/drawing/2014/main" id="{FC8E00FC-256F-4F27-B2B4-65EB61AE38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624B12-B3C6-468F-8012-115357CA0E85}"/>
              </a:ext>
            </a:extLst>
          </p:cNvPr>
          <p:cNvSpPr>
            <a:spLocks noGrp="1"/>
          </p:cNvSpPr>
          <p:nvPr>
            <p:ph type="sldNum" sz="quarter" idx="12"/>
          </p:nvPr>
        </p:nvSpPr>
        <p:spPr/>
        <p:txBody>
          <a:bodyPr/>
          <a:lstStyle/>
          <a:p>
            <a:fld id="{15CA7514-A62C-470A-9824-1C683B93B9D1}" type="slidenum">
              <a:rPr lang="en-US" smtClean="0"/>
              <a:t>‹#›</a:t>
            </a:fld>
            <a:endParaRPr lang="en-US"/>
          </a:p>
        </p:txBody>
      </p:sp>
    </p:spTree>
    <p:extLst>
      <p:ext uri="{BB962C8B-B14F-4D97-AF65-F5344CB8AC3E}">
        <p14:creationId xmlns:p14="http://schemas.microsoft.com/office/powerpoint/2010/main" val="394292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491D47-B204-4337-8986-0C65901294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F875CE-A0DA-4AEF-974E-9BF426151A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62517-8E49-4A54-ABE9-3BAF8C226A0B}"/>
              </a:ext>
            </a:extLst>
          </p:cNvPr>
          <p:cNvSpPr>
            <a:spLocks noGrp="1"/>
          </p:cNvSpPr>
          <p:nvPr>
            <p:ph type="dt" sz="half" idx="10"/>
          </p:nvPr>
        </p:nvSpPr>
        <p:spPr/>
        <p:txBody>
          <a:bodyPr/>
          <a:lstStyle/>
          <a:p>
            <a:fld id="{50163B45-A67F-40E1-B472-EADB7CFE9CB2}" type="datetimeFigureOut">
              <a:rPr lang="en-US" smtClean="0"/>
              <a:t>3/28/2020</a:t>
            </a:fld>
            <a:endParaRPr lang="en-US"/>
          </a:p>
        </p:txBody>
      </p:sp>
      <p:sp>
        <p:nvSpPr>
          <p:cNvPr id="5" name="Footer Placeholder 4">
            <a:extLst>
              <a:ext uri="{FF2B5EF4-FFF2-40B4-BE49-F238E27FC236}">
                <a16:creationId xmlns:a16="http://schemas.microsoft.com/office/drawing/2014/main" id="{DC0D316C-D6A6-4737-90F5-EEC72059D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7683D-CC34-4BC4-B3D8-656E827ED40B}"/>
              </a:ext>
            </a:extLst>
          </p:cNvPr>
          <p:cNvSpPr>
            <a:spLocks noGrp="1"/>
          </p:cNvSpPr>
          <p:nvPr>
            <p:ph type="sldNum" sz="quarter" idx="12"/>
          </p:nvPr>
        </p:nvSpPr>
        <p:spPr/>
        <p:txBody>
          <a:bodyPr/>
          <a:lstStyle/>
          <a:p>
            <a:fld id="{15CA7514-A62C-470A-9824-1C683B93B9D1}" type="slidenum">
              <a:rPr lang="en-US" smtClean="0"/>
              <a:t>‹#›</a:t>
            </a:fld>
            <a:endParaRPr lang="en-US"/>
          </a:p>
        </p:txBody>
      </p:sp>
    </p:spTree>
    <p:extLst>
      <p:ext uri="{BB962C8B-B14F-4D97-AF65-F5344CB8AC3E}">
        <p14:creationId xmlns:p14="http://schemas.microsoft.com/office/powerpoint/2010/main" val="61607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127BD-C6DE-4E38-96E5-F40AB37F0D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227578-6D6F-4D7A-BDCB-C3AE104FBD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BAEF9-0189-418E-B164-8FB40C66E577}"/>
              </a:ext>
            </a:extLst>
          </p:cNvPr>
          <p:cNvSpPr>
            <a:spLocks noGrp="1"/>
          </p:cNvSpPr>
          <p:nvPr>
            <p:ph type="dt" sz="half" idx="10"/>
          </p:nvPr>
        </p:nvSpPr>
        <p:spPr/>
        <p:txBody>
          <a:bodyPr/>
          <a:lstStyle/>
          <a:p>
            <a:fld id="{50163B45-A67F-40E1-B472-EADB7CFE9CB2}" type="datetimeFigureOut">
              <a:rPr lang="en-US" smtClean="0"/>
              <a:t>3/28/2020</a:t>
            </a:fld>
            <a:endParaRPr lang="en-US"/>
          </a:p>
        </p:txBody>
      </p:sp>
      <p:sp>
        <p:nvSpPr>
          <p:cNvPr id="5" name="Footer Placeholder 4">
            <a:extLst>
              <a:ext uri="{FF2B5EF4-FFF2-40B4-BE49-F238E27FC236}">
                <a16:creationId xmlns:a16="http://schemas.microsoft.com/office/drawing/2014/main" id="{ED338BE3-895D-4D84-9856-19C2765BA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8829F2-0B1D-4C18-BCD7-5D6A717864FD}"/>
              </a:ext>
            </a:extLst>
          </p:cNvPr>
          <p:cNvSpPr>
            <a:spLocks noGrp="1"/>
          </p:cNvSpPr>
          <p:nvPr>
            <p:ph type="sldNum" sz="quarter" idx="12"/>
          </p:nvPr>
        </p:nvSpPr>
        <p:spPr/>
        <p:txBody>
          <a:bodyPr/>
          <a:lstStyle/>
          <a:p>
            <a:fld id="{15CA7514-A62C-470A-9824-1C683B93B9D1}" type="slidenum">
              <a:rPr lang="en-US" smtClean="0"/>
              <a:t>‹#›</a:t>
            </a:fld>
            <a:endParaRPr lang="en-US"/>
          </a:p>
        </p:txBody>
      </p:sp>
    </p:spTree>
    <p:extLst>
      <p:ext uri="{BB962C8B-B14F-4D97-AF65-F5344CB8AC3E}">
        <p14:creationId xmlns:p14="http://schemas.microsoft.com/office/powerpoint/2010/main" val="334314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6FA4-204F-41C4-8EC3-85C9749DEA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4E18AB-19F1-4763-883D-B9B978B47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E5EDD1-4B64-48CD-8B3B-3116ADC70E85}"/>
              </a:ext>
            </a:extLst>
          </p:cNvPr>
          <p:cNvSpPr>
            <a:spLocks noGrp="1"/>
          </p:cNvSpPr>
          <p:nvPr>
            <p:ph type="dt" sz="half" idx="10"/>
          </p:nvPr>
        </p:nvSpPr>
        <p:spPr/>
        <p:txBody>
          <a:bodyPr/>
          <a:lstStyle/>
          <a:p>
            <a:fld id="{50163B45-A67F-40E1-B472-EADB7CFE9CB2}" type="datetimeFigureOut">
              <a:rPr lang="en-US" smtClean="0"/>
              <a:t>3/28/2020</a:t>
            </a:fld>
            <a:endParaRPr lang="en-US"/>
          </a:p>
        </p:txBody>
      </p:sp>
      <p:sp>
        <p:nvSpPr>
          <p:cNvPr id="5" name="Footer Placeholder 4">
            <a:extLst>
              <a:ext uri="{FF2B5EF4-FFF2-40B4-BE49-F238E27FC236}">
                <a16:creationId xmlns:a16="http://schemas.microsoft.com/office/drawing/2014/main" id="{28C063FB-91EE-41BD-B433-4583951F4A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4CAD5E-2E99-4EC4-9DE4-EDE855B1DADF}"/>
              </a:ext>
            </a:extLst>
          </p:cNvPr>
          <p:cNvSpPr>
            <a:spLocks noGrp="1"/>
          </p:cNvSpPr>
          <p:nvPr>
            <p:ph type="sldNum" sz="quarter" idx="12"/>
          </p:nvPr>
        </p:nvSpPr>
        <p:spPr/>
        <p:txBody>
          <a:bodyPr/>
          <a:lstStyle/>
          <a:p>
            <a:fld id="{15CA7514-A62C-470A-9824-1C683B93B9D1}" type="slidenum">
              <a:rPr lang="en-US" smtClean="0"/>
              <a:t>‹#›</a:t>
            </a:fld>
            <a:endParaRPr lang="en-US"/>
          </a:p>
        </p:txBody>
      </p:sp>
    </p:spTree>
    <p:extLst>
      <p:ext uri="{BB962C8B-B14F-4D97-AF65-F5344CB8AC3E}">
        <p14:creationId xmlns:p14="http://schemas.microsoft.com/office/powerpoint/2010/main" val="40246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FAF69-8AA5-4E39-A901-8E8C76D035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F499EA-8E54-4F6E-A649-3F5E2BB4BB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A44489-F829-4BAC-B36F-7E6C5A7356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157586-E6C9-4F46-A170-63795684FE34}"/>
              </a:ext>
            </a:extLst>
          </p:cNvPr>
          <p:cNvSpPr>
            <a:spLocks noGrp="1"/>
          </p:cNvSpPr>
          <p:nvPr>
            <p:ph type="dt" sz="half" idx="10"/>
          </p:nvPr>
        </p:nvSpPr>
        <p:spPr/>
        <p:txBody>
          <a:bodyPr/>
          <a:lstStyle/>
          <a:p>
            <a:fld id="{50163B45-A67F-40E1-B472-EADB7CFE9CB2}" type="datetimeFigureOut">
              <a:rPr lang="en-US" smtClean="0"/>
              <a:t>3/28/2020</a:t>
            </a:fld>
            <a:endParaRPr lang="en-US"/>
          </a:p>
        </p:txBody>
      </p:sp>
      <p:sp>
        <p:nvSpPr>
          <p:cNvPr id="6" name="Footer Placeholder 5">
            <a:extLst>
              <a:ext uri="{FF2B5EF4-FFF2-40B4-BE49-F238E27FC236}">
                <a16:creationId xmlns:a16="http://schemas.microsoft.com/office/drawing/2014/main" id="{9B2A18F5-5494-4425-B8C5-B0BD74D232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8E0CD1-EE7C-4008-80CE-C0A31A314E84}"/>
              </a:ext>
            </a:extLst>
          </p:cNvPr>
          <p:cNvSpPr>
            <a:spLocks noGrp="1"/>
          </p:cNvSpPr>
          <p:nvPr>
            <p:ph type="sldNum" sz="quarter" idx="12"/>
          </p:nvPr>
        </p:nvSpPr>
        <p:spPr/>
        <p:txBody>
          <a:bodyPr/>
          <a:lstStyle/>
          <a:p>
            <a:fld id="{15CA7514-A62C-470A-9824-1C683B93B9D1}" type="slidenum">
              <a:rPr lang="en-US" smtClean="0"/>
              <a:t>‹#›</a:t>
            </a:fld>
            <a:endParaRPr lang="en-US"/>
          </a:p>
        </p:txBody>
      </p:sp>
    </p:spTree>
    <p:extLst>
      <p:ext uri="{BB962C8B-B14F-4D97-AF65-F5344CB8AC3E}">
        <p14:creationId xmlns:p14="http://schemas.microsoft.com/office/powerpoint/2010/main" val="140902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1FD5C-1E2F-4FF5-A039-351E390EA0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E42BCD-5A83-4900-9649-C9EB7C1579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BB0DD8-28D8-474D-B9A5-7D47704175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60B8F3-80E9-4AB7-AE44-0AD5102052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340C67-CF1F-4AF5-A871-49A981C3E0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BB732-6FA3-454B-ADC4-33B972074D17}"/>
              </a:ext>
            </a:extLst>
          </p:cNvPr>
          <p:cNvSpPr>
            <a:spLocks noGrp="1"/>
          </p:cNvSpPr>
          <p:nvPr>
            <p:ph type="dt" sz="half" idx="10"/>
          </p:nvPr>
        </p:nvSpPr>
        <p:spPr/>
        <p:txBody>
          <a:bodyPr/>
          <a:lstStyle/>
          <a:p>
            <a:fld id="{50163B45-A67F-40E1-B472-EADB7CFE9CB2}" type="datetimeFigureOut">
              <a:rPr lang="en-US" smtClean="0"/>
              <a:t>3/28/2020</a:t>
            </a:fld>
            <a:endParaRPr lang="en-US"/>
          </a:p>
        </p:txBody>
      </p:sp>
      <p:sp>
        <p:nvSpPr>
          <p:cNvPr id="8" name="Footer Placeholder 7">
            <a:extLst>
              <a:ext uri="{FF2B5EF4-FFF2-40B4-BE49-F238E27FC236}">
                <a16:creationId xmlns:a16="http://schemas.microsoft.com/office/drawing/2014/main" id="{E59DCE79-5966-4A2E-848A-75473FF493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BACD85-D078-490A-9273-7451272FE1F6}"/>
              </a:ext>
            </a:extLst>
          </p:cNvPr>
          <p:cNvSpPr>
            <a:spLocks noGrp="1"/>
          </p:cNvSpPr>
          <p:nvPr>
            <p:ph type="sldNum" sz="quarter" idx="12"/>
          </p:nvPr>
        </p:nvSpPr>
        <p:spPr/>
        <p:txBody>
          <a:bodyPr/>
          <a:lstStyle/>
          <a:p>
            <a:fld id="{15CA7514-A62C-470A-9824-1C683B93B9D1}" type="slidenum">
              <a:rPr lang="en-US" smtClean="0"/>
              <a:t>‹#›</a:t>
            </a:fld>
            <a:endParaRPr lang="en-US"/>
          </a:p>
        </p:txBody>
      </p:sp>
    </p:spTree>
    <p:extLst>
      <p:ext uri="{BB962C8B-B14F-4D97-AF65-F5344CB8AC3E}">
        <p14:creationId xmlns:p14="http://schemas.microsoft.com/office/powerpoint/2010/main" val="1575675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C9928-7BA8-4C28-9FA6-98E98EEB0B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F30901-5F1E-43F6-BD29-821511E3610B}"/>
              </a:ext>
            </a:extLst>
          </p:cNvPr>
          <p:cNvSpPr>
            <a:spLocks noGrp="1"/>
          </p:cNvSpPr>
          <p:nvPr>
            <p:ph type="dt" sz="half" idx="10"/>
          </p:nvPr>
        </p:nvSpPr>
        <p:spPr/>
        <p:txBody>
          <a:bodyPr/>
          <a:lstStyle/>
          <a:p>
            <a:fld id="{50163B45-A67F-40E1-B472-EADB7CFE9CB2}" type="datetimeFigureOut">
              <a:rPr lang="en-US" smtClean="0"/>
              <a:t>3/28/2020</a:t>
            </a:fld>
            <a:endParaRPr lang="en-US"/>
          </a:p>
        </p:txBody>
      </p:sp>
      <p:sp>
        <p:nvSpPr>
          <p:cNvPr id="4" name="Footer Placeholder 3">
            <a:extLst>
              <a:ext uri="{FF2B5EF4-FFF2-40B4-BE49-F238E27FC236}">
                <a16:creationId xmlns:a16="http://schemas.microsoft.com/office/drawing/2014/main" id="{65C53693-5816-4F72-B5E1-AAA1486C0B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A13AD9-A145-4549-A967-01FCB8557E57}"/>
              </a:ext>
            </a:extLst>
          </p:cNvPr>
          <p:cNvSpPr>
            <a:spLocks noGrp="1"/>
          </p:cNvSpPr>
          <p:nvPr>
            <p:ph type="sldNum" sz="quarter" idx="12"/>
          </p:nvPr>
        </p:nvSpPr>
        <p:spPr/>
        <p:txBody>
          <a:bodyPr/>
          <a:lstStyle/>
          <a:p>
            <a:fld id="{15CA7514-A62C-470A-9824-1C683B93B9D1}" type="slidenum">
              <a:rPr lang="en-US" smtClean="0"/>
              <a:t>‹#›</a:t>
            </a:fld>
            <a:endParaRPr lang="en-US"/>
          </a:p>
        </p:txBody>
      </p:sp>
    </p:spTree>
    <p:extLst>
      <p:ext uri="{BB962C8B-B14F-4D97-AF65-F5344CB8AC3E}">
        <p14:creationId xmlns:p14="http://schemas.microsoft.com/office/powerpoint/2010/main" val="170063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1532A2-E542-47DC-9F50-91D067E83E07}"/>
              </a:ext>
            </a:extLst>
          </p:cNvPr>
          <p:cNvSpPr>
            <a:spLocks noGrp="1"/>
          </p:cNvSpPr>
          <p:nvPr>
            <p:ph type="dt" sz="half" idx="10"/>
          </p:nvPr>
        </p:nvSpPr>
        <p:spPr/>
        <p:txBody>
          <a:bodyPr/>
          <a:lstStyle/>
          <a:p>
            <a:fld id="{50163B45-A67F-40E1-B472-EADB7CFE9CB2}" type="datetimeFigureOut">
              <a:rPr lang="en-US" smtClean="0"/>
              <a:t>3/28/2020</a:t>
            </a:fld>
            <a:endParaRPr lang="en-US"/>
          </a:p>
        </p:txBody>
      </p:sp>
      <p:sp>
        <p:nvSpPr>
          <p:cNvPr id="3" name="Footer Placeholder 2">
            <a:extLst>
              <a:ext uri="{FF2B5EF4-FFF2-40B4-BE49-F238E27FC236}">
                <a16:creationId xmlns:a16="http://schemas.microsoft.com/office/drawing/2014/main" id="{80CB674F-D0BD-4390-A5B6-EE9D0B1F98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4879ED-D7BD-4BB8-A602-2D271E7C1D9D}"/>
              </a:ext>
            </a:extLst>
          </p:cNvPr>
          <p:cNvSpPr>
            <a:spLocks noGrp="1"/>
          </p:cNvSpPr>
          <p:nvPr>
            <p:ph type="sldNum" sz="quarter" idx="12"/>
          </p:nvPr>
        </p:nvSpPr>
        <p:spPr/>
        <p:txBody>
          <a:bodyPr/>
          <a:lstStyle/>
          <a:p>
            <a:fld id="{15CA7514-A62C-470A-9824-1C683B93B9D1}" type="slidenum">
              <a:rPr lang="en-US" smtClean="0"/>
              <a:t>‹#›</a:t>
            </a:fld>
            <a:endParaRPr lang="en-US"/>
          </a:p>
        </p:txBody>
      </p:sp>
    </p:spTree>
    <p:extLst>
      <p:ext uri="{BB962C8B-B14F-4D97-AF65-F5344CB8AC3E}">
        <p14:creationId xmlns:p14="http://schemas.microsoft.com/office/powerpoint/2010/main" val="8166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D372D-95C4-4B12-AC58-E811B38B71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27D83A-DA1D-4D5D-8D00-0771226037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2ADFAD-B269-4173-A0E6-17594418C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9EA95-453D-4663-B97E-BD860D5BD616}"/>
              </a:ext>
            </a:extLst>
          </p:cNvPr>
          <p:cNvSpPr>
            <a:spLocks noGrp="1"/>
          </p:cNvSpPr>
          <p:nvPr>
            <p:ph type="dt" sz="half" idx="10"/>
          </p:nvPr>
        </p:nvSpPr>
        <p:spPr/>
        <p:txBody>
          <a:bodyPr/>
          <a:lstStyle/>
          <a:p>
            <a:fld id="{50163B45-A67F-40E1-B472-EADB7CFE9CB2}" type="datetimeFigureOut">
              <a:rPr lang="en-US" smtClean="0"/>
              <a:t>3/28/2020</a:t>
            </a:fld>
            <a:endParaRPr lang="en-US"/>
          </a:p>
        </p:txBody>
      </p:sp>
      <p:sp>
        <p:nvSpPr>
          <p:cNvPr id="6" name="Footer Placeholder 5">
            <a:extLst>
              <a:ext uri="{FF2B5EF4-FFF2-40B4-BE49-F238E27FC236}">
                <a16:creationId xmlns:a16="http://schemas.microsoft.com/office/drawing/2014/main" id="{8D618ED0-6899-4B32-B7E6-7C816B161E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571B9A-2E6B-4DFF-806A-092699C400A3}"/>
              </a:ext>
            </a:extLst>
          </p:cNvPr>
          <p:cNvSpPr>
            <a:spLocks noGrp="1"/>
          </p:cNvSpPr>
          <p:nvPr>
            <p:ph type="sldNum" sz="quarter" idx="12"/>
          </p:nvPr>
        </p:nvSpPr>
        <p:spPr/>
        <p:txBody>
          <a:bodyPr/>
          <a:lstStyle/>
          <a:p>
            <a:fld id="{15CA7514-A62C-470A-9824-1C683B93B9D1}" type="slidenum">
              <a:rPr lang="en-US" smtClean="0"/>
              <a:t>‹#›</a:t>
            </a:fld>
            <a:endParaRPr lang="en-US"/>
          </a:p>
        </p:txBody>
      </p:sp>
    </p:spTree>
    <p:extLst>
      <p:ext uri="{BB962C8B-B14F-4D97-AF65-F5344CB8AC3E}">
        <p14:creationId xmlns:p14="http://schemas.microsoft.com/office/powerpoint/2010/main" val="20136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58049-9AC9-41BF-9C0B-78EB57F9F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F3F4A8-6FB8-4F2D-8CF6-3588A2D698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B83824-D598-4AF9-9ED7-30B5C01EEA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934EB3-81D7-4B99-A022-273B3170E331}"/>
              </a:ext>
            </a:extLst>
          </p:cNvPr>
          <p:cNvSpPr>
            <a:spLocks noGrp="1"/>
          </p:cNvSpPr>
          <p:nvPr>
            <p:ph type="dt" sz="half" idx="10"/>
          </p:nvPr>
        </p:nvSpPr>
        <p:spPr/>
        <p:txBody>
          <a:bodyPr/>
          <a:lstStyle/>
          <a:p>
            <a:fld id="{50163B45-A67F-40E1-B472-EADB7CFE9CB2}" type="datetimeFigureOut">
              <a:rPr lang="en-US" smtClean="0"/>
              <a:t>3/28/2020</a:t>
            </a:fld>
            <a:endParaRPr lang="en-US"/>
          </a:p>
        </p:txBody>
      </p:sp>
      <p:sp>
        <p:nvSpPr>
          <p:cNvPr id="6" name="Footer Placeholder 5">
            <a:extLst>
              <a:ext uri="{FF2B5EF4-FFF2-40B4-BE49-F238E27FC236}">
                <a16:creationId xmlns:a16="http://schemas.microsoft.com/office/drawing/2014/main" id="{B4110D2F-064D-41E6-B145-A3D654ED32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702F19-1A5C-42A3-AD5B-6DC86A94F7DE}"/>
              </a:ext>
            </a:extLst>
          </p:cNvPr>
          <p:cNvSpPr>
            <a:spLocks noGrp="1"/>
          </p:cNvSpPr>
          <p:nvPr>
            <p:ph type="sldNum" sz="quarter" idx="12"/>
          </p:nvPr>
        </p:nvSpPr>
        <p:spPr/>
        <p:txBody>
          <a:bodyPr/>
          <a:lstStyle/>
          <a:p>
            <a:fld id="{15CA7514-A62C-470A-9824-1C683B93B9D1}" type="slidenum">
              <a:rPr lang="en-US" smtClean="0"/>
              <a:t>‹#›</a:t>
            </a:fld>
            <a:endParaRPr lang="en-US"/>
          </a:p>
        </p:txBody>
      </p:sp>
    </p:spTree>
    <p:extLst>
      <p:ext uri="{BB962C8B-B14F-4D97-AF65-F5344CB8AC3E}">
        <p14:creationId xmlns:p14="http://schemas.microsoft.com/office/powerpoint/2010/main" val="171497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4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BF0559-1099-4DFD-A91B-FAA39401C1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6F146C-86C1-47DE-A016-BB3D7E167F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7FB2B-C620-4E00-A10C-1AA5FB8E7E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63B45-A67F-40E1-B472-EADB7CFE9CB2}" type="datetimeFigureOut">
              <a:rPr lang="en-US" smtClean="0"/>
              <a:t>3/28/2020</a:t>
            </a:fld>
            <a:endParaRPr lang="en-US"/>
          </a:p>
        </p:txBody>
      </p:sp>
      <p:sp>
        <p:nvSpPr>
          <p:cNvPr id="5" name="Footer Placeholder 4">
            <a:extLst>
              <a:ext uri="{FF2B5EF4-FFF2-40B4-BE49-F238E27FC236}">
                <a16:creationId xmlns:a16="http://schemas.microsoft.com/office/drawing/2014/main" id="{A8BC4673-3B6D-4B26-B11C-C912C5CCF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67E1B9-F215-4768-99CD-FC70FE60FA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A7514-A62C-470A-9824-1C683B93B9D1}" type="slidenum">
              <a:rPr lang="en-US" smtClean="0"/>
              <a:t>‹#›</a:t>
            </a:fld>
            <a:endParaRPr lang="en-US"/>
          </a:p>
        </p:txBody>
      </p:sp>
    </p:spTree>
    <p:extLst>
      <p:ext uri="{BB962C8B-B14F-4D97-AF65-F5344CB8AC3E}">
        <p14:creationId xmlns:p14="http://schemas.microsoft.com/office/powerpoint/2010/main" val="3509292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images.search.yahoo.com/images/view;_ylt=A0PDoS5iJZhPd2IAHyiJzbkF;_ylu=X3oDMTBlMTQ4cGxyBHNlYwNzcgRzbGsDaW1n?back=http://images.search.yahoo.com/search/images?p=Clostridium&amp;n=30&amp;ei=utf-8&amp;y=Search&amp;fr=sfp&amp;tab=organic&amp;ri=0&amp;w=763&amp;h=600&amp;imgurl=www.biyolojiegitim.yyu.edu.tr/k/Closttnm/images/Clostridium-tetani_jpg.jpg&amp;rurl=http://www.biyolojiegitim.yyu.edu.tr/k/Closttnm/pages/Clostridium-tetani_jpg.htm&amp;size=20.5+KB&amp;name=FFGG+/+Clostridium-tetani.jpg&amp;p=Clostridium&amp;oid=74ba8492a5db08d2c0aa49fb80cac5e1&amp;fr2=&amp;fr=sfp&amp;tt=FFGG+/+Clostridium-tetani.jpg&amp;b=0&amp;ni=72&amp;no=0&amp;ts=&amp;tab=organic&amp;sigr=12glmki5c&amp;sigb=139v406a9&amp;sigi=12acj9kfc&amp;.crumb=wbWASsLGV1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330FE9-32AF-4F18-9618-1524B7F33BA4}"/>
              </a:ext>
            </a:extLst>
          </p:cNvPr>
          <p:cNvSpPr/>
          <p:nvPr/>
        </p:nvSpPr>
        <p:spPr>
          <a:xfrm>
            <a:off x="661183" y="466288"/>
            <a:ext cx="10719580" cy="5731121"/>
          </a:xfrm>
          <a:prstGeom prst="rect">
            <a:avLst/>
          </a:prstGeom>
        </p:spPr>
        <p:txBody>
          <a:bodyPr wrap="square">
            <a:spAutoFit/>
          </a:bodyPr>
          <a:lstStyle/>
          <a:p>
            <a:pPr indent="360045" algn="ctr">
              <a:lnSpc>
                <a:spcPct val="150000"/>
              </a:lnSpc>
            </a:pPr>
            <a:r>
              <a:rPr lang="en-US" sz="3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Soil Microbiology</a:t>
            </a:r>
            <a:endParaRPr lang="en-US" sz="3600" dirty="0">
              <a:solidFill>
                <a:srgbClr val="00B050"/>
              </a:solidFill>
              <a:latin typeface="Calibri" panose="020F0502020204030204" pitchFamily="34" charset="0"/>
              <a:ea typeface="Times New Roman" panose="02020603050405020304" pitchFamily="18" charset="0"/>
              <a:cs typeface="Calibri" panose="020F0502020204030204" pitchFamily="34" charset="0"/>
            </a:endParaRPr>
          </a:p>
          <a:p>
            <a:pPr indent="360045" algn="ctr">
              <a:lnSpc>
                <a:spcPct val="150000"/>
              </a:lnSpc>
            </a:pPr>
            <a:r>
              <a:rPr lang="en-US" sz="3600" b="1" dirty="0">
                <a:solidFill>
                  <a:srgbClr val="7030A0"/>
                </a:solidFill>
                <a:latin typeface="Calibri" panose="020F0502020204030204" pitchFamily="34" charset="0"/>
                <a:cs typeface="Calibri" panose="020F0502020204030204" pitchFamily="34" charset="0"/>
              </a:rPr>
              <a:t>Third year botany</a:t>
            </a:r>
          </a:p>
          <a:p>
            <a:pPr indent="360045" algn="ctr">
              <a:lnSpc>
                <a:spcPct val="150000"/>
              </a:lnSpc>
            </a:pPr>
            <a:r>
              <a:rPr lang="en-US" sz="36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307B</a:t>
            </a:r>
          </a:p>
          <a:p>
            <a:pPr indent="360045" algn="ctr">
              <a:lnSpc>
                <a:spcPct val="150000"/>
              </a:lnSpc>
            </a:pPr>
            <a:r>
              <a:rPr lang="en-US" sz="36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Lecture 7(2)</a:t>
            </a:r>
            <a:endParaRPr lang="en-US" sz="1600" dirty="0">
              <a:effectLst/>
              <a:latin typeface="Verdana" panose="020B0604030504040204" pitchFamily="34" charset="0"/>
              <a:ea typeface="Times New Roman" panose="02020603050405020304" pitchFamily="18" charset="0"/>
            </a:endParaRPr>
          </a:p>
          <a:p>
            <a:pPr indent="360045" algn="ctr">
              <a:lnSpc>
                <a:spcPct val="150000"/>
              </a:lnSpc>
            </a:pPr>
            <a:endParaRPr lang="en-US" sz="1600" dirty="0">
              <a:latin typeface="Verdana" panose="020B0604030504040204" pitchFamily="34" charset="0"/>
              <a:ea typeface="Times New Roman" panose="02020603050405020304" pitchFamily="18" charset="0"/>
            </a:endParaRPr>
          </a:p>
          <a:p>
            <a:pPr indent="360045" algn="ctr">
              <a:lnSpc>
                <a:spcPct val="150000"/>
              </a:lnSpc>
            </a:pPr>
            <a:endParaRPr lang="en-US" sz="1600" dirty="0">
              <a:latin typeface="Verdana" panose="020B0604030504040204" pitchFamily="34" charset="0"/>
              <a:ea typeface="Times New Roman" panose="02020603050405020304" pitchFamily="18" charset="0"/>
            </a:endParaRPr>
          </a:p>
          <a:p>
            <a:pPr indent="360045" algn="ctr">
              <a:lnSpc>
                <a:spcPct val="150000"/>
              </a:lnSpc>
            </a:pPr>
            <a:endParaRPr lang="en-US" sz="1600" dirty="0">
              <a:latin typeface="Verdana" panose="020B0604030504040204" pitchFamily="34" charset="0"/>
              <a:ea typeface="Times New Roman" panose="02020603050405020304" pitchFamily="18" charset="0"/>
            </a:endParaRPr>
          </a:p>
          <a:p>
            <a:pPr indent="360045" algn="ctr">
              <a:lnSpc>
                <a:spcPct val="150000"/>
              </a:lnSpc>
            </a:pPr>
            <a:endParaRPr lang="en-US" sz="1600" dirty="0">
              <a:latin typeface="Verdana" panose="020B0604030504040204" pitchFamily="34" charset="0"/>
              <a:ea typeface="Times New Roman" panose="02020603050405020304" pitchFamily="18" charset="0"/>
            </a:endParaRPr>
          </a:p>
          <a:p>
            <a:pPr indent="360045" algn="ctr">
              <a:lnSpc>
                <a:spcPct val="150000"/>
              </a:lnSpc>
            </a:pPr>
            <a:r>
              <a:rPr lang="en-US" sz="36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a:t>
            </a:r>
            <a:r>
              <a:rPr lang="en-US" sz="3600" b="1" dirty="0">
                <a:highlight>
                  <a:srgbClr val="FFFF00"/>
                </a:highlight>
                <a:latin typeface="Calibri" panose="020F0502020204030204" pitchFamily="34" charset="0"/>
                <a:ea typeface="Times New Roman" panose="02020603050405020304" pitchFamily="18" charset="0"/>
                <a:cs typeface="Calibri" panose="020F0502020204030204" pitchFamily="34" charset="0"/>
              </a:rPr>
              <a:t>r. Mahmoud Nour El-Dein</a:t>
            </a:r>
            <a:endParaRPr lang="en-US" sz="3600" b="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869756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74556" y="1499016"/>
            <a:ext cx="3192905" cy="44370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ar-EG" sz="2000" b="1" dirty="0">
                <a:solidFill>
                  <a:schemeClr val="bg1"/>
                </a:solidFill>
                <a:latin typeface="Times New Roman" panose="02020603050405020304" pitchFamily="18" charset="0"/>
                <a:cs typeface="Times New Roman" panose="02020603050405020304" pitchFamily="18" charset="0"/>
              </a:rPr>
              <a:t>This process also called </a:t>
            </a:r>
            <a:r>
              <a:rPr lang="en-US" altLang="ar-EG" sz="2000" b="1" dirty="0" err="1">
                <a:solidFill>
                  <a:schemeClr val="bg1"/>
                </a:solidFill>
                <a:latin typeface="Times New Roman" panose="02020603050405020304" pitchFamily="18" charset="0"/>
                <a:cs typeface="Times New Roman" panose="02020603050405020304" pitchFamily="18" charset="0"/>
              </a:rPr>
              <a:t>dissimilatory</a:t>
            </a:r>
            <a:r>
              <a:rPr lang="en-US" altLang="ar-EG" sz="2000" b="1" dirty="0">
                <a:solidFill>
                  <a:schemeClr val="bg1"/>
                </a:solidFill>
                <a:latin typeface="Times New Roman" panose="02020603050405020304" pitchFamily="18" charset="0"/>
                <a:cs typeface="Times New Roman" panose="02020603050405020304" pitchFamily="18" charset="0"/>
              </a:rPr>
              <a:t> nitrate reduction as nitrate nitrogen is completely lost into atmospheric air. In the soils with high organic matter and anaerobic soil conditions (waterlogged or ill-drained) rate of </a:t>
            </a:r>
            <a:r>
              <a:rPr lang="en-US" altLang="ar-EG" sz="2000" b="1" dirty="0" err="1">
                <a:solidFill>
                  <a:schemeClr val="bg1"/>
                </a:solidFill>
                <a:latin typeface="Times New Roman" panose="02020603050405020304" pitchFamily="18" charset="0"/>
                <a:cs typeface="Times New Roman" panose="02020603050405020304" pitchFamily="18" charset="0"/>
              </a:rPr>
              <a:t>denitrification</a:t>
            </a:r>
            <a:r>
              <a:rPr lang="en-US" altLang="ar-EG" sz="2000" b="1" dirty="0">
                <a:solidFill>
                  <a:schemeClr val="bg1"/>
                </a:solidFill>
                <a:latin typeface="Times New Roman" panose="02020603050405020304" pitchFamily="18" charset="0"/>
                <a:cs typeface="Times New Roman" panose="02020603050405020304" pitchFamily="18" charset="0"/>
              </a:rPr>
              <a:t> is more. Thus, rice / paddy fields are more prone to </a:t>
            </a:r>
            <a:r>
              <a:rPr lang="en-US" altLang="ar-EG" sz="2000" b="1" dirty="0" err="1">
                <a:solidFill>
                  <a:schemeClr val="bg1"/>
                </a:solidFill>
                <a:latin typeface="Times New Roman" panose="02020603050405020304" pitchFamily="18" charset="0"/>
                <a:cs typeface="Times New Roman" panose="02020603050405020304" pitchFamily="18" charset="0"/>
              </a:rPr>
              <a:t>denitrification</a:t>
            </a:r>
            <a:endParaRPr lang="en-US" sz="2000" dirty="0">
              <a:solidFill>
                <a:schemeClr val="bg1"/>
              </a:solidFill>
            </a:endParaRPr>
          </a:p>
        </p:txBody>
      </p:sp>
      <p:sp>
        <p:nvSpPr>
          <p:cNvPr id="3" name="Rounded Rectangle 2"/>
          <p:cNvSpPr/>
          <p:nvPr/>
        </p:nvSpPr>
        <p:spPr>
          <a:xfrm>
            <a:off x="4347148" y="1499016"/>
            <a:ext cx="3402767" cy="44370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en-US" altLang="ar-EG" sz="2400" b="1" dirty="0">
                <a:solidFill>
                  <a:schemeClr val="bg1"/>
                </a:solidFill>
                <a:latin typeface="Times New Roman" panose="02020603050405020304" pitchFamily="18" charset="0"/>
                <a:cs typeface="Times New Roman" panose="02020603050405020304" pitchFamily="18" charset="0"/>
              </a:rPr>
              <a:t>The most important denitrifying bacteria are </a:t>
            </a:r>
            <a:r>
              <a:rPr lang="en-US" altLang="ar-EG" sz="2400" b="1" i="1" dirty="0" err="1">
                <a:solidFill>
                  <a:schemeClr val="bg1"/>
                </a:solidFill>
                <a:latin typeface="Times New Roman" panose="02020603050405020304" pitchFamily="18" charset="0"/>
                <a:cs typeface="Times New Roman" panose="02020603050405020304" pitchFamily="18" charset="0"/>
              </a:rPr>
              <a:t>Thiobacillus</a:t>
            </a:r>
            <a:r>
              <a:rPr lang="en-US" altLang="ar-EG" sz="2400" b="1" i="1" dirty="0">
                <a:solidFill>
                  <a:schemeClr val="bg1"/>
                </a:solidFill>
                <a:latin typeface="Times New Roman" panose="02020603050405020304" pitchFamily="18" charset="0"/>
                <a:cs typeface="Times New Roman" panose="02020603050405020304" pitchFamily="18" charset="0"/>
              </a:rPr>
              <a:t> </a:t>
            </a:r>
            <a:r>
              <a:rPr lang="en-US" altLang="ar-EG" sz="2400" b="1" i="1" dirty="0" err="1">
                <a:solidFill>
                  <a:schemeClr val="bg1"/>
                </a:solidFill>
                <a:latin typeface="Times New Roman" panose="02020603050405020304" pitchFamily="18" charset="0"/>
                <a:cs typeface="Times New Roman" panose="02020603050405020304" pitchFamily="18" charset="0"/>
              </a:rPr>
              <a:t>denitrificans</a:t>
            </a:r>
            <a:r>
              <a:rPr lang="en-US" altLang="ar-EG" sz="2400" b="1" i="1" dirty="0">
                <a:solidFill>
                  <a:schemeClr val="bg1"/>
                </a:solidFill>
                <a:latin typeface="Times New Roman" panose="02020603050405020304" pitchFamily="18" charset="0"/>
                <a:cs typeface="Times New Roman" panose="02020603050405020304" pitchFamily="18" charset="0"/>
              </a:rPr>
              <a:t>, Micrococcus </a:t>
            </a:r>
            <a:r>
              <a:rPr lang="en-US" altLang="ar-EG" sz="2400" b="1" i="1" dirty="0" err="1">
                <a:solidFill>
                  <a:schemeClr val="bg1"/>
                </a:solidFill>
                <a:latin typeface="Times New Roman" panose="02020603050405020304" pitchFamily="18" charset="0"/>
                <a:cs typeface="Times New Roman" panose="02020603050405020304" pitchFamily="18" charset="0"/>
              </a:rPr>
              <a:t>denitrificans</a:t>
            </a:r>
            <a:r>
              <a:rPr lang="en-US" altLang="ar-EG" sz="2400" b="1" i="1" dirty="0">
                <a:solidFill>
                  <a:schemeClr val="bg1"/>
                </a:solidFill>
                <a:latin typeface="Times New Roman" panose="02020603050405020304" pitchFamily="18" charset="0"/>
                <a:cs typeface="Times New Roman" panose="02020603050405020304" pitchFamily="18" charset="0"/>
              </a:rPr>
              <a:t>, </a:t>
            </a:r>
            <a:r>
              <a:rPr lang="en-US" altLang="ar-EG" sz="2400" b="1" dirty="0">
                <a:solidFill>
                  <a:schemeClr val="bg1"/>
                </a:solidFill>
                <a:latin typeface="Times New Roman" panose="02020603050405020304" pitchFamily="18" charset="0"/>
                <a:cs typeface="Times New Roman" panose="02020603050405020304" pitchFamily="18" charset="0"/>
              </a:rPr>
              <a:t>and species of </a:t>
            </a:r>
            <a:r>
              <a:rPr lang="en-US" altLang="ar-EG" sz="2400" b="1" i="1" dirty="0">
                <a:solidFill>
                  <a:schemeClr val="bg1"/>
                </a:solidFill>
                <a:latin typeface="Times New Roman" panose="02020603050405020304" pitchFamily="18" charset="0"/>
                <a:cs typeface="Times New Roman" panose="02020603050405020304" pitchFamily="18" charset="0"/>
              </a:rPr>
              <a:t>Pseudomonas, Bacillus, </a:t>
            </a:r>
            <a:r>
              <a:rPr lang="en-US" altLang="ar-EG" sz="2400" b="1" i="1" dirty="0" err="1">
                <a:solidFill>
                  <a:schemeClr val="bg1"/>
                </a:solidFill>
                <a:latin typeface="Times New Roman" panose="02020603050405020304" pitchFamily="18" charset="0"/>
                <a:cs typeface="Times New Roman" panose="02020603050405020304" pitchFamily="18" charset="0"/>
              </a:rPr>
              <a:t>Achromobacter</a:t>
            </a:r>
            <a:r>
              <a:rPr lang="en-US" altLang="ar-EG" sz="2400" b="1" i="1" dirty="0">
                <a:solidFill>
                  <a:schemeClr val="bg1"/>
                </a:solidFill>
                <a:latin typeface="Times New Roman" panose="02020603050405020304" pitchFamily="18" charset="0"/>
                <a:cs typeface="Times New Roman" panose="02020603050405020304" pitchFamily="18" charset="0"/>
              </a:rPr>
              <a:t>, </a:t>
            </a:r>
            <a:r>
              <a:rPr lang="en-US" altLang="ar-EG" sz="2400" b="1" i="1" dirty="0" err="1">
                <a:solidFill>
                  <a:schemeClr val="bg1"/>
                </a:solidFill>
                <a:latin typeface="Times New Roman" panose="02020603050405020304" pitchFamily="18" charset="0"/>
                <a:cs typeface="Times New Roman" panose="02020603050405020304" pitchFamily="18" charset="0"/>
              </a:rPr>
              <a:t>Serratia</a:t>
            </a:r>
            <a:r>
              <a:rPr lang="en-US" altLang="ar-EG" sz="2400" b="1" i="1" dirty="0">
                <a:solidFill>
                  <a:schemeClr val="bg1"/>
                </a:solidFill>
                <a:latin typeface="Times New Roman" panose="02020603050405020304" pitchFamily="18" charset="0"/>
                <a:cs typeface="Times New Roman" panose="02020603050405020304" pitchFamily="18" charset="0"/>
              </a:rPr>
              <a:t> </a:t>
            </a:r>
            <a:r>
              <a:rPr lang="en-US" altLang="ar-EG" sz="2400" b="1" i="1" dirty="0" err="1">
                <a:solidFill>
                  <a:schemeClr val="bg1"/>
                </a:solidFill>
                <a:latin typeface="Times New Roman" panose="02020603050405020304" pitchFamily="18" charset="0"/>
                <a:cs typeface="Times New Roman" panose="02020603050405020304" pitchFamily="18" charset="0"/>
              </a:rPr>
              <a:t>paracoccus</a:t>
            </a:r>
            <a:r>
              <a:rPr lang="en-US" altLang="ar-EG" sz="2400" b="1" i="1" dirty="0">
                <a:solidFill>
                  <a:schemeClr val="bg1"/>
                </a:solidFill>
                <a:latin typeface="Times New Roman" panose="02020603050405020304" pitchFamily="18" charset="0"/>
                <a:cs typeface="Times New Roman" panose="02020603050405020304" pitchFamily="18" charset="0"/>
              </a:rPr>
              <a:t> </a:t>
            </a:r>
            <a:r>
              <a:rPr lang="en-US" altLang="ar-EG" sz="2400" b="1" dirty="0">
                <a:solidFill>
                  <a:schemeClr val="bg1"/>
                </a:solidFill>
                <a:latin typeface="Times New Roman" panose="02020603050405020304" pitchFamily="18" charset="0"/>
                <a:cs typeface="Times New Roman" panose="02020603050405020304" pitchFamily="18" charset="0"/>
              </a:rPr>
              <a:t>etc. </a:t>
            </a:r>
          </a:p>
        </p:txBody>
      </p:sp>
      <p:sp>
        <p:nvSpPr>
          <p:cNvPr id="5" name="Rounded Rectangle 4"/>
          <p:cNvSpPr/>
          <p:nvPr/>
        </p:nvSpPr>
        <p:spPr>
          <a:xfrm>
            <a:off x="8319541" y="1379095"/>
            <a:ext cx="3252866" cy="45570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ar-EG" sz="2400" b="1" dirty="0" err="1">
                <a:solidFill>
                  <a:schemeClr val="bg1"/>
                </a:solidFill>
                <a:latin typeface="Times New Roman" panose="02020603050405020304" pitchFamily="18" charset="0"/>
                <a:cs typeface="Times New Roman" panose="02020603050405020304" pitchFamily="18" charset="0"/>
              </a:rPr>
              <a:t>Denitrification</a:t>
            </a:r>
            <a:r>
              <a:rPr lang="en-US" altLang="ar-EG" sz="2400" b="1" dirty="0">
                <a:solidFill>
                  <a:schemeClr val="bg1"/>
                </a:solidFill>
                <a:latin typeface="Times New Roman" panose="02020603050405020304" pitchFamily="18" charset="0"/>
                <a:cs typeface="Times New Roman" panose="02020603050405020304" pitchFamily="18" charset="0"/>
              </a:rPr>
              <a:t> leads to the loss of nitrogen (nitrate nitrogen) from the soil which results into the depletion of an essential nutrient for plant growth and therefore, it is an undesirable process from the soil fertility and agricultural productivity</a:t>
            </a:r>
            <a:r>
              <a:rPr lang="en-US" altLang="ar-EG" b="1"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14008" y="1514006"/>
            <a:ext cx="9069048" cy="3942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ar-EG" sz="2800" b="1" dirty="0">
                <a:solidFill>
                  <a:schemeClr val="bg1"/>
                </a:solidFill>
                <a:latin typeface="Times New Roman" panose="02020603050405020304" pitchFamily="18" charset="0"/>
                <a:cs typeface="Times New Roman" panose="02020603050405020304" pitchFamily="18" charset="0"/>
              </a:rPr>
              <a:t>Although, denitrification is an undesirable reaction from agricultural productivity, but it is of major ecological importance since, without denitrification the supply of nitrogen including N2 of the atmosphere, would have not got depleted and NO3 (which are toxic) would have accumulated in the soil and water.</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51172" y="1533915"/>
            <a:ext cx="4272197" cy="4437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altLang="ar-EG" sz="2400" b="1" dirty="0">
                <a:solidFill>
                  <a:schemeClr val="bg1"/>
                </a:solidFill>
                <a:latin typeface="Times New Roman" panose="02020603050405020304" pitchFamily="18" charset="0"/>
                <a:cs typeface="Times New Roman" panose="02020603050405020304" pitchFamily="18" charset="0"/>
              </a:rPr>
              <a:t>Phosphorus is only second to nitrogen as a mineral nutrient required for plants, animals and microorganisms. </a:t>
            </a:r>
          </a:p>
          <a:p>
            <a:pPr algn="ctr" rtl="1"/>
            <a:r>
              <a:rPr lang="en-US" altLang="ar-EG" sz="2400" b="1" dirty="0">
                <a:solidFill>
                  <a:schemeClr val="bg1"/>
                </a:solidFill>
                <a:latin typeface="Times New Roman" panose="02020603050405020304" pitchFamily="18" charset="0"/>
                <a:cs typeface="Times New Roman" panose="02020603050405020304" pitchFamily="18" charset="0"/>
              </a:rPr>
              <a:t>It is a major constituent of nucleic acids in all living systems essential in the accumulation and release of energy during cellular metabolism</a:t>
            </a:r>
            <a:endParaRPr lang="en-US" sz="2400" dirty="0">
              <a:solidFill>
                <a:schemeClr val="bg1"/>
              </a:solidFill>
            </a:endParaRPr>
          </a:p>
        </p:txBody>
      </p:sp>
      <p:sp>
        <p:nvSpPr>
          <p:cNvPr id="3" name="Oval 2"/>
          <p:cNvSpPr/>
          <p:nvPr/>
        </p:nvSpPr>
        <p:spPr>
          <a:xfrm>
            <a:off x="3567660" y="434713"/>
            <a:ext cx="4751882" cy="7944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en-US" altLang="ar-EG" sz="2000" b="1" dirty="0">
                <a:solidFill>
                  <a:schemeClr val="bg1"/>
                </a:solidFill>
                <a:latin typeface="Times New Roman" panose="02020603050405020304" pitchFamily="18" charset="0"/>
                <a:cs typeface="Times New Roman" panose="02020603050405020304" pitchFamily="18" charset="0"/>
              </a:rPr>
              <a:t>Phosphorus Cycle or Transformation</a:t>
            </a:r>
          </a:p>
        </p:txBody>
      </p:sp>
      <p:sp>
        <p:nvSpPr>
          <p:cNvPr id="4" name="Rounded Rectangle 3"/>
          <p:cNvSpPr/>
          <p:nvPr/>
        </p:nvSpPr>
        <p:spPr>
          <a:xfrm>
            <a:off x="6714188" y="1719653"/>
            <a:ext cx="4152276" cy="4437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en-US" altLang="ar-EG" sz="2000" b="1" dirty="0">
                <a:solidFill>
                  <a:schemeClr val="bg1"/>
                </a:solidFill>
                <a:latin typeface="Times New Roman" panose="02020603050405020304" pitchFamily="18" charset="0"/>
                <a:cs typeface="Times New Roman" panose="02020603050405020304" pitchFamily="18" charset="0"/>
              </a:rPr>
              <a:t>This element is added to the soil in the form of chemical fertilizers, or in the form of organic phosphates present in plant and animal residues. </a:t>
            </a:r>
          </a:p>
          <a:p>
            <a:pPr algn="ctr" rtl="1"/>
            <a:r>
              <a:rPr lang="en-US" altLang="ar-EG" sz="2000" b="1" dirty="0">
                <a:solidFill>
                  <a:schemeClr val="bg1"/>
                </a:solidFill>
                <a:latin typeface="Times New Roman" panose="02020603050405020304" pitchFamily="18" charset="0"/>
                <a:cs typeface="Times New Roman" panose="02020603050405020304" pitchFamily="18" charset="0"/>
              </a:rPr>
              <a:t>In cultivated soils it is present in abundance (i.e. 1100 kg/ha), but most of which is not available to plants, only 15 % of total soil phosphorus is in available form</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83830" y="494675"/>
            <a:ext cx="8604354" cy="131913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rtl="1"/>
            <a:r>
              <a:rPr lang="en-US" altLang="ar-EG" b="1" dirty="0">
                <a:solidFill>
                  <a:schemeClr val="bg1"/>
                </a:solidFill>
                <a:latin typeface="Times New Roman" panose="02020603050405020304" pitchFamily="18" charset="0"/>
                <a:cs typeface="Times New Roman" panose="02020603050405020304" pitchFamily="18" charset="0"/>
              </a:rPr>
              <a:t>Both inorganic and</a:t>
            </a:r>
            <a:r>
              <a:rPr lang="en-US" altLang="ar-EG" dirty="0">
                <a:solidFill>
                  <a:schemeClr val="bg1"/>
                </a:solidFill>
                <a:latin typeface="Times New Roman" panose="02020603050405020304" pitchFamily="18" charset="0"/>
                <a:cs typeface="Times New Roman" panose="02020603050405020304" pitchFamily="18" charset="0"/>
              </a:rPr>
              <a:t> </a:t>
            </a:r>
            <a:r>
              <a:rPr lang="en-US" altLang="ar-EG" b="1" dirty="0">
                <a:solidFill>
                  <a:schemeClr val="bg1"/>
                </a:solidFill>
                <a:latin typeface="Times New Roman" panose="02020603050405020304" pitchFamily="18" charset="0"/>
                <a:cs typeface="Times New Roman" panose="02020603050405020304" pitchFamily="18" charset="0"/>
              </a:rPr>
              <a:t>organic phosphates exist in soil and occupy a critical position both in plant growth and in the biology of soil.</a:t>
            </a:r>
          </a:p>
          <a:p>
            <a:pPr algn="ctr" rtl="1"/>
            <a:r>
              <a:rPr lang="en-US" altLang="ar-EG" b="1" dirty="0">
                <a:solidFill>
                  <a:schemeClr val="bg1"/>
                </a:solidFill>
                <a:latin typeface="Times New Roman" panose="02020603050405020304" pitchFamily="18" charset="0"/>
                <a:cs typeface="Times New Roman" panose="02020603050405020304" pitchFamily="18" charset="0"/>
              </a:rPr>
              <a:t>Microorganisms are known to bring a number of transformations of phosphorus, these include</a:t>
            </a:r>
            <a:endParaRPr lang="en-US" dirty="0">
              <a:solidFill>
                <a:schemeClr val="bg1"/>
              </a:solidFill>
            </a:endParaRPr>
          </a:p>
        </p:txBody>
      </p:sp>
      <p:sp>
        <p:nvSpPr>
          <p:cNvPr id="4" name="Oval 3"/>
          <p:cNvSpPr/>
          <p:nvPr/>
        </p:nvSpPr>
        <p:spPr>
          <a:xfrm>
            <a:off x="329783" y="2353456"/>
            <a:ext cx="2668250" cy="394241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ar-EG" b="1" dirty="0">
                <a:solidFill>
                  <a:schemeClr val="bg1"/>
                </a:solidFill>
                <a:latin typeface="Times New Roman" panose="02020603050405020304" pitchFamily="18" charset="0"/>
                <a:cs typeface="Times New Roman" panose="02020603050405020304" pitchFamily="18" charset="0"/>
              </a:rPr>
              <a:t>(</a:t>
            </a:r>
            <a:r>
              <a:rPr lang="en-US" altLang="ar-EG" sz="2000" b="1" dirty="0">
                <a:solidFill>
                  <a:schemeClr val="bg1"/>
                </a:solidFill>
                <a:latin typeface="Times New Roman" panose="02020603050405020304" pitchFamily="18" charset="0"/>
                <a:cs typeface="Times New Roman" panose="02020603050405020304" pitchFamily="18" charset="0"/>
              </a:rPr>
              <a:t>i) Altering the solubility of inorganic compounds of phosphorus</a:t>
            </a:r>
            <a:endParaRPr lang="en-US" sz="2000" dirty="0">
              <a:solidFill>
                <a:schemeClr val="bg1"/>
              </a:solidFill>
            </a:endParaRPr>
          </a:p>
        </p:txBody>
      </p:sp>
      <p:sp>
        <p:nvSpPr>
          <p:cNvPr id="5" name="Oval 4"/>
          <p:cNvSpPr/>
          <p:nvPr/>
        </p:nvSpPr>
        <p:spPr>
          <a:xfrm>
            <a:off x="3162926" y="2353456"/>
            <a:ext cx="2623277" cy="394241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ar-EG" b="1" dirty="0">
                <a:solidFill>
                  <a:schemeClr val="bg1"/>
                </a:solidFill>
                <a:latin typeface="Times New Roman" panose="02020603050405020304" pitchFamily="18" charset="0"/>
                <a:cs typeface="Times New Roman" panose="02020603050405020304" pitchFamily="18" charset="0"/>
              </a:rPr>
              <a:t>(ii) </a:t>
            </a:r>
            <a:r>
              <a:rPr lang="en-US" altLang="ar-EG" sz="2000" b="1" dirty="0">
                <a:solidFill>
                  <a:schemeClr val="bg1"/>
                </a:solidFill>
                <a:latin typeface="Times New Roman" panose="02020603050405020304" pitchFamily="18" charset="0"/>
                <a:cs typeface="Times New Roman" panose="02020603050405020304" pitchFamily="18" charset="0"/>
              </a:rPr>
              <a:t>Mineralization of organic phosphate compounds into inorganic phosphates</a:t>
            </a:r>
            <a:endParaRPr lang="en-US" sz="2000" b="1" dirty="0">
              <a:solidFill>
                <a:schemeClr val="bg1"/>
              </a:solidFill>
            </a:endParaRPr>
          </a:p>
        </p:txBody>
      </p:sp>
      <p:sp>
        <p:nvSpPr>
          <p:cNvPr id="6" name="Oval 5"/>
          <p:cNvSpPr/>
          <p:nvPr/>
        </p:nvSpPr>
        <p:spPr>
          <a:xfrm flipH="1">
            <a:off x="5951094" y="2353456"/>
            <a:ext cx="2758190" cy="3942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altLang="ar-EG" sz="2000" b="1" dirty="0">
                <a:solidFill>
                  <a:schemeClr val="bg1"/>
                </a:solidFill>
                <a:latin typeface="Times New Roman" panose="02020603050405020304" pitchFamily="18" charset="0"/>
                <a:cs typeface="Times New Roman" panose="02020603050405020304" pitchFamily="18" charset="0"/>
              </a:rPr>
              <a:t>(iii) Conversion of inorganic, available anion into cell components i.e. an </a:t>
            </a:r>
          </a:p>
        </p:txBody>
      </p:sp>
      <p:cxnSp>
        <p:nvCxnSpPr>
          <p:cNvPr id="8" name="Straight Arrow Connector 7"/>
          <p:cNvCxnSpPr>
            <a:stCxn id="2" idx="2"/>
            <a:endCxn id="4" idx="0"/>
          </p:cNvCxnSpPr>
          <p:nvPr/>
        </p:nvCxnSpPr>
        <p:spPr>
          <a:xfrm flipH="1">
            <a:off x="1663908" y="1813810"/>
            <a:ext cx="4422099" cy="5396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 idx="2"/>
            <a:endCxn id="5" idx="0"/>
          </p:cNvCxnSpPr>
          <p:nvPr/>
        </p:nvCxnSpPr>
        <p:spPr>
          <a:xfrm flipH="1">
            <a:off x="4474565" y="1813810"/>
            <a:ext cx="1611442" cy="5396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2"/>
            <a:endCxn id="6" idx="0"/>
          </p:cNvCxnSpPr>
          <p:nvPr/>
        </p:nvCxnSpPr>
        <p:spPr>
          <a:xfrm>
            <a:off x="6086007" y="1813810"/>
            <a:ext cx="1244182" cy="5396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8859187" y="2353456"/>
            <a:ext cx="3057993" cy="3942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ar-EG" b="1" dirty="0">
                <a:solidFill>
                  <a:schemeClr val="bg1"/>
                </a:solidFill>
                <a:latin typeface="Times New Roman" panose="02020603050405020304" pitchFamily="18" charset="0"/>
                <a:cs typeface="Times New Roman" panose="02020603050405020304" pitchFamily="18" charset="0"/>
              </a:rPr>
              <a:t>(iv) Oxidation or reduction of inorganic phosphorus compounds. Of these mineralization and immobilization are the most important processes in phosphorus cycle</a:t>
            </a:r>
            <a:endParaRPr lang="en-US" dirty="0">
              <a:solidFill>
                <a:schemeClr val="bg1"/>
              </a:solidFill>
            </a:endParaRPr>
          </a:p>
        </p:txBody>
      </p:sp>
      <p:cxnSp>
        <p:nvCxnSpPr>
          <p:cNvPr id="246793" name="Straight Arrow Connector 246792"/>
          <p:cNvCxnSpPr>
            <a:stCxn id="2" idx="2"/>
            <a:endCxn id="23" idx="0"/>
          </p:cNvCxnSpPr>
          <p:nvPr/>
        </p:nvCxnSpPr>
        <p:spPr>
          <a:xfrm>
            <a:off x="6086007" y="1813810"/>
            <a:ext cx="4302177" cy="5396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par>
                                <p:cTn id="20" presetID="6" presetClass="entr" presetSubtype="16" fill="hold" nodeType="withEffect">
                                  <p:stCondLst>
                                    <p:cond delay="0"/>
                                  </p:stCondLst>
                                  <p:childTnLst>
                                    <p:set>
                                      <p:cBhvr>
                                        <p:cTn id="21" dur="1" fill="hold">
                                          <p:stCondLst>
                                            <p:cond delay="0"/>
                                          </p:stCondLst>
                                        </p:cTn>
                                        <p:tgtEl>
                                          <p:spTgt spid="246793"/>
                                        </p:tgtEl>
                                        <p:attrNameLst>
                                          <p:attrName>style.visibility</p:attrName>
                                        </p:attrNameLst>
                                      </p:cBhvr>
                                      <p:to>
                                        <p:strVal val="visible"/>
                                      </p:to>
                                    </p:set>
                                    <p:animEffect transition="in" filter="circle(in)">
                                      <p:cBhvr>
                                        <p:cTn id="22" dur="2000"/>
                                        <p:tgtEl>
                                          <p:spTgt spid="246793"/>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down)">
                                      <p:cBhvr>
                                        <p:cTn id="59" dur="580">
                                          <p:stCondLst>
                                            <p:cond delay="0"/>
                                          </p:stCondLst>
                                        </p:cTn>
                                        <p:tgtEl>
                                          <p:spTgt spid="6"/>
                                        </p:tgtEl>
                                      </p:cBhvr>
                                    </p:animEffect>
                                    <p:anim calcmode="lin" valueType="num">
                                      <p:cBhvr>
                                        <p:cTn id="6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5" dur="26">
                                          <p:stCondLst>
                                            <p:cond delay="650"/>
                                          </p:stCondLst>
                                        </p:cTn>
                                        <p:tgtEl>
                                          <p:spTgt spid="6"/>
                                        </p:tgtEl>
                                      </p:cBhvr>
                                      <p:to x="100000" y="60000"/>
                                    </p:animScale>
                                    <p:animScale>
                                      <p:cBhvr>
                                        <p:cTn id="66" dur="166" decel="50000">
                                          <p:stCondLst>
                                            <p:cond delay="676"/>
                                          </p:stCondLst>
                                        </p:cTn>
                                        <p:tgtEl>
                                          <p:spTgt spid="6"/>
                                        </p:tgtEl>
                                      </p:cBhvr>
                                      <p:to x="100000" y="100000"/>
                                    </p:animScale>
                                    <p:animScale>
                                      <p:cBhvr>
                                        <p:cTn id="67" dur="26">
                                          <p:stCondLst>
                                            <p:cond delay="1312"/>
                                          </p:stCondLst>
                                        </p:cTn>
                                        <p:tgtEl>
                                          <p:spTgt spid="6"/>
                                        </p:tgtEl>
                                      </p:cBhvr>
                                      <p:to x="100000" y="80000"/>
                                    </p:animScale>
                                    <p:animScale>
                                      <p:cBhvr>
                                        <p:cTn id="68" dur="166" decel="50000">
                                          <p:stCondLst>
                                            <p:cond delay="1338"/>
                                          </p:stCondLst>
                                        </p:cTn>
                                        <p:tgtEl>
                                          <p:spTgt spid="6"/>
                                        </p:tgtEl>
                                      </p:cBhvr>
                                      <p:to x="100000" y="100000"/>
                                    </p:animScale>
                                    <p:animScale>
                                      <p:cBhvr>
                                        <p:cTn id="69" dur="26">
                                          <p:stCondLst>
                                            <p:cond delay="1642"/>
                                          </p:stCondLst>
                                        </p:cTn>
                                        <p:tgtEl>
                                          <p:spTgt spid="6"/>
                                        </p:tgtEl>
                                      </p:cBhvr>
                                      <p:to x="100000" y="90000"/>
                                    </p:animScale>
                                    <p:animScale>
                                      <p:cBhvr>
                                        <p:cTn id="70" dur="166" decel="50000">
                                          <p:stCondLst>
                                            <p:cond delay="1668"/>
                                          </p:stCondLst>
                                        </p:cTn>
                                        <p:tgtEl>
                                          <p:spTgt spid="6"/>
                                        </p:tgtEl>
                                      </p:cBhvr>
                                      <p:to x="100000" y="100000"/>
                                    </p:animScale>
                                    <p:animScale>
                                      <p:cBhvr>
                                        <p:cTn id="71" dur="26">
                                          <p:stCondLst>
                                            <p:cond delay="1808"/>
                                          </p:stCondLst>
                                        </p:cTn>
                                        <p:tgtEl>
                                          <p:spTgt spid="6"/>
                                        </p:tgtEl>
                                      </p:cBhvr>
                                      <p:to x="100000" y="95000"/>
                                    </p:animScale>
                                    <p:animScale>
                                      <p:cBhvr>
                                        <p:cTn id="72" dur="166" decel="50000">
                                          <p:stCondLst>
                                            <p:cond delay="1834"/>
                                          </p:stCondLst>
                                        </p:cTn>
                                        <p:tgtEl>
                                          <p:spTgt spid="6"/>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down)">
                                      <p:cBhvr>
                                        <p:cTn id="75" dur="580">
                                          <p:stCondLst>
                                            <p:cond delay="0"/>
                                          </p:stCondLst>
                                        </p:cTn>
                                        <p:tgtEl>
                                          <p:spTgt spid="23"/>
                                        </p:tgtEl>
                                      </p:cBhvr>
                                    </p:animEffect>
                                    <p:anim calcmode="lin" valueType="num">
                                      <p:cBhvr>
                                        <p:cTn id="7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81" dur="26">
                                          <p:stCondLst>
                                            <p:cond delay="650"/>
                                          </p:stCondLst>
                                        </p:cTn>
                                        <p:tgtEl>
                                          <p:spTgt spid="23"/>
                                        </p:tgtEl>
                                      </p:cBhvr>
                                      <p:to x="100000" y="60000"/>
                                    </p:animScale>
                                    <p:animScale>
                                      <p:cBhvr>
                                        <p:cTn id="82" dur="166" decel="50000">
                                          <p:stCondLst>
                                            <p:cond delay="676"/>
                                          </p:stCondLst>
                                        </p:cTn>
                                        <p:tgtEl>
                                          <p:spTgt spid="23"/>
                                        </p:tgtEl>
                                      </p:cBhvr>
                                      <p:to x="100000" y="100000"/>
                                    </p:animScale>
                                    <p:animScale>
                                      <p:cBhvr>
                                        <p:cTn id="83" dur="26">
                                          <p:stCondLst>
                                            <p:cond delay="1312"/>
                                          </p:stCondLst>
                                        </p:cTn>
                                        <p:tgtEl>
                                          <p:spTgt spid="23"/>
                                        </p:tgtEl>
                                      </p:cBhvr>
                                      <p:to x="100000" y="80000"/>
                                    </p:animScale>
                                    <p:animScale>
                                      <p:cBhvr>
                                        <p:cTn id="84" dur="166" decel="50000">
                                          <p:stCondLst>
                                            <p:cond delay="1338"/>
                                          </p:stCondLst>
                                        </p:cTn>
                                        <p:tgtEl>
                                          <p:spTgt spid="23"/>
                                        </p:tgtEl>
                                      </p:cBhvr>
                                      <p:to x="100000" y="100000"/>
                                    </p:animScale>
                                    <p:animScale>
                                      <p:cBhvr>
                                        <p:cTn id="85" dur="26">
                                          <p:stCondLst>
                                            <p:cond delay="1642"/>
                                          </p:stCondLst>
                                        </p:cTn>
                                        <p:tgtEl>
                                          <p:spTgt spid="23"/>
                                        </p:tgtEl>
                                      </p:cBhvr>
                                      <p:to x="100000" y="90000"/>
                                    </p:animScale>
                                    <p:animScale>
                                      <p:cBhvr>
                                        <p:cTn id="86" dur="166" decel="50000">
                                          <p:stCondLst>
                                            <p:cond delay="1668"/>
                                          </p:stCondLst>
                                        </p:cTn>
                                        <p:tgtEl>
                                          <p:spTgt spid="23"/>
                                        </p:tgtEl>
                                      </p:cBhvr>
                                      <p:to x="100000" y="100000"/>
                                    </p:animScale>
                                    <p:animScale>
                                      <p:cBhvr>
                                        <p:cTn id="87" dur="26">
                                          <p:stCondLst>
                                            <p:cond delay="1808"/>
                                          </p:stCondLst>
                                        </p:cTn>
                                        <p:tgtEl>
                                          <p:spTgt spid="23"/>
                                        </p:tgtEl>
                                      </p:cBhvr>
                                      <p:to x="100000" y="95000"/>
                                    </p:animScale>
                                    <p:animScale>
                                      <p:cBhvr>
                                        <p:cTn id="88"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3" name="Picture 5" descr="phosphoruscycle_original">
            <a:extLst>
              <a:ext uri="{FF2B5EF4-FFF2-40B4-BE49-F238E27FC236}">
                <a16:creationId xmlns:a16="http://schemas.microsoft.com/office/drawing/2014/main" id="{88BD02A8-8025-4D7E-8DDA-F3CDA9E14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986" y="186127"/>
            <a:ext cx="9900301" cy="58249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5763"/>
                                        </p:tgtEl>
                                        <p:attrNameLst>
                                          <p:attrName>style.visibility</p:attrName>
                                        </p:attrNameLst>
                                      </p:cBhvr>
                                      <p:to>
                                        <p:strVal val="visible"/>
                                      </p:to>
                                    </p:set>
                                    <p:animEffect transition="in" filter="circle(in)">
                                      <p:cBhvr>
                                        <p:cTn id="7" dur="2000"/>
                                        <p:tgtEl>
                                          <p:spTgt spid="245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4">
            <a:extLst>
              <a:ext uri="{FF2B5EF4-FFF2-40B4-BE49-F238E27FC236}">
                <a16:creationId xmlns:a16="http://schemas.microsoft.com/office/drawing/2014/main" id="{FEA5BE0B-E1F9-466F-8B79-2A588532695B}"/>
              </a:ext>
            </a:extLst>
          </p:cNvPr>
          <p:cNvSpPr>
            <a:spLocks noGrp="1" noChangeArrowheads="1"/>
          </p:cNvSpPr>
          <p:nvPr>
            <p:ph idx="1"/>
          </p:nvPr>
        </p:nvSpPr>
        <p:spPr>
          <a:xfrm>
            <a:off x="1981200" y="381000"/>
            <a:ext cx="8229600" cy="5638800"/>
          </a:xfrm>
        </p:spPr>
        <p:txBody>
          <a:bodyPr/>
          <a:lstStyle/>
          <a:p>
            <a:pPr eaLnBrk="1" hangingPunct="1"/>
            <a:endParaRPr lang="en-US" altLang="ar-EG"/>
          </a:p>
        </p:txBody>
      </p:sp>
      <p:pic>
        <p:nvPicPr>
          <p:cNvPr id="247811" name="Picture 8" descr="PhosphorusCycle">
            <a:extLst>
              <a:ext uri="{FF2B5EF4-FFF2-40B4-BE49-F238E27FC236}">
                <a16:creationId xmlns:a16="http://schemas.microsoft.com/office/drawing/2014/main" id="{80C38885-7875-4BA8-93F7-DBCCA3780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967" y="457200"/>
            <a:ext cx="8814217" cy="576371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7811"/>
                                        </p:tgtEl>
                                        <p:attrNameLst>
                                          <p:attrName>style.visibility</p:attrName>
                                        </p:attrNameLst>
                                      </p:cBhvr>
                                      <p:to>
                                        <p:strVal val="visible"/>
                                      </p:to>
                                    </p:set>
                                    <p:animEffect transition="in" filter="fade">
                                      <p:cBhvr>
                                        <p:cTn id="7" dur="1000"/>
                                        <p:tgtEl>
                                          <p:spTgt spid="247811"/>
                                        </p:tgtEl>
                                      </p:cBhvr>
                                    </p:animEffect>
                                    <p:anim calcmode="lin" valueType="num">
                                      <p:cBhvr>
                                        <p:cTn id="8" dur="1000" fill="hold"/>
                                        <p:tgtEl>
                                          <p:spTgt spid="247811"/>
                                        </p:tgtEl>
                                        <p:attrNameLst>
                                          <p:attrName>ppt_x</p:attrName>
                                        </p:attrNameLst>
                                      </p:cBhvr>
                                      <p:tavLst>
                                        <p:tav tm="0">
                                          <p:val>
                                            <p:strVal val="#ppt_x"/>
                                          </p:val>
                                        </p:tav>
                                        <p:tav tm="100000">
                                          <p:val>
                                            <p:strVal val="#ppt_x"/>
                                          </p:val>
                                        </p:tav>
                                      </p:tavLst>
                                    </p:anim>
                                    <p:anim calcmode="lin" valueType="num">
                                      <p:cBhvr>
                                        <p:cTn id="9" dur="1000" fill="hold"/>
                                        <p:tgtEl>
                                          <p:spTgt spid="2478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6442728-2E5F-45C7-B928-4A565B50E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1322757"/>
            <a:ext cx="10258425" cy="480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570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09075" y="1259173"/>
            <a:ext cx="4287187" cy="482683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ar-EG" sz="2400" b="1" dirty="0">
                <a:solidFill>
                  <a:schemeClr val="bg1"/>
                </a:solidFill>
                <a:latin typeface="Times New Roman" panose="02020603050405020304" pitchFamily="18" charset="0"/>
                <a:cs typeface="Times New Roman" panose="02020603050405020304" pitchFamily="18" charset="0"/>
              </a:rPr>
              <a:t>Insoluble inorganic compounds of phosphorus are unavailable to plants, but many microorganisms can bring the phosphate into solution</a:t>
            </a:r>
            <a:endParaRPr lang="en-US" sz="2400" dirty="0">
              <a:solidFill>
                <a:schemeClr val="bg1"/>
              </a:solidFill>
            </a:endParaRPr>
          </a:p>
        </p:txBody>
      </p:sp>
      <p:sp>
        <p:nvSpPr>
          <p:cNvPr id="3" name="Rounded Rectangle 2"/>
          <p:cNvSpPr/>
          <p:nvPr/>
        </p:nvSpPr>
        <p:spPr>
          <a:xfrm>
            <a:off x="6265889" y="1259173"/>
            <a:ext cx="4302177" cy="48268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en-US" altLang="ar-EG" sz="2400" b="1" dirty="0">
                <a:solidFill>
                  <a:schemeClr val="bg1"/>
                </a:solidFill>
                <a:latin typeface="Times New Roman" panose="02020603050405020304" pitchFamily="18" charset="0"/>
                <a:cs typeface="Times New Roman" panose="02020603050405020304" pitchFamily="18" charset="0"/>
              </a:rPr>
              <a:t>Soil phosphates are rendered available either by plant roots or by soil microorganisms through secretion of organic acids (e.g. lactic, acetic, formic, </a:t>
            </a:r>
            <a:r>
              <a:rPr lang="en-US" altLang="ar-EG" sz="2400" b="1" dirty="0" err="1">
                <a:solidFill>
                  <a:schemeClr val="bg1"/>
                </a:solidFill>
                <a:latin typeface="Times New Roman" panose="02020603050405020304" pitchFamily="18" charset="0"/>
                <a:cs typeface="Times New Roman" panose="02020603050405020304" pitchFamily="18" charset="0"/>
              </a:rPr>
              <a:t>fumaric</a:t>
            </a:r>
            <a:r>
              <a:rPr lang="en-US" altLang="ar-EG" sz="2400" b="1" dirty="0">
                <a:solidFill>
                  <a:schemeClr val="bg1"/>
                </a:solidFill>
                <a:latin typeface="Times New Roman" panose="02020603050405020304" pitchFamily="18" charset="0"/>
                <a:cs typeface="Times New Roman" panose="02020603050405020304" pitchFamily="18" charset="0"/>
              </a:rPr>
              <a:t>, succinic acids </a:t>
            </a:r>
            <a:r>
              <a:rPr lang="en-US" altLang="ar-EG" sz="2400" b="1" dirty="0" err="1">
                <a:solidFill>
                  <a:schemeClr val="bg1"/>
                </a:solidFill>
                <a:latin typeface="Times New Roman" panose="02020603050405020304" pitchFamily="18" charset="0"/>
                <a:cs typeface="Times New Roman" panose="02020603050405020304" pitchFamily="18" charset="0"/>
              </a:rPr>
              <a:t>etc</a:t>
            </a:r>
            <a:r>
              <a:rPr lang="en-US" altLang="ar-EG" sz="2400" b="1" dirty="0">
                <a:solidFill>
                  <a:schemeClr val="bg1"/>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918740" y="554636"/>
            <a:ext cx="8289561" cy="98935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ar-EG" sz="2000" b="1" dirty="0">
                <a:solidFill>
                  <a:schemeClr val="bg1"/>
                </a:solidFill>
                <a:latin typeface="Times New Roman" panose="02020603050405020304" pitchFamily="18" charset="0"/>
                <a:cs typeface="Times New Roman" panose="02020603050405020304" pitchFamily="18" charset="0"/>
              </a:rPr>
              <a:t>phosphate-dissolving soil microorganisms </a:t>
            </a:r>
          </a:p>
        </p:txBody>
      </p:sp>
      <p:sp>
        <p:nvSpPr>
          <p:cNvPr id="3" name="Rounded Rectangle 2"/>
          <p:cNvSpPr/>
          <p:nvPr/>
        </p:nvSpPr>
        <p:spPr>
          <a:xfrm>
            <a:off x="1918739" y="2113612"/>
            <a:ext cx="3822493" cy="374754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ar-EG" sz="2000" b="1" dirty="0">
                <a:solidFill>
                  <a:schemeClr val="bg1"/>
                </a:solidFill>
                <a:latin typeface="Times New Roman" panose="02020603050405020304" pitchFamily="18" charset="0"/>
                <a:cs typeface="Times New Roman" panose="02020603050405020304" pitchFamily="18" charset="0"/>
              </a:rPr>
              <a:t>(e.g. species of </a:t>
            </a:r>
            <a:r>
              <a:rPr lang="en-US" altLang="ar-EG" sz="2000" b="1" i="1" dirty="0">
                <a:solidFill>
                  <a:schemeClr val="bg1"/>
                </a:solidFill>
                <a:latin typeface="Times New Roman" panose="02020603050405020304" pitchFamily="18" charset="0"/>
                <a:cs typeface="Times New Roman" panose="02020603050405020304" pitchFamily="18" charset="0"/>
              </a:rPr>
              <a:t>Pseudomonas, Bacillus, Micrococcus, Mycobacterium, </a:t>
            </a:r>
            <a:r>
              <a:rPr lang="en-US" altLang="ar-EG" sz="2000" b="1" i="1" dirty="0" err="1">
                <a:solidFill>
                  <a:schemeClr val="bg1"/>
                </a:solidFill>
                <a:latin typeface="Times New Roman" panose="02020603050405020304" pitchFamily="18" charset="0"/>
                <a:cs typeface="Times New Roman" panose="02020603050405020304" pitchFamily="18" charset="0"/>
              </a:rPr>
              <a:t>Flavobacterium</a:t>
            </a:r>
            <a:r>
              <a:rPr lang="en-US" altLang="ar-EG" sz="2000" b="1" i="1" dirty="0">
                <a:solidFill>
                  <a:schemeClr val="bg1"/>
                </a:solidFill>
                <a:latin typeface="Times New Roman" panose="02020603050405020304" pitchFamily="18" charset="0"/>
                <a:cs typeface="Times New Roman" panose="02020603050405020304" pitchFamily="18" charset="0"/>
              </a:rPr>
              <a:t>, </a:t>
            </a:r>
            <a:r>
              <a:rPr lang="en-US" altLang="ar-EG" sz="2000" b="1" i="1" dirty="0" err="1">
                <a:solidFill>
                  <a:schemeClr val="bg1"/>
                </a:solidFill>
                <a:latin typeface="Times New Roman" panose="02020603050405020304" pitchFamily="18" charset="0"/>
                <a:cs typeface="Times New Roman" panose="02020603050405020304" pitchFamily="18" charset="0"/>
              </a:rPr>
              <a:t>Penicillium</a:t>
            </a:r>
            <a:r>
              <a:rPr lang="en-US" altLang="ar-EG" sz="2000" b="1" i="1" dirty="0">
                <a:solidFill>
                  <a:schemeClr val="bg1"/>
                </a:solidFill>
                <a:latin typeface="Times New Roman" panose="02020603050405020304" pitchFamily="18" charset="0"/>
                <a:cs typeface="Times New Roman" panose="02020603050405020304" pitchFamily="18" charset="0"/>
              </a:rPr>
              <a:t>, </a:t>
            </a:r>
            <a:r>
              <a:rPr lang="en-US" altLang="ar-EG" sz="2000" b="1" i="1" dirty="0" err="1">
                <a:solidFill>
                  <a:schemeClr val="bg1"/>
                </a:solidFill>
                <a:latin typeface="Times New Roman" panose="02020603050405020304" pitchFamily="18" charset="0"/>
                <a:cs typeface="Times New Roman" panose="02020603050405020304" pitchFamily="18" charset="0"/>
              </a:rPr>
              <a:t>Aspergillus</a:t>
            </a:r>
            <a:r>
              <a:rPr lang="en-US" altLang="ar-EG" sz="2000" b="1" i="1" dirty="0">
                <a:solidFill>
                  <a:schemeClr val="bg1"/>
                </a:solidFill>
                <a:latin typeface="Times New Roman" panose="02020603050405020304" pitchFamily="18" charset="0"/>
                <a:cs typeface="Times New Roman" panose="02020603050405020304" pitchFamily="18" charset="0"/>
              </a:rPr>
              <a:t>, </a:t>
            </a:r>
            <a:r>
              <a:rPr lang="en-US" altLang="ar-EG" sz="2000" b="1" i="1" dirty="0" err="1">
                <a:solidFill>
                  <a:schemeClr val="bg1"/>
                </a:solidFill>
                <a:latin typeface="Times New Roman" panose="02020603050405020304" pitchFamily="18" charset="0"/>
                <a:cs typeface="Times New Roman" panose="02020603050405020304" pitchFamily="18" charset="0"/>
              </a:rPr>
              <a:t>Fusarium</a:t>
            </a:r>
            <a:r>
              <a:rPr lang="en-US" altLang="ar-EG" sz="2000" b="1" dirty="0">
                <a:solidFill>
                  <a:schemeClr val="bg1"/>
                </a:solidFill>
                <a:latin typeface="Times New Roman" panose="02020603050405020304" pitchFamily="18" charset="0"/>
                <a:cs typeface="Times New Roman" panose="02020603050405020304" pitchFamily="18" charset="0"/>
              </a:rPr>
              <a:t>.) </a:t>
            </a:r>
          </a:p>
          <a:p>
            <a:pPr algn="ctr"/>
            <a:r>
              <a:rPr lang="en-US" altLang="ar-EG" sz="2000" b="1" dirty="0">
                <a:solidFill>
                  <a:schemeClr val="bg1"/>
                </a:solidFill>
                <a:latin typeface="Times New Roman" panose="02020603050405020304" pitchFamily="18" charset="0"/>
                <a:cs typeface="Times New Roman" panose="02020603050405020304" pitchFamily="18" charset="0"/>
              </a:rPr>
              <a:t>plays important role in correcting phosphorus deficiency of crop plants</a:t>
            </a:r>
            <a:endParaRPr lang="en-US" sz="2000" dirty="0">
              <a:solidFill>
                <a:schemeClr val="bg1"/>
              </a:solidFill>
            </a:endParaRPr>
          </a:p>
        </p:txBody>
      </p:sp>
      <p:sp>
        <p:nvSpPr>
          <p:cNvPr id="5" name="Rounded Rectangle 4"/>
          <p:cNvSpPr/>
          <p:nvPr/>
        </p:nvSpPr>
        <p:spPr>
          <a:xfrm>
            <a:off x="6250898" y="2113613"/>
            <a:ext cx="3957402" cy="374754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ar-EG" sz="2400" b="1" dirty="0">
                <a:solidFill>
                  <a:schemeClr val="bg1"/>
                </a:solidFill>
                <a:latin typeface="Times New Roman" panose="02020603050405020304" pitchFamily="18" charset="0"/>
                <a:cs typeface="Times New Roman" panose="02020603050405020304" pitchFamily="18" charset="0"/>
              </a:rPr>
              <a:t>They may also release soluble inorganic phosphate (H</a:t>
            </a:r>
            <a:r>
              <a:rPr lang="en-US" altLang="ar-EG" sz="2400" b="1" baseline="-25000" dirty="0">
                <a:solidFill>
                  <a:schemeClr val="bg1"/>
                </a:solidFill>
                <a:latin typeface="Times New Roman" panose="02020603050405020304" pitchFamily="18" charset="0"/>
                <a:cs typeface="Times New Roman" panose="02020603050405020304" pitchFamily="18" charset="0"/>
              </a:rPr>
              <a:t>2</a:t>
            </a:r>
            <a:r>
              <a:rPr lang="en-US" altLang="ar-EG" sz="2400" b="1" dirty="0">
                <a:solidFill>
                  <a:schemeClr val="bg1"/>
                </a:solidFill>
                <a:latin typeface="Times New Roman" panose="02020603050405020304" pitchFamily="18" charset="0"/>
                <a:cs typeface="Times New Roman" panose="02020603050405020304" pitchFamily="18" charset="0"/>
              </a:rPr>
              <a:t>PO</a:t>
            </a:r>
            <a:r>
              <a:rPr lang="en-US" altLang="ar-EG" sz="2400" b="1" baseline="-25000" dirty="0">
                <a:solidFill>
                  <a:schemeClr val="bg1"/>
                </a:solidFill>
                <a:latin typeface="Times New Roman" panose="02020603050405020304" pitchFamily="18" charset="0"/>
                <a:cs typeface="Times New Roman" panose="02020603050405020304" pitchFamily="18" charset="0"/>
              </a:rPr>
              <a:t>4</a:t>
            </a:r>
            <a:r>
              <a:rPr lang="en-US" altLang="ar-EG" sz="2400" b="1" dirty="0">
                <a:solidFill>
                  <a:schemeClr val="bg1"/>
                </a:solidFill>
                <a:latin typeface="Times New Roman" panose="02020603050405020304" pitchFamily="18" charset="0"/>
                <a:cs typeface="Times New Roman" panose="02020603050405020304" pitchFamily="18" charset="0"/>
              </a:rPr>
              <a:t>), into soil through decomposition of phosphate-rich organic compounds</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9" name="Picture 5" descr="Image Detail">
            <a:extLst>
              <a:ext uri="{FF2B5EF4-FFF2-40B4-BE49-F238E27FC236}">
                <a16:creationId xmlns:a16="http://schemas.microsoft.com/office/drawing/2014/main" id="{141C5236-6980-4848-B99C-E6BA0CE51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891" y="1039091"/>
            <a:ext cx="4717474" cy="46330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49860" name="Picture 7" descr="Image Detail">
            <a:extLst>
              <a:ext uri="{FF2B5EF4-FFF2-40B4-BE49-F238E27FC236}">
                <a16:creationId xmlns:a16="http://schemas.microsoft.com/office/drawing/2014/main" id="{0D0280AE-BE6A-47F8-8CB7-D63C9B95F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39090"/>
            <a:ext cx="4797136" cy="46330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9859"/>
                                        </p:tgtEl>
                                        <p:attrNameLst>
                                          <p:attrName>style.visibility</p:attrName>
                                        </p:attrNameLst>
                                      </p:cBhvr>
                                      <p:to>
                                        <p:strVal val="visible"/>
                                      </p:to>
                                    </p:set>
                                    <p:animEffect transition="in" filter="barn(inVertical)">
                                      <p:cBhvr>
                                        <p:cTn id="7" dur="500"/>
                                        <p:tgtEl>
                                          <p:spTgt spid="24985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9860"/>
                                        </p:tgtEl>
                                        <p:attrNameLst>
                                          <p:attrName>style.visibility</p:attrName>
                                        </p:attrNameLst>
                                      </p:cBhvr>
                                      <p:to>
                                        <p:strVal val="visible"/>
                                      </p:to>
                                    </p:set>
                                    <p:animEffect transition="in" filter="circle(in)">
                                      <p:cBhvr>
                                        <p:cTn id="12" dur="2000"/>
                                        <p:tgtEl>
                                          <p:spTgt spid="249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EE1D305B-8F2E-4C86-811B-BF0C6C3B7725}"/>
              </a:ext>
            </a:extLst>
          </p:cNvPr>
          <p:cNvSpPr>
            <a:spLocks noGrp="1" noRot="1" noChangeArrowheads="1"/>
          </p:cNvSpPr>
          <p:nvPr>
            <p:ph type="title"/>
          </p:nvPr>
        </p:nvSpPr>
        <p:spPr>
          <a:xfrm>
            <a:off x="1981200" y="-1143000"/>
            <a:ext cx="8229600" cy="609600"/>
          </a:xfrm>
        </p:spPr>
        <p:txBody>
          <a:bodyPr rtlCol="0">
            <a:normAutofit fontScale="90000"/>
          </a:bodyPr>
          <a:lstStyle/>
          <a:p>
            <a:pPr>
              <a:defRPr/>
            </a:pPr>
            <a:endParaRPr lang="en-US" altLang="ar-EG" sz="4000" dirty="0"/>
          </a:p>
        </p:txBody>
      </p:sp>
      <p:sp>
        <p:nvSpPr>
          <p:cNvPr id="2" name="Right Arrow 1"/>
          <p:cNvSpPr/>
          <p:nvPr/>
        </p:nvSpPr>
        <p:spPr>
          <a:xfrm>
            <a:off x="794478" y="1543987"/>
            <a:ext cx="5246557" cy="137909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ar-EG" sz="2400" b="1" dirty="0">
                <a:latin typeface="Times New Roman" panose="02020603050405020304" pitchFamily="18" charset="0"/>
                <a:cs typeface="Times New Roman" panose="02020603050405020304" pitchFamily="18" charset="0"/>
              </a:rPr>
              <a:t>3. Nitrification</a:t>
            </a:r>
            <a:endParaRPr lang="en-US" sz="2400" dirty="0"/>
          </a:p>
        </p:txBody>
      </p:sp>
      <p:sp>
        <p:nvSpPr>
          <p:cNvPr id="3" name="Down Arrow 2"/>
          <p:cNvSpPr/>
          <p:nvPr/>
        </p:nvSpPr>
        <p:spPr>
          <a:xfrm>
            <a:off x="4542020" y="1708879"/>
            <a:ext cx="7315200" cy="278817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ar-EG" sz="2200" b="1" dirty="0">
                <a:solidFill>
                  <a:schemeClr val="bg1"/>
                </a:solidFill>
                <a:latin typeface="Times New Roman" panose="02020603050405020304" pitchFamily="18" charset="0"/>
                <a:cs typeface="Times New Roman" panose="02020603050405020304" pitchFamily="18" charset="0"/>
              </a:rPr>
              <a:t>Ammonia released during ammonification are oxidized to nitrates and the process is called “nitrification”. </a:t>
            </a:r>
            <a:endParaRPr lang="en-US" sz="2200" dirty="0">
              <a:solidFill>
                <a:schemeClr val="bg1"/>
              </a:solidFill>
            </a:endParaRPr>
          </a:p>
        </p:txBody>
      </p:sp>
      <p:sp>
        <p:nvSpPr>
          <p:cNvPr id="5" name="Rounded Rectangle 4"/>
          <p:cNvSpPr/>
          <p:nvPr/>
        </p:nvSpPr>
        <p:spPr>
          <a:xfrm>
            <a:off x="1139252" y="4661941"/>
            <a:ext cx="10058400" cy="1439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ar-EG" sz="2200" b="1" dirty="0">
                <a:solidFill>
                  <a:schemeClr val="bg1"/>
                </a:solidFill>
                <a:latin typeface="Times New Roman" panose="02020603050405020304" pitchFamily="18" charset="0"/>
                <a:cs typeface="Times New Roman" panose="02020603050405020304" pitchFamily="18" charset="0"/>
              </a:rPr>
              <a:t>Soil conditions such as well aerated soils rich in calcium carbonate, a temperature below 30 °C, neutral pH and less organic matter are favorable for nitrification in soil.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09470" y="1364105"/>
            <a:ext cx="3147933" cy="472190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ar-EG" sz="2400" b="1" dirty="0" err="1">
                <a:solidFill>
                  <a:schemeClr val="bg1"/>
                </a:solidFill>
                <a:latin typeface="Times New Roman" panose="02020603050405020304" pitchFamily="18" charset="0"/>
                <a:cs typeface="Times New Roman" panose="02020603050405020304" pitchFamily="18" charset="0"/>
              </a:rPr>
              <a:t>Solubilization</a:t>
            </a:r>
            <a:r>
              <a:rPr lang="en-US" altLang="ar-EG" sz="2400" b="1" dirty="0">
                <a:solidFill>
                  <a:schemeClr val="bg1"/>
                </a:solidFill>
                <a:latin typeface="Times New Roman" panose="02020603050405020304" pitchFamily="18" charset="0"/>
                <a:cs typeface="Times New Roman" panose="02020603050405020304" pitchFamily="18" charset="0"/>
              </a:rPr>
              <a:t> of phosphate by plant roots and soil microorganisms is substantially influenced by various soil factors, such as pH, moisture and aeration</a:t>
            </a:r>
            <a:endParaRPr lang="en-US" sz="2400" dirty="0">
              <a:solidFill>
                <a:schemeClr val="bg1"/>
              </a:solidFill>
            </a:endParaRPr>
          </a:p>
        </p:txBody>
      </p:sp>
      <p:sp>
        <p:nvSpPr>
          <p:cNvPr id="3" name="Rounded Rectangle 2"/>
          <p:cNvSpPr/>
          <p:nvPr/>
        </p:nvSpPr>
        <p:spPr>
          <a:xfrm>
            <a:off x="4392119" y="1364105"/>
            <a:ext cx="3252866" cy="47219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ar-EG" sz="2100" b="1" dirty="0">
                <a:solidFill>
                  <a:schemeClr val="bg1"/>
                </a:solidFill>
                <a:latin typeface="Times New Roman" panose="02020603050405020304" pitchFamily="18" charset="0"/>
                <a:cs typeface="Times New Roman" panose="02020603050405020304" pitchFamily="18" charset="0"/>
              </a:rPr>
              <a:t>In neutral or alkaline soils </a:t>
            </a:r>
            <a:r>
              <a:rPr lang="en-US" altLang="ar-EG" sz="2100" b="1" dirty="0" err="1">
                <a:solidFill>
                  <a:schemeClr val="bg1"/>
                </a:solidFill>
                <a:latin typeface="Times New Roman" panose="02020603050405020304" pitchFamily="18" charset="0"/>
                <a:cs typeface="Times New Roman" panose="02020603050405020304" pitchFamily="18" charset="0"/>
              </a:rPr>
              <a:t>solubilization</a:t>
            </a:r>
            <a:r>
              <a:rPr lang="en-US" altLang="ar-EG" sz="2100" b="1" dirty="0">
                <a:solidFill>
                  <a:schemeClr val="bg1"/>
                </a:solidFill>
                <a:latin typeface="Times New Roman" panose="02020603050405020304" pitchFamily="18" charset="0"/>
                <a:cs typeface="Times New Roman" panose="02020603050405020304" pitchFamily="18" charset="0"/>
              </a:rPr>
              <a:t> of phosphate is more as compared to acidic soils. </a:t>
            </a:r>
          </a:p>
          <a:p>
            <a:pPr algn="ctr"/>
            <a:r>
              <a:rPr lang="en-US" altLang="ar-EG" sz="2100" b="1" dirty="0">
                <a:solidFill>
                  <a:schemeClr val="bg1"/>
                </a:solidFill>
                <a:latin typeface="Times New Roman" panose="02020603050405020304" pitchFamily="18" charset="0"/>
                <a:cs typeface="Times New Roman" panose="02020603050405020304" pitchFamily="18" charset="0"/>
              </a:rPr>
              <a:t>Many phosphates solubilizing microorganisms are found in close proximity of root surfaces and may appreciably enhance phosphate assimilation by higher plants</a:t>
            </a:r>
            <a:endParaRPr lang="en-US" sz="2100" dirty="0">
              <a:solidFill>
                <a:schemeClr val="bg1"/>
              </a:solidFill>
            </a:endParaRPr>
          </a:p>
        </p:txBody>
      </p:sp>
      <p:sp>
        <p:nvSpPr>
          <p:cNvPr id="5" name="Rounded Rectangle 4"/>
          <p:cNvSpPr/>
          <p:nvPr/>
        </p:nvSpPr>
        <p:spPr>
          <a:xfrm>
            <a:off x="8079698" y="1364105"/>
            <a:ext cx="3162925" cy="47219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ar-EG" sz="2200" b="1" dirty="0">
                <a:solidFill>
                  <a:schemeClr val="bg1"/>
                </a:solidFill>
                <a:latin typeface="Times New Roman" panose="02020603050405020304" pitchFamily="18" charset="0"/>
                <a:cs typeface="Times New Roman" panose="02020603050405020304" pitchFamily="18" charset="0"/>
              </a:rPr>
              <a:t>By their action, fungi, bacteria and </a:t>
            </a:r>
            <a:r>
              <a:rPr lang="en-US" altLang="ar-EG" sz="2200" b="1" dirty="0" err="1">
                <a:solidFill>
                  <a:schemeClr val="bg1"/>
                </a:solidFill>
                <a:latin typeface="Times New Roman" panose="02020603050405020304" pitchFamily="18" charset="0"/>
                <a:cs typeface="Times New Roman" panose="02020603050405020304" pitchFamily="18" charset="0"/>
              </a:rPr>
              <a:t>actinomycetes</a:t>
            </a:r>
            <a:r>
              <a:rPr lang="en-US" altLang="ar-EG" sz="2200" b="1" dirty="0">
                <a:solidFill>
                  <a:schemeClr val="bg1"/>
                </a:solidFill>
                <a:latin typeface="Times New Roman" panose="02020603050405020304" pitchFamily="18" charset="0"/>
                <a:cs typeface="Times New Roman" panose="02020603050405020304" pitchFamily="18" charset="0"/>
              </a:rPr>
              <a:t> make available the organically bound phosphorus in soil and organic matter and the process is known as mineralization</a:t>
            </a:r>
            <a:endParaRPr lang="en-US" sz="2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34124" y="1049311"/>
            <a:ext cx="4197245" cy="506667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ar-EG" sz="2400" b="1" dirty="0">
                <a:solidFill>
                  <a:schemeClr val="bg1"/>
                </a:solidFill>
                <a:latin typeface="Times New Roman" panose="02020603050405020304" pitchFamily="18" charset="0"/>
                <a:cs typeface="Times New Roman" panose="02020603050405020304" pitchFamily="18" charset="0"/>
              </a:rPr>
              <a:t>On the other hand, certain microorganisms especially bacteria assimilate soluble phosphate and use for cell synthesis and on the death of bacteria, the phosphate is made available to plants</a:t>
            </a:r>
            <a:endParaRPr lang="en-US" sz="2400" dirty="0">
              <a:solidFill>
                <a:schemeClr val="bg1"/>
              </a:solidFill>
            </a:endParaRPr>
          </a:p>
        </p:txBody>
      </p:sp>
      <p:sp>
        <p:nvSpPr>
          <p:cNvPr id="4" name="Rounded Rectangle 3"/>
          <p:cNvSpPr/>
          <p:nvPr/>
        </p:nvSpPr>
        <p:spPr>
          <a:xfrm>
            <a:off x="6220917" y="1049311"/>
            <a:ext cx="4287187" cy="506667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ar-EG" sz="2400" b="1" dirty="0">
                <a:solidFill>
                  <a:schemeClr val="bg1"/>
                </a:solidFill>
                <a:latin typeface="Times New Roman" panose="02020603050405020304" pitchFamily="18" charset="0"/>
                <a:cs typeface="Times New Roman" panose="02020603050405020304" pitchFamily="18" charset="0"/>
              </a:rPr>
              <a:t>A fraction of phosphate is also lost in soil due to leaching. One of the ways to correct deficiency of phosphorus in plants is to inoculate seed or soil with commercial preparations (e.g. </a:t>
            </a:r>
            <a:r>
              <a:rPr lang="en-US" altLang="ar-EG" sz="2400" b="1" dirty="0" err="1">
                <a:solidFill>
                  <a:schemeClr val="bg1"/>
                </a:solidFill>
                <a:latin typeface="Times New Roman" panose="02020603050405020304" pitchFamily="18" charset="0"/>
                <a:cs typeface="Times New Roman" panose="02020603050405020304" pitchFamily="18" charset="0"/>
              </a:rPr>
              <a:t>Phosphobacterin</a:t>
            </a:r>
            <a:r>
              <a:rPr lang="en-US" altLang="ar-EG" sz="2400" b="1" dirty="0">
                <a:solidFill>
                  <a:schemeClr val="bg1"/>
                </a:solidFill>
                <a:latin typeface="Times New Roman" panose="02020603050405020304" pitchFamily="18" charset="0"/>
                <a:cs typeface="Times New Roman" panose="02020603050405020304" pitchFamily="18" charset="0"/>
              </a:rPr>
              <a:t>) containing phosphate - solubilizing microorganisms along with </a:t>
            </a:r>
            <a:r>
              <a:rPr lang="en-US" altLang="ar-EG" sz="2400" b="1" dirty="0" err="1">
                <a:solidFill>
                  <a:schemeClr val="bg1"/>
                </a:solidFill>
                <a:latin typeface="Times New Roman" panose="02020603050405020304" pitchFamily="18" charset="0"/>
                <a:cs typeface="Times New Roman" panose="02020603050405020304" pitchFamily="18" charset="0"/>
              </a:rPr>
              <a:t>phosphatic</a:t>
            </a:r>
            <a:r>
              <a:rPr lang="en-US" altLang="ar-EG" sz="2400" b="1" dirty="0">
                <a:solidFill>
                  <a:schemeClr val="bg1"/>
                </a:solidFill>
                <a:latin typeface="Times New Roman" panose="02020603050405020304" pitchFamily="18" charset="0"/>
                <a:cs typeface="Times New Roman" panose="02020603050405020304" pitchFamily="18" charset="0"/>
              </a:rPr>
              <a:t> fertilizers</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4657" y="1364104"/>
            <a:ext cx="3417756" cy="485681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ar-EG" sz="2000" b="1" dirty="0">
                <a:solidFill>
                  <a:schemeClr val="bg1"/>
                </a:solidFill>
                <a:latin typeface="Times New Roman" panose="02020603050405020304" pitchFamily="18" charset="0"/>
                <a:cs typeface="Times New Roman" panose="02020603050405020304" pitchFamily="18" charset="0"/>
              </a:rPr>
              <a:t>Mineralization of phosphate is generally rapid and more in virgin soils than cultivated land. Mineralization is favored by high temperatures (</a:t>
            </a:r>
            <a:r>
              <a:rPr lang="en-US" altLang="ar-EG" sz="2000" b="1" dirty="0" err="1">
                <a:solidFill>
                  <a:schemeClr val="bg1"/>
                </a:solidFill>
                <a:latin typeface="Times New Roman" panose="02020603050405020304" pitchFamily="18" charset="0"/>
                <a:cs typeface="Times New Roman" panose="02020603050405020304" pitchFamily="18" charset="0"/>
              </a:rPr>
              <a:t>thermophilic</a:t>
            </a:r>
            <a:r>
              <a:rPr lang="en-US" altLang="ar-EG" sz="2000" b="1" dirty="0">
                <a:solidFill>
                  <a:schemeClr val="bg1"/>
                </a:solidFill>
                <a:latin typeface="Times New Roman" panose="02020603050405020304" pitchFamily="18" charset="0"/>
                <a:cs typeface="Times New Roman" panose="02020603050405020304" pitchFamily="18" charset="0"/>
              </a:rPr>
              <a:t> range) and more in acidic to neutral soils with high organic phosphorus content</a:t>
            </a:r>
            <a:endParaRPr lang="en-US" sz="2000" dirty="0">
              <a:solidFill>
                <a:schemeClr val="bg1"/>
              </a:solidFill>
            </a:endParaRPr>
          </a:p>
        </p:txBody>
      </p:sp>
      <p:sp>
        <p:nvSpPr>
          <p:cNvPr id="3" name="Rounded Rectangle 2"/>
          <p:cNvSpPr/>
          <p:nvPr/>
        </p:nvSpPr>
        <p:spPr>
          <a:xfrm>
            <a:off x="4437089" y="1364105"/>
            <a:ext cx="3417757" cy="4856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altLang="ar-EG" sz="2400" b="1" dirty="0">
                <a:solidFill>
                  <a:schemeClr val="bg1"/>
                </a:solidFill>
                <a:latin typeface="Times New Roman" panose="02020603050405020304" pitchFamily="18" charset="0"/>
                <a:cs typeface="Times New Roman" panose="02020603050405020304" pitchFamily="18" charset="0"/>
              </a:rPr>
              <a:t>The enzyme involved in mineralization (cleavage) of phosphate from organic phosphorus compound is collectively called as “Phosphatases".</a:t>
            </a:r>
          </a:p>
        </p:txBody>
      </p:sp>
      <p:sp>
        <p:nvSpPr>
          <p:cNvPr id="4" name="Rounded Rectangle 3"/>
          <p:cNvSpPr/>
          <p:nvPr/>
        </p:nvSpPr>
        <p:spPr>
          <a:xfrm>
            <a:off x="8289561" y="1364104"/>
            <a:ext cx="3282846" cy="485681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ar-EG" sz="2400" b="1" dirty="0">
                <a:solidFill>
                  <a:schemeClr val="bg1"/>
                </a:solidFill>
                <a:latin typeface="Times New Roman" panose="02020603050405020304" pitchFamily="18" charset="0"/>
                <a:cs typeface="Times New Roman" panose="02020603050405020304" pitchFamily="18" charset="0"/>
              </a:rPr>
              <a:t>The commercially used species of phosphate solubilizing bacteria and fungi are: </a:t>
            </a:r>
            <a:r>
              <a:rPr lang="en-US" altLang="ar-EG" sz="2400" b="1" i="1" dirty="0">
                <a:solidFill>
                  <a:schemeClr val="bg1"/>
                </a:solidFill>
                <a:latin typeface="Times New Roman" panose="02020603050405020304" pitchFamily="18" charset="0"/>
                <a:cs typeface="Times New Roman" panose="02020603050405020304" pitchFamily="18" charset="0"/>
              </a:rPr>
              <a:t>Bacillus </a:t>
            </a:r>
            <a:r>
              <a:rPr lang="en-US" altLang="ar-EG" sz="2400" b="1" i="1" dirty="0" err="1">
                <a:solidFill>
                  <a:schemeClr val="bg1"/>
                </a:solidFill>
                <a:latin typeface="Times New Roman" panose="02020603050405020304" pitchFamily="18" charset="0"/>
                <a:cs typeface="Times New Roman" panose="02020603050405020304" pitchFamily="18" charset="0"/>
              </a:rPr>
              <a:t>polymyxa</a:t>
            </a:r>
            <a:r>
              <a:rPr lang="en-US" altLang="ar-EG" sz="2400" b="1" i="1" dirty="0">
                <a:solidFill>
                  <a:schemeClr val="bg1"/>
                </a:solidFill>
                <a:latin typeface="Times New Roman" panose="02020603050405020304" pitchFamily="18" charset="0"/>
                <a:cs typeface="Times New Roman" panose="02020603050405020304" pitchFamily="18" charset="0"/>
              </a:rPr>
              <a:t>, Bacillus </a:t>
            </a:r>
            <a:r>
              <a:rPr lang="en-US" altLang="ar-EG" sz="2400" b="1" i="1" dirty="0" err="1">
                <a:solidFill>
                  <a:schemeClr val="bg1"/>
                </a:solidFill>
                <a:latin typeface="Times New Roman" panose="02020603050405020304" pitchFamily="18" charset="0"/>
                <a:cs typeface="Times New Roman" panose="02020603050405020304" pitchFamily="18" charset="0"/>
              </a:rPr>
              <a:t>megatherium</a:t>
            </a:r>
            <a:r>
              <a:rPr lang="en-US" altLang="ar-EG" sz="2400" b="1" i="1" dirty="0">
                <a:solidFill>
                  <a:schemeClr val="bg1"/>
                </a:solidFill>
                <a:latin typeface="Times New Roman" panose="02020603050405020304" pitchFamily="18" charset="0"/>
                <a:cs typeface="Times New Roman" panose="02020603050405020304" pitchFamily="18" charset="0"/>
              </a:rPr>
              <a:t>. Pseudomonas </a:t>
            </a:r>
            <a:r>
              <a:rPr lang="en-US" altLang="ar-EG" sz="2400" b="1" i="1" dirty="0" err="1">
                <a:solidFill>
                  <a:schemeClr val="bg1"/>
                </a:solidFill>
                <a:latin typeface="Times New Roman" panose="02020603050405020304" pitchFamily="18" charset="0"/>
                <a:cs typeface="Times New Roman" panose="02020603050405020304" pitchFamily="18" charset="0"/>
              </a:rPr>
              <a:t>striata</a:t>
            </a:r>
            <a:r>
              <a:rPr lang="en-US" altLang="ar-EG" sz="2400" b="1" i="1" dirty="0">
                <a:solidFill>
                  <a:schemeClr val="bg1"/>
                </a:solidFill>
                <a:latin typeface="Times New Roman" panose="02020603050405020304" pitchFamily="18" charset="0"/>
                <a:cs typeface="Times New Roman" panose="02020603050405020304" pitchFamily="18" charset="0"/>
              </a:rPr>
              <a:t>, </a:t>
            </a:r>
            <a:r>
              <a:rPr lang="en-US" altLang="ar-EG" sz="2400" b="1" i="1" dirty="0" err="1">
                <a:solidFill>
                  <a:schemeClr val="bg1"/>
                </a:solidFill>
                <a:latin typeface="Times New Roman" panose="02020603050405020304" pitchFamily="18" charset="0"/>
                <a:cs typeface="Times New Roman" panose="02020603050405020304" pitchFamily="18" charset="0"/>
              </a:rPr>
              <a:t>Aspergillus</a:t>
            </a:r>
            <a:r>
              <a:rPr lang="en-US" altLang="ar-EG" sz="2400" b="1" i="1" dirty="0">
                <a:solidFill>
                  <a:schemeClr val="bg1"/>
                </a:solidFill>
                <a:latin typeface="Times New Roman" panose="02020603050405020304" pitchFamily="18" charset="0"/>
                <a:cs typeface="Times New Roman" panose="02020603050405020304" pitchFamily="18" charset="0"/>
              </a:rPr>
              <a:t>, </a:t>
            </a:r>
            <a:r>
              <a:rPr lang="en-US" altLang="ar-EG" sz="2400" b="1" i="1" dirty="0" err="1">
                <a:solidFill>
                  <a:schemeClr val="bg1"/>
                </a:solidFill>
                <a:latin typeface="Times New Roman" panose="02020603050405020304" pitchFamily="18" charset="0"/>
                <a:cs typeface="Times New Roman" panose="02020603050405020304" pitchFamily="18" charset="0"/>
              </a:rPr>
              <a:t>Penicillium</a:t>
            </a:r>
            <a:r>
              <a:rPr lang="en-US" altLang="ar-EG" sz="2400" b="1" i="1" dirty="0">
                <a:solidFill>
                  <a:schemeClr val="bg1"/>
                </a:solidFill>
                <a:latin typeface="Times New Roman" panose="02020603050405020304" pitchFamily="18" charset="0"/>
                <a:cs typeface="Times New Roman" panose="02020603050405020304" pitchFamily="18" charset="0"/>
              </a:rPr>
              <a:t> </a:t>
            </a:r>
            <a:r>
              <a:rPr lang="en-US" altLang="ar-EG" sz="2400" b="1" i="1" dirty="0" err="1">
                <a:solidFill>
                  <a:schemeClr val="bg1"/>
                </a:solidFill>
                <a:latin typeface="Times New Roman" panose="02020603050405020304" pitchFamily="18" charset="0"/>
                <a:cs typeface="Times New Roman" panose="02020603050405020304" pitchFamily="18" charset="0"/>
              </a:rPr>
              <a:t>awamori</a:t>
            </a:r>
            <a:r>
              <a:rPr lang="en-US" altLang="ar-EG" sz="2400" b="1" i="1" dirty="0">
                <a:solidFill>
                  <a:schemeClr val="bg1"/>
                </a:solidFill>
                <a:latin typeface="Times New Roman" panose="02020603050405020304" pitchFamily="18" charset="0"/>
                <a:cs typeface="Times New Roman" panose="02020603050405020304" pitchFamily="18" charset="0"/>
              </a:rPr>
              <a:t> </a:t>
            </a:r>
            <a:r>
              <a:rPr lang="en-US" altLang="ar-EG" sz="2400" b="1" dirty="0">
                <a:solidFill>
                  <a:schemeClr val="bg1"/>
                </a:solidFill>
                <a:latin typeface="Times New Roman" panose="02020603050405020304" pitchFamily="18" charset="0"/>
                <a:cs typeface="Times New Roman" panose="02020603050405020304" pitchFamily="18" charset="0"/>
              </a:rPr>
              <a:t>and</a:t>
            </a:r>
            <a:r>
              <a:rPr lang="en-US" altLang="ar-EG" sz="2400" b="1" i="1" dirty="0">
                <a:solidFill>
                  <a:schemeClr val="bg1"/>
                </a:solidFill>
                <a:latin typeface="Times New Roman" panose="02020603050405020304" pitchFamily="18" charset="0"/>
                <a:cs typeface="Times New Roman" panose="02020603050405020304" pitchFamily="18" charset="0"/>
              </a:rPr>
              <a:t> </a:t>
            </a:r>
            <a:r>
              <a:rPr lang="en-US" altLang="ar-EG" sz="2400" b="1" i="1" dirty="0" err="1">
                <a:solidFill>
                  <a:schemeClr val="bg1"/>
                </a:solidFill>
                <a:latin typeface="Times New Roman" panose="02020603050405020304" pitchFamily="18" charset="0"/>
                <a:cs typeface="Times New Roman" panose="02020603050405020304" pitchFamily="18" charset="0"/>
              </a:rPr>
              <a:t>Mycorrhiza</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128604" y="464696"/>
            <a:ext cx="7674964" cy="12291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ar-EG" sz="2400" b="1" dirty="0">
                <a:solidFill>
                  <a:schemeClr val="bg1"/>
                </a:solidFill>
                <a:latin typeface="Times New Roman" panose="02020603050405020304" pitchFamily="18" charset="0"/>
                <a:cs typeface="Times New Roman" panose="02020603050405020304" pitchFamily="18" charset="0"/>
              </a:rPr>
              <a:t>Iron Cycle or Transformation</a:t>
            </a:r>
            <a:endParaRPr lang="en-US" sz="2400" dirty="0">
              <a:solidFill>
                <a:schemeClr val="bg1"/>
              </a:solidFill>
            </a:endParaRPr>
          </a:p>
        </p:txBody>
      </p:sp>
      <p:sp>
        <p:nvSpPr>
          <p:cNvPr id="3" name="Rounded Rectangle 2"/>
          <p:cNvSpPr/>
          <p:nvPr/>
        </p:nvSpPr>
        <p:spPr>
          <a:xfrm>
            <a:off x="704538" y="2308485"/>
            <a:ext cx="4871803" cy="35976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ar-EG" sz="2400" b="1" dirty="0">
                <a:solidFill>
                  <a:schemeClr val="bg1"/>
                </a:solidFill>
                <a:latin typeface="Times New Roman" panose="02020603050405020304" pitchFamily="18" charset="0"/>
                <a:cs typeface="Times New Roman" panose="02020603050405020304" pitchFamily="18" charset="0"/>
              </a:rPr>
              <a:t>Iron exists in nature either as ferrous (Fe++) or ferric (Fe+++) ions. Ferrous iron is oxidized spontaneously to ferric state, forming highly insoluble ferric hydroxide</a:t>
            </a:r>
            <a:endParaRPr lang="en-US" sz="2400" dirty="0">
              <a:solidFill>
                <a:schemeClr val="bg1"/>
              </a:solidFill>
            </a:endParaRPr>
          </a:p>
        </p:txBody>
      </p:sp>
      <p:sp>
        <p:nvSpPr>
          <p:cNvPr id="4" name="Rounded Rectangle 3"/>
          <p:cNvSpPr/>
          <p:nvPr/>
        </p:nvSpPr>
        <p:spPr>
          <a:xfrm>
            <a:off x="6175948" y="2308485"/>
            <a:ext cx="5066675" cy="3597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ar-EG" sz="2000" b="1" dirty="0">
                <a:solidFill>
                  <a:schemeClr val="bg1"/>
                </a:solidFill>
                <a:latin typeface="Times New Roman" panose="02020603050405020304" pitchFamily="18" charset="0"/>
                <a:cs typeface="Times New Roman" panose="02020603050405020304" pitchFamily="18" charset="0"/>
              </a:rPr>
              <a:t>Plants as well as microorganisms require traces of iron, manganese copper, zinc, molybdenum, calcium boron, cobalt etc. Iron is always abundant in terrestrial habitats, and it is </a:t>
            </a:r>
            <a:r>
              <a:rPr lang="en-US" altLang="ar-EG" sz="2000" b="1" dirty="0" err="1">
                <a:solidFill>
                  <a:schemeClr val="bg1"/>
                </a:solidFill>
                <a:latin typeface="Times New Roman" panose="02020603050405020304" pitchFamily="18" charset="0"/>
                <a:cs typeface="Times New Roman" panose="02020603050405020304" pitchFamily="18" charset="0"/>
              </a:rPr>
              <a:t>oftenly</a:t>
            </a:r>
            <a:r>
              <a:rPr lang="en-US" altLang="ar-EG" sz="2000" b="1" dirty="0">
                <a:solidFill>
                  <a:schemeClr val="bg1"/>
                </a:solidFill>
                <a:latin typeface="Times New Roman" panose="02020603050405020304" pitchFamily="18" charset="0"/>
                <a:cs typeface="Times New Roman" panose="02020603050405020304" pitchFamily="18" charset="0"/>
              </a:rPr>
              <a:t> in an unavailable form for utilization by plants and leads to the serious deficiency in] plants</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7" name="Picture 5" descr="thumbnail">
            <a:extLst>
              <a:ext uri="{FF2B5EF4-FFF2-40B4-BE49-F238E27FC236}">
                <a16:creationId xmlns:a16="http://schemas.microsoft.com/office/drawing/2014/main" id="{D31A0F64-5FE0-41B6-9070-4C62EF20B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753" y="685800"/>
            <a:ext cx="8852160" cy="5486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7027"/>
                                        </p:tgtEl>
                                        <p:attrNameLst>
                                          <p:attrName>style.visibility</p:attrName>
                                        </p:attrNameLst>
                                      </p:cBhvr>
                                      <p:to>
                                        <p:strVal val="visible"/>
                                      </p:to>
                                    </p:set>
                                    <p:animEffect transition="in" filter="fade">
                                      <p:cBhvr>
                                        <p:cTn id="7" dur="1000"/>
                                        <p:tgtEl>
                                          <p:spTgt spid="257027"/>
                                        </p:tgtEl>
                                      </p:cBhvr>
                                    </p:animEffect>
                                    <p:anim calcmode="lin" valueType="num">
                                      <p:cBhvr>
                                        <p:cTn id="8" dur="1000" fill="hold"/>
                                        <p:tgtEl>
                                          <p:spTgt spid="257027"/>
                                        </p:tgtEl>
                                        <p:attrNameLst>
                                          <p:attrName>ppt_x</p:attrName>
                                        </p:attrNameLst>
                                      </p:cBhvr>
                                      <p:tavLst>
                                        <p:tav tm="0">
                                          <p:val>
                                            <p:strVal val="#ppt_x"/>
                                          </p:val>
                                        </p:tav>
                                        <p:tav tm="100000">
                                          <p:val>
                                            <p:strVal val="#ppt_x"/>
                                          </p:val>
                                        </p:tav>
                                      </p:tavLst>
                                    </p:anim>
                                    <p:anim calcmode="lin" valueType="num">
                                      <p:cBhvr>
                                        <p:cTn id="9" dur="1000" fill="hold"/>
                                        <p:tgtEl>
                                          <p:spTgt spid="257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58977" y="224852"/>
            <a:ext cx="8919148" cy="95937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ar-EG" b="1" dirty="0">
                <a:solidFill>
                  <a:schemeClr val="bg1"/>
                </a:solidFill>
                <a:latin typeface="Times New Roman" panose="02020603050405020304" pitchFamily="18" charset="0"/>
                <a:cs typeface="Times New Roman" panose="02020603050405020304" pitchFamily="18" charset="0"/>
              </a:rPr>
              <a:t>Soil microorganisms play important role in the transformations of iron in a number of distinctly different ways such as</a:t>
            </a:r>
            <a:endParaRPr lang="en-US" dirty="0">
              <a:solidFill>
                <a:schemeClr val="bg1"/>
              </a:solidFill>
            </a:endParaRPr>
          </a:p>
        </p:txBody>
      </p:sp>
      <p:sp>
        <p:nvSpPr>
          <p:cNvPr id="3" name="Rounded Rectangle 2"/>
          <p:cNvSpPr/>
          <p:nvPr/>
        </p:nvSpPr>
        <p:spPr>
          <a:xfrm>
            <a:off x="179882" y="1918741"/>
            <a:ext cx="1738859" cy="4369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ar-EG" b="1" dirty="0">
                <a:solidFill>
                  <a:schemeClr val="bg1"/>
                </a:solidFill>
                <a:latin typeface="Times New Roman" panose="02020603050405020304" pitchFamily="18" charset="0"/>
                <a:cs typeface="Times New Roman" panose="02020603050405020304" pitchFamily="18" charset="0"/>
              </a:rPr>
              <a:t>A. Certain bacteria oxidize ferrous iron to ferric state which precipitate as ferric hydroxide around cells</a:t>
            </a:r>
            <a:endParaRPr lang="en-US" dirty="0">
              <a:solidFill>
                <a:schemeClr val="bg1"/>
              </a:solidFill>
            </a:endParaRPr>
          </a:p>
        </p:txBody>
      </p:sp>
      <p:sp>
        <p:nvSpPr>
          <p:cNvPr id="4" name="Rounded Rectangle 3"/>
          <p:cNvSpPr/>
          <p:nvPr/>
        </p:nvSpPr>
        <p:spPr>
          <a:xfrm>
            <a:off x="2068643" y="1918741"/>
            <a:ext cx="1830673" cy="43696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ar-EG" b="1" dirty="0">
                <a:solidFill>
                  <a:schemeClr val="bg1"/>
                </a:solidFill>
                <a:latin typeface="Times New Roman" panose="02020603050405020304" pitchFamily="18" charset="0"/>
                <a:cs typeface="Times New Roman" panose="02020603050405020304" pitchFamily="18" charset="0"/>
              </a:rPr>
              <a:t>B. Many heterotrophic species attack on in soluble organic iron salts and convert into inorganic salts</a:t>
            </a:r>
            <a:endParaRPr lang="en-US" dirty="0">
              <a:solidFill>
                <a:schemeClr val="bg1"/>
              </a:solidFill>
            </a:endParaRPr>
          </a:p>
        </p:txBody>
      </p:sp>
      <p:sp>
        <p:nvSpPr>
          <p:cNvPr id="5" name="Rounded Rectangle 4"/>
          <p:cNvSpPr/>
          <p:nvPr/>
        </p:nvSpPr>
        <p:spPr>
          <a:xfrm>
            <a:off x="4047344" y="1918741"/>
            <a:ext cx="2016177" cy="436963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ar-EG" b="1" dirty="0">
                <a:solidFill>
                  <a:schemeClr val="bg1"/>
                </a:solidFill>
                <a:latin typeface="Times New Roman" panose="02020603050405020304" pitchFamily="18" charset="0"/>
                <a:cs typeface="Times New Roman" panose="02020603050405020304" pitchFamily="18" charset="0"/>
              </a:rPr>
              <a:t>C. Oxidation-reduction potential decreases with microbial growth and which leads to the formation of more soluble ferrous iron from highly insoluble ferric ions</a:t>
            </a:r>
            <a:endParaRPr lang="en-US" dirty="0">
              <a:solidFill>
                <a:schemeClr val="bg1"/>
              </a:solidFill>
            </a:endParaRPr>
          </a:p>
        </p:txBody>
      </p:sp>
      <p:sp>
        <p:nvSpPr>
          <p:cNvPr id="6" name="Rounded Rectangle 5"/>
          <p:cNvSpPr/>
          <p:nvPr/>
        </p:nvSpPr>
        <p:spPr>
          <a:xfrm>
            <a:off x="6175948" y="1918742"/>
            <a:ext cx="1873767" cy="43696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ar-EG" b="1" dirty="0">
                <a:solidFill>
                  <a:schemeClr val="bg1"/>
                </a:solidFill>
                <a:latin typeface="Times New Roman" panose="02020603050405020304" pitchFamily="18" charset="0"/>
                <a:cs typeface="Times New Roman" panose="02020603050405020304" pitchFamily="18" charset="0"/>
              </a:rPr>
              <a:t>D. Number of bacteria and fungi produce acids such as carbonic, nitric, </a:t>
            </a:r>
            <a:r>
              <a:rPr lang="en-US" altLang="ar-EG" b="1" dirty="0" err="1">
                <a:solidFill>
                  <a:schemeClr val="bg1"/>
                </a:solidFill>
                <a:latin typeface="Times New Roman" panose="02020603050405020304" pitchFamily="18" charset="0"/>
                <a:cs typeface="Times New Roman" panose="02020603050405020304" pitchFamily="18" charset="0"/>
              </a:rPr>
              <a:t>Sulphuric</a:t>
            </a:r>
            <a:r>
              <a:rPr lang="en-US" altLang="ar-EG" b="1" dirty="0">
                <a:solidFill>
                  <a:schemeClr val="bg1"/>
                </a:solidFill>
                <a:latin typeface="Times New Roman" panose="02020603050405020304" pitchFamily="18" charset="0"/>
                <a:cs typeface="Times New Roman" panose="02020603050405020304" pitchFamily="18" charset="0"/>
              </a:rPr>
              <a:t> and organic acids which brings iron into solution</a:t>
            </a:r>
            <a:endParaRPr lang="en-US" dirty="0">
              <a:solidFill>
                <a:schemeClr val="bg1"/>
              </a:solidFill>
            </a:endParaRPr>
          </a:p>
        </p:txBody>
      </p:sp>
      <p:cxnSp>
        <p:nvCxnSpPr>
          <p:cNvPr id="8" name="Straight Arrow Connector 7"/>
          <p:cNvCxnSpPr>
            <a:stCxn id="2" idx="4"/>
            <a:endCxn id="3" idx="0"/>
          </p:cNvCxnSpPr>
          <p:nvPr/>
        </p:nvCxnSpPr>
        <p:spPr>
          <a:xfrm flipH="1">
            <a:off x="1049312" y="1184223"/>
            <a:ext cx="4969239" cy="734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 idx="4"/>
            <a:endCxn id="4" idx="0"/>
          </p:cNvCxnSpPr>
          <p:nvPr/>
        </p:nvCxnSpPr>
        <p:spPr>
          <a:xfrm flipH="1">
            <a:off x="2983980" y="1184223"/>
            <a:ext cx="3034571" cy="734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 idx="4"/>
            <a:endCxn id="5" idx="0"/>
          </p:cNvCxnSpPr>
          <p:nvPr/>
        </p:nvCxnSpPr>
        <p:spPr>
          <a:xfrm flipH="1">
            <a:off x="5055433" y="1184223"/>
            <a:ext cx="963118" cy="734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 idx="4"/>
            <a:endCxn id="6" idx="0"/>
          </p:cNvCxnSpPr>
          <p:nvPr/>
        </p:nvCxnSpPr>
        <p:spPr>
          <a:xfrm>
            <a:off x="6018551" y="1184223"/>
            <a:ext cx="1094281" cy="734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8199621" y="1918741"/>
            <a:ext cx="1918740" cy="436963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en-US" altLang="ar-EG" b="1" dirty="0">
                <a:solidFill>
                  <a:schemeClr val="bg1"/>
                </a:solidFill>
                <a:latin typeface="Times New Roman" panose="02020603050405020304" pitchFamily="18" charset="0"/>
                <a:cs typeface="Times New Roman" panose="02020603050405020304" pitchFamily="18" charset="0"/>
              </a:rPr>
              <a:t>E. Under anaerobic conditions, the sulfides formed from </a:t>
            </a:r>
            <a:r>
              <a:rPr lang="en-US" altLang="ar-EG" b="1" dirty="0" err="1">
                <a:solidFill>
                  <a:schemeClr val="bg1"/>
                </a:solidFill>
                <a:latin typeface="Times New Roman" panose="02020603050405020304" pitchFamily="18" charset="0"/>
                <a:cs typeface="Times New Roman" panose="02020603050405020304" pitchFamily="18" charset="0"/>
              </a:rPr>
              <a:t>sulphate</a:t>
            </a:r>
            <a:r>
              <a:rPr lang="en-US" altLang="ar-EG" b="1" dirty="0">
                <a:solidFill>
                  <a:schemeClr val="bg1"/>
                </a:solidFill>
                <a:latin typeface="Times New Roman" panose="02020603050405020304" pitchFamily="18" charset="0"/>
                <a:cs typeface="Times New Roman" panose="02020603050405020304" pitchFamily="18" charset="0"/>
              </a:rPr>
              <a:t> and organic </a:t>
            </a:r>
            <a:r>
              <a:rPr lang="en-US" altLang="ar-EG" b="1" dirty="0" err="1">
                <a:solidFill>
                  <a:schemeClr val="bg1"/>
                </a:solidFill>
                <a:latin typeface="Times New Roman" panose="02020603050405020304" pitchFamily="18" charset="0"/>
                <a:cs typeface="Times New Roman" panose="02020603050405020304" pitchFamily="18" charset="0"/>
              </a:rPr>
              <a:t>sulphur</a:t>
            </a:r>
            <a:r>
              <a:rPr lang="en-US" altLang="ar-EG" b="1" dirty="0">
                <a:solidFill>
                  <a:schemeClr val="bg1"/>
                </a:solidFill>
                <a:latin typeface="Times New Roman" panose="02020603050405020304" pitchFamily="18" charset="0"/>
                <a:cs typeface="Times New Roman" panose="02020603050405020304" pitchFamily="18" charset="0"/>
              </a:rPr>
              <a:t> compounds remove the iron from solution as ferrous sulfide </a:t>
            </a:r>
          </a:p>
        </p:txBody>
      </p:sp>
      <p:sp>
        <p:nvSpPr>
          <p:cNvPr id="258078" name="Rounded Rectangle 258077"/>
          <p:cNvSpPr/>
          <p:nvPr/>
        </p:nvSpPr>
        <p:spPr>
          <a:xfrm>
            <a:off x="10238282" y="1903751"/>
            <a:ext cx="1723870" cy="43846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ar-EG" b="1" dirty="0">
                <a:solidFill>
                  <a:schemeClr val="bg1"/>
                </a:solidFill>
                <a:latin typeface="Times New Roman" panose="02020603050405020304" pitchFamily="18" charset="0"/>
                <a:cs typeface="Times New Roman" panose="02020603050405020304" pitchFamily="18" charset="0"/>
              </a:rPr>
              <a:t>F. As microbes liberate organic acids and other carbonaceous products of metabolism which results in the formation of soluble organic iron complex</a:t>
            </a:r>
            <a:endParaRPr lang="en-US" dirty="0">
              <a:solidFill>
                <a:schemeClr val="bg1"/>
              </a:solidFill>
            </a:endParaRPr>
          </a:p>
        </p:txBody>
      </p:sp>
      <p:cxnSp>
        <p:nvCxnSpPr>
          <p:cNvPr id="258081" name="Straight Arrow Connector 258080"/>
          <p:cNvCxnSpPr>
            <a:stCxn id="2" idx="4"/>
          </p:cNvCxnSpPr>
          <p:nvPr/>
        </p:nvCxnSpPr>
        <p:spPr>
          <a:xfrm>
            <a:off x="6018551" y="1184223"/>
            <a:ext cx="3192904" cy="7195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8087" name="Straight Arrow Connector 258086"/>
          <p:cNvCxnSpPr>
            <a:stCxn id="2" idx="4"/>
          </p:cNvCxnSpPr>
          <p:nvPr/>
        </p:nvCxnSpPr>
        <p:spPr>
          <a:xfrm>
            <a:off x="6018551" y="1184223"/>
            <a:ext cx="5141627" cy="7195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par>
                                <p:cTn id="23" presetID="6" presetClass="entr" presetSubtype="16" fill="hold" nodeType="withEffect">
                                  <p:stCondLst>
                                    <p:cond delay="0"/>
                                  </p:stCondLst>
                                  <p:childTnLst>
                                    <p:set>
                                      <p:cBhvr>
                                        <p:cTn id="24" dur="1" fill="hold">
                                          <p:stCondLst>
                                            <p:cond delay="0"/>
                                          </p:stCondLst>
                                        </p:cTn>
                                        <p:tgtEl>
                                          <p:spTgt spid="258081"/>
                                        </p:tgtEl>
                                        <p:attrNameLst>
                                          <p:attrName>style.visibility</p:attrName>
                                        </p:attrNameLst>
                                      </p:cBhvr>
                                      <p:to>
                                        <p:strVal val="visible"/>
                                      </p:to>
                                    </p:set>
                                    <p:animEffect transition="in" filter="circle(in)">
                                      <p:cBhvr>
                                        <p:cTn id="25" dur="2000"/>
                                        <p:tgtEl>
                                          <p:spTgt spid="258081"/>
                                        </p:tgtEl>
                                      </p:cBhvr>
                                    </p:animEffect>
                                  </p:childTnLst>
                                </p:cTn>
                              </p:par>
                              <p:par>
                                <p:cTn id="26" presetID="6" presetClass="entr" presetSubtype="16" fill="hold" nodeType="withEffect">
                                  <p:stCondLst>
                                    <p:cond delay="0"/>
                                  </p:stCondLst>
                                  <p:childTnLst>
                                    <p:set>
                                      <p:cBhvr>
                                        <p:cTn id="27" dur="1" fill="hold">
                                          <p:stCondLst>
                                            <p:cond delay="0"/>
                                          </p:stCondLst>
                                        </p:cTn>
                                        <p:tgtEl>
                                          <p:spTgt spid="258087"/>
                                        </p:tgtEl>
                                        <p:attrNameLst>
                                          <p:attrName>style.visibility</p:attrName>
                                        </p:attrNameLst>
                                      </p:cBhvr>
                                      <p:to>
                                        <p:strVal val="visible"/>
                                      </p:to>
                                    </p:set>
                                    <p:animEffect transition="in" filter="circle(in)">
                                      <p:cBhvr>
                                        <p:cTn id="28" dur="2000"/>
                                        <p:tgtEl>
                                          <p:spTgt spid="258087"/>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80">
                                          <p:stCondLst>
                                            <p:cond delay="0"/>
                                          </p:stCondLst>
                                        </p:cTn>
                                        <p:tgtEl>
                                          <p:spTgt spid="3"/>
                                        </p:tgtEl>
                                      </p:cBhvr>
                                    </p:animEffect>
                                    <p:anim calcmode="lin" valueType="num">
                                      <p:cBhvr>
                                        <p:cTn id="3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gtEl>
                                      </p:cBhvr>
                                      <p:to x="100000" y="60000"/>
                                    </p:animScale>
                                    <p:animScale>
                                      <p:cBhvr>
                                        <p:cTn id="40" dur="166" decel="50000">
                                          <p:stCondLst>
                                            <p:cond delay="676"/>
                                          </p:stCondLst>
                                        </p:cTn>
                                        <p:tgtEl>
                                          <p:spTgt spid="3"/>
                                        </p:tgtEl>
                                      </p:cBhvr>
                                      <p:to x="100000" y="100000"/>
                                    </p:animScale>
                                    <p:animScale>
                                      <p:cBhvr>
                                        <p:cTn id="41" dur="26">
                                          <p:stCondLst>
                                            <p:cond delay="1312"/>
                                          </p:stCondLst>
                                        </p:cTn>
                                        <p:tgtEl>
                                          <p:spTgt spid="3"/>
                                        </p:tgtEl>
                                      </p:cBhvr>
                                      <p:to x="100000" y="80000"/>
                                    </p:animScale>
                                    <p:animScale>
                                      <p:cBhvr>
                                        <p:cTn id="42" dur="166" decel="50000">
                                          <p:stCondLst>
                                            <p:cond delay="1338"/>
                                          </p:stCondLst>
                                        </p:cTn>
                                        <p:tgtEl>
                                          <p:spTgt spid="3"/>
                                        </p:tgtEl>
                                      </p:cBhvr>
                                      <p:to x="100000" y="100000"/>
                                    </p:animScale>
                                    <p:animScale>
                                      <p:cBhvr>
                                        <p:cTn id="43" dur="26">
                                          <p:stCondLst>
                                            <p:cond delay="1642"/>
                                          </p:stCondLst>
                                        </p:cTn>
                                        <p:tgtEl>
                                          <p:spTgt spid="3"/>
                                        </p:tgtEl>
                                      </p:cBhvr>
                                      <p:to x="100000" y="90000"/>
                                    </p:animScale>
                                    <p:animScale>
                                      <p:cBhvr>
                                        <p:cTn id="44" dur="166" decel="50000">
                                          <p:stCondLst>
                                            <p:cond delay="1668"/>
                                          </p:stCondLst>
                                        </p:cTn>
                                        <p:tgtEl>
                                          <p:spTgt spid="3"/>
                                        </p:tgtEl>
                                      </p:cBhvr>
                                      <p:to x="100000" y="100000"/>
                                    </p:animScale>
                                    <p:animScale>
                                      <p:cBhvr>
                                        <p:cTn id="45" dur="26">
                                          <p:stCondLst>
                                            <p:cond delay="1808"/>
                                          </p:stCondLst>
                                        </p:cTn>
                                        <p:tgtEl>
                                          <p:spTgt spid="3"/>
                                        </p:tgtEl>
                                      </p:cBhvr>
                                      <p:to x="100000" y="95000"/>
                                    </p:animScale>
                                    <p:animScale>
                                      <p:cBhvr>
                                        <p:cTn id="46" dur="166" decel="50000">
                                          <p:stCondLst>
                                            <p:cond delay="1834"/>
                                          </p:stCondLst>
                                        </p:cTn>
                                        <p:tgtEl>
                                          <p:spTgt spid="3"/>
                                        </p:tgtEl>
                                      </p:cBhvr>
                                      <p:to x="100000" y="100000"/>
                                    </p:animScale>
                                  </p:childTnLst>
                                </p:cTn>
                              </p:par>
                              <p:par>
                                <p:cTn id="47" presetID="26"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80">
                                          <p:stCondLst>
                                            <p:cond delay="0"/>
                                          </p:stCondLst>
                                        </p:cTn>
                                        <p:tgtEl>
                                          <p:spTgt spid="4"/>
                                        </p:tgtEl>
                                      </p:cBhvr>
                                    </p:animEffect>
                                    <p:anim calcmode="lin" valueType="num">
                                      <p:cBhvr>
                                        <p:cTn id="5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5" dur="26">
                                          <p:stCondLst>
                                            <p:cond delay="650"/>
                                          </p:stCondLst>
                                        </p:cTn>
                                        <p:tgtEl>
                                          <p:spTgt spid="4"/>
                                        </p:tgtEl>
                                      </p:cBhvr>
                                      <p:to x="100000" y="60000"/>
                                    </p:animScale>
                                    <p:animScale>
                                      <p:cBhvr>
                                        <p:cTn id="56" dur="166" decel="50000">
                                          <p:stCondLst>
                                            <p:cond delay="676"/>
                                          </p:stCondLst>
                                        </p:cTn>
                                        <p:tgtEl>
                                          <p:spTgt spid="4"/>
                                        </p:tgtEl>
                                      </p:cBhvr>
                                      <p:to x="100000" y="100000"/>
                                    </p:animScale>
                                    <p:animScale>
                                      <p:cBhvr>
                                        <p:cTn id="57" dur="26">
                                          <p:stCondLst>
                                            <p:cond delay="1312"/>
                                          </p:stCondLst>
                                        </p:cTn>
                                        <p:tgtEl>
                                          <p:spTgt spid="4"/>
                                        </p:tgtEl>
                                      </p:cBhvr>
                                      <p:to x="100000" y="80000"/>
                                    </p:animScale>
                                    <p:animScale>
                                      <p:cBhvr>
                                        <p:cTn id="58" dur="166" decel="50000">
                                          <p:stCondLst>
                                            <p:cond delay="1338"/>
                                          </p:stCondLst>
                                        </p:cTn>
                                        <p:tgtEl>
                                          <p:spTgt spid="4"/>
                                        </p:tgtEl>
                                      </p:cBhvr>
                                      <p:to x="100000" y="100000"/>
                                    </p:animScale>
                                    <p:animScale>
                                      <p:cBhvr>
                                        <p:cTn id="59" dur="26">
                                          <p:stCondLst>
                                            <p:cond delay="1642"/>
                                          </p:stCondLst>
                                        </p:cTn>
                                        <p:tgtEl>
                                          <p:spTgt spid="4"/>
                                        </p:tgtEl>
                                      </p:cBhvr>
                                      <p:to x="100000" y="90000"/>
                                    </p:animScale>
                                    <p:animScale>
                                      <p:cBhvr>
                                        <p:cTn id="60" dur="166" decel="50000">
                                          <p:stCondLst>
                                            <p:cond delay="1668"/>
                                          </p:stCondLst>
                                        </p:cTn>
                                        <p:tgtEl>
                                          <p:spTgt spid="4"/>
                                        </p:tgtEl>
                                      </p:cBhvr>
                                      <p:to x="100000" y="100000"/>
                                    </p:animScale>
                                    <p:animScale>
                                      <p:cBhvr>
                                        <p:cTn id="61" dur="26">
                                          <p:stCondLst>
                                            <p:cond delay="1808"/>
                                          </p:stCondLst>
                                        </p:cTn>
                                        <p:tgtEl>
                                          <p:spTgt spid="4"/>
                                        </p:tgtEl>
                                      </p:cBhvr>
                                      <p:to x="100000" y="95000"/>
                                    </p:animScale>
                                    <p:animScale>
                                      <p:cBhvr>
                                        <p:cTn id="62" dur="166" decel="50000">
                                          <p:stCondLst>
                                            <p:cond delay="1834"/>
                                          </p:stCondLst>
                                        </p:cTn>
                                        <p:tgtEl>
                                          <p:spTgt spid="4"/>
                                        </p:tgtEl>
                                      </p:cBhvr>
                                      <p:to x="100000" y="100000"/>
                                    </p:animScale>
                                  </p:childTnLst>
                                </p:cTn>
                              </p:par>
                              <p:par>
                                <p:cTn id="63" presetID="26" presetClass="entr"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down)">
                                      <p:cBhvr>
                                        <p:cTn id="65" dur="580">
                                          <p:stCondLst>
                                            <p:cond delay="0"/>
                                          </p:stCondLst>
                                        </p:cTn>
                                        <p:tgtEl>
                                          <p:spTgt spid="5"/>
                                        </p:tgtEl>
                                      </p:cBhvr>
                                    </p:animEffect>
                                    <p:anim calcmode="lin" valueType="num">
                                      <p:cBhvr>
                                        <p:cTn id="6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1" dur="26">
                                          <p:stCondLst>
                                            <p:cond delay="650"/>
                                          </p:stCondLst>
                                        </p:cTn>
                                        <p:tgtEl>
                                          <p:spTgt spid="5"/>
                                        </p:tgtEl>
                                      </p:cBhvr>
                                      <p:to x="100000" y="60000"/>
                                    </p:animScale>
                                    <p:animScale>
                                      <p:cBhvr>
                                        <p:cTn id="72" dur="166" decel="50000">
                                          <p:stCondLst>
                                            <p:cond delay="676"/>
                                          </p:stCondLst>
                                        </p:cTn>
                                        <p:tgtEl>
                                          <p:spTgt spid="5"/>
                                        </p:tgtEl>
                                      </p:cBhvr>
                                      <p:to x="100000" y="100000"/>
                                    </p:animScale>
                                    <p:animScale>
                                      <p:cBhvr>
                                        <p:cTn id="73" dur="26">
                                          <p:stCondLst>
                                            <p:cond delay="1312"/>
                                          </p:stCondLst>
                                        </p:cTn>
                                        <p:tgtEl>
                                          <p:spTgt spid="5"/>
                                        </p:tgtEl>
                                      </p:cBhvr>
                                      <p:to x="100000" y="80000"/>
                                    </p:animScale>
                                    <p:animScale>
                                      <p:cBhvr>
                                        <p:cTn id="74" dur="166" decel="50000">
                                          <p:stCondLst>
                                            <p:cond delay="1338"/>
                                          </p:stCondLst>
                                        </p:cTn>
                                        <p:tgtEl>
                                          <p:spTgt spid="5"/>
                                        </p:tgtEl>
                                      </p:cBhvr>
                                      <p:to x="100000" y="100000"/>
                                    </p:animScale>
                                    <p:animScale>
                                      <p:cBhvr>
                                        <p:cTn id="75" dur="26">
                                          <p:stCondLst>
                                            <p:cond delay="1642"/>
                                          </p:stCondLst>
                                        </p:cTn>
                                        <p:tgtEl>
                                          <p:spTgt spid="5"/>
                                        </p:tgtEl>
                                      </p:cBhvr>
                                      <p:to x="100000" y="90000"/>
                                    </p:animScale>
                                    <p:animScale>
                                      <p:cBhvr>
                                        <p:cTn id="76" dur="166" decel="50000">
                                          <p:stCondLst>
                                            <p:cond delay="1668"/>
                                          </p:stCondLst>
                                        </p:cTn>
                                        <p:tgtEl>
                                          <p:spTgt spid="5"/>
                                        </p:tgtEl>
                                      </p:cBhvr>
                                      <p:to x="100000" y="100000"/>
                                    </p:animScale>
                                    <p:animScale>
                                      <p:cBhvr>
                                        <p:cTn id="77" dur="26">
                                          <p:stCondLst>
                                            <p:cond delay="1808"/>
                                          </p:stCondLst>
                                        </p:cTn>
                                        <p:tgtEl>
                                          <p:spTgt spid="5"/>
                                        </p:tgtEl>
                                      </p:cBhvr>
                                      <p:to x="100000" y="95000"/>
                                    </p:animScale>
                                    <p:animScale>
                                      <p:cBhvr>
                                        <p:cTn id="78" dur="166" decel="50000">
                                          <p:stCondLst>
                                            <p:cond delay="1834"/>
                                          </p:stCondLst>
                                        </p:cTn>
                                        <p:tgtEl>
                                          <p:spTgt spid="5"/>
                                        </p:tgtEl>
                                      </p:cBhvr>
                                      <p:to x="100000" y="100000"/>
                                    </p:animScale>
                                  </p:childTnLst>
                                </p:cTn>
                              </p:par>
                              <p:par>
                                <p:cTn id="79" presetID="26" presetClass="entr" presetSubtype="0" fill="hold" grpId="0" nodeType="with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down)">
                                      <p:cBhvr>
                                        <p:cTn id="81" dur="580">
                                          <p:stCondLst>
                                            <p:cond delay="0"/>
                                          </p:stCondLst>
                                        </p:cTn>
                                        <p:tgtEl>
                                          <p:spTgt spid="6"/>
                                        </p:tgtEl>
                                      </p:cBhvr>
                                    </p:animEffect>
                                    <p:anim calcmode="lin" valueType="num">
                                      <p:cBhvr>
                                        <p:cTn id="8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7" dur="26">
                                          <p:stCondLst>
                                            <p:cond delay="650"/>
                                          </p:stCondLst>
                                        </p:cTn>
                                        <p:tgtEl>
                                          <p:spTgt spid="6"/>
                                        </p:tgtEl>
                                      </p:cBhvr>
                                      <p:to x="100000" y="60000"/>
                                    </p:animScale>
                                    <p:animScale>
                                      <p:cBhvr>
                                        <p:cTn id="88" dur="166" decel="50000">
                                          <p:stCondLst>
                                            <p:cond delay="676"/>
                                          </p:stCondLst>
                                        </p:cTn>
                                        <p:tgtEl>
                                          <p:spTgt spid="6"/>
                                        </p:tgtEl>
                                      </p:cBhvr>
                                      <p:to x="100000" y="100000"/>
                                    </p:animScale>
                                    <p:animScale>
                                      <p:cBhvr>
                                        <p:cTn id="89" dur="26">
                                          <p:stCondLst>
                                            <p:cond delay="1312"/>
                                          </p:stCondLst>
                                        </p:cTn>
                                        <p:tgtEl>
                                          <p:spTgt spid="6"/>
                                        </p:tgtEl>
                                      </p:cBhvr>
                                      <p:to x="100000" y="80000"/>
                                    </p:animScale>
                                    <p:animScale>
                                      <p:cBhvr>
                                        <p:cTn id="90" dur="166" decel="50000">
                                          <p:stCondLst>
                                            <p:cond delay="1338"/>
                                          </p:stCondLst>
                                        </p:cTn>
                                        <p:tgtEl>
                                          <p:spTgt spid="6"/>
                                        </p:tgtEl>
                                      </p:cBhvr>
                                      <p:to x="100000" y="100000"/>
                                    </p:animScale>
                                    <p:animScale>
                                      <p:cBhvr>
                                        <p:cTn id="91" dur="26">
                                          <p:stCondLst>
                                            <p:cond delay="1642"/>
                                          </p:stCondLst>
                                        </p:cTn>
                                        <p:tgtEl>
                                          <p:spTgt spid="6"/>
                                        </p:tgtEl>
                                      </p:cBhvr>
                                      <p:to x="100000" y="90000"/>
                                    </p:animScale>
                                    <p:animScale>
                                      <p:cBhvr>
                                        <p:cTn id="92" dur="166" decel="50000">
                                          <p:stCondLst>
                                            <p:cond delay="1668"/>
                                          </p:stCondLst>
                                        </p:cTn>
                                        <p:tgtEl>
                                          <p:spTgt spid="6"/>
                                        </p:tgtEl>
                                      </p:cBhvr>
                                      <p:to x="100000" y="100000"/>
                                    </p:animScale>
                                    <p:animScale>
                                      <p:cBhvr>
                                        <p:cTn id="93" dur="26">
                                          <p:stCondLst>
                                            <p:cond delay="1808"/>
                                          </p:stCondLst>
                                        </p:cTn>
                                        <p:tgtEl>
                                          <p:spTgt spid="6"/>
                                        </p:tgtEl>
                                      </p:cBhvr>
                                      <p:to x="100000" y="95000"/>
                                    </p:animScale>
                                    <p:animScale>
                                      <p:cBhvr>
                                        <p:cTn id="94" dur="166" decel="50000">
                                          <p:stCondLst>
                                            <p:cond delay="1834"/>
                                          </p:stCondLst>
                                        </p:cTn>
                                        <p:tgtEl>
                                          <p:spTgt spid="6"/>
                                        </p:tgtEl>
                                      </p:cBhvr>
                                      <p:to x="100000" y="100000"/>
                                    </p:animScale>
                                  </p:childTnLst>
                                </p:cTn>
                              </p:par>
                              <p:par>
                                <p:cTn id="95" presetID="26"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down)">
                                      <p:cBhvr>
                                        <p:cTn id="97" dur="580">
                                          <p:stCondLst>
                                            <p:cond delay="0"/>
                                          </p:stCondLst>
                                        </p:cTn>
                                        <p:tgtEl>
                                          <p:spTgt spid="22"/>
                                        </p:tgtEl>
                                      </p:cBhvr>
                                    </p:animEffect>
                                    <p:anim calcmode="lin" valueType="num">
                                      <p:cBhvr>
                                        <p:cTn id="9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03" dur="26">
                                          <p:stCondLst>
                                            <p:cond delay="650"/>
                                          </p:stCondLst>
                                        </p:cTn>
                                        <p:tgtEl>
                                          <p:spTgt spid="22"/>
                                        </p:tgtEl>
                                      </p:cBhvr>
                                      <p:to x="100000" y="60000"/>
                                    </p:animScale>
                                    <p:animScale>
                                      <p:cBhvr>
                                        <p:cTn id="104" dur="166" decel="50000">
                                          <p:stCondLst>
                                            <p:cond delay="676"/>
                                          </p:stCondLst>
                                        </p:cTn>
                                        <p:tgtEl>
                                          <p:spTgt spid="22"/>
                                        </p:tgtEl>
                                      </p:cBhvr>
                                      <p:to x="100000" y="100000"/>
                                    </p:animScale>
                                    <p:animScale>
                                      <p:cBhvr>
                                        <p:cTn id="105" dur="26">
                                          <p:stCondLst>
                                            <p:cond delay="1312"/>
                                          </p:stCondLst>
                                        </p:cTn>
                                        <p:tgtEl>
                                          <p:spTgt spid="22"/>
                                        </p:tgtEl>
                                      </p:cBhvr>
                                      <p:to x="100000" y="80000"/>
                                    </p:animScale>
                                    <p:animScale>
                                      <p:cBhvr>
                                        <p:cTn id="106" dur="166" decel="50000">
                                          <p:stCondLst>
                                            <p:cond delay="1338"/>
                                          </p:stCondLst>
                                        </p:cTn>
                                        <p:tgtEl>
                                          <p:spTgt spid="22"/>
                                        </p:tgtEl>
                                      </p:cBhvr>
                                      <p:to x="100000" y="100000"/>
                                    </p:animScale>
                                    <p:animScale>
                                      <p:cBhvr>
                                        <p:cTn id="107" dur="26">
                                          <p:stCondLst>
                                            <p:cond delay="1642"/>
                                          </p:stCondLst>
                                        </p:cTn>
                                        <p:tgtEl>
                                          <p:spTgt spid="22"/>
                                        </p:tgtEl>
                                      </p:cBhvr>
                                      <p:to x="100000" y="90000"/>
                                    </p:animScale>
                                    <p:animScale>
                                      <p:cBhvr>
                                        <p:cTn id="108" dur="166" decel="50000">
                                          <p:stCondLst>
                                            <p:cond delay="1668"/>
                                          </p:stCondLst>
                                        </p:cTn>
                                        <p:tgtEl>
                                          <p:spTgt spid="22"/>
                                        </p:tgtEl>
                                      </p:cBhvr>
                                      <p:to x="100000" y="100000"/>
                                    </p:animScale>
                                    <p:animScale>
                                      <p:cBhvr>
                                        <p:cTn id="109" dur="26">
                                          <p:stCondLst>
                                            <p:cond delay="1808"/>
                                          </p:stCondLst>
                                        </p:cTn>
                                        <p:tgtEl>
                                          <p:spTgt spid="22"/>
                                        </p:tgtEl>
                                      </p:cBhvr>
                                      <p:to x="100000" y="95000"/>
                                    </p:animScale>
                                    <p:animScale>
                                      <p:cBhvr>
                                        <p:cTn id="110" dur="166" decel="50000">
                                          <p:stCondLst>
                                            <p:cond delay="1834"/>
                                          </p:stCondLst>
                                        </p:cTn>
                                        <p:tgtEl>
                                          <p:spTgt spid="22"/>
                                        </p:tgtEl>
                                      </p:cBhvr>
                                      <p:to x="100000" y="100000"/>
                                    </p:animScale>
                                  </p:childTnLst>
                                </p:cTn>
                              </p:par>
                              <p:par>
                                <p:cTn id="111" presetID="26" presetClass="entr" presetSubtype="0" fill="hold" grpId="0" nodeType="withEffect">
                                  <p:stCondLst>
                                    <p:cond delay="0"/>
                                  </p:stCondLst>
                                  <p:childTnLst>
                                    <p:set>
                                      <p:cBhvr>
                                        <p:cTn id="112" dur="1" fill="hold">
                                          <p:stCondLst>
                                            <p:cond delay="0"/>
                                          </p:stCondLst>
                                        </p:cTn>
                                        <p:tgtEl>
                                          <p:spTgt spid="258078"/>
                                        </p:tgtEl>
                                        <p:attrNameLst>
                                          <p:attrName>style.visibility</p:attrName>
                                        </p:attrNameLst>
                                      </p:cBhvr>
                                      <p:to>
                                        <p:strVal val="visible"/>
                                      </p:to>
                                    </p:set>
                                    <p:animEffect transition="in" filter="wipe(down)">
                                      <p:cBhvr>
                                        <p:cTn id="113" dur="580">
                                          <p:stCondLst>
                                            <p:cond delay="0"/>
                                          </p:stCondLst>
                                        </p:cTn>
                                        <p:tgtEl>
                                          <p:spTgt spid="258078"/>
                                        </p:tgtEl>
                                      </p:cBhvr>
                                    </p:animEffect>
                                    <p:anim calcmode="lin" valueType="num">
                                      <p:cBhvr>
                                        <p:cTn id="114" dur="1822" tmFilter="0,0; 0.14,0.36; 0.43,0.73; 0.71,0.91; 1.0,1.0">
                                          <p:stCondLst>
                                            <p:cond delay="0"/>
                                          </p:stCondLst>
                                        </p:cTn>
                                        <p:tgtEl>
                                          <p:spTgt spid="258078"/>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258078"/>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258078"/>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258078"/>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258078"/>
                                        </p:tgtEl>
                                        <p:attrNameLst>
                                          <p:attrName>ppt_y</p:attrName>
                                        </p:attrNameLst>
                                      </p:cBhvr>
                                      <p:tavLst>
                                        <p:tav tm="0" fmla="#ppt_y-sin(pi*$)/81">
                                          <p:val>
                                            <p:fltVal val="0"/>
                                          </p:val>
                                        </p:tav>
                                        <p:tav tm="100000">
                                          <p:val>
                                            <p:fltVal val="1"/>
                                          </p:val>
                                        </p:tav>
                                      </p:tavLst>
                                    </p:anim>
                                    <p:animScale>
                                      <p:cBhvr>
                                        <p:cTn id="119" dur="26">
                                          <p:stCondLst>
                                            <p:cond delay="650"/>
                                          </p:stCondLst>
                                        </p:cTn>
                                        <p:tgtEl>
                                          <p:spTgt spid="258078"/>
                                        </p:tgtEl>
                                      </p:cBhvr>
                                      <p:to x="100000" y="60000"/>
                                    </p:animScale>
                                    <p:animScale>
                                      <p:cBhvr>
                                        <p:cTn id="120" dur="166" decel="50000">
                                          <p:stCondLst>
                                            <p:cond delay="676"/>
                                          </p:stCondLst>
                                        </p:cTn>
                                        <p:tgtEl>
                                          <p:spTgt spid="258078"/>
                                        </p:tgtEl>
                                      </p:cBhvr>
                                      <p:to x="100000" y="100000"/>
                                    </p:animScale>
                                    <p:animScale>
                                      <p:cBhvr>
                                        <p:cTn id="121" dur="26">
                                          <p:stCondLst>
                                            <p:cond delay="1312"/>
                                          </p:stCondLst>
                                        </p:cTn>
                                        <p:tgtEl>
                                          <p:spTgt spid="258078"/>
                                        </p:tgtEl>
                                      </p:cBhvr>
                                      <p:to x="100000" y="80000"/>
                                    </p:animScale>
                                    <p:animScale>
                                      <p:cBhvr>
                                        <p:cTn id="122" dur="166" decel="50000">
                                          <p:stCondLst>
                                            <p:cond delay="1338"/>
                                          </p:stCondLst>
                                        </p:cTn>
                                        <p:tgtEl>
                                          <p:spTgt spid="258078"/>
                                        </p:tgtEl>
                                      </p:cBhvr>
                                      <p:to x="100000" y="100000"/>
                                    </p:animScale>
                                    <p:animScale>
                                      <p:cBhvr>
                                        <p:cTn id="123" dur="26">
                                          <p:stCondLst>
                                            <p:cond delay="1642"/>
                                          </p:stCondLst>
                                        </p:cTn>
                                        <p:tgtEl>
                                          <p:spTgt spid="258078"/>
                                        </p:tgtEl>
                                      </p:cBhvr>
                                      <p:to x="100000" y="90000"/>
                                    </p:animScale>
                                    <p:animScale>
                                      <p:cBhvr>
                                        <p:cTn id="124" dur="166" decel="50000">
                                          <p:stCondLst>
                                            <p:cond delay="1668"/>
                                          </p:stCondLst>
                                        </p:cTn>
                                        <p:tgtEl>
                                          <p:spTgt spid="258078"/>
                                        </p:tgtEl>
                                      </p:cBhvr>
                                      <p:to x="100000" y="100000"/>
                                    </p:animScale>
                                    <p:animScale>
                                      <p:cBhvr>
                                        <p:cTn id="125" dur="26">
                                          <p:stCondLst>
                                            <p:cond delay="1808"/>
                                          </p:stCondLst>
                                        </p:cTn>
                                        <p:tgtEl>
                                          <p:spTgt spid="258078"/>
                                        </p:tgtEl>
                                      </p:cBhvr>
                                      <p:to x="100000" y="95000"/>
                                    </p:animScale>
                                    <p:animScale>
                                      <p:cBhvr>
                                        <p:cTn id="126" dur="166" decel="50000">
                                          <p:stCondLst>
                                            <p:cond delay="1834"/>
                                          </p:stCondLst>
                                        </p:cTn>
                                        <p:tgtEl>
                                          <p:spTgt spid="25807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2" grpId="0" animBg="1"/>
      <p:bldP spid="25807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69430" y="1439055"/>
            <a:ext cx="3432747" cy="43471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ar-EG" b="1" dirty="0">
                <a:solidFill>
                  <a:schemeClr val="bg1"/>
                </a:solidFill>
                <a:latin typeface="Times New Roman" panose="02020603050405020304" pitchFamily="18" charset="0"/>
                <a:cs typeface="Times New Roman" panose="02020603050405020304" pitchFamily="18" charset="0"/>
              </a:rPr>
              <a:t>Thus, iron may be precipitated in nature and immobilized by iron oxidizing bacteria under alkaline soil reaction and on the other hand </a:t>
            </a:r>
            <a:r>
              <a:rPr lang="en-US" altLang="ar-EG" b="1" dirty="0" err="1">
                <a:solidFill>
                  <a:schemeClr val="bg1"/>
                </a:solidFill>
                <a:latin typeface="Times New Roman" panose="02020603050405020304" pitchFamily="18" charset="0"/>
                <a:cs typeface="Times New Roman" panose="02020603050405020304" pitchFamily="18" charset="0"/>
              </a:rPr>
              <a:t>solubilization</a:t>
            </a:r>
            <a:r>
              <a:rPr lang="en-US" altLang="ar-EG" b="1" dirty="0">
                <a:solidFill>
                  <a:schemeClr val="bg1"/>
                </a:solidFill>
                <a:latin typeface="Times New Roman" panose="02020603050405020304" pitchFamily="18" charset="0"/>
                <a:cs typeface="Times New Roman" panose="02020603050405020304" pitchFamily="18" charset="0"/>
              </a:rPr>
              <a:t> of iron may occur through acid formation</a:t>
            </a:r>
            <a:endParaRPr lang="en-US" dirty="0">
              <a:solidFill>
                <a:schemeClr val="bg1"/>
              </a:solidFill>
            </a:endParaRPr>
          </a:p>
        </p:txBody>
      </p:sp>
      <p:sp>
        <p:nvSpPr>
          <p:cNvPr id="5" name="Oval 4"/>
          <p:cNvSpPr/>
          <p:nvPr/>
        </p:nvSpPr>
        <p:spPr>
          <a:xfrm>
            <a:off x="4557010" y="1439055"/>
            <a:ext cx="3327815" cy="434714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ar-EG" b="1" dirty="0">
                <a:solidFill>
                  <a:schemeClr val="bg1"/>
                </a:solidFill>
                <a:latin typeface="Times New Roman" panose="02020603050405020304" pitchFamily="18" charset="0"/>
                <a:cs typeface="Times New Roman" panose="02020603050405020304" pitchFamily="18" charset="0"/>
              </a:rPr>
              <a:t>Some bacteria are capable of reducing ferric iron to ferrous which lowers the oxidation-reduction potential of the environment </a:t>
            </a:r>
            <a:r>
              <a:rPr lang="en-US" altLang="ar-EG" b="1" i="1" dirty="0">
                <a:solidFill>
                  <a:schemeClr val="bg1"/>
                </a:solidFill>
                <a:latin typeface="Times New Roman" panose="02020603050405020304" pitchFamily="18" charset="0"/>
                <a:cs typeface="Times New Roman" panose="02020603050405020304" pitchFamily="18" charset="0"/>
              </a:rPr>
              <a:t>(e.g. Bacillus, Clostridium, </a:t>
            </a:r>
            <a:r>
              <a:rPr lang="en-US" altLang="ar-EG" b="1" i="1" dirty="0" err="1">
                <a:solidFill>
                  <a:schemeClr val="bg1"/>
                </a:solidFill>
                <a:latin typeface="Times New Roman" panose="02020603050405020304" pitchFamily="18" charset="0"/>
                <a:cs typeface="Times New Roman" panose="02020603050405020304" pitchFamily="18" charset="0"/>
              </a:rPr>
              <a:t>Klebsiella</a:t>
            </a:r>
            <a:r>
              <a:rPr lang="en-US" altLang="ar-EG" b="1" dirty="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endParaRPr>
          </a:p>
        </p:txBody>
      </p:sp>
      <p:sp>
        <p:nvSpPr>
          <p:cNvPr id="7" name="Oval 6"/>
          <p:cNvSpPr/>
          <p:nvPr/>
        </p:nvSpPr>
        <p:spPr>
          <a:xfrm>
            <a:off x="8139659" y="1439055"/>
            <a:ext cx="3282846" cy="4347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ar-EG" b="1" dirty="0">
                <a:solidFill>
                  <a:schemeClr val="bg1"/>
                </a:solidFill>
                <a:latin typeface="Times New Roman" panose="02020603050405020304" pitchFamily="18" charset="0"/>
                <a:cs typeface="Times New Roman" panose="02020603050405020304" pitchFamily="18" charset="0"/>
              </a:rPr>
              <a:t>However, some chemoautotrophic iron and </a:t>
            </a:r>
            <a:r>
              <a:rPr lang="en-US" altLang="ar-EG" b="1" dirty="0" err="1">
                <a:solidFill>
                  <a:schemeClr val="bg1"/>
                </a:solidFill>
                <a:latin typeface="Times New Roman" panose="02020603050405020304" pitchFamily="18" charset="0"/>
                <a:cs typeface="Times New Roman" panose="02020603050405020304" pitchFamily="18" charset="0"/>
              </a:rPr>
              <a:t>sulphur</a:t>
            </a:r>
            <a:r>
              <a:rPr lang="en-US" altLang="ar-EG" b="1" dirty="0">
                <a:solidFill>
                  <a:schemeClr val="bg1"/>
                </a:solidFill>
                <a:latin typeface="Times New Roman" panose="02020603050405020304" pitchFamily="18" charset="0"/>
                <a:cs typeface="Times New Roman" panose="02020603050405020304" pitchFamily="18" charset="0"/>
              </a:rPr>
              <a:t> bacteria such as </a:t>
            </a:r>
            <a:r>
              <a:rPr lang="en-US" altLang="ar-EG" b="1" i="1" dirty="0" err="1">
                <a:solidFill>
                  <a:schemeClr val="bg1"/>
                </a:solidFill>
                <a:latin typeface="Times New Roman" panose="02020603050405020304" pitchFamily="18" charset="0"/>
                <a:cs typeface="Times New Roman" panose="02020603050405020304" pitchFamily="18" charset="0"/>
              </a:rPr>
              <a:t>Thiobacillus</a:t>
            </a:r>
            <a:r>
              <a:rPr lang="en-US" altLang="ar-EG" b="1" i="1" dirty="0">
                <a:solidFill>
                  <a:schemeClr val="bg1"/>
                </a:solidFill>
                <a:latin typeface="Times New Roman" panose="02020603050405020304" pitchFamily="18" charset="0"/>
                <a:cs typeface="Times New Roman" panose="02020603050405020304" pitchFamily="18" charset="0"/>
              </a:rPr>
              <a:t> </a:t>
            </a:r>
            <a:r>
              <a:rPr lang="en-US" altLang="ar-EG" b="1" i="1" dirty="0" err="1">
                <a:solidFill>
                  <a:schemeClr val="bg1"/>
                </a:solidFill>
                <a:latin typeface="Times New Roman" panose="02020603050405020304" pitchFamily="18" charset="0"/>
                <a:cs typeface="Times New Roman" panose="02020603050405020304" pitchFamily="18" charset="0"/>
              </a:rPr>
              <a:t>ferooxidans</a:t>
            </a:r>
            <a:r>
              <a:rPr lang="en-US" altLang="ar-EG" b="1" i="1" dirty="0">
                <a:solidFill>
                  <a:schemeClr val="bg1"/>
                </a:solidFill>
                <a:latin typeface="Times New Roman" panose="02020603050405020304" pitchFamily="18" charset="0"/>
                <a:cs typeface="Times New Roman" panose="02020603050405020304" pitchFamily="18" charset="0"/>
              </a:rPr>
              <a:t> </a:t>
            </a:r>
            <a:r>
              <a:rPr lang="en-US" altLang="ar-EG" b="1" dirty="0">
                <a:solidFill>
                  <a:schemeClr val="bg1"/>
                </a:solidFill>
                <a:latin typeface="Times New Roman" panose="02020603050405020304" pitchFamily="18" charset="0"/>
                <a:cs typeface="Times New Roman" panose="02020603050405020304" pitchFamily="18" charset="0"/>
              </a:rPr>
              <a:t>and can oxidize ferrous iron to ferric hydroxide which accumulates around the cells</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3" name="Picture 5" descr="thumbnail">
            <a:extLst>
              <a:ext uri="{FF2B5EF4-FFF2-40B4-BE49-F238E27FC236}">
                <a16:creationId xmlns:a16="http://schemas.microsoft.com/office/drawing/2014/main" id="{35647FB9-144F-4E4E-9F9D-234E984E8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709" y="3467098"/>
            <a:ext cx="4267200" cy="27051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61124" name="Picture 7" descr="thumbnail">
            <a:extLst>
              <a:ext uri="{FF2B5EF4-FFF2-40B4-BE49-F238E27FC236}">
                <a16:creationId xmlns:a16="http://schemas.microsoft.com/office/drawing/2014/main" id="{62B9D099-BD66-40CD-982E-16B1F66BE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016" y="595024"/>
            <a:ext cx="4092315" cy="26990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61125" name="Picture 9" descr="thumbnail">
            <a:hlinkClick r:id="rId4" tooltip="FFGG / Clostridium-tetani.jpg"/>
            <a:extLst>
              <a:ext uri="{FF2B5EF4-FFF2-40B4-BE49-F238E27FC236}">
                <a16:creationId xmlns:a16="http://schemas.microsoft.com/office/drawing/2014/main" id="{97BE4A0E-8F98-4821-95C7-81845435AD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3709" y="595024"/>
            <a:ext cx="4267200" cy="26990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61127" name="Picture 12" descr="thumbnail">
            <a:extLst>
              <a:ext uri="{FF2B5EF4-FFF2-40B4-BE49-F238E27FC236}">
                <a16:creationId xmlns:a16="http://schemas.microsoft.com/office/drawing/2014/main" id="{CF335B70-4702-41D3-A94B-BDF88F1C4F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9015" y="3467099"/>
            <a:ext cx="4092315" cy="27051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61124"/>
                                        </p:tgtEl>
                                        <p:attrNameLst>
                                          <p:attrName>style.visibility</p:attrName>
                                        </p:attrNameLst>
                                      </p:cBhvr>
                                      <p:to>
                                        <p:strVal val="visible"/>
                                      </p:to>
                                    </p:set>
                                    <p:animEffect transition="in" filter="wheel(1)">
                                      <p:cBhvr>
                                        <p:cTn id="7" dur="2000"/>
                                        <p:tgtEl>
                                          <p:spTgt spid="2611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61125"/>
                                        </p:tgtEl>
                                        <p:attrNameLst>
                                          <p:attrName>style.visibility</p:attrName>
                                        </p:attrNameLst>
                                      </p:cBhvr>
                                      <p:to>
                                        <p:strVal val="visible"/>
                                      </p:to>
                                    </p:set>
                                    <p:animEffect transition="in" filter="circle(in)">
                                      <p:cBhvr>
                                        <p:cTn id="12" dur="2000"/>
                                        <p:tgtEl>
                                          <p:spTgt spid="2611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1127"/>
                                        </p:tgtEl>
                                        <p:attrNameLst>
                                          <p:attrName>style.visibility</p:attrName>
                                        </p:attrNameLst>
                                      </p:cBhvr>
                                      <p:to>
                                        <p:strVal val="visible"/>
                                      </p:to>
                                    </p:set>
                                    <p:anim calcmode="lin" valueType="num">
                                      <p:cBhvr additive="base">
                                        <p:cTn id="17" dur="500" fill="hold"/>
                                        <p:tgtEl>
                                          <p:spTgt spid="261127"/>
                                        </p:tgtEl>
                                        <p:attrNameLst>
                                          <p:attrName>ppt_x</p:attrName>
                                        </p:attrNameLst>
                                      </p:cBhvr>
                                      <p:tavLst>
                                        <p:tav tm="0">
                                          <p:val>
                                            <p:strVal val="#ppt_x"/>
                                          </p:val>
                                        </p:tav>
                                        <p:tav tm="100000">
                                          <p:val>
                                            <p:strVal val="#ppt_x"/>
                                          </p:val>
                                        </p:tav>
                                      </p:tavLst>
                                    </p:anim>
                                    <p:anim calcmode="lin" valueType="num">
                                      <p:cBhvr additive="base">
                                        <p:cTn id="18" dur="500" fill="hold"/>
                                        <p:tgtEl>
                                          <p:spTgt spid="2611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61123"/>
                                        </p:tgtEl>
                                        <p:attrNameLst>
                                          <p:attrName>style.visibility</p:attrName>
                                        </p:attrNameLst>
                                      </p:cBhvr>
                                      <p:to>
                                        <p:strVal val="visible"/>
                                      </p:to>
                                    </p:set>
                                    <p:animEffect transition="in" filter="wipe(down)">
                                      <p:cBhvr>
                                        <p:cTn id="23" dur="580">
                                          <p:stCondLst>
                                            <p:cond delay="0"/>
                                          </p:stCondLst>
                                        </p:cTn>
                                        <p:tgtEl>
                                          <p:spTgt spid="261123"/>
                                        </p:tgtEl>
                                      </p:cBhvr>
                                    </p:animEffect>
                                    <p:anim calcmode="lin" valueType="num">
                                      <p:cBhvr>
                                        <p:cTn id="24" dur="1822" tmFilter="0,0; 0.14,0.36; 0.43,0.73; 0.71,0.91; 1.0,1.0">
                                          <p:stCondLst>
                                            <p:cond delay="0"/>
                                          </p:stCondLst>
                                        </p:cTn>
                                        <p:tgtEl>
                                          <p:spTgt spid="2611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611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611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611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611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61123"/>
                                        </p:tgtEl>
                                      </p:cBhvr>
                                      <p:to x="100000" y="60000"/>
                                    </p:animScale>
                                    <p:animScale>
                                      <p:cBhvr>
                                        <p:cTn id="30" dur="166" decel="50000">
                                          <p:stCondLst>
                                            <p:cond delay="676"/>
                                          </p:stCondLst>
                                        </p:cTn>
                                        <p:tgtEl>
                                          <p:spTgt spid="261123"/>
                                        </p:tgtEl>
                                      </p:cBhvr>
                                      <p:to x="100000" y="100000"/>
                                    </p:animScale>
                                    <p:animScale>
                                      <p:cBhvr>
                                        <p:cTn id="31" dur="26">
                                          <p:stCondLst>
                                            <p:cond delay="1312"/>
                                          </p:stCondLst>
                                        </p:cTn>
                                        <p:tgtEl>
                                          <p:spTgt spid="261123"/>
                                        </p:tgtEl>
                                      </p:cBhvr>
                                      <p:to x="100000" y="80000"/>
                                    </p:animScale>
                                    <p:animScale>
                                      <p:cBhvr>
                                        <p:cTn id="32" dur="166" decel="50000">
                                          <p:stCondLst>
                                            <p:cond delay="1338"/>
                                          </p:stCondLst>
                                        </p:cTn>
                                        <p:tgtEl>
                                          <p:spTgt spid="261123"/>
                                        </p:tgtEl>
                                      </p:cBhvr>
                                      <p:to x="100000" y="100000"/>
                                    </p:animScale>
                                    <p:animScale>
                                      <p:cBhvr>
                                        <p:cTn id="33" dur="26">
                                          <p:stCondLst>
                                            <p:cond delay="1642"/>
                                          </p:stCondLst>
                                        </p:cTn>
                                        <p:tgtEl>
                                          <p:spTgt spid="261123"/>
                                        </p:tgtEl>
                                      </p:cBhvr>
                                      <p:to x="100000" y="90000"/>
                                    </p:animScale>
                                    <p:animScale>
                                      <p:cBhvr>
                                        <p:cTn id="34" dur="166" decel="50000">
                                          <p:stCondLst>
                                            <p:cond delay="1668"/>
                                          </p:stCondLst>
                                        </p:cTn>
                                        <p:tgtEl>
                                          <p:spTgt spid="261123"/>
                                        </p:tgtEl>
                                      </p:cBhvr>
                                      <p:to x="100000" y="100000"/>
                                    </p:animScale>
                                    <p:animScale>
                                      <p:cBhvr>
                                        <p:cTn id="35" dur="26">
                                          <p:stCondLst>
                                            <p:cond delay="1808"/>
                                          </p:stCondLst>
                                        </p:cTn>
                                        <p:tgtEl>
                                          <p:spTgt spid="261123"/>
                                        </p:tgtEl>
                                      </p:cBhvr>
                                      <p:to x="100000" y="95000"/>
                                    </p:animScale>
                                    <p:animScale>
                                      <p:cBhvr>
                                        <p:cTn id="36" dur="166" decel="50000">
                                          <p:stCondLst>
                                            <p:cond delay="1834"/>
                                          </p:stCondLst>
                                        </p:cTn>
                                        <p:tgtEl>
                                          <p:spTgt spid="2611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004341" y="471488"/>
            <a:ext cx="9908497" cy="5243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ar-EG" sz="2600" b="1" dirty="0">
                <a:solidFill>
                  <a:schemeClr val="bg1"/>
                </a:solidFill>
                <a:latin typeface="Times New Roman" panose="02020603050405020304" pitchFamily="18" charset="0"/>
                <a:cs typeface="Times New Roman" panose="02020603050405020304" pitchFamily="18" charset="0"/>
              </a:rPr>
              <a:t>Most of the aerobic microorganisms live in an environment where iron exists in the oxidized, insoluble ferric hydroxide form. </a:t>
            </a:r>
          </a:p>
          <a:p>
            <a:pPr algn="ctr"/>
            <a:r>
              <a:rPr lang="en-US" altLang="ar-EG" sz="2600" b="1" dirty="0">
                <a:solidFill>
                  <a:schemeClr val="bg1"/>
                </a:solidFill>
                <a:latin typeface="Times New Roman" panose="02020603050405020304" pitchFamily="18" charset="0"/>
                <a:cs typeface="Times New Roman" panose="02020603050405020304" pitchFamily="18" charset="0"/>
              </a:rPr>
              <a:t>They produce iron-binding compounds in order to take up ferric iron. The iron-binding or chelating compounds produced by microorganisms are called "Siderophores"</a:t>
            </a:r>
            <a:endParaRPr lang="en-US" sz="2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EBD33D-60BD-42D7-B380-919943EB7FF7}"/>
              </a:ext>
            </a:extLst>
          </p:cNvPr>
          <p:cNvSpPr/>
          <p:nvPr/>
        </p:nvSpPr>
        <p:spPr>
          <a:xfrm>
            <a:off x="971551" y="1314449"/>
            <a:ext cx="9915525" cy="5196166"/>
          </a:xfrm>
          <a:prstGeom prst="rect">
            <a:avLst/>
          </a:prstGeom>
        </p:spPr>
        <p:txBody>
          <a:bodyPr wrap="square">
            <a:spAutoFit/>
          </a:bodyPr>
          <a:lstStyle/>
          <a:p>
            <a:pPr>
              <a:lnSpc>
                <a:spcPct val="150000"/>
              </a:lnSpc>
            </a:pPr>
            <a:r>
              <a:rPr lang="en-US" sz="2800" b="1" dirty="0">
                <a:solidFill>
                  <a:srgbClr val="FF0000"/>
                </a:solidFill>
                <a:ea typeface="Times New Roman" panose="02020603050405020304" pitchFamily="18" charset="0"/>
              </a:rPr>
              <a:t>Bacterial siderophores may act as virulence factors in pathogenic bacteria and thus, bacteria that secrete siderophores are more virulent than non- siderophores producers. Therefore, siderophore producing bacteria can be used as biocontrol agent's </a:t>
            </a:r>
            <a:r>
              <a:rPr lang="en-US" sz="2800" b="1" i="1" dirty="0">
                <a:solidFill>
                  <a:srgbClr val="FF0000"/>
                </a:solidFill>
                <a:ea typeface="Times New Roman" panose="02020603050405020304" pitchFamily="18" charset="0"/>
              </a:rPr>
              <a:t>e.g. Fluorescent pseudomonads </a:t>
            </a:r>
            <a:r>
              <a:rPr lang="en-US" sz="2800" b="1" dirty="0">
                <a:solidFill>
                  <a:srgbClr val="FF0000"/>
                </a:solidFill>
                <a:ea typeface="Times New Roman" panose="02020603050405020304" pitchFamily="18" charset="0"/>
              </a:rPr>
              <a:t>used to control </a:t>
            </a:r>
            <a:r>
              <a:rPr lang="en-US" sz="2800" b="1" i="1" dirty="0">
                <a:solidFill>
                  <a:srgbClr val="FF0000"/>
                </a:solidFill>
                <a:ea typeface="Times New Roman" panose="02020603050405020304" pitchFamily="18" charset="0"/>
              </a:rPr>
              <a:t>Pythium, </a:t>
            </a:r>
            <a:r>
              <a:rPr lang="en-US" sz="2800" b="1" dirty="0">
                <a:solidFill>
                  <a:srgbClr val="FF0000"/>
                </a:solidFill>
                <a:ea typeface="Times New Roman" panose="02020603050405020304" pitchFamily="18" charset="0"/>
              </a:rPr>
              <a:t>causing damping-off diseases in seedlings. </a:t>
            </a:r>
          </a:p>
          <a:p>
            <a:pPr>
              <a:lnSpc>
                <a:spcPct val="150000"/>
              </a:lnSpc>
            </a:pPr>
            <a:r>
              <a:rPr lang="en-US" sz="2800" b="1" dirty="0">
                <a:solidFill>
                  <a:srgbClr val="FF0000"/>
                </a:solidFill>
                <a:ea typeface="Times New Roman" panose="02020603050405020304" pitchFamily="18" charset="0"/>
              </a:rPr>
              <a:t>Recently Vascular - Arbuscular – Mycorrhiza (VAM) has been reported to increase uptake of iron. </a:t>
            </a:r>
            <a:endParaRPr lang="en-US" sz="2800" b="1"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1031392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01AE8C0A-D7DB-4032-9453-35CCACD1FB76}"/>
              </a:ext>
            </a:extLst>
          </p:cNvPr>
          <p:cNvSpPr>
            <a:spLocks noGrp="1" noRot="1"/>
          </p:cNvSpPr>
          <p:nvPr>
            <p:ph type="title"/>
          </p:nvPr>
        </p:nvSpPr>
        <p:spPr>
          <a:xfrm>
            <a:off x="2057400" y="-1143000"/>
            <a:ext cx="8229600" cy="990600"/>
          </a:xfrm>
        </p:spPr>
        <p:txBody>
          <a:bodyPr/>
          <a:lstStyle/>
          <a:p>
            <a:pPr eaLnBrk="1" hangingPunct="1"/>
            <a:endParaRPr lang="en-US" altLang="ar-EG" dirty="0"/>
          </a:p>
        </p:txBody>
      </p:sp>
      <p:sp>
        <p:nvSpPr>
          <p:cNvPr id="3" name="Oval 2"/>
          <p:cNvSpPr/>
          <p:nvPr/>
        </p:nvSpPr>
        <p:spPr>
          <a:xfrm>
            <a:off x="1409074" y="584616"/>
            <a:ext cx="9383843" cy="152899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ar-EG" sz="2400" b="1" dirty="0">
                <a:solidFill>
                  <a:schemeClr val="bg1"/>
                </a:solidFill>
                <a:latin typeface="Times New Roman" panose="02020603050405020304" pitchFamily="18" charset="0"/>
                <a:cs typeface="Times New Roman" panose="02020603050405020304" pitchFamily="18" charset="0"/>
              </a:rPr>
              <a:t>Nitrification is a two- stage process and each stage is performed by a different group of bacteria as follows</a:t>
            </a:r>
            <a:endParaRPr lang="en-US" sz="2400" dirty="0">
              <a:solidFill>
                <a:schemeClr val="bg1"/>
              </a:solidFill>
            </a:endParaRPr>
          </a:p>
        </p:txBody>
      </p:sp>
      <p:sp>
        <p:nvSpPr>
          <p:cNvPr id="5" name="Rounded Rectangle 4"/>
          <p:cNvSpPr/>
          <p:nvPr/>
        </p:nvSpPr>
        <p:spPr>
          <a:xfrm>
            <a:off x="779489" y="2398426"/>
            <a:ext cx="10583055" cy="193373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pPr>
            <a:r>
              <a:rPr lang="en-US" altLang="ar-EG" sz="2000" b="1" dirty="0">
                <a:solidFill>
                  <a:schemeClr val="bg1"/>
                </a:solidFill>
                <a:latin typeface="Times New Roman" panose="02020603050405020304" pitchFamily="18" charset="0"/>
                <a:cs typeface="Times New Roman" panose="02020603050405020304" pitchFamily="18" charset="0"/>
              </a:rPr>
              <a:t>Stage I: </a:t>
            </a:r>
          </a:p>
          <a:p>
            <a:pPr algn="ctr">
              <a:lnSpc>
                <a:spcPct val="150000"/>
              </a:lnSpc>
            </a:pPr>
            <a:r>
              <a:rPr lang="en-US" altLang="ar-EG" sz="2000" b="1" dirty="0">
                <a:solidFill>
                  <a:schemeClr val="bg1"/>
                </a:solidFill>
                <a:latin typeface="Times New Roman" panose="02020603050405020304" pitchFamily="18" charset="0"/>
                <a:cs typeface="Times New Roman" panose="02020603050405020304" pitchFamily="18" charset="0"/>
              </a:rPr>
              <a:t>Oxidation of ammonia of nitrite is brought about by ammonia oxidizing bacteria viz. </a:t>
            </a:r>
            <a:r>
              <a:rPr lang="en-US" altLang="ar-EG" sz="2000" b="1" i="1" dirty="0" err="1">
                <a:solidFill>
                  <a:schemeClr val="bg1"/>
                </a:solidFill>
                <a:latin typeface="Times New Roman" panose="02020603050405020304" pitchFamily="18" charset="0"/>
                <a:cs typeface="Times New Roman" panose="02020603050405020304" pitchFamily="18" charset="0"/>
              </a:rPr>
              <a:t>Nitrosomonas</a:t>
            </a:r>
            <a:r>
              <a:rPr lang="en-US" altLang="ar-EG" sz="2000" b="1" i="1" dirty="0">
                <a:solidFill>
                  <a:schemeClr val="bg1"/>
                </a:solidFill>
                <a:latin typeface="Times New Roman" panose="02020603050405020304" pitchFamily="18" charset="0"/>
                <a:cs typeface="Times New Roman" panose="02020603050405020304" pitchFamily="18" charset="0"/>
              </a:rPr>
              <a:t> </a:t>
            </a:r>
            <a:r>
              <a:rPr lang="en-US" altLang="ar-EG" sz="2000" b="1" i="1" dirty="0" err="1">
                <a:solidFill>
                  <a:schemeClr val="bg1"/>
                </a:solidFill>
                <a:latin typeface="Times New Roman" panose="02020603050405020304" pitchFamily="18" charset="0"/>
                <a:cs typeface="Times New Roman" panose="02020603050405020304" pitchFamily="18" charset="0"/>
              </a:rPr>
              <a:t>europaea</a:t>
            </a:r>
            <a:r>
              <a:rPr lang="en-US" altLang="ar-EG" sz="2000" b="1" i="1" dirty="0">
                <a:solidFill>
                  <a:schemeClr val="bg1"/>
                </a:solidFill>
                <a:latin typeface="Times New Roman" panose="02020603050405020304" pitchFamily="18" charset="0"/>
                <a:cs typeface="Times New Roman" panose="02020603050405020304" pitchFamily="18" charset="0"/>
              </a:rPr>
              <a:t>, </a:t>
            </a:r>
            <a:r>
              <a:rPr lang="en-US" altLang="ar-EG" sz="2000" b="1" i="1" dirty="0" err="1">
                <a:solidFill>
                  <a:schemeClr val="bg1"/>
                </a:solidFill>
                <a:latin typeface="Times New Roman" panose="02020603050405020304" pitchFamily="18" charset="0"/>
                <a:cs typeface="Times New Roman" panose="02020603050405020304" pitchFamily="18" charset="0"/>
              </a:rPr>
              <a:t>Nitrosococcus</a:t>
            </a:r>
            <a:r>
              <a:rPr lang="en-US" altLang="ar-EG" sz="2000" b="1" i="1" dirty="0">
                <a:solidFill>
                  <a:schemeClr val="bg1"/>
                </a:solidFill>
                <a:latin typeface="Times New Roman" panose="02020603050405020304" pitchFamily="18" charset="0"/>
                <a:cs typeface="Times New Roman" panose="02020603050405020304" pitchFamily="18" charset="0"/>
              </a:rPr>
              <a:t> </a:t>
            </a:r>
            <a:r>
              <a:rPr lang="en-US" altLang="ar-EG" sz="2000" b="1" i="1" dirty="0" err="1">
                <a:solidFill>
                  <a:schemeClr val="bg1"/>
                </a:solidFill>
                <a:latin typeface="Times New Roman" panose="02020603050405020304" pitchFamily="18" charset="0"/>
                <a:cs typeface="Times New Roman" panose="02020603050405020304" pitchFamily="18" charset="0"/>
              </a:rPr>
              <a:t>nitrosun</a:t>
            </a:r>
            <a:r>
              <a:rPr lang="en-US" altLang="ar-EG" sz="2000" b="1" i="1" dirty="0">
                <a:solidFill>
                  <a:schemeClr val="bg1"/>
                </a:solidFill>
                <a:latin typeface="Times New Roman" panose="02020603050405020304" pitchFamily="18" charset="0"/>
                <a:cs typeface="Times New Roman" panose="02020603050405020304" pitchFamily="18" charset="0"/>
              </a:rPr>
              <a:t>, </a:t>
            </a:r>
            <a:r>
              <a:rPr lang="en-US" altLang="ar-EG" sz="2000" b="1" i="1" dirty="0" err="1">
                <a:solidFill>
                  <a:schemeClr val="bg1"/>
                </a:solidFill>
                <a:latin typeface="Times New Roman" panose="02020603050405020304" pitchFamily="18" charset="0"/>
                <a:cs typeface="Times New Roman" panose="02020603050405020304" pitchFamily="18" charset="0"/>
              </a:rPr>
              <a:t>Nitrosospira</a:t>
            </a:r>
            <a:r>
              <a:rPr lang="en-US" altLang="ar-EG" sz="2000" b="1" i="1" dirty="0">
                <a:solidFill>
                  <a:schemeClr val="bg1"/>
                </a:solidFill>
                <a:latin typeface="Times New Roman" panose="02020603050405020304" pitchFamily="18" charset="0"/>
                <a:cs typeface="Times New Roman" panose="02020603050405020304" pitchFamily="18" charset="0"/>
              </a:rPr>
              <a:t> </a:t>
            </a:r>
            <a:r>
              <a:rPr lang="en-US" altLang="ar-EG" sz="2000" b="1" i="1" dirty="0" err="1">
                <a:solidFill>
                  <a:schemeClr val="bg1"/>
                </a:solidFill>
                <a:latin typeface="Times New Roman" panose="02020603050405020304" pitchFamily="18" charset="0"/>
                <a:cs typeface="Times New Roman" panose="02020603050405020304" pitchFamily="18" charset="0"/>
              </a:rPr>
              <a:t>briensis</a:t>
            </a:r>
            <a:r>
              <a:rPr lang="en-US" altLang="ar-EG" sz="2000" b="1" i="1" dirty="0">
                <a:solidFill>
                  <a:schemeClr val="bg1"/>
                </a:solidFill>
                <a:latin typeface="Times New Roman" panose="02020603050405020304" pitchFamily="18" charset="0"/>
                <a:cs typeface="Times New Roman" panose="02020603050405020304" pitchFamily="18" charset="0"/>
              </a:rPr>
              <a:t>, </a:t>
            </a:r>
            <a:r>
              <a:rPr lang="en-US" altLang="ar-EG" sz="2000" b="1" i="1" dirty="0" err="1">
                <a:solidFill>
                  <a:schemeClr val="bg1"/>
                </a:solidFill>
                <a:latin typeface="Times New Roman" panose="02020603050405020304" pitchFamily="18" charset="0"/>
                <a:cs typeface="Times New Roman" panose="02020603050405020304" pitchFamily="18" charset="0"/>
              </a:rPr>
              <a:t>Nitrosovibrio</a:t>
            </a:r>
            <a:r>
              <a:rPr lang="en-US" altLang="ar-EG" sz="2000" b="1" i="1" dirty="0">
                <a:solidFill>
                  <a:schemeClr val="bg1"/>
                </a:solidFill>
                <a:latin typeface="Times New Roman" panose="02020603050405020304" pitchFamily="18" charset="0"/>
                <a:cs typeface="Times New Roman" panose="02020603050405020304" pitchFamily="18" charset="0"/>
              </a:rPr>
              <a:t> </a:t>
            </a:r>
            <a:r>
              <a:rPr lang="en-US" altLang="ar-EG" sz="2000" b="1" dirty="0">
                <a:solidFill>
                  <a:schemeClr val="bg1"/>
                </a:solidFill>
                <a:latin typeface="Times New Roman" panose="02020603050405020304" pitchFamily="18" charset="0"/>
                <a:cs typeface="Times New Roman" panose="02020603050405020304" pitchFamily="18" charset="0"/>
              </a:rPr>
              <a:t>and </a:t>
            </a:r>
            <a:r>
              <a:rPr lang="en-US" altLang="ar-EG" sz="2000" b="1" i="1" dirty="0" err="1">
                <a:solidFill>
                  <a:schemeClr val="bg1"/>
                </a:solidFill>
                <a:latin typeface="Times New Roman" panose="02020603050405020304" pitchFamily="18" charset="0"/>
                <a:cs typeface="Times New Roman" panose="02020603050405020304" pitchFamily="18" charset="0"/>
              </a:rPr>
              <a:t>Nitrocystis</a:t>
            </a:r>
            <a:r>
              <a:rPr lang="en-US" altLang="ar-EG" sz="2000" b="1" i="1" dirty="0">
                <a:solidFill>
                  <a:schemeClr val="bg1"/>
                </a:solidFill>
                <a:latin typeface="Times New Roman" panose="02020603050405020304" pitchFamily="18" charset="0"/>
                <a:cs typeface="Times New Roman" panose="02020603050405020304" pitchFamily="18" charset="0"/>
              </a:rPr>
              <a:t> </a:t>
            </a:r>
            <a:r>
              <a:rPr lang="en-US" altLang="ar-EG" sz="2000" b="1" dirty="0">
                <a:solidFill>
                  <a:schemeClr val="bg1"/>
                </a:solidFill>
                <a:latin typeface="Times New Roman" panose="02020603050405020304" pitchFamily="18" charset="0"/>
                <a:cs typeface="Times New Roman" panose="02020603050405020304" pitchFamily="18" charset="0"/>
              </a:rPr>
              <a:t>and the process is known as </a:t>
            </a:r>
            <a:r>
              <a:rPr lang="en-US" altLang="ar-EG" sz="2000" b="1" dirty="0" err="1">
                <a:solidFill>
                  <a:schemeClr val="bg1"/>
                </a:solidFill>
                <a:latin typeface="Times New Roman" panose="02020603050405020304" pitchFamily="18" charset="0"/>
                <a:cs typeface="Times New Roman" panose="02020603050405020304" pitchFamily="18" charset="0"/>
              </a:rPr>
              <a:t>nitrosification</a:t>
            </a:r>
            <a:r>
              <a:rPr lang="en-US" altLang="ar-EG" sz="2000" b="1" dirty="0">
                <a:solidFill>
                  <a:schemeClr val="bg1"/>
                </a:solidFill>
                <a:latin typeface="Times New Roman" panose="02020603050405020304" pitchFamily="18" charset="0"/>
                <a:cs typeface="Times New Roman" panose="02020603050405020304" pitchFamily="18" charset="0"/>
              </a:rPr>
              <a:t>. The reaction is presented as follows</a:t>
            </a:r>
            <a:endParaRPr lang="en-US" sz="2000" dirty="0">
              <a:solidFill>
                <a:schemeClr val="bg1"/>
              </a:solidFill>
            </a:endParaRPr>
          </a:p>
        </p:txBody>
      </p:sp>
      <p:sp>
        <p:nvSpPr>
          <p:cNvPr id="7" name="Rounded Rectangle 6"/>
          <p:cNvSpPr/>
          <p:nvPr/>
        </p:nvSpPr>
        <p:spPr>
          <a:xfrm>
            <a:off x="779490" y="4691921"/>
            <a:ext cx="10583054" cy="145404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ar-EG" sz="2400" b="1" dirty="0">
                <a:solidFill>
                  <a:srgbClr val="A50021"/>
                </a:solidFill>
                <a:latin typeface="Times New Roman" panose="02020603050405020304" pitchFamily="18" charset="0"/>
                <a:cs typeface="Times New Roman" panose="02020603050405020304" pitchFamily="18" charset="0"/>
              </a:rPr>
              <a:t> </a:t>
            </a:r>
            <a:r>
              <a:rPr lang="en-US" altLang="ar-EG" sz="2400" b="1" dirty="0">
                <a:latin typeface="Times New Roman" panose="02020603050405020304" pitchFamily="18" charset="0"/>
                <a:cs typeface="Times New Roman" panose="02020603050405020304" pitchFamily="18" charset="0"/>
              </a:rPr>
              <a:t>2 NH</a:t>
            </a:r>
            <a:r>
              <a:rPr lang="en-US" altLang="ar-EG" sz="2400" b="1" baseline="-25000" dirty="0">
                <a:latin typeface="Times New Roman" panose="02020603050405020304" pitchFamily="18" charset="0"/>
                <a:cs typeface="Times New Roman" panose="02020603050405020304" pitchFamily="18" charset="0"/>
              </a:rPr>
              <a:t>3</a:t>
            </a:r>
            <a:r>
              <a:rPr lang="en-US" altLang="ar-EG" sz="2400" b="1" dirty="0">
                <a:latin typeface="Times New Roman" panose="02020603050405020304" pitchFamily="18" charset="0"/>
                <a:cs typeface="Times New Roman" panose="02020603050405020304" pitchFamily="18" charset="0"/>
              </a:rPr>
              <a:t>   + ½ O</a:t>
            </a:r>
            <a:r>
              <a:rPr lang="en-US" altLang="ar-EG" sz="2400" b="1" baseline="-25000" dirty="0">
                <a:latin typeface="Times New Roman" panose="02020603050405020304" pitchFamily="18" charset="0"/>
                <a:cs typeface="Times New Roman" panose="02020603050405020304" pitchFamily="18" charset="0"/>
              </a:rPr>
              <a:t>2</a:t>
            </a:r>
            <a:r>
              <a:rPr lang="en-US" altLang="ar-EG" sz="2400" b="1" dirty="0">
                <a:latin typeface="Times New Roman" panose="02020603050405020304" pitchFamily="18" charset="0"/>
                <a:cs typeface="Times New Roman" panose="02020603050405020304" pitchFamily="18" charset="0"/>
              </a:rPr>
              <a:t>                                NO</a:t>
            </a:r>
            <a:r>
              <a:rPr lang="en-US" altLang="ar-EG" sz="2400" b="1" baseline="-25000" dirty="0">
                <a:latin typeface="Times New Roman" panose="02020603050405020304" pitchFamily="18" charset="0"/>
                <a:cs typeface="Times New Roman" panose="02020603050405020304" pitchFamily="18" charset="0"/>
              </a:rPr>
              <a:t>2</a:t>
            </a:r>
            <a:r>
              <a:rPr lang="en-US" altLang="ar-EG" sz="2400" b="1" dirty="0">
                <a:latin typeface="Times New Roman" panose="02020603050405020304" pitchFamily="18" charset="0"/>
                <a:cs typeface="Times New Roman" panose="02020603050405020304" pitchFamily="18" charset="0"/>
              </a:rPr>
              <a:t> + 2 H + H</a:t>
            </a:r>
            <a:r>
              <a:rPr lang="en-US" altLang="ar-EG" sz="2400" b="1" baseline="-25000" dirty="0">
                <a:latin typeface="Times New Roman" panose="02020603050405020304" pitchFamily="18" charset="0"/>
                <a:cs typeface="Times New Roman" panose="02020603050405020304" pitchFamily="18" charset="0"/>
              </a:rPr>
              <a:t>2</a:t>
            </a:r>
            <a:r>
              <a:rPr lang="en-US" altLang="ar-EG" sz="2400" b="1" dirty="0">
                <a:latin typeface="Times New Roman" panose="02020603050405020304" pitchFamily="18" charset="0"/>
                <a:cs typeface="Times New Roman" panose="02020603050405020304" pitchFamily="18" charset="0"/>
              </a:rPr>
              <a:t> O </a:t>
            </a:r>
            <a:br>
              <a:rPr lang="en-US" altLang="ar-EG" sz="2400" b="1" dirty="0">
                <a:latin typeface="Times New Roman" panose="02020603050405020304" pitchFamily="18" charset="0"/>
                <a:cs typeface="Times New Roman" panose="02020603050405020304" pitchFamily="18" charset="0"/>
              </a:rPr>
            </a:br>
            <a:r>
              <a:rPr lang="en-US" altLang="ar-EG" sz="2400" b="1" dirty="0">
                <a:latin typeface="Times New Roman" panose="02020603050405020304" pitchFamily="18" charset="0"/>
                <a:cs typeface="Times New Roman" panose="02020603050405020304" pitchFamily="18" charset="0"/>
              </a:rPr>
              <a:t>         Ammonia                                          Nitrite                                </a:t>
            </a:r>
            <a:endParaRPr lang="en-US" sz="2400" dirty="0"/>
          </a:p>
        </p:txBody>
      </p:sp>
      <p:cxnSp>
        <p:nvCxnSpPr>
          <p:cNvPr id="9" name="Straight Arrow Connector 8"/>
          <p:cNvCxnSpPr/>
          <p:nvPr/>
        </p:nvCxnSpPr>
        <p:spPr>
          <a:xfrm flipV="1">
            <a:off x="5081666" y="5343993"/>
            <a:ext cx="1603947"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80">
                                          <p:stCondLst>
                                            <p:cond delay="0"/>
                                          </p:stCondLst>
                                        </p:cTn>
                                        <p:tgtEl>
                                          <p:spTgt spid="7"/>
                                        </p:tgtEl>
                                      </p:cBhvr>
                                    </p:animEffect>
                                    <p:anim calcmode="lin" valueType="num">
                                      <p:cBhvr>
                                        <p:cTn id="3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2" dur="26">
                                          <p:stCondLst>
                                            <p:cond delay="650"/>
                                          </p:stCondLst>
                                        </p:cTn>
                                        <p:tgtEl>
                                          <p:spTgt spid="7"/>
                                        </p:tgtEl>
                                      </p:cBhvr>
                                      <p:to x="100000" y="60000"/>
                                    </p:animScale>
                                    <p:animScale>
                                      <p:cBhvr>
                                        <p:cTn id="43" dur="166" decel="50000">
                                          <p:stCondLst>
                                            <p:cond delay="676"/>
                                          </p:stCondLst>
                                        </p:cTn>
                                        <p:tgtEl>
                                          <p:spTgt spid="7"/>
                                        </p:tgtEl>
                                      </p:cBhvr>
                                      <p:to x="100000" y="100000"/>
                                    </p:animScale>
                                    <p:animScale>
                                      <p:cBhvr>
                                        <p:cTn id="44" dur="26">
                                          <p:stCondLst>
                                            <p:cond delay="1312"/>
                                          </p:stCondLst>
                                        </p:cTn>
                                        <p:tgtEl>
                                          <p:spTgt spid="7"/>
                                        </p:tgtEl>
                                      </p:cBhvr>
                                      <p:to x="100000" y="80000"/>
                                    </p:animScale>
                                    <p:animScale>
                                      <p:cBhvr>
                                        <p:cTn id="45" dur="166" decel="50000">
                                          <p:stCondLst>
                                            <p:cond delay="1338"/>
                                          </p:stCondLst>
                                        </p:cTn>
                                        <p:tgtEl>
                                          <p:spTgt spid="7"/>
                                        </p:tgtEl>
                                      </p:cBhvr>
                                      <p:to x="100000" y="100000"/>
                                    </p:animScale>
                                    <p:animScale>
                                      <p:cBhvr>
                                        <p:cTn id="46" dur="26">
                                          <p:stCondLst>
                                            <p:cond delay="1642"/>
                                          </p:stCondLst>
                                        </p:cTn>
                                        <p:tgtEl>
                                          <p:spTgt spid="7"/>
                                        </p:tgtEl>
                                      </p:cBhvr>
                                      <p:to x="100000" y="90000"/>
                                    </p:animScale>
                                    <p:animScale>
                                      <p:cBhvr>
                                        <p:cTn id="47" dur="166" decel="50000">
                                          <p:stCondLst>
                                            <p:cond delay="1668"/>
                                          </p:stCondLst>
                                        </p:cTn>
                                        <p:tgtEl>
                                          <p:spTgt spid="7"/>
                                        </p:tgtEl>
                                      </p:cBhvr>
                                      <p:to x="100000" y="100000"/>
                                    </p:animScale>
                                    <p:animScale>
                                      <p:cBhvr>
                                        <p:cTn id="48" dur="26">
                                          <p:stCondLst>
                                            <p:cond delay="1808"/>
                                          </p:stCondLst>
                                        </p:cTn>
                                        <p:tgtEl>
                                          <p:spTgt spid="7"/>
                                        </p:tgtEl>
                                      </p:cBhvr>
                                      <p:to x="100000" y="95000"/>
                                    </p:animScale>
                                    <p:animScale>
                                      <p:cBhvr>
                                        <p:cTn id="4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8996" y="1228725"/>
            <a:ext cx="9901003" cy="265747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pPr>
            <a:r>
              <a:rPr lang="en-US" altLang="ar-EG" sz="2000" b="1" dirty="0">
                <a:solidFill>
                  <a:schemeClr val="bg1"/>
                </a:solidFill>
                <a:latin typeface="Times New Roman" panose="02020603050405020304" pitchFamily="18" charset="0"/>
                <a:cs typeface="Times New Roman" panose="02020603050405020304" pitchFamily="18" charset="0"/>
              </a:rPr>
              <a:t>Stage II: </a:t>
            </a:r>
          </a:p>
          <a:p>
            <a:pPr algn="ctr">
              <a:lnSpc>
                <a:spcPct val="150000"/>
              </a:lnSpc>
            </a:pPr>
            <a:r>
              <a:rPr lang="en-US" altLang="ar-EG" sz="2000" b="1" dirty="0">
                <a:solidFill>
                  <a:schemeClr val="bg1"/>
                </a:solidFill>
                <a:latin typeface="Times New Roman" panose="02020603050405020304" pitchFamily="18" charset="0"/>
                <a:cs typeface="Times New Roman" panose="02020603050405020304" pitchFamily="18" charset="0"/>
              </a:rPr>
              <a:t>In the second step nitrite is oxidized to nitrate by nitrite-oxidizing bacteria such as </a:t>
            </a:r>
            <a:r>
              <a:rPr lang="en-US" altLang="ar-EG" sz="2000" b="1" i="1" dirty="0" err="1">
                <a:solidFill>
                  <a:schemeClr val="bg1"/>
                </a:solidFill>
                <a:latin typeface="Times New Roman" panose="02020603050405020304" pitchFamily="18" charset="0"/>
                <a:cs typeface="Times New Roman" panose="02020603050405020304" pitchFamily="18" charset="0"/>
              </a:rPr>
              <a:t>Nitrobacter</a:t>
            </a:r>
            <a:r>
              <a:rPr lang="en-US" altLang="ar-EG" sz="2000" b="1" i="1" dirty="0">
                <a:solidFill>
                  <a:schemeClr val="bg1"/>
                </a:solidFill>
                <a:latin typeface="Times New Roman" panose="02020603050405020304" pitchFamily="18" charset="0"/>
                <a:cs typeface="Times New Roman" panose="02020603050405020304" pitchFamily="18" charset="0"/>
              </a:rPr>
              <a:t> </a:t>
            </a:r>
            <a:r>
              <a:rPr lang="en-US" altLang="ar-EG" sz="2000" b="1" i="1" dirty="0" err="1">
                <a:solidFill>
                  <a:schemeClr val="bg1"/>
                </a:solidFill>
                <a:latin typeface="Times New Roman" panose="02020603050405020304" pitchFamily="18" charset="0"/>
                <a:cs typeface="Times New Roman" panose="02020603050405020304" pitchFamily="18" charset="0"/>
              </a:rPr>
              <a:t>winogradsky</a:t>
            </a:r>
            <a:r>
              <a:rPr lang="en-US" altLang="ar-EG" sz="2000" b="1" i="1" dirty="0">
                <a:solidFill>
                  <a:schemeClr val="bg1"/>
                </a:solidFill>
                <a:latin typeface="Times New Roman" panose="02020603050405020304" pitchFamily="18" charset="0"/>
                <a:cs typeface="Times New Roman" panose="02020603050405020304" pitchFamily="18" charset="0"/>
              </a:rPr>
              <a:t>, </a:t>
            </a:r>
            <a:r>
              <a:rPr lang="en-US" altLang="ar-EG" sz="2000" b="1" i="1" dirty="0" err="1">
                <a:solidFill>
                  <a:schemeClr val="bg1"/>
                </a:solidFill>
                <a:latin typeface="Times New Roman" panose="02020603050405020304" pitchFamily="18" charset="0"/>
                <a:cs typeface="Times New Roman" panose="02020603050405020304" pitchFamily="18" charset="0"/>
              </a:rPr>
              <a:t>Nitrospira</a:t>
            </a:r>
            <a:r>
              <a:rPr lang="en-US" altLang="ar-EG" sz="2000" b="1" i="1" dirty="0">
                <a:solidFill>
                  <a:schemeClr val="bg1"/>
                </a:solidFill>
                <a:latin typeface="Times New Roman" panose="02020603050405020304" pitchFamily="18" charset="0"/>
                <a:cs typeface="Times New Roman" panose="02020603050405020304" pitchFamily="18" charset="0"/>
              </a:rPr>
              <a:t> </a:t>
            </a:r>
            <a:r>
              <a:rPr lang="en-US" altLang="ar-EG" sz="2000" b="1" i="1" dirty="0" err="1">
                <a:solidFill>
                  <a:schemeClr val="bg1"/>
                </a:solidFill>
                <a:latin typeface="Times New Roman" panose="02020603050405020304" pitchFamily="18" charset="0"/>
                <a:cs typeface="Times New Roman" panose="02020603050405020304" pitchFamily="18" charset="0"/>
              </a:rPr>
              <a:t>gracilis</a:t>
            </a:r>
            <a:r>
              <a:rPr lang="en-US" altLang="ar-EG" sz="2000" b="1" i="1" dirty="0">
                <a:solidFill>
                  <a:schemeClr val="bg1"/>
                </a:solidFill>
                <a:latin typeface="Times New Roman" panose="02020603050405020304" pitchFamily="18" charset="0"/>
                <a:cs typeface="Times New Roman" panose="02020603050405020304" pitchFamily="18" charset="0"/>
              </a:rPr>
              <a:t>, </a:t>
            </a:r>
            <a:r>
              <a:rPr lang="en-US" altLang="ar-EG" sz="2000" b="1" i="1" dirty="0" err="1">
                <a:solidFill>
                  <a:schemeClr val="bg1"/>
                </a:solidFill>
                <a:latin typeface="Times New Roman" panose="02020603050405020304" pitchFamily="18" charset="0"/>
                <a:cs typeface="Times New Roman" panose="02020603050405020304" pitchFamily="18" charset="0"/>
              </a:rPr>
              <a:t>Nitrosococcus</a:t>
            </a:r>
            <a:r>
              <a:rPr lang="en-US" altLang="ar-EG" sz="2000" b="1" i="1" dirty="0">
                <a:solidFill>
                  <a:schemeClr val="bg1"/>
                </a:solidFill>
                <a:latin typeface="Times New Roman" panose="02020603050405020304" pitchFamily="18" charset="0"/>
                <a:cs typeface="Times New Roman" panose="02020603050405020304" pitchFamily="18" charset="0"/>
              </a:rPr>
              <a:t> </a:t>
            </a:r>
            <a:r>
              <a:rPr lang="en-US" altLang="ar-EG" sz="2000" b="1" i="1" dirty="0" err="1">
                <a:solidFill>
                  <a:schemeClr val="bg1"/>
                </a:solidFill>
                <a:latin typeface="Times New Roman" panose="02020603050405020304" pitchFamily="18" charset="0"/>
                <a:cs typeface="Times New Roman" panose="02020603050405020304" pitchFamily="18" charset="0"/>
              </a:rPr>
              <a:t>mobilis</a:t>
            </a:r>
            <a:r>
              <a:rPr lang="en-US" altLang="ar-EG" sz="2000" b="1" i="1" dirty="0">
                <a:solidFill>
                  <a:schemeClr val="bg1"/>
                </a:solidFill>
                <a:latin typeface="Times New Roman" panose="02020603050405020304" pitchFamily="18" charset="0"/>
                <a:cs typeface="Times New Roman" panose="02020603050405020304" pitchFamily="18" charset="0"/>
              </a:rPr>
              <a:t> </a:t>
            </a:r>
            <a:r>
              <a:rPr lang="en-US" altLang="ar-EG" sz="2000" b="1" dirty="0">
                <a:solidFill>
                  <a:schemeClr val="bg1"/>
                </a:solidFill>
                <a:latin typeface="Times New Roman" panose="02020603050405020304" pitchFamily="18" charset="0"/>
                <a:cs typeface="Times New Roman" panose="02020603050405020304" pitchFamily="18" charset="0"/>
              </a:rPr>
              <a:t>and several fungi</a:t>
            </a:r>
            <a:r>
              <a:rPr lang="en-US" altLang="ar-EG" sz="2000" b="1" i="1" dirty="0">
                <a:solidFill>
                  <a:schemeClr val="bg1"/>
                </a:solidFill>
                <a:latin typeface="Times New Roman" panose="02020603050405020304" pitchFamily="18" charset="0"/>
                <a:cs typeface="Times New Roman" panose="02020603050405020304" pitchFamily="18" charset="0"/>
              </a:rPr>
              <a:t> (e.g. </a:t>
            </a:r>
            <a:r>
              <a:rPr lang="en-US" altLang="ar-EG" sz="2000" b="1" i="1" dirty="0" err="1">
                <a:solidFill>
                  <a:schemeClr val="bg1"/>
                </a:solidFill>
                <a:latin typeface="Times New Roman" panose="02020603050405020304" pitchFamily="18" charset="0"/>
                <a:cs typeface="Times New Roman" panose="02020603050405020304" pitchFamily="18" charset="0"/>
              </a:rPr>
              <a:t>Penicillium</a:t>
            </a:r>
            <a:r>
              <a:rPr lang="en-US" altLang="ar-EG" sz="2000" b="1" i="1" dirty="0">
                <a:solidFill>
                  <a:schemeClr val="bg1"/>
                </a:solidFill>
                <a:latin typeface="Times New Roman" panose="02020603050405020304" pitchFamily="18" charset="0"/>
                <a:cs typeface="Times New Roman" panose="02020603050405020304" pitchFamily="18" charset="0"/>
              </a:rPr>
              <a:t>, </a:t>
            </a:r>
            <a:r>
              <a:rPr lang="en-US" altLang="ar-EG" sz="2000" b="1" i="1" dirty="0" err="1">
                <a:solidFill>
                  <a:schemeClr val="bg1"/>
                </a:solidFill>
                <a:latin typeface="Times New Roman" panose="02020603050405020304" pitchFamily="18" charset="0"/>
                <a:cs typeface="Times New Roman" panose="02020603050405020304" pitchFamily="18" charset="0"/>
              </a:rPr>
              <a:t>Aspergillus</a:t>
            </a:r>
            <a:r>
              <a:rPr lang="en-US" altLang="ar-EG" sz="2000" b="1" i="1" dirty="0">
                <a:solidFill>
                  <a:schemeClr val="bg1"/>
                </a:solidFill>
                <a:latin typeface="Times New Roman" panose="02020603050405020304" pitchFamily="18" charset="0"/>
                <a:cs typeface="Times New Roman" panose="02020603050405020304" pitchFamily="18" charset="0"/>
              </a:rPr>
              <a:t>) </a:t>
            </a:r>
            <a:r>
              <a:rPr lang="en-US" altLang="ar-EG" sz="2000" b="1" dirty="0">
                <a:solidFill>
                  <a:schemeClr val="bg1"/>
                </a:solidFill>
                <a:latin typeface="Times New Roman" panose="02020603050405020304" pitchFamily="18" charset="0"/>
                <a:cs typeface="Times New Roman" panose="02020603050405020304" pitchFamily="18" charset="0"/>
              </a:rPr>
              <a:t>and</a:t>
            </a:r>
            <a:r>
              <a:rPr lang="en-US" altLang="ar-EG" sz="2000" b="1" i="1" dirty="0">
                <a:solidFill>
                  <a:schemeClr val="bg1"/>
                </a:solidFill>
                <a:latin typeface="Times New Roman" panose="02020603050405020304" pitchFamily="18" charset="0"/>
                <a:cs typeface="Times New Roman" panose="02020603050405020304" pitchFamily="18" charset="0"/>
              </a:rPr>
              <a:t> </a:t>
            </a:r>
            <a:r>
              <a:rPr lang="en-US" altLang="ar-EG" sz="2000" b="1" dirty="0" err="1">
                <a:solidFill>
                  <a:schemeClr val="bg1"/>
                </a:solidFill>
                <a:latin typeface="Times New Roman" panose="02020603050405020304" pitchFamily="18" charset="0"/>
                <a:cs typeface="Times New Roman" panose="02020603050405020304" pitchFamily="18" charset="0"/>
              </a:rPr>
              <a:t>actinomycetes</a:t>
            </a:r>
            <a:r>
              <a:rPr lang="en-US" altLang="ar-EG" sz="2000" b="1" dirty="0">
                <a:solidFill>
                  <a:schemeClr val="bg1"/>
                </a:solidFill>
                <a:latin typeface="Times New Roman" panose="02020603050405020304" pitchFamily="18" charset="0"/>
                <a:cs typeface="Times New Roman" panose="02020603050405020304" pitchFamily="18" charset="0"/>
              </a:rPr>
              <a:t> </a:t>
            </a:r>
            <a:r>
              <a:rPr lang="en-US" altLang="ar-EG" sz="2000" b="1" i="1" dirty="0">
                <a:solidFill>
                  <a:schemeClr val="bg1"/>
                </a:solidFill>
                <a:latin typeface="Times New Roman" panose="02020603050405020304" pitchFamily="18" charset="0"/>
                <a:cs typeface="Times New Roman" panose="02020603050405020304" pitchFamily="18" charset="0"/>
              </a:rPr>
              <a:t>(e.g. Streptomyces, </a:t>
            </a:r>
            <a:r>
              <a:rPr lang="en-US" altLang="ar-EG" sz="2000" b="1" i="1" dirty="0" err="1">
                <a:solidFill>
                  <a:schemeClr val="bg1"/>
                </a:solidFill>
                <a:latin typeface="Times New Roman" panose="02020603050405020304" pitchFamily="18" charset="0"/>
                <a:cs typeface="Times New Roman" panose="02020603050405020304" pitchFamily="18" charset="0"/>
              </a:rPr>
              <a:t>Nocardia</a:t>
            </a:r>
            <a:r>
              <a:rPr lang="en-US" altLang="ar-EG" sz="2000" b="1" i="1" dirty="0">
                <a:solidFill>
                  <a:schemeClr val="bg1"/>
                </a:solidFill>
                <a:latin typeface="Times New Roman" panose="02020603050405020304" pitchFamily="18" charset="0"/>
                <a:cs typeface="Times New Roman" panose="02020603050405020304" pitchFamily="18" charset="0"/>
              </a:rPr>
              <a:t>).</a:t>
            </a:r>
            <a:endParaRPr lang="en-US" altLang="ar-EG" sz="2000" b="1" dirty="0">
              <a:solidFill>
                <a:schemeClr val="bg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648918" y="4017364"/>
            <a:ext cx="9069049" cy="20691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ar-EG" sz="2600" b="1" dirty="0">
                <a:solidFill>
                  <a:schemeClr val="bg1"/>
                </a:solidFill>
                <a:latin typeface="Times New Roman" panose="02020603050405020304" pitchFamily="18" charset="0"/>
                <a:cs typeface="Times New Roman" panose="02020603050405020304" pitchFamily="18" charset="0"/>
              </a:rPr>
              <a:t>NO</a:t>
            </a:r>
            <a:r>
              <a:rPr lang="en-US" altLang="ar-EG" sz="2600" b="1" baseline="-25000" dirty="0">
                <a:solidFill>
                  <a:schemeClr val="bg1"/>
                </a:solidFill>
                <a:latin typeface="Times New Roman" panose="02020603050405020304" pitchFamily="18" charset="0"/>
                <a:cs typeface="Times New Roman" panose="02020603050405020304" pitchFamily="18" charset="0"/>
              </a:rPr>
              <a:t>2</a:t>
            </a:r>
            <a:r>
              <a:rPr lang="en-US" altLang="ar-EG" sz="2600" b="1" dirty="0">
                <a:solidFill>
                  <a:schemeClr val="bg1"/>
                </a:solidFill>
                <a:latin typeface="Times New Roman" panose="02020603050405020304" pitchFamily="18" charset="0"/>
                <a:cs typeface="Times New Roman" panose="02020603050405020304" pitchFamily="18" charset="0"/>
              </a:rPr>
              <a:t> (-)   +   ½ O</a:t>
            </a:r>
            <a:r>
              <a:rPr lang="en-US" altLang="ar-EG" sz="2600" b="1" baseline="-25000" dirty="0">
                <a:solidFill>
                  <a:schemeClr val="bg1"/>
                </a:solidFill>
                <a:latin typeface="Times New Roman" panose="02020603050405020304" pitchFamily="18" charset="0"/>
                <a:cs typeface="Times New Roman" panose="02020603050405020304" pitchFamily="18" charset="0"/>
              </a:rPr>
              <a:t>2   </a:t>
            </a:r>
            <a:r>
              <a:rPr lang="en-US" altLang="ar-EG" sz="2600" b="1" dirty="0">
                <a:solidFill>
                  <a:schemeClr val="bg1"/>
                </a:solidFill>
                <a:latin typeface="Times New Roman" panose="02020603050405020304" pitchFamily="18" charset="0"/>
                <a:cs typeface="Times New Roman" panose="02020603050405020304" pitchFamily="18" charset="0"/>
              </a:rPr>
              <a:t>                             NO</a:t>
            </a:r>
            <a:r>
              <a:rPr lang="en-US" altLang="ar-EG" sz="2600" b="1" baseline="-25000" dirty="0">
                <a:solidFill>
                  <a:schemeClr val="bg1"/>
                </a:solidFill>
                <a:latin typeface="Times New Roman" panose="02020603050405020304" pitchFamily="18" charset="0"/>
                <a:cs typeface="Times New Roman" panose="02020603050405020304" pitchFamily="18" charset="0"/>
              </a:rPr>
              <a:t>3</a:t>
            </a:r>
            <a:r>
              <a:rPr lang="en-US" altLang="ar-EG" sz="2600" b="1" dirty="0">
                <a:solidFill>
                  <a:schemeClr val="bg1"/>
                </a:solidFill>
                <a:latin typeface="Times New Roman" panose="02020603050405020304" pitchFamily="18" charset="0"/>
                <a:cs typeface="Times New Roman" panose="02020603050405020304" pitchFamily="18" charset="0"/>
              </a:rPr>
              <a:t> </a:t>
            </a:r>
            <a:br>
              <a:rPr lang="en-US" altLang="ar-EG" sz="2600" b="1" dirty="0">
                <a:solidFill>
                  <a:schemeClr val="bg1"/>
                </a:solidFill>
                <a:latin typeface="Times New Roman" panose="02020603050405020304" pitchFamily="18" charset="0"/>
                <a:cs typeface="Times New Roman" panose="02020603050405020304" pitchFamily="18" charset="0"/>
              </a:rPr>
            </a:br>
            <a:r>
              <a:rPr lang="en-US" altLang="ar-EG" sz="2600" b="1" dirty="0">
                <a:solidFill>
                  <a:schemeClr val="bg1"/>
                </a:solidFill>
                <a:latin typeface="Times New Roman" panose="02020603050405020304" pitchFamily="18" charset="0"/>
                <a:cs typeface="Times New Roman" panose="02020603050405020304" pitchFamily="18" charset="0"/>
              </a:rPr>
              <a:t>    Nitrite ions                                         Nitrate ions</a:t>
            </a:r>
            <a:endParaRPr lang="en-US" sz="2600" b="1" dirty="0">
              <a:solidFill>
                <a:schemeClr val="bg1"/>
              </a:solidFill>
            </a:endParaRPr>
          </a:p>
        </p:txBody>
      </p:sp>
      <p:cxnSp>
        <p:nvCxnSpPr>
          <p:cNvPr id="6" name="Straight Arrow Connector 5"/>
          <p:cNvCxnSpPr/>
          <p:nvPr/>
        </p:nvCxnSpPr>
        <p:spPr>
          <a:xfrm>
            <a:off x="6183442" y="4766872"/>
            <a:ext cx="14015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89154" y="1304143"/>
            <a:ext cx="4212235" cy="451204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pPr>
            <a:r>
              <a:rPr lang="en-US" altLang="ar-EG" sz="2400" b="1" dirty="0">
                <a:solidFill>
                  <a:schemeClr val="bg1"/>
                </a:solidFill>
                <a:cs typeface="Times New Roman" panose="02020603050405020304" pitchFamily="18" charset="0"/>
              </a:rPr>
              <a:t>The nitrate thus, formed may be utilized by the microorganisms, assimilated by plants, reduced to nitrite and ammonia or nitrogen gas or lost through leaching depending on soil conditions. </a:t>
            </a:r>
          </a:p>
        </p:txBody>
      </p:sp>
      <p:sp>
        <p:nvSpPr>
          <p:cNvPr id="4" name="Rounded Rectangle 3"/>
          <p:cNvSpPr/>
          <p:nvPr/>
        </p:nvSpPr>
        <p:spPr>
          <a:xfrm>
            <a:off x="6340839" y="1304142"/>
            <a:ext cx="4287187" cy="45120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pPr>
            <a:r>
              <a:rPr lang="en-US" altLang="ar-EG" sz="2400" b="1" dirty="0">
                <a:solidFill>
                  <a:schemeClr val="bg1"/>
                </a:solidFill>
                <a:cs typeface="Times New Roman" panose="02020603050405020304" pitchFamily="18" charset="0"/>
              </a:rPr>
              <a:t>The nitrifying bacteria (ammonia oxidizer and nitrite oxidizer) are aerobic gram-negative and chemoautotrophic and are the common inhabitants of soil, sewage and aquatic environment.</a:t>
            </a:r>
          </a:p>
        </p:txBody>
      </p:sp>
    </p:spTree>
    <p:extLst>
      <p:ext uri="{BB962C8B-B14F-4D97-AF65-F5344CB8AC3E}">
        <p14:creationId xmlns:p14="http://schemas.microsoft.com/office/powerpoint/2010/main" val="218054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4A610D-82F1-4421-AC5E-5C8E11B1E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967" y="511669"/>
            <a:ext cx="4077325" cy="555934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a:extLst>
              <a:ext uri="{FF2B5EF4-FFF2-40B4-BE49-F238E27FC236}">
                <a16:creationId xmlns:a16="http://schemas.microsoft.com/office/drawing/2014/main" id="{97789C24-0473-4D80-B438-4D39F098F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492" y="511669"/>
            <a:ext cx="3952634" cy="555934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079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BC069E7D-C38B-489C-A047-E59C0E78EA3D}"/>
              </a:ext>
            </a:extLst>
          </p:cNvPr>
          <p:cNvSpPr>
            <a:spLocks noGrp="1" noRot="1" noChangeArrowheads="1"/>
          </p:cNvSpPr>
          <p:nvPr>
            <p:ph type="title"/>
          </p:nvPr>
        </p:nvSpPr>
        <p:spPr>
          <a:xfrm>
            <a:off x="1981200" y="-1143000"/>
            <a:ext cx="8229600" cy="533400"/>
          </a:xfrm>
        </p:spPr>
        <p:txBody>
          <a:bodyPr rtlCol="0">
            <a:normAutofit fontScale="90000"/>
          </a:bodyPr>
          <a:lstStyle/>
          <a:p>
            <a:pPr>
              <a:defRPr/>
            </a:pPr>
            <a:endParaRPr lang="en-US" altLang="ar-EG" sz="4000"/>
          </a:p>
        </p:txBody>
      </p:sp>
      <p:sp>
        <p:nvSpPr>
          <p:cNvPr id="2" name="Right Arrow 1"/>
          <p:cNvSpPr/>
          <p:nvPr/>
        </p:nvSpPr>
        <p:spPr>
          <a:xfrm>
            <a:off x="1214203" y="1259174"/>
            <a:ext cx="4437089" cy="109428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ar-EG" sz="2400" b="1" dirty="0">
                <a:latin typeface="Times New Roman" panose="02020603050405020304" pitchFamily="18" charset="0"/>
                <a:cs typeface="Times New Roman" panose="02020603050405020304" pitchFamily="18" charset="0"/>
              </a:rPr>
              <a:t>4. Nitrate Reduction:</a:t>
            </a:r>
            <a:endParaRPr lang="en-US" sz="2400" dirty="0"/>
          </a:p>
        </p:txBody>
      </p:sp>
      <p:sp>
        <p:nvSpPr>
          <p:cNvPr id="3" name="Down Arrow 2"/>
          <p:cNvSpPr/>
          <p:nvPr/>
        </p:nvSpPr>
        <p:spPr>
          <a:xfrm>
            <a:off x="3747541" y="1259174"/>
            <a:ext cx="8139659" cy="5241640"/>
          </a:xfrm>
          <a:prstGeom prst="downArrow">
            <a:avLst>
              <a:gd name="adj1" fmla="val 50000"/>
              <a:gd name="adj2" fmla="val 4965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ar-EG" sz="2400" b="1" dirty="0">
                <a:solidFill>
                  <a:schemeClr val="bg1"/>
                </a:solidFill>
                <a:cs typeface="Times New Roman" panose="02020603050405020304" pitchFamily="18" charset="0"/>
              </a:rPr>
              <a:t>Several heterotrophic bacteria (</a:t>
            </a:r>
            <a:r>
              <a:rPr lang="en-US" altLang="ar-EG" sz="2400" b="1" i="1" dirty="0">
                <a:solidFill>
                  <a:schemeClr val="bg1"/>
                </a:solidFill>
                <a:cs typeface="Times New Roman" panose="02020603050405020304" pitchFamily="18" charset="0"/>
              </a:rPr>
              <a:t>E. coli, </a:t>
            </a:r>
            <a:r>
              <a:rPr lang="en-US" altLang="ar-EG" sz="2400" b="1" i="1" dirty="0" err="1">
                <a:solidFill>
                  <a:schemeClr val="bg1"/>
                </a:solidFill>
                <a:cs typeface="Times New Roman" panose="02020603050405020304" pitchFamily="18" charset="0"/>
              </a:rPr>
              <a:t>Azospirillum</a:t>
            </a:r>
            <a:r>
              <a:rPr lang="en-US" altLang="ar-EG" sz="2400" b="1" dirty="0">
                <a:solidFill>
                  <a:schemeClr val="bg1"/>
                </a:solidFill>
                <a:cs typeface="Times New Roman" panose="02020603050405020304" pitchFamily="18" charset="0"/>
              </a:rPr>
              <a:t>)</a:t>
            </a:r>
            <a:r>
              <a:rPr lang="en-US" altLang="ar-EG" sz="2400" b="1" i="1" dirty="0">
                <a:solidFill>
                  <a:schemeClr val="bg1"/>
                </a:solidFill>
                <a:cs typeface="Times New Roman" panose="02020603050405020304" pitchFamily="18" charset="0"/>
              </a:rPr>
              <a:t> </a:t>
            </a:r>
            <a:r>
              <a:rPr lang="en-US" altLang="ar-EG" sz="2400" b="1" dirty="0">
                <a:solidFill>
                  <a:schemeClr val="bg1"/>
                </a:solidFill>
                <a:cs typeface="Times New Roman" panose="02020603050405020304" pitchFamily="18" charset="0"/>
              </a:rPr>
              <a:t>are capable of converting nitrates to nitrites and nitrites to ammonia. Thus, the process of nitrification is reversed completely which is known as nitrate reduction Nitrate reduction normally occurs under anaerobic soil conditions (water logged soils) and the overall process is as follows</a:t>
            </a:r>
            <a:endParaRPr 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93495" y="1918741"/>
            <a:ext cx="8979343" cy="160394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ar-EG" sz="2400" b="1" dirty="0">
                <a:solidFill>
                  <a:schemeClr val="bg1"/>
                </a:solidFill>
                <a:cs typeface="Times New Roman" panose="02020603050405020304" pitchFamily="18" charset="0"/>
              </a:rPr>
              <a:t>              Nitrate       </a:t>
            </a:r>
            <a:br>
              <a:rPr lang="en-US" altLang="ar-EG" sz="2400" b="1" dirty="0">
                <a:solidFill>
                  <a:schemeClr val="bg1"/>
                </a:solidFill>
                <a:cs typeface="Times New Roman" panose="02020603050405020304" pitchFamily="18" charset="0"/>
              </a:rPr>
            </a:br>
            <a:r>
              <a:rPr lang="en-US" altLang="ar-EG" sz="2400" b="1" dirty="0">
                <a:solidFill>
                  <a:schemeClr val="bg1"/>
                </a:solidFill>
                <a:cs typeface="Times New Roman" panose="02020603050405020304" pitchFamily="18" charset="0"/>
              </a:rPr>
              <a:t>              HNO</a:t>
            </a:r>
            <a:r>
              <a:rPr lang="en-US" altLang="ar-EG" sz="2400" b="1" baseline="-25000" dirty="0">
                <a:solidFill>
                  <a:schemeClr val="bg1"/>
                </a:solidFill>
                <a:cs typeface="Times New Roman" panose="02020603050405020304" pitchFamily="18" charset="0"/>
              </a:rPr>
              <a:t>3</a:t>
            </a:r>
            <a:r>
              <a:rPr lang="en-US" altLang="ar-EG" sz="2400" b="1" dirty="0">
                <a:solidFill>
                  <a:schemeClr val="bg1"/>
                </a:solidFill>
                <a:cs typeface="Times New Roman" panose="02020603050405020304" pitchFamily="18" charset="0"/>
              </a:rPr>
              <a:t> + 4 H</a:t>
            </a:r>
            <a:r>
              <a:rPr lang="en-US" altLang="ar-EG" sz="2400" b="1" baseline="-25000" dirty="0">
                <a:solidFill>
                  <a:schemeClr val="bg1"/>
                </a:solidFill>
                <a:cs typeface="Times New Roman" panose="02020603050405020304" pitchFamily="18" charset="0"/>
              </a:rPr>
              <a:t>2</a:t>
            </a:r>
            <a:r>
              <a:rPr lang="en-US" altLang="ar-EG" sz="2400" b="1" dirty="0">
                <a:solidFill>
                  <a:schemeClr val="bg1"/>
                </a:solidFill>
                <a:cs typeface="Times New Roman" panose="02020603050405020304" pitchFamily="18" charset="0"/>
              </a:rPr>
              <a:t>                                                 NH</a:t>
            </a:r>
            <a:r>
              <a:rPr lang="en-US" altLang="ar-EG" sz="2400" b="1" baseline="-25000" dirty="0">
                <a:solidFill>
                  <a:schemeClr val="bg1"/>
                </a:solidFill>
                <a:cs typeface="Times New Roman" panose="02020603050405020304" pitchFamily="18" charset="0"/>
              </a:rPr>
              <a:t>4  </a:t>
            </a:r>
            <a:r>
              <a:rPr lang="en-US" altLang="ar-EG" sz="2400" b="1" dirty="0">
                <a:solidFill>
                  <a:schemeClr val="bg1"/>
                </a:solidFill>
                <a:cs typeface="Times New Roman" panose="02020603050405020304" pitchFamily="18" charset="0"/>
              </a:rPr>
              <a:t>    + 3 H</a:t>
            </a:r>
            <a:r>
              <a:rPr lang="en-US" altLang="ar-EG" sz="2400" b="1" baseline="-25000" dirty="0">
                <a:solidFill>
                  <a:schemeClr val="bg1"/>
                </a:solidFill>
                <a:cs typeface="Times New Roman" panose="02020603050405020304" pitchFamily="18" charset="0"/>
              </a:rPr>
              <a:t>2</a:t>
            </a:r>
            <a:r>
              <a:rPr lang="en-US" altLang="ar-EG" sz="2400" b="1" dirty="0">
                <a:solidFill>
                  <a:schemeClr val="bg1"/>
                </a:solidFill>
                <a:cs typeface="Times New Roman" panose="02020603050405020304" pitchFamily="18" charset="0"/>
              </a:rPr>
              <a:t>0</a:t>
            </a:r>
            <a:br>
              <a:rPr lang="en-US" altLang="ar-EG" sz="2400" b="1" dirty="0">
                <a:solidFill>
                  <a:schemeClr val="bg1"/>
                </a:solidFill>
                <a:cs typeface="Times New Roman" panose="02020603050405020304" pitchFamily="18" charset="0"/>
              </a:rPr>
            </a:br>
            <a:r>
              <a:rPr lang="en-US" altLang="ar-EG" sz="2400" b="1" dirty="0">
                <a:solidFill>
                  <a:schemeClr val="bg1"/>
                </a:solidFill>
                <a:cs typeface="Times New Roman" panose="02020603050405020304" pitchFamily="18" charset="0"/>
              </a:rPr>
              <a:t>       Nitrate                       </a:t>
            </a:r>
            <a:r>
              <a:rPr lang="en-US" altLang="ar-EG" sz="2400" b="1" dirty="0" err="1">
                <a:solidFill>
                  <a:schemeClr val="bg1"/>
                </a:solidFill>
                <a:cs typeface="Times New Roman" panose="02020603050405020304" pitchFamily="18" charset="0"/>
              </a:rPr>
              <a:t>Reductase</a:t>
            </a:r>
            <a:r>
              <a:rPr lang="en-US" altLang="ar-EG" sz="2400" b="1" dirty="0">
                <a:solidFill>
                  <a:schemeClr val="bg1"/>
                </a:solidFill>
                <a:cs typeface="Times New Roman" panose="02020603050405020304" pitchFamily="18" charset="0"/>
              </a:rPr>
              <a:t>            ammonium</a:t>
            </a:r>
            <a:endParaRPr lang="en-US" sz="2400" dirty="0">
              <a:solidFill>
                <a:schemeClr val="bg1"/>
              </a:solidFill>
            </a:endParaRPr>
          </a:p>
        </p:txBody>
      </p:sp>
      <p:cxnSp>
        <p:nvCxnSpPr>
          <p:cNvPr id="8" name="Straight Arrow Connector 7"/>
          <p:cNvCxnSpPr>
            <a:cxnSpLocks/>
          </p:cNvCxnSpPr>
          <p:nvPr/>
        </p:nvCxnSpPr>
        <p:spPr>
          <a:xfrm>
            <a:off x="5857875" y="2720715"/>
            <a:ext cx="23145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293495" y="4017364"/>
            <a:ext cx="7809875" cy="1588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ar-EG" sz="2400" b="1" dirty="0">
                <a:solidFill>
                  <a:schemeClr val="bg1"/>
                </a:solidFill>
                <a:cs typeface="Times New Roman" panose="02020603050405020304" pitchFamily="18" charset="0"/>
              </a:rPr>
              <a:t>Nitrate reduction leading to production of ammonia is called "dissimilatory nitrate reduction" as some of the microorganisms assimilate ammonium for synthesis of proteins and amino acid.</a:t>
            </a:r>
            <a:endParaRPr lang="en-US" sz="2400" dirty="0">
              <a:solidFill>
                <a:schemeClr val="bg1"/>
              </a:solidFill>
            </a:endParaRPr>
          </a:p>
        </p:txBody>
      </p:sp>
    </p:spTree>
    <p:extLst>
      <p:ext uri="{BB962C8B-B14F-4D97-AF65-F5344CB8AC3E}">
        <p14:creationId xmlns:p14="http://schemas.microsoft.com/office/powerpoint/2010/main" val="81247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254834" y="1169233"/>
            <a:ext cx="4557010" cy="103432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ar-EG" sz="2000" b="1" dirty="0">
                <a:solidFill>
                  <a:schemeClr val="bg1"/>
                </a:solidFill>
                <a:latin typeface="Times New Roman" panose="02020603050405020304" pitchFamily="18" charset="0"/>
                <a:cs typeface="Times New Roman" panose="02020603050405020304" pitchFamily="18" charset="0"/>
              </a:rPr>
              <a:t>5. Denitrification</a:t>
            </a:r>
            <a:endParaRPr lang="en-US" sz="2000" dirty="0">
              <a:solidFill>
                <a:schemeClr val="bg1"/>
              </a:solidFill>
            </a:endParaRPr>
          </a:p>
        </p:txBody>
      </p:sp>
      <p:sp>
        <p:nvSpPr>
          <p:cNvPr id="3" name="Down Arrow 2"/>
          <p:cNvSpPr/>
          <p:nvPr/>
        </p:nvSpPr>
        <p:spPr>
          <a:xfrm>
            <a:off x="2413416" y="1169233"/>
            <a:ext cx="9578715" cy="362761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ar-EG" b="1" dirty="0">
                <a:solidFill>
                  <a:schemeClr val="bg1"/>
                </a:solidFill>
                <a:latin typeface="Times New Roman" panose="02020603050405020304" pitchFamily="18" charset="0"/>
                <a:cs typeface="Times New Roman" panose="02020603050405020304" pitchFamily="18" charset="0"/>
              </a:rPr>
              <a:t>This is the reverse process of nitrification. During </a:t>
            </a:r>
            <a:r>
              <a:rPr lang="en-US" altLang="ar-EG" b="1" dirty="0" err="1">
                <a:solidFill>
                  <a:schemeClr val="bg1"/>
                </a:solidFill>
                <a:latin typeface="Times New Roman" panose="02020603050405020304" pitchFamily="18" charset="0"/>
                <a:cs typeface="Times New Roman" panose="02020603050405020304" pitchFamily="18" charset="0"/>
              </a:rPr>
              <a:t>denitrification</a:t>
            </a:r>
            <a:r>
              <a:rPr lang="en-US" altLang="ar-EG" b="1" dirty="0">
                <a:solidFill>
                  <a:schemeClr val="bg1"/>
                </a:solidFill>
                <a:latin typeface="Times New Roman" panose="02020603050405020304" pitchFamily="18" charset="0"/>
                <a:cs typeface="Times New Roman" panose="02020603050405020304" pitchFamily="18" charset="0"/>
              </a:rPr>
              <a:t> nitrates are reduced to nitrites and then to nitrogen gas and ammonia. Thus, reduction of nitrates to gaseous nitrogen by microorganisms in a series of biochemical reactions is called “</a:t>
            </a:r>
            <a:r>
              <a:rPr lang="en-US" altLang="ar-EG" b="1" dirty="0" err="1">
                <a:solidFill>
                  <a:schemeClr val="bg1"/>
                </a:solidFill>
                <a:latin typeface="Times New Roman" panose="02020603050405020304" pitchFamily="18" charset="0"/>
                <a:cs typeface="Times New Roman" panose="02020603050405020304" pitchFamily="18" charset="0"/>
              </a:rPr>
              <a:t>denitrification</a:t>
            </a:r>
            <a:r>
              <a:rPr lang="en-US" altLang="ar-EG" b="1" dirty="0">
                <a:solidFill>
                  <a:schemeClr val="bg1"/>
                </a:solidFill>
                <a:latin typeface="Times New Roman" panose="02020603050405020304" pitchFamily="18" charset="0"/>
                <a:cs typeface="Times New Roman" panose="02020603050405020304" pitchFamily="18" charset="0"/>
              </a:rPr>
              <a:t>". The process is wasteful as available nitrogen in soil is lost to atmosphere. The overall process of </a:t>
            </a:r>
            <a:r>
              <a:rPr lang="en-US" altLang="ar-EG" b="1" dirty="0" err="1">
                <a:solidFill>
                  <a:schemeClr val="bg1"/>
                </a:solidFill>
                <a:latin typeface="Times New Roman" panose="02020603050405020304" pitchFamily="18" charset="0"/>
                <a:cs typeface="Times New Roman" panose="02020603050405020304" pitchFamily="18" charset="0"/>
              </a:rPr>
              <a:t>denitrification</a:t>
            </a:r>
            <a:r>
              <a:rPr lang="en-US" altLang="ar-EG" b="1" dirty="0">
                <a:solidFill>
                  <a:schemeClr val="bg1"/>
                </a:solidFill>
                <a:latin typeface="Times New Roman" panose="02020603050405020304" pitchFamily="18" charset="0"/>
                <a:cs typeface="Times New Roman" panose="02020603050405020304" pitchFamily="18" charset="0"/>
              </a:rPr>
              <a:t> is as follows</a:t>
            </a:r>
            <a:endParaRPr lang="en-US" dirty="0">
              <a:solidFill>
                <a:schemeClr val="bg1"/>
              </a:solidFill>
            </a:endParaRPr>
          </a:p>
        </p:txBody>
      </p:sp>
      <p:sp>
        <p:nvSpPr>
          <p:cNvPr id="5" name="Rounded Rectangle 4"/>
          <p:cNvSpPr/>
          <p:nvPr/>
        </p:nvSpPr>
        <p:spPr>
          <a:xfrm>
            <a:off x="254834" y="4796852"/>
            <a:ext cx="11737298" cy="1439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ar-EG" b="1" dirty="0" err="1">
                <a:solidFill>
                  <a:schemeClr val="bg1"/>
                </a:solidFill>
                <a:latin typeface="Times New Roman" panose="02020603050405020304" pitchFamily="18" charset="0"/>
                <a:cs typeface="Times New Roman" panose="02020603050405020304" pitchFamily="18" charset="0"/>
              </a:rPr>
              <a:t>NaR</a:t>
            </a:r>
            <a:r>
              <a:rPr lang="en-US" altLang="ar-EG" b="1" dirty="0">
                <a:solidFill>
                  <a:schemeClr val="bg1"/>
                </a:solidFill>
                <a:latin typeface="Times New Roman" panose="02020603050405020304" pitchFamily="18" charset="0"/>
                <a:cs typeface="Times New Roman" panose="02020603050405020304" pitchFamily="18" charset="0"/>
              </a:rPr>
              <a:t>                    </a:t>
            </a:r>
            <a:r>
              <a:rPr lang="en-US" altLang="ar-EG" b="1" dirty="0" err="1">
                <a:solidFill>
                  <a:schemeClr val="bg1"/>
                </a:solidFill>
                <a:latin typeface="Times New Roman" panose="02020603050405020304" pitchFamily="18" charset="0"/>
                <a:cs typeface="Times New Roman" panose="02020603050405020304" pitchFamily="18" charset="0"/>
              </a:rPr>
              <a:t>NiR</a:t>
            </a:r>
            <a:r>
              <a:rPr lang="en-US" altLang="ar-EG" b="1" dirty="0">
                <a:solidFill>
                  <a:schemeClr val="bg1"/>
                </a:solidFill>
                <a:latin typeface="Times New Roman" panose="02020603050405020304" pitchFamily="18" charset="0"/>
                <a:cs typeface="Times New Roman" panose="02020603050405020304" pitchFamily="18" charset="0"/>
              </a:rPr>
              <a:t>                             NOR                              </a:t>
            </a:r>
            <a:r>
              <a:rPr lang="en-US" altLang="ar-EG" b="1" dirty="0" err="1">
                <a:solidFill>
                  <a:schemeClr val="bg1"/>
                </a:solidFill>
                <a:latin typeface="Times New Roman" panose="02020603050405020304" pitchFamily="18" charset="0"/>
                <a:cs typeface="Times New Roman" panose="02020603050405020304" pitchFamily="18" charset="0"/>
              </a:rPr>
              <a:t>NOR</a:t>
            </a:r>
            <a:r>
              <a:rPr lang="en-US" altLang="ar-EG" b="1" dirty="0">
                <a:solidFill>
                  <a:schemeClr val="bg1"/>
                </a:solidFill>
                <a:latin typeface="Times New Roman" panose="02020603050405020304" pitchFamily="18" charset="0"/>
                <a:cs typeface="Times New Roman" panose="02020603050405020304" pitchFamily="18" charset="0"/>
              </a:rPr>
              <a:t>    </a:t>
            </a:r>
            <a:br>
              <a:rPr lang="en-US" altLang="ar-EG" b="1" dirty="0">
                <a:solidFill>
                  <a:schemeClr val="bg1"/>
                </a:solidFill>
                <a:latin typeface="Times New Roman" panose="02020603050405020304" pitchFamily="18" charset="0"/>
                <a:cs typeface="Times New Roman" panose="02020603050405020304" pitchFamily="18" charset="0"/>
              </a:rPr>
            </a:br>
            <a:r>
              <a:rPr lang="en-US" altLang="ar-EG" b="1" dirty="0">
                <a:solidFill>
                  <a:schemeClr val="bg1"/>
                </a:solidFill>
                <a:latin typeface="Times New Roman" panose="02020603050405020304" pitchFamily="18" charset="0"/>
                <a:cs typeface="Times New Roman" panose="02020603050405020304" pitchFamily="18" charset="0"/>
              </a:rPr>
              <a:t>Nitrate                          Nitrite                     Nitric Oxide                   Nitrous Oxide             Nitrogen gas</a:t>
            </a:r>
          </a:p>
        </p:txBody>
      </p:sp>
      <p:cxnSp>
        <p:nvCxnSpPr>
          <p:cNvPr id="7" name="Straight Arrow Connector 6"/>
          <p:cNvCxnSpPr>
            <a:cxnSpLocks/>
          </p:cNvCxnSpPr>
          <p:nvPr/>
        </p:nvCxnSpPr>
        <p:spPr>
          <a:xfrm>
            <a:off x="2413416" y="5782455"/>
            <a:ext cx="672684" cy="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1" name="Straight Arrow Connector 10"/>
          <p:cNvCxnSpPr>
            <a:cxnSpLocks/>
          </p:cNvCxnSpPr>
          <p:nvPr/>
        </p:nvCxnSpPr>
        <p:spPr>
          <a:xfrm>
            <a:off x="4471988" y="5782455"/>
            <a:ext cx="534727" cy="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3" name="Straight Arrow Connector 12"/>
          <p:cNvCxnSpPr/>
          <p:nvPr/>
        </p:nvCxnSpPr>
        <p:spPr>
          <a:xfrm flipV="1">
            <a:off x="6667577" y="5771213"/>
            <a:ext cx="801973" cy="11242"/>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23" name="Straight Arrow Connector 22"/>
          <p:cNvCxnSpPr>
            <a:cxnSpLocks/>
          </p:cNvCxnSpPr>
          <p:nvPr/>
        </p:nvCxnSpPr>
        <p:spPr>
          <a:xfrm>
            <a:off x="9172575" y="5771213"/>
            <a:ext cx="326739" cy="11242"/>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80">
                                          <p:stCondLst>
                                            <p:cond delay="0"/>
                                          </p:stCondLst>
                                        </p:cTn>
                                        <p:tgtEl>
                                          <p:spTgt spid="5"/>
                                        </p:tgtEl>
                                      </p:cBhvr>
                                    </p:animEffect>
                                    <p:anim calcmode="lin" valueType="num">
                                      <p:cBhvr>
                                        <p:cTn id="2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gtEl>
                                      </p:cBhvr>
                                      <p:to x="100000" y="60000"/>
                                    </p:animScale>
                                    <p:animScale>
                                      <p:cBhvr>
                                        <p:cTn id="28" dur="166" decel="50000">
                                          <p:stCondLst>
                                            <p:cond delay="676"/>
                                          </p:stCondLst>
                                        </p:cTn>
                                        <p:tgtEl>
                                          <p:spTgt spid="5"/>
                                        </p:tgtEl>
                                      </p:cBhvr>
                                      <p:to x="100000" y="100000"/>
                                    </p:animScale>
                                    <p:animScale>
                                      <p:cBhvr>
                                        <p:cTn id="29" dur="26">
                                          <p:stCondLst>
                                            <p:cond delay="1312"/>
                                          </p:stCondLst>
                                        </p:cTn>
                                        <p:tgtEl>
                                          <p:spTgt spid="5"/>
                                        </p:tgtEl>
                                      </p:cBhvr>
                                      <p:to x="100000" y="80000"/>
                                    </p:animScale>
                                    <p:animScale>
                                      <p:cBhvr>
                                        <p:cTn id="30" dur="166" decel="50000">
                                          <p:stCondLst>
                                            <p:cond delay="1338"/>
                                          </p:stCondLst>
                                        </p:cTn>
                                        <p:tgtEl>
                                          <p:spTgt spid="5"/>
                                        </p:tgtEl>
                                      </p:cBhvr>
                                      <p:to x="100000" y="100000"/>
                                    </p:animScale>
                                    <p:animScale>
                                      <p:cBhvr>
                                        <p:cTn id="31" dur="26">
                                          <p:stCondLst>
                                            <p:cond delay="1642"/>
                                          </p:stCondLst>
                                        </p:cTn>
                                        <p:tgtEl>
                                          <p:spTgt spid="5"/>
                                        </p:tgtEl>
                                      </p:cBhvr>
                                      <p:to x="100000" y="90000"/>
                                    </p:animScale>
                                    <p:animScale>
                                      <p:cBhvr>
                                        <p:cTn id="32" dur="166" decel="50000">
                                          <p:stCondLst>
                                            <p:cond delay="1668"/>
                                          </p:stCondLst>
                                        </p:cTn>
                                        <p:tgtEl>
                                          <p:spTgt spid="5"/>
                                        </p:tgtEl>
                                      </p:cBhvr>
                                      <p:to x="100000" y="100000"/>
                                    </p:animScale>
                                    <p:animScale>
                                      <p:cBhvr>
                                        <p:cTn id="33" dur="26">
                                          <p:stCondLst>
                                            <p:cond delay="1808"/>
                                          </p:stCondLst>
                                        </p:cTn>
                                        <p:tgtEl>
                                          <p:spTgt spid="5"/>
                                        </p:tgtEl>
                                      </p:cBhvr>
                                      <p:to x="100000" y="95000"/>
                                    </p:animScale>
                                    <p:animScale>
                                      <p:cBhvr>
                                        <p:cTn id="3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1635</Words>
  <Application>Microsoft Office PowerPoint</Application>
  <PresentationFormat>Widescreen</PresentationFormat>
  <Paragraphs>75</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Mahmoud Noureldein</dc:creator>
  <cp:lastModifiedBy>Mahmoud Noureldein</cp:lastModifiedBy>
  <cp:revision>54</cp:revision>
  <dcterms:created xsi:type="dcterms:W3CDTF">2020-03-22T17:21:20Z</dcterms:created>
  <dcterms:modified xsi:type="dcterms:W3CDTF">2020-03-28T16:24:23Z</dcterms:modified>
</cp:coreProperties>
</file>