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CC00"/>
    <a:srgbClr val="006600"/>
    <a:srgbClr val="FF0000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>
        <p:scale>
          <a:sx n="116" d="100"/>
          <a:sy n="116" d="100"/>
        </p:scale>
        <p:origin x="-18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47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26B9A1-F5F6-4FE7-82A6-75C2A45730E6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68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F81366-F54A-4929-89F4-5DD94EBDE2B4}" type="slidenum">
              <a:rPr lang="ar-SA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062DEC-E90C-49BF-882E-8ACEDAE604AB}" type="slidenum">
              <a:rPr lang="ar-SA"/>
              <a:pPr/>
              <a:t>10</a:t>
            </a:fld>
            <a:endParaRPr lang="en-US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85F3A2-0E76-41B5-A3B1-950A19444F94}" type="slidenum">
              <a:rPr lang="ar-SA"/>
              <a:pPr/>
              <a:t>11</a:t>
            </a:fld>
            <a:endParaRPr lang="en-US"/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A3E90C-33CA-486E-9346-CFCF7B7B396C}" type="slidenum">
              <a:rPr lang="ar-SA"/>
              <a:pPr/>
              <a:t>2</a:t>
            </a:fld>
            <a:endParaRPr lang="en-US"/>
          </a:p>
        </p:txBody>
      </p:sp>
      <p:sp>
        <p:nvSpPr>
          <p:cNvPr id="163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7A3E72-FFC2-4D6B-A33C-0CD3BACE0717}" type="slidenum">
              <a:rPr lang="ar-SA"/>
              <a:pPr/>
              <a:t>3</a:t>
            </a:fld>
            <a:endParaRPr lang="en-US"/>
          </a:p>
        </p:txBody>
      </p:sp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F69F6F-A17F-435B-9AF4-FD77BCF5DE68}" type="slidenum">
              <a:rPr lang="ar-SA"/>
              <a:pPr/>
              <a:t>4</a:t>
            </a:fld>
            <a:endParaRPr lang="en-US"/>
          </a:p>
        </p:txBody>
      </p:sp>
      <p:sp>
        <p:nvSpPr>
          <p:cNvPr id="184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C4C742-535B-4D3A-95AD-9E8F3512919D}" type="slidenum">
              <a:rPr lang="ar-SA"/>
              <a:pPr/>
              <a:t>5</a:t>
            </a:fld>
            <a:endParaRPr lang="en-US"/>
          </a:p>
        </p:txBody>
      </p:sp>
      <p:sp>
        <p:nvSpPr>
          <p:cNvPr id="194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FAE786-D63D-4920-9285-BBA2D61CCF78}" type="slidenum">
              <a:rPr lang="ar-SA"/>
              <a:pPr/>
              <a:t>6</a:t>
            </a:fld>
            <a:endParaRPr lang="en-US"/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190891-9DE3-4C98-91DA-9D1DCF63EB8E}" type="slidenum">
              <a:rPr lang="ar-SA"/>
              <a:pPr/>
              <a:t>7</a:t>
            </a:fld>
            <a:endParaRPr lang="en-US"/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98259E-67E6-4C34-AF3C-150B73AEA394}" type="slidenum">
              <a:rPr lang="ar-SA"/>
              <a:pPr/>
              <a:t>8</a:t>
            </a:fld>
            <a:endParaRPr lang="en-US"/>
          </a:p>
        </p:txBody>
      </p:sp>
      <p:sp>
        <p:nvSpPr>
          <p:cNvPr id="22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55410-B239-4187-BB3E-F214DFA7F5A7}" type="slidenum">
              <a:rPr lang="ar-SA"/>
              <a:pPr/>
              <a:t>9</a:t>
            </a:fld>
            <a:endParaRPr lang="en-US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6E7BB-1BE7-4832-BCE4-8BE906A478E5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5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86991-F8B7-45E5-8E96-3C78EFC4C821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2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50913-0BFA-46BE-9DD0-93DC6A53509E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107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D3BEE-064D-47EB-8A06-C236053F3C0F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2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FF4B0-DA06-4641-AAF0-A5F899225C87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6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9A40C2-4941-4EE9-8533-EBF9B432281A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2CDF4-96DD-4484-A34C-4DD5E80786D0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42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BC9C2-B9B7-4A93-81C3-9A948D4AE742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C831A-AB10-42B8-ABB4-82A962C34A42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90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B0AAE-480A-41FC-AE55-66AC6C39E292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38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66FE9-4219-49CA-9302-A01F95DBE8F0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123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608DB47-FA3F-45F6-B68E-182137C8BCDB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041D-9353-4F67-A57F-F88843D44AD3}" type="slidenum">
              <a:rPr lang="ar-SA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85800" y="3048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400">
                <a:solidFill>
                  <a:srgbClr val="FF0000"/>
                </a:solidFill>
              </a:rPr>
              <a:t>OSTRACODA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04800" y="1219200"/>
            <a:ext cx="8001000" cy="465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1"/>
              </a:buClr>
              <a:buSzPct val="115000"/>
              <a:buFontTx/>
              <a:buChar char="•"/>
            </a:pPr>
            <a:r>
              <a:rPr lang="en-US"/>
              <a:t>    It belongs to </a:t>
            </a:r>
            <a:r>
              <a:rPr lang="en-AU" b="1"/>
              <a:t>phylum crustacea</a:t>
            </a:r>
            <a:r>
              <a:rPr lang="en-AU"/>
              <a:t> and </a:t>
            </a:r>
            <a:r>
              <a:rPr lang="en-AU" b="1"/>
              <a:t>class ostracoda.</a:t>
            </a:r>
          </a:p>
          <a:p>
            <a:pPr>
              <a:spcBef>
                <a:spcPct val="50000"/>
              </a:spcBef>
              <a:buClr>
                <a:schemeClr val="tx1"/>
              </a:buClr>
              <a:buSzPct val="115000"/>
              <a:buFontTx/>
              <a:buChar char="•"/>
            </a:pPr>
            <a:r>
              <a:rPr lang="en-AU" b="1"/>
              <a:t>    </a:t>
            </a:r>
            <a:r>
              <a:rPr lang="en-US" b="1"/>
              <a:t>Known as seed shrimps</a:t>
            </a:r>
            <a:endParaRPr lang="en-AU" b="1"/>
          </a:p>
          <a:p>
            <a:pPr>
              <a:spcBef>
                <a:spcPct val="50000"/>
              </a:spcBef>
              <a:buClr>
                <a:schemeClr val="tx1"/>
              </a:buClr>
              <a:buSzPct val="115000"/>
              <a:buFontTx/>
              <a:buChar char="•"/>
            </a:pPr>
            <a:r>
              <a:rPr lang="en-AU" b="1"/>
              <a:t>    </a:t>
            </a:r>
            <a:r>
              <a:rPr lang="en-US" b="1"/>
              <a:t>Live in various niches: ocean platform, on sea floor, 	fresh water ponds, humid forest soils, mostly 	common among the shallow marine benthos).</a:t>
            </a:r>
            <a:endParaRPr lang="en-AU" b="1"/>
          </a:p>
          <a:p>
            <a:pPr>
              <a:spcBef>
                <a:spcPct val="50000"/>
              </a:spcBef>
              <a:buClr>
                <a:schemeClr val="tx1"/>
              </a:buClr>
              <a:buSzPct val="115000"/>
              <a:buFontTx/>
              <a:buChar char="•"/>
            </a:pPr>
            <a:r>
              <a:rPr lang="en-AU" b="1"/>
              <a:t>   </a:t>
            </a:r>
            <a:r>
              <a:rPr lang="en-US" b="1"/>
              <a:t>Used as: </a:t>
            </a:r>
            <a:endParaRPr lang="en-AU" b="1"/>
          </a:p>
          <a:p>
            <a:pPr>
              <a:spcBef>
                <a:spcPct val="50000"/>
              </a:spcBef>
              <a:buClr>
                <a:schemeClr val="tx1"/>
              </a:buClr>
              <a:buSzPct val="115000"/>
            </a:pPr>
            <a:r>
              <a:rPr lang="en-US" b="1"/>
              <a:t>     1- Tools for biozonation of marine strata, as they occur 	from Cambrian to the Present.</a:t>
            </a:r>
            <a:endParaRPr lang="en-AU" b="1"/>
          </a:p>
          <a:p>
            <a:pPr>
              <a:spcBef>
                <a:spcPct val="50000"/>
              </a:spcBef>
              <a:buClr>
                <a:schemeClr val="tx1"/>
              </a:buClr>
              <a:buSzPct val="115000"/>
            </a:pPr>
            <a:r>
              <a:rPr lang="en-AU" b="1"/>
              <a:t>     2- I</a:t>
            </a:r>
            <a:r>
              <a:rPr lang="en-US" b="1"/>
              <a:t>ndicators of ancient marine shorelines salinity, 	relative sea-floor depth</a:t>
            </a:r>
            <a:endParaRPr lang="en-US"/>
          </a:p>
        </p:txBody>
      </p:sp>
      <p:pic>
        <p:nvPicPr>
          <p:cNvPr id="2052" name="Picture 4" descr="Legitimocythe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77975"/>
            <a:ext cx="1600200" cy="86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Anchistrochele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429000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yprideis toros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638800"/>
            <a:ext cx="18288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DA9B-8B8C-450A-A174-9FEFCF347193}" type="slidenum">
              <a:rPr lang="ar-SA"/>
              <a:pPr/>
              <a:t>10</a:t>
            </a:fld>
            <a:endParaRPr lang="en-US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57200" y="152400"/>
            <a:ext cx="2386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ONTOGENY</a:t>
            </a:r>
            <a:endParaRPr lang="en-US" b="1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685800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>
                <a:solidFill>
                  <a:srgbClr val="000099"/>
                </a:solidFill>
              </a:rPr>
              <a:t>Ostracods grow by moulting. There are usually eight moults between the egg and the adult.</a:t>
            </a:r>
          </a:p>
        </p:txBody>
      </p:sp>
      <p:pic>
        <p:nvPicPr>
          <p:cNvPr id="12292" name="Picture 4" descr="Instars of ostraco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900" y="1295400"/>
            <a:ext cx="42545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57200" y="2133600"/>
            <a:ext cx="4114800" cy="283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What is the dimorphism? </a:t>
            </a:r>
          </a:p>
          <a:p>
            <a:r>
              <a:rPr lang="en-US"/>
              <a:t>Dimorphic two shells are typically similar in everything but not in size. Male-shell is generally longer than the female-shell.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20B2-894A-4207-9870-E51DDE6C47A5}" type="slidenum">
              <a:rPr lang="ar-SA"/>
              <a:pPr/>
              <a:t>11</a:t>
            </a:fld>
            <a:endParaRPr lang="en-U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762000" y="152400"/>
            <a:ext cx="3449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ARTICULATION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81000" y="1246188"/>
            <a:ext cx="4343400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2000" b="1"/>
              <a:t>Can be done by the following:</a:t>
            </a:r>
          </a:p>
          <a:p>
            <a:pPr>
              <a:buFontTx/>
              <a:buAutoNum type="arabicPeriod"/>
            </a:pPr>
            <a:r>
              <a:rPr lang="en-US" sz="2000" b="1"/>
              <a:t>Ligament (chitinous material, </a:t>
            </a:r>
          </a:p>
          <a:p>
            <a:r>
              <a:rPr lang="en-US" sz="2000" b="1"/>
              <a:t>	unfossilized)</a:t>
            </a:r>
          </a:p>
          <a:p>
            <a:pPr>
              <a:buFontTx/>
              <a:buAutoNum type="arabicPeriod" startAt="2"/>
            </a:pPr>
            <a:r>
              <a:rPr lang="en-US" sz="2000" b="1"/>
              <a:t>Hinge (teeth, sockets, ridges and </a:t>
            </a:r>
          </a:p>
          <a:p>
            <a:r>
              <a:rPr lang="en-US" sz="2000" b="1"/>
              <a:t>	grooves)</a:t>
            </a:r>
          </a:p>
          <a:p>
            <a:r>
              <a:rPr lang="en-US" sz="2000" b="1"/>
              <a:t>		- Adont hinge</a:t>
            </a:r>
          </a:p>
          <a:p>
            <a:r>
              <a:rPr lang="en-US" sz="2000" b="1"/>
              <a:t>		- Merodont hinge</a:t>
            </a:r>
          </a:p>
          <a:p>
            <a:r>
              <a:rPr lang="en-US" sz="2000" b="1"/>
              <a:t>		- Entomodont hinge</a:t>
            </a:r>
          </a:p>
          <a:p>
            <a:r>
              <a:rPr lang="en-US" sz="2000" b="1"/>
              <a:t>		- Amphidont hinge</a:t>
            </a:r>
          </a:p>
          <a:p>
            <a:r>
              <a:rPr lang="en-US" sz="2000" b="1"/>
              <a:t>3.	Ridges on the duplicature</a:t>
            </a:r>
          </a:p>
          <a:p>
            <a:pPr>
              <a:buFontTx/>
              <a:buAutoNum type="arabicPeriod" startAt="4"/>
            </a:pPr>
            <a:r>
              <a:rPr lang="en-US" sz="2000" b="1"/>
              <a:t>Adductor muscles (leave muscle </a:t>
            </a:r>
          </a:p>
          <a:p>
            <a:r>
              <a:rPr lang="en-US" sz="2000" b="1"/>
              <a:t>	scars inside and a subcentral tubercle/sulcus outside).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857500" y="1076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3318" name="Picture 6" descr="dentation ostraco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0" y="609600"/>
            <a:ext cx="438785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BA73-3066-4BA5-9430-B9D3033CF967}" type="slidenum">
              <a:rPr lang="ar-SA"/>
              <a:pPr/>
              <a:t>2</a:t>
            </a:fld>
            <a:endParaRPr lang="en-US"/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304800" y="228600"/>
            <a:ext cx="8534400" cy="6553200"/>
            <a:chOff x="192" y="144"/>
            <a:chExt cx="5376" cy="4128"/>
          </a:xfrm>
        </p:grpSpPr>
        <p:pic>
          <p:nvPicPr>
            <p:cNvPr id="5122" name="Picture 2" descr="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44"/>
              <a:ext cx="2521" cy="41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3" name="Text Box 3"/>
            <p:cNvSpPr txBox="1">
              <a:spLocks noChangeArrowheads="1"/>
            </p:cNvSpPr>
            <p:nvPr/>
          </p:nvSpPr>
          <p:spPr bwMode="auto">
            <a:xfrm>
              <a:off x="3072" y="336"/>
              <a:ext cx="2496" cy="33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1) </a:t>
              </a:r>
              <a:r>
                <a:rPr lang="en-US" i="1"/>
                <a:t>Neocythere denticulata</a:t>
              </a:r>
              <a:r>
                <a:rPr lang="en-US"/>
                <a:t> </a:t>
              </a:r>
            </a:p>
            <a:p>
              <a:pPr>
                <a:spcBef>
                  <a:spcPct val="50000"/>
                </a:spcBef>
              </a:pPr>
              <a:r>
                <a:rPr lang="en-US"/>
                <a:t>2) </a:t>
              </a:r>
              <a:r>
                <a:rPr lang="en-US" i="1"/>
                <a:t>Neocythere vanveenae</a:t>
              </a:r>
              <a:r>
                <a:rPr lang="en-US"/>
                <a:t> </a:t>
              </a:r>
            </a:p>
            <a:p>
              <a:pPr>
                <a:spcBef>
                  <a:spcPct val="50000"/>
                </a:spcBef>
              </a:pPr>
              <a:r>
                <a:rPr lang="en-US"/>
                <a:t>3) </a:t>
              </a:r>
              <a:r>
                <a:rPr lang="en-US" i="1"/>
                <a:t>Mandocythere harrisiana</a:t>
              </a:r>
              <a:r>
                <a:rPr lang="en-US"/>
                <a:t>  </a:t>
              </a:r>
            </a:p>
            <a:p>
              <a:pPr>
                <a:spcBef>
                  <a:spcPct val="50000"/>
                </a:spcBef>
              </a:pPr>
              <a:r>
                <a:rPr lang="en-US"/>
                <a:t>4) </a:t>
              </a:r>
              <a:r>
                <a:rPr lang="en-US" i="1"/>
                <a:t>Protocythere albae </a:t>
              </a:r>
            </a:p>
            <a:p>
              <a:pPr>
                <a:spcBef>
                  <a:spcPct val="50000"/>
                </a:spcBef>
              </a:pPr>
              <a:r>
                <a:rPr lang="en-US"/>
                <a:t>5) </a:t>
              </a:r>
              <a:r>
                <a:rPr lang="en-US" i="1"/>
                <a:t>Cornicytereis larivourensis</a:t>
              </a:r>
              <a:r>
                <a:rPr lang="en-US"/>
                <a:t> </a:t>
              </a:r>
            </a:p>
            <a:p>
              <a:pPr>
                <a:spcBef>
                  <a:spcPct val="50000"/>
                </a:spcBef>
              </a:pPr>
              <a:r>
                <a:rPr lang="en-US"/>
                <a:t>6) </a:t>
              </a:r>
              <a:r>
                <a:rPr lang="en-US" i="1"/>
                <a:t>Cythereis  reticulata</a:t>
              </a:r>
              <a:r>
                <a:rPr lang="en-US"/>
                <a:t> </a:t>
              </a:r>
            </a:p>
            <a:p>
              <a:pPr>
                <a:spcBef>
                  <a:spcPct val="50000"/>
                </a:spcBef>
              </a:pPr>
              <a:r>
                <a:rPr lang="en-US"/>
                <a:t>7) </a:t>
              </a:r>
              <a:r>
                <a:rPr lang="en-US" i="1"/>
                <a:t>Cythereis folkestonensis</a:t>
              </a:r>
              <a:r>
                <a:rPr lang="en-US"/>
                <a:t> </a:t>
              </a:r>
            </a:p>
            <a:p>
              <a:pPr>
                <a:spcBef>
                  <a:spcPct val="50000"/>
                </a:spcBef>
              </a:pPr>
              <a:r>
                <a:rPr lang="en-US"/>
                <a:t>8) </a:t>
              </a:r>
              <a:r>
                <a:rPr lang="en-US" i="1"/>
                <a:t>Isocythereis fortinodis</a:t>
              </a:r>
              <a:r>
                <a:rPr lang="en-US"/>
                <a:t> </a:t>
              </a:r>
            </a:p>
            <a:p>
              <a:pPr>
                <a:spcBef>
                  <a:spcPct val="50000"/>
                </a:spcBef>
              </a:pPr>
              <a:r>
                <a:rPr lang="en-US"/>
                <a:t>9) </a:t>
              </a:r>
              <a:r>
                <a:rPr lang="en-US" i="1"/>
                <a:t>Platycythereis gaultina</a:t>
              </a:r>
              <a:r>
                <a:rPr lang="en-US"/>
                <a:t> </a:t>
              </a:r>
            </a:p>
            <a:p>
              <a:pPr>
                <a:spcBef>
                  <a:spcPct val="50000"/>
                </a:spcBef>
              </a:pPr>
              <a:r>
                <a:rPr lang="en-US"/>
                <a:t>10) </a:t>
              </a:r>
              <a:r>
                <a:rPr lang="en-US" i="1"/>
                <a:t>Rehacythereis luermannae</a:t>
              </a:r>
              <a:r>
                <a:rPr lang="en-US"/>
                <a:t> 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B110F-C1BF-416C-8A88-5BD576F9EACE}" type="slidenum">
              <a:rPr lang="ar-SA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04800" y="914400"/>
            <a:ext cx="84582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n-US"/>
              <a:t>Composition of carapace: Chitinous (rarely fossilized) and calcareous (fossilized).</a:t>
            </a:r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n-US"/>
              <a:t>Size: range from 0.3-30 mm long (average size is typically about 1mm long).</a:t>
            </a:r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n-US"/>
              <a:t>Shape: ovate, kidney, or bean-shaped.</a:t>
            </a:r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n-US"/>
              <a:t>Carapace consists of two valves (right and left). These two valves are connected at the dorsum by a hinge and separate at the ventral.</a:t>
            </a:r>
          </a:p>
          <a:p>
            <a:pPr marL="457200" indent="-457200" algn="just">
              <a:spcBef>
                <a:spcPct val="50000"/>
              </a:spcBef>
              <a:buFontTx/>
              <a:buAutoNum type="arabicPeriod"/>
            </a:pPr>
            <a:r>
              <a:rPr lang="en-US"/>
              <a:t>Valves of a shell are not commonly the same size, so one overlaps the other.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371600" y="228600"/>
            <a:ext cx="701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</a:rPr>
              <a:t>MORPHOLOGY OF THE OSTRACOD CARAPACE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B74A8-2F77-4BA2-BC60-A075C841F399}" type="slidenum">
              <a:rPr lang="ar-SA"/>
              <a:pPr/>
              <a:t>4</a:t>
            </a:fld>
            <a:endParaRPr lang="en-US"/>
          </a:p>
        </p:txBody>
      </p:sp>
      <p:pic>
        <p:nvPicPr>
          <p:cNvPr id="7170" name="Picture 2" descr="Structure of Ostraco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628650"/>
            <a:ext cx="7600950" cy="560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9DAB1-D1E7-4F55-A69E-C1F92D34F91A}" type="slidenum">
              <a:rPr lang="ar-SA"/>
              <a:pPr/>
              <a:t>5</a:t>
            </a:fld>
            <a:endParaRPr lang="en-US"/>
          </a:p>
        </p:txBody>
      </p:sp>
      <p:pic>
        <p:nvPicPr>
          <p:cNvPr id="8194" name="Picture 2" descr="Internal structure of ostraco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657225"/>
            <a:ext cx="7646987" cy="554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B8F54-A58F-4C43-85C0-0775C8BB4F5F}" type="slidenum">
              <a:rPr lang="ar-SA"/>
              <a:pPr/>
              <a:t>6</a:t>
            </a:fld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8382000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buFontTx/>
              <a:buAutoNum type="arabicPeriod" startAt="6"/>
            </a:pP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TACTILE FEATURES</a:t>
            </a:r>
            <a:r>
              <a:rPr lang="en-US"/>
              <a:t> </a:t>
            </a:r>
            <a:r>
              <a:rPr lang="en-US" sz="2000" b="1"/>
              <a:t>(feeling by the surrounding environment): </a:t>
            </a:r>
          </a:p>
          <a:p>
            <a:r>
              <a:rPr lang="en-US"/>
              <a:t>       -- </a:t>
            </a:r>
            <a:r>
              <a:rPr lang="en-US">
                <a:solidFill>
                  <a:srgbClr val="006600"/>
                </a:solidFill>
              </a:rPr>
              <a:t>Setae</a:t>
            </a:r>
            <a:r>
              <a:rPr lang="en-US"/>
              <a:t> </a:t>
            </a:r>
            <a:r>
              <a:rPr lang="en-US" sz="2000"/>
              <a:t>(from pore canals and marginal pore canals)</a:t>
            </a:r>
          </a:p>
          <a:p>
            <a:r>
              <a:rPr lang="en-US"/>
              <a:t>	 -- </a:t>
            </a:r>
            <a:r>
              <a:rPr lang="en-US">
                <a:solidFill>
                  <a:srgbClr val="006600"/>
                </a:solidFill>
              </a:rPr>
              <a:t>Eyes</a:t>
            </a:r>
            <a:r>
              <a:rPr lang="en-US"/>
              <a:t> </a:t>
            </a:r>
            <a:r>
              <a:rPr lang="en-US" sz="2000"/>
              <a:t>(near eye spot/eye tubercle, specially for shallow water 	forms, 	deep water forms are blind).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81000" y="1843088"/>
            <a:ext cx="8382000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buFontTx/>
              <a:buAutoNum type="arabicPeriod" startAt="7"/>
            </a:pPr>
            <a:r>
              <a:rPr lang="en-US"/>
              <a:t> </a:t>
            </a:r>
            <a:r>
              <a:rPr lang="en-US" sz="2800" b="1">
                <a:solidFill>
                  <a:srgbClr val="FF0000"/>
                </a:solidFill>
              </a:rPr>
              <a:t>Ornamentation:</a:t>
            </a:r>
          </a:p>
          <a:p>
            <a:r>
              <a:rPr lang="en-US" sz="2000" b="1"/>
              <a:t>	The outer surfaces of the ostracod valves can be smooth or ornamented with pits, striations, reticulations, spines, sulci, tubercles, wings-shaped (alae).</a:t>
            </a:r>
          </a:p>
        </p:txBody>
      </p:sp>
      <p:pic>
        <p:nvPicPr>
          <p:cNvPr id="9222" name="Picture 6" descr="External structure ostraco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200400"/>
            <a:ext cx="5257800" cy="353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7B32-AC75-43B1-A680-78176435FEF0}" type="slidenum">
              <a:rPr lang="ar-SA"/>
              <a:pPr/>
              <a:t>7</a:t>
            </a:fld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695450" y="1719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4813"/>
            <a:ext cx="8280400" cy="4922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692275" y="5805488"/>
            <a:ext cx="5184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Common ornamentations in ostracods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5ABA6-ADD6-488E-93A2-F67F4F98771F}" type="slidenum">
              <a:rPr lang="ar-SA"/>
              <a:pPr/>
              <a:t>8</a:t>
            </a:fld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8153400" cy="569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ORIENTATION OF THE SHELL</a:t>
            </a:r>
          </a:p>
          <a:p>
            <a:pPr>
              <a:buFont typeface="Wingdings" pitchFamily="2" charset="2"/>
              <a:buChar char="Ø"/>
            </a:pPr>
            <a:r>
              <a:rPr lang="en-US"/>
              <a:t>  </a:t>
            </a:r>
            <a:r>
              <a:rPr lang="en-US" sz="2800" b="1">
                <a:solidFill>
                  <a:srgbClr val="00CC00"/>
                </a:solidFill>
              </a:rPr>
              <a:t>From side view:</a:t>
            </a:r>
            <a:r>
              <a:rPr lang="en-US" b="1">
                <a:solidFill>
                  <a:srgbClr val="000099"/>
                </a:solidFill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en-US"/>
              <a:t>    </a:t>
            </a:r>
            <a:r>
              <a:rPr lang="en-US" sz="2000">
                <a:solidFill>
                  <a:srgbClr val="003399"/>
                </a:solidFill>
              </a:rPr>
              <a:t>-</a:t>
            </a:r>
            <a:r>
              <a:rPr lang="en-US" sz="2000" b="1">
                <a:solidFill>
                  <a:srgbClr val="003399"/>
                </a:solidFill>
              </a:rPr>
              <a:t>Rounded end (the highest) )is anterior and pointed end is posterior.</a:t>
            </a:r>
          </a:p>
          <a:p>
            <a:pPr>
              <a:buFont typeface="Wingdings" pitchFamily="2" charset="2"/>
              <a:buNone/>
            </a:pPr>
            <a:r>
              <a:rPr lang="en-US" sz="2000" b="1">
                <a:solidFill>
                  <a:srgbClr val="003399"/>
                </a:solidFill>
              </a:rPr>
              <a:t>     -Dorsal outline is convex (often straight), while the ventral outline is   	straight, concave or sometimes with less convexity.</a:t>
            </a:r>
          </a:p>
          <a:p>
            <a:r>
              <a:rPr lang="en-US" sz="2000" b="1">
                <a:solidFill>
                  <a:srgbClr val="003399"/>
                </a:solidFill>
              </a:rPr>
              <a:t>     - eye-spot (if present) occur in an anterodorsal position.</a:t>
            </a:r>
          </a:p>
          <a:p>
            <a:pPr>
              <a:buFont typeface="Wingdings" pitchFamily="2" charset="2"/>
              <a:buChar char="Ø"/>
            </a:pPr>
            <a:r>
              <a:rPr lang="en-US"/>
              <a:t> </a:t>
            </a:r>
            <a:r>
              <a:rPr lang="en-US" sz="2800" b="1">
                <a:solidFill>
                  <a:srgbClr val="00CC00"/>
                </a:solidFill>
              </a:rPr>
              <a:t>From dorsal/ventral view:</a:t>
            </a:r>
            <a:r>
              <a:rPr lang="en-US" sz="2800">
                <a:solidFill>
                  <a:srgbClr val="00CC00"/>
                </a:solidFill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en-US"/>
              <a:t>    - Broadest region occurs near the posterior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/>
              <a:t> </a:t>
            </a:r>
            <a:r>
              <a:rPr lang="en-US" b="1">
                <a:solidFill>
                  <a:srgbClr val="00CC00"/>
                </a:solidFill>
              </a:rPr>
              <a:t>From the interior:</a:t>
            </a:r>
            <a:r>
              <a:rPr lang="en-US"/>
              <a:t> adductor muscle scars occur near the    	anterior end.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/>
              <a:t> </a:t>
            </a:r>
            <a:r>
              <a:rPr lang="en-US" b="1">
                <a:solidFill>
                  <a:srgbClr val="00CC00"/>
                </a:solidFill>
              </a:rPr>
              <a:t>Spines and alae (wings)</a:t>
            </a:r>
            <a:r>
              <a:rPr lang="en-US"/>
              <a:t> are generally directed towards the 	posterior.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/>
              <a:t> </a:t>
            </a:r>
            <a:r>
              <a:rPr lang="en-US">
                <a:solidFill>
                  <a:srgbClr val="00CC00"/>
                </a:solidFill>
              </a:rPr>
              <a:t>Ornamentation</a:t>
            </a:r>
            <a:r>
              <a:rPr lang="en-US"/>
              <a:t> is heavier at the posterior than is at the 	anterior.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9F26B-8616-411E-B077-8BE0B9A40C01}" type="slidenum">
              <a:rPr lang="ar-SA"/>
              <a:pPr/>
              <a:t>9</a:t>
            </a:fld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295525" y="2347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49425"/>
            <a:ext cx="8229600" cy="390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306</Words>
  <Application>Microsoft Office PowerPoint</Application>
  <PresentationFormat>On-screen Show (4:3)</PresentationFormat>
  <Paragraphs>78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Mansoura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Geology</dc:creator>
  <cp:lastModifiedBy>ahmed77</cp:lastModifiedBy>
  <cp:revision>22</cp:revision>
  <dcterms:created xsi:type="dcterms:W3CDTF">2005-03-16T08:08:43Z</dcterms:created>
  <dcterms:modified xsi:type="dcterms:W3CDTF">2020-03-30T11:53:29Z</dcterms:modified>
</cp:coreProperties>
</file>