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136502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36482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7645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410863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734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32094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257681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234221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231201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60553-811D-4C7F-AB2C-E05D00FC00F0}" type="datetimeFigureOut">
              <a:rPr lang="en-GB" smtClean="0"/>
              <a:t>22/03/2020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223483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60553-811D-4C7F-AB2C-E05D00FC00F0}" type="datetimeFigureOut">
              <a:rPr lang="en-GB" smtClean="0"/>
              <a:t>22/03/2020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375969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160553-811D-4C7F-AB2C-E05D00FC00F0}" type="datetimeFigureOut">
              <a:rPr lang="en-GB" smtClean="0"/>
              <a:t>22/03/2020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109597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160553-811D-4C7F-AB2C-E05D00FC00F0}" type="datetimeFigureOut">
              <a:rPr lang="en-GB" smtClean="0"/>
              <a:t>22/03/2020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159261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60553-811D-4C7F-AB2C-E05D00FC00F0}" type="datetimeFigureOut">
              <a:rPr lang="en-GB" smtClean="0"/>
              <a:t>22/03/2020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174214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160553-811D-4C7F-AB2C-E05D00FC00F0}" type="datetimeFigureOut">
              <a:rPr lang="en-GB" smtClean="0"/>
              <a:t>22/03/2020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324249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160553-811D-4C7F-AB2C-E05D00FC00F0}" type="datetimeFigureOut">
              <a:rPr lang="en-GB" smtClean="0"/>
              <a:t>22/03/2020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4BE358-D05B-4058-A839-9141B03A0462}" type="slidenum">
              <a:rPr lang="en-GB" smtClean="0"/>
              <a:t>‹#›</a:t>
            </a:fld>
            <a:endParaRPr lang="en-GB"/>
          </a:p>
        </p:txBody>
      </p:sp>
    </p:spTree>
    <p:extLst>
      <p:ext uri="{BB962C8B-B14F-4D97-AF65-F5344CB8AC3E}">
        <p14:creationId xmlns:p14="http://schemas.microsoft.com/office/powerpoint/2010/main" val="10696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160553-811D-4C7F-AB2C-E05D00FC00F0}" type="datetimeFigureOut">
              <a:rPr lang="en-GB" smtClean="0"/>
              <a:t>22/03/2020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4BE358-D05B-4058-A839-9141B03A0462}" type="slidenum">
              <a:rPr lang="en-GB" smtClean="0"/>
              <a:t>‹#›</a:t>
            </a:fld>
            <a:endParaRPr lang="en-GB"/>
          </a:p>
        </p:txBody>
      </p:sp>
    </p:spTree>
    <p:extLst>
      <p:ext uri="{BB962C8B-B14F-4D97-AF65-F5344CB8AC3E}">
        <p14:creationId xmlns:p14="http://schemas.microsoft.com/office/powerpoint/2010/main" val="3794281623"/>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a:xfrm>
            <a:off x="2209800" y="2286000"/>
            <a:ext cx="7772400" cy="1143000"/>
          </a:xfrm>
        </p:spPr>
        <p:txBody>
          <a:bodyPr/>
          <a:lstStyle/>
          <a:p>
            <a:pPr algn="ctr" eaLnBrk="1" hangingPunct="1"/>
            <a:r>
              <a:rPr lang="en-US" altLang="en-US" sz="3600" b="1" dirty="0">
                <a:solidFill>
                  <a:schemeClr val="tx1"/>
                </a:solidFill>
                <a:latin typeface="Comic Sans MS" panose="030F0702030302020204" pitchFamily="66" charset="0"/>
              </a:rPr>
              <a:t>208M </a:t>
            </a:r>
          </a:p>
        </p:txBody>
      </p:sp>
      <p:sp>
        <p:nvSpPr>
          <p:cNvPr id="2051" name="Rectangle 1027"/>
          <p:cNvSpPr>
            <a:spLocks noGrp="1" noChangeArrowheads="1"/>
          </p:cNvSpPr>
          <p:nvPr>
            <p:ph type="subTitle" idx="1"/>
          </p:nvPr>
        </p:nvSpPr>
        <p:spPr>
          <a:xfrm>
            <a:off x="1536879" y="3717948"/>
            <a:ext cx="9144000" cy="1124508"/>
          </a:xfrm>
        </p:spPr>
        <p:txBody>
          <a:bodyPr/>
          <a:lstStyle/>
          <a:p>
            <a:pPr algn="ctr" eaLnBrk="1" hangingPunct="1"/>
            <a:r>
              <a:rPr lang="en-US" altLang="en-US" sz="2800" b="1" dirty="0">
                <a:latin typeface="Comic Sans MS" panose="030F0702030302020204" pitchFamily="66" charset="0"/>
              </a:rPr>
              <a:t>Molecular Biology (1)</a:t>
            </a:r>
          </a:p>
        </p:txBody>
      </p:sp>
      <p:pic>
        <p:nvPicPr>
          <p:cNvPr id="7" name="Picture 21" descr="Description: Photo"/>
          <p:cNvPicPr>
            <a:picLocks noChangeAspect="1" noChangeArrowheads="1"/>
          </p:cNvPicPr>
          <p:nvPr/>
        </p:nvPicPr>
        <p:blipFill>
          <a:blip r:embed="rId2">
            <a:extLst>
              <a:ext uri="{28A0092B-C50C-407E-A947-70E740481C1C}">
                <a14:useLocalDpi xmlns:a14="http://schemas.microsoft.com/office/drawing/2010/main" val="0"/>
              </a:ext>
            </a:extLst>
          </a:blip>
          <a:srcRect t="-15253" b="-2"/>
          <a:stretch>
            <a:fillRect/>
          </a:stretch>
        </p:blipFill>
        <p:spPr bwMode="auto">
          <a:xfrm>
            <a:off x="5347562" y="701073"/>
            <a:ext cx="1630753" cy="141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84486" y="5053415"/>
            <a:ext cx="5254580" cy="707886"/>
          </a:xfrm>
          <a:prstGeom prst="rect">
            <a:avLst/>
          </a:prstGeom>
          <a:noFill/>
        </p:spPr>
        <p:txBody>
          <a:bodyPr wrap="square" rtlCol="0">
            <a:spAutoFit/>
          </a:bodyPr>
          <a:lstStyle/>
          <a:p>
            <a:pPr algn="ctr"/>
            <a:r>
              <a:rPr lang="en-GB" sz="4000" b="1" dirty="0" err="1">
                <a:latin typeface="Brush Script MT" panose="03060802040406070304" pitchFamily="66" charset="0"/>
              </a:rPr>
              <a:t>Dr.</a:t>
            </a:r>
            <a:r>
              <a:rPr lang="en-GB" sz="4000" b="1" dirty="0">
                <a:latin typeface="Brush Script MT" panose="03060802040406070304" pitchFamily="66" charset="0"/>
              </a:rPr>
              <a:t> Heba </a:t>
            </a:r>
            <a:r>
              <a:rPr lang="en-GB" sz="4000" b="1" dirty="0" err="1">
                <a:latin typeface="Brush Script MT" panose="03060802040406070304" pitchFamily="66" charset="0"/>
              </a:rPr>
              <a:t>Ebeed</a:t>
            </a:r>
            <a:endParaRPr lang="en-GB" sz="4000" b="1" dirty="0">
              <a:latin typeface="Brush Script MT" panose="03060802040406070304" pitchFamily="66" charset="0"/>
            </a:endParaRPr>
          </a:p>
        </p:txBody>
      </p:sp>
      <p:sp>
        <p:nvSpPr>
          <p:cNvPr id="2" name="Rectangle 1">
            <a:extLst>
              <a:ext uri="{FF2B5EF4-FFF2-40B4-BE49-F238E27FC236}">
                <a16:creationId xmlns:a16="http://schemas.microsoft.com/office/drawing/2014/main" id="{8727A09A-E91F-4B14-A027-84D4D7201E32}"/>
              </a:ext>
            </a:extLst>
          </p:cNvPr>
          <p:cNvSpPr/>
          <p:nvPr/>
        </p:nvSpPr>
        <p:spPr>
          <a:xfrm>
            <a:off x="5721538" y="5972261"/>
            <a:ext cx="748923" cy="369332"/>
          </a:xfrm>
          <a:prstGeom prst="rect">
            <a:avLst/>
          </a:prstGeom>
        </p:spPr>
        <p:txBody>
          <a:bodyPr wrap="none">
            <a:spAutoFit/>
          </a:bodyPr>
          <a:lstStyle/>
          <a:p>
            <a:pPr algn="ctr"/>
            <a:r>
              <a:rPr lang="en-US" altLang="en-US" b="1" dirty="0">
                <a:solidFill>
                  <a:srgbClr val="FFFF00"/>
                </a:solidFill>
                <a:latin typeface="Comic Sans MS" panose="030F0702030302020204" pitchFamily="66" charset="0"/>
              </a:rPr>
              <a:t>2020</a:t>
            </a:r>
          </a:p>
        </p:txBody>
      </p:sp>
    </p:spTree>
    <p:extLst>
      <p:ext uri="{BB962C8B-B14F-4D97-AF65-F5344CB8AC3E}">
        <p14:creationId xmlns:p14="http://schemas.microsoft.com/office/powerpoint/2010/main" val="1242141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barn(inVertical)">
                                      <p:cBhvr>
                                        <p:cTn id="15" dur="500"/>
                                        <p:tgtEl>
                                          <p:spTgt spid="20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A9EC-62F0-4FAB-AFA3-703EE96B2F62}"/>
              </a:ext>
            </a:extLst>
          </p:cNvPr>
          <p:cNvSpPr>
            <a:spLocks noGrp="1"/>
          </p:cNvSpPr>
          <p:nvPr>
            <p:ph type="title"/>
          </p:nvPr>
        </p:nvSpPr>
        <p:spPr/>
        <p:txBody>
          <a:bodyPr/>
          <a:lstStyle/>
          <a:p>
            <a:r>
              <a:rPr lang="en-GB" b="1" dirty="0"/>
              <a:t>Initiation</a:t>
            </a:r>
            <a:br>
              <a:rPr lang="en-GB" dirty="0"/>
            </a:br>
            <a:endParaRPr lang="en-GB" dirty="0"/>
          </a:p>
        </p:txBody>
      </p:sp>
      <p:sp>
        <p:nvSpPr>
          <p:cNvPr id="3" name="Content Placeholder 2">
            <a:extLst>
              <a:ext uri="{FF2B5EF4-FFF2-40B4-BE49-F238E27FC236}">
                <a16:creationId xmlns:a16="http://schemas.microsoft.com/office/drawing/2014/main" id="{C3B0E540-3736-4762-9C9A-97EB748F6F39}"/>
              </a:ext>
            </a:extLst>
          </p:cNvPr>
          <p:cNvSpPr>
            <a:spLocks noGrp="1"/>
          </p:cNvSpPr>
          <p:nvPr>
            <p:ph idx="1"/>
          </p:nvPr>
        </p:nvSpPr>
        <p:spPr/>
        <p:txBody>
          <a:bodyPr/>
          <a:lstStyle/>
          <a:p>
            <a:r>
              <a:rPr lang="en-GB" dirty="0"/>
              <a:t>In order for translation to start, we need a few key ingredients. These include:</a:t>
            </a:r>
          </a:p>
          <a:p>
            <a:pPr lvl="0"/>
            <a:r>
              <a:rPr lang="en-GB" dirty="0"/>
              <a:t>A ribosome (which comes in two pieces, large and small)</a:t>
            </a:r>
          </a:p>
          <a:p>
            <a:pPr lvl="0"/>
            <a:r>
              <a:rPr lang="en-GB" dirty="0"/>
              <a:t>An mRNA with instructions for the protein we'll build</a:t>
            </a:r>
          </a:p>
          <a:p>
            <a:pPr lvl="0"/>
            <a:r>
              <a:rPr lang="en-GB" dirty="0"/>
              <a:t>An "initiator" tRNA carrying the first amino acid in the protein, which is almost always methionine (Met)</a:t>
            </a:r>
          </a:p>
          <a:p>
            <a:r>
              <a:rPr lang="en-GB" dirty="0"/>
              <a:t>During initiation, these pieces must come together in just the right way. Together, they form the initiation complex, the molecular setup needed to start making a new protein.</a:t>
            </a:r>
          </a:p>
          <a:p>
            <a:endParaRPr lang="en-GB" dirty="0"/>
          </a:p>
        </p:txBody>
      </p:sp>
    </p:spTree>
    <p:extLst>
      <p:ext uri="{BB962C8B-B14F-4D97-AF65-F5344CB8AC3E}">
        <p14:creationId xmlns:p14="http://schemas.microsoft.com/office/powerpoint/2010/main" val="268515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ukaryotic translation initiation:&#10;&#10;1. Complex of small ribosomal subnit and initiator tRNA (bearing methionine) binds to 5' cap of mRNA.&#10;2. Complex scans from 5' to 3' to find the start codon (AUG).&#10;3. Initiator tRNA binds to start codon.&#10;4. Large ribosomal subunit comes together with the mRNA, initiator tRNA, and small ribosomal subunit to form the initiation complex. The initiator tRNA is positioned in the P site of the assembled ribosome.&#10;&#10;These steps are assisted by initiation factors (not shown in diagram).">
            <a:extLst>
              <a:ext uri="{FF2B5EF4-FFF2-40B4-BE49-F238E27FC236}">
                <a16:creationId xmlns:a16="http://schemas.microsoft.com/office/drawing/2014/main" id="{8277918E-8BCD-44DE-8F14-8CC4782DEA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6700" y="381000"/>
            <a:ext cx="3657600" cy="6096000"/>
          </a:xfrm>
          <a:prstGeom prst="rect">
            <a:avLst/>
          </a:prstGeom>
          <a:noFill/>
          <a:ln>
            <a:noFill/>
          </a:ln>
        </p:spPr>
      </p:pic>
    </p:spTree>
    <p:extLst>
      <p:ext uri="{BB962C8B-B14F-4D97-AF65-F5344CB8AC3E}">
        <p14:creationId xmlns:p14="http://schemas.microsoft.com/office/powerpoint/2010/main" val="231956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7D4B-A879-493B-945C-0BA389AC73AA}"/>
              </a:ext>
            </a:extLst>
          </p:cNvPr>
          <p:cNvSpPr>
            <a:spLocks noGrp="1"/>
          </p:cNvSpPr>
          <p:nvPr>
            <p:ph type="title"/>
          </p:nvPr>
        </p:nvSpPr>
        <p:spPr/>
        <p:txBody>
          <a:bodyPr/>
          <a:lstStyle/>
          <a:p>
            <a:endParaRPr lang="en-GB"/>
          </a:p>
        </p:txBody>
      </p:sp>
      <p:pic>
        <p:nvPicPr>
          <p:cNvPr id="4" name="Content Placeholder 3" descr="Bacterial translation initiation:&#10;&#10;On a bacterial mRNA, a G/A-rich sequence called the Shine-Dalgarno sequence is found slightly upstream (5' of) the start codon (AUG). The small ribosomal subunit recognizes and binds to the Shine-Dalgarno sequence. The small ribosomal subunit also binds to the initiator tRNA (carrying fMet), which forms complementary base pairs with the start codon. As noted in the text, the small ribosomal subunit may sometimes bind first to the mRNA (and then the initiator tRNA), and sometimes the other way around (the initiator tRNA first, and then the mRNA). It's thought that the order of these events may be random.&#10;&#10;Once these components have come together, the large ribosomal subunit joins them. The assembled ribosome with mRNA and bound initiator tRNA comprises the initiation complex. The initiator tRNA is in the P site of the assembled ribosome.">
            <a:extLst>
              <a:ext uri="{FF2B5EF4-FFF2-40B4-BE49-F238E27FC236}">
                <a16:creationId xmlns:a16="http://schemas.microsoft.com/office/drawing/2014/main" id="{5D2A5681-1423-4505-9EAF-3D96E521D9F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2381250"/>
            <a:ext cx="8324850" cy="3619499"/>
          </a:xfrm>
          <a:prstGeom prst="rect">
            <a:avLst/>
          </a:prstGeom>
          <a:noFill/>
          <a:ln>
            <a:noFill/>
          </a:ln>
        </p:spPr>
      </p:pic>
    </p:spTree>
    <p:extLst>
      <p:ext uri="{BB962C8B-B14F-4D97-AF65-F5344CB8AC3E}">
        <p14:creationId xmlns:p14="http://schemas.microsoft.com/office/powerpoint/2010/main" val="276574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054EF5-EFE6-45A2-834C-0F0931F39F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CFE3C88A-FEDB-4B9C-94EE-5026B326B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D51D9B-0E7C-44D3-9215-81F9915232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16EFB339-1D4E-4824-A20B-AF30D07CF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00030831-8136-4C61-8F00-6F190C5A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B14B360-4798-467E-ADE9-756959EC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433F2F7-DA21-430A-A31C-D529D9C6A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0B24FFF9-F75D-4A88-90F8-D2D7BBB8E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0A2A2C4-404D-431C-8F9A-227932A42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661DBE2-1BC5-463F-BBB8-199B890D1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10A6E70-F0B9-4E3D-9A78-2D2FEE5D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Eukaryotic cell:&#10;&#10;* DNA is transcribed to make an RNA inside the nucleus. The initial RNA transcript is processed into a mature mRNA before exportation to the cytosol.&#10;&#10;* The mRNA contains just one coding sequence (specifying one polypeptide).&#10;&#10;Bacterial cell:&#10;&#10;* DNA is transcribed to make an mRNA in the cytosol. Ribosomes can start translating the mRNA before it is even completely transcribed. No post-transcription processing steps are necessary.&#10;&#10;* The mRNA contains three coding sequences from three different genes, each specifying its own polypeptide.">
            <a:extLst>
              <a:ext uri="{FF2B5EF4-FFF2-40B4-BE49-F238E27FC236}">
                <a16:creationId xmlns:a16="http://schemas.microsoft.com/office/drawing/2014/main" id="{44421CF9-82DF-40E0-9716-E7EAF50084BB}"/>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29074" y="1131994"/>
            <a:ext cx="5598033" cy="4590386"/>
          </a:xfrm>
          <a:prstGeom prst="rect">
            <a:avLst/>
          </a:prstGeom>
          <a:noFill/>
        </p:spPr>
      </p:pic>
    </p:spTree>
    <p:extLst>
      <p:ext uri="{BB962C8B-B14F-4D97-AF65-F5344CB8AC3E}">
        <p14:creationId xmlns:p14="http://schemas.microsoft.com/office/powerpoint/2010/main" val="157505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18350E8-CB65-4B7A-A5F5-07C1F1F76579}"/>
              </a:ext>
            </a:extLst>
          </p:cNvPr>
          <p:cNvSpPr>
            <a:spLocks noGrp="1"/>
          </p:cNvSpPr>
          <p:nvPr>
            <p:ph type="title"/>
          </p:nvPr>
        </p:nvSpPr>
        <p:spPr>
          <a:xfrm>
            <a:off x="673754" y="643467"/>
            <a:ext cx="4203045" cy="1375608"/>
          </a:xfrm>
        </p:spPr>
        <p:txBody>
          <a:bodyPr anchor="ctr">
            <a:normAutofit/>
          </a:bodyPr>
          <a:lstStyle/>
          <a:p>
            <a:r>
              <a:rPr lang="en-GB" b="1">
                <a:solidFill>
                  <a:schemeClr val="bg1"/>
                </a:solidFill>
              </a:rPr>
              <a:t>Elongation</a:t>
            </a:r>
            <a:endParaRPr lang="en-GB">
              <a:solidFill>
                <a:schemeClr val="bg1"/>
              </a:solidFill>
            </a:endParaRPr>
          </a:p>
        </p:txBody>
      </p:sp>
      <p:sp>
        <p:nvSpPr>
          <p:cNvPr id="3" name="Content Placeholder 2">
            <a:extLst>
              <a:ext uri="{FF2B5EF4-FFF2-40B4-BE49-F238E27FC236}">
                <a16:creationId xmlns:a16="http://schemas.microsoft.com/office/drawing/2014/main" id="{04BCB4C6-CC21-4B66-81B7-531D18D7FBD6}"/>
              </a:ext>
            </a:extLst>
          </p:cNvPr>
          <p:cNvSpPr>
            <a:spLocks noGrp="1"/>
          </p:cNvSpPr>
          <p:nvPr>
            <p:ph idx="1"/>
          </p:nvPr>
        </p:nvSpPr>
        <p:spPr>
          <a:xfrm>
            <a:off x="673754" y="2160590"/>
            <a:ext cx="3973943" cy="3440110"/>
          </a:xfrm>
        </p:spPr>
        <p:txBody>
          <a:bodyPr>
            <a:normAutofit/>
          </a:bodyPr>
          <a:lstStyle/>
          <a:p>
            <a:r>
              <a:rPr lang="en-GB">
                <a:solidFill>
                  <a:schemeClr val="bg1"/>
                </a:solidFill>
              </a:rPr>
              <a:t>Elongation is the stage where the amino acid chain gets longer. In elongation, the mRNA is read one codon at a time, and the amino acid matching each codon is added to a growing protein chain.</a:t>
            </a:r>
          </a:p>
          <a:p>
            <a:endParaRPr lang="en-GB">
              <a:solidFill>
                <a:schemeClr val="bg1"/>
              </a:solidFill>
            </a:endParaRPr>
          </a:p>
        </p:txBody>
      </p:sp>
      <p:pic>
        <p:nvPicPr>
          <p:cNvPr id="4" name="Picture 3">
            <a:extLst>
              <a:ext uri="{FF2B5EF4-FFF2-40B4-BE49-F238E27FC236}">
                <a16:creationId xmlns:a16="http://schemas.microsoft.com/office/drawing/2014/main" id="{15FE879D-0745-46EC-9614-192CBC12510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96001" y="1159602"/>
            <a:ext cx="5143500" cy="4526280"/>
          </a:xfrm>
          <a:prstGeom prst="rect">
            <a:avLst/>
          </a:prstGeom>
          <a:noFill/>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9797777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054EF5-EFE6-45A2-834C-0F0931F39F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CFE3C88A-FEDB-4B9C-94EE-5026B326B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D51D9B-0E7C-44D3-9215-81F9915232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16EFB339-1D4E-4824-A20B-AF30D07CF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00030831-8136-4C61-8F00-6F190C5A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B14B360-4798-467E-ADE9-756959EC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433F2F7-DA21-430A-A31C-D529D9C6A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0B24FFF9-F75D-4A88-90F8-D2D7BBB8E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0A2A2C4-404D-431C-8F9A-227932A42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661DBE2-1BC5-463F-BBB8-199B890D1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10A6E70-F0B9-4E3D-9A78-2D2FEE5D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E3B0B38-7570-4169-8926-EFFD1A387BB8}"/>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43713"/>
          <a:stretch/>
        </p:blipFill>
        <p:spPr bwMode="auto">
          <a:xfrm>
            <a:off x="2258242" y="1756107"/>
            <a:ext cx="2508492" cy="3589616"/>
          </a:xfrm>
          <a:prstGeom prst="rect">
            <a:avLst/>
          </a:prstGeom>
          <a:noFill/>
        </p:spPr>
      </p:pic>
      <p:pic>
        <p:nvPicPr>
          <p:cNvPr id="33" name="Content Placeholder 3">
            <a:extLst>
              <a:ext uri="{FF2B5EF4-FFF2-40B4-BE49-F238E27FC236}">
                <a16:creationId xmlns:a16="http://schemas.microsoft.com/office/drawing/2014/main" id="{660B6189-B0A4-43A0-B921-216B03AA63E3}"/>
              </a:ext>
            </a:extLst>
          </p:cNvPr>
          <p:cNvPicPr>
            <a:picLocks/>
          </p:cNvPicPr>
          <p:nvPr/>
        </p:nvPicPr>
        <p:blipFill rotWithShape="1">
          <a:blip r:embed="rId3" cstate="print">
            <a:extLst>
              <a:ext uri="{28A0092B-C50C-407E-A947-70E740481C1C}">
                <a14:useLocalDpi xmlns:a14="http://schemas.microsoft.com/office/drawing/2010/main" val="0"/>
              </a:ext>
            </a:extLst>
          </a:blip>
          <a:srcRect t="50039"/>
          <a:stretch/>
        </p:blipFill>
        <p:spPr bwMode="auto">
          <a:xfrm>
            <a:off x="6497926" y="1756107"/>
            <a:ext cx="2508492" cy="3422406"/>
          </a:xfrm>
          <a:prstGeom prst="rect">
            <a:avLst/>
          </a:prstGeom>
          <a:noFill/>
        </p:spPr>
      </p:pic>
    </p:spTree>
    <p:extLst>
      <p:ext uri="{BB962C8B-B14F-4D97-AF65-F5344CB8AC3E}">
        <p14:creationId xmlns:p14="http://schemas.microsoft.com/office/powerpoint/2010/main" val="275967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ADB2-5D46-4F77-9B64-C37DEBC29B50}"/>
              </a:ext>
            </a:extLst>
          </p:cNvPr>
          <p:cNvSpPr>
            <a:spLocks noGrp="1"/>
          </p:cNvSpPr>
          <p:nvPr>
            <p:ph type="title"/>
          </p:nvPr>
        </p:nvSpPr>
        <p:spPr/>
        <p:txBody>
          <a:bodyPr/>
          <a:lstStyle/>
          <a:p>
            <a:r>
              <a:rPr lang="en-GB" b="1" dirty="0"/>
              <a:t>Termination</a:t>
            </a:r>
            <a:endParaRPr lang="en-GB" dirty="0"/>
          </a:p>
        </p:txBody>
      </p:sp>
      <p:sp>
        <p:nvSpPr>
          <p:cNvPr id="3" name="Content Placeholder 2">
            <a:extLst>
              <a:ext uri="{FF2B5EF4-FFF2-40B4-BE49-F238E27FC236}">
                <a16:creationId xmlns:a16="http://schemas.microsoft.com/office/drawing/2014/main" id="{7F01D1DA-D830-477F-B067-AABF7D407498}"/>
              </a:ext>
            </a:extLst>
          </p:cNvPr>
          <p:cNvSpPr>
            <a:spLocks noGrp="1"/>
          </p:cNvSpPr>
          <p:nvPr>
            <p:ph idx="1"/>
          </p:nvPr>
        </p:nvSpPr>
        <p:spPr/>
        <p:txBody>
          <a:bodyPr/>
          <a:lstStyle/>
          <a:p>
            <a:r>
              <a:rPr lang="en-GB" dirty="0"/>
              <a:t>Termination happens when a stop codon in the mRNA (UAA, UAG, or UGA) enters the A site.</a:t>
            </a:r>
          </a:p>
          <a:p>
            <a:endParaRPr lang="en-GB" dirty="0"/>
          </a:p>
        </p:txBody>
      </p:sp>
    </p:spTree>
    <p:extLst>
      <p:ext uri="{BB962C8B-B14F-4D97-AF65-F5344CB8AC3E}">
        <p14:creationId xmlns:p14="http://schemas.microsoft.com/office/powerpoint/2010/main" val="381457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EBB5-4316-4786-AC4F-4C7A9095B00B}"/>
              </a:ext>
            </a:extLst>
          </p:cNvPr>
          <p:cNvSpPr>
            <a:spLocks noGrp="1"/>
          </p:cNvSpPr>
          <p:nvPr>
            <p:ph type="title"/>
          </p:nvPr>
        </p:nvSpPr>
        <p:spPr/>
        <p:txBody>
          <a:bodyPr/>
          <a:lstStyle/>
          <a:p>
            <a:r>
              <a:rPr lang="en-GB" b="1" u="sng" dirty="0"/>
              <a:t>Protein targeting</a:t>
            </a:r>
            <a:br>
              <a:rPr lang="en-GB" dirty="0"/>
            </a:br>
            <a:endParaRPr lang="en-GB" dirty="0"/>
          </a:p>
        </p:txBody>
      </p:sp>
      <p:pic>
        <p:nvPicPr>
          <p:cNvPr id="4" name="Content Placeholder 3">
            <a:extLst>
              <a:ext uri="{FF2B5EF4-FFF2-40B4-BE49-F238E27FC236}">
                <a16:creationId xmlns:a16="http://schemas.microsoft.com/office/drawing/2014/main" id="{26A6687D-C913-48CF-8321-0C33C64A5B96}"/>
              </a:ext>
            </a:extLst>
          </p:cNvPr>
          <p:cNvPicPr>
            <a:picLocks noGrp="1"/>
          </p:cNvPicPr>
          <p:nvPr>
            <p:ph idx="1"/>
          </p:nvPr>
        </p:nvPicPr>
        <p:blipFill>
          <a:blip r:embed="rId2"/>
          <a:stretch>
            <a:fillRect/>
          </a:stretch>
        </p:blipFill>
        <p:spPr>
          <a:xfrm>
            <a:off x="1656556" y="2543969"/>
            <a:ext cx="6638925" cy="3114675"/>
          </a:xfrm>
          <a:prstGeom prst="rect">
            <a:avLst/>
          </a:prstGeom>
        </p:spPr>
      </p:pic>
    </p:spTree>
    <p:extLst>
      <p:ext uri="{BB962C8B-B14F-4D97-AF65-F5344CB8AC3E}">
        <p14:creationId xmlns:p14="http://schemas.microsoft.com/office/powerpoint/2010/main" val="39303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C10F-F664-401D-AD63-7E2E3F38C8FC}"/>
              </a:ext>
            </a:extLst>
          </p:cNvPr>
          <p:cNvSpPr>
            <a:spLocks noGrp="1"/>
          </p:cNvSpPr>
          <p:nvPr>
            <p:ph type="title"/>
          </p:nvPr>
        </p:nvSpPr>
        <p:spPr/>
        <p:txBody>
          <a:bodyPr>
            <a:normAutofit fontScale="90000"/>
          </a:bodyPr>
          <a:lstStyle/>
          <a:p>
            <a:r>
              <a:rPr lang="en-GB" b="1" dirty="0"/>
              <a:t>The endomembrane system and secretory pathway</a:t>
            </a:r>
            <a:br>
              <a:rPr lang="en-GB" dirty="0"/>
            </a:br>
            <a:endParaRPr lang="en-GB" dirty="0"/>
          </a:p>
        </p:txBody>
      </p:sp>
      <p:sp>
        <p:nvSpPr>
          <p:cNvPr id="3" name="Content Placeholder 2">
            <a:extLst>
              <a:ext uri="{FF2B5EF4-FFF2-40B4-BE49-F238E27FC236}">
                <a16:creationId xmlns:a16="http://schemas.microsoft.com/office/drawing/2014/main" id="{B8901CB1-3D06-47BC-8647-388BF6B0FA5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483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A3D5C69-7B60-4FFA-9F4D-A0311E063B02}"/>
              </a:ext>
            </a:extLst>
          </p:cNvPr>
          <p:cNvSpPr>
            <a:spLocks noGrp="1"/>
          </p:cNvSpPr>
          <p:nvPr>
            <p:ph type="title"/>
          </p:nvPr>
        </p:nvSpPr>
        <p:spPr>
          <a:xfrm>
            <a:off x="673754" y="643467"/>
            <a:ext cx="4203045" cy="1375608"/>
          </a:xfrm>
        </p:spPr>
        <p:txBody>
          <a:bodyPr anchor="ctr">
            <a:normAutofit/>
          </a:bodyPr>
          <a:lstStyle/>
          <a:p>
            <a:r>
              <a:rPr lang="en-GB" b="1">
                <a:solidFill>
                  <a:schemeClr val="bg1"/>
                </a:solidFill>
              </a:rPr>
              <a:t>Signal peptides</a:t>
            </a:r>
            <a:br>
              <a:rPr lang="en-GB">
                <a:solidFill>
                  <a:schemeClr val="bg1"/>
                </a:solidFill>
              </a:rPr>
            </a:br>
            <a:endParaRPr lang="en-GB">
              <a:solidFill>
                <a:schemeClr val="bg1"/>
              </a:solidFill>
            </a:endParaRPr>
          </a:p>
        </p:txBody>
      </p:sp>
      <p:sp>
        <p:nvSpPr>
          <p:cNvPr id="8" name="Content Placeholder 7">
            <a:extLst>
              <a:ext uri="{FF2B5EF4-FFF2-40B4-BE49-F238E27FC236}">
                <a16:creationId xmlns:a16="http://schemas.microsoft.com/office/drawing/2014/main" id="{7F512DB6-2F9B-470E-880F-B12779046EA6}"/>
              </a:ext>
            </a:extLst>
          </p:cNvPr>
          <p:cNvSpPr>
            <a:spLocks noGrp="1"/>
          </p:cNvSpPr>
          <p:nvPr>
            <p:ph idx="1"/>
          </p:nvPr>
        </p:nvSpPr>
        <p:spPr>
          <a:xfrm>
            <a:off x="673754" y="2160590"/>
            <a:ext cx="3973943" cy="3440110"/>
          </a:xfrm>
        </p:spPr>
        <p:txBody>
          <a:bodyPr>
            <a:normAutofit/>
          </a:bodyPr>
          <a:lstStyle/>
          <a:p>
            <a:endParaRPr lang="en-US">
              <a:solidFill>
                <a:schemeClr val="bg1"/>
              </a:solidFill>
            </a:endParaRPr>
          </a:p>
        </p:txBody>
      </p:sp>
      <p:pic>
        <p:nvPicPr>
          <p:cNvPr id="4" name="Content Placeholder 3">
            <a:extLst>
              <a:ext uri="{FF2B5EF4-FFF2-40B4-BE49-F238E27FC236}">
                <a16:creationId xmlns:a16="http://schemas.microsoft.com/office/drawing/2014/main" id="{CD313098-7526-42F2-8618-BD5350433ED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6096000" y="198784"/>
            <a:ext cx="4704522" cy="6387546"/>
          </a:xfrm>
          <a:prstGeom prst="rect">
            <a:avLst/>
          </a:prstGeom>
          <a:noFill/>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2487073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64AD-9D1B-4A62-9AEB-92EC0D3D0E86}"/>
              </a:ext>
            </a:extLst>
          </p:cNvPr>
          <p:cNvSpPr>
            <a:spLocks noGrp="1"/>
          </p:cNvSpPr>
          <p:nvPr>
            <p:ph type="title"/>
          </p:nvPr>
        </p:nvSpPr>
        <p:spPr/>
        <p:txBody>
          <a:bodyPr/>
          <a:lstStyle/>
          <a:p>
            <a:r>
              <a:rPr lang="en-GB" b="1" u="sng" dirty="0"/>
              <a:t>Translation</a:t>
            </a:r>
            <a:br>
              <a:rPr lang="en-GB" dirty="0"/>
            </a:br>
            <a:endParaRPr lang="en-GB" dirty="0"/>
          </a:p>
        </p:txBody>
      </p:sp>
      <p:sp>
        <p:nvSpPr>
          <p:cNvPr id="3" name="Content Placeholder 2">
            <a:extLst>
              <a:ext uri="{FF2B5EF4-FFF2-40B4-BE49-F238E27FC236}">
                <a16:creationId xmlns:a16="http://schemas.microsoft.com/office/drawing/2014/main" id="{C4596D99-0AD7-4BD9-9F3F-C624C40ACF64}"/>
              </a:ext>
            </a:extLst>
          </p:cNvPr>
          <p:cNvSpPr>
            <a:spLocks noGrp="1"/>
          </p:cNvSpPr>
          <p:nvPr>
            <p:ph idx="1"/>
          </p:nvPr>
        </p:nvSpPr>
        <p:spPr/>
        <p:txBody>
          <a:bodyPr/>
          <a:lstStyle/>
          <a:p>
            <a:r>
              <a:rPr lang="en-GB" b="1" dirty="0"/>
              <a:t>Genetic code</a:t>
            </a:r>
            <a:endParaRPr lang="en-GB" dirty="0"/>
          </a:p>
          <a:p>
            <a:endParaRPr lang="en-GB" dirty="0"/>
          </a:p>
        </p:txBody>
      </p:sp>
      <p:pic>
        <p:nvPicPr>
          <p:cNvPr id="4" name="Picture 3">
            <a:extLst>
              <a:ext uri="{FF2B5EF4-FFF2-40B4-BE49-F238E27FC236}">
                <a16:creationId xmlns:a16="http://schemas.microsoft.com/office/drawing/2014/main" id="{EB9AB83A-C2AB-4871-A0AB-25F9CC2CA06F}"/>
              </a:ext>
            </a:extLst>
          </p:cNvPr>
          <p:cNvPicPr/>
          <p:nvPr/>
        </p:nvPicPr>
        <p:blipFill>
          <a:blip r:embed="rId2"/>
          <a:stretch>
            <a:fillRect/>
          </a:stretch>
        </p:blipFill>
        <p:spPr>
          <a:xfrm>
            <a:off x="3568354" y="1544499"/>
            <a:ext cx="5876925" cy="4829175"/>
          </a:xfrm>
          <a:prstGeom prst="rect">
            <a:avLst/>
          </a:prstGeom>
        </p:spPr>
      </p:pic>
    </p:spTree>
    <p:extLst>
      <p:ext uri="{BB962C8B-B14F-4D97-AF65-F5344CB8AC3E}">
        <p14:creationId xmlns:p14="http://schemas.microsoft.com/office/powerpoint/2010/main" val="54872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F0513FA-3F6B-467E-A83E-B101B831C23D}"/>
              </a:ext>
            </a:extLst>
          </p:cNvPr>
          <p:cNvSpPr>
            <a:spLocks noGrp="1"/>
          </p:cNvSpPr>
          <p:nvPr>
            <p:ph type="title"/>
          </p:nvPr>
        </p:nvSpPr>
        <p:spPr>
          <a:xfrm>
            <a:off x="673754" y="643467"/>
            <a:ext cx="4203045" cy="1375608"/>
          </a:xfrm>
        </p:spPr>
        <p:txBody>
          <a:bodyPr anchor="ctr">
            <a:normAutofit/>
          </a:bodyPr>
          <a:lstStyle/>
          <a:p>
            <a:pPr>
              <a:lnSpc>
                <a:spcPct val="90000"/>
              </a:lnSpc>
            </a:pPr>
            <a:r>
              <a:rPr lang="en-GB" sz="2800" b="1">
                <a:solidFill>
                  <a:schemeClr val="bg1"/>
                </a:solidFill>
              </a:rPr>
              <a:t>Transport through the endomembrane system</a:t>
            </a:r>
            <a:br>
              <a:rPr lang="en-GB" sz="2800">
                <a:solidFill>
                  <a:schemeClr val="bg1"/>
                </a:solidFill>
              </a:rPr>
            </a:br>
            <a:endParaRPr lang="en-GB" sz="2800">
              <a:solidFill>
                <a:schemeClr val="bg1"/>
              </a:solidFill>
            </a:endParaRPr>
          </a:p>
        </p:txBody>
      </p:sp>
      <p:sp>
        <p:nvSpPr>
          <p:cNvPr id="8" name="Content Placeholder 7">
            <a:extLst>
              <a:ext uri="{FF2B5EF4-FFF2-40B4-BE49-F238E27FC236}">
                <a16:creationId xmlns:a16="http://schemas.microsoft.com/office/drawing/2014/main" id="{87EDB41E-1615-45C3-8965-279AD5BE1CCB}"/>
              </a:ext>
            </a:extLst>
          </p:cNvPr>
          <p:cNvSpPr>
            <a:spLocks noGrp="1"/>
          </p:cNvSpPr>
          <p:nvPr>
            <p:ph idx="1"/>
          </p:nvPr>
        </p:nvSpPr>
        <p:spPr>
          <a:xfrm>
            <a:off x="673754" y="2160590"/>
            <a:ext cx="3973943" cy="3440110"/>
          </a:xfrm>
        </p:spPr>
        <p:txBody>
          <a:bodyPr>
            <a:normAutofit/>
          </a:bodyPr>
          <a:lstStyle/>
          <a:p>
            <a:endParaRPr lang="en-US">
              <a:solidFill>
                <a:schemeClr val="bg1"/>
              </a:solidFill>
            </a:endParaRPr>
          </a:p>
        </p:txBody>
      </p:sp>
      <p:pic>
        <p:nvPicPr>
          <p:cNvPr id="4" name="Content Placeholder 3" descr="Image showing transport of a membrane protein from the rough ER, through the Golgi, to the plasma membrane. The protein is initially modified by the addition of branching carbohydrate chains in the rough ER; these are then trimmed back and replaced with other branching chains in the Golgi apparatus. The protein with its final set of carbohydrate chains is then transported to the plasma membrane in a transport vesicle. The vesicle fuses with the plasma membrane, its lipids and protein cargo becoming part of the plasma membrane.">
            <a:extLst>
              <a:ext uri="{FF2B5EF4-FFF2-40B4-BE49-F238E27FC236}">
                <a16:creationId xmlns:a16="http://schemas.microsoft.com/office/drawing/2014/main" id="{29A59C4C-09BA-404B-8D2A-AE4479C591F6}"/>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241773" y="278296"/>
            <a:ext cx="4333461" cy="6162261"/>
          </a:xfrm>
          <a:prstGeom prst="rect">
            <a:avLst/>
          </a:prstGeom>
          <a:noFill/>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7386503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1CC-8193-4428-89AF-5C226101AC84}"/>
              </a:ext>
            </a:extLst>
          </p:cNvPr>
          <p:cNvSpPr>
            <a:spLocks noGrp="1"/>
          </p:cNvSpPr>
          <p:nvPr>
            <p:ph type="title"/>
          </p:nvPr>
        </p:nvSpPr>
        <p:spPr/>
        <p:txBody>
          <a:bodyPr>
            <a:normAutofit fontScale="90000"/>
          </a:bodyPr>
          <a:lstStyle/>
          <a:p>
            <a:r>
              <a:rPr lang="en-GB" b="1" dirty="0"/>
              <a:t>Targeting to non-endomembrane organelles</a:t>
            </a:r>
            <a:br>
              <a:rPr lang="en-GB" dirty="0"/>
            </a:br>
            <a:endParaRPr lang="en-GB" dirty="0"/>
          </a:p>
        </p:txBody>
      </p:sp>
      <p:sp>
        <p:nvSpPr>
          <p:cNvPr id="3" name="Content Placeholder 2">
            <a:extLst>
              <a:ext uri="{FF2B5EF4-FFF2-40B4-BE49-F238E27FC236}">
                <a16:creationId xmlns:a16="http://schemas.microsoft.com/office/drawing/2014/main" id="{41CC1F71-EF59-4FB4-99B4-58301B750C0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3895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2ABB-DABB-444D-9103-DD448CFC164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A780872-1FF8-4EE5-846B-D42BED3B567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6556" y="2782957"/>
            <a:ext cx="7182644" cy="1927949"/>
          </a:xfrm>
          <a:prstGeom prst="rect">
            <a:avLst/>
          </a:prstGeom>
          <a:noFill/>
          <a:ln>
            <a:noFill/>
          </a:ln>
        </p:spPr>
      </p:pic>
    </p:spTree>
    <p:extLst>
      <p:ext uri="{BB962C8B-B14F-4D97-AF65-F5344CB8AC3E}">
        <p14:creationId xmlns:p14="http://schemas.microsoft.com/office/powerpoint/2010/main" val="322579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C1F2-700C-4F19-BE9E-FE517ABACB0E}"/>
              </a:ext>
            </a:extLst>
          </p:cNvPr>
          <p:cNvSpPr>
            <a:spLocks noGrp="1"/>
          </p:cNvSpPr>
          <p:nvPr>
            <p:ph type="title"/>
          </p:nvPr>
        </p:nvSpPr>
        <p:spPr/>
        <p:txBody>
          <a:bodyPr/>
          <a:lstStyle/>
          <a:p>
            <a:r>
              <a:rPr lang="en-GB" b="1" dirty="0"/>
              <a:t>Ribosomes</a:t>
            </a:r>
            <a:br>
              <a:rPr lang="en-GB" dirty="0"/>
            </a:br>
            <a:endParaRPr lang="en-GB" dirty="0"/>
          </a:p>
        </p:txBody>
      </p:sp>
      <p:pic>
        <p:nvPicPr>
          <p:cNvPr id="4" name="Content Placeholder 3">
            <a:extLst>
              <a:ext uri="{FF2B5EF4-FFF2-40B4-BE49-F238E27FC236}">
                <a16:creationId xmlns:a16="http://schemas.microsoft.com/office/drawing/2014/main" id="{991CF77B-74EC-4D8C-AEC4-7E24901B4B5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725" y="2160588"/>
            <a:ext cx="4354587" cy="3881437"/>
          </a:xfrm>
          <a:prstGeom prst="rect">
            <a:avLst/>
          </a:prstGeom>
          <a:noFill/>
          <a:ln>
            <a:noFill/>
          </a:ln>
        </p:spPr>
      </p:pic>
    </p:spTree>
    <p:extLst>
      <p:ext uri="{BB962C8B-B14F-4D97-AF65-F5344CB8AC3E}">
        <p14:creationId xmlns:p14="http://schemas.microsoft.com/office/powerpoint/2010/main" val="367860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F570-AAF5-4427-9C40-56EF45BE9EE7}"/>
              </a:ext>
            </a:extLst>
          </p:cNvPr>
          <p:cNvSpPr>
            <a:spLocks noGrp="1"/>
          </p:cNvSpPr>
          <p:nvPr>
            <p:ph type="title"/>
          </p:nvPr>
        </p:nvSpPr>
        <p:spPr/>
        <p:txBody>
          <a:bodyPr/>
          <a:lstStyle/>
          <a:p>
            <a:r>
              <a:rPr lang="en-GB" b="1" dirty="0"/>
              <a:t>Transfer RNAs (tRNAs)</a:t>
            </a:r>
            <a:br>
              <a:rPr lang="en-GB" dirty="0"/>
            </a:br>
            <a:endParaRPr lang="en-GB" dirty="0"/>
          </a:p>
        </p:txBody>
      </p:sp>
      <p:pic>
        <p:nvPicPr>
          <p:cNvPr id="4" name="Content Placeholder 3">
            <a:extLst>
              <a:ext uri="{FF2B5EF4-FFF2-40B4-BE49-F238E27FC236}">
                <a16:creationId xmlns:a16="http://schemas.microsoft.com/office/drawing/2014/main" id="{044244F4-2933-473E-A69B-D7A14AB54D4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04075" y="1616765"/>
            <a:ext cx="6821873" cy="3758528"/>
          </a:xfrm>
          <a:prstGeom prst="rect">
            <a:avLst/>
          </a:prstGeom>
          <a:noFill/>
          <a:ln>
            <a:noFill/>
          </a:ln>
        </p:spPr>
      </p:pic>
    </p:spTree>
    <p:extLst>
      <p:ext uri="{BB962C8B-B14F-4D97-AF65-F5344CB8AC3E}">
        <p14:creationId xmlns:p14="http://schemas.microsoft.com/office/powerpoint/2010/main" val="173200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80DF-C02D-40F4-A189-731B13108757}"/>
              </a:ext>
            </a:extLst>
          </p:cNvPr>
          <p:cNvSpPr>
            <a:spLocks noGrp="1"/>
          </p:cNvSpPr>
          <p:nvPr>
            <p:ph type="title"/>
          </p:nvPr>
        </p:nvSpPr>
        <p:spPr/>
        <p:txBody>
          <a:bodyPr>
            <a:normAutofit fontScale="90000"/>
          </a:bodyPr>
          <a:lstStyle/>
          <a:p>
            <a:r>
              <a:rPr lang="en-GB" b="1" dirty="0"/>
              <a:t>Some tRNAs bind to multiple codons ("wobble")</a:t>
            </a:r>
            <a:br>
              <a:rPr lang="en-GB" dirty="0"/>
            </a:br>
            <a:endParaRPr lang="en-GB" dirty="0"/>
          </a:p>
        </p:txBody>
      </p:sp>
      <p:pic>
        <p:nvPicPr>
          <p:cNvPr id="4" name="Content Placeholder 3">
            <a:extLst>
              <a:ext uri="{FF2B5EF4-FFF2-40B4-BE49-F238E27FC236}">
                <a16:creationId xmlns:a16="http://schemas.microsoft.com/office/drawing/2014/main" id="{828249F0-72DC-422C-975F-D81DB744024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01997" y="2361784"/>
            <a:ext cx="5948043" cy="3479044"/>
          </a:xfrm>
          <a:prstGeom prst="rect">
            <a:avLst/>
          </a:prstGeom>
          <a:noFill/>
          <a:ln>
            <a:noFill/>
          </a:ln>
        </p:spPr>
      </p:pic>
    </p:spTree>
    <p:extLst>
      <p:ext uri="{BB962C8B-B14F-4D97-AF65-F5344CB8AC3E}">
        <p14:creationId xmlns:p14="http://schemas.microsoft.com/office/powerpoint/2010/main" val="118071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DD71-C21E-486F-A03F-6A2BCE0F2410}"/>
              </a:ext>
            </a:extLst>
          </p:cNvPr>
          <p:cNvSpPr>
            <a:spLocks noGrp="1"/>
          </p:cNvSpPr>
          <p:nvPr>
            <p:ph type="title"/>
          </p:nvPr>
        </p:nvSpPr>
        <p:spPr/>
        <p:txBody>
          <a:bodyPr/>
          <a:lstStyle/>
          <a:p>
            <a:r>
              <a:rPr lang="en-GB" b="1" dirty="0"/>
              <a:t>The 3D structure of a tRNA</a:t>
            </a:r>
            <a:br>
              <a:rPr lang="en-GB" dirty="0"/>
            </a:br>
            <a:endParaRPr lang="en-GB" dirty="0"/>
          </a:p>
        </p:txBody>
      </p:sp>
      <p:pic>
        <p:nvPicPr>
          <p:cNvPr id="4" name="Content Placeholder 3">
            <a:extLst>
              <a:ext uri="{FF2B5EF4-FFF2-40B4-BE49-F238E27FC236}">
                <a16:creationId xmlns:a16="http://schemas.microsoft.com/office/drawing/2014/main" id="{2761EE85-C33E-4223-8A5E-F29EF288658D}"/>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3570" y="2160588"/>
            <a:ext cx="3924898" cy="3881437"/>
          </a:xfrm>
          <a:prstGeom prst="rect">
            <a:avLst/>
          </a:prstGeom>
          <a:noFill/>
          <a:ln>
            <a:noFill/>
          </a:ln>
        </p:spPr>
      </p:pic>
    </p:spTree>
    <p:extLst>
      <p:ext uri="{BB962C8B-B14F-4D97-AF65-F5344CB8AC3E}">
        <p14:creationId xmlns:p14="http://schemas.microsoft.com/office/powerpoint/2010/main" val="259960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63C4-D7D3-44DB-899C-099C60E5C0D2}"/>
              </a:ext>
            </a:extLst>
          </p:cNvPr>
          <p:cNvSpPr>
            <a:spLocks noGrp="1"/>
          </p:cNvSpPr>
          <p:nvPr>
            <p:ph type="title"/>
          </p:nvPr>
        </p:nvSpPr>
        <p:spPr/>
        <p:txBody>
          <a:bodyPr/>
          <a:lstStyle/>
          <a:p>
            <a:r>
              <a:rPr lang="en-GB" b="1" dirty="0"/>
              <a:t>Loading a tRNA with an amino acid</a:t>
            </a:r>
            <a:br>
              <a:rPr lang="en-GB" dirty="0"/>
            </a:br>
            <a:endParaRPr lang="en-GB" dirty="0"/>
          </a:p>
        </p:txBody>
      </p:sp>
      <p:sp>
        <p:nvSpPr>
          <p:cNvPr id="3" name="Content Placeholder 2">
            <a:extLst>
              <a:ext uri="{FF2B5EF4-FFF2-40B4-BE49-F238E27FC236}">
                <a16:creationId xmlns:a16="http://schemas.microsoft.com/office/drawing/2014/main" id="{83F78808-D499-4825-A569-A7FAA7A17A1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3184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EAE9-27F4-4A74-B159-7AD6726D4256}"/>
              </a:ext>
            </a:extLst>
          </p:cNvPr>
          <p:cNvSpPr>
            <a:spLocks noGrp="1"/>
          </p:cNvSpPr>
          <p:nvPr>
            <p:ph type="title"/>
          </p:nvPr>
        </p:nvSpPr>
        <p:spPr/>
        <p:txBody>
          <a:bodyPr/>
          <a:lstStyle/>
          <a:p>
            <a:r>
              <a:rPr lang="en-GB" b="1" dirty="0"/>
              <a:t>Steps of translation</a:t>
            </a:r>
            <a:br>
              <a:rPr lang="en-GB" dirty="0"/>
            </a:br>
            <a:endParaRPr lang="en-GB" dirty="0"/>
          </a:p>
        </p:txBody>
      </p:sp>
      <p:sp>
        <p:nvSpPr>
          <p:cNvPr id="3" name="Content Placeholder 2">
            <a:extLst>
              <a:ext uri="{FF2B5EF4-FFF2-40B4-BE49-F238E27FC236}">
                <a16:creationId xmlns:a16="http://schemas.microsoft.com/office/drawing/2014/main" id="{363BC8B4-7ABA-4CA2-A58A-3B203F4A67C3}"/>
              </a:ext>
            </a:extLst>
          </p:cNvPr>
          <p:cNvSpPr>
            <a:spLocks noGrp="1"/>
          </p:cNvSpPr>
          <p:nvPr>
            <p:ph idx="1"/>
          </p:nvPr>
        </p:nvSpPr>
        <p:spPr/>
        <p:txBody>
          <a:bodyPr/>
          <a:lstStyle/>
          <a:p>
            <a:r>
              <a:rPr lang="en-GB" b="1" dirty="0"/>
              <a:t>Initiation</a:t>
            </a:r>
            <a:endParaRPr lang="en-GB" dirty="0"/>
          </a:p>
          <a:p>
            <a:r>
              <a:rPr lang="en-GB" b="1" dirty="0"/>
              <a:t>Elongation</a:t>
            </a:r>
          </a:p>
          <a:p>
            <a:r>
              <a:rPr lang="en-GB" b="1" dirty="0"/>
              <a:t>Termination</a:t>
            </a:r>
            <a:endParaRPr lang="en-GB" dirty="0"/>
          </a:p>
        </p:txBody>
      </p:sp>
    </p:spTree>
    <p:extLst>
      <p:ext uri="{BB962C8B-B14F-4D97-AF65-F5344CB8AC3E}">
        <p14:creationId xmlns:p14="http://schemas.microsoft.com/office/powerpoint/2010/main" val="37201681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otalTime>4</TotalTime>
  <Words>226</Words>
  <Application>Microsoft Office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Brush Script MT</vt:lpstr>
      <vt:lpstr>Comic Sans MS</vt:lpstr>
      <vt:lpstr>Trebuchet MS</vt:lpstr>
      <vt:lpstr>Wingdings 3</vt:lpstr>
      <vt:lpstr>Facet</vt:lpstr>
      <vt:lpstr>208M </vt:lpstr>
      <vt:lpstr>Translation </vt:lpstr>
      <vt:lpstr>PowerPoint Presentation</vt:lpstr>
      <vt:lpstr>Ribosomes </vt:lpstr>
      <vt:lpstr>Transfer RNAs (tRNAs) </vt:lpstr>
      <vt:lpstr>Some tRNAs bind to multiple codons ("wobble") </vt:lpstr>
      <vt:lpstr>The 3D structure of a tRNA </vt:lpstr>
      <vt:lpstr>Loading a tRNA with an amino acid </vt:lpstr>
      <vt:lpstr>Steps of translation </vt:lpstr>
      <vt:lpstr>Initiation </vt:lpstr>
      <vt:lpstr>PowerPoint Presentation</vt:lpstr>
      <vt:lpstr>PowerPoint Presentation</vt:lpstr>
      <vt:lpstr>PowerPoint Presentation</vt:lpstr>
      <vt:lpstr>Elongation</vt:lpstr>
      <vt:lpstr>PowerPoint Presentation</vt:lpstr>
      <vt:lpstr>Termination</vt:lpstr>
      <vt:lpstr>Protein targeting </vt:lpstr>
      <vt:lpstr>The endomembrane system and secretory pathway </vt:lpstr>
      <vt:lpstr>Signal peptides </vt:lpstr>
      <vt:lpstr>Transport through the endomembrane system </vt:lpstr>
      <vt:lpstr>Targeting to non-endomembrane organelles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208M </dc:title>
  <dc:creator>heba ebeed</dc:creator>
  <cp:lastModifiedBy>heba ebeed</cp:lastModifiedBy>
  <cp:revision>1</cp:revision>
  <dcterms:created xsi:type="dcterms:W3CDTF">2020-03-22T11:24:02Z</dcterms:created>
  <dcterms:modified xsi:type="dcterms:W3CDTF">2020-03-22T11:28:29Z</dcterms:modified>
</cp:coreProperties>
</file>