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0" r:id="rId1"/>
  </p:sldMasterIdLst>
  <p:sldIdLst>
    <p:sldId id="257" r:id="rId2"/>
    <p:sldId id="258" r:id="rId3"/>
    <p:sldId id="259" r:id="rId4"/>
    <p:sldId id="260" r:id="rId5"/>
    <p:sldId id="261"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61"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6160553-811D-4C7F-AB2C-E05D00FC00F0}" type="datetimeFigureOut">
              <a:rPr lang="en-GB" smtClean="0"/>
              <a:t>30/03/2020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74BE358-D05B-4058-A839-9141B03A0462}" type="slidenum">
              <a:rPr lang="en-GB" smtClean="0"/>
              <a:t>‹#›</a:t>
            </a:fld>
            <a:endParaRPr lang="en-GB"/>
          </a:p>
        </p:txBody>
      </p:sp>
    </p:spTree>
    <p:extLst>
      <p:ext uri="{BB962C8B-B14F-4D97-AF65-F5344CB8AC3E}">
        <p14:creationId xmlns:p14="http://schemas.microsoft.com/office/powerpoint/2010/main" val="13650204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6160553-811D-4C7F-AB2C-E05D00FC00F0}" type="datetimeFigureOut">
              <a:rPr lang="en-GB" smtClean="0"/>
              <a:t>30/03/2020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74BE358-D05B-4058-A839-9141B03A0462}" type="slidenum">
              <a:rPr lang="en-GB" smtClean="0"/>
              <a:t>‹#›</a:t>
            </a:fld>
            <a:endParaRPr lang="en-GB"/>
          </a:p>
        </p:txBody>
      </p:sp>
    </p:spTree>
    <p:extLst>
      <p:ext uri="{BB962C8B-B14F-4D97-AF65-F5344CB8AC3E}">
        <p14:creationId xmlns:p14="http://schemas.microsoft.com/office/powerpoint/2010/main" val="36482124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6160553-811D-4C7F-AB2C-E05D00FC00F0}" type="datetimeFigureOut">
              <a:rPr lang="en-GB" smtClean="0"/>
              <a:t>30/03/2020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74BE358-D05B-4058-A839-9141B03A0462}" type="slidenum">
              <a:rPr lang="en-GB" smtClean="0"/>
              <a:t>‹#›</a:t>
            </a:fld>
            <a:endParaRPr lang="en-GB"/>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6576458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6160553-811D-4C7F-AB2C-E05D00FC00F0}" type="datetimeFigureOut">
              <a:rPr lang="en-GB" smtClean="0"/>
              <a:t>30/03/2020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74BE358-D05B-4058-A839-9141B03A0462}" type="slidenum">
              <a:rPr lang="en-GB" smtClean="0"/>
              <a:t>‹#›</a:t>
            </a:fld>
            <a:endParaRPr lang="en-GB"/>
          </a:p>
        </p:txBody>
      </p:sp>
    </p:spTree>
    <p:extLst>
      <p:ext uri="{BB962C8B-B14F-4D97-AF65-F5344CB8AC3E}">
        <p14:creationId xmlns:p14="http://schemas.microsoft.com/office/powerpoint/2010/main" val="41086320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6160553-811D-4C7F-AB2C-E05D00FC00F0}" type="datetimeFigureOut">
              <a:rPr lang="en-GB" smtClean="0"/>
              <a:t>30/03/2020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74BE358-D05B-4058-A839-9141B03A0462}"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4073480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6160553-811D-4C7F-AB2C-E05D00FC00F0}" type="datetimeFigureOut">
              <a:rPr lang="en-GB" smtClean="0"/>
              <a:t>30/03/2020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74BE358-D05B-4058-A839-9141B03A0462}" type="slidenum">
              <a:rPr lang="en-GB" smtClean="0"/>
              <a:t>‹#›</a:t>
            </a:fld>
            <a:endParaRPr lang="en-GB"/>
          </a:p>
        </p:txBody>
      </p:sp>
    </p:spTree>
    <p:extLst>
      <p:ext uri="{BB962C8B-B14F-4D97-AF65-F5344CB8AC3E}">
        <p14:creationId xmlns:p14="http://schemas.microsoft.com/office/powerpoint/2010/main" val="32094764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160553-811D-4C7F-AB2C-E05D00FC00F0}" type="datetimeFigureOut">
              <a:rPr lang="en-GB" smtClean="0"/>
              <a:t>30/03/2020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74BE358-D05B-4058-A839-9141B03A0462}" type="slidenum">
              <a:rPr lang="en-GB" smtClean="0"/>
              <a:t>‹#›</a:t>
            </a:fld>
            <a:endParaRPr lang="en-GB"/>
          </a:p>
        </p:txBody>
      </p:sp>
    </p:spTree>
    <p:extLst>
      <p:ext uri="{BB962C8B-B14F-4D97-AF65-F5344CB8AC3E}">
        <p14:creationId xmlns:p14="http://schemas.microsoft.com/office/powerpoint/2010/main" val="25768130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160553-811D-4C7F-AB2C-E05D00FC00F0}" type="datetimeFigureOut">
              <a:rPr lang="en-GB" smtClean="0"/>
              <a:t>30/03/2020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74BE358-D05B-4058-A839-9141B03A0462}" type="slidenum">
              <a:rPr lang="en-GB" smtClean="0"/>
              <a:t>‹#›</a:t>
            </a:fld>
            <a:endParaRPr lang="en-GB"/>
          </a:p>
        </p:txBody>
      </p:sp>
    </p:spTree>
    <p:extLst>
      <p:ext uri="{BB962C8B-B14F-4D97-AF65-F5344CB8AC3E}">
        <p14:creationId xmlns:p14="http://schemas.microsoft.com/office/powerpoint/2010/main" val="23422146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160553-811D-4C7F-AB2C-E05D00FC00F0}" type="datetimeFigureOut">
              <a:rPr lang="en-GB" smtClean="0"/>
              <a:t>30/03/2020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74BE358-D05B-4058-A839-9141B03A0462}" type="slidenum">
              <a:rPr lang="en-GB" smtClean="0"/>
              <a:t>‹#›</a:t>
            </a:fld>
            <a:endParaRPr lang="en-GB"/>
          </a:p>
        </p:txBody>
      </p:sp>
    </p:spTree>
    <p:extLst>
      <p:ext uri="{BB962C8B-B14F-4D97-AF65-F5344CB8AC3E}">
        <p14:creationId xmlns:p14="http://schemas.microsoft.com/office/powerpoint/2010/main" val="23120111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6160553-811D-4C7F-AB2C-E05D00FC00F0}" type="datetimeFigureOut">
              <a:rPr lang="en-GB" smtClean="0"/>
              <a:t>30/03/2020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74BE358-D05B-4058-A839-9141B03A0462}" type="slidenum">
              <a:rPr lang="en-GB" smtClean="0"/>
              <a:t>‹#›</a:t>
            </a:fld>
            <a:endParaRPr lang="en-GB"/>
          </a:p>
        </p:txBody>
      </p:sp>
    </p:spTree>
    <p:extLst>
      <p:ext uri="{BB962C8B-B14F-4D97-AF65-F5344CB8AC3E}">
        <p14:creationId xmlns:p14="http://schemas.microsoft.com/office/powerpoint/2010/main" val="22348344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6160553-811D-4C7F-AB2C-E05D00FC00F0}" type="datetimeFigureOut">
              <a:rPr lang="en-GB" smtClean="0"/>
              <a:t>30/03/2020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74BE358-D05B-4058-A839-9141B03A0462}" type="slidenum">
              <a:rPr lang="en-GB" smtClean="0"/>
              <a:t>‹#›</a:t>
            </a:fld>
            <a:endParaRPr lang="en-GB"/>
          </a:p>
        </p:txBody>
      </p:sp>
    </p:spTree>
    <p:extLst>
      <p:ext uri="{BB962C8B-B14F-4D97-AF65-F5344CB8AC3E}">
        <p14:creationId xmlns:p14="http://schemas.microsoft.com/office/powerpoint/2010/main" val="37596937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6160553-811D-4C7F-AB2C-E05D00FC00F0}" type="datetimeFigureOut">
              <a:rPr lang="en-GB" smtClean="0"/>
              <a:t>30/03/2020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74BE358-D05B-4058-A839-9141B03A0462}" type="slidenum">
              <a:rPr lang="en-GB" smtClean="0"/>
              <a:t>‹#›</a:t>
            </a:fld>
            <a:endParaRPr lang="en-GB"/>
          </a:p>
        </p:txBody>
      </p:sp>
    </p:spTree>
    <p:extLst>
      <p:ext uri="{BB962C8B-B14F-4D97-AF65-F5344CB8AC3E}">
        <p14:creationId xmlns:p14="http://schemas.microsoft.com/office/powerpoint/2010/main" val="10959715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6160553-811D-4C7F-AB2C-E05D00FC00F0}" type="datetimeFigureOut">
              <a:rPr lang="en-GB" smtClean="0"/>
              <a:t>30/03/2020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74BE358-D05B-4058-A839-9141B03A0462}" type="slidenum">
              <a:rPr lang="en-GB" smtClean="0"/>
              <a:t>‹#›</a:t>
            </a:fld>
            <a:endParaRPr lang="en-GB"/>
          </a:p>
        </p:txBody>
      </p:sp>
    </p:spTree>
    <p:extLst>
      <p:ext uri="{BB962C8B-B14F-4D97-AF65-F5344CB8AC3E}">
        <p14:creationId xmlns:p14="http://schemas.microsoft.com/office/powerpoint/2010/main" val="15926105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160553-811D-4C7F-AB2C-E05D00FC00F0}" type="datetimeFigureOut">
              <a:rPr lang="en-GB" smtClean="0"/>
              <a:t>30/03/2020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74BE358-D05B-4058-A839-9141B03A0462}" type="slidenum">
              <a:rPr lang="en-GB" smtClean="0"/>
              <a:t>‹#›</a:t>
            </a:fld>
            <a:endParaRPr lang="en-GB"/>
          </a:p>
        </p:txBody>
      </p:sp>
    </p:spTree>
    <p:extLst>
      <p:ext uri="{BB962C8B-B14F-4D97-AF65-F5344CB8AC3E}">
        <p14:creationId xmlns:p14="http://schemas.microsoft.com/office/powerpoint/2010/main" val="17421493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6160553-811D-4C7F-AB2C-E05D00FC00F0}" type="datetimeFigureOut">
              <a:rPr lang="en-GB" smtClean="0"/>
              <a:t>30/03/2020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74BE358-D05B-4058-A839-9141B03A0462}" type="slidenum">
              <a:rPr lang="en-GB" smtClean="0"/>
              <a:t>‹#›</a:t>
            </a:fld>
            <a:endParaRPr lang="en-GB"/>
          </a:p>
        </p:txBody>
      </p:sp>
    </p:spTree>
    <p:extLst>
      <p:ext uri="{BB962C8B-B14F-4D97-AF65-F5344CB8AC3E}">
        <p14:creationId xmlns:p14="http://schemas.microsoft.com/office/powerpoint/2010/main" val="32424994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86160553-811D-4C7F-AB2C-E05D00FC00F0}" type="datetimeFigureOut">
              <a:rPr lang="en-GB" smtClean="0"/>
              <a:t>30/03/2020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74BE358-D05B-4058-A839-9141B03A0462}" type="slidenum">
              <a:rPr lang="en-GB" smtClean="0"/>
              <a:t>‹#›</a:t>
            </a:fld>
            <a:endParaRPr lang="en-GB"/>
          </a:p>
        </p:txBody>
      </p:sp>
    </p:spTree>
    <p:extLst>
      <p:ext uri="{BB962C8B-B14F-4D97-AF65-F5344CB8AC3E}">
        <p14:creationId xmlns:p14="http://schemas.microsoft.com/office/powerpoint/2010/main" val="10696408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6160553-811D-4C7F-AB2C-E05D00FC00F0}" type="datetimeFigureOut">
              <a:rPr lang="en-GB" smtClean="0"/>
              <a:t>30/03/2020</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A74BE358-D05B-4058-A839-9141B03A0462}" type="slidenum">
              <a:rPr lang="en-GB" smtClean="0"/>
              <a:t>‹#›</a:t>
            </a:fld>
            <a:endParaRPr lang="en-GB"/>
          </a:p>
        </p:txBody>
      </p:sp>
    </p:spTree>
    <p:extLst>
      <p:ext uri="{BB962C8B-B14F-4D97-AF65-F5344CB8AC3E}">
        <p14:creationId xmlns:p14="http://schemas.microsoft.com/office/powerpoint/2010/main" val="3794281623"/>
      </p:ext>
    </p:extLst>
  </p:cSld>
  <p:clrMap bg1="dk1" tx1="lt1" bg2="dk2" tx2="lt2" accent1="accent1" accent2="accent2" accent3="accent3" accent4="accent4" accent5="accent5" accent6="accent6" hlink="hlink" folHlink="folHlink"/>
  <p:sldLayoutIdLst>
    <p:sldLayoutId id="2147483741" r:id="rId1"/>
    <p:sldLayoutId id="2147483742" r:id="rId2"/>
    <p:sldLayoutId id="2147483743" r:id="rId3"/>
    <p:sldLayoutId id="2147483744" r:id="rId4"/>
    <p:sldLayoutId id="2147483745" r:id="rId5"/>
    <p:sldLayoutId id="2147483746" r:id="rId6"/>
    <p:sldLayoutId id="2147483747" r:id="rId7"/>
    <p:sldLayoutId id="2147483748" r:id="rId8"/>
    <p:sldLayoutId id="2147483749" r:id="rId9"/>
    <p:sldLayoutId id="2147483750" r:id="rId10"/>
    <p:sldLayoutId id="2147483751" r:id="rId11"/>
    <p:sldLayoutId id="2147483752" r:id="rId12"/>
    <p:sldLayoutId id="2147483753" r:id="rId13"/>
    <p:sldLayoutId id="2147483754" r:id="rId14"/>
    <p:sldLayoutId id="2147483755" r:id="rId15"/>
    <p:sldLayoutId id="214748375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6"/>
          <p:cNvSpPr>
            <a:spLocks noGrp="1" noChangeArrowheads="1"/>
          </p:cNvSpPr>
          <p:nvPr>
            <p:ph type="ctrTitle"/>
          </p:nvPr>
        </p:nvSpPr>
        <p:spPr>
          <a:xfrm>
            <a:off x="2209800" y="2286000"/>
            <a:ext cx="7772400" cy="1143000"/>
          </a:xfrm>
        </p:spPr>
        <p:txBody>
          <a:bodyPr/>
          <a:lstStyle/>
          <a:p>
            <a:pPr algn="ctr" eaLnBrk="1" hangingPunct="1"/>
            <a:r>
              <a:rPr lang="en-US" altLang="en-US" sz="3600" b="1" dirty="0">
                <a:solidFill>
                  <a:schemeClr val="tx1"/>
                </a:solidFill>
                <a:latin typeface="Comic Sans MS" panose="030F0702030302020204" pitchFamily="66" charset="0"/>
              </a:rPr>
              <a:t>208M </a:t>
            </a:r>
          </a:p>
        </p:txBody>
      </p:sp>
      <p:sp>
        <p:nvSpPr>
          <p:cNvPr id="2051" name="Rectangle 1027"/>
          <p:cNvSpPr>
            <a:spLocks noGrp="1" noChangeArrowheads="1"/>
          </p:cNvSpPr>
          <p:nvPr>
            <p:ph type="subTitle" idx="1"/>
          </p:nvPr>
        </p:nvSpPr>
        <p:spPr>
          <a:xfrm>
            <a:off x="1536879" y="3717948"/>
            <a:ext cx="9144000" cy="1124508"/>
          </a:xfrm>
        </p:spPr>
        <p:txBody>
          <a:bodyPr/>
          <a:lstStyle/>
          <a:p>
            <a:pPr algn="ctr" eaLnBrk="1" hangingPunct="1"/>
            <a:r>
              <a:rPr lang="en-US" altLang="en-US" sz="2800" b="1" dirty="0">
                <a:latin typeface="Comic Sans MS" panose="030F0702030302020204" pitchFamily="66" charset="0"/>
              </a:rPr>
              <a:t>Molecular Biology (1)</a:t>
            </a:r>
          </a:p>
        </p:txBody>
      </p:sp>
      <p:pic>
        <p:nvPicPr>
          <p:cNvPr id="7" name="Picture 21" descr="Description: Photo"/>
          <p:cNvPicPr>
            <a:picLocks noChangeAspect="1" noChangeArrowheads="1"/>
          </p:cNvPicPr>
          <p:nvPr/>
        </p:nvPicPr>
        <p:blipFill>
          <a:blip r:embed="rId2">
            <a:extLst>
              <a:ext uri="{28A0092B-C50C-407E-A947-70E740481C1C}">
                <a14:useLocalDpi xmlns:a14="http://schemas.microsoft.com/office/drawing/2010/main" val="0"/>
              </a:ext>
            </a:extLst>
          </a:blip>
          <a:srcRect t="-15253" b="-2"/>
          <a:stretch>
            <a:fillRect/>
          </a:stretch>
        </p:blipFill>
        <p:spPr bwMode="auto">
          <a:xfrm>
            <a:off x="5347562" y="701073"/>
            <a:ext cx="1630753" cy="14118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3284486" y="5053415"/>
            <a:ext cx="5254580" cy="707886"/>
          </a:xfrm>
          <a:prstGeom prst="rect">
            <a:avLst/>
          </a:prstGeom>
          <a:noFill/>
        </p:spPr>
        <p:txBody>
          <a:bodyPr wrap="square" rtlCol="0">
            <a:spAutoFit/>
          </a:bodyPr>
          <a:lstStyle/>
          <a:p>
            <a:pPr algn="ctr"/>
            <a:r>
              <a:rPr lang="en-GB" sz="4000" b="1" dirty="0" err="1">
                <a:latin typeface="Brush Script MT" panose="03060802040406070304" pitchFamily="66" charset="0"/>
              </a:rPr>
              <a:t>Dr.</a:t>
            </a:r>
            <a:r>
              <a:rPr lang="en-GB" sz="4000" b="1" dirty="0">
                <a:latin typeface="Brush Script MT" panose="03060802040406070304" pitchFamily="66" charset="0"/>
              </a:rPr>
              <a:t> Heba </a:t>
            </a:r>
            <a:r>
              <a:rPr lang="en-GB" sz="4000" b="1" dirty="0" err="1">
                <a:latin typeface="Brush Script MT" panose="03060802040406070304" pitchFamily="66" charset="0"/>
              </a:rPr>
              <a:t>Ebeed</a:t>
            </a:r>
            <a:endParaRPr lang="en-GB" sz="4000" b="1" dirty="0">
              <a:latin typeface="Brush Script MT" panose="03060802040406070304" pitchFamily="66" charset="0"/>
            </a:endParaRPr>
          </a:p>
        </p:txBody>
      </p:sp>
      <p:sp>
        <p:nvSpPr>
          <p:cNvPr id="2" name="Rectangle 1">
            <a:extLst>
              <a:ext uri="{FF2B5EF4-FFF2-40B4-BE49-F238E27FC236}">
                <a16:creationId xmlns:a16="http://schemas.microsoft.com/office/drawing/2014/main" id="{8727A09A-E91F-4B14-A027-84D4D7201E32}"/>
              </a:ext>
            </a:extLst>
          </p:cNvPr>
          <p:cNvSpPr/>
          <p:nvPr/>
        </p:nvSpPr>
        <p:spPr>
          <a:xfrm>
            <a:off x="5721538" y="5972261"/>
            <a:ext cx="748923" cy="369332"/>
          </a:xfrm>
          <a:prstGeom prst="rect">
            <a:avLst/>
          </a:prstGeom>
        </p:spPr>
        <p:txBody>
          <a:bodyPr wrap="none">
            <a:spAutoFit/>
          </a:bodyPr>
          <a:lstStyle/>
          <a:p>
            <a:pPr algn="ctr"/>
            <a:r>
              <a:rPr lang="en-US" altLang="en-US" b="1" dirty="0">
                <a:solidFill>
                  <a:srgbClr val="FFFF00"/>
                </a:solidFill>
                <a:latin typeface="Comic Sans MS" panose="030F0702030302020204" pitchFamily="66" charset="0"/>
              </a:rPr>
              <a:t>2020</a:t>
            </a:r>
          </a:p>
        </p:txBody>
      </p:sp>
    </p:spTree>
    <p:extLst>
      <p:ext uri="{BB962C8B-B14F-4D97-AF65-F5344CB8AC3E}">
        <p14:creationId xmlns:p14="http://schemas.microsoft.com/office/powerpoint/2010/main" val="124214165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050"/>
                                        </p:tgtEl>
                                        <p:attrNameLst>
                                          <p:attrName>style.visibility</p:attrName>
                                        </p:attrNameLst>
                                      </p:cBhvr>
                                      <p:to>
                                        <p:strVal val="visible"/>
                                      </p:to>
                                    </p:set>
                                    <p:anim calcmode="lin" valueType="num">
                                      <p:cBhvr>
                                        <p:cTn id="7" dur="1000" fill="hold"/>
                                        <p:tgtEl>
                                          <p:spTgt spid="2050"/>
                                        </p:tgtEl>
                                        <p:attrNameLst>
                                          <p:attrName>ppt_w</p:attrName>
                                        </p:attrNameLst>
                                      </p:cBhvr>
                                      <p:tavLst>
                                        <p:tav tm="0">
                                          <p:val>
                                            <p:fltVal val="0"/>
                                          </p:val>
                                        </p:tav>
                                        <p:tav tm="100000">
                                          <p:val>
                                            <p:strVal val="#ppt_w"/>
                                          </p:val>
                                        </p:tav>
                                      </p:tavLst>
                                    </p:anim>
                                    <p:anim calcmode="lin" valueType="num">
                                      <p:cBhvr>
                                        <p:cTn id="8" dur="1000" fill="hold"/>
                                        <p:tgtEl>
                                          <p:spTgt spid="2050"/>
                                        </p:tgtEl>
                                        <p:attrNameLst>
                                          <p:attrName>ppt_h</p:attrName>
                                        </p:attrNameLst>
                                      </p:cBhvr>
                                      <p:tavLst>
                                        <p:tav tm="0">
                                          <p:val>
                                            <p:fltVal val="0"/>
                                          </p:val>
                                        </p:tav>
                                        <p:tav tm="100000">
                                          <p:val>
                                            <p:strVal val="#ppt_h"/>
                                          </p:val>
                                        </p:tav>
                                      </p:tavLst>
                                    </p:anim>
                                    <p:anim calcmode="lin" valueType="num">
                                      <p:cBhvr>
                                        <p:cTn id="9" dur="1000" fill="hold"/>
                                        <p:tgtEl>
                                          <p:spTgt spid="2050"/>
                                        </p:tgtEl>
                                        <p:attrNameLst>
                                          <p:attrName>style.rotation</p:attrName>
                                        </p:attrNameLst>
                                      </p:cBhvr>
                                      <p:tavLst>
                                        <p:tav tm="0">
                                          <p:val>
                                            <p:fltVal val="90"/>
                                          </p:val>
                                        </p:tav>
                                        <p:tav tm="100000">
                                          <p:val>
                                            <p:fltVal val="0"/>
                                          </p:val>
                                        </p:tav>
                                      </p:tavLst>
                                    </p:anim>
                                    <p:animEffect transition="in" filter="fade">
                                      <p:cBhvr>
                                        <p:cTn id="10" dur="1000"/>
                                        <p:tgtEl>
                                          <p:spTgt spid="2050"/>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2051">
                                            <p:txEl>
                                              <p:pRg st="0" end="0"/>
                                            </p:txEl>
                                          </p:spTgt>
                                        </p:tgtEl>
                                        <p:attrNameLst>
                                          <p:attrName>style.visibility</p:attrName>
                                        </p:attrNameLst>
                                      </p:cBhvr>
                                      <p:to>
                                        <p:strVal val="visible"/>
                                      </p:to>
                                    </p:set>
                                    <p:animEffect transition="in" filter="barn(inVertical)">
                                      <p:cBhvr>
                                        <p:cTn id="15" dur="500"/>
                                        <p:tgtEl>
                                          <p:spTgt spid="2051">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1" presetClass="entr" presetSubtype="1" fill="hold" nodeType="clickEffect">
                                  <p:stCondLst>
                                    <p:cond delay="0"/>
                                  </p:stCondLst>
                                  <p:childTnLst>
                                    <p:set>
                                      <p:cBhvr>
                                        <p:cTn id="19" dur="1" fill="hold">
                                          <p:stCondLst>
                                            <p:cond delay="0"/>
                                          </p:stCondLst>
                                        </p:cTn>
                                        <p:tgtEl>
                                          <p:spTgt spid="3">
                                            <p:txEl>
                                              <p:pRg st="0" end="0"/>
                                            </p:txEl>
                                          </p:spTgt>
                                        </p:tgtEl>
                                        <p:attrNameLst>
                                          <p:attrName>style.visibility</p:attrName>
                                        </p:attrNameLst>
                                      </p:cBhvr>
                                      <p:to>
                                        <p:strVal val="visible"/>
                                      </p:to>
                                    </p:set>
                                    <p:animEffect transition="in" filter="wheel(1)">
                                      <p:cBhvr>
                                        <p:cTn id="20"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P spid="2051"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280906-14A9-4CC8-9CDC-664967CC0A26}"/>
              </a:ext>
            </a:extLst>
          </p:cNvPr>
          <p:cNvSpPr>
            <a:spLocks noGrp="1"/>
          </p:cNvSpPr>
          <p:nvPr>
            <p:ph type="title"/>
          </p:nvPr>
        </p:nvSpPr>
        <p:spPr/>
        <p:txBody>
          <a:bodyPr/>
          <a:lstStyle/>
          <a:p>
            <a:r>
              <a:rPr lang="en-GB" b="1" u="sng" dirty="0"/>
              <a:t>Protein targeting</a:t>
            </a:r>
            <a:br>
              <a:rPr lang="en-GB" dirty="0"/>
            </a:br>
            <a:endParaRPr lang="en-GB" dirty="0"/>
          </a:p>
        </p:txBody>
      </p:sp>
      <p:pic>
        <p:nvPicPr>
          <p:cNvPr id="4" name="Content Placeholder 3">
            <a:extLst>
              <a:ext uri="{FF2B5EF4-FFF2-40B4-BE49-F238E27FC236}">
                <a16:creationId xmlns:a16="http://schemas.microsoft.com/office/drawing/2014/main" id="{58FB803D-EB43-4884-8B4E-9716E49AEBE1}"/>
              </a:ext>
            </a:extLst>
          </p:cNvPr>
          <p:cNvPicPr>
            <a:picLocks noGrp="1"/>
          </p:cNvPicPr>
          <p:nvPr>
            <p:ph idx="1"/>
          </p:nvPr>
        </p:nvPicPr>
        <p:blipFill>
          <a:blip r:embed="rId2"/>
          <a:stretch>
            <a:fillRect/>
          </a:stretch>
        </p:blipFill>
        <p:spPr>
          <a:xfrm>
            <a:off x="1656556" y="2543969"/>
            <a:ext cx="6638925" cy="3114675"/>
          </a:xfrm>
          <a:prstGeom prst="rect">
            <a:avLst/>
          </a:prstGeom>
        </p:spPr>
      </p:pic>
    </p:spTree>
    <p:extLst>
      <p:ext uri="{BB962C8B-B14F-4D97-AF65-F5344CB8AC3E}">
        <p14:creationId xmlns:p14="http://schemas.microsoft.com/office/powerpoint/2010/main" val="42419047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F4444CE-BC8D-4D61-B303-4C05614E6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62423CA5-E2E1-4789-B759-9906C1C940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
            <a:ext cx="4660126"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3" name="Isosceles Triangle 12">
            <a:extLst>
              <a:ext uri="{FF2B5EF4-FFF2-40B4-BE49-F238E27FC236}">
                <a16:creationId xmlns:a16="http://schemas.microsoft.com/office/drawing/2014/main" id="{73772B81-181F-48B7-8826-4D9686D15D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4660127" y="-3"/>
            <a:ext cx="1056745" cy="6858001"/>
          </a:xfrm>
          <a:prstGeom prst="triangle">
            <a:avLst>
              <a:gd name="adj" fmla="val 100000"/>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 name="Title 1">
            <a:extLst>
              <a:ext uri="{FF2B5EF4-FFF2-40B4-BE49-F238E27FC236}">
                <a16:creationId xmlns:a16="http://schemas.microsoft.com/office/drawing/2014/main" id="{D149E225-C551-4648-9997-34097ECF2733}"/>
              </a:ext>
            </a:extLst>
          </p:cNvPr>
          <p:cNvSpPr>
            <a:spLocks noGrp="1"/>
          </p:cNvSpPr>
          <p:nvPr>
            <p:ph type="title"/>
          </p:nvPr>
        </p:nvSpPr>
        <p:spPr>
          <a:xfrm>
            <a:off x="673754" y="643467"/>
            <a:ext cx="4203045" cy="1375608"/>
          </a:xfrm>
        </p:spPr>
        <p:txBody>
          <a:bodyPr anchor="ctr">
            <a:normAutofit/>
          </a:bodyPr>
          <a:lstStyle/>
          <a:p>
            <a:pPr>
              <a:lnSpc>
                <a:spcPct val="90000"/>
              </a:lnSpc>
            </a:pPr>
            <a:r>
              <a:rPr lang="en-GB" sz="2300" b="1">
                <a:solidFill>
                  <a:schemeClr val="bg1"/>
                </a:solidFill>
              </a:rPr>
              <a:t>The endomembrane system and secretory pathway</a:t>
            </a:r>
            <a:br>
              <a:rPr lang="en-GB" sz="2300">
                <a:solidFill>
                  <a:schemeClr val="bg1"/>
                </a:solidFill>
              </a:rPr>
            </a:br>
            <a:endParaRPr lang="en-GB" sz="2300">
              <a:solidFill>
                <a:schemeClr val="bg1"/>
              </a:solidFill>
            </a:endParaRPr>
          </a:p>
        </p:txBody>
      </p:sp>
      <p:sp>
        <p:nvSpPr>
          <p:cNvPr id="3" name="Content Placeholder 2">
            <a:extLst>
              <a:ext uri="{FF2B5EF4-FFF2-40B4-BE49-F238E27FC236}">
                <a16:creationId xmlns:a16="http://schemas.microsoft.com/office/drawing/2014/main" id="{A81F99DD-DE81-4B6E-A738-CD6BB8CD4687}"/>
              </a:ext>
            </a:extLst>
          </p:cNvPr>
          <p:cNvSpPr>
            <a:spLocks noGrp="1"/>
          </p:cNvSpPr>
          <p:nvPr>
            <p:ph idx="1"/>
          </p:nvPr>
        </p:nvSpPr>
        <p:spPr>
          <a:xfrm>
            <a:off x="673754" y="2160590"/>
            <a:ext cx="3973943" cy="3440110"/>
          </a:xfrm>
        </p:spPr>
        <p:txBody>
          <a:bodyPr>
            <a:normAutofit/>
          </a:bodyPr>
          <a:lstStyle/>
          <a:p>
            <a:r>
              <a:rPr lang="en-GB" b="1">
                <a:solidFill>
                  <a:schemeClr val="bg1"/>
                </a:solidFill>
              </a:rPr>
              <a:t>Signal peptides</a:t>
            </a:r>
            <a:endParaRPr lang="en-GB">
              <a:solidFill>
                <a:schemeClr val="bg1"/>
              </a:solidFill>
            </a:endParaRPr>
          </a:p>
          <a:p>
            <a:endParaRPr lang="en-GB">
              <a:solidFill>
                <a:schemeClr val="bg1"/>
              </a:solidFill>
            </a:endParaRPr>
          </a:p>
        </p:txBody>
      </p:sp>
      <p:pic>
        <p:nvPicPr>
          <p:cNvPr id="4" name="Picture 3">
            <a:extLst>
              <a:ext uri="{FF2B5EF4-FFF2-40B4-BE49-F238E27FC236}">
                <a16:creationId xmlns:a16="http://schemas.microsoft.com/office/drawing/2014/main" id="{05311F7E-45C3-4A50-908C-58F496CAD7FF}"/>
              </a:ext>
            </a:extLst>
          </p:cNvPr>
          <p:cNvPicPr/>
          <p:nvPr/>
        </p:nvPicPr>
        <p:blipFill>
          <a:blip r:embed="rId2" cstate="print">
            <a:extLst>
              <a:ext uri="{28A0092B-C50C-407E-A947-70E740481C1C}">
                <a14:useLocalDpi xmlns:a14="http://schemas.microsoft.com/office/drawing/2010/main" val="0"/>
              </a:ext>
            </a:extLst>
          </a:blip>
          <a:stretch>
            <a:fillRect/>
          </a:stretch>
        </p:blipFill>
        <p:spPr bwMode="auto">
          <a:xfrm>
            <a:off x="7075162" y="972608"/>
            <a:ext cx="3185177" cy="4900269"/>
          </a:xfrm>
          <a:prstGeom prst="rect">
            <a:avLst/>
          </a:prstGeom>
          <a:noFill/>
        </p:spPr>
      </p:pic>
      <p:sp>
        <p:nvSpPr>
          <p:cNvPr id="15" name="Isosceles Triangle 14">
            <a:extLst>
              <a:ext uri="{FF2B5EF4-FFF2-40B4-BE49-F238E27FC236}">
                <a16:creationId xmlns:a16="http://schemas.microsoft.com/office/drawing/2014/main" id="{B2205F6E-03C6-4E92-877C-E2482F6599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55696"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Tree>
    <p:extLst>
      <p:ext uri="{BB962C8B-B14F-4D97-AF65-F5344CB8AC3E}">
        <p14:creationId xmlns:p14="http://schemas.microsoft.com/office/powerpoint/2010/main" val="1385539262"/>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6C0755-5F3E-46FE-9AB5-C43DBBC221D0}"/>
              </a:ext>
            </a:extLst>
          </p:cNvPr>
          <p:cNvSpPr>
            <a:spLocks noGrp="1"/>
          </p:cNvSpPr>
          <p:nvPr>
            <p:ph type="title"/>
          </p:nvPr>
        </p:nvSpPr>
        <p:spPr/>
        <p:txBody>
          <a:bodyPr>
            <a:normAutofit fontScale="90000"/>
          </a:bodyPr>
          <a:lstStyle/>
          <a:p>
            <a:r>
              <a:rPr lang="en-GB" b="1" dirty="0"/>
              <a:t>Transport through the endomembrane system</a:t>
            </a:r>
            <a:br>
              <a:rPr lang="en-GB" dirty="0"/>
            </a:br>
            <a:endParaRPr lang="en-GB" dirty="0"/>
          </a:p>
        </p:txBody>
      </p:sp>
      <p:pic>
        <p:nvPicPr>
          <p:cNvPr id="4" name="Content Placeholder 3" descr="Image showing transport of a membrane protein from the rough ER, through the Golgi, to the plasma membrane. The protein is initially modified by the addition of branching carbohydrate chains in the rough ER; these are then trimmed back and replaced with other branching chains in the Golgi apparatus. The protein with its final set of carbohydrate chains is then transported to the plasma membrane in a transport vesicle. The vesicle fuses with the plasma membrane, its lipids and protein cargo becoming part of the plasma membrane.">
            <a:extLst>
              <a:ext uri="{FF2B5EF4-FFF2-40B4-BE49-F238E27FC236}">
                <a16:creationId xmlns:a16="http://schemas.microsoft.com/office/drawing/2014/main" id="{A61AF009-7B5F-4E43-AD7C-B932A637F7CC}"/>
              </a:ext>
            </a:extLst>
          </p:cNvPr>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746139" y="1684631"/>
            <a:ext cx="3358045" cy="4563769"/>
          </a:xfrm>
          <a:prstGeom prst="rect">
            <a:avLst/>
          </a:prstGeom>
          <a:noFill/>
          <a:ln>
            <a:noFill/>
          </a:ln>
        </p:spPr>
      </p:pic>
    </p:spTree>
    <p:extLst>
      <p:ext uri="{BB962C8B-B14F-4D97-AF65-F5344CB8AC3E}">
        <p14:creationId xmlns:p14="http://schemas.microsoft.com/office/powerpoint/2010/main" val="3904154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FA834D-3C12-4B70-83AA-D7923981A1FC}"/>
              </a:ext>
            </a:extLst>
          </p:cNvPr>
          <p:cNvSpPr>
            <a:spLocks noGrp="1"/>
          </p:cNvSpPr>
          <p:nvPr>
            <p:ph type="title"/>
          </p:nvPr>
        </p:nvSpPr>
        <p:spPr/>
        <p:txBody>
          <a:bodyPr>
            <a:normAutofit fontScale="90000"/>
          </a:bodyPr>
          <a:lstStyle/>
          <a:p>
            <a:r>
              <a:rPr lang="en-GB" b="1" dirty="0"/>
              <a:t>Targeting to non-endomembrane organelles</a:t>
            </a:r>
            <a:br>
              <a:rPr lang="en-GB" dirty="0"/>
            </a:br>
            <a:endParaRPr lang="en-GB" dirty="0"/>
          </a:p>
        </p:txBody>
      </p:sp>
      <p:sp>
        <p:nvSpPr>
          <p:cNvPr id="3" name="Content Placeholder 2">
            <a:extLst>
              <a:ext uri="{FF2B5EF4-FFF2-40B4-BE49-F238E27FC236}">
                <a16:creationId xmlns:a16="http://schemas.microsoft.com/office/drawing/2014/main" id="{D9038D9D-93CA-4127-BF54-87B198C58015}"/>
              </a:ext>
            </a:extLst>
          </p:cNvPr>
          <p:cNvSpPr>
            <a:spLocks noGrp="1"/>
          </p:cNvSpPr>
          <p:nvPr>
            <p:ph idx="1"/>
          </p:nvPr>
        </p:nvSpPr>
        <p:spPr/>
        <p:txBody>
          <a:bodyPr/>
          <a:lstStyle/>
          <a:p>
            <a:endParaRPr lang="en-GB"/>
          </a:p>
        </p:txBody>
      </p:sp>
    </p:spTree>
    <p:extLst>
      <p:ext uri="{BB962C8B-B14F-4D97-AF65-F5344CB8AC3E}">
        <p14:creationId xmlns:p14="http://schemas.microsoft.com/office/powerpoint/2010/main" val="184707266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8C59B386-999D-4CB6-B907-9F3997C027CC}"/>
    </a:ext>
  </a:extLst>
</a:theme>
</file>

<file path=docProps/app.xml><?xml version="1.0" encoding="utf-8"?>
<Properties xmlns="http://schemas.openxmlformats.org/officeDocument/2006/extended-properties" xmlns:vt="http://schemas.openxmlformats.org/officeDocument/2006/docPropsVTypes">
  <TotalTime>1</TotalTime>
  <Words>30</Words>
  <Application>Microsoft Office PowerPoint</Application>
  <PresentationFormat>Widescreen</PresentationFormat>
  <Paragraphs>9</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Brush Script MT</vt:lpstr>
      <vt:lpstr>Comic Sans MS</vt:lpstr>
      <vt:lpstr>Trebuchet MS</vt:lpstr>
      <vt:lpstr>Wingdings 3</vt:lpstr>
      <vt:lpstr>Facet</vt:lpstr>
      <vt:lpstr>208M </vt:lpstr>
      <vt:lpstr>Protein targeting </vt:lpstr>
      <vt:lpstr>The endomembrane system and secretory pathway </vt:lpstr>
      <vt:lpstr>Transport through the endomembrane system </vt:lpstr>
      <vt:lpstr>Targeting to non-endomembrane organelles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208M </dc:title>
  <dc:creator>heba ebeed</dc:creator>
  <cp:lastModifiedBy>heba ebeed</cp:lastModifiedBy>
  <cp:revision>1</cp:revision>
  <dcterms:created xsi:type="dcterms:W3CDTF">2020-03-30T15:11:25Z</dcterms:created>
  <dcterms:modified xsi:type="dcterms:W3CDTF">2020-03-30T15:12:41Z</dcterms:modified>
</cp:coreProperties>
</file>