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0553-811D-4C7F-AB2C-E05D00FC00F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E358-D05B-4058-A839-9141B03A0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020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0553-811D-4C7F-AB2C-E05D00FC00F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E358-D05B-4058-A839-9141B03A0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212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0553-811D-4C7F-AB2C-E05D00FC00F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E358-D05B-4058-A839-9141B03A0462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7645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0553-811D-4C7F-AB2C-E05D00FC00F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E358-D05B-4058-A839-9141B03A0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632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0553-811D-4C7F-AB2C-E05D00FC00F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E358-D05B-4058-A839-9141B03A0462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73480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0553-811D-4C7F-AB2C-E05D00FC00F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E358-D05B-4058-A839-9141B03A0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476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0553-811D-4C7F-AB2C-E05D00FC00F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E358-D05B-4058-A839-9141B03A0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8130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0553-811D-4C7F-AB2C-E05D00FC00F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E358-D05B-4058-A839-9141B03A0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214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0553-811D-4C7F-AB2C-E05D00FC00F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E358-D05B-4058-A839-9141B03A0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011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0553-811D-4C7F-AB2C-E05D00FC00F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E358-D05B-4058-A839-9141B03A0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83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0553-811D-4C7F-AB2C-E05D00FC00F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E358-D05B-4058-A839-9141B03A0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69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0553-811D-4C7F-AB2C-E05D00FC00F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E358-D05B-4058-A839-9141B03A0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971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0553-811D-4C7F-AB2C-E05D00FC00F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E358-D05B-4058-A839-9141B03A0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610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0553-811D-4C7F-AB2C-E05D00FC00F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E358-D05B-4058-A839-9141B03A0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149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0553-811D-4C7F-AB2C-E05D00FC00F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E358-D05B-4058-A839-9141B03A0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499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0553-811D-4C7F-AB2C-E05D00FC00F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E358-D05B-4058-A839-9141B03A0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640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60553-811D-4C7F-AB2C-E05D00FC00F0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74BE358-D05B-4058-A839-9141B03A04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2816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en-US" sz="3600" b="1" dirty="0">
                <a:solidFill>
                  <a:schemeClr val="tx1"/>
                </a:solidFill>
                <a:latin typeface="Comic Sans MS" panose="030F0702030302020204" pitchFamily="66" charset="0"/>
              </a:rPr>
              <a:t>208M </a:t>
            </a:r>
          </a:p>
        </p:txBody>
      </p:sp>
      <p:sp>
        <p:nvSpPr>
          <p:cNvPr id="205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536879" y="3717948"/>
            <a:ext cx="9144000" cy="1124508"/>
          </a:xfrm>
        </p:spPr>
        <p:txBody>
          <a:bodyPr/>
          <a:lstStyle/>
          <a:p>
            <a:pPr algn="ctr" eaLnBrk="1" hangingPunct="1"/>
            <a:r>
              <a:rPr lang="en-US" altLang="en-US" sz="2800" b="1" dirty="0">
                <a:latin typeface="Comic Sans MS" panose="030F0702030302020204" pitchFamily="66" charset="0"/>
              </a:rPr>
              <a:t>Molecular Biology (1)</a:t>
            </a:r>
          </a:p>
        </p:txBody>
      </p:sp>
      <p:pic>
        <p:nvPicPr>
          <p:cNvPr id="7" name="Picture 21" descr="Description: Ph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253" b="-2"/>
          <a:stretch>
            <a:fillRect/>
          </a:stretch>
        </p:blipFill>
        <p:spPr bwMode="auto">
          <a:xfrm>
            <a:off x="5347562" y="701073"/>
            <a:ext cx="1630753" cy="1411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84486" y="5053415"/>
            <a:ext cx="52545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err="1">
                <a:latin typeface="Brush Script MT" panose="03060802040406070304" pitchFamily="66" charset="0"/>
              </a:rPr>
              <a:t>Dr.</a:t>
            </a:r>
            <a:r>
              <a:rPr lang="en-GB" sz="4000" b="1" dirty="0">
                <a:latin typeface="Brush Script MT" panose="03060802040406070304" pitchFamily="66" charset="0"/>
              </a:rPr>
              <a:t> Heba </a:t>
            </a:r>
            <a:r>
              <a:rPr lang="en-GB" sz="4000" b="1" dirty="0" err="1">
                <a:latin typeface="Brush Script MT" panose="03060802040406070304" pitchFamily="66" charset="0"/>
              </a:rPr>
              <a:t>Ebeed</a:t>
            </a:r>
            <a:endParaRPr lang="en-GB" sz="4000" b="1" dirty="0">
              <a:latin typeface="Brush Script MT" panose="03060802040406070304" pitchFamily="66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727A09A-E91F-4B14-A027-84D4D7201E32}"/>
              </a:ext>
            </a:extLst>
          </p:cNvPr>
          <p:cNvSpPr/>
          <p:nvPr/>
        </p:nvSpPr>
        <p:spPr>
          <a:xfrm>
            <a:off x="5721538" y="5972261"/>
            <a:ext cx="74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b="1" dirty="0">
                <a:solidFill>
                  <a:srgbClr val="FFFF00"/>
                </a:solidFill>
                <a:latin typeface="Comic Sans MS" panose="030F0702030302020204" pitchFamily="66" charset="0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1242141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5C018-E58A-400B-8271-779031E00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Damage, Repair and Mutation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0AA17-C0FB-41ED-A0CB-1CD666B4A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DNA Damage: Causes and Effects</a:t>
            </a:r>
            <a:endParaRPr lang="en-GB" dirty="0"/>
          </a:p>
          <a:p>
            <a:r>
              <a:rPr lang="en-GB" b="1" dirty="0"/>
              <a:t>Mutations happen for several reasons.</a:t>
            </a:r>
            <a:endParaRPr lang="en-GB" dirty="0"/>
          </a:p>
          <a:p>
            <a:r>
              <a:rPr lang="en-GB" dirty="0"/>
              <a:t>1. DNA fails to copy accurately</a:t>
            </a:r>
          </a:p>
          <a:p>
            <a:r>
              <a:rPr lang="en-GB" dirty="0"/>
              <a:t>2. External influences can create mutations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 descr="Following cell division, the copied DNA is imperfect">
            <a:extLst>
              <a:ext uri="{FF2B5EF4-FFF2-40B4-BE49-F238E27FC236}">
                <a16:creationId xmlns:a16="http://schemas.microsoft.com/office/drawing/2014/main" id="{7ECA3720-1518-4BEE-AAE3-9A9AB83A665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4747" y="3922249"/>
            <a:ext cx="3705225" cy="1714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2162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3C427-785A-46FF-A185-62BCAAA65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Mechanism of DNA repair </a:t>
            </a:r>
            <a:br>
              <a:rPr lang="en-GB" dirty="0"/>
            </a:br>
            <a:endParaRPr lang="en-GB" dirty="0"/>
          </a:p>
        </p:txBody>
      </p:sp>
      <p:pic>
        <p:nvPicPr>
          <p:cNvPr id="4" name="Content Placeholder 3" descr="Proofreading:&#10;&#10;1. DNA polymerase adds a new base to the 3' end of the growing, new strand. (The template has a G,  and the polymerase incorrectly adds a T rather than a C to the new strand.)&#10;&#10;2. Polymerase detects that the bases are mispaired.&#10;&#10;3. Polymerase uses 3' to 5' exonuclease activity to remove the incorrect T from the 3' end of the new strand.">
            <a:extLst>
              <a:ext uri="{FF2B5EF4-FFF2-40B4-BE49-F238E27FC236}">
                <a16:creationId xmlns:a16="http://schemas.microsoft.com/office/drawing/2014/main" id="{2989FE31-0C61-4B25-BDD6-C10C84DF8811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957" y="1616765"/>
            <a:ext cx="7315200" cy="43864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3991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090D4-18FF-4E63-8698-9E5265F30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Mismatch repair</a:t>
            </a:r>
            <a:br>
              <a:rPr lang="en-GB" dirty="0"/>
            </a:br>
            <a:endParaRPr lang="en-GB" dirty="0"/>
          </a:p>
        </p:txBody>
      </p:sp>
      <p:pic>
        <p:nvPicPr>
          <p:cNvPr id="4" name="Content Placeholder 3" descr="Mismatch repair.&#10;&#10;1. A mismatch is detected in newly synthesized DNA. There is a G in the new strand paired with a T in the template (old) strand.&#10;&#10;2. The new DNA strand is cut, and a patch of DNA containing the mispaired nucleotide and its neighbors is removed.&#10;&#10;3. The missing patch is replaced with correct nucleotides by a DNA polymerase.&#10;&#10;4. A DNA ligase seals the remaining gap in the DNA backbone.">
            <a:extLst>
              <a:ext uri="{FF2B5EF4-FFF2-40B4-BE49-F238E27FC236}">
                <a16:creationId xmlns:a16="http://schemas.microsoft.com/office/drawing/2014/main" id="{47B66086-C414-4E30-B0C7-42F1D0CDCE1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104" y="2160588"/>
            <a:ext cx="5749830" cy="38814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9628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078CD-2DBD-48B7-8C5A-309716B67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DNA damage repair mechanisms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6E3AD-D759-4CE2-9801-30A005A82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Reversal of damage</a:t>
            </a:r>
            <a:endParaRPr lang="en-GB" dirty="0">
              <a:solidFill>
                <a:srgbClr val="FF0000"/>
              </a:solidFill>
            </a:endParaRPr>
          </a:p>
          <a:p>
            <a:endParaRPr lang="en-GB" dirty="0"/>
          </a:p>
        </p:txBody>
      </p:sp>
      <p:pic>
        <p:nvPicPr>
          <p:cNvPr id="4" name="Picture 3" descr="Methylation of guanine&#10;&#10;A normal guanine base undergoes a reaction with a harmful chemical, causing a methyl ($-\text{CH}_3$) group to be added to the carbonyl O found on one of the rings of the base.&#10;&#10;The methyl group can be removed from the damaged, methylated base by an enzyme found in the cell.">
            <a:extLst>
              <a:ext uri="{FF2B5EF4-FFF2-40B4-BE49-F238E27FC236}">
                <a16:creationId xmlns:a16="http://schemas.microsoft.com/office/drawing/2014/main" id="{2D888536-BD92-4945-BD4D-57F8BDE00D0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3565" y="3204355"/>
            <a:ext cx="5944870" cy="1793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7097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4359F-E5AF-4DA7-9F0E-92A5AC135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DNA damage repair mechanisms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D11CE-7D07-4857-A703-512B63785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Base excision repair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88E869-286C-457E-A53D-3454F5BFB96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938587" y="2160589"/>
            <a:ext cx="4314825" cy="417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694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0E4DC-201B-4323-9E7A-D18494C84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DNA damage repair mechanisms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0C0F1-05AF-437A-A902-1966F8B46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Nucleotide excision repair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15D6D9-4B7F-47B7-9E1E-D78651D2D61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975668" y="1653050"/>
            <a:ext cx="5086350" cy="489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904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DAEBE-FC11-4224-B405-F22EB70C0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DNA damage repair mechanisms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CF645-FCB6-4584-8868-C97C0CC98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Double-stranded break repair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46F026-BBF5-4A06-AC39-AB7F0733CC9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445928" y="2160589"/>
            <a:ext cx="5944870" cy="424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58327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76</Words>
  <Application>Microsoft Office PowerPoint</Application>
  <PresentationFormat>Widescreen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Brush Script MT</vt:lpstr>
      <vt:lpstr>Comic Sans MS</vt:lpstr>
      <vt:lpstr>Trebuchet MS</vt:lpstr>
      <vt:lpstr>Wingdings 3</vt:lpstr>
      <vt:lpstr>Facet</vt:lpstr>
      <vt:lpstr>208M </vt:lpstr>
      <vt:lpstr>Damage, Repair and Mutation </vt:lpstr>
      <vt:lpstr>Mechanism of DNA repair  </vt:lpstr>
      <vt:lpstr>Mismatch repair </vt:lpstr>
      <vt:lpstr>DNA damage repair mechanisms </vt:lpstr>
      <vt:lpstr>DNA damage repair mechanisms </vt:lpstr>
      <vt:lpstr>DNA damage repair mechanisms </vt:lpstr>
      <vt:lpstr>DNA damage repair mechanisms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208M </dc:title>
  <dc:creator>heba ebeed</dc:creator>
  <cp:lastModifiedBy>heba ebeed</cp:lastModifiedBy>
  <cp:revision>2</cp:revision>
  <dcterms:created xsi:type="dcterms:W3CDTF">2020-03-30T15:11:25Z</dcterms:created>
  <dcterms:modified xsi:type="dcterms:W3CDTF">2020-03-30T15:21:33Z</dcterms:modified>
</cp:coreProperties>
</file>