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6"/>
  </p:notesMasterIdLst>
  <p:sldIdLst>
    <p:sldId id="909" r:id="rId2"/>
    <p:sldId id="910" r:id="rId3"/>
    <p:sldId id="911" r:id="rId4"/>
    <p:sldId id="912" r:id="rId5"/>
    <p:sldId id="913" r:id="rId6"/>
    <p:sldId id="914" r:id="rId7"/>
    <p:sldId id="915" r:id="rId8"/>
    <p:sldId id="916" r:id="rId9"/>
    <p:sldId id="917" r:id="rId10"/>
    <p:sldId id="918" r:id="rId11"/>
    <p:sldId id="919" r:id="rId12"/>
    <p:sldId id="920" r:id="rId13"/>
    <p:sldId id="921" r:id="rId14"/>
    <p:sldId id="922" r:id="rId15"/>
    <p:sldId id="923" r:id="rId16"/>
    <p:sldId id="924" r:id="rId17"/>
    <p:sldId id="925" r:id="rId18"/>
    <p:sldId id="926" r:id="rId19"/>
    <p:sldId id="927" r:id="rId20"/>
    <p:sldId id="928" r:id="rId21"/>
    <p:sldId id="929" r:id="rId22"/>
    <p:sldId id="930" r:id="rId23"/>
    <p:sldId id="931" r:id="rId24"/>
    <p:sldId id="932" r:id="rId25"/>
    <p:sldId id="933" r:id="rId26"/>
    <p:sldId id="934" r:id="rId27"/>
    <p:sldId id="935" r:id="rId28"/>
    <p:sldId id="936" r:id="rId29"/>
    <p:sldId id="937" r:id="rId30"/>
    <p:sldId id="938" r:id="rId31"/>
    <p:sldId id="939" r:id="rId32"/>
    <p:sldId id="940" r:id="rId33"/>
    <p:sldId id="941" r:id="rId34"/>
    <p:sldId id="942" r:id="rId35"/>
  </p:sldIdLst>
  <p:sldSz cx="9906000" cy="6858000" type="A4"/>
  <p:notesSz cx="6858000" cy="9144000"/>
  <p:defaultTextStyle>
    <a:defPPr>
      <a:defRPr lang="en-GB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33"/>
    <a:srgbClr val="FFFF00"/>
    <a:srgbClr val="00FF00"/>
    <a:srgbClr val="0066FF"/>
    <a:srgbClr val="21DF9B"/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8" autoAdjust="0"/>
    <p:restoredTop sz="94617" autoAdjust="0"/>
  </p:normalViewPr>
  <p:slideViewPr>
    <p:cSldViewPr>
      <p:cViewPr>
        <p:scale>
          <a:sx n="66" d="100"/>
          <a:sy n="66" d="100"/>
        </p:scale>
        <p:origin x="-1584" y="-888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" d="100"/>
          <a:sy n="26" d="100"/>
        </p:scale>
        <p:origin x="-12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F36E8D8-DFF6-4374-BA3F-AF524069B7C7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253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B29C60-A106-4723-AA06-89B2F9585051}" type="slidenum">
              <a:rPr lang="ar-SA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EFEA377-7106-40AA-BED8-ACC5FD8740A9}" type="slidenum">
              <a:rPr lang="ar-SA" altLang="en-US" smtClean="0"/>
              <a:pPr/>
              <a:t>11</a:t>
            </a:fld>
            <a:endParaRPr lang="en-GB" alt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FC65C6-9FCF-446E-9C97-3221325D76C1}" type="slidenum">
              <a:rPr lang="ar-SA" altLang="en-US" smtClean="0"/>
              <a:pPr/>
              <a:t>12</a:t>
            </a:fld>
            <a:endParaRPr lang="en-GB" alt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F29C320-058F-47CE-AE52-0951706B8A43}" type="slidenum">
              <a:rPr lang="ar-SA" altLang="en-US" smtClean="0"/>
              <a:pPr/>
              <a:t>13</a:t>
            </a:fld>
            <a:endParaRPr lang="en-GB" alt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5D3492E-13DA-48A4-9449-8E75FC68C764}" type="slidenum">
              <a:rPr lang="ar-SA" altLang="en-US" smtClean="0"/>
              <a:pPr/>
              <a:t>14</a:t>
            </a:fld>
            <a:endParaRPr lang="en-GB" alt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0C4819-3E69-497F-B09C-6F7F2E498E6B}" type="slidenum">
              <a:rPr lang="ar-SA" altLang="en-US" smtClean="0"/>
              <a:pPr/>
              <a:t>15</a:t>
            </a:fld>
            <a:endParaRPr lang="en-GB" alt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49F34F-F817-463B-A042-3371272889D9}" type="slidenum">
              <a:rPr lang="ar-SA" altLang="en-US" smtClean="0"/>
              <a:pPr/>
              <a:t>16</a:t>
            </a:fld>
            <a:endParaRPr lang="en-GB" alt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F9C0A2-5980-452C-83D0-D68AA7542C19}" type="slidenum">
              <a:rPr lang="ar-SA" altLang="en-US" smtClean="0"/>
              <a:pPr/>
              <a:t>17</a:t>
            </a:fld>
            <a:endParaRPr lang="en-GB" alt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42126C-4484-40CB-A2F0-CDC58C77BD8D}" type="slidenum">
              <a:rPr lang="ar-SA" altLang="en-US" smtClean="0"/>
              <a:pPr/>
              <a:t>18</a:t>
            </a:fld>
            <a:endParaRPr lang="en-GB" alt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0B095E-6A32-4A07-9B00-4706D133D10F}" type="slidenum">
              <a:rPr lang="ar-SA" altLang="en-US" smtClean="0"/>
              <a:pPr/>
              <a:t>19</a:t>
            </a:fld>
            <a:endParaRPr lang="en-GB" alt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0A4041-A715-4E21-86FD-E4EF912DA818}" type="slidenum">
              <a:rPr lang="ar-SA" altLang="en-US" smtClean="0"/>
              <a:pPr/>
              <a:t>20</a:t>
            </a:fld>
            <a:endParaRPr lang="en-GB" altLang="en-US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5323A9-3131-4574-85A8-EA16573C1DC4}" type="slidenum">
              <a:rPr lang="ar-SA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551829-16C0-45EA-BBB6-6718E574DE36}" type="slidenum">
              <a:rPr lang="ar-SA" altLang="en-US" smtClean="0"/>
              <a:pPr/>
              <a:t>21</a:t>
            </a:fld>
            <a:endParaRPr lang="en-GB" altLang="en-US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A9076F-E6C4-4BCE-A734-D878BDFDF525}" type="slidenum">
              <a:rPr lang="ar-SA" altLang="en-US" smtClean="0"/>
              <a:pPr/>
              <a:t>22</a:t>
            </a:fld>
            <a:endParaRPr lang="en-GB" altLang="en-US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DEF224-917B-4DF5-A26C-E58397CBFAD1}" type="slidenum">
              <a:rPr lang="ar-SA" altLang="en-US" smtClean="0"/>
              <a:pPr/>
              <a:t>23</a:t>
            </a:fld>
            <a:endParaRPr lang="en-GB" altLang="en-US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2BBB02-4E1E-4625-A45F-E33416E4CA7B}" type="slidenum">
              <a:rPr lang="ar-SA" altLang="en-US" smtClean="0"/>
              <a:pPr/>
              <a:t>24</a:t>
            </a:fld>
            <a:endParaRPr lang="en-GB" altLang="en-US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3C0B05-BC12-4A33-ADA2-3548D5ACF430}" type="slidenum">
              <a:rPr lang="ar-SA" altLang="en-US" smtClean="0"/>
              <a:pPr/>
              <a:t>25</a:t>
            </a:fld>
            <a:endParaRPr lang="en-GB" altLang="en-US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132013-AF48-438B-8EAA-2C89A5CBB739}" type="slidenum">
              <a:rPr lang="ar-SA" altLang="en-US" smtClean="0"/>
              <a:pPr/>
              <a:t>26</a:t>
            </a:fld>
            <a:endParaRPr lang="en-GB" altLang="en-US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8FD04C-3768-496B-B6EF-B45AEF7A55DE}" type="slidenum">
              <a:rPr lang="ar-SA" altLang="en-US" smtClean="0"/>
              <a:pPr/>
              <a:t>27</a:t>
            </a:fld>
            <a:endParaRPr lang="en-GB" altLang="en-US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588F969-4FBD-4B5D-88CB-167AA56362F6}" type="slidenum">
              <a:rPr lang="ar-SA" altLang="en-US" smtClean="0"/>
              <a:pPr/>
              <a:t>28</a:t>
            </a:fld>
            <a:endParaRPr lang="en-GB" altLang="en-US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1A7ADDB-6763-4AD3-9C81-783306E5D5CC}" type="slidenum">
              <a:rPr lang="ar-SA" altLang="en-US" smtClean="0"/>
              <a:pPr/>
              <a:t>29</a:t>
            </a:fld>
            <a:endParaRPr lang="en-GB" altLang="en-US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01C73F-115D-4F81-BE84-D02498F7F849}" type="slidenum">
              <a:rPr lang="ar-SA" altLang="en-US" smtClean="0"/>
              <a:pPr/>
              <a:t>30</a:t>
            </a:fld>
            <a:endParaRPr lang="en-GB" altLang="en-US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86F2F4-A6B0-4F34-A24C-409E2687A684}" type="slidenum">
              <a:rPr lang="ar-SA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4B17202-9E65-4968-9178-45F1641D2709}" type="slidenum">
              <a:rPr lang="ar-SA" altLang="en-US" smtClean="0"/>
              <a:pPr/>
              <a:t>31</a:t>
            </a:fld>
            <a:endParaRPr lang="en-GB" altLang="en-US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E743BD-5C86-4FF3-9F6D-CC19A5BA279E}" type="slidenum">
              <a:rPr lang="ar-SA" altLang="en-US" smtClean="0"/>
              <a:pPr/>
              <a:t>32</a:t>
            </a:fld>
            <a:endParaRPr lang="en-GB" altLang="en-US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22A17A-8AC2-4086-8485-B97947FD2786}" type="slidenum">
              <a:rPr lang="ar-SA" altLang="en-US" smtClean="0"/>
              <a:pPr/>
              <a:t>33</a:t>
            </a:fld>
            <a:endParaRPr lang="en-GB" altLang="en-US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B8E6A3B-CEC1-4749-A2C3-944FC135B341}" type="slidenum">
              <a:rPr lang="ar-SA" altLang="en-US" smtClean="0"/>
              <a:pPr/>
              <a:t>34</a:t>
            </a:fld>
            <a:endParaRPr lang="en-GB" altLang="en-US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DAC59A-6A8D-49E8-A0F8-42B58A011187}" type="slidenum">
              <a:rPr lang="ar-SA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58C29C-FCFB-4FE4-B3F0-E1C78C2D3904}" type="slidenum">
              <a:rPr lang="ar-SA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4E7C2F-4C56-447D-A973-2185FCF5CBD9}" type="slidenum">
              <a:rPr lang="ar-SA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899818-C15D-4A45-A46D-8C26045B18A8}" type="slidenum">
              <a:rPr lang="ar-SA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3C30D9-DB40-4E30-916E-2268877C739B}" type="slidenum">
              <a:rPr lang="ar-SA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88341E-0EFC-41D1-B6DE-682F6CA24FBC}" type="slidenum">
              <a:rPr lang="ar-SA" altLang="en-US" smtClean="0"/>
              <a:pPr/>
              <a:t>10</a:t>
            </a:fld>
            <a:endParaRPr lang="en-GB" alt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D8E4E-AEC5-48C4-8299-65E2E9E7A1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66609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8250" y="617538"/>
            <a:ext cx="2112963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6188" y="617538"/>
            <a:ext cx="618966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C915E-A2AB-44DC-804F-A139FB32E9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15844"/>
      </p:ext>
    </p:extLst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3DF70-9AF5-41D7-85F8-622DE2CAA5A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5325"/>
      </p:ext>
    </p:extLst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111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736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3D43E-5634-4536-A047-AF5FB42091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1741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6C5B0-6F0B-4555-931A-4DBFF2E586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77892"/>
      </p:ext>
    </p:extLst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BD686-A3EE-47F1-8D43-9A50C72F56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58060"/>
      </p:ext>
    </p:extLst>
  </p:cSld>
  <p:clrMapOvr>
    <a:masterClrMapping/>
  </p:clrMapOvr>
  <p:transition spd="slow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C405D-692F-49FA-909A-F82959B02B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51915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4440-7BDA-4E47-B172-225358B677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13275"/>
      </p:ext>
    </p:extLst>
  </p:cSld>
  <p:clrMapOvr>
    <a:masterClrMapping/>
  </p:clrMapOvr>
  <p:transition spd="slow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1CD47-E802-4D84-A2AE-2F8345405B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28291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36432-75FB-4706-9BC0-BEF0FCA821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1173"/>
      </p:ext>
    </p:extLst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52438" y="1098550"/>
            <a:ext cx="474662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66775" y="1098550"/>
            <a:ext cx="3556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85788" y="1520825"/>
            <a:ext cx="458787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87425" y="1520825"/>
            <a:ext cx="398463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38113" y="1447800"/>
            <a:ext cx="6064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825500" y="990600"/>
            <a:ext cx="34925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79425" y="1781175"/>
            <a:ext cx="89122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617538"/>
            <a:ext cx="8443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2017713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98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>
                <a:cs typeface="+mn-cs"/>
              </a:defRPr>
            </a:lvl1pPr>
          </a:lstStyle>
          <a:p>
            <a:pPr>
              <a:defRPr/>
            </a:pPr>
            <a:fld id="{45F96AFD-05A7-4394-AEC5-7697DA35F9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transition spd="slow">
    <p:blinds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920750" y="2997200"/>
            <a:ext cx="8443913" cy="2724150"/>
          </a:xfrm>
        </p:spPr>
        <p:txBody>
          <a:bodyPr/>
          <a:lstStyle/>
          <a:p>
            <a:pPr algn="ctr" rtl="0"/>
            <a:r>
              <a:rPr lang="en-US" altLang="en-US" sz="66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Growth Physiology</a:t>
            </a:r>
            <a:br>
              <a:rPr lang="en-US" altLang="en-US" sz="66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72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72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Second Year </a:t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Botany/Chemistry Students</a:t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Prof. Dr. Nemat M. Hassan</a:t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6-4-2020</a:t>
            </a:r>
            <a:endParaRPr lang="en-US" altLang="en-US" smtClean="0"/>
          </a:p>
        </p:txBody>
      </p:sp>
    </p:spTree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08088" y="2060575"/>
            <a:ext cx="76168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5- Effect of endogenous GA found in the germinating cereal seed (e.g. barley).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GAs stimulate the synthesis of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-amylase and other enzymes in the aleurone cells.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81113" y="1916113"/>
            <a:ext cx="76168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These enzymes are then secreted into the endosperm where they participate in the breakdown of starch into sugars,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which are absorbed by the embryo and used to support its growth.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497013" y="2060575"/>
            <a:ext cx="7400925" cy="44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biochemical mode of action of GAs is based on the stimulation of the secretion of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-amylase and other hydrolases into the endosperm to degrade the stored starch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has been shown that GA3 stimulates the </a:t>
            </a:r>
            <a:r>
              <a:rPr lang="en-US" altLang="en-US" sz="3200" i="1">
                <a:latin typeface="Times New Roman" pitchFamily="18" charset="0"/>
                <a:cs typeface="Times New Roman" pitchFamily="18" charset="0"/>
              </a:rPr>
              <a:t>de novo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synthesis of four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-amylase isoenzymes in the aleurone cells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68450" y="1052513"/>
            <a:ext cx="7634288" cy="545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Therefore it is clear that GA has at least two actions in aleurone cells, which are separated in time.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first is the switching on of the synthesis of endoplasmic reticular membranes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second is the switching on of the synthesis of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-amylase and other hydrolases.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352550" y="1989138"/>
            <a:ext cx="79057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III) CYTOKININS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Cytokinins were discovered as a result of extensive work on plant tissue cultures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There substances were initially called kinins but this name has been replaced by the generally accepted term "cytokinin".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68450" y="1844675"/>
            <a:ext cx="747395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definition of this term is physiological not chemical;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 cytokinin is said to be a substance that promotes cell division in a cultured plant callus tissue grown on a defined medium containing all necessary organic and inorganic nutrients and growth factors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281113" y="1989138"/>
            <a:ext cx="76168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Cytokinins have been found in a wide range of plant tissues.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They are particularly abundant in root tips, xylem sap, developing fruits, tumour tissues and germinating seeds.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281113" y="1989138"/>
            <a:ext cx="768985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Physiological effects of cytokinins: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(A) Promotion of cell division and differentiation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(B) Retardation of the process of senescence.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639888" y="1268413"/>
            <a:ext cx="7400925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1- The effect of cytokinins in promoting cell division was first seen with plant tissue culture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is well established that they act as a specific trigger of mitosis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2- Cytokinins play an important part in cell differentiation and organogenesis in plant tissue cultures.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68450" y="1196975"/>
            <a:ext cx="7616825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3-	the "promotion of cell division and differentiation" category are: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(a) The promotion of germination of some seeds,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(b) The induction of tuberization in potato stolons, and 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(c) The promotion of bud development.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81113" y="1916113"/>
            <a:ext cx="76168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II) GIBBERELLINS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Gibberellins are a large family of closely related tetracyclic triterpenoid compounds.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They were discovered as metabolites of an ascomycete </a:t>
            </a:r>
            <a:r>
              <a:rPr lang="en-US" altLang="en-US" sz="3200" i="1">
                <a:latin typeface="Times New Roman" pitchFamily="18" charset="0"/>
                <a:cs typeface="Times New Roman" pitchFamily="18" charset="0"/>
              </a:rPr>
              <a:t>Gibberella fujikuroi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(imperfect state, </a:t>
            </a:r>
            <a:r>
              <a:rPr lang="en-US" altLang="en-US" sz="3200" i="1">
                <a:latin typeface="Times New Roman" pitchFamily="18" charset="0"/>
                <a:cs typeface="Times New Roman" pitchFamily="18" charset="0"/>
              </a:rPr>
              <a:t>Fusarium moniliforme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281113" y="1916113"/>
            <a:ext cx="7473950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In the latter case cytokinin appear to play a part in overcoming apical dominance.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Apical dominance is the inhibition of the growth of subtending lateral (axillary) buds by the growing shoots apex.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effect of cytokinin in retarding the rate of senescence is best seen in leaves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352550" y="1916113"/>
            <a:ext cx="7761288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Senescence occurs when the supply of cytokinin to the leaves or the active cytokinin content of the leaves falls.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biochemical mode of action of cytokinins appears through the retardation of the rate of loss of protein and RNA during senescence.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568450" y="1916113"/>
            <a:ext cx="74009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biochemical mode of action of cytokinins appears through the retardation of the rate of loss of protein and RNA during senescence.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has been shown that the protein and the RNA content of leaves declines during senescence.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81113" y="2060575"/>
            <a:ext cx="7832725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Cytokinins slow down the rate of protein and RNA loss in detached leaves. They appear to do this by suppressing the synthesis of protease and preventing any increase in RNA-ase activity.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23988" y="1989138"/>
            <a:ext cx="76898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IV) ABSCISIC ACID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Abscisic acid was discovered as a result of studying the compounds that accelerate leaf abscission and the compounds that promote bud dormancy in woody plants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Abscisic acid abbreviation ABA.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497013" y="1341438"/>
            <a:ext cx="7256462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Physiological effects of ABA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Although ABA was discovered as a results of its ability to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AutoNum type="arabicParenBoth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Promote abscission in explants of cotton seedlings and</a:t>
            </a: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(2) Induce bud dormancy,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497013" y="1989138"/>
            <a:ext cx="747395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(1) Its role as a growth inhibitor in the downward growth response of roots to gravity and 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(2) Its role in causing stomatal closure in response to water stress.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97013" y="1916113"/>
            <a:ext cx="7329487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1- ABA and geotropism in root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roots of horizontally held plant grow downwards under the influence of the gravity.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It has long been held that this is the result of an asymmetric redistribution of IAA in the root.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52550" y="917575"/>
            <a:ext cx="78486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However, it is now thought that ABA synthesized in the root cap, is normally translocated in the vascular tissue in a basipetal direction 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when the root is held horizontally it is pulled by gravity to the lower side where it inhibit growth.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Since growth of the upper side in uninhibited, the result is a downward curvature.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23988" y="1341438"/>
            <a:ext cx="790575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2- ABA and stomatal closure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when water uptake by the root is still less than water loss by transpiration;. the defense is mediated by ABA.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is suggested that the drop in water potential causes a marked increase in the permeability of the chloroplast membranes to ABA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97013" y="1196975"/>
            <a:ext cx="7616825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This fungus was recognized by Japanese scientists in the 1920s as the cause of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Gibberellins were then found to be present in higher plants.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Immature seeds were a particularly good source.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About 53 gibberellins have been identified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568450" y="917575"/>
            <a:ext cx="7545388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ABA synthesized by and stored in the chloroplasts then defuses into the guard cell where it induces stomatal closure.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ABA, which continues to be translocated to the guard cells as long as the water potential remains low.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release of ABA from the mesophyll chloroplasts stops when the water potential is restored to normal and its rate of synthesis is markedly reduced.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497013" y="0"/>
            <a:ext cx="7704137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3- ABA and bud dormancy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'Innate' or 'true' is exhibited by the buds of temperate-zone trees during winter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stem tubers, root tubers, corms, bulbs and rhizomes.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Dormancy of buds was positively correlated with ABA.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external application of ABA to buds of growing seedlings caused them to become dormant.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352550" y="1052513"/>
            <a:ext cx="7761288" cy="545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4- ABA and seed dormancy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ABA only appears to play a role in the dormancy of seeds that require stratification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Dormancy can be reimposed by immersing the leached embryo in an ABA solution.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ABA level is high in the dormant seed and declines during stratification.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281113" y="1989138"/>
            <a:ext cx="768985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is probable that ABA is important in the maintenance of dormancy in seeds. 5-ABA and abscission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is believed that ABA is not concerned in the abscission of leaves but that it may have a regulatory role in the abscission of flowers and fruits.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208088" y="2060575"/>
            <a:ext cx="7689850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In addition, ABA appears to be involved in the tuberization, senescence and ripening processes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ABA may also be involved in increasing the resistance of temperate-zone to frost damage.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52550" y="1916113"/>
            <a:ext cx="7561263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gibberellins are all carboxylic acids and are therefore called gibberellic acids or GAs.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They are distinguished from each other by a subscript numeral (i.e. GA1, GA2, ..., GAn).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92188" y="430213"/>
            <a:ext cx="8064500" cy="642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Physiological effects of gibberellins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most dramatic effect of gibberellins is their stimulation of stem elongation in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(a) Dwarf varieties of plants (e.g. the dwarf pea), 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(b) Certain single gene dwarf mutants (e.g. the dwarf maize) and </a:t>
            </a: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(c) Rosette plants (e.g. cabbage and lettuce) in which the leaves are tightly clustered around a stem that has undergone little elongation.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81113" y="1989138"/>
            <a:ext cx="812165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1-GA-stimulated stem elongation is due to cell elongation rather than increased cell division.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2- GAs stimulate flowering in a wide range of plant species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423988" y="2060575"/>
            <a:ext cx="7545387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Exogenously applied GA overcomes the requirement for vernalization in biennial plants.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81113" y="1916113"/>
            <a:ext cx="7832725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3-	Exogenously applied GA also overcomes the need for stratification in those seeds that normally require it.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Stratification is the requirement of the seeds of some plant species (e.g. </a:t>
            </a:r>
            <a:r>
              <a:rPr lang="en-US" altLang="en-US" sz="3200" i="1">
                <a:latin typeface="Times New Roman" pitchFamily="18" charset="0"/>
                <a:cs typeface="Times New Roman" pitchFamily="18" charset="0"/>
              </a:rPr>
              <a:t>Pinus rigida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 to be exposed to low temperatures for a prolonged period before they will germinate.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281113" y="2060575"/>
            <a:ext cx="74739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4- GA also causes parthenocarpy. Parthenocarpy is the process in which fruits form without fertilization having occurred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4939</TotalTime>
  <Words>1300</Words>
  <Application>Microsoft Office PowerPoint</Application>
  <PresentationFormat>A4 Paper (210x297 mm)</PresentationFormat>
  <Paragraphs>176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Tahoma</vt:lpstr>
      <vt:lpstr>Arial</vt:lpstr>
      <vt:lpstr>Wingdings</vt:lpstr>
      <vt:lpstr>Times New Roman</vt:lpstr>
      <vt:lpstr>Symbol</vt:lpstr>
      <vt:lpstr>Blends</vt:lpstr>
      <vt:lpstr>Growth Physiology  Second Year  Botany/Chemistry Students  Prof. Dr. Nemat M. Hassan 6-4-2020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Authorised User</dc:creator>
  <cp:lastModifiedBy>ahmed77</cp:lastModifiedBy>
  <cp:revision>396</cp:revision>
  <dcterms:created xsi:type="dcterms:W3CDTF">2002-01-10T19:04:06Z</dcterms:created>
  <dcterms:modified xsi:type="dcterms:W3CDTF">2020-03-31T22:06:42Z</dcterms:modified>
</cp:coreProperties>
</file>