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1"/>
  </p:notesMasterIdLst>
  <p:sldIdLst>
    <p:sldId id="909" r:id="rId2"/>
    <p:sldId id="904" r:id="rId3"/>
    <p:sldId id="905" r:id="rId4"/>
    <p:sldId id="906" r:id="rId5"/>
    <p:sldId id="907" r:id="rId6"/>
    <p:sldId id="908" r:id="rId7"/>
    <p:sldId id="880" r:id="rId8"/>
    <p:sldId id="881" r:id="rId9"/>
    <p:sldId id="882" r:id="rId10"/>
    <p:sldId id="883" r:id="rId11"/>
    <p:sldId id="884" r:id="rId12"/>
    <p:sldId id="885" r:id="rId13"/>
    <p:sldId id="886" r:id="rId14"/>
    <p:sldId id="887" r:id="rId15"/>
    <p:sldId id="888" r:id="rId16"/>
    <p:sldId id="889" r:id="rId17"/>
    <p:sldId id="890" r:id="rId18"/>
    <p:sldId id="891" r:id="rId19"/>
    <p:sldId id="892" r:id="rId20"/>
    <p:sldId id="893" r:id="rId21"/>
    <p:sldId id="894" r:id="rId22"/>
    <p:sldId id="895" r:id="rId23"/>
    <p:sldId id="896" r:id="rId24"/>
    <p:sldId id="897" r:id="rId25"/>
    <p:sldId id="898" r:id="rId26"/>
    <p:sldId id="899" r:id="rId27"/>
    <p:sldId id="900" r:id="rId28"/>
    <p:sldId id="901" r:id="rId29"/>
    <p:sldId id="902" r:id="rId30"/>
  </p:sldIdLst>
  <p:sldSz cx="9906000" cy="6858000" type="A4"/>
  <p:notesSz cx="6858000" cy="9144000"/>
  <p:defaultTextStyle>
    <a:defPPr>
      <a:defRPr lang="en-GB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33"/>
    <a:srgbClr val="FFFF00"/>
    <a:srgbClr val="00FF00"/>
    <a:srgbClr val="0066FF"/>
    <a:srgbClr val="21DF9B"/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8" autoAdjust="0"/>
    <p:restoredTop sz="94617" autoAdjust="0"/>
  </p:normalViewPr>
  <p:slideViewPr>
    <p:cSldViewPr>
      <p:cViewPr>
        <p:scale>
          <a:sx n="66" d="100"/>
          <a:sy n="66" d="100"/>
        </p:scale>
        <p:origin x="-1584" y="-888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" d="100"/>
          <a:sy n="26" d="100"/>
        </p:scale>
        <p:origin x="-12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FD7C8AB-9A86-456A-8373-69E990BB2FF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340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922DED-D716-4A5F-AD3F-9C80A766ABA7}" type="slidenum">
              <a:rPr lang="ar-SA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5037B8E-0B76-4FF6-8D23-6E5428A8FCC9}" type="slidenum">
              <a:rPr lang="ar-SA" altLang="en-US" smtClean="0"/>
              <a:pPr/>
              <a:t>11</a:t>
            </a:fld>
            <a:endParaRPr lang="en-GB" alt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D86AC3-3F29-45E6-BABF-0F4E11B9953B}" type="slidenum">
              <a:rPr lang="ar-SA" altLang="en-US" smtClean="0"/>
              <a:pPr/>
              <a:t>12</a:t>
            </a:fld>
            <a:endParaRPr lang="en-GB" alt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A838A6-C57A-47D4-BFFA-313B894EEFBE}" type="slidenum">
              <a:rPr lang="ar-SA" altLang="en-US" smtClean="0"/>
              <a:pPr/>
              <a:t>13</a:t>
            </a:fld>
            <a:endParaRPr lang="en-GB" alt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34222D-4C1A-499C-8004-073979AEEABA}" type="slidenum">
              <a:rPr lang="ar-SA" altLang="en-US" smtClean="0"/>
              <a:pPr/>
              <a:t>14</a:t>
            </a:fld>
            <a:endParaRPr lang="en-GB" alt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4A7DCD-D54C-4E06-A914-AC3A0C8723F6}" type="slidenum">
              <a:rPr lang="ar-SA" altLang="en-US" smtClean="0"/>
              <a:pPr/>
              <a:t>15</a:t>
            </a:fld>
            <a:endParaRPr lang="en-GB" alt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9100D7-6149-48FB-93F0-91A68A1BC5F9}" type="slidenum">
              <a:rPr lang="ar-SA" altLang="en-US" smtClean="0"/>
              <a:pPr/>
              <a:t>16</a:t>
            </a:fld>
            <a:endParaRPr lang="en-GB" alt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D25BA2-5D96-40D8-A169-915FA5F3A527}" type="slidenum">
              <a:rPr lang="ar-SA" altLang="en-US" smtClean="0"/>
              <a:pPr/>
              <a:t>17</a:t>
            </a:fld>
            <a:endParaRPr lang="en-GB" alt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79EEC54-C6D4-4989-ACE0-B18CBB4B7875}" type="slidenum">
              <a:rPr lang="ar-SA" altLang="en-US" smtClean="0"/>
              <a:pPr/>
              <a:t>18</a:t>
            </a:fld>
            <a:endParaRPr lang="en-GB" alt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4D229E8-9F08-40B9-A52E-9208D09C1816}" type="slidenum">
              <a:rPr lang="ar-SA" altLang="en-US" smtClean="0"/>
              <a:pPr/>
              <a:t>19</a:t>
            </a:fld>
            <a:endParaRPr lang="en-GB" alt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10BB34-B55A-4A39-9062-2793A15D038E}" type="slidenum">
              <a:rPr lang="ar-SA" altLang="en-US" smtClean="0"/>
              <a:pPr/>
              <a:t>20</a:t>
            </a:fld>
            <a:endParaRPr lang="en-GB" alt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8FF436E-276D-43DF-9173-DEED616C6F4A}" type="slidenum">
              <a:rPr lang="ar-SA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E1C0F74-B8C7-448C-AA23-B63262148C2E}" type="slidenum">
              <a:rPr lang="ar-SA" altLang="en-US" smtClean="0"/>
              <a:pPr/>
              <a:t>21</a:t>
            </a:fld>
            <a:endParaRPr lang="en-GB" alt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81F9CF-EC6E-427B-8296-5F8303E7B1B3}" type="slidenum">
              <a:rPr lang="ar-SA" altLang="en-US" smtClean="0"/>
              <a:pPr/>
              <a:t>22</a:t>
            </a:fld>
            <a:endParaRPr lang="en-GB" alt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C542A56-D19A-4A88-8265-20B2255702AD}" type="slidenum">
              <a:rPr lang="ar-SA" altLang="en-US" smtClean="0"/>
              <a:pPr/>
              <a:t>23</a:t>
            </a:fld>
            <a:endParaRPr lang="en-GB" alt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9EEF22-ECAA-43EE-9192-B0A46AB620B2}" type="slidenum">
              <a:rPr lang="ar-SA" altLang="en-US" smtClean="0"/>
              <a:pPr/>
              <a:t>24</a:t>
            </a:fld>
            <a:endParaRPr lang="en-GB" alt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C69B1DB-F590-4434-AF8E-9A463ADC584D}" type="slidenum">
              <a:rPr lang="ar-SA" altLang="en-US" smtClean="0"/>
              <a:pPr/>
              <a:t>25</a:t>
            </a:fld>
            <a:endParaRPr lang="en-GB" altLang="en-US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0B7733-B61B-400F-93BF-72B64E5A8C20}" type="slidenum">
              <a:rPr lang="ar-SA" altLang="en-US" smtClean="0"/>
              <a:pPr/>
              <a:t>26</a:t>
            </a:fld>
            <a:endParaRPr lang="en-GB" altLang="en-US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EDCF1C-B6AD-4571-A44A-A09E7FAD0F3E}" type="slidenum">
              <a:rPr lang="ar-SA" altLang="en-US" smtClean="0"/>
              <a:pPr/>
              <a:t>27</a:t>
            </a:fld>
            <a:endParaRPr lang="en-GB" altLang="en-US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865BB0-70A7-4134-A183-60A07348FC0F}" type="slidenum">
              <a:rPr lang="ar-SA" altLang="en-US" smtClean="0"/>
              <a:pPr/>
              <a:t>28</a:t>
            </a:fld>
            <a:endParaRPr lang="en-GB" altLang="en-US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66DADCA-FC66-467F-B61F-9658F5FF3341}" type="slidenum">
              <a:rPr lang="ar-SA" altLang="en-US" smtClean="0"/>
              <a:pPr/>
              <a:t>29</a:t>
            </a:fld>
            <a:endParaRPr lang="en-GB" altLang="en-US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DF0C8E-CDD1-45DF-AFC6-53CD0205EDD4}" type="slidenum">
              <a:rPr lang="ar-SA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090F38-BEA8-4648-8E28-8D82A7D8F2A2}" type="slidenum">
              <a:rPr lang="ar-SA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5A982B-485C-4CAD-81F3-459C6E71BF09}" type="slidenum">
              <a:rPr lang="ar-SA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2DEEC8-A9ED-4458-BD88-F428063E573A}" type="slidenum">
              <a:rPr lang="ar-SA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3D23C3-C8F8-4CB2-B64F-CAF03E041EAE}" type="slidenum">
              <a:rPr lang="ar-SA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F00D08-57A0-41D5-BCFF-32F6E9B9EFF1}" type="slidenum">
              <a:rPr lang="ar-SA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87A4FA-B311-4ECB-9A79-7206A2CF44EF}" type="slidenum">
              <a:rPr lang="ar-SA" altLang="en-US" smtClean="0"/>
              <a:pPr/>
              <a:t>10</a:t>
            </a:fld>
            <a:endParaRPr lang="en-GB" alt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F0212-2335-48C5-B8DD-AD75BD81F1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97550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8250" y="617538"/>
            <a:ext cx="2112963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6188" y="617538"/>
            <a:ext cx="618966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B07FB-D3A6-4238-9BAD-F5E40C22FC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36393"/>
      </p:ext>
    </p:extLst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4C07C-46A1-422E-B245-B5532090B1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1356"/>
      </p:ext>
    </p:extLst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111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736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88E4-5073-44A0-92FB-CDD38880BF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97742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1C623-8F1F-435D-94DA-8CA6E1C11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7279"/>
      </p:ext>
    </p:extLst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7304B-57A9-404E-AC89-D323175080E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22081"/>
      </p:ext>
    </p:extLst>
  </p:cSld>
  <p:clrMapOvr>
    <a:masterClrMapping/>
  </p:clrMapOvr>
  <p:transition spd="slow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00974-D44A-413D-9023-421D66A8575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77280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D751E-5096-49DE-8454-F249C34D7E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72208"/>
      </p:ext>
    </p:extLst>
  </p:cSld>
  <p:clrMapOvr>
    <a:masterClrMapping/>
  </p:clrMapOvr>
  <p:transition spd="slow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46BFE-1F1B-43ED-AD90-1E0C6BD4994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97002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4A4F9-EB9B-49C2-893F-859C2888FC9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68060"/>
      </p:ext>
    </p:extLst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52438" y="1098550"/>
            <a:ext cx="474662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66775" y="1098550"/>
            <a:ext cx="3556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85788" y="1520825"/>
            <a:ext cx="458787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87425" y="1520825"/>
            <a:ext cx="398463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38113" y="1447800"/>
            <a:ext cx="6064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825500" y="990600"/>
            <a:ext cx="34925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79425" y="1781175"/>
            <a:ext cx="89122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617538"/>
            <a:ext cx="8443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2017713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98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>
                <a:cs typeface="+mn-cs"/>
              </a:defRPr>
            </a:lvl1pPr>
          </a:lstStyle>
          <a:p>
            <a:pPr>
              <a:defRPr/>
            </a:pPr>
            <a:fld id="{11C5FF58-661A-47AB-A96D-CBD4A29AD5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transition spd="slow">
    <p:blinds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920750" y="2997200"/>
            <a:ext cx="8443913" cy="2724150"/>
          </a:xfrm>
        </p:spPr>
        <p:txBody>
          <a:bodyPr/>
          <a:lstStyle/>
          <a:p>
            <a:pPr algn="ctr" rtl="0"/>
            <a:r>
              <a:rPr lang="en-US" altLang="en-US" sz="66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Growth Physiology</a:t>
            </a:r>
            <a:br>
              <a:rPr lang="en-US" altLang="en-US" sz="66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72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7200" b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Second Year </a:t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Botany/Chemistry Students</a:t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Prof. Dr. Nemat M. Hassan</a:t>
            </a:r>
            <a:b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29-3-2020</a:t>
            </a:r>
            <a:endParaRPr lang="en-US" altLang="en-US" smtClean="0"/>
          </a:p>
        </p:txBody>
      </p:sp>
    </p:spTree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52550" y="430213"/>
            <a:ext cx="7993063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(i.e., loosening or deformation), is the primary means by which auxins stimulate cell elongation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This in turn suggests that auxin stimulates the synthesis and deposition of new cell wall polysaccharides as well as increasing wall plasticity.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23988" y="981075"/>
            <a:ext cx="7905750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2) Cell division and differentiation: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There is evidence that auxins are involved in cell division.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They appear to stimulate cambial activity.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It also appears to be responsible for the initiation of lateral roots, which originate from small groups of cambial cells in the pericycle.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281113" y="1989138"/>
            <a:ext cx="7400925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Auxin stimulates xylem and phloem differentiation in addition to the promotion of root initiation and the regulation of callus tissue morphogenesis.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712913" y="620713"/>
            <a:ext cx="7329487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3) Callus formation: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In many tissue cultures where callus growth is quite normal, the addition of auxin is necessary for continued growth of such callus.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amount of callus tissue formed is related to the concentration of auxin. The presence of auxin in addition to cytokinins is very important for callus development.</a:t>
            </a: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68450" y="981075"/>
            <a:ext cx="7113588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4) Root initiation: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concentrations of auxins that are stimulatory to stem growth are inhibitory to root growth.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roots are much more sensitive to auxins than are stems and real stimulation of root elongation may be achieved if low enough concentrations are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81113" y="692150"/>
            <a:ext cx="78486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5) Nucleic acid and protein changes: 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stimulation of growth by IAA may be preceded by an increase in RNA synthesis.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IAA might interact at the gene level, causing changes in RNA and protein synthesis.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It was found that inhibitors of RNA and protein synthesis would inhibit auxin-induced growth.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352550" y="1196975"/>
            <a:ext cx="7761288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6) Phototropism: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When a growing plant is illuminated by a unilateral light, it responds by bending toward the light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bending of the plant is caused by cells on the shaded side elongating at a much greater rate than cells on the illuminated side.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281113" y="1341438"/>
            <a:ext cx="7761287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This differential growth response of the plant to light is called phototropism. This phenomenon is caused by an unequal distribution of auxin,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This unequal distribution of auxin might be a result of light-induced inactivation of auxin on the light side; light induced lateral transport of auxin, or a result of inhibition of basipetal transport of auxin.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497013" y="917575"/>
            <a:ext cx="768985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7) Geotropism: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If an intact seedling is placed in a horizontal position, it will respond to the earth's gravitational field with a particular pattern of growth.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stem will curve upward until it is vertical again,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and the root system will curve downward until it too is vertical again.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423988" y="1412875"/>
            <a:ext cx="7905750" cy="44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differential growth exhibited by a horizontally placed stem, or root is due to the accumulation of auxin on the lower side.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This accumulation of auxin on the lower side of the horizontally placed stem causes accelerated growth on that lower side and results in stem curvature upward (negative geotropism).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81113" y="1989138"/>
            <a:ext cx="8048625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Plant hormones, phytohormones and plant growth regulators are all terms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They have been applied to the organic substances, produced naturally in higher plants, controlling growth or other physiological function at a site remote from its place of production and active in minute amounts.</a:t>
            </a:r>
          </a:p>
        </p:txBody>
      </p:sp>
      <p:sp>
        <p:nvSpPr>
          <p:cNvPr id="1158147" name="AutoShape 3"/>
          <p:cNvSpPr>
            <a:spLocks noChangeArrowheads="1"/>
          </p:cNvSpPr>
          <p:nvPr/>
        </p:nvSpPr>
        <p:spPr bwMode="auto">
          <a:xfrm>
            <a:off x="1143000" y="228600"/>
            <a:ext cx="7848600" cy="1295400"/>
          </a:xfrm>
          <a:prstGeom prst="foldedCorner">
            <a:avLst>
              <a:gd name="adj" fmla="val 12500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 altLang="en-US" sz="4000" b="1">
                <a:solidFill>
                  <a:srgbClr val="0000FF"/>
                </a:solidFill>
                <a:latin typeface="Times New Roman" pitchFamily="18" charset="0"/>
              </a:rPr>
              <a:t>Part IV</a:t>
            </a:r>
          </a:p>
          <a:p>
            <a:pPr algn="ctr"/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PHYTOHORMONES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581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8147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352550" y="1916113"/>
            <a:ext cx="76168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Conversely, a horizontally placed root will exhibit a positive geotropism when auxin concentrates on the lower side.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08088" y="1916113"/>
            <a:ext cx="7832725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8) Apical dominance: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Apical dominance means the dominance of apical over lateral growth in a great many species of plants.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apical, or terminal bud of many vascular plants shows a great activity in growth and lateral buds remain inactive.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08088" y="1989138"/>
            <a:ext cx="7848600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same phenomenon is also observed in the new shoot growth of many trees species.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Tall and unbranched plants reflect a strong influence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while short and shrubby plants give evidence of a weak influence of apical dominance.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81113" y="1989138"/>
            <a:ext cx="768985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strong influence of the apical bud on the growth of lateral buds is easily demonstrated by removing it from the plant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Apical dominance might be attributed to the auxin produced at the terminal bud and transported downward through the stem.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23988" y="1341438"/>
            <a:ext cx="7473950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9) Abscission: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Leaf abscission is an important dynamic process in the replacement of leaves during the plant vegetative cycle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most important factor controlling abscission is the condition of the auxin gradient across the abscission zone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12913" y="917575"/>
            <a:ext cx="747395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Abscission occurs when the gradient becomes slight or neutral and is accelerated when the gradient is reversed.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auxin and ethylene appear to be the more hormones that control abscission. Ethylene is certainly the main promoter of abscission.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is known that ethylene promotes abscission because of its direct effects on the stimulation of cellulase synthesis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712913" y="1341438"/>
            <a:ext cx="7400925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10) Parthenocarpy:</a:t>
            </a:r>
          </a:p>
          <a:p>
            <a:pPr marL="457200" indent="-457200" algn="l" rtl="0">
              <a:buFont typeface="Wingdings" pitchFamily="2" charset="2"/>
              <a:buNone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With pollination and the subsequent fertilization of the ovule of a flower, the complex growth patterns leading to fruit-set begin.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Growth of the ovary wall and, in some cases, the tissues associated with the receptacle is greatly accelerated.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281113" y="1916113"/>
            <a:ext cx="7473950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Growth of the ovary wall and, in some cases, the tissues associated with the receptacle is greatly accelerated.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Most of this acceleration of growth is due to cell enlargement, a phenomenon that is known to associate with auxins.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281113" y="2133600"/>
            <a:ext cx="7704137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Pollination and fertilization are connected with development of the fruit. However, fruit development in the absence of pollination occurs and is, in fact, relatively common in plants.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52550" y="1989138"/>
            <a:ext cx="7616825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development of fruit in this manner is called parthenocarpic development and the fruit that is formed is called parthenocarpic fruit.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Natural parthenocarpic fruit development is common in plants.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23988" y="692150"/>
            <a:ext cx="7616825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Five major hormones (or groups of hormones) are generally recognized as occurring in higher plants: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1) the auxins,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2) the gibberellins,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3) the cytokinins,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4) abscisic acid, 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5) ethylene. In general terms, the auxins, gibberellins and cytokinins are plant growth promotors whilst abscisic acid and ethylene are plant growth inhibitors.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52550" y="1989138"/>
            <a:ext cx="78327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Tx/>
              <a:buAutoNum type="arabicParenR"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 AUXINS</a:t>
            </a:r>
          </a:p>
          <a:p>
            <a:pPr marL="457200" indent="-457200" algn="l" rtl="0"/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first of the plant hormones to be investigated were the auxins termed heteroauxin, or as it is known today, indole-3-acetic acid (IAA).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352550" y="1916113"/>
            <a:ext cx="7473950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DISTRIBUTION OF AUXINS: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	Auxins appear to be synthesized mainly in meristemic tissues such as those of shoot and root apices, developing leaves, flowers and fruits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	There are two general categories of auxins in plants: free and bound.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08088" y="1989138"/>
            <a:ext cx="78327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Free auxins include diffusible auxins (which move out of the tissue quite readily)</a:t>
            </a:r>
          </a:p>
          <a:p>
            <a:pPr marL="457200" indent="-457200" algn="l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Conversely, bound auxins are that released from plant tissues only after they are subjected to hydrolysis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08088" y="1989138"/>
            <a:ext cx="78327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Free auxins include diffusible auxins (which move out of the tissue quite readily)</a:t>
            </a:r>
          </a:p>
          <a:p>
            <a:pPr marL="457200" indent="-457200" algn="l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Conversely, bound auxins are that released from plant tissues only after they are subjected to hydrolysis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08088" y="0"/>
            <a:ext cx="7761287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PHYSIOLOGICAL EFFECTS OF AUXINS:</a:t>
            </a:r>
          </a:p>
          <a:p>
            <a:pPr marL="457200" indent="-457200" algn="l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1) Cell elongation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The main target cells of auxin appear to be those in the process of differentiating close to the various meristems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general response to auxin is cell elongation</a:t>
            </a: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Several theories were proposed to account for the action of auxin in cell elongation.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79550" y="765175"/>
            <a:ext cx="7545388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It has been suggested that auxins decrease the osmotic potential of the cell,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increase the permeability of the cell to water,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induce the synthesis of RNA and protein (enzymes) for wall components,</a:t>
            </a:r>
          </a:p>
          <a:p>
            <a:pPr marL="457200" indent="-457200" algn="l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and cause a reduction in wall pressure.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4932</TotalTime>
  <Words>1250</Words>
  <Application>Microsoft Office PowerPoint</Application>
  <PresentationFormat>A4 Paper (210x297 mm)</PresentationFormat>
  <Paragraphs>152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Tahoma</vt:lpstr>
      <vt:lpstr>Arial</vt:lpstr>
      <vt:lpstr>Wingdings</vt:lpstr>
      <vt:lpstr>Times New Roman</vt:lpstr>
      <vt:lpstr>Blends</vt:lpstr>
      <vt:lpstr>Growth Physiology  Second Year  Botany/Chemistry Students  Prof. Dr. Nemat M. Hassan 29-3-2020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Authorised User</dc:creator>
  <cp:lastModifiedBy>ahmed77</cp:lastModifiedBy>
  <cp:revision>394</cp:revision>
  <dcterms:created xsi:type="dcterms:W3CDTF">2002-01-10T19:04:06Z</dcterms:created>
  <dcterms:modified xsi:type="dcterms:W3CDTF">2020-03-31T22:07:07Z</dcterms:modified>
</cp:coreProperties>
</file>