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77"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2AA"/>
    <a:srgbClr val="1102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26/07/1440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84784"/>
            <a:ext cx="7772400" cy="4968551"/>
          </a:xfrm>
        </p:spPr>
        <p:txBody>
          <a:bodyPr>
            <a:normAutofit/>
          </a:bodyPr>
          <a:lstStyle/>
          <a:p>
            <a:pPr rtl="0"/>
            <a:r>
              <a:rPr lang="en-US" dirty="0" smtClean="0"/>
              <a:t/>
            </a:r>
            <a:br>
              <a:rPr lang="en-US" dirty="0" smtClean="0"/>
            </a:br>
            <a:r>
              <a:rPr lang="en-US" b="1" i="1" dirty="0" smtClean="0"/>
              <a:t>By</a:t>
            </a:r>
            <a:r>
              <a:rPr lang="en-US" dirty="0" smtClean="0"/>
              <a:t/>
            </a:r>
            <a:br>
              <a:rPr lang="en-US" dirty="0" smtClean="0"/>
            </a:br>
            <a:r>
              <a:rPr lang="en-US" dirty="0" smtClean="0"/>
              <a:t/>
            </a:r>
            <a:br>
              <a:rPr lang="en-US" dirty="0" smtClean="0"/>
            </a:br>
            <a:r>
              <a:rPr lang="en-US" b="1" dirty="0" smtClean="0">
                <a:latin typeface="Blackadder ITC" pitchFamily="82" charset="0"/>
              </a:rPr>
              <a:t>Prof. Dr. </a:t>
            </a:r>
            <a:r>
              <a:rPr lang="en-US" b="1" dirty="0" smtClean="0">
                <a:latin typeface="Edwardian Script ITC" pitchFamily="66" charset="0"/>
              </a:rPr>
              <a:t>H. </a:t>
            </a:r>
            <a:r>
              <a:rPr lang="en-US" b="1" dirty="0" err="1" smtClean="0">
                <a:latin typeface="Edwardian Script ITC" pitchFamily="66" charset="0"/>
              </a:rPr>
              <a:t>Lotfy</a:t>
            </a:r>
            <a:r>
              <a:rPr lang="en-US" b="1" dirty="0" smtClean="0">
                <a:latin typeface="Edwardian Script ITC" pitchFamily="66" charset="0"/>
              </a:rPr>
              <a:t> El-</a:t>
            </a:r>
            <a:r>
              <a:rPr lang="en-US" b="1" dirty="0" err="1" smtClean="0">
                <a:latin typeface="Edwardian Script ITC" pitchFamily="66" charset="0"/>
              </a:rPr>
              <a:t>Gammal</a:t>
            </a:r>
            <a:r>
              <a:rPr lang="en-US" b="1" dirty="0" smtClean="0">
                <a:latin typeface="Edwardian Script ITC" pitchFamily="66" charset="0"/>
              </a:rPr>
              <a:t/>
            </a:r>
            <a:br>
              <a:rPr lang="en-US" b="1" dirty="0" smtClean="0">
                <a:latin typeface="Edwardian Script ITC" pitchFamily="66" charset="0"/>
              </a:rPr>
            </a:br>
            <a:r>
              <a:rPr lang="en-US" dirty="0" smtClean="0"/>
              <a:t/>
            </a:r>
            <a:br>
              <a:rPr lang="en-US" dirty="0" smtClean="0"/>
            </a:br>
            <a:r>
              <a:rPr lang="en-US" sz="3600" b="1" dirty="0" smtClean="0">
                <a:latin typeface="Arial Black" pitchFamily="34" charset="0"/>
              </a:rPr>
              <a:t>2019</a:t>
            </a:r>
            <a:endParaRPr lang="en-US" sz="3600" b="1" dirty="0">
              <a:latin typeface="Arial Black" pitchFamily="34" charset="0"/>
            </a:endParaRPr>
          </a:p>
        </p:txBody>
      </p:sp>
      <p:sp>
        <p:nvSpPr>
          <p:cNvPr id="4" name="مستطيل 3"/>
          <p:cNvSpPr/>
          <p:nvPr/>
        </p:nvSpPr>
        <p:spPr>
          <a:xfrm>
            <a:off x="179512" y="1340768"/>
            <a:ext cx="8712968" cy="2677656"/>
          </a:xfrm>
          <a:prstGeom prst="rect">
            <a:avLst/>
          </a:prstGeom>
          <a:noFill/>
        </p:spPr>
        <p:txBody>
          <a:bodyPr wrap="square" lIns="91440" tIns="45720" rIns="91440" bIns="45720">
            <a:spAutoFit/>
          </a:bodyPr>
          <a:lstStyle/>
          <a:p>
            <a:pPr algn="ctr" rtl="0"/>
            <a:r>
              <a:rPr lang="en-US" sz="5400" b="1" dirty="0" smtClean="0">
                <a:ln w="31550" cmpd="sng">
                  <a:solidFill>
                    <a:schemeClr val="tx1"/>
                  </a:solidFill>
                  <a:prstDash val="solid"/>
                </a:ln>
                <a:solidFill>
                  <a:srgbClr val="F30314"/>
                </a:solidFill>
                <a:effectLst>
                  <a:outerShdw blurRad="50800" dist="38100" dir="8100000" algn="tr" rotWithShape="0">
                    <a:prstClr val="black">
                      <a:alpha val="40000"/>
                    </a:prstClr>
                  </a:outerShdw>
                </a:effectLst>
              </a:rPr>
              <a:t>Intracellular Accumulations</a:t>
            </a:r>
          </a:p>
          <a:p>
            <a:pPr algn="ctr" rtl="0"/>
            <a:r>
              <a:rPr lang="en-US" sz="6000" b="1" dirty="0" smtClean="0">
                <a:ln w="31550" cmpd="sng">
                  <a:solidFill>
                    <a:schemeClr val="tx1"/>
                  </a:solidFill>
                  <a:prstDash val="solid"/>
                </a:ln>
                <a:solidFill>
                  <a:srgbClr val="F30314"/>
                </a:solidFill>
                <a:effectLst>
                  <a:outerShdw blurRad="50800" dist="38100" dir="8100000" algn="tr" rotWithShape="0">
                    <a:prstClr val="black">
                      <a:alpha val="40000"/>
                    </a:prstClr>
                  </a:outerShdw>
                </a:effectLst>
              </a:rPr>
              <a:t> </a:t>
            </a:r>
          </a:p>
          <a:p>
            <a:pPr algn="just" rtl="0"/>
            <a:endParaRPr lang="en-US" sz="5400" b="1" dirty="0">
              <a:ln w="31550" cmpd="sng">
                <a:solidFill>
                  <a:schemeClr val="tx1"/>
                </a:solidFill>
                <a:prstDash val="solid"/>
              </a:ln>
              <a:solidFill>
                <a:srgbClr val="F30314"/>
              </a:solidFill>
              <a:effectLst>
                <a:outerShdw blurRad="50800" dist="38100" dir="8100000" algn="tr" rotWithShape="0">
                  <a:prstClr val="black">
                    <a:alpha val="40000"/>
                  </a:prstClr>
                </a:outerShdw>
              </a:effectLst>
            </a:endParaRPr>
          </a:p>
        </p:txBody>
      </p:sp>
      <p:sp>
        <p:nvSpPr>
          <p:cNvPr id="5" name="مربع نص 4"/>
          <p:cNvSpPr txBox="1"/>
          <p:nvPr/>
        </p:nvSpPr>
        <p:spPr>
          <a:xfrm>
            <a:off x="5580112" y="260648"/>
            <a:ext cx="3096344" cy="707886"/>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l" rtl="0"/>
            <a:r>
              <a:rPr lang="en-US" sz="4000" b="1" dirty="0" smtClean="0">
                <a:ln w="19050">
                  <a:solidFill>
                    <a:srgbClr val="F30314"/>
                  </a:solidFill>
                </a:ln>
                <a:solidFill>
                  <a:srgbClr val="2103FD"/>
                </a:solidFill>
                <a:effectLst>
                  <a:glow rad="63500">
                    <a:schemeClr val="accent6">
                      <a:satMod val="175000"/>
                      <a:alpha val="40000"/>
                    </a:schemeClr>
                  </a:glow>
                  <a:outerShdw blurRad="50800" dist="38100" dir="10800000" algn="r" rotWithShape="0">
                    <a:prstClr val="black">
                      <a:alpha val="40000"/>
                    </a:prstClr>
                  </a:outerShdw>
                </a:effectLst>
                <a:latin typeface="Arial Black" pitchFamily="34" charset="0"/>
              </a:rPr>
              <a:t>Lecture 4</a:t>
            </a:r>
            <a:endParaRPr lang="en-US" sz="4000" b="1" dirty="0">
              <a:ln w="19050">
                <a:solidFill>
                  <a:srgbClr val="F30314"/>
                </a:solidFill>
              </a:ln>
              <a:solidFill>
                <a:srgbClr val="2103FD"/>
              </a:solidFill>
              <a:effectLst>
                <a:glow rad="63500">
                  <a:schemeClr val="accent6">
                    <a:satMod val="175000"/>
                    <a:alpha val="40000"/>
                  </a:schemeClr>
                </a:glow>
                <a:outerShdw blurRad="50800" dist="38100" dir="10800000" algn="r" rotWithShape="0">
                  <a:prstClr val="black">
                    <a:alpha val="40000"/>
                  </a:prst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12968" cy="6669360"/>
          </a:xfrm>
        </p:spPr>
        <p:txBody>
          <a:bodyPr>
            <a:normAutofit fontScale="85000" lnSpcReduction="20000"/>
          </a:bodyPr>
          <a:lstStyle/>
          <a:p>
            <a:pPr lvl="0" algn="just" rtl="0">
              <a:lnSpc>
                <a:spcPct val="120000"/>
              </a:lnSpc>
            </a:pPr>
            <a:r>
              <a:rPr lang="en-US" b="1" dirty="0" smtClean="0">
                <a:solidFill>
                  <a:srgbClr val="1102D4"/>
                </a:solidFill>
              </a:rPr>
              <a:t>Various disorders of melanin pigmentation cause </a:t>
            </a:r>
            <a:r>
              <a:rPr lang="en-US" b="1" dirty="0" err="1" smtClean="0">
                <a:solidFill>
                  <a:srgbClr val="1102D4"/>
                </a:solidFill>
              </a:rPr>
              <a:t>generalised</a:t>
            </a:r>
            <a:r>
              <a:rPr lang="en-US" b="1" dirty="0" smtClean="0">
                <a:solidFill>
                  <a:srgbClr val="1102D4"/>
                </a:solidFill>
              </a:rPr>
              <a:t> and </a:t>
            </a:r>
            <a:r>
              <a:rPr lang="en-US" b="1" dirty="0" err="1" smtClean="0">
                <a:solidFill>
                  <a:srgbClr val="1102D4"/>
                </a:solidFill>
              </a:rPr>
              <a:t>localised</a:t>
            </a:r>
            <a:r>
              <a:rPr lang="en-US" b="1" dirty="0" smtClean="0">
                <a:solidFill>
                  <a:srgbClr val="1102D4"/>
                </a:solidFill>
              </a:rPr>
              <a:t> </a:t>
            </a:r>
            <a:r>
              <a:rPr lang="en-US" b="1" dirty="0" err="1" smtClean="0">
                <a:solidFill>
                  <a:srgbClr val="1102D4"/>
                </a:solidFill>
              </a:rPr>
              <a:t>hyperpigmentation</a:t>
            </a:r>
            <a:r>
              <a:rPr lang="en-US" b="1" dirty="0" smtClean="0">
                <a:solidFill>
                  <a:srgbClr val="1102D4"/>
                </a:solidFill>
              </a:rPr>
              <a:t> and </a:t>
            </a:r>
            <a:r>
              <a:rPr lang="en-US" b="1" dirty="0" err="1" smtClean="0">
                <a:solidFill>
                  <a:srgbClr val="1102D4"/>
                </a:solidFill>
              </a:rPr>
              <a:t>hypopigmentation</a:t>
            </a:r>
            <a:r>
              <a:rPr lang="en-US" b="1" dirty="0" smtClean="0">
                <a:solidFill>
                  <a:srgbClr val="1102D4"/>
                </a:solidFill>
              </a:rPr>
              <a:t>:</a:t>
            </a:r>
          </a:p>
          <a:p>
            <a:pPr algn="just" rtl="0">
              <a:lnSpc>
                <a:spcPct val="120000"/>
              </a:lnSpc>
              <a:buNone/>
            </a:pPr>
            <a:r>
              <a:rPr lang="en-US" b="1" dirty="0" smtClean="0">
                <a:solidFill>
                  <a:srgbClr val="FF0000"/>
                </a:solidFill>
              </a:rPr>
              <a:t> </a:t>
            </a:r>
            <a:r>
              <a:rPr lang="en-US" b="1" dirty="0" err="1" smtClean="0">
                <a:solidFill>
                  <a:srgbClr val="FF0000"/>
                </a:solidFill>
              </a:rPr>
              <a:t>i</a:t>
            </a:r>
            <a:r>
              <a:rPr lang="en-US" b="1" dirty="0" smtClean="0">
                <a:solidFill>
                  <a:srgbClr val="FF0000"/>
                </a:solidFill>
              </a:rPr>
              <a:t>) </a:t>
            </a:r>
            <a:r>
              <a:rPr lang="en-US" b="1" dirty="0" err="1" smtClean="0">
                <a:solidFill>
                  <a:srgbClr val="FF0000"/>
                </a:solidFill>
              </a:rPr>
              <a:t>Generalised</a:t>
            </a:r>
            <a:r>
              <a:rPr lang="en-US" b="1" dirty="0" smtClean="0">
                <a:solidFill>
                  <a:srgbClr val="FF0000"/>
                </a:solidFill>
              </a:rPr>
              <a:t> </a:t>
            </a:r>
            <a:r>
              <a:rPr lang="en-US" b="1" dirty="0" err="1" smtClean="0">
                <a:solidFill>
                  <a:srgbClr val="FF0000"/>
                </a:solidFill>
              </a:rPr>
              <a:t>hyperpigmentation</a:t>
            </a:r>
            <a:r>
              <a:rPr lang="en-US" b="1" dirty="0" smtClean="0">
                <a:solidFill>
                  <a:srgbClr val="FF0000"/>
                </a:solidFill>
              </a:rPr>
              <a:t>:</a:t>
            </a:r>
          </a:p>
          <a:p>
            <a:pPr algn="just" rtl="0">
              <a:lnSpc>
                <a:spcPct val="120000"/>
              </a:lnSpc>
              <a:buNone/>
            </a:pPr>
            <a:r>
              <a:rPr lang="en-US" b="1" dirty="0" smtClean="0"/>
              <a:t>a) In </a:t>
            </a:r>
            <a:r>
              <a:rPr lang="en-US" b="1" i="1" dirty="0" smtClean="0"/>
              <a:t>Addison’s disease</a:t>
            </a:r>
            <a:r>
              <a:rPr lang="en-US" b="1" dirty="0" smtClean="0"/>
              <a:t>, there is </a:t>
            </a:r>
            <a:r>
              <a:rPr lang="en-US" b="1" dirty="0" err="1" smtClean="0"/>
              <a:t>generalised</a:t>
            </a:r>
            <a:r>
              <a:rPr lang="en-US" b="1" dirty="0" smtClean="0"/>
              <a:t> hyper pigmentation of the skin, especially in areas exposed to light, and of </a:t>
            </a:r>
            <a:r>
              <a:rPr lang="en-US" b="1" dirty="0" err="1" smtClean="0"/>
              <a:t>buccal</a:t>
            </a:r>
            <a:r>
              <a:rPr lang="en-US" b="1" dirty="0" smtClean="0"/>
              <a:t> mucosa.</a:t>
            </a:r>
          </a:p>
          <a:p>
            <a:pPr algn="just" rtl="0">
              <a:lnSpc>
                <a:spcPct val="120000"/>
              </a:lnSpc>
              <a:buNone/>
            </a:pPr>
            <a:r>
              <a:rPr lang="en-US" b="1" dirty="0" smtClean="0"/>
              <a:t>b) </a:t>
            </a:r>
            <a:r>
              <a:rPr lang="en-US" b="1" i="1" dirty="0" err="1" smtClean="0"/>
              <a:t>Chloasma</a:t>
            </a:r>
            <a:r>
              <a:rPr lang="en-US" b="1" i="1" dirty="0" smtClean="0"/>
              <a:t> </a:t>
            </a:r>
            <a:r>
              <a:rPr lang="en-US" b="1" dirty="0" smtClean="0"/>
              <a:t>observed during pregnancy is the </a:t>
            </a:r>
            <a:r>
              <a:rPr lang="en-US" b="1" dirty="0" err="1" smtClean="0"/>
              <a:t>hyperpigmentation</a:t>
            </a:r>
            <a:r>
              <a:rPr lang="en-US" b="1" dirty="0" smtClean="0"/>
              <a:t> on the skin of face, nipples, and genitalia and occurs under the influence of </a:t>
            </a:r>
            <a:r>
              <a:rPr lang="en-US" b="1" dirty="0" err="1" smtClean="0"/>
              <a:t>oestrogen</a:t>
            </a:r>
            <a:r>
              <a:rPr lang="en-US" b="1" dirty="0" smtClean="0"/>
              <a:t>. </a:t>
            </a:r>
            <a:endParaRPr lang="en-US" b="1" dirty="0" smtClean="0"/>
          </a:p>
          <a:p>
            <a:pPr algn="just" rtl="0">
              <a:lnSpc>
                <a:spcPct val="120000"/>
              </a:lnSpc>
              <a:buNone/>
            </a:pPr>
            <a:r>
              <a:rPr lang="en-US" b="1" dirty="0" smtClean="0"/>
              <a:t> </a:t>
            </a:r>
            <a:r>
              <a:rPr lang="en-US" b="1" dirty="0" smtClean="0"/>
              <a:t>   </a:t>
            </a:r>
            <a:r>
              <a:rPr lang="en-US" b="1" dirty="0" smtClean="0"/>
              <a:t>A </a:t>
            </a:r>
            <a:r>
              <a:rPr lang="en-US" b="1" dirty="0" smtClean="0"/>
              <a:t>similar appear </a:t>
            </a:r>
            <a:r>
              <a:rPr lang="en-US" b="1" dirty="0" err="1" smtClean="0"/>
              <a:t>ance</a:t>
            </a:r>
            <a:r>
              <a:rPr lang="en-US" b="1" dirty="0" smtClean="0"/>
              <a:t> may be observed in women taking oral contraceptives.</a:t>
            </a:r>
          </a:p>
          <a:p>
            <a:pPr algn="just" rtl="0">
              <a:lnSpc>
                <a:spcPct val="120000"/>
              </a:lnSpc>
              <a:buNone/>
            </a:pPr>
            <a:r>
              <a:rPr lang="en-US" b="1" dirty="0" smtClean="0"/>
              <a:t>c) In </a:t>
            </a:r>
            <a:r>
              <a:rPr lang="en-US" b="1" i="1" dirty="0" smtClean="0"/>
              <a:t>chronic arsenical poisoning</a:t>
            </a:r>
            <a:r>
              <a:rPr lang="en-US" b="1" dirty="0" smtClean="0"/>
              <a:t>, there is characteristic raindrop pigmentation of the skin.</a:t>
            </a:r>
          </a:p>
          <a:p>
            <a:pPr algn="just" rtl="0">
              <a:lnSpc>
                <a:spcPct val="120000"/>
              </a:lnSpc>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1"/>
            <a:ext cx="8640960" cy="2088232"/>
          </a:xfrm>
        </p:spPr>
        <p:txBody>
          <a:bodyPr>
            <a:normAutofit fontScale="85000" lnSpcReduction="10000"/>
          </a:bodyPr>
          <a:lstStyle/>
          <a:p>
            <a:pPr algn="just" rtl="0">
              <a:lnSpc>
                <a:spcPct val="120000"/>
              </a:lnSpc>
              <a:buNone/>
            </a:pPr>
            <a:r>
              <a:rPr lang="en-US" b="1" dirty="0" smtClean="0">
                <a:solidFill>
                  <a:srgbClr val="FF0000"/>
                </a:solidFill>
              </a:rPr>
              <a:t>ii) Focal </a:t>
            </a:r>
            <a:r>
              <a:rPr lang="en-US" b="1" dirty="0" err="1" smtClean="0">
                <a:solidFill>
                  <a:srgbClr val="FF0000"/>
                </a:solidFill>
              </a:rPr>
              <a:t>hyperpigmentation</a:t>
            </a:r>
            <a:r>
              <a:rPr lang="en-US" b="1" dirty="0" smtClean="0">
                <a:solidFill>
                  <a:srgbClr val="FF0000"/>
                </a:solidFill>
              </a:rPr>
              <a:t>:</a:t>
            </a:r>
          </a:p>
          <a:p>
            <a:pPr algn="just" rtl="0">
              <a:lnSpc>
                <a:spcPct val="120000"/>
              </a:lnSpc>
            </a:pPr>
            <a:r>
              <a:rPr lang="en-US" b="1" dirty="0" smtClean="0"/>
              <a:t>d) </a:t>
            </a:r>
            <a:r>
              <a:rPr lang="en-US" b="1" i="1" dirty="0" err="1" smtClean="0"/>
              <a:t>Melanotic</a:t>
            </a:r>
            <a:r>
              <a:rPr lang="en-US" b="1" i="1" dirty="0" smtClean="0"/>
              <a:t> </a:t>
            </a:r>
            <a:r>
              <a:rPr lang="en-US" b="1" i="1" dirty="0" err="1" smtClean="0"/>
              <a:t>tumours</a:t>
            </a:r>
            <a:r>
              <a:rPr lang="en-US" b="1" dirty="0" smtClean="0"/>
              <a:t>, both benign such as pigmented </a:t>
            </a:r>
            <a:r>
              <a:rPr lang="en-US" b="1" dirty="0" err="1" smtClean="0"/>
              <a:t>naevi</a:t>
            </a:r>
            <a:r>
              <a:rPr lang="en-US" b="1" dirty="0" smtClean="0"/>
              <a:t> (Figure 64), and malignant such as melanoma, are associated with increased </a:t>
            </a:r>
            <a:r>
              <a:rPr lang="en-US" b="1" dirty="0" err="1" smtClean="0"/>
              <a:t>melanogenesis</a:t>
            </a:r>
            <a:r>
              <a:rPr lang="en-US" b="1" dirty="0" smtClean="0"/>
              <a:t>.</a:t>
            </a:r>
          </a:p>
          <a:p>
            <a:pPr algn="just" rtl="0">
              <a:lnSpc>
                <a:spcPct val="120000"/>
              </a:lnSpc>
            </a:pPr>
            <a:endParaRPr lang="en-US" b="1" dirty="0"/>
          </a:p>
        </p:txBody>
      </p:sp>
      <p:pic>
        <p:nvPicPr>
          <p:cNvPr id="4" name="صورة 3"/>
          <p:cNvPicPr/>
          <p:nvPr/>
        </p:nvPicPr>
        <p:blipFill>
          <a:blip r:embed="rId2" cstate="print">
            <a:lum contrast="10000"/>
          </a:blip>
          <a:srcRect/>
          <a:stretch>
            <a:fillRect/>
          </a:stretch>
        </p:blipFill>
        <p:spPr bwMode="auto">
          <a:xfrm>
            <a:off x="395536" y="2132856"/>
            <a:ext cx="856895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algn="just" rtl="0">
              <a:buNone/>
            </a:pPr>
            <a:r>
              <a:rPr lang="en-US" b="1" dirty="0" smtClean="0">
                <a:solidFill>
                  <a:srgbClr val="FF0000"/>
                </a:solidFill>
              </a:rPr>
              <a:t>iii) </a:t>
            </a:r>
            <a:r>
              <a:rPr lang="en-US" b="1" dirty="0" err="1" smtClean="0">
                <a:solidFill>
                  <a:srgbClr val="FF0000"/>
                </a:solidFill>
              </a:rPr>
              <a:t>Generalised</a:t>
            </a:r>
            <a:r>
              <a:rPr lang="en-US" b="1" dirty="0" smtClean="0">
                <a:solidFill>
                  <a:srgbClr val="FF0000"/>
                </a:solidFill>
              </a:rPr>
              <a:t> </a:t>
            </a:r>
            <a:r>
              <a:rPr lang="en-US" b="1" dirty="0" err="1" smtClean="0">
                <a:solidFill>
                  <a:srgbClr val="FF0000"/>
                </a:solidFill>
              </a:rPr>
              <a:t>hypopigmentation</a:t>
            </a:r>
            <a:r>
              <a:rPr lang="en-US" b="1" dirty="0" smtClean="0">
                <a:solidFill>
                  <a:srgbClr val="FF0000"/>
                </a:solidFill>
              </a:rPr>
              <a:t> </a:t>
            </a:r>
          </a:p>
          <a:p>
            <a:pPr algn="just" rtl="0"/>
            <a:r>
              <a:rPr lang="en-US" b="1" i="1" dirty="0" smtClean="0"/>
              <a:t>Albinism </a:t>
            </a:r>
            <a:r>
              <a:rPr lang="en-US" b="1" dirty="0" smtClean="0"/>
              <a:t>is an extreme degree of </a:t>
            </a:r>
            <a:r>
              <a:rPr lang="en-US" b="1" dirty="0" err="1" smtClean="0"/>
              <a:t>generalised</a:t>
            </a:r>
            <a:r>
              <a:rPr lang="en-US" b="1" dirty="0" smtClean="0"/>
              <a:t> </a:t>
            </a:r>
            <a:r>
              <a:rPr lang="en-US" b="1" dirty="0" err="1" smtClean="0"/>
              <a:t>hypopigmentation</a:t>
            </a:r>
            <a:r>
              <a:rPr lang="en-US" b="1" dirty="0" smtClean="0"/>
              <a:t> in which </a:t>
            </a:r>
            <a:r>
              <a:rPr lang="en-US" b="1" dirty="0" err="1" smtClean="0"/>
              <a:t>tyrosinase</a:t>
            </a:r>
            <a:r>
              <a:rPr lang="en-US" b="1" dirty="0" smtClean="0"/>
              <a:t> enzyme is genetically defective and no melanin is formed in the </a:t>
            </a:r>
            <a:r>
              <a:rPr lang="en-US" b="1" dirty="0" err="1" smtClean="0"/>
              <a:t>melanocytes</a:t>
            </a:r>
            <a:r>
              <a:rPr lang="en-US" b="1" dirty="0" smtClean="0"/>
              <a:t>. </a:t>
            </a:r>
          </a:p>
          <a:p>
            <a:pPr algn="just" rtl="0"/>
            <a:r>
              <a:rPr lang="en-US" b="1" dirty="0" err="1" smtClean="0"/>
              <a:t>Oculocutaneous</a:t>
            </a:r>
            <a:r>
              <a:rPr lang="en-US" b="1" dirty="0" smtClean="0"/>
              <a:t> albinos have no pigment in the skin and have blond hair, poor vision and severe photophobia.</a:t>
            </a:r>
          </a:p>
          <a:p>
            <a:pPr algn="just" rtl="0"/>
            <a:r>
              <a:rPr lang="en-US" b="1" dirty="0" smtClean="0"/>
              <a:t>They are highly sensitive to sunlight. Chronic sun exposure may lead to precancerous lesions and </a:t>
            </a:r>
            <a:r>
              <a:rPr lang="en-US" b="1" dirty="0" err="1" smtClean="0"/>
              <a:t>squamous</a:t>
            </a:r>
            <a:r>
              <a:rPr lang="en-US" b="1" dirty="0" smtClean="0"/>
              <a:t> and basal cell cancers of the skin in such individuals.</a:t>
            </a:r>
          </a:p>
          <a:p>
            <a:pPr algn="just" rtl="0"/>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fontScale="92500" lnSpcReduction="10000"/>
          </a:bodyPr>
          <a:lstStyle/>
          <a:p>
            <a:pPr algn="just" rtl="0">
              <a:lnSpc>
                <a:spcPct val="110000"/>
              </a:lnSpc>
              <a:buNone/>
            </a:pPr>
            <a:r>
              <a:rPr lang="en-US" b="1" dirty="0" err="1" smtClean="0">
                <a:solidFill>
                  <a:srgbClr val="FF0000"/>
                </a:solidFill>
              </a:rPr>
              <a:t>Haemoprotein</a:t>
            </a:r>
            <a:r>
              <a:rPr lang="en-US" b="1" dirty="0" smtClean="0">
                <a:solidFill>
                  <a:srgbClr val="FF0000"/>
                </a:solidFill>
              </a:rPr>
              <a:t>-derived Pigments</a:t>
            </a:r>
            <a:endParaRPr lang="en-US" dirty="0" smtClean="0">
              <a:solidFill>
                <a:srgbClr val="FF0000"/>
              </a:solidFill>
            </a:endParaRPr>
          </a:p>
          <a:p>
            <a:pPr algn="just" rtl="0">
              <a:lnSpc>
                <a:spcPct val="110000"/>
              </a:lnSpc>
            </a:pPr>
            <a:r>
              <a:rPr lang="en-US" b="1" i="1" dirty="0" smtClean="0">
                <a:solidFill>
                  <a:srgbClr val="0070C0"/>
                </a:solidFill>
              </a:rPr>
              <a:t>Definition:</a:t>
            </a:r>
            <a:r>
              <a:rPr lang="en-US" b="1" i="1" dirty="0" smtClean="0"/>
              <a:t> </a:t>
            </a:r>
            <a:r>
              <a:rPr lang="en-US" b="1" dirty="0" err="1" smtClean="0"/>
              <a:t>Haemoproteins</a:t>
            </a:r>
            <a:r>
              <a:rPr lang="en-US" b="1" dirty="0" smtClean="0"/>
              <a:t> are the most important endogenous pigments derived from </a:t>
            </a:r>
            <a:r>
              <a:rPr lang="en-US" b="1" dirty="0" err="1" smtClean="0"/>
              <a:t>haemoglobin</a:t>
            </a:r>
            <a:r>
              <a:rPr lang="en-US" b="1" dirty="0" smtClean="0"/>
              <a:t>, </a:t>
            </a:r>
            <a:r>
              <a:rPr lang="en-US" b="1" dirty="0" err="1" smtClean="0"/>
              <a:t>cytochromes</a:t>
            </a:r>
            <a:r>
              <a:rPr lang="en-US" b="1" dirty="0" smtClean="0"/>
              <a:t> and their break-down products. </a:t>
            </a:r>
          </a:p>
          <a:p>
            <a:pPr lvl="0" algn="just" rtl="0">
              <a:lnSpc>
                <a:spcPct val="110000"/>
              </a:lnSpc>
            </a:pPr>
            <a:r>
              <a:rPr lang="en-US" b="1" dirty="0" smtClean="0"/>
              <a:t>For an understanding of disorders of </a:t>
            </a:r>
            <a:r>
              <a:rPr lang="en-US" b="1" dirty="0" err="1" smtClean="0"/>
              <a:t>haemoproteins</a:t>
            </a:r>
            <a:r>
              <a:rPr lang="en-US" b="1" dirty="0" smtClean="0"/>
              <a:t>, it is essential to have knowledge of normal iron metabolism and its transport. </a:t>
            </a:r>
          </a:p>
          <a:p>
            <a:pPr lvl="0" algn="just" rtl="0">
              <a:lnSpc>
                <a:spcPct val="110000"/>
              </a:lnSpc>
            </a:pPr>
            <a:r>
              <a:rPr lang="en-US" b="1" dirty="0" smtClean="0"/>
              <a:t>In disordered iron metabolism and transport, </a:t>
            </a:r>
            <a:r>
              <a:rPr lang="en-US" b="1" dirty="0" err="1" smtClean="0"/>
              <a:t>haemoprotein</a:t>
            </a:r>
            <a:r>
              <a:rPr lang="en-US" b="1" dirty="0" smtClean="0"/>
              <a:t>-derived pigments accumulate in the body. </a:t>
            </a:r>
          </a:p>
          <a:p>
            <a:pPr lvl="0" algn="just" rtl="0">
              <a:lnSpc>
                <a:spcPct val="110000"/>
              </a:lnSpc>
            </a:pPr>
            <a:r>
              <a:rPr lang="en-US" b="1" dirty="0" smtClean="0"/>
              <a:t>These pigments are </a:t>
            </a:r>
            <a:r>
              <a:rPr lang="en-US" b="1" u="sng" dirty="0" err="1" smtClean="0"/>
              <a:t>haemosiderin</a:t>
            </a:r>
            <a:r>
              <a:rPr lang="en-US" b="1" dirty="0" smtClean="0"/>
              <a:t>, </a:t>
            </a:r>
            <a:r>
              <a:rPr lang="en-US" b="1" u="sng" dirty="0" smtClean="0"/>
              <a:t>acid </a:t>
            </a:r>
            <a:r>
              <a:rPr lang="en-US" b="1" u="sng" dirty="0" err="1" smtClean="0"/>
              <a:t>haematin</a:t>
            </a:r>
            <a:r>
              <a:rPr lang="en-US" b="1" dirty="0" smtClean="0"/>
              <a:t> (</a:t>
            </a:r>
            <a:r>
              <a:rPr lang="en-US" b="1" dirty="0" err="1" smtClean="0"/>
              <a:t>haemozoin</a:t>
            </a:r>
            <a:r>
              <a:rPr lang="en-US" b="1" dirty="0" smtClean="0"/>
              <a:t>), </a:t>
            </a:r>
            <a:r>
              <a:rPr lang="en-US" b="1" u="sng" dirty="0" err="1" smtClean="0"/>
              <a:t>bilirubin</a:t>
            </a:r>
            <a:r>
              <a:rPr lang="en-US" b="1" dirty="0" smtClean="0"/>
              <a:t>, and </a:t>
            </a:r>
            <a:r>
              <a:rPr lang="en-US" b="1" u="sng" dirty="0" err="1" smtClean="0"/>
              <a:t>porphyrins</a:t>
            </a:r>
            <a:r>
              <a:rPr lang="en-US" b="1" dirty="0" smtClean="0"/>
              <a:t>.</a:t>
            </a:r>
          </a:p>
          <a:p>
            <a:pPr algn="just" rtl="0">
              <a:lnSpc>
                <a:spcPct val="110000"/>
              </a:lnSpc>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92480" cy="6480720"/>
          </a:xfrm>
        </p:spPr>
        <p:txBody>
          <a:bodyPr>
            <a:normAutofit fontScale="85000" lnSpcReduction="20000"/>
          </a:bodyPr>
          <a:lstStyle/>
          <a:p>
            <a:pPr algn="just" rtl="0">
              <a:lnSpc>
                <a:spcPct val="120000"/>
              </a:lnSpc>
              <a:buNone/>
            </a:pPr>
            <a:r>
              <a:rPr lang="en-US" b="1" dirty="0" err="1" smtClean="0">
                <a:solidFill>
                  <a:srgbClr val="FF0000"/>
                </a:solidFill>
              </a:rPr>
              <a:t>Bilirubin</a:t>
            </a:r>
            <a:r>
              <a:rPr lang="en-US" b="1" dirty="0" smtClean="0"/>
              <a:t> </a:t>
            </a:r>
          </a:p>
          <a:p>
            <a:pPr algn="just" rtl="0">
              <a:lnSpc>
                <a:spcPct val="120000"/>
              </a:lnSpc>
            </a:pPr>
            <a:r>
              <a:rPr lang="en-US" b="1" dirty="0" err="1" smtClean="0"/>
              <a:t>Bilirubin</a:t>
            </a:r>
            <a:r>
              <a:rPr lang="en-US" b="1" dirty="0" smtClean="0"/>
              <a:t> is the normal non-iron containing pigment present in the bile. </a:t>
            </a:r>
          </a:p>
          <a:p>
            <a:pPr algn="just" rtl="0">
              <a:lnSpc>
                <a:spcPct val="120000"/>
              </a:lnSpc>
            </a:pPr>
            <a:r>
              <a:rPr lang="en-US" b="1" dirty="0" smtClean="0"/>
              <a:t>It is derived from </a:t>
            </a:r>
            <a:r>
              <a:rPr lang="en-US" b="1" dirty="0" err="1" smtClean="0"/>
              <a:t>porphyrin</a:t>
            </a:r>
            <a:r>
              <a:rPr lang="en-US" b="1" dirty="0" smtClean="0"/>
              <a:t> ring of the </a:t>
            </a:r>
            <a:r>
              <a:rPr lang="en-US" b="1" dirty="0" err="1" smtClean="0"/>
              <a:t>haem</a:t>
            </a:r>
            <a:r>
              <a:rPr lang="en-US" b="1" dirty="0" smtClean="0"/>
              <a:t> moiety of </a:t>
            </a:r>
            <a:r>
              <a:rPr lang="en-US" b="1" dirty="0" err="1" smtClean="0"/>
              <a:t>haemoglobin</a:t>
            </a:r>
            <a:r>
              <a:rPr lang="en-US" b="1" dirty="0" smtClean="0"/>
              <a:t>. </a:t>
            </a:r>
          </a:p>
          <a:p>
            <a:pPr lvl="0" algn="just" rtl="0">
              <a:lnSpc>
                <a:spcPct val="120000"/>
              </a:lnSpc>
            </a:pPr>
            <a:r>
              <a:rPr lang="en-US" b="1" dirty="0" smtClean="0"/>
              <a:t>Normal level of </a:t>
            </a:r>
            <a:r>
              <a:rPr lang="en-US" b="1" dirty="0" err="1" smtClean="0"/>
              <a:t>bilirubin</a:t>
            </a:r>
            <a:r>
              <a:rPr lang="en-US" b="1" dirty="0" smtClean="0"/>
              <a:t> in blood is less than 1 mg/dl. </a:t>
            </a:r>
          </a:p>
          <a:p>
            <a:pPr lvl="0" algn="just" rtl="0">
              <a:lnSpc>
                <a:spcPct val="120000"/>
              </a:lnSpc>
            </a:pPr>
            <a:r>
              <a:rPr lang="en-US" b="1" dirty="0" smtClean="0"/>
              <a:t>Excess of </a:t>
            </a:r>
            <a:r>
              <a:rPr lang="en-US" b="1" dirty="0" err="1" smtClean="0"/>
              <a:t>bilirubin</a:t>
            </a:r>
            <a:r>
              <a:rPr lang="en-US" b="1" dirty="0" smtClean="0"/>
              <a:t> or </a:t>
            </a:r>
            <a:r>
              <a:rPr lang="en-US" b="1" dirty="0" err="1" smtClean="0"/>
              <a:t>hyperbilirubinaemia</a:t>
            </a:r>
            <a:r>
              <a:rPr lang="en-US" b="1" dirty="0" smtClean="0"/>
              <a:t> causes an important clinical condition called jaundice. </a:t>
            </a:r>
          </a:p>
          <a:p>
            <a:pPr lvl="0" algn="just" rtl="0">
              <a:lnSpc>
                <a:spcPct val="120000"/>
              </a:lnSpc>
            </a:pPr>
            <a:r>
              <a:rPr lang="en-US" b="1" dirty="0" err="1" smtClean="0"/>
              <a:t>Hyperbilirubinaemia</a:t>
            </a:r>
            <a:r>
              <a:rPr lang="en-US" b="1" dirty="0" smtClean="0"/>
              <a:t> may be </a:t>
            </a:r>
            <a:r>
              <a:rPr lang="en-US" b="1" dirty="0" err="1" smtClean="0"/>
              <a:t>unconjugated</a:t>
            </a:r>
            <a:r>
              <a:rPr lang="en-US" b="1" dirty="0" smtClean="0"/>
              <a:t> or conjugated; accordingly jaundice may appear in one of the following 3 ways:</a:t>
            </a:r>
          </a:p>
          <a:p>
            <a:pPr algn="just" rtl="0">
              <a:lnSpc>
                <a:spcPct val="120000"/>
              </a:lnSpc>
              <a:buNone/>
            </a:pPr>
            <a:r>
              <a:rPr lang="en-US" b="1" dirty="0" err="1" smtClean="0"/>
              <a:t>i</a:t>
            </a:r>
            <a:r>
              <a:rPr lang="en-US" b="1" dirty="0" smtClean="0"/>
              <a:t>) An increase in the rate of </a:t>
            </a:r>
            <a:r>
              <a:rPr lang="en-US" b="1" dirty="0" err="1" smtClean="0"/>
              <a:t>bilirubin</a:t>
            </a:r>
            <a:r>
              <a:rPr lang="en-US" b="1" dirty="0" smtClean="0"/>
              <a:t> production due to excessive destruction of red cells (predominantly </a:t>
            </a:r>
            <a:r>
              <a:rPr lang="en-US" b="1" dirty="0" err="1" smtClean="0"/>
              <a:t>unconjugated</a:t>
            </a:r>
            <a:r>
              <a:rPr lang="en-US" b="1" dirty="0" smtClean="0"/>
              <a:t> </a:t>
            </a:r>
            <a:r>
              <a:rPr lang="en-US" b="1" dirty="0" err="1" smtClean="0"/>
              <a:t>hyperbilirubinaemia</a:t>
            </a:r>
            <a:r>
              <a:rPr lang="en-US" b="1"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fontScale="92500" lnSpcReduction="20000"/>
          </a:bodyPr>
          <a:lstStyle/>
          <a:p>
            <a:pPr algn="just" rtl="0">
              <a:lnSpc>
                <a:spcPct val="120000"/>
              </a:lnSpc>
              <a:buNone/>
            </a:pPr>
            <a:r>
              <a:rPr lang="en-US" b="1" dirty="0" smtClean="0"/>
              <a:t>ii) A defect in handling of </a:t>
            </a:r>
            <a:r>
              <a:rPr lang="en-US" b="1" dirty="0" err="1" smtClean="0"/>
              <a:t>bilirubin</a:t>
            </a:r>
            <a:r>
              <a:rPr lang="en-US" b="1" dirty="0" smtClean="0"/>
              <a:t> due to </a:t>
            </a:r>
            <a:r>
              <a:rPr lang="en-US" b="1" dirty="0" err="1" smtClean="0"/>
              <a:t>hepatocellular</a:t>
            </a:r>
            <a:r>
              <a:rPr lang="en-US" b="1" dirty="0" smtClean="0"/>
              <a:t> injury (biphasic jaundice).</a:t>
            </a:r>
          </a:p>
          <a:p>
            <a:pPr algn="just" rtl="0">
              <a:lnSpc>
                <a:spcPct val="120000"/>
              </a:lnSpc>
              <a:buNone/>
            </a:pPr>
            <a:r>
              <a:rPr lang="en-US" b="1" dirty="0" smtClean="0"/>
              <a:t>iii) Some defect in </a:t>
            </a:r>
            <a:r>
              <a:rPr lang="en-US" b="1" dirty="0" err="1" smtClean="0"/>
              <a:t>bilirubin</a:t>
            </a:r>
            <a:r>
              <a:rPr lang="en-US" b="1" dirty="0" smtClean="0"/>
              <a:t> transport within </a:t>
            </a:r>
            <a:r>
              <a:rPr lang="en-US" b="1" dirty="0" err="1" smtClean="0"/>
              <a:t>intrahepatic</a:t>
            </a:r>
            <a:r>
              <a:rPr lang="en-US" b="1" dirty="0" smtClean="0"/>
              <a:t> or </a:t>
            </a:r>
            <a:r>
              <a:rPr lang="en-US" b="1" dirty="0" err="1" smtClean="0"/>
              <a:t>extrahepatic</a:t>
            </a:r>
            <a:r>
              <a:rPr lang="en-US" b="1" dirty="0" smtClean="0"/>
              <a:t> </a:t>
            </a:r>
            <a:r>
              <a:rPr lang="en-US" b="1" dirty="0" err="1" smtClean="0"/>
              <a:t>biliary</a:t>
            </a:r>
            <a:r>
              <a:rPr lang="en-US" b="1" dirty="0" smtClean="0"/>
              <a:t> system (predominantly conjugated </a:t>
            </a:r>
            <a:r>
              <a:rPr lang="en-US" b="1" dirty="0" err="1" smtClean="0"/>
              <a:t>hyperbilirubinaemia</a:t>
            </a:r>
            <a:r>
              <a:rPr lang="en-US" b="1" dirty="0" smtClean="0"/>
              <a:t>).</a:t>
            </a:r>
          </a:p>
          <a:p>
            <a:pPr lvl="0" algn="just" rtl="0">
              <a:lnSpc>
                <a:spcPct val="120000"/>
              </a:lnSpc>
            </a:pPr>
            <a:r>
              <a:rPr lang="en-US" b="1" dirty="0" smtClean="0"/>
              <a:t>Excessive accumulation of </a:t>
            </a:r>
            <a:r>
              <a:rPr lang="en-US" b="1" dirty="0" err="1" smtClean="0"/>
              <a:t>bilirubin</a:t>
            </a:r>
            <a:r>
              <a:rPr lang="en-US" b="1" dirty="0" smtClean="0"/>
              <a:t> pigment can be seen in different tissues and fluids of the body, especially in the </a:t>
            </a:r>
            <a:r>
              <a:rPr lang="en-US" b="1" dirty="0" err="1" smtClean="0"/>
              <a:t>hepatocytes</a:t>
            </a:r>
            <a:r>
              <a:rPr lang="en-US" b="1" dirty="0" smtClean="0"/>
              <a:t>, </a:t>
            </a:r>
            <a:r>
              <a:rPr lang="en-US" b="1" dirty="0" err="1" smtClean="0"/>
              <a:t>Kupffer</a:t>
            </a:r>
            <a:r>
              <a:rPr lang="en-US" b="1" dirty="0" smtClean="0"/>
              <a:t> cells and bile sinusoids. </a:t>
            </a:r>
          </a:p>
          <a:p>
            <a:pPr lvl="0" algn="just" rtl="0">
              <a:lnSpc>
                <a:spcPct val="120000"/>
              </a:lnSpc>
            </a:pPr>
            <a:r>
              <a:rPr lang="en-US" b="1" dirty="0" smtClean="0"/>
              <a:t>Skin and sclera become distinctly yellow. </a:t>
            </a:r>
          </a:p>
          <a:p>
            <a:pPr lvl="0" algn="just" rtl="0">
              <a:lnSpc>
                <a:spcPct val="120000"/>
              </a:lnSpc>
            </a:pPr>
            <a:r>
              <a:rPr lang="en-US" b="1" dirty="0" smtClean="0"/>
              <a:t>In infants, rise in </a:t>
            </a:r>
            <a:r>
              <a:rPr lang="en-US" b="1" dirty="0" err="1" smtClean="0"/>
              <a:t>unconjugated</a:t>
            </a:r>
            <a:r>
              <a:rPr lang="en-US" b="1" dirty="0" smtClean="0"/>
              <a:t> </a:t>
            </a:r>
            <a:r>
              <a:rPr lang="en-US" b="1" dirty="0" err="1" smtClean="0"/>
              <a:t>bilirubin</a:t>
            </a:r>
            <a:r>
              <a:rPr lang="en-US" b="1" dirty="0" smtClean="0"/>
              <a:t> may produce toxic brain injury called </a:t>
            </a:r>
            <a:r>
              <a:rPr lang="en-US" b="1" i="1" dirty="0" err="1" smtClean="0"/>
              <a:t>kernicterus</a:t>
            </a:r>
            <a:r>
              <a:rPr lang="en-US" b="1" dirty="0" smtClean="0"/>
              <a: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fontScale="92500" lnSpcReduction="20000"/>
          </a:bodyPr>
          <a:lstStyle/>
          <a:p>
            <a:pPr algn="just" rtl="0">
              <a:lnSpc>
                <a:spcPct val="110000"/>
              </a:lnSpc>
              <a:buNone/>
            </a:pPr>
            <a:r>
              <a:rPr lang="en-US" b="1" dirty="0" err="1" smtClean="0">
                <a:solidFill>
                  <a:srgbClr val="FF0000"/>
                </a:solidFill>
              </a:rPr>
              <a:t>Lipofuscin</a:t>
            </a:r>
            <a:r>
              <a:rPr lang="en-US" b="1" dirty="0" smtClean="0">
                <a:solidFill>
                  <a:srgbClr val="FF0000"/>
                </a:solidFill>
              </a:rPr>
              <a:t> (Wear and Tear Pigment)</a:t>
            </a:r>
          </a:p>
          <a:p>
            <a:pPr algn="just" rtl="0">
              <a:lnSpc>
                <a:spcPct val="110000"/>
              </a:lnSpc>
            </a:pPr>
            <a:r>
              <a:rPr lang="en-US" b="1" i="1" dirty="0" smtClean="0">
                <a:solidFill>
                  <a:srgbClr val="1102D4"/>
                </a:solidFill>
              </a:rPr>
              <a:t>Definition:</a:t>
            </a:r>
            <a:r>
              <a:rPr lang="en-US" b="1" dirty="0" smtClean="0">
                <a:solidFill>
                  <a:srgbClr val="1102D4"/>
                </a:solidFill>
              </a:rPr>
              <a:t> </a:t>
            </a:r>
            <a:r>
              <a:rPr lang="en-US" b="1" dirty="0" err="1" smtClean="0"/>
              <a:t>Lipofuscin</a:t>
            </a:r>
            <a:r>
              <a:rPr lang="en-US" b="1" dirty="0" smtClean="0"/>
              <a:t> or </a:t>
            </a:r>
            <a:r>
              <a:rPr lang="en-US" b="1" dirty="0" err="1" smtClean="0"/>
              <a:t>lipochrome</a:t>
            </a:r>
            <a:r>
              <a:rPr lang="en-US" b="1" dirty="0" smtClean="0"/>
              <a:t> is yellowish-brown intracellular lipid pigment (</a:t>
            </a:r>
            <a:r>
              <a:rPr lang="en-US" b="1" i="1" dirty="0" err="1" smtClean="0"/>
              <a:t>lipo</a:t>
            </a:r>
            <a:r>
              <a:rPr lang="en-US" b="1" i="1" dirty="0" smtClean="0"/>
              <a:t> </a:t>
            </a:r>
            <a:r>
              <a:rPr lang="en-US" b="1" dirty="0" smtClean="0"/>
              <a:t>= fat, </a:t>
            </a:r>
            <a:r>
              <a:rPr lang="en-US" b="1" i="1" dirty="0" err="1" smtClean="0"/>
              <a:t>fuscus</a:t>
            </a:r>
            <a:r>
              <a:rPr lang="en-US" b="1" i="1" dirty="0" smtClean="0"/>
              <a:t> </a:t>
            </a:r>
            <a:r>
              <a:rPr lang="en-US" b="1" dirty="0" smtClean="0"/>
              <a:t>= brown). </a:t>
            </a:r>
          </a:p>
          <a:p>
            <a:pPr lvl="0" algn="just" rtl="0">
              <a:lnSpc>
                <a:spcPct val="110000"/>
              </a:lnSpc>
            </a:pPr>
            <a:r>
              <a:rPr lang="en-US" b="1" dirty="0" smtClean="0"/>
              <a:t>The pigment is often found in atrophied cells of old age and hence the name ‘wear and tear pigment’. </a:t>
            </a:r>
          </a:p>
          <a:p>
            <a:pPr lvl="0" algn="just" rtl="0">
              <a:lnSpc>
                <a:spcPct val="110000"/>
              </a:lnSpc>
            </a:pPr>
            <a:r>
              <a:rPr lang="en-US" b="1" dirty="0" smtClean="0"/>
              <a:t>It is seen in the myocardial fibers, </a:t>
            </a:r>
            <a:r>
              <a:rPr lang="en-US" b="1" dirty="0" err="1" smtClean="0"/>
              <a:t>hepatocytes</a:t>
            </a:r>
            <a:r>
              <a:rPr lang="en-US" b="1" dirty="0" smtClean="0"/>
              <a:t>, </a:t>
            </a:r>
            <a:r>
              <a:rPr lang="en-US" b="1" dirty="0" err="1" smtClean="0"/>
              <a:t>Leydig</a:t>
            </a:r>
            <a:r>
              <a:rPr lang="en-US" b="1" dirty="0" smtClean="0"/>
              <a:t> cells of the testes and in neurons in senile dementia. </a:t>
            </a:r>
          </a:p>
          <a:p>
            <a:pPr lvl="0" algn="just" rtl="0">
              <a:lnSpc>
                <a:spcPct val="110000"/>
              </a:lnSpc>
            </a:pPr>
            <a:r>
              <a:rPr lang="en-US" b="1" dirty="0" smtClean="0"/>
              <a:t>However, the pigment may, at times, accumulate rapidly in different cells in wasting diseases unrelated to ageing.</a:t>
            </a:r>
          </a:p>
          <a:p>
            <a:pPr lvl="0" algn="just" rtl="0">
              <a:lnSpc>
                <a:spcPct val="110000"/>
              </a:lnSpc>
            </a:pPr>
            <a:r>
              <a:rPr lang="en-US" b="1" dirty="0" err="1" smtClean="0"/>
              <a:t>Lipofuscin</a:t>
            </a:r>
            <a:r>
              <a:rPr lang="en-US" b="1" dirty="0" smtClean="0"/>
              <a:t> granules are composed of lipid-protein complexes. </a:t>
            </a:r>
          </a:p>
          <a:p>
            <a:pPr algn="just" rtl="0">
              <a:lnSpc>
                <a:spcPct val="110000"/>
              </a:lnSpc>
            </a:pP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741368"/>
          </a:xfrm>
        </p:spPr>
        <p:txBody>
          <a:bodyPr>
            <a:normAutofit fontScale="70000" lnSpcReduction="20000"/>
          </a:bodyPr>
          <a:lstStyle/>
          <a:p>
            <a:pPr algn="just" rtl="0">
              <a:lnSpc>
                <a:spcPct val="120000"/>
              </a:lnSpc>
              <a:buNone/>
            </a:pPr>
            <a:r>
              <a:rPr lang="en-US" b="1" dirty="0" smtClean="0">
                <a:solidFill>
                  <a:srgbClr val="1102D4"/>
                </a:solidFill>
              </a:rPr>
              <a:t>B. Exogenous Pigments</a:t>
            </a:r>
          </a:p>
          <a:p>
            <a:pPr algn="just" rtl="0">
              <a:lnSpc>
                <a:spcPct val="120000"/>
              </a:lnSpc>
            </a:pPr>
            <a:r>
              <a:rPr lang="en-US" b="1" i="1" dirty="0" smtClean="0">
                <a:solidFill>
                  <a:srgbClr val="FF0000"/>
                </a:solidFill>
              </a:rPr>
              <a:t>Definition: </a:t>
            </a:r>
            <a:r>
              <a:rPr lang="en-US" b="1" i="1" dirty="0" smtClean="0"/>
              <a:t>Exogenous pigments </a:t>
            </a:r>
            <a:r>
              <a:rPr lang="en-US" b="1" dirty="0" smtClean="0"/>
              <a:t>are the pigments introduced into the body from outside such as by inhalation, ingestion or inoculation.</a:t>
            </a:r>
          </a:p>
          <a:p>
            <a:pPr algn="just" rtl="0">
              <a:lnSpc>
                <a:spcPct val="120000"/>
              </a:lnSpc>
            </a:pPr>
            <a:r>
              <a:rPr lang="en-US" b="1" dirty="0" smtClean="0">
                <a:solidFill>
                  <a:srgbClr val="00B0F0"/>
                </a:solidFill>
              </a:rPr>
              <a:t> Inhaled Pigments</a:t>
            </a:r>
          </a:p>
          <a:p>
            <a:pPr lvl="0" algn="just" rtl="0">
              <a:lnSpc>
                <a:spcPct val="120000"/>
              </a:lnSpc>
            </a:pPr>
            <a:r>
              <a:rPr lang="en-US" b="1" dirty="0" smtClean="0"/>
              <a:t>The lungs of most individuals, especially of those living in urban areas due to atmospheric pollutants and of smokers, show a large number of inhaled pigmented materials. </a:t>
            </a:r>
          </a:p>
          <a:p>
            <a:pPr lvl="0" algn="just" rtl="0">
              <a:lnSpc>
                <a:spcPct val="120000"/>
              </a:lnSpc>
            </a:pPr>
            <a:r>
              <a:rPr lang="en-US" b="1" dirty="0" smtClean="0"/>
              <a:t>The most commonly inhaled substances are carbon or coal dust; others are silica or stone dust, iron or iron oxide, asbestos and various other organic sub stances. </a:t>
            </a:r>
          </a:p>
          <a:p>
            <a:pPr lvl="0" algn="just" rtl="0">
              <a:lnSpc>
                <a:spcPct val="120000"/>
              </a:lnSpc>
            </a:pPr>
            <a:r>
              <a:rPr lang="en-US" b="1" dirty="0" smtClean="0"/>
              <a:t>These substances may produce occupational lung diseases called pneumoconiosis. </a:t>
            </a:r>
          </a:p>
          <a:p>
            <a:pPr lvl="0" algn="just" rtl="0">
              <a:lnSpc>
                <a:spcPct val="120000"/>
              </a:lnSpc>
            </a:pPr>
            <a:r>
              <a:rPr lang="en-US" b="1" dirty="0" smtClean="0"/>
              <a:t>The pigment particles after inhalation are taken up by alveolar macrophages. </a:t>
            </a:r>
          </a:p>
          <a:p>
            <a:pPr lvl="0" algn="just" rtl="0">
              <a:lnSpc>
                <a:spcPct val="120000"/>
              </a:lnSpc>
            </a:pPr>
            <a:r>
              <a:rPr lang="en-US" b="1" dirty="0" smtClean="0"/>
              <a:t>Some of the pigment-laden macrophages are coughed out via bronchi, while some settle in the interstitial tissue of the lung and in the respiratory bronchioles and pass into </a:t>
            </a:r>
            <a:r>
              <a:rPr lang="en-US" b="1" dirty="0" err="1" smtClean="0"/>
              <a:t>lymphatics</a:t>
            </a:r>
            <a:r>
              <a:rPr lang="en-US" b="1" dirty="0" smtClean="0"/>
              <a:t> to be deposited in the </a:t>
            </a:r>
            <a:r>
              <a:rPr lang="en-US" b="1" dirty="0" err="1" smtClean="0"/>
              <a:t>hilar</a:t>
            </a:r>
            <a:r>
              <a:rPr lang="en-US" b="1" dirty="0" smtClean="0"/>
              <a:t> lymph nodes.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12968" cy="6336704"/>
          </a:xfrm>
        </p:spPr>
        <p:txBody>
          <a:bodyPr>
            <a:normAutofit/>
          </a:bodyPr>
          <a:lstStyle/>
          <a:p>
            <a:pPr lvl="0" algn="just" rtl="0"/>
            <a:r>
              <a:rPr lang="en-US" b="1" i="1" dirty="0" err="1" smtClean="0">
                <a:solidFill>
                  <a:srgbClr val="FF0000"/>
                </a:solidFill>
              </a:rPr>
              <a:t>Anthracosis</a:t>
            </a:r>
            <a:r>
              <a:rPr lang="en-US" b="1" i="1" dirty="0" smtClean="0"/>
              <a:t> </a:t>
            </a:r>
            <a:r>
              <a:rPr lang="en-US" b="1" dirty="0" smtClean="0"/>
              <a:t>(i.e. deposition of carbon particles) is seen in almost every adult lung and generally provokes no reaction of tissue injury (Figure 66). </a:t>
            </a:r>
          </a:p>
          <a:p>
            <a:pPr lvl="0" algn="just" rtl="0"/>
            <a:r>
              <a:rPr lang="en-US" b="1" dirty="0" smtClean="0"/>
              <a:t>However, extensive deposition of particulate material over many years in coal-miners’ pneumoconiosis, silicosis, asbestosis etc. provoke low grade inflammation, fibrosis and impaired respiratory function.</a:t>
            </a:r>
          </a:p>
          <a:p>
            <a:pPr algn="just" rtl="0"/>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lum contrast="10000"/>
          </a:blip>
          <a:srcRect/>
          <a:stretch>
            <a:fillRect/>
          </a:stretch>
        </p:blipFill>
        <p:spPr bwMode="auto">
          <a:xfrm>
            <a:off x="683568" y="0"/>
            <a:ext cx="748883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712968" cy="6264696"/>
          </a:xfrm>
        </p:spPr>
        <p:txBody>
          <a:bodyPr>
            <a:normAutofit lnSpcReduction="10000"/>
          </a:bodyPr>
          <a:lstStyle/>
          <a:p>
            <a:pPr algn="just" rtl="0">
              <a:lnSpc>
                <a:spcPct val="110000"/>
              </a:lnSpc>
            </a:pPr>
            <a:r>
              <a:rPr lang="en-US" b="1" i="1" dirty="0" smtClean="0">
                <a:solidFill>
                  <a:srgbClr val="FF0000"/>
                </a:solidFill>
              </a:rPr>
              <a:t>Definition:</a:t>
            </a:r>
            <a:r>
              <a:rPr lang="en-US" b="1" i="1" dirty="0" smtClean="0"/>
              <a:t> </a:t>
            </a:r>
            <a:r>
              <a:rPr lang="en-US" b="1" dirty="0" smtClean="0"/>
              <a:t>Intracellular accumulation of substances in abnormal amounts can occur within the </a:t>
            </a:r>
            <a:r>
              <a:rPr lang="en-US" b="1" u="heavy" dirty="0" smtClean="0"/>
              <a:t>cytoplasm</a:t>
            </a:r>
            <a:r>
              <a:rPr lang="en-US" b="1" dirty="0" smtClean="0"/>
              <a:t> (especially </a:t>
            </a:r>
            <a:r>
              <a:rPr lang="en-US" b="1" dirty="0" err="1" smtClean="0"/>
              <a:t>lysosomes</a:t>
            </a:r>
            <a:r>
              <a:rPr lang="en-US" b="1" dirty="0" smtClean="0"/>
              <a:t>) or </a:t>
            </a:r>
            <a:r>
              <a:rPr lang="en-US" b="1" u="heavy" dirty="0" smtClean="0"/>
              <a:t>nucleus</a:t>
            </a:r>
            <a:r>
              <a:rPr lang="en-US" b="1" dirty="0" smtClean="0"/>
              <a:t> of the cell. </a:t>
            </a:r>
          </a:p>
          <a:p>
            <a:pPr lvl="0" algn="just" rtl="0">
              <a:lnSpc>
                <a:spcPct val="110000"/>
              </a:lnSpc>
            </a:pPr>
            <a:r>
              <a:rPr lang="en-US" b="1" dirty="0" smtClean="0"/>
              <a:t>This phenomenon was previously referred to as </a:t>
            </a:r>
            <a:r>
              <a:rPr lang="en-US" b="1" i="1" dirty="0" smtClean="0">
                <a:solidFill>
                  <a:srgbClr val="9A02AA"/>
                </a:solidFill>
              </a:rPr>
              <a:t>infiltration</a:t>
            </a:r>
            <a:r>
              <a:rPr lang="en-US" b="1" dirty="0" smtClean="0">
                <a:solidFill>
                  <a:srgbClr val="9A02AA"/>
                </a:solidFill>
              </a:rPr>
              <a:t>,</a:t>
            </a:r>
            <a:r>
              <a:rPr lang="en-US" b="1" dirty="0" smtClean="0"/>
              <a:t> meaning thereby that some thing unusual has infiltrated the cell from outside which is not always the case.</a:t>
            </a:r>
          </a:p>
          <a:p>
            <a:pPr lvl="0" algn="just" rtl="0">
              <a:lnSpc>
                <a:spcPct val="110000"/>
              </a:lnSpc>
            </a:pPr>
            <a:r>
              <a:rPr lang="en-US" b="1" dirty="0" smtClean="0"/>
              <a:t>Intracellular accumulation of the substance in mild degree causes reversible cell injury while more severe damage results in irreversible cell injury.</a:t>
            </a:r>
          </a:p>
          <a:p>
            <a:pPr algn="just" rtl="0">
              <a:lnSpc>
                <a:spcPct val="110000"/>
              </a:lnSpc>
            </a:pP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408712"/>
          </a:xfrm>
        </p:spPr>
        <p:txBody>
          <a:bodyPr>
            <a:normAutofit fontScale="92500" lnSpcReduction="10000"/>
          </a:bodyPr>
          <a:lstStyle/>
          <a:p>
            <a:pPr algn="just" rtl="0">
              <a:buNone/>
            </a:pPr>
            <a:r>
              <a:rPr lang="en-US" b="1" dirty="0" smtClean="0">
                <a:solidFill>
                  <a:srgbClr val="FF0000"/>
                </a:solidFill>
              </a:rPr>
              <a:t>Ingested Pigments</a:t>
            </a:r>
            <a:endParaRPr lang="en-US" dirty="0" smtClean="0">
              <a:solidFill>
                <a:srgbClr val="FF0000"/>
              </a:solidFill>
            </a:endParaRPr>
          </a:p>
          <a:p>
            <a:pPr algn="just" rtl="0">
              <a:buNone/>
            </a:pPr>
            <a:r>
              <a:rPr lang="en-US" b="1" dirty="0" smtClean="0"/>
              <a:t>Chronic ingestion of certain metals may produce pigmentation.</a:t>
            </a:r>
          </a:p>
          <a:p>
            <a:pPr algn="just" rtl="0">
              <a:buNone/>
            </a:pPr>
            <a:r>
              <a:rPr lang="en-US" b="1" dirty="0" smtClean="0"/>
              <a:t>The examples are as under:</a:t>
            </a:r>
          </a:p>
          <a:p>
            <a:pPr algn="just" rtl="0">
              <a:buNone/>
            </a:pPr>
            <a:r>
              <a:rPr lang="en-US" b="1" dirty="0" err="1" smtClean="0"/>
              <a:t>i</a:t>
            </a:r>
            <a:r>
              <a:rPr lang="en-US" b="1" dirty="0" smtClean="0"/>
              <a:t>) </a:t>
            </a:r>
            <a:r>
              <a:rPr lang="en-US" b="1" i="1" dirty="0" err="1" smtClean="0"/>
              <a:t>Argyria</a:t>
            </a:r>
            <a:r>
              <a:rPr lang="en-US" b="1" i="1" dirty="0" smtClean="0"/>
              <a:t> </a:t>
            </a:r>
            <a:r>
              <a:rPr lang="en-US" b="1" dirty="0" smtClean="0"/>
              <a:t>is chronic ingestion of silver compounds and results in brownish pigmentation in the skin, bowel, and kidney.</a:t>
            </a:r>
          </a:p>
          <a:p>
            <a:pPr algn="just" rtl="0">
              <a:buNone/>
            </a:pPr>
            <a:r>
              <a:rPr lang="en-US" b="1" dirty="0" smtClean="0"/>
              <a:t>ii) </a:t>
            </a:r>
            <a:r>
              <a:rPr lang="en-US" b="1" i="1" dirty="0" smtClean="0"/>
              <a:t>Chronic lead poisoning </a:t>
            </a:r>
            <a:r>
              <a:rPr lang="en-US" b="1" dirty="0" smtClean="0"/>
              <a:t>may produce the characteristic blue lines on teeth at the </a:t>
            </a:r>
            <a:r>
              <a:rPr lang="en-US" b="1" dirty="0" err="1" smtClean="0"/>
              <a:t>gumline</a:t>
            </a:r>
            <a:r>
              <a:rPr lang="en-US" b="1" dirty="0" smtClean="0"/>
              <a:t>.</a:t>
            </a:r>
          </a:p>
          <a:p>
            <a:pPr algn="just" rtl="0">
              <a:buNone/>
            </a:pPr>
            <a:r>
              <a:rPr lang="en-US" b="1" dirty="0" smtClean="0"/>
              <a:t>iii) </a:t>
            </a:r>
            <a:r>
              <a:rPr lang="en-US" b="1" i="1" dirty="0" err="1" smtClean="0"/>
              <a:t>Melanosis</a:t>
            </a:r>
            <a:r>
              <a:rPr lang="en-US" b="1" i="1" dirty="0" smtClean="0"/>
              <a:t> coli </a:t>
            </a:r>
            <a:r>
              <a:rPr lang="en-US" b="1" dirty="0" smtClean="0"/>
              <a:t>results from prolonged ingestion of certain cathartics.</a:t>
            </a:r>
          </a:p>
          <a:p>
            <a:pPr algn="just" rtl="0">
              <a:buNone/>
            </a:pPr>
            <a:r>
              <a:rPr lang="en-US" b="1" dirty="0" smtClean="0"/>
              <a:t>iv) </a:t>
            </a:r>
            <a:r>
              <a:rPr lang="en-US" b="1" i="1" dirty="0" err="1" smtClean="0"/>
              <a:t>Carotenaemia</a:t>
            </a:r>
            <a:r>
              <a:rPr lang="en-US" b="1" i="1" dirty="0" smtClean="0"/>
              <a:t> </a:t>
            </a:r>
            <a:r>
              <a:rPr lang="en-US" b="1" dirty="0" smtClean="0"/>
              <a:t>is yellowish-red </a:t>
            </a:r>
            <a:r>
              <a:rPr lang="en-US" b="1" dirty="0" err="1" smtClean="0"/>
              <a:t>colouration</a:t>
            </a:r>
            <a:r>
              <a:rPr lang="en-US" b="1" dirty="0" smtClean="0"/>
              <a:t> of the skin caused by excessive ingestion of carrots which contain carotene.</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08712"/>
          </a:xfrm>
        </p:spPr>
        <p:txBody>
          <a:bodyPr>
            <a:normAutofit/>
          </a:bodyPr>
          <a:lstStyle/>
          <a:p>
            <a:pPr algn="just" rtl="0">
              <a:buNone/>
            </a:pPr>
            <a:r>
              <a:rPr lang="en-US" b="1" dirty="0" smtClean="0">
                <a:solidFill>
                  <a:srgbClr val="FF0000"/>
                </a:solidFill>
              </a:rPr>
              <a:t>Injected Pigments (Tattooing)</a:t>
            </a:r>
          </a:p>
          <a:p>
            <a:pPr lvl="0" algn="just" rtl="0"/>
            <a:r>
              <a:rPr lang="en-US" b="1" dirty="0" smtClean="0"/>
              <a:t>Pigments like India ink, cinnabar and carbon are introduced into the dermis in the process of tattooing where the pigment is taken up by macrophages and lies permanently in the connective tissue. </a:t>
            </a:r>
          </a:p>
          <a:p>
            <a:pPr lvl="0" algn="just" rtl="0"/>
            <a:r>
              <a:rPr lang="en-US" b="1" dirty="0" smtClean="0"/>
              <a:t>The examples of injected pigments are prolonged use of ointments containing mercury, dirt left accidentally in a wound, and tattooing (Figure 67) by pricking the skin with dyes.</a:t>
            </a:r>
          </a:p>
          <a:p>
            <a:pPr algn="just" rtl="0"/>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lil bub tattoo"/>
          <p:cNvPicPr/>
          <p:nvPr/>
        </p:nvPicPr>
        <p:blipFill>
          <a:blip r:embed="rId2" cstate="print"/>
          <a:srcRect/>
          <a:stretch>
            <a:fillRect/>
          </a:stretch>
        </p:blipFill>
        <p:spPr bwMode="auto">
          <a:xfrm>
            <a:off x="323529" y="260648"/>
            <a:ext cx="864096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08712"/>
          </a:xfrm>
        </p:spPr>
        <p:txBody>
          <a:bodyPr>
            <a:normAutofit fontScale="85000" lnSpcReduction="20000"/>
          </a:bodyPr>
          <a:lstStyle/>
          <a:p>
            <a:pPr lvl="0" algn="just" rtl="0">
              <a:lnSpc>
                <a:spcPct val="120000"/>
              </a:lnSpc>
              <a:buNone/>
            </a:pPr>
            <a:r>
              <a:rPr lang="en-US" b="1" dirty="0" smtClean="0"/>
              <a:t>Abnormal intracellular accumulations can be divided into 3 groups:</a:t>
            </a:r>
          </a:p>
          <a:p>
            <a:pPr algn="just" rtl="0">
              <a:lnSpc>
                <a:spcPct val="120000"/>
              </a:lnSpc>
              <a:buNone/>
            </a:pPr>
            <a:r>
              <a:rPr lang="en-US" b="1" dirty="0" err="1" smtClean="0">
                <a:solidFill>
                  <a:srgbClr val="FF0000"/>
                </a:solidFill>
              </a:rPr>
              <a:t>i</a:t>
            </a:r>
            <a:r>
              <a:rPr lang="en-US" b="1" dirty="0" smtClean="0">
                <a:solidFill>
                  <a:srgbClr val="FF0000"/>
                </a:solidFill>
              </a:rPr>
              <a:t>) </a:t>
            </a:r>
            <a:r>
              <a:rPr lang="en-US" b="1" i="1" dirty="0" smtClean="0">
                <a:solidFill>
                  <a:srgbClr val="FF0000"/>
                </a:solidFill>
              </a:rPr>
              <a:t>Accumulation of constituents of normal cell metabolism produced in excess </a:t>
            </a:r>
            <a:r>
              <a:rPr lang="en-US" b="1" dirty="0" smtClean="0"/>
              <a:t>e.g. accumulations of lipids (</a:t>
            </a:r>
            <a:r>
              <a:rPr lang="en-US" b="1" u="sng" dirty="0" smtClean="0"/>
              <a:t>fatty change, cholesterol deposits</a:t>
            </a:r>
            <a:r>
              <a:rPr lang="en-US" b="1" dirty="0" smtClean="0"/>
              <a:t>), </a:t>
            </a:r>
            <a:r>
              <a:rPr lang="en-US" b="1" u="sng" dirty="0" smtClean="0"/>
              <a:t>proteins</a:t>
            </a:r>
            <a:r>
              <a:rPr lang="en-US" b="1" dirty="0" smtClean="0"/>
              <a:t> and carbohydrates.</a:t>
            </a:r>
          </a:p>
          <a:p>
            <a:pPr algn="just" rtl="0">
              <a:lnSpc>
                <a:spcPct val="120000"/>
              </a:lnSpc>
              <a:buNone/>
            </a:pPr>
            <a:r>
              <a:rPr lang="en-US" b="1" dirty="0" smtClean="0">
                <a:solidFill>
                  <a:srgbClr val="FF0000"/>
                </a:solidFill>
              </a:rPr>
              <a:t>ii) </a:t>
            </a:r>
            <a:r>
              <a:rPr lang="en-US" b="1" i="1" dirty="0" smtClean="0">
                <a:solidFill>
                  <a:srgbClr val="FF0000"/>
                </a:solidFill>
              </a:rPr>
              <a:t>Accumulation of abnormal substances</a:t>
            </a:r>
            <a:r>
              <a:rPr lang="en-US" b="1" i="1" dirty="0" smtClean="0"/>
              <a:t> </a:t>
            </a:r>
            <a:r>
              <a:rPr lang="en-US" b="1" dirty="0" smtClean="0"/>
              <a:t>produced as a result of abnormal metabolism due to lack of some enzymes e.g. storage diseases or inborn errors of metabolism.</a:t>
            </a:r>
          </a:p>
          <a:p>
            <a:pPr algn="just" rtl="0">
              <a:lnSpc>
                <a:spcPct val="120000"/>
              </a:lnSpc>
              <a:buNone/>
            </a:pPr>
            <a:r>
              <a:rPr lang="en-US" b="1" dirty="0" smtClean="0"/>
              <a:t> </a:t>
            </a:r>
            <a:r>
              <a:rPr lang="en-US" b="1" dirty="0" smtClean="0">
                <a:solidFill>
                  <a:srgbClr val="FF0000"/>
                </a:solidFill>
              </a:rPr>
              <a:t>iii) </a:t>
            </a:r>
            <a:r>
              <a:rPr lang="en-US" b="1" i="1" dirty="0" smtClean="0">
                <a:solidFill>
                  <a:srgbClr val="FF0000"/>
                </a:solidFill>
              </a:rPr>
              <a:t>Accumulation of pigments </a:t>
            </a:r>
            <a:r>
              <a:rPr lang="en-US" b="1" dirty="0" smtClean="0"/>
              <a:t>e.g. endogenous pigments under special circumstances, and exogenous pigments due to lack of enzymatic mechanisms to degrade the substances or transport them to other sites.</a:t>
            </a:r>
          </a:p>
          <a:p>
            <a:pPr algn="just" rtl="0">
              <a:lnSpc>
                <a:spcPct val="120000"/>
              </a:lnSpc>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336704"/>
          </a:xfrm>
        </p:spPr>
        <p:txBody>
          <a:bodyPr>
            <a:normAutofit fontScale="85000" lnSpcReduction="20000"/>
          </a:bodyPr>
          <a:lstStyle/>
          <a:p>
            <a:pPr algn="just" rtl="0">
              <a:lnSpc>
                <a:spcPct val="120000"/>
              </a:lnSpc>
            </a:pPr>
            <a:r>
              <a:rPr lang="en-US" b="1" dirty="0" smtClean="0">
                <a:solidFill>
                  <a:srgbClr val="1102D4"/>
                </a:solidFill>
              </a:rPr>
              <a:t>Fatty Change (</a:t>
            </a:r>
            <a:r>
              <a:rPr lang="en-US" b="1" dirty="0" err="1" smtClean="0">
                <a:solidFill>
                  <a:srgbClr val="1102D4"/>
                </a:solidFill>
              </a:rPr>
              <a:t>Steatosis</a:t>
            </a:r>
            <a:r>
              <a:rPr lang="en-US" b="1" dirty="0" smtClean="0">
                <a:solidFill>
                  <a:srgbClr val="1102D4"/>
                </a:solidFill>
              </a:rPr>
              <a:t>)</a:t>
            </a:r>
          </a:p>
          <a:p>
            <a:pPr algn="just" rtl="0">
              <a:lnSpc>
                <a:spcPct val="120000"/>
              </a:lnSpc>
            </a:pPr>
            <a:r>
              <a:rPr lang="en-US" b="1" i="1" dirty="0" smtClean="0">
                <a:solidFill>
                  <a:srgbClr val="9A02AA"/>
                </a:solidFill>
              </a:rPr>
              <a:t>Definition:</a:t>
            </a:r>
            <a:r>
              <a:rPr lang="en-US" b="1" i="1" dirty="0" smtClean="0"/>
              <a:t> </a:t>
            </a:r>
            <a:r>
              <a:rPr lang="en-US" b="1" dirty="0" smtClean="0"/>
              <a:t>Fatty change, </a:t>
            </a:r>
            <a:r>
              <a:rPr lang="en-US" b="1" dirty="0" err="1" smtClean="0"/>
              <a:t>steatosis</a:t>
            </a:r>
            <a:r>
              <a:rPr lang="en-US" b="1" dirty="0" smtClean="0"/>
              <a:t> or fatty metamorphosis is the intracellular accumulation of neutral fat within </a:t>
            </a:r>
            <a:r>
              <a:rPr lang="en-US" b="1" dirty="0" err="1" smtClean="0"/>
              <a:t>parenchymal</a:t>
            </a:r>
            <a:r>
              <a:rPr lang="en-US" b="1" dirty="0" smtClean="0"/>
              <a:t> cells. </a:t>
            </a:r>
          </a:p>
          <a:p>
            <a:pPr lvl="0" algn="just" rtl="0">
              <a:lnSpc>
                <a:spcPct val="120000"/>
              </a:lnSpc>
            </a:pPr>
            <a:r>
              <a:rPr lang="en-US" b="1" dirty="0" smtClean="0"/>
              <a:t>It includes the older, now abandoned, terms of </a:t>
            </a:r>
            <a:r>
              <a:rPr lang="en-US" b="1" i="1" dirty="0" smtClean="0"/>
              <a:t>fatty degeneration </a:t>
            </a:r>
            <a:r>
              <a:rPr lang="en-US" b="1" dirty="0" smtClean="0"/>
              <a:t>and </a:t>
            </a:r>
            <a:r>
              <a:rPr lang="en-US" b="1" i="1" dirty="0" smtClean="0"/>
              <a:t>fatty infiltration </a:t>
            </a:r>
            <a:r>
              <a:rPr lang="en-US" b="1" dirty="0" smtClean="0"/>
              <a:t>because fatty change neither necessarily involves degeneration nor an infiltration. </a:t>
            </a:r>
          </a:p>
          <a:p>
            <a:pPr lvl="0" algn="just" rtl="0">
              <a:lnSpc>
                <a:spcPct val="120000"/>
              </a:lnSpc>
            </a:pPr>
            <a:r>
              <a:rPr lang="en-US" b="1" dirty="0" smtClean="0"/>
              <a:t>The deposit is in the </a:t>
            </a:r>
            <a:r>
              <a:rPr lang="en-US" b="1" dirty="0" err="1" smtClean="0"/>
              <a:t>cytosol</a:t>
            </a:r>
            <a:r>
              <a:rPr lang="en-US" b="1" dirty="0" smtClean="0"/>
              <a:t> and represents an absolute increase in the intra cellular lipids. </a:t>
            </a:r>
          </a:p>
          <a:p>
            <a:pPr lvl="0" algn="just" rtl="0">
              <a:lnSpc>
                <a:spcPct val="120000"/>
              </a:lnSpc>
            </a:pPr>
            <a:r>
              <a:rPr lang="en-US" b="1" dirty="0" smtClean="0"/>
              <a:t>Fatty change is particularly common in the </a:t>
            </a:r>
            <a:r>
              <a:rPr lang="en-US" b="1" u="sng" dirty="0" smtClean="0"/>
              <a:t>liver</a:t>
            </a:r>
            <a:r>
              <a:rPr lang="en-US" b="1" dirty="0" smtClean="0"/>
              <a:t> but may occur in other non-fatty tissues as well e.g. in the </a:t>
            </a:r>
            <a:r>
              <a:rPr lang="en-US" b="1" u="sng" dirty="0" smtClean="0"/>
              <a:t>heart, skeletal muscle, kidneys</a:t>
            </a:r>
            <a:r>
              <a:rPr lang="en-US" b="1" dirty="0" smtClean="0"/>
              <a:t> (lipoid </a:t>
            </a:r>
            <a:r>
              <a:rPr lang="en-US" b="1" dirty="0" err="1" smtClean="0"/>
              <a:t>nephrosis</a:t>
            </a:r>
            <a:r>
              <a:rPr lang="en-US" b="1" dirty="0" smtClean="0"/>
              <a:t> or minimum change disease) and other organs.</a:t>
            </a:r>
          </a:p>
          <a:p>
            <a:pPr algn="just" rtl="0">
              <a:lnSpc>
                <a:spcPct val="120000"/>
              </a:lnSpc>
            </a:pP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480720"/>
          </a:xfrm>
        </p:spPr>
        <p:txBody>
          <a:bodyPr>
            <a:normAutofit fontScale="77500" lnSpcReduction="20000"/>
          </a:bodyPr>
          <a:lstStyle/>
          <a:p>
            <a:pPr algn="just" rtl="0">
              <a:lnSpc>
                <a:spcPct val="120000"/>
              </a:lnSpc>
            </a:pPr>
            <a:r>
              <a:rPr lang="en-US" b="1" dirty="0" smtClean="0">
                <a:solidFill>
                  <a:srgbClr val="1102D4"/>
                </a:solidFill>
              </a:rPr>
              <a:t>Fatty Liver</a:t>
            </a:r>
          </a:p>
          <a:p>
            <a:pPr lvl="0" algn="just" rtl="0">
              <a:lnSpc>
                <a:spcPct val="120000"/>
              </a:lnSpc>
            </a:pPr>
            <a:r>
              <a:rPr lang="en-US" b="1" dirty="0" smtClean="0"/>
              <a:t>Liver is the commonest site for accumulation of fat because it plays central role in fat metabolism. </a:t>
            </a:r>
          </a:p>
          <a:p>
            <a:pPr lvl="0" algn="just" rtl="0">
              <a:lnSpc>
                <a:spcPct val="120000"/>
              </a:lnSpc>
            </a:pPr>
            <a:r>
              <a:rPr lang="en-US" b="1" dirty="0" smtClean="0"/>
              <a:t>Depending upon the cause and amount of accumulation, fatty change may be mild and reversible, or severe producing irreversible cell injury and cell death.</a:t>
            </a:r>
          </a:p>
          <a:p>
            <a:pPr algn="just" rtl="0">
              <a:lnSpc>
                <a:spcPct val="120000"/>
              </a:lnSpc>
            </a:pPr>
            <a:r>
              <a:rPr lang="en-US" b="1" dirty="0" smtClean="0"/>
              <a:t> </a:t>
            </a:r>
            <a:r>
              <a:rPr lang="en-US" b="1" i="1" dirty="0" smtClean="0">
                <a:solidFill>
                  <a:srgbClr val="FF0000"/>
                </a:solidFill>
              </a:rPr>
              <a:t>Etiology</a:t>
            </a:r>
            <a:r>
              <a:rPr lang="en-US" b="1" dirty="0" smtClean="0"/>
              <a:t> Fatty change in the liver may result from one of the </a:t>
            </a:r>
            <a:r>
              <a:rPr lang="en-US" b="1" u="sng" dirty="0" smtClean="0"/>
              <a:t>two</a:t>
            </a:r>
            <a:r>
              <a:rPr lang="en-US" b="1" dirty="0" smtClean="0"/>
              <a:t> types of causes:</a:t>
            </a:r>
          </a:p>
          <a:p>
            <a:pPr algn="just" rtl="0">
              <a:lnSpc>
                <a:spcPct val="120000"/>
              </a:lnSpc>
              <a:buNone/>
            </a:pPr>
            <a:r>
              <a:rPr lang="en-US" b="1" dirty="0" smtClean="0">
                <a:solidFill>
                  <a:srgbClr val="FF0000"/>
                </a:solidFill>
              </a:rPr>
              <a:t>1. Conditions with excess fat </a:t>
            </a:r>
          </a:p>
          <a:p>
            <a:pPr algn="just" rtl="0">
              <a:lnSpc>
                <a:spcPct val="120000"/>
              </a:lnSpc>
            </a:pPr>
            <a:r>
              <a:rPr lang="en-US" b="1" dirty="0" smtClean="0"/>
              <a:t>These are conditions in which the capacity of the liver to </a:t>
            </a:r>
            <a:r>
              <a:rPr lang="en-US" b="1" dirty="0" err="1" smtClean="0"/>
              <a:t>metabolise</a:t>
            </a:r>
            <a:r>
              <a:rPr lang="en-US" b="1" dirty="0" smtClean="0"/>
              <a:t> fat is exceeded e.g.</a:t>
            </a:r>
          </a:p>
          <a:p>
            <a:pPr algn="just" rtl="0">
              <a:lnSpc>
                <a:spcPct val="120000"/>
              </a:lnSpc>
              <a:buNone/>
            </a:pPr>
            <a:r>
              <a:rPr lang="en-US" b="1" dirty="0" err="1" smtClean="0"/>
              <a:t>i</a:t>
            </a:r>
            <a:r>
              <a:rPr lang="en-US" b="1" dirty="0" smtClean="0"/>
              <a:t>) Obesity.</a:t>
            </a:r>
          </a:p>
          <a:p>
            <a:pPr algn="just" rtl="0">
              <a:lnSpc>
                <a:spcPct val="120000"/>
              </a:lnSpc>
              <a:buNone/>
            </a:pPr>
            <a:r>
              <a:rPr lang="en-US" b="1" dirty="0" smtClean="0"/>
              <a:t>ii) Diabetes mellitus.</a:t>
            </a:r>
          </a:p>
          <a:p>
            <a:pPr algn="just" rtl="0">
              <a:lnSpc>
                <a:spcPct val="120000"/>
              </a:lnSpc>
              <a:buNone/>
            </a:pPr>
            <a:r>
              <a:rPr lang="en-US" b="1" dirty="0" smtClean="0"/>
              <a:t>iii) Congenital </a:t>
            </a:r>
            <a:r>
              <a:rPr lang="en-US" b="1" dirty="0" err="1" smtClean="0"/>
              <a:t>hyperlipidaemia</a:t>
            </a:r>
            <a:r>
              <a:rPr lang="en-US" b="1" dirty="0" smtClean="0"/>
              <a:t>.</a:t>
            </a:r>
          </a:p>
          <a:p>
            <a:pPr algn="just" rtl="0">
              <a:lnSpc>
                <a:spcPct val="120000"/>
              </a:lnSpc>
            </a:pP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4624"/>
            <a:ext cx="8640960" cy="6741368"/>
          </a:xfrm>
        </p:spPr>
        <p:txBody>
          <a:bodyPr>
            <a:normAutofit fontScale="77500" lnSpcReduction="20000"/>
          </a:bodyPr>
          <a:lstStyle/>
          <a:p>
            <a:pPr algn="just" rtl="0">
              <a:lnSpc>
                <a:spcPct val="120000"/>
              </a:lnSpc>
              <a:buNone/>
            </a:pPr>
            <a:r>
              <a:rPr lang="en-US" b="1" dirty="0" smtClean="0">
                <a:solidFill>
                  <a:srgbClr val="FF0000"/>
                </a:solidFill>
              </a:rPr>
              <a:t>2. Liver cell damage </a:t>
            </a:r>
          </a:p>
          <a:p>
            <a:pPr algn="just" rtl="0">
              <a:lnSpc>
                <a:spcPct val="120000"/>
              </a:lnSpc>
              <a:buNone/>
            </a:pPr>
            <a:r>
              <a:rPr lang="en-US" b="1" dirty="0" smtClean="0"/>
              <a:t>These are conditions in which fat cannot be </a:t>
            </a:r>
            <a:r>
              <a:rPr lang="en-US" b="1" dirty="0" err="1" smtClean="0"/>
              <a:t>metabolised</a:t>
            </a:r>
            <a:r>
              <a:rPr lang="en-US" b="1" dirty="0" smtClean="0"/>
              <a:t> due to liver cell injury e.g.</a:t>
            </a:r>
          </a:p>
          <a:p>
            <a:pPr algn="just" rtl="0">
              <a:lnSpc>
                <a:spcPct val="120000"/>
              </a:lnSpc>
              <a:buNone/>
            </a:pPr>
            <a:r>
              <a:rPr lang="en-US" b="1" dirty="0" err="1" smtClean="0"/>
              <a:t>i</a:t>
            </a:r>
            <a:r>
              <a:rPr lang="en-US" b="1" dirty="0" smtClean="0"/>
              <a:t>) Alcoholic liver disease (most common).</a:t>
            </a:r>
          </a:p>
          <a:p>
            <a:pPr algn="just" rtl="0">
              <a:lnSpc>
                <a:spcPct val="120000"/>
              </a:lnSpc>
              <a:buNone/>
            </a:pPr>
            <a:r>
              <a:rPr lang="en-US" b="1" dirty="0" smtClean="0"/>
              <a:t>ii) Starvation.</a:t>
            </a:r>
          </a:p>
          <a:p>
            <a:pPr algn="just" rtl="0">
              <a:lnSpc>
                <a:spcPct val="120000"/>
              </a:lnSpc>
              <a:buNone/>
            </a:pPr>
            <a:r>
              <a:rPr lang="en-US" b="1" dirty="0" smtClean="0"/>
              <a:t>iii) Protein calorie malnutrition.</a:t>
            </a:r>
          </a:p>
          <a:p>
            <a:pPr algn="just" rtl="0">
              <a:lnSpc>
                <a:spcPct val="120000"/>
              </a:lnSpc>
              <a:buNone/>
            </a:pPr>
            <a:r>
              <a:rPr lang="en-US" b="1" dirty="0" smtClean="0"/>
              <a:t>iv) Chronic illnesses (e.g. tuberculosis).</a:t>
            </a:r>
          </a:p>
          <a:p>
            <a:pPr algn="just" rtl="0">
              <a:lnSpc>
                <a:spcPct val="120000"/>
              </a:lnSpc>
              <a:buNone/>
            </a:pPr>
            <a:r>
              <a:rPr lang="en-US" b="1" dirty="0" smtClean="0"/>
              <a:t>v) Acute fatty liver in late pregnancy.</a:t>
            </a:r>
          </a:p>
          <a:p>
            <a:pPr algn="just" rtl="0">
              <a:lnSpc>
                <a:spcPct val="120000"/>
              </a:lnSpc>
              <a:buNone/>
            </a:pPr>
            <a:r>
              <a:rPr lang="en-US" b="1" dirty="0" smtClean="0"/>
              <a:t>vi) Hypoxia (e.g. </a:t>
            </a:r>
            <a:r>
              <a:rPr lang="en-US" b="1" dirty="0" err="1" smtClean="0"/>
              <a:t>anaemia</a:t>
            </a:r>
            <a:r>
              <a:rPr lang="en-US" b="1" dirty="0" smtClean="0"/>
              <a:t>, cardiac failure).</a:t>
            </a:r>
          </a:p>
          <a:p>
            <a:pPr algn="just" rtl="0">
              <a:lnSpc>
                <a:spcPct val="120000"/>
              </a:lnSpc>
              <a:buNone/>
            </a:pPr>
            <a:r>
              <a:rPr lang="en-US" b="1" dirty="0" smtClean="0"/>
              <a:t>vii) </a:t>
            </a:r>
            <a:r>
              <a:rPr lang="en-US" b="1" dirty="0" err="1" smtClean="0"/>
              <a:t>Hepatotoxins</a:t>
            </a:r>
            <a:r>
              <a:rPr lang="en-US" b="1" dirty="0" smtClean="0"/>
              <a:t> (e.g. carbon tetrachloride, chloroform, ether, </a:t>
            </a:r>
            <a:r>
              <a:rPr lang="en-US" b="1" dirty="0" err="1" smtClean="0"/>
              <a:t>aflatoxins</a:t>
            </a:r>
            <a:r>
              <a:rPr lang="en-US" b="1" dirty="0" smtClean="0"/>
              <a:t> and other poisons).</a:t>
            </a:r>
          </a:p>
          <a:p>
            <a:pPr algn="just" rtl="0">
              <a:lnSpc>
                <a:spcPct val="120000"/>
              </a:lnSpc>
              <a:buNone/>
            </a:pPr>
            <a:r>
              <a:rPr lang="en-US" b="1" dirty="0" smtClean="0"/>
              <a:t>viii) Drug-induced liver cell injury (e.g. administration of </a:t>
            </a:r>
            <a:r>
              <a:rPr lang="en-US" b="1" dirty="0" err="1" smtClean="0"/>
              <a:t>methotrexate</a:t>
            </a:r>
            <a:r>
              <a:rPr lang="en-US" b="1" dirty="0" smtClean="0"/>
              <a:t>, steroids, CCl4, halothane </a:t>
            </a:r>
            <a:r>
              <a:rPr lang="en-US" b="1" dirty="0" err="1" smtClean="0"/>
              <a:t>anaesthetic</a:t>
            </a:r>
            <a:r>
              <a:rPr lang="en-US" b="1" dirty="0" smtClean="0"/>
              <a:t>, tetracycline etc).</a:t>
            </a:r>
          </a:p>
          <a:p>
            <a:pPr algn="just" rtl="0">
              <a:lnSpc>
                <a:spcPct val="120000"/>
              </a:lnSpc>
              <a:buNone/>
            </a:pPr>
            <a:r>
              <a:rPr lang="en-US" b="1" dirty="0" smtClean="0"/>
              <a:t>ix) Reye’s syndrome.</a:t>
            </a:r>
          </a:p>
          <a:p>
            <a:pPr algn="just" rtl="0">
              <a:lnSpc>
                <a:spcPct val="120000"/>
              </a:lnSpc>
              <a:buNone/>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408712"/>
          </a:xfrm>
        </p:spPr>
        <p:txBody>
          <a:bodyPr>
            <a:normAutofit fontScale="85000" lnSpcReduction="10000"/>
          </a:bodyPr>
          <a:lstStyle/>
          <a:p>
            <a:pPr algn="just" rtl="0">
              <a:lnSpc>
                <a:spcPct val="110000"/>
              </a:lnSpc>
              <a:buNone/>
            </a:pPr>
            <a:r>
              <a:rPr lang="en-US" b="1" dirty="0" smtClean="0">
                <a:solidFill>
                  <a:srgbClr val="FF0000"/>
                </a:solidFill>
              </a:rPr>
              <a:t>In fatty liver, </a:t>
            </a:r>
            <a:r>
              <a:rPr lang="en-US" b="1" dirty="0" smtClean="0"/>
              <a:t>intracellular accumulation of triglycerides occurs due to defect at one or more of the following </a:t>
            </a:r>
            <a:r>
              <a:rPr lang="en-US" b="1" i="1" dirty="0" smtClean="0"/>
              <a:t>6 steps </a:t>
            </a:r>
            <a:r>
              <a:rPr lang="en-US" b="1" dirty="0" smtClean="0"/>
              <a:t>in the normal fat metabolism shown in Figure 63:</a:t>
            </a:r>
          </a:p>
          <a:p>
            <a:pPr algn="just" rtl="0">
              <a:lnSpc>
                <a:spcPct val="110000"/>
              </a:lnSpc>
              <a:buNone/>
            </a:pPr>
            <a:r>
              <a:rPr lang="en-US" b="1" dirty="0" smtClean="0"/>
              <a:t>1. Increased entry of free fatty acids into the liver.</a:t>
            </a:r>
          </a:p>
          <a:p>
            <a:pPr algn="just" rtl="0">
              <a:lnSpc>
                <a:spcPct val="110000"/>
              </a:lnSpc>
              <a:buNone/>
            </a:pPr>
            <a:r>
              <a:rPr lang="en-US" b="1" dirty="0" smtClean="0"/>
              <a:t>2. Increased synthesis of fatty acids by the liver.</a:t>
            </a:r>
          </a:p>
          <a:p>
            <a:pPr algn="just" rtl="0">
              <a:lnSpc>
                <a:spcPct val="110000"/>
              </a:lnSpc>
              <a:buNone/>
            </a:pPr>
            <a:r>
              <a:rPr lang="en-US" b="1" dirty="0" smtClean="0"/>
              <a:t>3. Decreased conversion of fatty acids into </a:t>
            </a:r>
            <a:r>
              <a:rPr lang="en-US" b="1" dirty="0" err="1" smtClean="0"/>
              <a:t>ketone</a:t>
            </a:r>
            <a:r>
              <a:rPr lang="en-US" b="1" dirty="0" smtClean="0"/>
              <a:t> bodies resulting in increased </a:t>
            </a:r>
            <a:r>
              <a:rPr lang="en-US" b="1" dirty="0" err="1" smtClean="0"/>
              <a:t>esterification</a:t>
            </a:r>
            <a:r>
              <a:rPr lang="en-US" b="1" dirty="0" smtClean="0"/>
              <a:t> </a:t>
            </a:r>
            <a:r>
              <a:rPr lang="en-US" b="1" dirty="0" smtClean="0"/>
              <a:t>of fatty acids to triglycerides.</a:t>
            </a:r>
          </a:p>
          <a:p>
            <a:pPr marL="225425" indent="-225425" algn="just" rtl="0">
              <a:lnSpc>
                <a:spcPct val="110000"/>
              </a:lnSpc>
              <a:buNone/>
            </a:pPr>
            <a:r>
              <a:rPr lang="en-US" b="1" dirty="0" smtClean="0"/>
              <a:t>4. Increased α-</a:t>
            </a:r>
            <a:r>
              <a:rPr lang="en-US" b="1" dirty="0" err="1" smtClean="0"/>
              <a:t>glycerophosphate</a:t>
            </a:r>
            <a:r>
              <a:rPr lang="en-US" b="1" dirty="0" smtClean="0"/>
              <a:t> causing increased </a:t>
            </a:r>
            <a:r>
              <a:rPr lang="en-US" b="1" dirty="0" err="1" smtClean="0"/>
              <a:t>esterification</a:t>
            </a:r>
            <a:r>
              <a:rPr lang="en-US" b="1" dirty="0" smtClean="0"/>
              <a:t> of fatty acids to triglycerides.</a:t>
            </a:r>
          </a:p>
          <a:p>
            <a:pPr algn="just" rtl="0">
              <a:lnSpc>
                <a:spcPct val="110000"/>
              </a:lnSpc>
              <a:buNone/>
            </a:pPr>
            <a:r>
              <a:rPr lang="en-US" b="1" dirty="0" smtClean="0"/>
              <a:t>5. Decreased synthesis of ‘lipid acceptor protein’ resulting in decreased formation of lipoprotein from triglycerides.</a:t>
            </a:r>
          </a:p>
          <a:p>
            <a:pPr algn="just" rtl="0">
              <a:lnSpc>
                <a:spcPct val="110000"/>
              </a:lnSpc>
              <a:buNone/>
            </a:pPr>
            <a:r>
              <a:rPr lang="en-US" b="1" dirty="0" smtClean="0"/>
              <a:t>6. Block in the excretion of lipoprotein from the liver into plasma.</a:t>
            </a:r>
          </a:p>
          <a:p>
            <a:pPr algn="just" rtl="0">
              <a:lnSpc>
                <a:spcPct val="110000"/>
              </a:lnSpc>
              <a:buNone/>
            </a:pP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lum contrast="10000"/>
          </a:blip>
          <a:srcRect/>
          <a:stretch>
            <a:fillRect/>
          </a:stretch>
        </p:blipFill>
        <p:spPr bwMode="auto">
          <a:xfrm>
            <a:off x="1043608" y="188640"/>
            <a:ext cx="648072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a:bodyPr>
          <a:lstStyle/>
          <a:p>
            <a:pPr algn="just" rtl="0"/>
            <a:r>
              <a:rPr lang="en-US" b="1" dirty="0" smtClean="0">
                <a:solidFill>
                  <a:srgbClr val="FF0000"/>
                </a:solidFill>
              </a:rPr>
              <a:t>Pigments</a:t>
            </a:r>
          </a:p>
          <a:p>
            <a:pPr algn="just" rtl="0"/>
            <a:r>
              <a:rPr lang="en-US" b="1" i="1" dirty="0" smtClean="0">
                <a:solidFill>
                  <a:srgbClr val="1102D4"/>
                </a:solidFill>
              </a:rPr>
              <a:t>Definition:</a:t>
            </a:r>
            <a:r>
              <a:rPr lang="en-US" b="1" i="1" dirty="0" smtClean="0"/>
              <a:t> </a:t>
            </a:r>
            <a:r>
              <a:rPr lang="en-US" b="1" dirty="0" smtClean="0"/>
              <a:t>Pigments are </a:t>
            </a:r>
            <a:r>
              <a:rPr lang="en-US" b="1" dirty="0" err="1" smtClean="0"/>
              <a:t>coloured</a:t>
            </a:r>
            <a:r>
              <a:rPr lang="en-US" b="1" dirty="0" smtClean="0"/>
              <a:t> substances present in most living beings including humans. There are 2 broad categories of pigments: </a:t>
            </a:r>
            <a:r>
              <a:rPr lang="en-US" b="1" u="sng" dirty="0" smtClean="0"/>
              <a:t>endogenous</a:t>
            </a:r>
            <a:r>
              <a:rPr lang="en-US" b="1" dirty="0" smtClean="0"/>
              <a:t> and </a:t>
            </a:r>
            <a:r>
              <a:rPr lang="en-US" b="1" u="sng" dirty="0" smtClean="0"/>
              <a:t>exogenous</a:t>
            </a:r>
            <a:r>
              <a:rPr lang="en-US" b="1" dirty="0" smtClean="0"/>
              <a:t>.</a:t>
            </a:r>
          </a:p>
          <a:p>
            <a:pPr algn="just" rtl="0">
              <a:buNone/>
            </a:pPr>
            <a:r>
              <a:rPr lang="en-US" b="1" dirty="0" smtClean="0">
                <a:solidFill>
                  <a:srgbClr val="FF0000"/>
                </a:solidFill>
              </a:rPr>
              <a:t>A. Endogenous Pigments</a:t>
            </a:r>
          </a:p>
          <a:p>
            <a:pPr algn="just" rtl="0"/>
            <a:r>
              <a:rPr lang="en-US" b="1" i="1" dirty="0" smtClean="0">
                <a:solidFill>
                  <a:srgbClr val="1102D4"/>
                </a:solidFill>
              </a:rPr>
              <a:t>Definition:</a:t>
            </a:r>
            <a:r>
              <a:rPr lang="en-US" b="1" i="1" dirty="0" smtClean="0"/>
              <a:t> Endogenous pigments </a:t>
            </a:r>
            <a:r>
              <a:rPr lang="en-US" b="1" dirty="0" smtClean="0"/>
              <a:t>are either normal constituents of cells or accumulate under special circumstances e.g. </a:t>
            </a:r>
            <a:r>
              <a:rPr lang="en-US" b="1" u="sng" dirty="0" smtClean="0"/>
              <a:t>melanin, </a:t>
            </a:r>
            <a:r>
              <a:rPr lang="en-US" b="1" u="sng" dirty="0" err="1" smtClean="0"/>
              <a:t>alkaptonuria</a:t>
            </a:r>
            <a:r>
              <a:rPr lang="en-US" b="1" u="sng" dirty="0" smtClean="0"/>
              <a:t>, </a:t>
            </a:r>
            <a:r>
              <a:rPr lang="en-US" b="1" u="sng" dirty="0" err="1" smtClean="0"/>
              <a:t>haemoprotein</a:t>
            </a:r>
            <a:r>
              <a:rPr lang="en-US" b="1" u="sng" dirty="0" smtClean="0"/>
              <a:t>-derived pigments</a:t>
            </a:r>
            <a:r>
              <a:rPr lang="en-US" b="1" dirty="0" smtClean="0"/>
              <a:t>, and </a:t>
            </a:r>
            <a:r>
              <a:rPr lang="en-US" b="1" u="sng" dirty="0" err="1" smtClean="0"/>
              <a:t>lipofuscin</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1337</Words>
  <Application>Microsoft Office PowerPoint</Application>
  <PresentationFormat>عرض على الشاشة (3:4)‏</PresentationFormat>
  <Paragraphs>102</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سمة Office</vt:lpstr>
      <vt:lpstr> By  Prof. Dr. H. Lotfy El-Gammal  2019</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By  Prof. Dr. H. Lotfy El-Gammal  2019</dc:title>
  <dc:creator>Dr hekmat</dc:creator>
  <cp:lastModifiedBy>Dr hekmat</cp:lastModifiedBy>
  <cp:revision>27</cp:revision>
  <dcterms:created xsi:type="dcterms:W3CDTF">2019-03-20T19:19:02Z</dcterms:created>
  <dcterms:modified xsi:type="dcterms:W3CDTF">2019-04-01T18:44:17Z</dcterms:modified>
</cp:coreProperties>
</file>