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2EC"/>
    <a:srgbClr val="33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1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07/07/1441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4968551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By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Blackadder ITC" pitchFamily="82" charset="0"/>
              </a:rPr>
              <a:t>Prof. Dr. </a:t>
            </a:r>
            <a:r>
              <a:rPr lang="en-US" b="1" dirty="0" smtClean="0">
                <a:latin typeface="Edwardian Script ITC" pitchFamily="66" charset="0"/>
              </a:rPr>
              <a:t>H. </a:t>
            </a:r>
            <a:r>
              <a:rPr lang="en-US" b="1" dirty="0" err="1" smtClean="0">
                <a:latin typeface="Edwardian Script ITC" pitchFamily="66" charset="0"/>
              </a:rPr>
              <a:t>Lotfy</a:t>
            </a:r>
            <a:r>
              <a:rPr lang="en-US" b="1" dirty="0" smtClean="0">
                <a:latin typeface="Edwardian Script ITC" pitchFamily="66" charset="0"/>
              </a:rPr>
              <a:t> El-</a:t>
            </a:r>
            <a:r>
              <a:rPr lang="en-US" b="1" dirty="0" err="1" smtClean="0">
                <a:latin typeface="Edwardian Script ITC" pitchFamily="66" charset="0"/>
              </a:rPr>
              <a:t>Gammal</a:t>
            </a:r>
            <a:r>
              <a:rPr lang="en-US" b="1" dirty="0" smtClean="0">
                <a:latin typeface="Edwardian Script ITC" pitchFamily="66" charset="0"/>
              </a:rPr>
              <a:t/>
            </a:r>
            <a:br>
              <a:rPr lang="en-US" b="1" dirty="0" smtClean="0">
                <a:latin typeface="Edwardian Script ITC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latin typeface="Arial Black" pitchFamily="34" charset="0"/>
              </a:rPr>
              <a:t>2019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1340768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rtl="0"/>
            <a:r>
              <a:rPr lang="en-US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3031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Cellular Adaptations to Stress </a:t>
            </a:r>
            <a:endParaRPr lang="en-US" sz="54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30314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580112" y="260648"/>
            <a:ext cx="3096344" cy="707886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/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sz="4000" b="1" dirty="0" smtClean="0">
                <a:ln w="19050">
                  <a:solidFill>
                    <a:srgbClr val="F30314"/>
                  </a:solidFill>
                </a:ln>
                <a:solidFill>
                  <a:srgbClr val="2103FD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Lecture 2</a:t>
            </a:r>
            <a:endParaRPr lang="en-US" sz="4000" b="1" dirty="0">
              <a:ln w="19050">
                <a:solidFill>
                  <a:srgbClr val="F30314"/>
                </a:solidFill>
              </a:ln>
              <a:solidFill>
                <a:srgbClr val="2103FD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8640"/>
            <a:ext cx="8964488" cy="6480720"/>
          </a:xfrm>
        </p:spPr>
        <p:txBody>
          <a:bodyPr>
            <a:normAutofit fontScale="77500" lnSpcReduction="20000"/>
          </a:bodyPr>
          <a:lstStyle/>
          <a:p>
            <a:pPr lvl="0" algn="just" rtl="0">
              <a:buNone/>
            </a:pPr>
            <a:r>
              <a:rPr lang="en-US" sz="3600" b="1" dirty="0" smtClean="0">
                <a:solidFill>
                  <a:srgbClr val="3333FF"/>
                </a:solidFill>
              </a:rPr>
              <a:t>Hyperplasia</a:t>
            </a:r>
            <a:endParaRPr lang="en-US" sz="3600" dirty="0" smtClean="0">
              <a:solidFill>
                <a:srgbClr val="3333FF"/>
              </a:solidFill>
            </a:endParaRPr>
          </a:p>
          <a:p>
            <a:pPr algn="just" rtl="0">
              <a:lnSpc>
                <a:spcPct val="120000"/>
              </a:lnSpc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Definition: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Enlargement of an organ resulting from proliferation of </a:t>
            </a:r>
            <a:r>
              <a:rPr lang="en-US" dirty="0" err="1" smtClean="0">
                <a:solidFill>
                  <a:srgbClr val="FF0000"/>
                </a:solidFill>
              </a:rPr>
              <a:t>parenchymal</a:t>
            </a:r>
            <a:r>
              <a:rPr lang="en-US" dirty="0" smtClean="0">
                <a:solidFill>
                  <a:srgbClr val="FF0000"/>
                </a:solidFill>
              </a:rPr>
              <a:t> cells.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Pathogenesis:</a:t>
            </a:r>
            <a:r>
              <a:rPr lang="en-US" dirty="0" smtClean="0"/>
              <a:t> Quite often, both hyperplasia and hypertrophy occur together. </a:t>
            </a:r>
          </a:p>
          <a:p>
            <a:pPr lvl="0" algn="just" rtl="0">
              <a:lnSpc>
                <a:spcPct val="120000"/>
              </a:lnSpc>
            </a:pPr>
            <a:r>
              <a:rPr lang="en-US" dirty="0" smtClean="0"/>
              <a:t>Hyperplasia occurs due to increased recruitment of cells from G0 (resting) phase of the cell cycle to undergo mitosis, when stimulated.</a:t>
            </a:r>
          </a:p>
          <a:p>
            <a:pPr lvl="0" algn="just" rtl="0">
              <a:lnSpc>
                <a:spcPct val="120000"/>
              </a:lnSpc>
            </a:pPr>
            <a:r>
              <a:rPr lang="en-US" dirty="0" smtClean="0"/>
              <a:t>All body cells do not possess </a:t>
            </a:r>
            <a:r>
              <a:rPr lang="en-US" dirty="0" err="1" smtClean="0"/>
              <a:t>hyperplastic</a:t>
            </a:r>
            <a:r>
              <a:rPr lang="en-US" dirty="0" smtClean="0"/>
              <a:t> growth potential. </a:t>
            </a:r>
          </a:p>
          <a:p>
            <a:pPr lvl="0" algn="just" rtl="0">
              <a:lnSpc>
                <a:spcPct val="12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Labile cells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e.g. epithelial cells of the skin and mucous membranes, cells of the bone marrow and lymph nodes)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</a:p>
          <a:p>
            <a:pPr lvl="0" algn="just" rtl="0"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stable cells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e.g. parenchymal cells of the liver, pancreas, kidney, adrenal, and thyroid) can undergo hyperplasia, while </a:t>
            </a:r>
          </a:p>
          <a:p>
            <a:pPr lvl="0" algn="just" rtl="0">
              <a:lnSpc>
                <a:spcPct val="12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permanent cells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e.g. neurons, cardiac and skeletal muscle) have little or no capacity for regenerative </a:t>
            </a:r>
            <a:r>
              <a:rPr lang="en-US" dirty="0" err="1" smtClean="0">
                <a:solidFill>
                  <a:srgbClr val="FF0000"/>
                </a:solidFill>
              </a:rPr>
              <a:t>hyperplastic</a:t>
            </a:r>
            <a:r>
              <a:rPr lang="en-US" dirty="0" smtClean="0">
                <a:solidFill>
                  <a:srgbClr val="FF0000"/>
                </a:solidFill>
              </a:rPr>
              <a:t> growth. </a:t>
            </a:r>
          </a:p>
          <a:p>
            <a:pPr algn="just" rtl="0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</p:spPr>
        <p:txBody>
          <a:bodyPr>
            <a:noAutofit/>
          </a:bodyPr>
          <a:lstStyle/>
          <a:p>
            <a:pPr lvl="0" algn="just" rtl="0"/>
            <a:r>
              <a:rPr lang="en-US" sz="2300" b="1" dirty="0" err="1" smtClean="0">
                <a:solidFill>
                  <a:srgbClr val="3333FF"/>
                </a:solidFill>
              </a:rPr>
              <a:t>Neoplasia</a:t>
            </a:r>
            <a:r>
              <a:rPr lang="en-US" sz="2300" dirty="0" smtClean="0"/>
              <a:t> differs from hyperplasia in having </a:t>
            </a:r>
            <a:r>
              <a:rPr lang="en-US" sz="2300" dirty="0" err="1" smtClean="0"/>
              <a:t>hyperplastic</a:t>
            </a:r>
            <a:r>
              <a:rPr lang="en-US" sz="2300" dirty="0" smtClean="0"/>
              <a:t> growth with loss of growth-regulatory mechanism due to change in genetic composition of the cell, while </a:t>
            </a:r>
            <a:r>
              <a:rPr lang="en-US" sz="2300" b="1" dirty="0" smtClean="0">
                <a:solidFill>
                  <a:srgbClr val="3333FF"/>
                </a:solidFill>
              </a:rPr>
              <a:t>hyperplasia</a:t>
            </a:r>
            <a:r>
              <a:rPr lang="en-US" sz="2300" dirty="0" smtClean="0"/>
              <a:t> persists so long as stimulus is present.</a:t>
            </a:r>
          </a:p>
          <a:p>
            <a:pPr algn="just" rtl="0">
              <a:buNone/>
            </a:pPr>
            <a:r>
              <a:rPr lang="en-US" sz="2300" b="1" dirty="0" smtClean="0"/>
              <a:t> </a:t>
            </a:r>
            <a:r>
              <a:rPr lang="en-US" sz="2300" b="1" i="1" dirty="0" smtClean="0">
                <a:solidFill>
                  <a:srgbClr val="3333FF"/>
                </a:solidFill>
              </a:rPr>
              <a:t>Causes</a:t>
            </a:r>
            <a:r>
              <a:rPr lang="en-US" sz="2300" b="1" dirty="0" smtClean="0"/>
              <a:t> </a:t>
            </a:r>
            <a:r>
              <a:rPr lang="en-US" sz="2300" dirty="0" smtClean="0"/>
              <a:t>As with other adaptive disorders of growth, hyperplasia may also be physiologic and pathologic.</a:t>
            </a:r>
          </a:p>
          <a:p>
            <a:pPr algn="just" rtl="0">
              <a:buNone/>
            </a:pPr>
            <a:r>
              <a:rPr lang="en-US" sz="2300" dirty="0" smtClean="0"/>
              <a:t> </a:t>
            </a:r>
            <a:r>
              <a:rPr lang="en-US" sz="2300" b="1" i="1" dirty="0" smtClean="0">
                <a:solidFill>
                  <a:srgbClr val="9802EC"/>
                </a:solidFill>
              </a:rPr>
              <a:t>A. Physiologic hyperplasia</a:t>
            </a:r>
            <a:r>
              <a:rPr lang="en-US" sz="2300" b="1" dirty="0" smtClean="0">
                <a:solidFill>
                  <a:srgbClr val="9802EC"/>
                </a:solidFill>
              </a:rPr>
              <a:t> </a:t>
            </a:r>
            <a:r>
              <a:rPr lang="en-US" sz="2300" dirty="0" smtClean="0"/>
              <a:t>The two most common types are hormonal and compensatory: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sz="2300" b="1" dirty="0" smtClean="0">
                <a:solidFill>
                  <a:srgbClr val="FF0000"/>
                </a:solidFill>
              </a:rPr>
              <a:t>1. </a:t>
            </a:r>
            <a:r>
              <a:rPr lang="en-US" sz="2300" b="1" i="1" dirty="0" smtClean="0">
                <a:solidFill>
                  <a:srgbClr val="FF0000"/>
                </a:solidFill>
              </a:rPr>
              <a:t>Hormonal hyperplasia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i.e. hyperplasia occurring under the influence of hormonal stimulation e.g.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sz="2300" dirty="0" err="1" smtClean="0">
                <a:solidFill>
                  <a:srgbClr val="FF0000"/>
                </a:solidFill>
              </a:rPr>
              <a:t>i</a:t>
            </a:r>
            <a:r>
              <a:rPr lang="en-US" sz="2300" dirty="0" smtClean="0">
                <a:solidFill>
                  <a:srgbClr val="FF0000"/>
                </a:solidFill>
              </a:rPr>
              <a:t>) Hyperplasia of female breast at puberty, during pregnancy and lactation.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ii) Hyperplasia of pregnant uterus.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iii) Proliferative activity of normal </a:t>
            </a:r>
            <a:r>
              <a:rPr lang="en-US" sz="2300" dirty="0" err="1" smtClean="0">
                <a:solidFill>
                  <a:srgbClr val="FF0000"/>
                </a:solidFill>
              </a:rPr>
              <a:t>endometrium</a:t>
            </a:r>
            <a:r>
              <a:rPr lang="en-US" sz="2300" dirty="0" smtClean="0">
                <a:solidFill>
                  <a:srgbClr val="FF0000"/>
                </a:solidFill>
              </a:rPr>
              <a:t> after a normal menstrual cycle.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iv) Prostatic hyperplasia in old age</a:t>
            </a:r>
            <a:r>
              <a:rPr lang="en-US" sz="2300" b="1" dirty="0" smtClean="0">
                <a:solidFill>
                  <a:srgbClr val="FF0000"/>
                </a:solidFill>
              </a:rPr>
              <a:t>.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669360"/>
          </a:xfrm>
        </p:spPr>
        <p:txBody>
          <a:bodyPr>
            <a:normAutofit/>
          </a:bodyPr>
          <a:lstStyle/>
          <a:p>
            <a:pPr algn="just" rtl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i="1" dirty="0" smtClean="0">
                <a:solidFill>
                  <a:srgbClr val="FF0000"/>
                </a:solidFill>
              </a:rPr>
              <a:t>Compensatory hyperplasia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i.e. hyperplasia occurring following removal of part of an organ or in the </a:t>
            </a:r>
            <a:r>
              <a:rPr lang="en-US" dirty="0" err="1" smtClean="0"/>
              <a:t>contralateral</a:t>
            </a:r>
            <a:r>
              <a:rPr lang="en-US" dirty="0" smtClean="0"/>
              <a:t> organ in paired organ e.g.</a:t>
            </a:r>
          </a:p>
          <a:p>
            <a:pPr marL="688975" indent="-404813" algn="just" rtl="0">
              <a:lnSpc>
                <a:spcPct val="110000"/>
              </a:lnSpc>
              <a:buNone/>
            </a:pPr>
            <a:r>
              <a:rPr lang="en-US" dirty="0" err="1" smtClean="0"/>
              <a:t>i</a:t>
            </a:r>
            <a:r>
              <a:rPr lang="en-US" dirty="0" smtClean="0"/>
              <a:t>) Regeneration of the liver following partial </a:t>
            </a:r>
            <a:r>
              <a:rPr lang="en-US" dirty="0" err="1" smtClean="0"/>
              <a:t>hepatectomy</a:t>
            </a:r>
            <a:r>
              <a:rPr lang="en-US" dirty="0" smtClean="0"/>
              <a:t>.</a:t>
            </a:r>
          </a:p>
          <a:p>
            <a:pPr marL="688975" indent="-404813" algn="just" rtl="0">
              <a:lnSpc>
                <a:spcPct val="110000"/>
              </a:lnSpc>
              <a:buNone/>
            </a:pPr>
            <a:r>
              <a:rPr lang="en-US" dirty="0" smtClean="0"/>
              <a:t>ii) Regeneration of epidermis after skin abrasion.</a:t>
            </a:r>
          </a:p>
          <a:p>
            <a:pPr marL="688975" indent="-404813" algn="just" rtl="0">
              <a:lnSpc>
                <a:spcPct val="110000"/>
              </a:lnSpc>
              <a:buNone/>
            </a:pPr>
            <a:r>
              <a:rPr lang="en-US" dirty="0" smtClean="0"/>
              <a:t>iii) Following </a:t>
            </a:r>
            <a:r>
              <a:rPr lang="en-US" dirty="0" err="1" smtClean="0"/>
              <a:t>nephrectomy</a:t>
            </a:r>
            <a:r>
              <a:rPr lang="en-US" dirty="0" smtClean="0"/>
              <a:t> on one side, there is hyperplasia of </a:t>
            </a:r>
            <a:r>
              <a:rPr lang="en-US" dirty="0" err="1" smtClean="0"/>
              <a:t>nephrons</a:t>
            </a:r>
            <a:r>
              <a:rPr lang="en-US" dirty="0" smtClean="0"/>
              <a:t> of the other kidney.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rgbClr val="9802EC"/>
                </a:solidFill>
              </a:rPr>
              <a:t>B. Pathologic hyperplasia</a:t>
            </a:r>
            <a:r>
              <a:rPr lang="en-US" b="1" dirty="0" smtClean="0">
                <a:solidFill>
                  <a:srgbClr val="9802EC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Most examples of pathologic hyperplasia are due to excessive stimulation of hormones or growth factors e.g.</a:t>
            </a:r>
          </a:p>
          <a:p>
            <a:pPr algn="just" rtl="0">
              <a:lnSpc>
                <a:spcPct val="11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pPr marL="225425" indent="-225425" algn="just" rtl="0">
              <a:buAutoNum type="romanLcParenR"/>
            </a:pPr>
            <a:r>
              <a:rPr lang="en-US" dirty="0" smtClean="0">
                <a:solidFill>
                  <a:srgbClr val="FF0000"/>
                </a:solidFill>
              </a:rPr>
              <a:t>Endometrial hyperplasia following </a:t>
            </a:r>
            <a:r>
              <a:rPr lang="en-US" dirty="0" err="1" smtClean="0">
                <a:solidFill>
                  <a:srgbClr val="FF0000"/>
                </a:solidFill>
              </a:rPr>
              <a:t>oestrogen</a:t>
            </a:r>
            <a:r>
              <a:rPr lang="en-US" dirty="0" smtClean="0">
                <a:solidFill>
                  <a:srgbClr val="FF0000"/>
                </a:solidFill>
              </a:rPr>
              <a:t> excess.</a:t>
            </a:r>
          </a:p>
          <a:p>
            <a:pPr marL="225425" indent="-225425" algn="just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ii) In wound healing, there is formation of granulation tissue due to proliferation of fibroblasts and endothelial cells.</a:t>
            </a:r>
          </a:p>
          <a:p>
            <a:pPr marL="225425" indent="-225425" algn="just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iii) Formation of skin warts from hyperplasia of epidermis due to human </a:t>
            </a:r>
            <a:r>
              <a:rPr lang="en-US" dirty="0" err="1" smtClean="0">
                <a:solidFill>
                  <a:srgbClr val="FF0000"/>
                </a:solidFill>
              </a:rPr>
              <a:t>papilloma</a:t>
            </a:r>
            <a:r>
              <a:rPr lang="en-US" dirty="0" smtClean="0">
                <a:solidFill>
                  <a:srgbClr val="FF0000"/>
                </a:solidFill>
              </a:rPr>
              <a:t> virus.</a:t>
            </a:r>
          </a:p>
          <a:p>
            <a:pPr marL="225425" indent="-225425" algn="just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iv) </a:t>
            </a:r>
            <a:r>
              <a:rPr lang="en-US" dirty="0" err="1" smtClean="0">
                <a:solidFill>
                  <a:srgbClr val="FF0000"/>
                </a:solidFill>
              </a:rPr>
              <a:t>Pseudocarcinomatous</a:t>
            </a:r>
            <a:r>
              <a:rPr lang="en-US" dirty="0" smtClean="0">
                <a:solidFill>
                  <a:srgbClr val="FF0000"/>
                </a:solidFill>
              </a:rPr>
              <a:t> hyperplasia of the skin occurring at the margin of a non-healing ulcer.</a:t>
            </a:r>
          </a:p>
          <a:p>
            <a:pPr marL="225425" indent="-225425" algn="just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v) </a:t>
            </a:r>
            <a:r>
              <a:rPr lang="en-US" dirty="0" err="1" smtClean="0">
                <a:solidFill>
                  <a:srgbClr val="FF0000"/>
                </a:solidFill>
              </a:rPr>
              <a:t>Intraductal</a:t>
            </a:r>
            <a:r>
              <a:rPr lang="en-US" dirty="0" smtClean="0">
                <a:solidFill>
                  <a:srgbClr val="FF0000"/>
                </a:solidFill>
              </a:rPr>
              <a:t> epithelial hyperplasia in fibrocystic change in the breast.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3333FF"/>
                </a:solidFill>
              </a:rPr>
              <a:t>Diseases Associated with Hyperplasia </a:t>
            </a:r>
            <a:endParaRPr lang="en-US" dirty="0" smtClean="0">
              <a:solidFill>
                <a:srgbClr val="3333FF"/>
              </a:solidFill>
            </a:endParaRPr>
          </a:p>
          <a:p>
            <a:pPr lvl="0" algn="just" rtl="0">
              <a:lnSpc>
                <a:spcPct val="120000"/>
              </a:lnSpc>
              <a:buNone/>
            </a:pPr>
            <a:r>
              <a:rPr lang="en-US" b="1" i="1" dirty="0" smtClean="0">
                <a:solidFill>
                  <a:srgbClr val="9802EC"/>
                </a:solidFill>
              </a:rPr>
              <a:t>1. Endometrial Hyperplasia</a:t>
            </a:r>
            <a:endParaRPr lang="en-US" dirty="0" smtClean="0">
              <a:solidFill>
                <a:srgbClr val="9802EC"/>
              </a:solidFill>
            </a:endParaRPr>
          </a:p>
          <a:p>
            <a:pPr algn="just" rtl="0">
              <a:lnSpc>
                <a:spcPct val="120000"/>
              </a:lnSpc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Definition:</a:t>
            </a:r>
            <a:r>
              <a:rPr lang="en-US" dirty="0" smtClean="0">
                <a:solidFill>
                  <a:srgbClr val="FF0000"/>
                </a:solidFill>
              </a:rPr>
              <a:t> Hyperplasia of the </a:t>
            </a:r>
            <a:r>
              <a:rPr lang="en-US" dirty="0" err="1" smtClean="0">
                <a:solidFill>
                  <a:srgbClr val="FF0000"/>
                </a:solidFill>
              </a:rPr>
              <a:t>endometrium</a:t>
            </a:r>
            <a:r>
              <a:rPr lang="en-US" dirty="0" smtClean="0">
                <a:solidFill>
                  <a:srgbClr val="FF0000"/>
                </a:solidFill>
              </a:rPr>
              <a:t> due to an oversupply of endogenous or exogenous estrogens</a:t>
            </a:r>
            <a:r>
              <a:rPr lang="en-US" dirty="0" smtClean="0"/>
              <a:t>.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Pathogenesis: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2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Hyperestrogenism</a:t>
            </a:r>
            <a:r>
              <a:rPr lang="en-US" dirty="0" smtClean="0">
                <a:solidFill>
                  <a:srgbClr val="FF0000"/>
                </a:solidFill>
              </a:rPr>
              <a:t> leads to growth and proliferation of the endometrial glands with resulting irregular thickening of the </a:t>
            </a:r>
            <a:r>
              <a:rPr lang="en-US" dirty="0" err="1" smtClean="0">
                <a:solidFill>
                  <a:srgbClr val="FF0000"/>
                </a:solidFill>
              </a:rPr>
              <a:t>endometrium</a:t>
            </a:r>
            <a:r>
              <a:rPr lang="en-US" dirty="0" smtClean="0">
                <a:solidFill>
                  <a:srgbClr val="FF0000"/>
                </a:solidFill>
              </a:rPr>
              <a:t> with numerous glands distended by cysts (glandular cystic hyperplasia). </a:t>
            </a:r>
          </a:p>
          <a:p>
            <a:pPr lvl="0" algn="just" rtl="0">
              <a:lnSpc>
                <a:spcPct val="120000"/>
              </a:lnSpc>
            </a:pPr>
            <a:r>
              <a:rPr lang="en-US" dirty="0" smtClean="0"/>
              <a:t>Persistent </a:t>
            </a:r>
            <a:r>
              <a:rPr lang="en-US" dirty="0" err="1" smtClean="0"/>
              <a:t>hyperestrogenism</a:t>
            </a:r>
            <a:r>
              <a:rPr lang="en-US" dirty="0" smtClean="0"/>
              <a:t> leads to glandular proliferation; the glands move closer together (in what is known as a back-to-back position), and the glandular epithelium becomes stratified (</a:t>
            </a:r>
            <a:r>
              <a:rPr lang="en-US" dirty="0" err="1" smtClean="0"/>
              <a:t>adenomatous</a:t>
            </a:r>
            <a:r>
              <a:rPr lang="en-US" dirty="0" smtClean="0"/>
              <a:t> hyperplasia). </a:t>
            </a:r>
          </a:p>
          <a:p>
            <a:pPr algn="just" rtl="0">
              <a:lnSpc>
                <a:spcPct val="11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336704"/>
          </a:xfrm>
        </p:spPr>
        <p:txBody>
          <a:bodyPr>
            <a:normAutofit/>
          </a:bodyPr>
          <a:lstStyle/>
          <a:p>
            <a:pPr lvl="0" algn="just" rtl="0">
              <a:buNone/>
            </a:pPr>
            <a:r>
              <a:rPr lang="en-US" b="1" i="1" dirty="0" smtClean="0">
                <a:solidFill>
                  <a:srgbClr val="9802EC"/>
                </a:solidFill>
              </a:rPr>
              <a:t>2. Prostatic Hyperplasia</a:t>
            </a:r>
            <a:endParaRPr lang="en-US" dirty="0" smtClean="0">
              <a:solidFill>
                <a:srgbClr val="9802EC"/>
              </a:solidFill>
            </a:endParaRPr>
          </a:p>
          <a:p>
            <a:pPr algn="just" rtl="0"/>
            <a:r>
              <a:rPr lang="en-US" b="1" i="1" dirty="0" smtClean="0">
                <a:solidFill>
                  <a:srgbClr val="FF0000"/>
                </a:solidFill>
              </a:rPr>
              <a:t>Definition:</a:t>
            </a:r>
            <a:r>
              <a:rPr lang="en-US" dirty="0" smtClean="0"/>
              <a:t> Benign nodular enlargement of the prostate due to hormonal imbalance.</a:t>
            </a:r>
          </a:p>
          <a:p>
            <a:pPr algn="just" rtl="0"/>
            <a:r>
              <a:rPr lang="en-US" b="1" i="1" dirty="0" smtClean="0">
                <a:solidFill>
                  <a:srgbClr val="FF0000"/>
                </a:solidFill>
              </a:rPr>
              <a:t>Pathogenesis: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Increased activity of the 5α-reductase in the prostatic </a:t>
            </a:r>
            <a:r>
              <a:rPr lang="en-US" dirty="0" err="1" smtClean="0">
                <a:solidFill>
                  <a:srgbClr val="FF0000"/>
                </a:solidFill>
              </a:rPr>
              <a:t>stroma</a:t>
            </a:r>
            <a:r>
              <a:rPr lang="en-US" dirty="0" smtClean="0">
                <a:solidFill>
                  <a:srgbClr val="FF0000"/>
                </a:solidFill>
              </a:rPr>
              <a:t>, for reasons   yet unknown, causes </a:t>
            </a:r>
            <a:r>
              <a:rPr lang="en-US" dirty="0" err="1" smtClean="0">
                <a:solidFill>
                  <a:srgbClr val="FF0000"/>
                </a:solidFill>
              </a:rPr>
              <a:t>dihydrotestosterone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androstenediol</a:t>
            </a:r>
            <a:r>
              <a:rPr lang="en-US" dirty="0" smtClean="0">
                <a:solidFill>
                  <a:srgbClr val="FF0000"/>
                </a:solidFill>
              </a:rPr>
              <a:t>, and 17β-estradiol to accumulate in tissue. </a:t>
            </a:r>
          </a:p>
          <a:p>
            <a:pPr lvl="0" algn="just" rtl="0"/>
            <a:r>
              <a:rPr lang="en-US" dirty="0" smtClean="0">
                <a:solidFill>
                  <a:srgbClr val="FF0000"/>
                </a:solidFill>
              </a:rPr>
              <a:t>The resulting imbalance between estrogen and testosterone leads to expression of fibroblast growth factors (FGF, TGF, and EGF) and to expression of proto-</a:t>
            </a:r>
            <a:r>
              <a:rPr lang="en-US" dirty="0" err="1" smtClean="0">
                <a:solidFill>
                  <a:srgbClr val="FF0000"/>
                </a:solidFill>
              </a:rPr>
              <a:t>oncogenes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 algn="just" rtl="0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 lvl="0" algn="just" rtl="0"/>
            <a:r>
              <a:rPr lang="en-US" dirty="0" smtClean="0">
                <a:solidFill>
                  <a:srgbClr val="FF0000"/>
                </a:solidFill>
              </a:rPr>
              <a:t>The resulting activation of transcription factor causes </a:t>
            </a:r>
            <a:r>
              <a:rPr lang="en-US" dirty="0" err="1" smtClean="0">
                <a:solidFill>
                  <a:srgbClr val="FF0000"/>
                </a:solidFill>
              </a:rPr>
              <a:t>stromal</a:t>
            </a:r>
            <a:r>
              <a:rPr lang="en-US" dirty="0" smtClean="0">
                <a:solidFill>
                  <a:srgbClr val="FF0000"/>
                </a:solidFill>
              </a:rPr>
              <a:t> proliferation with activation of the smooth muscle cells. </a:t>
            </a:r>
          </a:p>
          <a:p>
            <a:pPr lvl="0" algn="just" rtl="0"/>
            <a:r>
              <a:rPr lang="en-US" dirty="0" smtClean="0"/>
              <a:t>Hyperplasia begins in the superior and central region of the gland in the form of a nodule that protrudes into the urinary bladder (a “central lobe”;).</a:t>
            </a:r>
          </a:p>
          <a:p>
            <a:pPr lvl="0" algn="just" rtl="0"/>
            <a:r>
              <a:rPr lang="en-US" dirty="0" smtClean="0"/>
              <a:t>This produces capsule-like compression of the peripheral and inferior portions of the gland, resulting in compression of the urethra and difficulty in urination.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6024"/>
            <a:ext cx="820891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fontScale="85000" lnSpcReduction="10000"/>
          </a:bodyPr>
          <a:lstStyle/>
          <a:p>
            <a:pPr algn="just" rtl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9802EC"/>
                </a:solidFill>
              </a:rPr>
              <a:t>3. Thyroid Hyperplasia</a:t>
            </a:r>
            <a:endParaRPr lang="en-US" dirty="0" smtClean="0">
              <a:solidFill>
                <a:srgbClr val="9802EC"/>
              </a:solidFill>
            </a:endParaRPr>
          </a:p>
          <a:p>
            <a:pPr algn="just" rtl="0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General definition: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Regulative hyperplasia of the thyroid follicle with visible and/or palpable thyroid enlargement.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b="1" i="1" dirty="0" smtClean="0"/>
              <a:t> </a:t>
            </a:r>
            <a:r>
              <a:rPr lang="en-US" b="1" i="1" dirty="0" smtClean="0">
                <a:solidFill>
                  <a:srgbClr val="FF0000"/>
                </a:solidFill>
              </a:rPr>
              <a:t>Note:</a:t>
            </a:r>
            <a:r>
              <a:rPr lang="en-US" dirty="0" smtClean="0">
                <a:solidFill>
                  <a:srgbClr val="FF0000"/>
                </a:solidFill>
              </a:rPr>
              <a:t> Every non-</a:t>
            </a:r>
            <a:r>
              <a:rPr lang="en-US" dirty="0" err="1" smtClean="0">
                <a:solidFill>
                  <a:srgbClr val="FF0000"/>
                </a:solidFill>
              </a:rPr>
              <a:t>neoplastic</a:t>
            </a:r>
            <a:r>
              <a:rPr lang="en-US" dirty="0" smtClean="0">
                <a:solidFill>
                  <a:srgbClr val="FF0000"/>
                </a:solidFill>
              </a:rPr>
              <a:t> thyroid enlargement is referred to as a goiter.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 </a:t>
            </a:r>
            <a:r>
              <a:rPr lang="en-US" b="1" dirty="0" err="1" smtClean="0">
                <a:solidFill>
                  <a:srgbClr val="FF0000"/>
                </a:solidFill>
              </a:rPr>
              <a:t>Euthyroid</a:t>
            </a:r>
            <a:r>
              <a:rPr lang="en-US" b="1" dirty="0" smtClean="0">
                <a:solidFill>
                  <a:srgbClr val="FF0000"/>
                </a:solidFill>
              </a:rPr>
              <a:t> Goiter</a:t>
            </a:r>
            <a:endParaRPr lang="en-US" dirty="0" smtClean="0">
              <a:solidFill>
                <a:srgbClr val="FF0000"/>
              </a:solidFill>
            </a:endParaRPr>
          </a:p>
          <a:p>
            <a:pPr algn="just" rtl="0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Definition: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Goiter with sufficient thyroid hormone synthesis in the presence of iodine deficiency</a:t>
            </a:r>
            <a:r>
              <a:rPr lang="en-US" dirty="0" smtClean="0"/>
              <a:t>.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Pathogenesis:</a:t>
            </a:r>
            <a:r>
              <a:rPr lang="en-US" dirty="0" smtClean="0"/>
              <a:t> Relative or absolute iodine deficiency due to exogenous or endogenous causes leads to expression of growth factors (EGF). </a:t>
            </a:r>
          </a:p>
          <a:p>
            <a:pPr algn="just" rtl="0">
              <a:lnSpc>
                <a:spcPct val="110000"/>
              </a:lnSpc>
            </a:pPr>
            <a:r>
              <a:rPr lang="en-US" dirty="0" smtClean="0"/>
              <a:t>This in turn causes compensatory thyroid cell proliferation and hyperplasia of thyroid follicular cells.</a:t>
            </a:r>
          </a:p>
          <a:p>
            <a:pPr algn="just" rtl="0">
              <a:lnSpc>
                <a:spcPct val="11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2448272"/>
          </a:xfrm>
        </p:spPr>
        <p:txBody>
          <a:bodyPr>
            <a:normAutofit/>
          </a:bodyPr>
          <a:lstStyle/>
          <a:p>
            <a:pPr algn="just" rtl="0"/>
            <a:r>
              <a:rPr lang="en-US" sz="2400" b="1" i="1" dirty="0" smtClean="0">
                <a:solidFill>
                  <a:srgbClr val="FF0000"/>
                </a:solidFill>
              </a:rPr>
              <a:t>Morphology:</a:t>
            </a:r>
            <a:r>
              <a:rPr lang="en-US" sz="2400" dirty="0" smtClean="0"/>
              <a:t> Thyroid enlargement is initially diffuse (diffuse goiter) and later nodular (nodular goiter) with storage of colloid ( Figure </a:t>
            </a:r>
            <a:r>
              <a:rPr lang="en-US" sz="2400" dirty="0" smtClean="0"/>
              <a:t>1</a:t>
            </a:r>
            <a:r>
              <a:rPr lang="en-US" sz="2400" dirty="0" smtClean="0"/>
              <a:t>).     </a:t>
            </a:r>
          </a:p>
          <a:p>
            <a:pPr algn="just" rtl="0"/>
            <a:r>
              <a:rPr lang="en-US" sz="2400" dirty="0" smtClean="0"/>
              <a:t>This causes follicular enlargement with a lining of flattened thyroid cells ( Figure </a:t>
            </a:r>
            <a:r>
              <a:rPr lang="en-US" sz="2400" dirty="0" smtClean="0"/>
              <a:t>2</a:t>
            </a:r>
            <a:r>
              <a:rPr lang="en-US" sz="2400" dirty="0" smtClean="0"/>
              <a:t>).       Later involution and dystrophic calcification occur (colloid goiter).</a:t>
            </a:r>
          </a:p>
          <a:p>
            <a:pPr algn="just" rtl="0"/>
            <a:endParaRPr lang="en-US" sz="2400" dirty="0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6"/>
            <a:ext cx="561662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79512" y="1268760"/>
            <a:ext cx="8856984" cy="446449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15816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3200" b="1" i="1" dirty="0">
                <a:solidFill>
                  <a:srgbClr val="FF0000"/>
                </a:solidFill>
              </a:rPr>
              <a:t>Pathologic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daptations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 fontScale="85000" lnSpcReduction="20000"/>
          </a:bodyPr>
          <a:lstStyle/>
          <a:p>
            <a:pPr lvl="0" algn="just" rtl="0">
              <a:lnSpc>
                <a:spcPct val="120000"/>
              </a:lnSpc>
              <a:buNone/>
            </a:pPr>
            <a:r>
              <a:rPr lang="en-US" sz="3800" b="1" dirty="0" smtClean="0">
                <a:solidFill>
                  <a:srgbClr val="3333FF"/>
                </a:solidFill>
              </a:rPr>
              <a:t>Atrophy</a:t>
            </a:r>
            <a:r>
              <a:rPr lang="en-US" sz="3800" dirty="0" smtClean="0">
                <a:solidFill>
                  <a:srgbClr val="3333FF"/>
                </a:solidFill>
              </a:rPr>
              <a:t> </a:t>
            </a:r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The adaptive response with decreased function is</a:t>
            </a:r>
            <a:r>
              <a:rPr lang="en-US" b="1" i="1" dirty="0" smtClean="0"/>
              <a:t> atrophy</a:t>
            </a:r>
            <a:r>
              <a:rPr lang="en-US" b="1" dirty="0" smtClean="0"/>
              <a:t>.</a:t>
            </a:r>
          </a:p>
          <a:p>
            <a:pPr algn="just" rtl="0">
              <a:lnSpc>
                <a:spcPct val="12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Definition: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Diminished size of an organ or tissue shrinkage of the </a:t>
            </a:r>
            <a:r>
              <a:rPr lang="en-US" b="1" dirty="0" err="1" smtClean="0">
                <a:solidFill>
                  <a:srgbClr val="FF0000"/>
                </a:solidFill>
              </a:rPr>
              <a:t>parenchymal</a:t>
            </a:r>
            <a:r>
              <a:rPr lang="en-US" b="1" dirty="0" smtClean="0">
                <a:solidFill>
                  <a:srgbClr val="FF0000"/>
                </a:solidFill>
              </a:rPr>
              <a:t> cells. </a:t>
            </a:r>
          </a:p>
          <a:p>
            <a:pPr algn="just" rtl="0">
              <a:lnSpc>
                <a:spcPct val="120000"/>
              </a:lnSpc>
            </a:pPr>
            <a:r>
              <a:rPr lang="en-US" b="1" dirty="0" smtClean="0">
                <a:solidFill>
                  <a:srgbClr val="3333FF"/>
                </a:solidFill>
              </a:rPr>
              <a:t>Simple atrophy </a:t>
            </a:r>
            <a:r>
              <a:rPr lang="en-US" b="1" dirty="0" smtClean="0"/>
              <a:t>refers to diminished organ size resulting from a reduction in cell volume; </a:t>
            </a:r>
            <a:r>
              <a:rPr lang="en-US" b="1" dirty="0" smtClean="0">
                <a:solidFill>
                  <a:srgbClr val="3333FF"/>
                </a:solidFill>
              </a:rPr>
              <a:t>numeric atrophy </a:t>
            </a:r>
            <a:r>
              <a:rPr lang="en-US" b="1" dirty="0" smtClean="0"/>
              <a:t>refers to diminished organ size resulting from a reduction in the total number of cells in the organ as well as a reduction in their volume.</a:t>
            </a:r>
          </a:p>
          <a:p>
            <a:pPr algn="just" rtl="0">
              <a:lnSpc>
                <a:spcPct val="12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Pathogenesis: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Atrophy is the correlate of cellular adaption to reduced activity, decreased workload, decreased blood supply, inadequate nutrition, and reduced neural and/or endocrine stimulation.</a:t>
            </a:r>
          </a:p>
          <a:p>
            <a:pPr algn="just" rtl="0">
              <a:lnSpc>
                <a:spcPct val="12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552728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20000"/>
              </a:lnSpc>
              <a:buNone/>
            </a:pPr>
            <a:r>
              <a:rPr lang="en-US" b="1" dirty="0" smtClean="0"/>
              <a:t>Atrophy proceeds according to the following </a:t>
            </a:r>
            <a:r>
              <a:rPr lang="en-US" b="1" u="sng" dirty="0" smtClean="0"/>
              <a:t>two patterns</a:t>
            </a:r>
            <a:r>
              <a:rPr lang="en-US" b="1" dirty="0" smtClean="0"/>
              <a:t>.</a:t>
            </a:r>
          </a:p>
          <a:p>
            <a:pPr algn="just" rt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— </a:t>
            </a:r>
            <a:r>
              <a:rPr lang="en-US" b="1" dirty="0" err="1" smtClean="0"/>
              <a:t>Autophagic</a:t>
            </a:r>
            <a:r>
              <a:rPr lang="en-US" b="1" dirty="0" smtClean="0"/>
              <a:t> cell destruction causes loss of functional substance. </a:t>
            </a:r>
          </a:p>
          <a:p>
            <a:pPr algn="just" rt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       This in turn precipitates a loss of cell volume and simple atrophy. Where the noxious agent persists,</a:t>
            </a:r>
          </a:p>
          <a:p>
            <a:pPr algn="just" rt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1" dirty="0" smtClean="0"/>
              <a:t>— Apoptosis leads to a decrease in the number of cells and numeric atrophy.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Types of Atrophy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9802EC"/>
                </a:solidFill>
              </a:rPr>
              <a:t>The following types are differentiated according to pathogenesis: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b="1" dirty="0" smtClean="0"/>
              <a:t>— </a:t>
            </a:r>
            <a:r>
              <a:rPr lang="en-US" b="1" i="1" dirty="0" err="1" smtClean="0">
                <a:solidFill>
                  <a:srgbClr val="FF0000"/>
                </a:solidFill>
              </a:rPr>
              <a:t>Involutional</a:t>
            </a:r>
            <a:r>
              <a:rPr lang="en-US" b="1" i="1" dirty="0" smtClean="0">
                <a:solidFill>
                  <a:srgbClr val="FF0000"/>
                </a:solidFill>
              </a:rPr>
              <a:t> atrophy: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Regression of organs that temporarily formed during embryonic development, such as the </a:t>
            </a:r>
            <a:r>
              <a:rPr lang="en-US" b="1" dirty="0" err="1" smtClean="0"/>
              <a:t>ductus</a:t>
            </a:r>
            <a:r>
              <a:rPr lang="en-US" b="1" dirty="0" smtClean="0"/>
              <a:t> </a:t>
            </a:r>
            <a:r>
              <a:rPr lang="en-US" b="1" dirty="0" err="1" smtClean="0"/>
              <a:t>arteriosus</a:t>
            </a:r>
            <a:r>
              <a:rPr lang="en-US" b="1" dirty="0" smtClean="0"/>
              <a:t>, or that are temporarily enlarged during some stage of life, such as the lactating breast.</a:t>
            </a:r>
          </a:p>
          <a:p>
            <a:pPr algn="just" rtl="0">
              <a:lnSpc>
                <a:spcPct val="12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120000"/>
              </a:lnSpc>
              <a:buNone/>
            </a:pPr>
            <a:r>
              <a:rPr lang="en-US" dirty="0" smtClean="0"/>
              <a:t>— </a:t>
            </a:r>
            <a:r>
              <a:rPr lang="en-US" b="1" i="1" dirty="0" smtClean="0">
                <a:solidFill>
                  <a:srgbClr val="FF0000"/>
                </a:solidFill>
              </a:rPr>
              <a:t>Atrophy of disuse</a:t>
            </a:r>
            <a:r>
              <a:rPr lang="en-US" b="1" i="1" dirty="0" smtClean="0"/>
              <a:t>:</a:t>
            </a:r>
            <a:r>
              <a:rPr lang="en-US" dirty="0" smtClean="0"/>
              <a:t> Loss of workload results in regression. In bedridden or paralyzed patients, for example, muscular atrophy with proliferation of fatty tissue ( Figure 8. 1) between the atrophied muscle fibers (Figure 8. 2).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dirty="0" smtClean="0"/>
              <a:t>— </a:t>
            </a:r>
            <a:r>
              <a:rPr lang="en-US" b="1" i="1" dirty="0" err="1" smtClean="0">
                <a:solidFill>
                  <a:srgbClr val="FF0000"/>
                </a:solidFill>
              </a:rPr>
              <a:t>Trophoneurotic</a:t>
            </a:r>
            <a:r>
              <a:rPr lang="en-US" b="1" i="1" dirty="0" smtClean="0">
                <a:solidFill>
                  <a:srgbClr val="FF0000"/>
                </a:solidFill>
              </a:rPr>
              <a:t> atrophy</a:t>
            </a:r>
            <a:r>
              <a:rPr lang="en-US" b="1" i="1" dirty="0" smtClean="0"/>
              <a:t>:</a:t>
            </a:r>
            <a:r>
              <a:rPr lang="en-US" dirty="0" smtClean="0"/>
              <a:t> Peripheral or central nervous vascular impairment reduces the blood supply to the tissue. 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Tabes</a:t>
            </a:r>
            <a:r>
              <a:rPr lang="en-US" dirty="0" smtClean="0"/>
              <a:t> </a:t>
            </a:r>
            <a:r>
              <a:rPr lang="en-US" dirty="0" err="1" smtClean="0"/>
              <a:t>dorsalis</a:t>
            </a:r>
            <a:r>
              <a:rPr lang="en-US" dirty="0" smtClean="0"/>
              <a:t> (syphilitic spinal cord atrophy) leads to  perforating ulcer of the foot.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dirty="0" smtClean="0"/>
              <a:t>— </a:t>
            </a:r>
            <a:r>
              <a:rPr lang="en-US" b="1" i="1" dirty="0" smtClean="0">
                <a:solidFill>
                  <a:srgbClr val="FF0000"/>
                </a:solidFill>
              </a:rPr>
              <a:t>Vascular atrophy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results from a mismatch between workload and vascular supply.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dirty="0" smtClean="0"/>
              <a:t>     For example, occlusion of the portal artery causes atrophy of the hepatic lobe.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dirty="0" smtClean="0"/>
              <a:t>— </a:t>
            </a:r>
            <a:r>
              <a:rPr lang="en-US" b="1" i="1" dirty="0" smtClean="0">
                <a:solidFill>
                  <a:srgbClr val="FF0000"/>
                </a:solidFill>
              </a:rPr>
              <a:t>Compressive atrophy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 mechanical overload.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71600" y="144017"/>
            <a:ext cx="7344815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70000" lnSpcReduction="20000"/>
          </a:bodyPr>
          <a:lstStyle/>
          <a:p>
            <a:pPr algn="just" rtl="0">
              <a:lnSpc>
                <a:spcPct val="120000"/>
              </a:lnSpc>
            </a:pPr>
            <a:r>
              <a:rPr lang="en-US" b="1" dirty="0" smtClean="0">
                <a:solidFill>
                  <a:srgbClr val="3333FF"/>
                </a:solidFill>
              </a:rPr>
              <a:t>Disorders Associated with Generalized Atrophy</a:t>
            </a:r>
          </a:p>
          <a:p>
            <a:pPr lvl="0" algn="just" rtl="0">
              <a:lnSpc>
                <a:spcPct val="120000"/>
              </a:lnSpc>
            </a:pPr>
            <a:r>
              <a:rPr lang="en-US" b="1" dirty="0" smtClean="0">
                <a:solidFill>
                  <a:srgbClr val="9802EC"/>
                </a:solidFill>
              </a:rPr>
              <a:t>Senile Atrophy</a:t>
            </a:r>
          </a:p>
          <a:p>
            <a:pPr algn="just" rtl="0">
              <a:lnSpc>
                <a:spcPct val="12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Definition:</a:t>
            </a:r>
            <a:r>
              <a:rPr lang="en-US" b="1" dirty="0" smtClean="0">
                <a:solidFill>
                  <a:srgbClr val="FF0000"/>
                </a:solidFill>
              </a:rPr>
              <a:t> The sum of all changes during the course of life, which occur in every human as a function of time.</a:t>
            </a:r>
          </a:p>
          <a:p>
            <a:pPr marL="0" indent="0" algn="just" rtl="0">
              <a:lnSpc>
                <a:spcPct val="120000"/>
              </a:lnSpc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Etiologic mechanisms: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just" rtl="0">
              <a:lnSpc>
                <a:spcPct val="120000"/>
              </a:lnSpc>
              <a:buNone/>
            </a:pPr>
            <a:r>
              <a:rPr lang="en-US" b="1" dirty="0" smtClean="0"/>
              <a:t>— </a:t>
            </a:r>
            <a:r>
              <a:rPr lang="en-US" b="1" i="1" dirty="0" smtClean="0">
                <a:solidFill>
                  <a:srgbClr val="9802EC"/>
                </a:solidFill>
              </a:rPr>
              <a:t>Molecular DNA aging:</a:t>
            </a:r>
            <a:r>
              <a:rPr lang="en-US" b="1" dirty="0" smtClean="0">
                <a:solidFill>
                  <a:srgbClr val="9802EC"/>
                </a:solidFill>
              </a:rPr>
              <a:t> </a:t>
            </a:r>
            <a:r>
              <a:rPr lang="en-US" b="1" dirty="0" smtClean="0"/>
              <a:t>Congenital defects or acquired defects in the DNA repair system result in catastrophic DNA errors.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b="1" dirty="0" smtClean="0"/>
              <a:t>— </a:t>
            </a:r>
            <a:r>
              <a:rPr lang="en-US" b="1" i="1" dirty="0" smtClean="0">
                <a:solidFill>
                  <a:srgbClr val="9802EC"/>
                </a:solidFill>
              </a:rPr>
              <a:t>Telomere erosion</a:t>
            </a:r>
            <a:r>
              <a:rPr lang="en-US" b="1" i="1" dirty="0" smtClean="0"/>
              <a:t>:</a:t>
            </a:r>
            <a:r>
              <a:rPr lang="en-US" b="1" dirty="0" smtClean="0"/>
              <a:t> The chromosomes consistently lose genetic material from their telomere portion as a result of mitosis in a process known as telomere erosion. </a:t>
            </a:r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Once a certain threshold value has been exceeded, the ends of the chromosomes become “sticky” and fuse together. </a:t>
            </a:r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This molecular damage attracts the attention of “genome watchdog proteins.” </a:t>
            </a:r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If the cell does not succeed in repairing the chromosome damage, the cell death program is initiated.</a:t>
            </a:r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fontScale="77500" lnSpcReduction="20000"/>
          </a:bodyPr>
          <a:lstStyle/>
          <a:p>
            <a:pPr lvl="0" algn="just" rtl="0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Atrophy Due to Inanition (</a:t>
            </a:r>
            <a:r>
              <a:rPr lang="en-US" b="1" dirty="0" err="1" smtClean="0">
                <a:solidFill>
                  <a:srgbClr val="FF0000"/>
                </a:solidFill>
              </a:rPr>
              <a:t>Cachexia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algn="just" rtl="0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Etiologic factors include inadequate nutrient intake and insufficient nutrient uptake.</a:t>
            </a:r>
          </a:p>
          <a:p>
            <a:pPr algn="just" rtl="0">
              <a:lnSpc>
                <a:spcPct val="12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Pathogenesis: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An adult in a state of normal nutrition has sufficient energy reserves for at least 40–50 days. </a:t>
            </a:r>
          </a:p>
          <a:p>
            <a:pPr algn="just" rtl="0">
              <a:lnSpc>
                <a:spcPct val="120000"/>
              </a:lnSpc>
            </a:pPr>
            <a:r>
              <a:rPr lang="en-US" b="1" dirty="0" smtClean="0"/>
              <a:t>In fasting or starvation, the glycogen in the liver is consumed on the first day.</a:t>
            </a:r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Following this, fat deposits are consumed (such as in the greater </a:t>
            </a:r>
            <a:r>
              <a:rPr lang="en-US" b="1" dirty="0" err="1" smtClean="0"/>
              <a:t>omentum</a:t>
            </a:r>
            <a:r>
              <a:rPr lang="en-US" b="1" dirty="0" smtClean="0"/>
              <a:t>; Figure 10), leading to emaciation. </a:t>
            </a:r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Later, the body’s protein reserves are consumed, leading to reduced protein synthesis. </a:t>
            </a:r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The resulting </a:t>
            </a:r>
            <a:r>
              <a:rPr lang="en-US" b="1" dirty="0" err="1" smtClean="0"/>
              <a:t>hypoproteinemia</a:t>
            </a:r>
            <a:r>
              <a:rPr lang="en-US" b="1" dirty="0" smtClean="0"/>
              <a:t> (primarily </a:t>
            </a:r>
            <a:r>
              <a:rPr lang="en-US" b="1" dirty="0" err="1" smtClean="0"/>
              <a:t>hypoalbuminemia</a:t>
            </a:r>
            <a:r>
              <a:rPr lang="en-US" b="1" dirty="0" smtClean="0"/>
              <a:t>) induces apoptosis  and leads to numeric atrophy of the </a:t>
            </a:r>
            <a:r>
              <a:rPr lang="en-US" b="1" dirty="0" err="1" smtClean="0"/>
              <a:t>hemopoietic</a:t>
            </a:r>
            <a:r>
              <a:rPr lang="en-US" b="1" dirty="0" smtClean="0"/>
              <a:t> and </a:t>
            </a:r>
            <a:r>
              <a:rPr lang="en-US" b="1" dirty="0" err="1" smtClean="0"/>
              <a:t>lymphopoietic</a:t>
            </a:r>
            <a:r>
              <a:rPr lang="en-US" b="1" dirty="0" smtClean="0"/>
              <a:t> system.</a:t>
            </a:r>
          </a:p>
          <a:p>
            <a:pPr algn="just" rtl="0">
              <a:lnSpc>
                <a:spcPct val="12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9512" y="980728"/>
            <a:ext cx="864095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pPr algn="just" rtl="0"/>
            <a:r>
              <a:rPr lang="en-US" b="1" i="1" dirty="0" smtClean="0">
                <a:solidFill>
                  <a:srgbClr val="FF0000"/>
                </a:solidFill>
              </a:rPr>
              <a:t>Definition: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Adaptations are </a:t>
            </a:r>
            <a:r>
              <a:rPr lang="en-US" b="1" i="1" u="sng" dirty="0" smtClean="0">
                <a:solidFill>
                  <a:srgbClr val="FF0000"/>
                </a:solidFill>
              </a:rPr>
              <a:t>reversible changes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 the </a:t>
            </a:r>
            <a:r>
              <a:rPr lang="en-US" b="1" dirty="0" smtClean="0">
                <a:solidFill>
                  <a:srgbClr val="FF0000"/>
                </a:solidFill>
              </a:rPr>
              <a:t>number, size, phenotype, metabolic activity, or functions </a:t>
            </a:r>
            <a:r>
              <a:rPr lang="en-US" dirty="0" smtClean="0">
                <a:solidFill>
                  <a:srgbClr val="FF0000"/>
                </a:solidFill>
              </a:rPr>
              <a:t>of cells in response to changes in their environment. </a:t>
            </a:r>
          </a:p>
          <a:p>
            <a:pPr lvl="0" algn="just" rtl="0"/>
            <a:r>
              <a:rPr lang="en-US" b="1" i="1" dirty="0" smtClean="0">
                <a:solidFill>
                  <a:srgbClr val="FF0000"/>
                </a:solidFill>
              </a:rPr>
              <a:t>Physiologic adaptations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usually represent responses of cells to normal stimulation by hormones or endogenous chemical mediators (e.g., the hormone-induced enlargement of the breast and uterus during pregnancy). </a:t>
            </a:r>
          </a:p>
          <a:p>
            <a:pPr lvl="0" algn="just" rtl="0"/>
            <a:r>
              <a:rPr lang="en-US" b="1" i="1" dirty="0" smtClean="0">
                <a:solidFill>
                  <a:srgbClr val="FF0000"/>
                </a:solidFill>
              </a:rPr>
              <a:t>Pathologic adaptations</a:t>
            </a:r>
            <a:r>
              <a:rPr lang="en-US" dirty="0" smtClean="0">
                <a:solidFill>
                  <a:srgbClr val="FF0000"/>
                </a:solidFill>
              </a:rPr>
              <a:t> are responses to stress that allow cells to modulate their structure and function and thus escape injury.</a:t>
            </a:r>
          </a:p>
          <a:p>
            <a:pPr algn="just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lvl="0" algn="just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Various mechanisms which may be involved in adaptive cellular responses include the following:</a:t>
            </a:r>
          </a:p>
          <a:p>
            <a:pPr marL="688975" indent="-344488" algn="just" rtl="0">
              <a:buNone/>
            </a:pPr>
            <a:r>
              <a:rPr lang="en-US" dirty="0" smtClean="0"/>
              <a:t>1. Altered cell surface receptor binding.</a:t>
            </a:r>
          </a:p>
          <a:p>
            <a:pPr marL="688975" indent="-344488" algn="just" rtl="0">
              <a:buNone/>
            </a:pPr>
            <a:r>
              <a:rPr lang="en-US" dirty="0" smtClean="0"/>
              <a:t>2. Alterations in signal for protein synthesis.</a:t>
            </a:r>
          </a:p>
          <a:p>
            <a:pPr marL="688975" indent="-344488" algn="just" rtl="0">
              <a:buNone/>
            </a:pPr>
            <a:r>
              <a:rPr lang="en-US" dirty="0" smtClean="0"/>
              <a:t>3. Synthesis of new proteins by the target cell such as heat shock proteins (HSPs).</a:t>
            </a:r>
          </a:p>
          <a:p>
            <a:pPr algn="just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 Forms of Cellular Adaptations</a:t>
            </a:r>
            <a:endParaRPr lang="en-US" dirty="0" smtClean="0">
              <a:solidFill>
                <a:srgbClr val="FF0000"/>
              </a:solidFill>
            </a:endParaRPr>
          </a:p>
          <a:p>
            <a:pPr lvl="0" algn="just" rtl="0"/>
            <a:r>
              <a:rPr lang="en-US" dirty="0" smtClean="0">
                <a:solidFill>
                  <a:srgbClr val="FF0000"/>
                </a:solidFill>
              </a:rPr>
              <a:t>The principal adaptive responses with increased function are </a:t>
            </a:r>
            <a:r>
              <a:rPr lang="en-US" b="1" i="1" dirty="0" smtClean="0">
                <a:solidFill>
                  <a:srgbClr val="FF0000"/>
                </a:solidFill>
              </a:rPr>
              <a:t>hypertrophy, hyperplasia, </a:t>
            </a:r>
            <a:r>
              <a:rPr lang="en-US" b="1" i="1" dirty="0" smtClean="0">
                <a:solidFill>
                  <a:srgbClr val="FF0000"/>
                </a:solidFill>
              </a:rPr>
              <a:t>metaplasia,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dysplasia and </a:t>
            </a:r>
            <a:r>
              <a:rPr lang="en-US" b="1" i="1" dirty="0" smtClean="0">
                <a:solidFill>
                  <a:srgbClr val="FF0000"/>
                </a:solidFill>
              </a:rPr>
              <a:t>atrophy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algn="just" rtl="0"/>
            <a:endParaRPr lang="en-US" dirty="0" smtClean="0"/>
          </a:p>
          <a:p>
            <a:pPr algn="just" rtl="0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 fontScale="77500" lnSpcReduction="20000"/>
          </a:bodyPr>
          <a:lstStyle/>
          <a:p>
            <a:pPr lvl="0" algn="just" rtl="0">
              <a:buNone/>
            </a:pPr>
            <a:r>
              <a:rPr lang="en-US" sz="3600" b="1" dirty="0" smtClean="0">
                <a:solidFill>
                  <a:srgbClr val="3333FF"/>
                </a:solidFill>
              </a:rPr>
              <a:t>Hypertrophy</a:t>
            </a:r>
            <a:endParaRPr lang="en-US" sz="3600" dirty="0" smtClean="0">
              <a:solidFill>
                <a:srgbClr val="3333FF"/>
              </a:solidFill>
            </a:endParaRPr>
          </a:p>
          <a:p>
            <a:pPr algn="just" rtl="0">
              <a:lnSpc>
                <a:spcPct val="120000"/>
              </a:lnSpc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Definition: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Hypertrophy is an increase in the size or volume of cells resulting in increase in the size of the organ without any change in the number of cells</a:t>
            </a:r>
            <a:r>
              <a:rPr lang="en-US" dirty="0" smtClean="0"/>
              <a:t>.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Pathogenesis:</a:t>
            </a:r>
            <a:r>
              <a:rPr lang="en-US" dirty="0" smtClean="0"/>
              <a:t> A stimulus inducing increased function activates proto-</a:t>
            </a:r>
            <a:r>
              <a:rPr lang="en-US" dirty="0" err="1" smtClean="0"/>
              <a:t>oncogenes</a:t>
            </a:r>
            <a:r>
              <a:rPr lang="en-US" dirty="0" smtClean="0"/>
              <a:t>. </a:t>
            </a:r>
          </a:p>
          <a:p>
            <a:pPr lvl="0" algn="just" rtl="0">
              <a:lnSpc>
                <a:spcPct val="120000"/>
              </a:lnSpc>
            </a:pPr>
            <a:r>
              <a:rPr lang="en-US" dirty="0" smtClean="0"/>
              <a:t>The resulting expression of transcription factors increases the synthesis of RNA and proteins and later DNA as well (causing nuclear polyploidy).</a:t>
            </a:r>
          </a:p>
          <a:p>
            <a:pPr lvl="0" algn="just" rtl="0">
              <a:lnSpc>
                <a:spcPct val="120000"/>
              </a:lnSpc>
            </a:pPr>
            <a:r>
              <a:rPr lang="en-US" dirty="0" smtClean="0"/>
              <a:t>This accelerates intracellular growth processes and proliferation of organelles while growth inhibitors simultaneously prevent mitosis. </a:t>
            </a:r>
          </a:p>
          <a:p>
            <a:pPr lvl="0" algn="just" rtl="0">
              <a:lnSpc>
                <a:spcPct val="120000"/>
              </a:lnSpc>
            </a:pPr>
            <a:r>
              <a:rPr lang="en-US" dirty="0" smtClean="0"/>
              <a:t>The limiting factor for organ function is density of capillaries in the tissue, which does not increase proportionally.</a:t>
            </a:r>
          </a:p>
          <a:p>
            <a:pPr algn="just" rtl="0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Autofit/>
          </a:bodyPr>
          <a:lstStyle/>
          <a:p>
            <a:pPr algn="just" rtl="0">
              <a:lnSpc>
                <a:spcPct val="120000"/>
              </a:lnSpc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Proto-oncogene (c-</a:t>
            </a:r>
            <a:r>
              <a:rPr lang="en-US" sz="2300" dirty="0" err="1" smtClean="0">
                <a:solidFill>
                  <a:srgbClr val="FF0000"/>
                </a:solidFill>
              </a:rPr>
              <a:t>onc</a:t>
            </a:r>
            <a:r>
              <a:rPr lang="en-US" sz="2300" dirty="0" smtClean="0">
                <a:solidFill>
                  <a:srgbClr val="FF0000"/>
                </a:solidFill>
              </a:rPr>
              <a:t>)</a:t>
            </a:r>
          </a:p>
          <a:p>
            <a:pPr algn="just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3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Definition:</a:t>
            </a:r>
            <a:r>
              <a:rPr lang="en-US" sz="23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300" dirty="0" smtClean="0">
                <a:ln>
                  <a:solidFill>
                    <a:srgbClr val="FFFF00"/>
                  </a:solidFill>
                </a:ln>
              </a:rPr>
              <a:t>Collective term of normal gene sequences whose gene products contribute to regulating proliferation processes. </a:t>
            </a:r>
          </a:p>
          <a:p>
            <a:pPr algn="just" rtl="0">
              <a:lnSpc>
                <a:spcPct val="120000"/>
              </a:lnSpc>
              <a:spcBef>
                <a:spcPts val="0"/>
              </a:spcBef>
            </a:pPr>
            <a:r>
              <a:rPr lang="en-US" sz="2300" dirty="0" smtClean="0">
                <a:ln>
                  <a:solidFill>
                    <a:srgbClr val="FFFF00"/>
                  </a:solidFill>
                </a:ln>
              </a:rPr>
              <a:t>When abnormally activated, they can transform the cells into malignant cells.</a:t>
            </a:r>
          </a:p>
          <a:p>
            <a:pPr algn="just" rtl="0">
              <a:lnSpc>
                <a:spcPct val="120000"/>
              </a:lnSpc>
              <a:spcBef>
                <a:spcPts val="0"/>
              </a:spcBef>
            </a:pPr>
            <a:r>
              <a:rPr lang="en-US" sz="2300" dirty="0" smtClean="0">
                <a:ln>
                  <a:solidFill>
                    <a:srgbClr val="FFFF00"/>
                  </a:solidFill>
                </a:ln>
              </a:rPr>
              <a:t>The c-</a:t>
            </a:r>
            <a:r>
              <a:rPr lang="en-US" sz="2300" dirty="0" err="1" smtClean="0">
                <a:ln>
                  <a:solidFill>
                    <a:srgbClr val="FFFF00"/>
                  </a:solidFill>
                </a:ln>
              </a:rPr>
              <a:t>onc</a:t>
            </a:r>
            <a:r>
              <a:rPr lang="en-US" sz="2300" dirty="0" smtClean="0">
                <a:ln>
                  <a:solidFill>
                    <a:srgbClr val="FFFF00"/>
                  </a:solidFill>
                </a:ln>
              </a:rPr>
              <a:t> control reception of the signal on the “contacted” cell, transformation of the signal in its cytoplasm, and implementation of the signal in its cell nucleus</a:t>
            </a:r>
            <a:r>
              <a:rPr lang="en-US" sz="2300" dirty="0" smtClean="0">
                <a:ln>
                  <a:solidFill>
                    <a:srgbClr val="FFFF00"/>
                  </a:solidFill>
                </a:ln>
              </a:rPr>
              <a:t>.</a:t>
            </a:r>
          </a:p>
          <a:p>
            <a:pPr algn="just" rtl="0">
              <a:lnSpc>
                <a:spcPct val="120000"/>
              </a:lnSpc>
              <a:spcBef>
                <a:spcPts val="0"/>
              </a:spcBef>
            </a:pPr>
            <a:endParaRPr lang="en-US" sz="2300" b="1" i="1" dirty="0" smtClean="0">
              <a:ln>
                <a:solidFill>
                  <a:srgbClr val="FFFF00"/>
                </a:solidFill>
              </a:ln>
              <a:solidFill>
                <a:srgbClr val="3333FF"/>
              </a:solidFill>
            </a:endParaRPr>
          </a:p>
          <a:p>
            <a:pPr algn="just" rtl="0">
              <a:spcBef>
                <a:spcPts val="0"/>
              </a:spcBef>
              <a:buNone/>
            </a:pPr>
            <a:r>
              <a:rPr lang="en-US" sz="2300" b="1" i="1" dirty="0" smtClean="0">
                <a:solidFill>
                  <a:srgbClr val="FF0000"/>
                </a:solidFill>
              </a:rPr>
              <a:t>Causes of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i="1" dirty="0" smtClean="0">
                <a:solidFill>
                  <a:srgbClr val="FF0000"/>
                </a:solidFill>
              </a:rPr>
              <a:t>Hypertrophy</a:t>
            </a:r>
          </a:p>
          <a:p>
            <a:pPr algn="just" rtl="0">
              <a:spcBef>
                <a:spcPts val="0"/>
              </a:spcBef>
            </a:pPr>
            <a:r>
              <a:rPr lang="en-US" sz="2300" dirty="0" smtClean="0">
                <a:solidFill>
                  <a:srgbClr val="FF0000"/>
                </a:solidFill>
              </a:rPr>
              <a:t>Hypertrophy may be physiologic or pathologic. </a:t>
            </a:r>
          </a:p>
          <a:p>
            <a:pPr lvl="0" algn="just" rtl="0">
              <a:spcBef>
                <a:spcPts val="0"/>
              </a:spcBef>
            </a:pPr>
            <a:r>
              <a:rPr lang="en-US" sz="2300" dirty="0" smtClean="0">
                <a:solidFill>
                  <a:srgbClr val="FF0000"/>
                </a:solidFill>
              </a:rPr>
              <a:t>In either case, it is caused by increased functional demand or by hormonal stimulation. </a:t>
            </a:r>
          </a:p>
          <a:p>
            <a:pPr lvl="0" algn="just" rtl="0">
              <a:spcBef>
                <a:spcPts val="0"/>
              </a:spcBef>
            </a:pPr>
            <a:r>
              <a:rPr lang="en-US" sz="2300" dirty="0" smtClean="0">
                <a:solidFill>
                  <a:srgbClr val="FF0000"/>
                </a:solidFill>
              </a:rPr>
              <a:t>Hypertrophy without accompanying hyperplasia affects mainly muscles. </a:t>
            </a:r>
          </a:p>
          <a:p>
            <a:pPr lvl="0" algn="just" rtl="0">
              <a:spcBef>
                <a:spcPts val="0"/>
              </a:spcBef>
            </a:pPr>
            <a:r>
              <a:rPr lang="en-US" sz="2300" dirty="0" smtClean="0">
                <a:solidFill>
                  <a:srgbClr val="FF0000"/>
                </a:solidFill>
              </a:rPr>
              <a:t>In non-dividing cells too, only hypertrophy occurs.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336704"/>
          </a:xfrm>
        </p:spPr>
        <p:txBody>
          <a:bodyPr>
            <a:normAutofit fontScale="92500"/>
          </a:bodyPr>
          <a:lstStyle/>
          <a:p>
            <a:pPr algn="just" rtl="0">
              <a:buNone/>
            </a:pPr>
            <a:r>
              <a:rPr lang="en-US" b="1" dirty="0" smtClean="0">
                <a:solidFill>
                  <a:srgbClr val="3333FF"/>
                </a:solidFill>
              </a:rPr>
              <a:t>Types of Hypertrophy</a:t>
            </a:r>
            <a:endParaRPr lang="en-US" dirty="0" smtClean="0">
              <a:solidFill>
                <a:srgbClr val="3333FF"/>
              </a:solidFill>
            </a:endParaRPr>
          </a:p>
          <a:p>
            <a:pPr algn="just" rtl="0">
              <a:buNone/>
            </a:pPr>
            <a:r>
              <a:rPr lang="en-US" b="1" dirty="0" smtClean="0"/>
              <a:t> </a:t>
            </a:r>
            <a:r>
              <a:rPr lang="en-US" b="1" dirty="0" smtClean="0">
                <a:solidFill>
                  <a:srgbClr val="9802EC"/>
                </a:solidFill>
              </a:rPr>
              <a:t>A. Physiologic hypertrophy </a:t>
            </a:r>
            <a:r>
              <a:rPr lang="en-US" dirty="0" smtClean="0">
                <a:solidFill>
                  <a:srgbClr val="FF0000"/>
                </a:solidFill>
              </a:rPr>
              <a:t>Enlarged size of the uterus in pregnancy is an example of physiologic hypertrophy as well as hyperplasia</a:t>
            </a:r>
            <a:r>
              <a:rPr lang="en-US" dirty="0" smtClean="0"/>
              <a:t>.</a:t>
            </a:r>
          </a:p>
          <a:p>
            <a:pPr algn="just" rtl="0">
              <a:buNone/>
            </a:pPr>
            <a:r>
              <a:rPr lang="en-US" b="1" dirty="0" smtClean="0">
                <a:solidFill>
                  <a:srgbClr val="9802EC"/>
                </a:solidFill>
              </a:rPr>
              <a:t>B. Pathologic hypertrophy </a:t>
            </a:r>
            <a:r>
              <a:rPr lang="en-US" dirty="0" smtClean="0"/>
              <a:t>Examples of certain diseases associated with hypertrophy are as under:</a:t>
            </a:r>
          </a:p>
          <a:p>
            <a:pPr algn="just" rtl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1. Hypertrophy of cardiac muscle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may occur in a number of cardiovascular diseases. A few conditions producing left ventricular hypertrophy are as under:</a:t>
            </a:r>
          </a:p>
          <a:p>
            <a:pPr indent="287338" algn="just" rtl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) Systemic hypertension.</a:t>
            </a:r>
          </a:p>
          <a:p>
            <a:pPr indent="287338" algn="just" rtl="0">
              <a:buNone/>
            </a:pPr>
            <a:r>
              <a:rPr lang="en-US" dirty="0" smtClean="0"/>
              <a:t>ii) Aortic valve disease (</a:t>
            </a:r>
            <a:r>
              <a:rPr lang="en-US" dirty="0" err="1" smtClean="0"/>
              <a:t>stenosis</a:t>
            </a:r>
            <a:r>
              <a:rPr lang="en-US" dirty="0" smtClean="0"/>
              <a:t> and insufficiency).</a:t>
            </a:r>
          </a:p>
          <a:p>
            <a:pPr indent="287338" algn="just" rtl="0">
              <a:buNone/>
            </a:pPr>
            <a:r>
              <a:rPr lang="en-US" dirty="0" smtClean="0"/>
              <a:t>iii) Mitral insufficiency.</a:t>
            </a:r>
          </a:p>
          <a:p>
            <a:pPr algn="just" rtl="0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44624"/>
            <a:ext cx="8712968" cy="6408712"/>
          </a:xfrm>
        </p:spPr>
        <p:txBody>
          <a:bodyPr>
            <a:noAutofit/>
          </a:bodyPr>
          <a:lstStyle/>
          <a:p>
            <a:pPr algn="just" rtl="0">
              <a:lnSpc>
                <a:spcPct val="120000"/>
              </a:lnSpc>
              <a:buNone/>
            </a:pPr>
            <a:r>
              <a:rPr lang="en-US" sz="2600" b="1" i="1" dirty="0" smtClean="0">
                <a:solidFill>
                  <a:srgbClr val="FF0000"/>
                </a:solidFill>
              </a:rPr>
              <a:t>2. Hypertrophy of smooth muscle</a:t>
            </a:r>
            <a:r>
              <a:rPr lang="en-US" sz="2600" i="1" dirty="0" smtClean="0">
                <a:solidFill>
                  <a:srgbClr val="FF0000"/>
                </a:solidFill>
              </a:rPr>
              <a:t> </a:t>
            </a:r>
            <a:r>
              <a:rPr lang="en-US" sz="2600" i="1" dirty="0" smtClean="0"/>
              <a:t>e.g.</a:t>
            </a:r>
            <a:endParaRPr lang="en-US" sz="2600" dirty="0" smtClean="0"/>
          </a:p>
          <a:p>
            <a:pPr indent="122238" algn="just" rtl="0">
              <a:buNone/>
            </a:pPr>
            <a:r>
              <a:rPr lang="en-US" sz="2600" dirty="0" err="1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) Cardiac achalasia (in </a:t>
            </a:r>
            <a:r>
              <a:rPr lang="en-US" sz="2600" dirty="0" err="1" smtClean="0">
                <a:solidFill>
                  <a:srgbClr val="FF0000"/>
                </a:solidFill>
              </a:rPr>
              <a:t>oesophagus</a:t>
            </a:r>
            <a:r>
              <a:rPr lang="en-US" sz="2600" dirty="0" smtClean="0">
                <a:solidFill>
                  <a:srgbClr val="FF0000"/>
                </a:solidFill>
              </a:rPr>
              <a:t>).</a:t>
            </a:r>
          </a:p>
          <a:p>
            <a:pPr indent="122238" algn="just" rtl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ii) Pyloric stenosis (in stomach).</a:t>
            </a:r>
          </a:p>
          <a:p>
            <a:pPr indent="122238" algn="just" rtl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iii) Intestinal strictures.</a:t>
            </a:r>
          </a:p>
          <a:p>
            <a:pPr indent="122238" algn="just" rtl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iv) Muscular arteries in hypertension.</a:t>
            </a:r>
          </a:p>
          <a:p>
            <a:pPr algn="just" rtl="0">
              <a:buNone/>
            </a:pPr>
            <a:r>
              <a:rPr lang="en-US" sz="2600" b="1" i="1" dirty="0" smtClean="0">
                <a:solidFill>
                  <a:srgbClr val="FF0000"/>
                </a:solidFill>
              </a:rPr>
              <a:t>3. Hypertrophy of skeletal muscle</a:t>
            </a:r>
            <a:r>
              <a:rPr lang="en-US" sz="2600" i="1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e.g. hypertrophied muscles in athletes and manual </a:t>
            </a:r>
            <a:r>
              <a:rPr lang="en-US" sz="2600" dirty="0" err="1" smtClean="0"/>
              <a:t>labourers</a:t>
            </a:r>
            <a:r>
              <a:rPr lang="en-US" sz="2600" dirty="0" smtClean="0"/>
              <a:t>.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sz="2600" b="1" i="1" dirty="0" smtClean="0">
                <a:solidFill>
                  <a:srgbClr val="FF0000"/>
                </a:solidFill>
              </a:rPr>
              <a:t>4. Compensatory hypertrophy</a:t>
            </a:r>
            <a:r>
              <a:rPr lang="en-US" sz="2600" i="1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may occur in an organ when the contralateral organ is removed e.g.</a:t>
            </a:r>
          </a:p>
          <a:p>
            <a:pPr marL="509588" indent="-284163" algn="just" rtl="0">
              <a:lnSpc>
                <a:spcPct val="120000"/>
              </a:lnSpc>
              <a:buNone/>
            </a:pPr>
            <a:r>
              <a:rPr lang="en-US" sz="2600" dirty="0" err="1" smtClean="0"/>
              <a:t>i</a:t>
            </a:r>
            <a:r>
              <a:rPr lang="en-US" sz="2600" dirty="0" smtClean="0"/>
              <a:t>) Following </a:t>
            </a:r>
            <a:r>
              <a:rPr lang="en-US" sz="2600" dirty="0" err="1" smtClean="0"/>
              <a:t>nephrectomy</a:t>
            </a:r>
            <a:r>
              <a:rPr lang="en-US" sz="2600" dirty="0" smtClean="0"/>
              <a:t> on one side in a young patient, there is compensatory hypertrophy as well as hyperplasia of the </a:t>
            </a:r>
            <a:r>
              <a:rPr lang="en-US" sz="2600" dirty="0" err="1" smtClean="0"/>
              <a:t>nephrons</a:t>
            </a:r>
            <a:r>
              <a:rPr lang="en-US" sz="2600" dirty="0" smtClean="0"/>
              <a:t> of the other kidney.</a:t>
            </a:r>
          </a:p>
          <a:p>
            <a:pPr marL="509588" indent="-284163" algn="just" rtl="0">
              <a:lnSpc>
                <a:spcPct val="120000"/>
              </a:lnSpc>
              <a:buNone/>
            </a:pPr>
            <a:r>
              <a:rPr lang="en-US" sz="2600" dirty="0" smtClean="0"/>
              <a:t>ii) Adrenal hyperplasia following removal of one adrenal gland.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1"/>
            <a:ext cx="8712968" cy="3024336"/>
          </a:xfrm>
        </p:spPr>
        <p:txBody>
          <a:bodyPr>
            <a:normAutofit fontScale="92500" lnSpcReduction="10000"/>
          </a:bodyPr>
          <a:lstStyle/>
          <a:p>
            <a:pPr algn="just" rtl="0">
              <a:lnSpc>
                <a:spcPct val="110000"/>
              </a:lnSpc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Iii) Compensatory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hypertrophy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/>
              <a:t>results from the increased workload on an organ.   </a:t>
            </a:r>
          </a:p>
          <a:p>
            <a:pPr algn="just" rtl="0">
              <a:lnSpc>
                <a:spcPct val="110000"/>
              </a:lnSpc>
            </a:pPr>
            <a:r>
              <a:rPr lang="en-US" dirty="0" smtClean="0"/>
              <a:t>Examples include weight training, which produces hypertrophy of skeletal muscle, and aortic </a:t>
            </a:r>
            <a:r>
              <a:rPr lang="en-US" dirty="0" err="1" smtClean="0"/>
              <a:t>valvular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r>
              <a:rPr lang="en-US" dirty="0" smtClean="0"/>
              <a:t>, which produces hypertrophy of the left ventricle.</a:t>
            </a:r>
            <a:endParaRPr lang="en-US" dirty="0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36912"/>
            <a:ext cx="55446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1685</Words>
  <Application>Microsoft Office PowerPoint</Application>
  <PresentationFormat>On-screen Show (4:3)</PresentationFormat>
  <Paragraphs>129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Blackadder ITC</vt:lpstr>
      <vt:lpstr>Calibri</vt:lpstr>
      <vt:lpstr>Edwardian Script ITC</vt:lpstr>
      <vt:lpstr>Times New Roman</vt:lpstr>
      <vt:lpstr>Wingdings</vt:lpstr>
      <vt:lpstr>سمة Office</vt:lpstr>
      <vt:lpstr> By  Prof. Dr. H. Lotfy El-Gammal 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By  Prof. Dr. H. Lotfy El-Gammal  2019</dc:title>
  <dc:creator>Dr hekmat</dc:creator>
  <cp:lastModifiedBy>Dr hekmat</cp:lastModifiedBy>
  <cp:revision>63</cp:revision>
  <dcterms:created xsi:type="dcterms:W3CDTF">2019-02-19T10:56:47Z</dcterms:created>
  <dcterms:modified xsi:type="dcterms:W3CDTF">2020-03-01T19:48:28Z</dcterms:modified>
</cp:coreProperties>
</file>