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505" r:id="rId3"/>
    <p:sldId id="506" r:id="rId4"/>
    <p:sldId id="507" r:id="rId5"/>
    <p:sldId id="508" r:id="rId6"/>
    <p:sldId id="509" r:id="rId7"/>
    <p:sldId id="510" r:id="rId8"/>
    <p:sldId id="511" r:id="rId9"/>
    <p:sldId id="502" r:id="rId10"/>
    <p:sldId id="445" r:id="rId11"/>
    <p:sldId id="499" r:id="rId12"/>
    <p:sldId id="446" r:id="rId13"/>
    <p:sldId id="447" r:id="rId14"/>
    <p:sldId id="448" r:id="rId15"/>
    <p:sldId id="449" r:id="rId16"/>
    <p:sldId id="501" r:id="rId17"/>
    <p:sldId id="450" r:id="rId18"/>
    <p:sldId id="451" r:id="rId19"/>
    <p:sldId id="452" r:id="rId20"/>
    <p:sldId id="453" r:id="rId21"/>
    <p:sldId id="500" r:id="rId22"/>
    <p:sldId id="454" r:id="rId23"/>
    <p:sldId id="455" r:id="rId24"/>
    <p:sldId id="456" r:id="rId25"/>
    <p:sldId id="457" r:id="rId26"/>
    <p:sldId id="458" r:id="rId27"/>
    <p:sldId id="459" r:id="rId28"/>
    <p:sldId id="460" r:id="rId29"/>
    <p:sldId id="461" r:id="rId30"/>
    <p:sldId id="462" r:id="rId31"/>
    <p:sldId id="469" r:id="rId32"/>
    <p:sldId id="470" r:id="rId33"/>
    <p:sldId id="471" r:id="rId34"/>
    <p:sldId id="504" r:id="rId35"/>
    <p:sldId id="472" r:id="rId36"/>
    <p:sldId id="473" r:id="rId37"/>
    <p:sldId id="503" r:id="rId38"/>
    <p:sldId id="466" r:id="rId39"/>
    <p:sldId id="467" r:id="rId40"/>
    <p:sldId id="497" r:id="rId41"/>
    <p:sldId id="498" r:id="rId42"/>
  </p:sldIdLst>
  <p:sldSz cx="9144000" cy="6858000" type="screen4x3"/>
  <p:notesSz cx="6791325" cy="99218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8159D5D-7D75-4F8A-A24C-EC414C68B043}">
          <p14:sldIdLst>
            <p14:sldId id="256"/>
            <p14:sldId id="505"/>
            <p14:sldId id="506"/>
            <p14:sldId id="507"/>
            <p14:sldId id="508"/>
            <p14:sldId id="509"/>
            <p14:sldId id="510"/>
            <p14:sldId id="511"/>
          </p14:sldIdLst>
        </p14:section>
        <p14:section name="Untitled Section" id="{DFC5A94A-4D63-4899-9474-DF7548024AE9}">
          <p14:sldIdLst>
            <p14:sldId id="502"/>
            <p14:sldId id="445"/>
            <p14:sldId id="499"/>
            <p14:sldId id="446"/>
            <p14:sldId id="447"/>
            <p14:sldId id="448"/>
            <p14:sldId id="449"/>
            <p14:sldId id="501"/>
            <p14:sldId id="450"/>
            <p14:sldId id="451"/>
            <p14:sldId id="452"/>
            <p14:sldId id="453"/>
            <p14:sldId id="500"/>
            <p14:sldId id="454"/>
            <p14:sldId id="455"/>
            <p14:sldId id="456"/>
            <p14:sldId id="457"/>
            <p14:sldId id="458"/>
            <p14:sldId id="459"/>
            <p14:sldId id="460"/>
            <p14:sldId id="461"/>
            <p14:sldId id="462"/>
            <p14:sldId id="469"/>
            <p14:sldId id="470"/>
            <p14:sldId id="471"/>
            <p14:sldId id="504"/>
            <p14:sldId id="472"/>
            <p14:sldId id="473"/>
            <p14:sldId id="503"/>
            <p14:sldId id="466"/>
            <p14:sldId id="467"/>
            <p14:sldId id="497"/>
            <p14:sldId id="4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3366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8" autoAdjust="0"/>
    <p:restoredTop sz="94660"/>
  </p:normalViewPr>
  <p:slideViewPr>
    <p:cSldViewPr>
      <p:cViewPr>
        <p:scale>
          <a:sx n="76" d="100"/>
          <a:sy n="76" d="100"/>
        </p:scale>
        <p:origin x="-153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6513" y="0"/>
            <a:ext cx="2943225" cy="496888"/>
          </a:xfrm>
          <a:prstGeom prst="rect">
            <a:avLst/>
          </a:prstGeom>
        </p:spPr>
        <p:txBody>
          <a:bodyPr vert="horz" lIns="91440" tIns="45720" rIns="91440" bIns="45720" rtlCol="0"/>
          <a:lstStyle>
            <a:lvl1pPr algn="r">
              <a:defRPr sz="1200"/>
            </a:lvl1pPr>
          </a:lstStyle>
          <a:p>
            <a:fld id="{7042DB3B-4F6D-462F-BD46-4C97E3C859CF}" type="datetimeFigureOut">
              <a:rPr lang="en-US" smtClean="0"/>
              <a:t>16-Mar-20</a:t>
            </a:fld>
            <a:endParaRPr lang="en-US"/>
          </a:p>
        </p:txBody>
      </p:sp>
      <p:sp>
        <p:nvSpPr>
          <p:cNvPr id="4" name="Slide Image Placeholder 3"/>
          <p:cNvSpPr>
            <a:spLocks noGrp="1" noRot="1" noChangeAspect="1"/>
          </p:cNvSpPr>
          <p:nvPr>
            <p:ph type="sldImg" idx="2"/>
          </p:nvPr>
        </p:nvSpPr>
        <p:spPr>
          <a:xfrm>
            <a:off x="915988" y="744538"/>
            <a:ext cx="4959350"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3288"/>
            <a:ext cx="5432425" cy="4464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3400"/>
            <a:ext cx="2943225"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6513" y="9423400"/>
            <a:ext cx="2943225" cy="496888"/>
          </a:xfrm>
          <a:prstGeom prst="rect">
            <a:avLst/>
          </a:prstGeom>
        </p:spPr>
        <p:txBody>
          <a:bodyPr vert="horz" lIns="91440" tIns="45720" rIns="91440" bIns="45720" rtlCol="0" anchor="b"/>
          <a:lstStyle>
            <a:lvl1pPr algn="r">
              <a:defRPr sz="1200"/>
            </a:lvl1pPr>
          </a:lstStyle>
          <a:p>
            <a:fld id="{8471C21F-32FF-4BDF-845F-216B1FC0F49E}" type="slidenum">
              <a:rPr lang="en-US" smtClean="0"/>
              <a:t>‹#›</a:t>
            </a:fld>
            <a:endParaRPr lang="en-US"/>
          </a:p>
        </p:txBody>
      </p:sp>
    </p:spTree>
    <p:extLst>
      <p:ext uri="{BB962C8B-B14F-4D97-AF65-F5344CB8AC3E}">
        <p14:creationId xmlns:p14="http://schemas.microsoft.com/office/powerpoint/2010/main" val="64009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1473B9-E0EB-4AA6-9EAA-7B8BD3A5DE98}" type="slidenum">
              <a:rPr lang="en-US" altLang="en-US" smtClean="0"/>
              <a:pPr eaLnBrk="1" hangingPunct="1">
                <a:spcBef>
                  <a:spcPct val="0"/>
                </a:spcBef>
              </a:pPr>
              <a:t>9</a:t>
            </a:fld>
            <a:endParaRPr lang="en-US" altLang="en-US" smtClean="0"/>
          </a:p>
        </p:txBody>
      </p:sp>
      <p:sp>
        <p:nvSpPr>
          <p:cNvPr id="71683" name="Rectangle 7"/>
          <p:cNvSpPr txBox="1">
            <a:spLocks noGrp="1" noChangeArrowheads="1"/>
          </p:cNvSpPr>
          <p:nvPr/>
        </p:nvSpPr>
        <p:spPr bwMode="auto">
          <a:xfrm>
            <a:off x="3846846" y="9424059"/>
            <a:ext cx="2942908" cy="49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spcBef>
                <a:spcPct val="30000"/>
              </a:spcBef>
              <a:defRPr sz="1200">
                <a:solidFill>
                  <a:schemeClr val="tx1"/>
                </a:solidFill>
                <a:latin typeface="Arial" charset="0"/>
              </a:defRPr>
            </a:lvl1pPr>
            <a:lvl2pPr marL="742950" indent="-285750" defTabSz="896938" eaLnBrk="0" hangingPunct="0">
              <a:spcBef>
                <a:spcPct val="30000"/>
              </a:spcBef>
              <a:defRPr sz="1200">
                <a:solidFill>
                  <a:schemeClr val="tx1"/>
                </a:solidFill>
                <a:latin typeface="Arial" charset="0"/>
              </a:defRPr>
            </a:lvl2pPr>
            <a:lvl3pPr marL="1143000" indent="-228600" defTabSz="896938" eaLnBrk="0" hangingPunct="0">
              <a:spcBef>
                <a:spcPct val="30000"/>
              </a:spcBef>
              <a:defRPr sz="1200">
                <a:solidFill>
                  <a:schemeClr val="tx1"/>
                </a:solidFill>
                <a:latin typeface="Arial" charset="0"/>
              </a:defRPr>
            </a:lvl3pPr>
            <a:lvl4pPr marL="1600200" indent="-228600" defTabSz="896938" eaLnBrk="0" hangingPunct="0">
              <a:spcBef>
                <a:spcPct val="30000"/>
              </a:spcBef>
              <a:defRPr sz="1200">
                <a:solidFill>
                  <a:schemeClr val="tx1"/>
                </a:solidFill>
                <a:latin typeface="Arial" charset="0"/>
              </a:defRPr>
            </a:lvl4pPr>
            <a:lvl5pPr marL="2057400" indent="-228600" defTabSz="896938" eaLnBrk="0" hangingPunct="0">
              <a:spcBef>
                <a:spcPct val="30000"/>
              </a:spcBef>
              <a:defRPr sz="1200">
                <a:solidFill>
                  <a:schemeClr val="tx1"/>
                </a:solidFill>
                <a:latin typeface="Arial" charset="0"/>
              </a:defRPr>
            </a:lvl5pPr>
            <a:lvl6pPr marL="2514600" indent="-228600" defTabSz="896938" eaLnBrk="0" fontAlgn="base" hangingPunct="0">
              <a:spcBef>
                <a:spcPct val="30000"/>
              </a:spcBef>
              <a:spcAft>
                <a:spcPct val="0"/>
              </a:spcAft>
              <a:defRPr sz="1200">
                <a:solidFill>
                  <a:schemeClr val="tx1"/>
                </a:solidFill>
                <a:latin typeface="Arial" charset="0"/>
              </a:defRPr>
            </a:lvl6pPr>
            <a:lvl7pPr marL="2971800" indent="-228600" defTabSz="896938" eaLnBrk="0" fontAlgn="base" hangingPunct="0">
              <a:spcBef>
                <a:spcPct val="30000"/>
              </a:spcBef>
              <a:spcAft>
                <a:spcPct val="0"/>
              </a:spcAft>
              <a:defRPr sz="1200">
                <a:solidFill>
                  <a:schemeClr val="tx1"/>
                </a:solidFill>
                <a:latin typeface="Arial" charset="0"/>
              </a:defRPr>
            </a:lvl7pPr>
            <a:lvl8pPr marL="3429000" indent="-228600" defTabSz="896938" eaLnBrk="0" fontAlgn="base" hangingPunct="0">
              <a:spcBef>
                <a:spcPct val="30000"/>
              </a:spcBef>
              <a:spcAft>
                <a:spcPct val="0"/>
              </a:spcAft>
              <a:defRPr sz="1200">
                <a:solidFill>
                  <a:schemeClr val="tx1"/>
                </a:solidFill>
                <a:latin typeface="Arial" charset="0"/>
              </a:defRPr>
            </a:lvl8pPr>
            <a:lvl9pPr marL="3886200" indent="-228600" defTabSz="8969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FC9C133-1B70-414D-860E-8781C18E3908}" type="slidenum">
              <a:rPr lang="en-US" altLang="en-US"/>
              <a:pPr algn="r" eaLnBrk="1" hangingPunct="1">
                <a:spcBef>
                  <a:spcPct val="0"/>
                </a:spcBef>
              </a:pPr>
              <a:t>9</a:t>
            </a:fld>
            <a:endParaRPr lang="en-US" altLang="en-US"/>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321671-D5F7-4242-BA50-FCF0C26D805F}" type="slidenum">
              <a:rPr lang="en-US" altLang="en-US" smtClean="0"/>
              <a:pPr eaLnBrk="1" hangingPunct="1">
                <a:spcBef>
                  <a:spcPct val="0"/>
                </a:spcBef>
              </a:pPr>
              <a:t>40</a:t>
            </a:fld>
            <a:endParaRPr lang="en-US" altLang="en-US" smtClean="0"/>
          </a:p>
        </p:txBody>
      </p:sp>
      <p:sp>
        <p:nvSpPr>
          <p:cNvPr id="77827" name="Rectangle 1026"/>
          <p:cNvSpPr>
            <a:spLocks noGrp="1" noRot="1" noChangeAspect="1" noChangeArrowheads="1" noTextEdit="1"/>
          </p:cNvSpPr>
          <p:nvPr>
            <p:ph type="sldImg"/>
          </p:nvPr>
        </p:nvSpPr>
        <p:spPr>
          <a:ln/>
        </p:spPr>
      </p:sp>
      <p:sp>
        <p:nvSpPr>
          <p:cNvPr id="778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7CC276-F6C8-4FD9-8942-A153FF7E9720}" type="slidenum">
              <a:rPr lang="en-US" altLang="en-US" smtClean="0"/>
              <a:pPr eaLnBrk="1" hangingPunct="1">
                <a:spcBef>
                  <a:spcPct val="0"/>
                </a:spcBef>
              </a:pPr>
              <a:t>12</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84D1096-D727-4DF0-8456-31BE55AC19D1}" type="slidenum">
              <a:rPr lang="en-US" altLang="en-US" smtClean="0"/>
              <a:pPr eaLnBrk="1" hangingPunct="1">
                <a:spcBef>
                  <a:spcPct val="0"/>
                </a:spcBef>
              </a:pPr>
              <a:t>13</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F56DA6-8754-40AC-AFA3-FFBBD5A37442}" type="slidenum">
              <a:rPr lang="en-US" altLang="en-US" smtClean="0"/>
              <a:pPr eaLnBrk="1" hangingPunct="1">
                <a:spcBef>
                  <a:spcPct val="0"/>
                </a:spcBef>
              </a:pPr>
              <a:t>14</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1903F1-798F-4831-BE5F-866990285AB9}" type="slidenum">
              <a:rPr lang="en-US" altLang="en-US" smtClean="0"/>
              <a:pPr eaLnBrk="1" hangingPunct="1">
                <a:spcBef>
                  <a:spcPct val="0"/>
                </a:spcBef>
              </a:pPr>
              <a:t>24</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436B6A5-C80E-4B5B-A865-C300E47E0E0E}" type="slidenum">
              <a:rPr lang="en-US" altLang="en-US" smtClean="0"/>
              <a:pPr eaLnBrk="1" hangingPunct="1">
                <a:spcBef>
                  <a:spcPct val="0"/>
                </a:spcBef>
              </a:pPr>
              <a:t>25</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DF2068-C60D-46F1-BE01-323476DCCED3}" type="slidenum">
              <a:rPr lang="en-US" altLang="en-US" smtClean="0"/>
              <a:pPr eaLnBrk="1" hangingPunct="1">
                <a:spcBef>
                  <a:spcPct val="0"/>
                </a:spcBef>
              </a:pPr>
              <a:t>26</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6C0FAC-9545-4C65-95E9-32636E261CEF}" type="slidenum">
              <a:rPr lang="en-US" altLang="en-US" smtClean="0"/>
              <a:pPr eaLnBrk="1" hangingPunct="1">
                <a:spcBef>
                  <a:spcPct val="0"/>
                </a:spcBef>
              </a:pPr>
              <a:t>27</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B54578-48FF-4324-AEC2-DBBB721F3FCD}" type="slidenum">
              <a:rPr lang="en-US" altLang="en-US" smtClean="0"/>
              <a:pPr eaLnBrk="1" hangingPunct="1">
                <a:spcBef>
                  <a:spcPct val="0"/>
                </a:spcBef>
              </a:pPr>
              <a:t>28</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9C20F69A-3B67-48AB-AFFA-C9F5F027CFF1}" type="datetimeFigureOut">
              <a:rPr lang="tr-TR"/>
              <a:pPr>
                <a:defRPr/>
              </a:pPr>
              <a:t>16.03.2020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9AE829D-C13F-40CD-B27B-94A5338B5FB5}"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E8CECFF-EF1F-4C93-9A2A-68060AF7883D}" type="datetimeFigureOut">
              <a:rPr lang="tr-TR"/>
              <a:pPr>
                <a:defRPr/>
              </a:pPr>
              <a:t>16.03.2020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335F755-4338-44E2-95D4-3BC81596BA2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D55A9-AB01-4D4F-8D43-F5937142BEAD}" type="datetimeFigureOut">
              <a:rPr lang="tr-TR"/>
              <a:pPr>
                <a:defRPr/>
              </a:pPr>
              <a:t>16.03.2020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72CB582-22AB-4556-90E8-CC118EACD380}"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457200" y="1600200"/>
            <a:ext cx="8229600" cy="4525963"/>
          </a:xfrm>
        </p:spPr>
        <p:txBody>
          <a:bodyPr/>
          <a:lstStyle/>
          <a:p>
            <a:pPr lvl="0"/>
            <a:endParaRPr lang="tr-TR" noProof="0"/>
          </a:p>
        </p:txBody>
      </p:sp>
      <p:sp>
        <p:nvSpPr>
          <p:cNvPr id="4" name="3 Veri Yer Tutucusu"/>
          <p:cNvSpPr>
            <a:spLocks noGrp="1"/>
          </p:cNvSpPr>
          <p:nvPr>
            <p:ph type="dt" sz="half" idx="10"/>
          </p:nvPr>
        </p:nvSpPr>
        <p:spPr/>
        <p:txBody>
          <a:bodyPr/>
          <a:lstStyle>
            <a:lvl1pPr>
              <a:defRPr/>
            </a:lvl1pPr>
          </a:lstStyle>
          <a:p>
            <a:pPr>
              <a:defRPr/>
            </a:pPr>
            <a:fld id="{27B9CF92-2619-4571-B651-5C9C34D15CA3}" type="datetimeFigureOut">
              <a:rPr lang="tr-TR"/>
              <a:pPr>
                <a:defRPr/>
              </a:pPr>
              <a:t>16.03.2020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C777AED-1BCE-4E12-9FB2-637609C20FDA}"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9739475-8F89-4593-A11E-A71B0D92A7B6}" type="slidenum">
              <a:rPr lang="en-US"/>
              <a:pPr>
                <a:defRPr/>
              </a:pPr>
              <a:t>‹#›</a:t>
            </a:fld>
            <a:endParaRPr lang="en-US"/>
          </a:p>
        </p:txBody>
      </p:sp>
    </p:spTree>
    <p:extLst>
      <p:ext uri="{BB962C8B-B14F-4D97-AF65-F5344CB8AC3E}">
        <p14:creationId xmlns:p14="http://schemas.microsoft.com/office/powerpoint/2010/main" val="1619762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D0776C-B3AD-4380-A5C2-4D727A58C681}" type="slidenum">
              <a:rPr lang="en-US"/>
              <a:pPr>
                <a:defRPr/>
              </a:pPr>
              <a:t>‹#›</a:t>
            </a:fld>
            <a:endParaRPr lang="en-US"/>
          </a:p>
        </p:txBody>
      </p:sp>
    </p:spTree>
    <p:extLst>
      <p:ext uri="{BB962C8B-B14F-4D97-AF65-F5344CB8AC3E}">
        <p14:creationId xmlns:p14="http://schemas.microsoft.com/office/powerpoint/2010/main" val="122243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4D08318-B8C6-469C-B139-3098994E5BC1}" type="datetimeFigureOut">
              <a:rPr lang="tr-TR"/>
              <a:pPr>
                <a:defRPr/>
              </a:pPr>
              <a:t>16.03.2020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A9EC00F-206A-46A0-95CA-9BD996DF27F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A5B0869-99FC-4B2A-8100-69642CB24631}" type="datetimeFigureOut">
              <a:rPr lang="tr-TR"/>
              <a:pPr>
                <a:defRPr/>
              </a:pPr>
              <a:t>16.03.2020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AA22995-444C-4581-80E9-748EC3FB1614}"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0E8AC8F-31D3-476F-A09F-AF99966A5515}" type="datetimeFigureOut">
              <a:rPr lang="tr-TR"/>
              <a:pPr>
                <a:defRPr/>
              </a:pPr>
              <a:t>16.03.2020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9025DF7-41E7-4325-9184-35B8D34E34D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40E1FC1-432B-458B-AD55-BD85F6061C9A}" type="datetimeFigureOut">
              <a:rPr lang="tr-TR"/>
              <a:pPr>
                <a:defRPr/>
              </a:pPr>
              <a:t>16.03.2020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845E90E1-34EE-4251-AC43-1072B2313DA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AF6DAD2-173A-4833-A1ED-4397609D10D2}" type="datetimeFigureOut">
              <a:rPr lang="tr-TR"/>
              <a:pPr>
                <a:defRPr/>
              </a:pPr>
              <a:t>16.03.2020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E73BEE0-2CBC-47FE-9266-66FDBD33606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88829CA-86CB-4010-B8F0-BB550FB80E95}" type="datetimeFigureOut">
              <a:rPr lang="tr-TR"/>
              <a:pPr>
                <a:defRPr/>
              </a:pPr>
              <a:t>16.03.2020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FA74D1F-02CC-4757-B7DE-33D2918403B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AEE21D0-D986-4121-A7F5-6DBAFCDAB1C3}" type="datetimeFigureOut">
              <a:rPr lang="tr-TR"/>
              <a:pPr>
                <a:defRPr/>
              </a:pPr>
              <a:t>16.03.2020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08CF6D7-020E-41EB-9434-0FB712B5FCAE}"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F997B1E-95DA-4C5C-86EC-42874C9438EA}" type="datetimeFigureOut">
              <a:rPr lang="tr-TR"/>
              <a:pPr>
                <a:defRPr/>
              </a:pPr>
              <a:t>16.03.2020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7846D05-03B5-4FBC-83F9-3953624F12C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D3920E-E5CB-45AB-9A70-2A04A743DC98}" type="datetimeFigureOut">
              <a:rPr lang="tr-TR"/>
              <a:pPr>
                <a:defRPr/>
              </a:pPr>
              <a:t>16.03.2020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35FA18-2843-4A06-8921-2BCC276CBA4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 id="2147483674" r:id="rId13"/>
    <p:sldLayoutId id="214748367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file:///C:\Documents%20and%20Settings\gam\Desktop\organogenesis%20class_files\Image39.gi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850" y="620713"/>
            <a:ext cx="8496300" cy="1150937"/>
          </a:xfrm>
        </p:spPr>
        <p:txBody>
          <a:bodyPr rtlCol="0">
            <a:normAutofit/>
          </a:bodyPr>
          <a:lstStyle/>
          <a:p>
            <a:pPr eaLnBrk="1" fontAlgn="auto" hangingPunct="1">
              <a:spcAft>
                <a:spcPts val="0"/>
              </a:spcAft>
              <a:defRPr/>
            </a:pPr>
            <a:r>
              <a:rPr lang="tr-TR" sz="3200" b="1" i="1" cap="all" dirty="0" smtClean="0">
                <a:solidFill>
                  <a:srgbClr val="0000CC"/>
                </a:solidFill>
                <a:latin typeface="Times New Roman" panose="02020603050405020304" pitchFamily="18" charset="0"/>
                <a:cs typeface="Times New Roman" panose="02020603050405020304" pitchFamily="18" charset="0"/>
              </a:rPr>
              <a:t>Plant tIssue culture</a:t>
            </a:r>
            <a:endParaRPr lang="tr-TR" sz="3200" i="1" dirty="0">
              <a:latin typeface="Times New Roman" panose="02020603050405020304" pitchFamily="18" charset="0"/>
              <a:cs typeface="Times New Roman" panose="02020603050405020304" pitchFamily="18" charset="0"/>
            </a:endParaRPr>
          </a:p>
        </p:txBody>
      </p:sp>
      <p:sp>
        <p:nvSpPr>
          <p:cNvPr id="4" name="2 Alt Başlık"/>
          <p:cNvSpPr txBox="1">
            <a:spLocks/>
          </p:cNvSpPr>
          <p:nvPr/>
        </p:nvSpPr>
        <p:spPr bwMode="auto">
          <a:xfrm>
            <a:off x="1619672" y="2348880"/>
            <a:ext cx="6400800" cy="3316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ct val="90000"/>
              </a:lnSpc>
            </a:pPr>
            <a:r>
              <a:rPr lang="en-US" b="1" i="1" u="sng" dirty="0" err="1" smtClean="0">
                <a:solidFill>
                  <a:srgbClr val="FF0000"/>
                </a:solidFill>
                <a:latin typeface="Tekton Pro" pitchFamily="34" charset="0"/>
                <a:cs typeface="Times New Roman" pitchFamily="18" charset="0"/>
              </a:rPr>
              <a:t>Prof.Dr</a:t>
            </a:r>
            <a:r>
              <a:rPr lang="en-US" b="1" i="1" u="sng" dirty="0" smtClean="0">
                <a:solidFill>
                  <a:srgbClr val="FF0000"/>
                </a:solidFill>
                <a:latin typeface="Tekton Pro" pitchFamily="34" charset="0"/>
                <a:cs typeface="Times New Roman" pitchFamily="18" charset="0"/>
              </a:rPr>
              <a:t>. Nemat Mohamed Hassan</a:t>
            </a:r>
            <a:r>
              <a:rPr lang="tr-TR" sz="2600" b="1" i="1" u="sng" dirty="0" smtClean="0">
                <a:solidFill>
                  <a:srgbClr val="FF0000"/>
                </a:solidFill>
                <a:latin typeface="Tekton Pro" pitchFamily="34" charset="0"/>
                <a:cs typeface="Times New Roman" pitchFamily="18" charset="0"/>
              </a:rPr>
              <a:t>, </a:t>
            </a:r>
            <a:r>
              <a:rPr lang="tr-TR" sz="2600" b="1" i="1" dirty="0" smtClean="0">
                <a:solidFill>
                  <a:srgbClr val="FF0000"/>
                </a:solidFill>
                <a:latin typeface="Tekton Pro" pitchFamily="34" charset="0"/>
                <a:cs typeface="Times New Roman" pitchFamily="18" charset="0"/>
              </a:rPr>
              <a:t>Department of </a:t>
            </a:r>
            <a:r>
              <a:rPr lang="en-US" sz="2600" b="1" i="1" dirty="0" smtClean="0">
                <a:solidFill>
                  <a:srgbClr val="FF0000"/>
                </a:solidFill>
                <a:latin typeface="Tekton Pro" pitchFamily="34" charset="0"/>
                <a:cs typeface="Times New Roman" pitchFamily="18" charset="0"/>
              </a:rPr>
              <a:t>Botany and Microbiology</a:t>
            </a:r>
            <a:r>
              <a:rPr lang="tr-TR" sz="2600" b="1" i="1" dirty="0" smtClean="0">
                <a:solidFill>
                  <a:srgbClr val="FF0000"/>
                </a:solidFill>
                <a:latin typeface="Tekton Pro" pitchFamily="34" charset="0"/>
                <a:cs typeface="Times New Roman" pitchFamily="18" charset="0"/>
              </a:rPr>
              <a:t>, Faculty of Science, University of </a:t>
            </a:r>
            <a:r>
              <a:rPr lang="en-US" sz="2600" b="1" i="1" dirty="0" smtClean="0">
                <a:solidFill>
                  <a:srgbClr val="FF0000"/>
                </a:solidFill>
                <a:latin typeface="Tekton Pro" pitchFamily="34" charset="0"/>
                <a:cs typeface="Times New Roman" pitchFamily="18" charset="0"/>
              </a:rPr>
              <a:t>Damietta</a:t>
            </a:r>
          </a:p>
          <a:p>
            <a:pPr eaLnBrk="1" hangingPunct="1">
              <a:lnSpc>
                <a:spcPct val="90000"/>
              </a:lnSpc>
            </a:pPr>
            <a:endParaRPr lang="en-US" sz="2600" b="1" i="1" dirty="0" smtClean="0">
              <a:solidFill>
                <a:srgbClr val="FF0000"/>
              </a:solidFill>
              <a:latin typeface="Tekton Pro" pitchFamily="34" charset="0"/>
              <a:cs typeface="Times New Roman" pitchFamily="18" charset="0"/>
            </a:endParaRPr>
          </a:p>
          <a:p>
            <a:pPr eaLnBrk="1" hangingPunct="1">
              <a:lnSpc>
                <a:spcPct val="90000"/>
              </a:lnSpc>
            </a:pPr>
            <a:r>
              <a:rPr lang="en-US" sz="2600" b="1" i="1" dirty="0" smtClean="0">
                <a:solidFill>
                  <a:srgbClr val="FF0000"/>
                </a:solidFill>
                <a:latin typeface="Tekton Pro" pitchFamily="34" charset="0"/>
                <a:cs typeface="Times New Roman" pitchFamily="18" charset="0"/>
              </a:rPr>
              <a:t>Lecture </a:t>
            </a:r>
            <a:r>
              <a:rPr lang="en-US" sz="2600" b="1" i="1" dirty="0" smtClean="0">
                <a:solidFill>
                  <a:srgbClr val="FF0000"/>
                </a:solidFill>
                <a:latin typeface="Tekton Pro" pitchFamily="34" charset="0"/>
                <a:cs typeface="Times New Roman" pitchFamily="18" charset="0"/>
              </a:rPr>
              <a:t>22</a:t>
            </a:r>
            <a:r>
              <a:rPr lang="tr-TR" sz="2600" b="1" i="1" dirty="0" smtClean="0">
                <a:solidFill>
                  <a:srgbClr val="FF0000"/>
                </a:solidFill>
                <a:latin typeface="Tekton Pro" pitchFamily="34" charset="0"/>
                <a:cs typeface="Times New Roman" pitchFamily="18" charset="0"/>
              </a:rPr>
              <a:t>.</a:t>
            </a:r>
            <a:r>
              <a:rPr lang="en-US" sz="2600" b="1" i="1" dirty="0" smtClean="0">
                <a:solidFill>
                  <a:srgbClr val="FF0000"/>
                </a:solidFill>
                <a:latin typeface="Tekton Pro" pitchFamily="34" charset="0"/>
                <a:cs typeface="Times New Roman" pitchFamily="18" charset="0"/>
              </a:rPr>
              <a:t>0</a:t>
            </a:r>
            <a:r>
              <a:rPr lang="tr-TR" sz="2600" b="1" i="1" dirty="0" smtClean="0">
                <a:solidFill>
                  <a:srgbClr val="FF0000"/>
                </a:solidFill>
                <a:latin typeface="Tekton Pro" pitchFamily="34" charset="0"/>
                <a:cs typeface="Times New Roman" pitchFamily="18" charset="0"/>
              </a:rPr>
              <a:t>3.2020</a:t>
            </a:r>
            <a:endParaRPr lang="en-US" sz="2600" b="1" i="1" dirty="0" smtClean="0">
              <a:solidFill>
                <a:srgbClr val="FF0000"/>
              </a:solidFill>
              <a:latin typeface="Tekton Pro"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41784"/>
            <a:ext cx="8229600" cy="1143000"/>
          </a:xfrm>
        </p:spPr>
        <p:txBody>
          <a:bodyPr/>
          <a:lstStyle/>
          <a:p>
            <a:pPr eaLnBrk="1" hangingPunct="1"/>
            <a:r>
              <a:rPr lang="en-US" altLang="en-US" dirty="0" smtClean="0">
                <a:solidFill>
                  <a:schemeClr val="tx1"/>
                </a:solidFill>
                <a:latin typeface="Bodoni MT Black" pitchFamily="18" charset="0"/>
              </a:rPr>
              <a:t>II-Organogenesis</a:t>
            </a:r>
            <a:endParaRPr lang="en-CA" altLang="en-US" dirty="0" smtClean="0">
              <a:solidFill>
                <a:schemeClr val="tx1"/>
              </a:solidFill>
              <a:latin typeface="Bodoni MT Black" pitchFamily="18" charset="0"/>
            </a:endParaRPr>
          </a:p>
        </p:txBody>
      </p:sp>
      <p:pic>
        <p:nvPicPr>
          <p:cNvPr id="51203" name="Picture 5" descr="carrot-scan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956508348"/>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idx="1"/>
          </p:nvPr>
        </p:nvSpPr>
        <p:spPr>
          <a:xfrm>
            <a:off x="395536" y="764704"/>
            <a:ext cx="8229600" cy="4525963"/>
          </a:xfrm>
          <a:noFill/>
        </p:spPr>
        <p:txBody>
          <a:bodyPr/>
          <a:lstStyle/>
          <a:p>
            <a:pPr eaLnBrk="1" hangingPunct="1">
              <a:lnSpc>
                <a:spcPct val="90000"/>
              </a:lnSpc>
            </a:pPr>
            <a:r>
              <a:rPr kumimoji="1" lang="en-US" altLang="ko-KR" sz="2800" dirty="0" smtClean="0">
                <a:latin typeface="Garamond" pitchFamily="18" charset="0"/>
                <a:ea typeface="굴림" charset="-127"/>
              </a:rPr>
              <a:t>The ability of non-meristematic plant tissues to form various organs</a:t>
            </a:r>
            <a:r>
              <a:rPr kumimoji="1" lang="en-US" altLang="ko-KR" sz="2800" i="1" dirty="0" smtClean="0">
                <a:latin typeface="Garamond" pitchFamily="18" charset="0"/>
                <a:ea typeface="굴림" charset="-127"/>
              </a:rPr>
              <a:t> de novo.</a:t>
            </a:r>
          </a:p>
          <a:p>
            <a:pPr eaLnBrk="1" hangingPunct="1">
              <a:lnSpc>
                <a:spcPct val="90000"/>
              </a:lnSpc>
            </a:pPr>
            <a:r>
              <a:rPr lang="id-ID" altLang="en-US" sz="2800" dirty="0" smtClean="0">
                <a:latin typeface="Garamond" pitchFamily="18" charset="0"/>
              </a:rPr>
              <a:t>The f</a:t>
            </a:r>
            <a:r>
              <a:rPr lang="en-US" altLang="en-US" sz="2800" dirty="0" err="1" smtClean="0">
                <a:latin typeface="Garamond" pitchFamily="18" charset="0"/>
              </a:rPr>
              <a:t>ormation</a:t>
            </a:r>
            <a:r>
              <a:rPr lang="en-US" altLang="en-US" sz="2800" dirty="0" smtClean="0">
                <a:latin typeface="Garamond" pitchFamily="18" charset="0"/>
              </a:rPr>
              <a:t> of adventitious organs </a:t>
            </a:r>
          </a:p>
          <a:p>
            <a:pPr eaLnBrk="1" hangingPunct="1">
              <a:lnSpc>
                <a:spcPct val="90000"/>
              </a:lnSpc>
            </a:pPr>
            <a:r>
              <a:rPr lang="en-US" altLang="en-US" sz="2800" dirty="0" smtClean="0">
                <a:latin typeface="Garamond" pitchFamily="18" charset="0"/>
              </a:rPr>
              <a:t>The production of roots, shoots or leaves</a:t>
            </a:r>
          </a:p>
          <a:p>
            <a:pPr eaLnBrk="1" hangingPunct="1">
              <a:lnSpc>
                <a:spcPct val="90000"/>
              </a:lnSpc>
            </a:pPr>
            <a:r>
              <a:rPr lang="en-US" altLang="en-US" sz="2800" dirty="0" smtClean="0">
                <a:latin typeface="Garamond" pitchFamily="18" charset="0"/>
              </a:rPr>
              <a:t>These organs may arise out of pre-existing meristems or out of differentiated cells</a:t>
            </a:r>
          </a:p>
          <a:p>
            <a:pPr eaLnBrk="1" hangingPunct="1">
              <a:lnSpc>
                <a:spcPct val="90000"/>
              </a:lnSpc>
            </a:pPr>
            <a:r>
              <a:rPr lang="en-US" altLang="en-US" sz="2800" dirty="0" smtClean="0">
                <a:latin typeface="Garamond" pitchFamily="18" charset="0"/>
              </a:rPr>
              <a:t>This may involve a callus intermediate but often occurs without callus.</a:t>
            </a:r>
            <a:endParaRPr lang="en-CA" altLang="en-US" sz="2800" dirty="0" smtClean="0">
              <a:latin typeface="Garamond" pitchFamily="18" charset="0"/>
            </a:endParaRPr>
          </a:p>
        </p:txBody>
      </p:sp>
    </p:spTree>
    <p:extLst>
      <p:ext uri="{BB962C8B-B14F-4D97-AF65-F5344CB8AC3E}">
        <p14:creationId xmlns:p14="http://schemas.microsoft.com/office/powerpoint/2010/main" val="2537644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968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1143000"/>
          </a:xfrm>
        </p:spPr>
        <p:txBody>
          <a:bodyPr/>
          <a:lstStyle/>
          <a:p>
            <a:pPr eaLnBrk="1" hangingPunct="1"/>
            <a:r>
              <a:rPr lang="en-US" altLang="en-US" smtClean="0">
                <a:solidFill>
                  <a:schemeClr val="tx1"/>
                </a:solidFill>
                <a:latin typeface="Bodoni MT Black" pitchFamily="18" charset="0"/>
              </a:rPr>
              <a:t>Indirect organogenesis</a:t>
            </a:r>
          </a:p>
        </p:txBody>
      </p:sp>
      <p:sp>
        <p:nvSpPr>
          <p:cNvPr id="53251" name="Rectangle 3"/>
          <p:cNvSpPr>
            <a:spLocks noChangeArrowheads="1"/>
          </p:cNvSpPr>
          <p:nvPr/>
        </p:nvSpPr>
        <p:spPr bwMode="auto">
          <a:xfrm>
            <a:off x="152400" y="2022475"/>
            <a:ext cx="8991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latin typeface="Garamond" pitchFamily="18" charset="0"/>
              </a:rPr>
              <a:t>Explant </a:t>
            </a:r>
          </a:p>
          <a:p>
            <a:pPr algn="ctr" eaLnBrk="1" hangingPunct="1">
              <a:spcBef>
                <a:spcPct val="0"/>
              </a:spcBef>
              <a:buFontTx/>
              <a:buNone/>
            </a:pPr>
            <a:endParaRPr lang="en-US" altLang="en-US">
              <a:latin typeface="Garamond" pitchFamily="18" charset="0"/>
            </a:endParaRPr>
          </a:p>
          <a:p>
            <a:pPr algn="ctr" eaLnBrk="1" hangingPunct="1">
              <a:spcBef>
                <a:spcPct val="0"/>
              </a:spcBef>
              <a:buFontTx/>
              <a:buNone/>
            </a:pPr>
            <a:r>
              <a:rPr lang="en-US" altLang="en-US">
                <a:latin typeface="Garamond" pitchFamily="18" charset="0"/>
              </a:rPr>
              <a:t>Callus</a:t>
            </a:r>
          </a:p>
          <a:p>
            <a:pPr algn="ctr" eaLnBrk="1" hangingPunct="1">
              <a:spcBef>
                <a:spcPct val="0"/>
              </a:spcBef>
              <a:buFontTx/>
              <a:buNone/>
            </a:pPr>
            <a:endParaRPr lang="en-US" altLang="en-US">
              <a:latin typeface="Garamond" pitchFamily="18" charset="0"/>
            </a:endParaRPr>
          </a:p>
          <a:p>
            <a:pPr algn="ctr" eaLnBrk="1" hangingPunct="1">
              <a:spcBef>
                <a:spcPct val="0"/>
              </a:spcBef>
              <a:buFontTx/>
              <a:buNone/>
            </a:pPr>
            <a:r>
              <a:rPr lang="en-US" altLang="en-US">
                <a:latin typeface="Garamond" pitchFamily="18" charset="0"/>
              </a:rPr>
              <a:t>Meristemoid</a:t>
            </a:r>
          </a:p>
          <a:p>
            <a:pPr algn="ctr" eaLnBrk="1" hangingPunct="1">
              <a:spcBef>
                <a:spcPct val="0"/>
              </a:spcBef>
              <a:buFontTx/>
              <a:buNone/>
            </a:pPr>
            <a:endParaRPr lang="en-US" altLang="en-US">
              <a:latin typeface="Garamond" pitchFamily="18" charset="0"/>
            </a:endParaRPr>
          </a:p>
          <a:p>
            <a:pPr algn="ctr" eaLnBrk="1" hangingPunct="1">
              <a:spcBef>
                <a:spcPct val="0"/>
              </a:spcBef>
              <a:buFontTx/>
              <a:buNone/>
            </a:pPr>
            <a:r>
              <a:rPr lang="en-US" altLang="en-US">
                <a:latin typeface="Garamond" pitchFamily="18" charset="0"/>
              </a:rPr>
              <a:t> Primordium</a:t>
            </a:r>
          </a:p>
        </p:txBody>
      </p:sp>
      <p:sp>
        <p:nvSpPr>
          <p:cNvPr id="8" name="Down Arrow 7"/>
          <p:cNvSpPr/>
          <p:nvPr/>
        </p:nvSpPr>
        <p:spPr>
          <a:xfrm>
            <a:off x="4343400" y="2590800"/>
            <a:ext cx="685800" cy="4572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4343400" y="3581400"/>
            <a:ext cx="685800" cy="4572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4343400" y="4572000"/>
            <a:ext cx="685800" cy="4572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24952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715962"/>
          </a:xfrm>
        </p:spPr>
        <p:txBody>
          <a:bodyPr/>
          <a:lstStyle/>
          <a:p>
            <a:pPr eaLnBrk="1" hangingPunct="1"/>
            <a:r>
              <a:rPr lang="en-US" altLang="en-US" smtClean="0">
                <a:solidFill>
                  <a:schemeClr val="tx1"/>
                </a:solidFill>
                <a:latin typeface="Bodoni MT Black" pitchFamily="18" charset="0"/>
              </a:rPr>
              <a:t>Direct Organogenesis</a:t>
            </a:r>
          </a:p>
        </p:txBody>
      </p:sp>
      <p:sp>
        <p:nvSpPr>
          <p:cNvPr id="54275" name="Rectangle 3"/>
          <p:cNvSpPr>
            <a:spLocks noChangeArrowheads="1"/>
          </p:cNvSpPr>
          <p:nvPr/>
        </p:nvSpPr>
        <p:spPr bwMode="auto">
          <a:xfrm>
            <a:off x="0" y="2647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4276" name="Picture 4" descr="C:\Documents and Settings\gam\Desktop\organogenesis class_files\Image39.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600" y="1981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6"/>
          <p:cNvSpPr txBox="1">
            <a:spLocks noChangeArrowheads="1"/>
          </p:cNvSpPr>
          <p:nvPr/>
        </p:nvSpPr>
        <p:spPr bwMode="auto">
          <a:xfrm>
            <a:off x="457200" y="11430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Garamond" pitchFamily="18" charset="0"/>
              </a:rPr>
              <a:t>Direct shoot/root formation from the explant</a:t>
            </a:r>
          </a:p>
        </p:txBody>
      </p:sp>
    </p:spTree>
    <p:extLst>
      <p:ext uri="{BB962C8B-B14F-4D97-AF65-F5344CB8AC3E}">
        <p14:creationId xmlns:p14="http://schemas.microsoft.com/office/powerpoint/2010/main" val="2303649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smtClean="0">
                <a:solidFill>
                  <a:schemeClr val="tx1"/>
                </a:solidFill>
                <a:latin typeface="Bodoni MT Black" pitchFamily="18" charset="0"/>
              </a:rPr>
              <a:t>III-Somatic Embryogenesis</a:t>
            </a:r>
            <a:endParaRPr lang="en-CA" altLang="en-US" dirty="0" smtClean="0">
              <a:solidFill>
                <a:schemeClr val="tx1"/>
              </a:solidFill>
              <a:latin typeface="Bodoni MT Black" pitchFamily="18" charset="0"/>
            </a:endParaRPr>
          </a:p>
        </p:txBody>
      </p:sp>
      <p:pic>
        <p:nvPicPr>
          <p:cNvPr id="55300"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90640"/>
            <a:ext cx="5616624" cy="53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869519"/>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95536" y="980728"/>
            <a:ext cx="8229600" cy="4525963"/>
          </a:xfrm>
        </p:spPr>
        <p:txBody>
          <a:bodyPr/>
          <a:lstStyle/>
          <a:p>
            <a:pPr eaLnBrk="1" hangingPunct="1"/>
            <a:r>
              <a:rPr lang="id-ID" altLang="en-US" sz="2800" dirty="0" smtClean="0">
                <a:latin typeface="Garamond" pitchFamily="18" charset="0"/>
              </a:rPr>
              <a:t>The </a:t>
            </a:r>
            <a:r>
              <a:rPr lang="en-US" altLang="en-US" sz="2800" dirty="0" smtClean="0">
                <a:latin typeface="Garamond" pitchFamily="18" charset="0"/>
              </a:rPr>
              <a:t>formation of adventitious embryos </a:t>
            </a:r>
          </a:p>
          <a:p>
            <a:pPr eaLnBrk="1" hangingPunct="1"/>
            <a:r>
              <a:rPr lang="en-US" altLang="en-US" sz="2800" dirty="0" smtClean="0">
                <a:latin typeface="Garamond" pitchFamily="18" charset="0"/>
              </a:rPr>
              <a:t>The production of </a:t>
            </a:r>
            <a:r>
              <a:rPr lang="en-US" altLang="en-US" sz="2800" dirty="0" err="1" smtClean="0">
                <a:latin typeface="Garamond" pitchFamily="18" charset="0"/>
              </a:rPr>
              <a:t>embr</a:t>
            </a:r>
            <a:r>
              <a:rPr lang="id-ID" altLang="en-US" sz="2800" dirty="0" smtClean="0">
                <a:latin typeface="Garamond" pitchFamily="18" charset="0"/>
              </a:rPr>
              <a:t>y</a:t>
            </a:r>
            <a:r>
              <a:rPr lang="en-US" altLang="en-US" sz="2800" dirty="0" err="1" smtClean="0">
                <a:latin typeface="Garamond" pitchFamily="18" charset="0"/>
              </a:rPr>
              <a:t>os</a:t>
            </a:r>
            <a:r>
              <a:rPr lang="en-US" altLang="en-US" sz="2800" dirty="0" smtClean="0">
                <a:latin typeface="Garamond" pitchFamily="18" charset="0"/>
              </a:rPr>
              <a:t> from somatic or “non-germ” cells.</a:t>
            </a:r>
          </a:p>
          <a:p>
            <a:pPr eaLnBrk="1" hangingPunct="1"/>
            <a:r>
              <a:rPr lang="id-ID" altLang="en-US" sz="2800" dirty="0" smtClean="0">
                <a:latin typeface="Garamond" pitchFamily="18" charset="0"/>
              </a:rPr>
              <a:t>It u</a:t>
            </a:r>
            <a:r>
              <a:rPr lang="en-US" altLang="en-US" sz="2800" dirty="0" err="1" smtClean="0">
                <a:latin typeface="Garamond" pitchFamily="18" charset="0"/>
              </a:rPr>
              <a:t>sually</a:t>
            </a:r>
            <a:r>
              <a:rPr lang="en-US" altLang="en-US" sz="2800" dirty="0" smtClean="0">
                <a:latin typeface="Garamond" pitchFamily="18" charset="0"/>
              </a:rPr>
              <a:t> involves a callus intermediate stage which can result in variation among seedlings</a:t>
            </a:r>
            <a:endParaRPr lang="en-CA" altLang="en-US" sz="2800" dirty="0" smtClean="0">
              <a:latin typeface="Garamond" pitchFamily="18" charset="0"/>
            </a:endParaRPr>
          </a:p>
        </p:txBody>
      </p:sp>
    </p:spTree>
    <p:extLst>
      <p:ext uri="{BB962C8B-B14F-4D97-AF65-F5344CB8AC3E}">
        <p14:creationId xmlns:p14="http://schemas.microsoft.com/office/powerpoint/2010/main" val="111069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590550"/>
            <a:ext cx="8229600" cy="511175"/>
          </a:xfrm>
        </p:spPr>
        <p:txBody>
          <a:bodyPr/>
          <a:lstStyle/>
          <a:p>
            <a:pPr eaLnBrk="1" hangingPunct="1"/>
            <a:r>
              <a:rPr lang="en-US" altLang="zh-TW" sz="3600" smtClean="0">
                <a:solidFill>
                  <a:schemeClr val="tx1"/>
                </a:solidFill>
                <a:latin typeface="Bodoni MT Black" pitchFamily="18" charset="0"/>
                <a:ea typeface="新細明體" pitchFamily="18" charset="-120"/>
              </a:rPr>
              <a:t>Types of embryogenic cells</a:t>
            </a:r>
          </a:p>
        </p:txBody>
      </p:sp>
      <p:sp>
        <p:nvSpPr>
          <p:cNvPr id="56323" name="Rectangle 3"/>
          <p:cNvSpPr>
            <a:spLocks noGrp="1" noChangeArrowheads="1"/>
          </p:cNvSpPr>
          <p:nvPr>
            <p:ph type="body" idx="1"/>
          </p:nvPr>
        </p:nvSpPr>
        <p:spPr>
          <a:xfrm>
            <a:off x="323850" y="1700213"/>
            <a:ext cx="8569325" cy="4687887"/>
          </a:xfrm>
        </p:spPr>
        <p:txBody>
          <a:bodyPr/>
          <a:lstStyle/>
          <a:p>
            <a:pPr eaLnBrk="1" hangingPunct="1">
              <a:lnSpc>
                <a:spcPct val="90000"/>
              </a:lnSpc>
            </a:pPr>
            <a:r>
              <a:rPr lang="en-US" altLang="zh-TW" sz="2800" smtClean="0">
                <a:latin typeface="Garamond" pitchFamily="18" charset="0"/>
                <a:ea typeface="新細明體" pitchFamily="18" charset="-120"/>
              </a:rPr>
              <a:t>Pre-embryogenic determined cells, PEDCs</a:t>
            </a:r>
          </a:p>
          <a:p>
            <a:pPr lvl="1" eaLnBrk="1" hangingPunct="1">
              <a:lnSpc>
                <a:spcPct val="90000"/>
              </a:lnSpc>
            </a:pPr>
            <a:r>
              <a:rPr lang="en-US" altLang="zh-TW" sz="2400" smtClean="0">
                <a:latin typeface="Garamond" pitchFamily="18" charset="0"/>
                <a:ea typeface="新細明體" pitchFamily="18" charset="-120"/>
              </a:rPr>
              <a:t>The cells are committed to embryonic development and need only to be released. Such cells are found in embryonic tissue.</a:t>
            </a:r>
          </a:p>
          <a:p>
            <a:pPr eaLnBrk="1" hangingPunct="1">
              <a:lnSpc>
                <a:spcPct val="90000"/>
              </a:lnSpc>
            </a:pPr>
            <a:endParaRPr lang="en-US" altLang="zh-TW" sz="2800" smtClean="0">
              <a:latin typeface="Garamond" pitchFamily="18" charset="0"/>
              <a:ea typeface="新細明體" pitchFamily="18" charset="-120"/>
            </a:endParaRPr>
          </a:p>
          <a:p>
            <a:pPr eaLnBrk="1" hangingPunct="1">
              <a:lnSpc>
                <a:spcPct val="90000"/>
              </a:lnSpc>
            </a:pPr>
            <a:r>
              <a:rPr lang="en-US" altLang="zh-TW" sz="2800" smtClean="0">
                <a:latin typeface="Garamond" pitchFamily="18" charset="0"/>
                <a:ea typeface="新細明體" pitchFamily="18" charset="-120"/>
              </a:rPr>
              <a:t>Induced embryogenic determined cells, IEDCs</a:t>
            </a:r>
          </a:p>
          <a:p>
            <a:pPr lvl="1" eaLnBrk="1" hangingPunct="1">
              <a:lnSpc>
                <a:spcPct val="90000"/>
              </a:lnSpc>
            </a:pPr>
            <a:r>
              <a:rPr lang="en-US" altLang="zh-TW" sz="2400" smtClean="0">
                <a:latin typeface="Garamond" pitchFamily="18" charset="0"/>
                <a:ea typeface="新細明體" pitchFamily="18" charset="-120"/>
              </a:rPr>
              <a:t>In majority of cases embryogenesis is through indirect method.</a:t>
            </a:r>
            <a:endParaRPr lang="id-ID" altLang="zh-TW" sz="2400" smtClean="0">
              <a:latin typeface="Garamond" pitchFamily="18" charset="0"/>
              <a:ea typeface="新細明體" pitchFamily="18" charset="-120"/>
            </a:endParaRPr>
          </a:p>
          <a:p>
            <a:pPr lvl="1" eaLnBrk="1" hangingPunct="1">
              <a:lnSpc>
                <a:spcPct val="90000"/>
              </a:lnSpc>
            </a:pPr>
            <a:r>
              <a:rPr lang="en-US" altLang="zh-TW" sz="2400" smtClean="0">
                <a:latin typeface="Garamond" pitchFamily="18" charset="0"/>
                <a:ea typeface="新細明體" pitchFamily="18" charset="-120"/>
              </a:rPr>
              <a:t>Specific growth regulator concentrations and/or cultural conditions are required for initiation of callus and then redetermination of these cells into the embryogenic pattern of development.</a:t>
            </a:r>
          </a:p>
        </p:txBody>
      </p:sp>
    </p:spTree>
    <p:extLst>
      <p:ext uri="{BB962C8B-B14F-4D97-AF65-F5344CB8AC3E}">
        <p14:creationId xmlns:p14="http://schemas.microsoft.com/office/powerpoint/2010/main" val="1126081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TW" smtClean="0">
                <a:solidFill>
                  <a:schemeClr val="tx1"/>
                </a:solidFill>
                <a:latin typeface="Bodoni MT Black" pitchFamily="18" charset="0"/>
                <a:ea typeface="新細明體" pitchFamily="18" charset="-120"/>
              </a:rPr>
              <a:t>Various terms for non-zygotic embryos</a:t>
            </a:r>
          </a:p>
        </p:txBody>
      </p:sp>
      <p:sp>
        <p:nvSpPr>
          <p:cNvPr id="57347" name="Rectangle 3"/>
          <p:cNvSpPr>
            <a:spLocks noGrp="1" noChangeArrowheads="1"/>
          </p:cNvSpPr>
          <p:nvPr>
            <p:ph type="body" idx="1"/>
          </p:nvPr>
        </p:nvSpPr>
        <p:spPr/>
        <p:txBody>
          <a:bodyPr/>
          <a:lstStyle/>
          <a:p>
            <a:pPr marL="355600" indent="-355600" eaLnBrk="1" hangingPunct="1">
              <a:buClr>
                <a:schemeClr val="tx1"/>
              </a:buClr>
              <a:buFont typeface="Wingdings" pitchFamily="2" charset="2"/>
              <a:buChar char="ü"/>
              <a:tabLst>
                <a:tab pos="342900" algn="l"/>
              </a:tabLst>
            </a:pPr>
            <a:r>
              <a:rPr lang="en-US" altLang="zh-TW" sz="2800" dirty="0" err="1" smtClean="0">
                <a:solidFill>
                  <a:srgbClr val="FF0000"/>
                </a:solidFill>
                <a:latin typeface="Garamond" pitchFamily="18" charset="0"/>
                <a:ea typeface="新細明體" pitchFamily="18" charset="-120"/>
              </a:rPr>
              <a:t>Adventious</a:t>
            </a:r>
            <a:r>
              <a:rPr lang="en-US" altLang="zh-TW" sz="2800" dirty="0" smtClean="0">
                <a:solidFill>
                  <a:srgbClr val="FF0000"/>
                </a:solidFill>
                <a:latin typeface="Garamond" pitchFamily="18" charset="0"/>
                <a:ea typeface="新細明體" pitchFamily="18" charset="-120"/>
              </a:rPr>
              <a:t> embryos</a:t>
            </a:r>
          </a:p>
          <a:p>
            <a:pPr marL="355600" indent="-355600" eaLnBrk="1" hangingPunct="1">
              <a:buClr>
                <a:schemeClr val="tx1"/>
              </a:buClr>
              <a:buFont typeface="Wingdings" pitchFamily="2" charset="2"/>
              <a:buNone/>
              <a:tabLst>
                <a:tab pos="342900" algn="l"/>
              </a:tabLst>
            </a:pPr>
            <a:r>
              <a:rPr lang="en-US" altLang="zh-TW" sz="2800" dirty="0" smtClean="0">
                <a:latin typeface="Garamond" pitchFamily="18" charset="0"/>
                <a:ea typeface="新細明體" pitchFamily="18" charset="-120"/>
              </a:rPr>
              <a:t>	</a:t>
            </a:r>
            <a:r>
              <a:rPr lang="id-ID" altLang="zh-TW" sz="2800" dirty="0" smtClean="0">
                <a:latin typeface="Garamond" pitchFamily="18" charset="0"/>
                <a:ea typeface="新細明體" pitchFamily="18" charset="-120"/>
              </a:rPr>
              <a:t>S</a:t>
            </a:r>
            <a:r>
              <a:rPr lang="en-US" altLang="zh-TW" sz="2800" dirty="0" err="1" smtClean="0">
                <a:latin typeface="Garamond" pitchFamily="18" charset="0"/>
                <a:ea typeface="新細明體" pitchFamily="18" charset="-120"/>
              </a:rPr>
              <a:t>omatic</a:t>
            </a:r>
            <a:r>
              <a:rPr lang="en-US" altLang="zh-TW" sz="2800" dirty="0" smtClean="0">
                <a:latin typeface="Garamond" pitchFamily="18" charset="0"/>
                <a:ea typeface="新細明體" pitchFamily="18" charset="-120"/>
              </a:rPr>
              <a:t> embryos arising directly from other organs or</a:t>
            </a:r>
            <a:r>
              <a:rPr lang="id-ID" altLang="zh-TW" sz="2800" dirty="0" smtClean="0">
                <a:latin typeface="Garamond" pitchFamily="18" charset="0"/>
                <a:ea typeface="新細明體" pitchFamily="18" charset="-120"/>
              </a:rPr>
              <a:t> </a:t>
            </a:r>
            <a:r>
              <a:rPr lang="en-US" altLang="zh-TW" sz="2800" dirty="0" smtClean="0">
                <a:latin typeface="Garamond" pitchFamily="18" charset="0"/>
                <a:ea typeface="新細明體" pitchFamily="18" charset="-120"/>
              </a:rPr>
              <a:t>embryos.</a:t>
            </a:r>
          </a:p>
          <a:p>
            <a:pPr marL="355600" indent="-355600" eaLnBrk="1" hangingPunct="1">
              <a:buClr>
                <a:schemeClr val="tx1"/>
              </a:buClr>
              <a:buFont typeface="Wingdings" pitchFamily="2" charset="2"/>
              <a:buChar char="ü"/>
              <a:tabLst>
                <a:tab pos="342900" algn="l"/>
              </a:tabLst>
            </a:pPr>
            <a:r>
              <a:rPr lang="en-US" altLang="zh-TW" sz="2800" dirty="0" smtClean="0">
                <a:solidFill>
                  <a:srgbClr val="FF0000"/>
                </a:solidFill>
                <a:latin typeface="Garamond" pitchFamily="18" charset="0"/>
                <a:ea typeface="新細明體" pitchFamily="18" charset="-120"/>
              </a:rPr>
              <a:t>Parthenogenetic embryos </a:t>
            </a:r>
            <a:r>
              <a:rPr lang="en-US" altLang="zh-TW" sz="2800" dirty="0" smtClean="0">
                <a:latin typeface="Garamond" pitchFamily="18" charset="0"/>
                <a:ea typeface="新細明體" pitchFamily="18" charset="-120"/>
              </a:rPr>
              <a:t>(</a:t>
            </a:r>
            <a:r>
              <a:rPr lang="en-US" altLang="zh-TW" sz="2800" dirty="0" err="1" smtClean="0">
                <a:latin typeface="Garamond" pitchFamily="18" charset="0"/>
                <a:ea typeface="新細明體" pitchFamily="18" charset="-120"/>
              </a:rPr>
              <a:t>apomixis</a:t>
            </a:r>
            <a:r>
              <a:rPr lang="en-US" altLang="zh-TW" sz="2800" dirty="0" smtClean="0">
                <a:latin typeface="Garamond" pitchFamily="18" charset="0"/>
                <a:ea typeface="新細明體" pitchFamily="18" charset="-120"/>
              </a:rPr>
              <a:t>) </a:t>
            </a:r>
          </a:p>
          <a:p>
            <a:pPr marL="355600" indent="-355600" eaLnBrk="1" hangingPunct="1">
              <a:buClr>
                <a:schemeClr val="tx1"/>
              </a:buClr>
              <a:buFont typeface="Wingdings" pitchFamily="2" charset="2"/>
              <a:buNone/>
              <a:tabLst>
                <a:tab pos="342900" algn="l"/>
              </a:tabLst>
            </a:pPr>
            <a:r>
              <a:rPr lang="en-US" altLang="zh-TW" sz="2800" dirty="0" smtClean="0">
                <a:latin typeface="Garamond" pitchFamily="18" charset="0"/>
                <a:ea typeface="新細明體" pitchFamily="18" charset="-120"/>
              </a:rPr>
              <a:t>	Somatic embryos are formed by the unfertilized egg.</a:t>
            </a:r>
          </a:p>
          <a:p>
            <a:pPr marL="355600" indent="-355600" eaLnBrk="1" hangingPunct="1">
              <a:buClr>
                <a:schemeClr val="tx1"/>
              </a:buClr>
              <a:buFont typeface="Wingdings" pitchFamily="2" charset="2"/>
              <a:buChar char="ü"/>
              <a:tabLst>
                <a:tab pos="342900" algn="l"/>
              </a:tabLst>
            </a:pPr>
            <a:r>
              <a:rPr lang="en-US" altLang="zh-TW" sz="2800" dirty="0" smtClean="0">
                <a:solidFill>
                  <a:srgbClr val="FF0000"/>
                </a:solidFill>
                <a:latin typeface="Garamond" pitchFamily="18" charset="0"/>
                <a:ea typeface="新細明體" pitchFamily="18" charset="-120"/>
              </a:rPr>
              <a:t>Androgenetic embryos</a:t>
            </a:r>
          </a:p>
          <a:p>
            <a:pPr marL="355600" indent="-355600" eaLnBrk="1" hangingPunct="1">
              <a:buClr>
                <a:schemeClr val="tx1"/>
              </a:buClr>
              <a:buFont typeface="Wingdings" pitchFamily="2" charset="2"/>
              <a:buNone/>
              <a:tabLst>
                <a:tab pos="342900" algn="l"/>
              </a:tabLst>
            </a:pPr>
            <a:r>
              <a:rPr lang="en-US" altLang="zh-TW" sz="2800" dirty="0" smtClean="0">
                <a:latin typeface="Garamond" pitchFamily="18" charset="0"/>
                <a:ea typeface="新細明體" pitchFamily="18" charset="-120"/>
              </a:rPr>
              <a:t>	Somatic embryos are formed by the male gametophyte.</a:t>
            </a:r>
          </a:p>
        </p:txBody>
      </p:sp>
    </p:spTree>
    <p:extLst>
      <p:ext uri="{BB962C8B-B14F-4D97-AF65-F5344CB8AC3E}">
        <p14:creationId xmlns:p14="http://schemas.microsoft.com/office/powerpoint/2010/main" val="1388734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3600" smtClean="0">
                <a:solidFill>
                  <a:schemeClr val="tx1"/>
                </a:solidFill>
                <a:latin typeface="Bodoni MT Black" pitchFamily="18" charset="0"/>
              </a:rPr>
              <a:t>Somatic Embryogenesis and Organogenesis</a:t>
            </a:r>
            <a:endParaRPr lang="en-CA" altLang="en-US" sz="3600" smtClean="0">
              <a:solidFill>
                <a:schemeClr val="tx1"/>
              </a:solidFill>
              <a:latin typeface="Bodoni MT Black" pitchFamily="18" charset="0"/>
            </a:endParaRPr>
          </a:p>
        </p:txBody>
      </p:sp>
      <p:sp>
        <p:nvSpPr>
          <p:cNvPr id="58371" name="Rectangle 3"/>
          <p:cNvSpPr>
            <a:spLocks noGrp="1" noChangeArrowheads="1"/>
          </p:cNvSpPr>
          <p:nvPr>
            <p:ph type="body" idx="1"/>
          </p:nvPr>
        </p:nvSpPr>
        <p:spPr/>
        <p:txBody>
          <a:bodyPr/>
          <a:lstStyle/>
          <a:p>
            <a:pPr eaLnBrk="1" hangingPunct="1">
              <a:lnSpc>
                <a:spcPct val="90000"/>
              </a:lnSpc>
            </a:pPr>
            <a:r>
              <a:rPr lang="en-US" altLang="en-US" dirty="0" smtClean="0">
                <a:latin typeface="Garamond" pitchFamily="18" charset="0"/>
              </a:rPr>
              <a:t>Both of these technologies can be used as methods of </a:t>
            </a:r>
            <a:r>
              <a:rPr lang="en-US" altLang="en-US" dirty="0" err="1" smtClean="0">
                <a:latin typeface="Garamond" pitchFamily="18" charset="0"/>
              </a:rPr>
              <a:t>micropropagation</a:t>
            </a:r>
            <a:r>
              <a:rPr lang="en-US" altLang="en-US" dirty="0" smtClean="0">
                <a:latin typeface="Garamond" pitchFamily="18" charset="0"/>
              </a:rPr>
              <a:t>.</a:t>
            </a:r>
          </a:p>
          <a:p>
            <a:pPr eaLnBrk="1" hangingPunct="1">
              <a:lnSpc>
                <a:spcPct val="90000"/>
              </a:lnSpc>
            </a:pPr>
            <a:r>
              <a:rPr lang="id-ID" altLang="en-US" dirty="0" smtClean="0">
                <a:latin typeface="Garamond" pitchFamily="18" charset="0"/>
              </a:rPr>
              <a:t>It is n</a:t>
            </a:r>
            <a:r>
              <a:rPr lang="en-US" altLang="en-US" dirty="0" err="1" smtClean="0">
                <a:latin typeface="Garamond" pitchFamily="18" charset="0"/>
              </a:rPr>
              <a:t>ot</a:t>
            </a:r>
            <a:r>
              <a:rPr lang="en-US" altLang="en-US" dirty="0" smtClean="0">
                <a:latin typeface="Garamond" pitchFamily="18" charset="0"/>
              </a:rPr>
              <a:t> always desirable because they may not always result in populations of identical plants.</a:t>
            </a:r>
          </a:p>
          <a:p>
            <a:pPr eaLnBrk="1" hangingPunct="1">
              <a:lnSpc>
                <a:spcPct val="90000"/>
              </a:lnSpc>
            </a:pPr>
            <a:r>
              <a:rPr lang="en-US" altLang="en-US" dirty="0" smtClean="0">
                <a:latin typeface="Garamond" pitchFamily="18" charset="0"/>
              </a:rPr>
              <a:t>The most beneficial use of somatic embryogenesis and organogenesis is in the production of whole plants from a single cell (or a few cells).</a:t>
            </a:r>
          </a:p>
        </p:txBody>
      </p:sp>
    </p:spTree>
    <p:extLst>
      <p:ext uri="{BB962C8B-B14F-4D97-AF65-F5344CB8AC3E}">
        <p14:creationId xmlns:p14="http://schemas.microsoft.com/office/powerpoint/2010/main" val="1948584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152128"/>
          </a:xfrm>
        </p:spPr>
        <p:txBody>
          <a:bodyPr rtlCol="0">
            <a:normAutofit fontScale="90000"/>
          </a:bodyPr>
          <a:lstStyle/>
          <a:p>
            <a:pPr eaLnBrk="1" fontAlgn="auto" hangingPunct="1">
              <a:spcAft>
                <a:spcPts val="0"/>
              </a:spcAft>
              <a:defRPr/>
            </a:pPr>
            <a:r>
              <a:rPr lang="en-US" sz="4000" dirty="0" smtClean="0">
                <a:solidFill>
                  <a:srgbClr val="C00000"/>
                </a:solidFill>
                <a:latin typeface="Times New Roman" pitchFamily="18" charset="0"/>
                <a:cs typeface="Times New Roman" pitchFamily="18" charset="0"/>
              </a:rPr>
              <a:t/>
            </a:r>
            <a:br>
              <a:rPr lang="en-US" sz="4000" dirty="0" smtClean="0">
                <a:solidFill>
                  <a:srgbClr val="C00000"/>
                </a:solidFill>
                <a:latin typeface="Times New Roman" pitchFamily="18" charset="0"/>
                <a:cs typeface="Times New Roman" pitchFamily="18" charset="0"/>
              </a:rPr>
            </a:br>
            <a:r>
              <a:rPr lang="en-US" sz="4000" dirty="0">
                <a:solidFill>
                  <a:srgbClr val="C00000"/>
                </a:solidFill>
                <a:latin typeface="Times New Roman" pitchFamily="18" charset="0"/>
                <a:cs typeface="Times New Roman" pitchFamily="18" charset="0"/>
              </a:rPr>
              <a:t>Plant Tissue Culturing </a:t>
            </a:r>
            <a:r>
              <a:rPr lang="en-US" sz="4000" dirty="0" smtClean="0">
                <a:solidFill>
                  <a:srgbClr val="C00000"/>
                </a:solidFill>
                <a:latin typeface="Times New Roman" pitchFamily="18" charset="0"/>
                <a:cs typeface="Times New Roman" pitchFamily="18" charset="0"/>
              </a:rPr>
              <a:t/>
            </a:r>
            <a:br>
              <a:rPr lang="en-US" sz="4000" dirty="0" smtClean="0">
                <a:solidFill>
                  <a:srgbClr val="C00000"/>
                </a:solidFill>
                <a:latin typeface="Times New Roman" pitchFamily="18" charset="0"/>
                <a:cs typeface="Times New Roman" pitchFamily="18" charset="0"/>
              </a:rPr>
            </a:br>
            <a:r>
              <a:rPr lang="en-US" sz="4000" dirty="0" smtClean="0">
                <a:solidFill>
                  <a:srgbClr val="C00000"/>
                </a:solidFill>
                <a:latin typeface="Times New Roman" pitchFamily="18" charset="0"/>
                <a:cs typeface="Times New Roman" pitchFamily="18" charset="0"/>
              </a:rPr>
              <a:t>(</a:t>
            </a:r>
            <a:r>
              <a:rPr lang="en-US" sz="4000" dirty="0" err="1" smtClean="0">
                <a:solidFill>
                  <a:srgbClr val="C00000"/>
                </a:solidFill>
                <a:latin typeface="Times New Roman" pitchFamily="18" charset="0"/>
                <a:cs typeface="Times New Roman" pitchFamily="18" charset="0"/>
              </a:rPr>
              <a:t>micropropagating</a:t>
            </a:r>
            <a:r>
              <a:rPr lang="en-US" sz="4000" dirty="0" smtClean="0">
                <a:solidFill>
                  <a:srgbClr val="C00000"/>
                </a:solidFill>
                <a:latin typeface="Times New Roman" pitchFamily="18" charset="0"/>
                <a:cs typeface="Times New Roman" pitchFamily="18" charset="0"/>
              </a:rPr>
              <a:t> steps)</a:t>
            </a:r>
            <a:r>
              <a:rPr lang="tr-TR" sz="4000" dirty="0">
                <a:solidFill>
                  <a:srgbClr val="C00000"/>
                </a:solidFill>
                <a:latin typeface="Times New Roman" pitchFamily="18" charset="0"/>
                <a:cs typeface="Times New Roman" pitchFamily="18" charset="0"/>
              </a:rPr>
              <a:t/>
            </a:r>
            <a:br>
              <a:rPr lang="tr-TR" sz="4000" dirty="0">
                <a:solidFill>
                  <a:srgbClr val="C00000"/>
                </a:solidFill>
                <a:latin typeface="Times New Roman" pitchFamily="18" charset="0"/>
                <a:cs typeface="Times New Roman" pitchFamily="18" charset="0"/>
              </a:rPr>
            </a:br>
            <a:endParaRPr lang="tr-TR" sz="4000" dirty="0" smtClean="0">
              <a:solidFill>
                <a:srgbClr val="C00000"/>
              </a:solidFill>
              <a:latin typeface="Times New Roman" pitchFamily="18" charset="0"/>
              <a:cs typeface="Times New Roman" pitchFamily="18" charset="0"/>
            </a:endParaRPr>
          </a:p>
        </p:txBody>
      </p:sp>
      <p:sp>
        <p:nvSpPr>
          <p:cNvPr id="21506" name="2 İçerik Yer Tutucusu"/>
          <p:cNvSpPr>
            <a:spLocks noGrp="1"/>
          </p:cNvSpPr>
          <p:nvPr>
            <p:ph idx="1"/>
          </p:nvPr>
        </p:nvSpPr>
        <p:spPr>
          <a:xfrm>
            <a:off x="827584" y="1643063"/>
            <a:ext cx="7992566" cy="4865687"/>
          </a:xfrm>
        </p:spPr>
        <p:txBody>
          <a:bodyPr/>
          <a:lstStyle/>
          <a:p>
            <a:pPr eaLnBrk="1" hangingPunct="1">
              <a:lnSpc>
                <a:spcPct val="80000"/>
              </a:lnSpc>
            </a:pPr>
            <a:r>
              <a:rPr lang="en-US" sz="2400" dirty="0" smtClean="0">
                <a:solidFill>
                  <a:srgbClr val="3366FF"/>
                </a:solidFill>
                <a:latin typeface="Times New Roman" pitchFamily="18" charset="0"/>
                <a:cs typeface="Times New Roman" pitchFamily="18" charset="0"/>
              </a:rPr>
              <a:t>Stage 0 </a:t>
            </a:r>
            <a:r>
              <a:rPr lang="en-US" sz="2400" dirty="0" smtClean="0">
                <a:latin typeface="Times New Roman" pitchFamily="18" charset="0"/>
                <a:cs typeface="Times New Roman" pitchFamily="18" charset="0"/>
              </a:rPr>
              <a:t>– Selection &amp; preparation of the mother plant</a:t>
            </a:r>
          </a:p>
          <a:p>
            <a:pPr lvl="1" eaLnBrk="1" hangingPunct="1">
              <a:lnSpc>
                <a:spcPct val="80000"/>
              </a:lnSpc>
            </a:pPr>
            <a:r>
              <a:rPr lang="en-US" sz="2000" dirty="0" smtClean="0">
                <a:latin typeface="Times New Roman" pitchFamily="18" charset="0"/>
                <a:cs typeface="Times New Roman" pitchFamily="18" charset="0"/>
              </a:rPr>
              <a:t>sterilization of the plant tissue takes place</a:t>
            </a:r>
          </a:p>
          <a:p>
            <a:pPr eaLnBrk="1" hangingPunct="1">
              <a:lnSpc>
                <a:spcPct val="80000"/>
              </a:lnSpc>
            </a:pPr>
            <a:r>
              <a:rPr lang="en-US" sz="2400" dirty="0" smtClean="0">
                <a:solidFill>
                  <a:srgbClr val="3366FF"/>
                </a:solidFill>
                <a:latin typeface="Times New Roman" pitchFamily="18" charset="0"/>
                <a:cs typeface="Times New Roman" pitchFamily="18" charset="0"/>
              </a:rPr>
              <a:t>Stage I </a:t>
            </a:r>
            <a:r>
              <a:rPr lang="en-US" sz="2400" dirty="0" smtClean="0">
                <a:latin typeface="Times New Roman" pitchFamily="18" charset="0"/>
                <a:cs typeface="Times New Roman" pitchFamily="18" charset="0"/>
              </a:rPr>
              <a:t> - Initiation of culture</a:t>
            </a:r>
          </a:p>
          <a:p>
            <a:pPr lvl="1" eaLnBrk="1" hangingPunct="1">
              <a:lnSpc>
                <a:spcPct val="80000"/>
              </a:lnSpc>
            </a:pPr>
            <a:r>
              <a:rPr lang="en-US" sz="2000" dirty="0" smtClean="0">
                <a:latin typeface="Times New Roman" pitchFamily="18" charset="0"/>
                <a:cs typeface="Times New Roman" pitchFamily="18" charset="0"/>
              </a:rPr>
              <a:t>explant placed into growth media</a:t>
            </a:r>
          </a:p>
          <a:p>
            <a:pPr eaLnBrk="1" hangingPunct="1">
              <a:lnSpc>
                <a:spcPct val="80000"/>
              </a:lnSpc>
            </a:pPr>
            <a:r>
              <a:rPr lang="en-US" sz="2400" dirty="0" smtClean="0">
                <a:solidFill>
                  <a:srgbClr val="3366FF"/>
                </a:solidFill>
                <a:latin typeface="Times New Roman" pitchFamily="18" charset="0"/>
                <a:cs typeface="Times New Roman" pitchFamily="18" charset="0"/>
              </a:rPr>
              <a:t>Stage II </a:t>
            </a:r>
            <a:r>
              <a:rPr lang="en-US" sz="2400" dirty="0" smtClean="0">
                <a:latin typeface="Times New Roman" pitchFamily="18" charset="0"/>
                <a:cs typeface="Times New Roman" pitchFamily="18" charset="0"/>
              </a:rPr>
              <a:t>- Multiplication</a:t>
            </a:r>
          </a:p>
          <a:p>
            <a:pPr lvl="1" eaLnBrk="1" hangingPunct="1">
              <a:lnSpc>
                <a:spcPct val="80000"/>
              </a:lnSpc>
            </a:pPr>
            <a:r>
              <a:rPr lang="en-US" sz="2000" dirty="0" smtClean="0">
                <a:latin typeface="Times New Roman" pitchFamily="18" charset="0"/>
                <a:cs typeface="Times New Roman" pitchFamily="18" charset="0"/>
              </a:rPr>
              <a:t>explant transferred to shoot media; shoots can be constantly divided</a:t>
            </a:r>
          </a:p>
          <a:p>
            <a:pPr eaLnBrk="1" hangingPunct="1">
              <a:lnSpc>
                <a:spcPct val="80000"/>
              </a:lnSpc>
            </a:pPr>
            <a:r>
              <a:rPr lang="en-US" sz="2400" dirty="0" smtClean="0">
                <a:solidFill>
                  <a:srgbClr val="3366FF"/>
                </a:solidFill>
                <a:latin typeface="Times New Roman" pitchFamily="18" charset="0"/>
                <a:cs typeface="Times New Roman" pitchFamily="18" charset="0"/>
              </a:rPr>
              <a:t>Stage III </a:t>
            </a:r>
            <a:r>
              <a:rPr lang="en-US" sz="2400" dirty="0" smtClean="0">
                <a:latin typeface="Times New Roman" pitchFamily="18" charset="0"/>
                <a:cs typeface="Times New Roman" pitchFamily="18" charset="0"/>
              </a:rPr>
              <a:t>- Rooting</a:t>
            </a:r>
          </a:p>
          <a:p>
            <a:pPr lvl="1" eaLnBrk="1" hangingPunct="1">
              <a:lnSpc>
                <a:spcPct val="80000"/>
              </a:lnSpc>
            </a:pPr>
            <a:r>
              <a:rPr lang="en-US" sz="2000" dirty="0" smtClean="0">
                <a:latin typeface="Times New Roman" pitchFamily="18" charset="0"/>
                <a:cs typeface="Times New Roman" pitchFamily="18" charset="0"/>
              </a:rPr>
              <a:t>explant transferred to root media</a:t>
            </a:r>
          </a:p>
          <a:p>
            <a:pPr eaLnBrk="1" hangingPunct="1">
              <a:lnSpc>
                <a:spcPct val="80000"/>
              </a:lnSpc>
            </a:pPr>
            <a:r>
              <a:rPr lang="en-US" sz="2400" dirty="0" smtClean="0">
                <a:solidFill>
                  <a:srgbClr val="3366FF"/>
                </a:solidFill>
                <a:latin typeface="Times New Roman" pitchFamily="18" charset="0"/>
                <a:cs typeface="Times New Roman" pitchFamily="18" charset="0"/>
              </a:rPr>
              <a:t>Stage IV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Aclimatization</a:t>
            </a:r>
            <a:endParaRPr lang="en-US" sz="2400" dirty="0" smtClean="0">
              <a:latin typeface="Times New Roman" pitchFamily="18" charset="0"/>
              <a:cs typeface="Times New Roman" pitchFamily="18" charset="0"/>
            </a:endParaRPr>
          </a:p>
          <a:p>
            <a:pPr eaLnBrk="1" hangingPunct="1">
              <a:lnSpc>
                <a:spcPct val="80000"/>
              </a:lnSpc>
            </a:pPr>
            <a:r>
              <a:rPr lang="en-US" sz="2400" dirty="0" smtClean="0">
                <a:latin typeface="Times New Roman" pitchFamily="18" charset="0"/>
                <a:cs typeface="Times New Roman" pitchFamily="18" charset="0"/>
              </a:rPr>
              <a:t>Transfer to soil </a:t>
            </a:r>
            <a:r>
              <a:rPr lang="en-US" sz="2000" dirty="0" smtClean="0">
                <a:latin typeface="Times New Roman" pitchFamily="18" charset="0"/>
                <a:cs typeface="Times New Roman" pitchFamily="18" charset="0"/>
              </a:rPr>
              <a:t>explant returned to soil; hardened off</a:t>
            </a:r>
          </a:p>
          <a:p>
            <a:pPr eaLnBrk="1" hangingPunct="1">
              <a:lnSpc>
                <a:spcPct val="90000"/>
              </a:lnSpc>
            </a:pPr>
            <a:endParaRPr lang="en-US" sz="2800" dirty="0" smtClean="0">
              <a:latin typeface="Skia"/>
            </a:endParaRPr>
          </a:p>
        </p:txBody>
      </p:sp>
    </p:spTree>
    <p:extLst>
      <p:ext uri="{BB962C8B-B14F-4D97-AF65-F5344CB8AC3E}">
        <p14:creationId xmlns:p14="http://schemas.microsoft.com/office/powerpoint/2010/main" val="1895337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7544" y="692696"/>
            <a:ext cx="8229600" cy="949325"/>
          </a:xfrm>
        </p:spPr>
        <p:txBody>
          <a:bodyPr/>
          <a:lstStyle/>
          <a:p>
            <a:pPr eaLnBrk="1" hangingPunct="1"/>
            <a:r>
              <a:rPr lang="en-US" altLang="zh-TW" sz="3600" dirty="0" smtClean="0">
                <a:solidFill>
                  <a:schemeClr val="tx1"/>
                </a:solidFill>
                <a:latin typeface="Bodoni MT Black" pitchFamily="18" charset="0"/>
                <a:ea typeface="新細明體" pitchFamily="18" charset="-120"/>
              </a:rPr>
              <a:t>Somatic embryogenesis differs from organogenesis</a:t>
            </a:r>
          </a:p>
        </p:txBody>
      </p:sp>
      <p:pic>
        <p:nvPicPr>
          <p:cNvPr id="59395" name="Picture 4" descr="0203_2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31640" y="1700808"/>
            <a:ext cx="6840760" cy="5257800"/>
          </a:xfrm>
          <a:noFill/>
        </p:spPr>
      </p:pic>
    </p:spTree>
    <p:extLst>
      <p:ext uri="{BB962C8B-B14F-4D97-AF65-F5344CB8AC3E}">
        <p14:creationId xmlns:p14="http://schemas.microsoft.com/office/powerpoint/2010/main" val="2231361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body" sz="half" idx="1"/>
          </p:nvPr>
        </p:nvSpPr>
        <p:spPr>
          <a:xfrm>
            <a:off x="395536" y="981075"/>
            <a:ext cx="6984776" cy="5328245"/>
          </a:xfrm>
          <a:noFill/>
        </p:spPr>
        <p:txBody>
          <a:bodyPr/>
          <a:lstStyle/>
          <a:p>
            <a:pPr eaLnBrk="1" hangingPunct="1"/>
            <a:r>
              <a:rPr lang="en-US" altLang="zh-TW" sz="2800" dirty="0" smtClean="0">
                <a:latin typeface="Garamond" pitchFamily="18" charset="0"/>
                <a:ea typeface="新細明體" pitchFamily="18" charset="-120"/>
              </a:rPr>
              <a:t>Bipolar structure with a closed radicular end rather than a monopolar structure.</a:t>
            </a:r>
          </a:p>
          <a:p>
            <a:pPr eaLnBrk="1" hangingPunct="1"/>
            <a:r>
              <a:rPr lang="en-US" altLang="zh-TW" sz="2800" dirty="0" smtClean="0">
                <a:latin typeface="Garamond" pitchFamily="18" charset="0"/>
                <a:ea typeface="新細明體" pitchFamily="18" charset="-120"/>
              </a:rPr>
              <a:t>The embryo arises from a single cell and has no vascular connection with the mother tis</a:t>
            </a:r>
            <a:r>
              <a:rPr lang="en-US" altLang="zh-TW" sz="2800" dirty="0" smtClean="0">
                <a:ea typeface="新細明體" pitchFamily="18" charset="-120"/>
              </a:rPr>
              <a:t>sue.</a:t>
            </a:r>
          </a:p>
          <a:p>
            <a:pPr eaLnBrk="1" hangingPunct="1">
              <a:buFontTx/>
              <a:buNone/>
            </a:pPr>
            <a:endParaRPr lang="en-US" altLang="zh-TW" sz="2800" dirty="0" smtClean="0">
              <a:latin typeface="Garamond" pitchFamily="18" charset="0"/>
              <a:ea typeface="新細明體" pitchFamily="18" charset="-120"/>
            </a:endParaRPr>
          </a:p>
        </p:txBody>
      </p:sp>
    </p:spTree>
    <p:extLst>
      <p:ext uri="{BB962C8B-B14F-4D97-AF65-F5344CB8AC3E}">
        <p14:creationId xmlns:p14="http://schemas.microsoft.com/office/powerpoint/2010/main" val="75018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3850" y="282575"/>
            <a:ext cx="8496300" cy="1798638"/>
          </a:xfrm>
        </p:spPr>
        <p:txBody>
          <a:bodyPr/>
          <a:lstStyle/>
          <a:p>
            <a:pPr eaLnBrk="1" hangingPunct="1"/>
            <a:r>
              <a:rPr lang="en-US" altLang="zh-TW" sz="4000" smtClean="0">
                <a:solidFill>
                  <a:schemeClr val="tx1"/>
                </a:solidFill>
                <a:latin typeface="Bodoni MT Black" pitchFamily="18" charset="0"/>
                <a:ea typeface="新細明體" pitchFamily="18" charset="-120"/>
              </a:rPr>
              <a:t>Two routes to somatic embryogenesis</a:t>
            </a:r>
            <a:r>
              <a:rPr lang="en-US" altLang="zh-TW" sz="3200" smtClean="0">
                <a:solidFill>
                  <a:schemeClr val="tx1"/>
                </a:solidFill>
                <a:latin typeface="Bodoni MT Black" pitchFamily="18" charset="0"/>
                <a:ea typeface="新細明體" pitchFamily="18" charset="-120"/>
              </a:rPr>
              <a:t>    </a:t>
            </a:r>
            <a:br>
              <a:rPr lang="en-US" altLang="zh-TW" sz="3200" smtClean="0">
                <a:solidFill>
                  <a:schemeClr val="tx1"/>
                </a:solidFill>
                <a:latin typeface="Bodoni MT Black" pitchFamily="18" charset="0"/>
                <a:ea typeface="新細明體" pitchFamily="18" charset="-120"/>
              </a:rPr>
            </a:br>
            <a:r>
              <a:rPr lang="en-US" altLang="zh-TW" sz="3200" smtClean="0">
                <a:ea typeface="新細明體" pitchFamily="18" charset="-120"/>
              </a:rPr>
              <a:t>                                  </a:t>
            </a:r>
            <a:r>
              <a:rPr lang="en-US" altLang="zh-TW" sz="2800" smtClean="0">
                <a:latin typeface="Garamond" pitchFamily="18" charset="0"/>
                <a:ea typeface="新細明體" pitchFamily="18" charset="-120"/>
              </a:rPr>
              <a:t>(Sharp et al., 1980)</a:t>
            </a:r>
          </a:p>
        </p:txBody>
      </p:sp>
      <p:sp>
        <p:nvSpPr>
          <p:cNvPr id="60419" name="Rectangle 3"/>
          <p:cNvSpPr>
            <a:spLocks noGrp="1" noChangeArrowheads="1"/>
          </p:cNvSpPr>
          <p:nvPr>
            <p:ph type="body" idx="1"/>
          </p:nvPr>
        </p:nvSpPr>
        <p:spPr>
          <a:xfrm>
            <a:off x="457200" y="2362200"/>
            <a:ext cx="8229600" cy="3048000"/>
          </a:xfrm>
        </p:spPr>
        <p:txBody>
          <a:bodyPr/>
          <a:lstStyle/>
          <a:p>
            <a:pPr eaLnBrk="1" hangingPunct="1"/>
            <a:r>
              <a:rPr lang="en-US" altLang="zh-TW" smtClean="0">
                <a:latin typeface="Garamond" pitchFamily="18" charset="0"/>
                <a:ea typeface="新細明體" pitchFamily="18" charset="-120"/>
              </a:rPr>
              <a:t>Direct embryogenesis</a:t>
            </a:r>
          </a:p>
          <a:p>
            <a:pPr lvl="1" eaLnBrk="1" hangingPunct="1"/>
            <a:r>
              <a:rPr lang="id-ID" altLang="zh-TW" smtClean="0">
                <a:latin typeface="Garamond" pitchFamily="18" charset="0"/>
                <a:ea typeface="新細明體" pitchFamily="18" charset="-120"/>
              </a:rPr>
              <a:t>E</a:t>
            </a:r>
            <a:r>
              <a:rPr lang="en-US" altLang="zh-TW" smtClean="0">
                <a:latin typeface="Garamond" pitchFamily="18" charset="0"/>
                <a:ea typeface="新細明體" pitchFamily="18" charset="-120"/>
              </a:rPr>
              <a:t>mbryos initiate directly from explant in the absence of callus formation.</a:t>
            </a:r>
          </a:p>
          <a:p>
            <a:pPr eaLnBrk="1" hangingPunct="1"/>
            <a:r>
              <a:rPr lang="en-US" altLang="zh-TW" smtClean="0">
                <a:latin typeface="Garamond" pitchFamily="18" charset="0"/>
                <a:ea typeface="新細明體" pitchFamily="18" charset="-120"/>
              </a:rPr>
              <a:t>Indirect embryogenesis</a:t>
            </a:r>
          </a:p>
          <a:p>
            <a:pPr lvl="1" eaLnBrk="1" hangingPunct="1"/>
            <a:r>
              <a:rPr lang="en-US" altLang="zh-TW" smtClean="0">
                <a:latin typeface="Garamond" pitchFamily="18" charset="0"/>
                <a:ea typeface="新細明體" pitchFamily="18" charset="-120"/>
              </a:rPr>
              <a:t>Callus from explant takes place from which embryos are developed.</a:t>
            </a:r>
          </a:p>
        </p:txBody>
      </p:sp>
    </p:spTree>
    <p:extLst>
      <p:ext uri="{BB962C8B-B14F-4D97-AF65-F5344CB8AC3E}">
        <p14:creationId xmlns:p14="http://schemas.microsoft.com/office/powerpoint/2010/main" val="627382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z="3600" smtClean="0">
                <a:solidFill>
                  <a:schemeClr val="tx1"/>
                </a:solidFill>
                <a:latin typeface="Bodoni MT Black" pitchFamily="18" charset="0"/>
              </a:rPr>
              <a:t>Direct somatic embryogenesis</a:t>
            </a:r>
          </a:p>
        </p:txBody>
      </p:sp>
      <p:pic>
        <p:nvPicPr>
          <p:cNvPr id="61443" name="Picture 4" descr="buck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9718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457200" y="16002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latin typeface="Garamond" pitchFamily="18" charset="0"/>
              </a:rPr>
              <a:t>Direct embryo formation from an explant</a:t>
            </a:r>
          </a:p>
        </p:txBody>
      </p:sp>
    </p:spTree>
    <p:extLst>
      <p:ext uri="{BB962C8B-B14F-4D97-AF65-F5344CB8AC3E}">
        <p14:creationId xmlns:p14="http://schemas.microsoft.com/office/powerpoint/2010/main" val="227360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304800" y="304800"/>
            <a:ext cx="8610600" cy="762000"/>
          </a:xfrm>
        </p:spPr>
        <p:txBody>
          <a:bodyPr/>
          <a:lstStyle/>
          <a:p>
            <a:pPr eaLnBrk="1" hangingPunct="1"/>
            <a:r>
              <a:rPr lang="en-US" altLang="en-US" sz="3600" smtClean="0">
                <a:solidFill>
                  <a:schemeClr val="tx1"/>
                </a:solidFill>
                <a:latin typeface="Bodoni MT Black" pitchFamily="18" charset="0"/>
              </a:rPr>
              <a:t>Indirect Somatic Embryogenesis</a:t>
            </a:r>
          </a:p>
        </p:txBody>
      </p:sp>
      <p:sp>
        <p:nvSpPr>
          <p:cNvPr id="62467" name="Rectangle 3"/>
          <p:cNvSpPr>
            <a:spLocks noChangeArrowheads="1"/>
          </p:cNvSpPr>
          <p:nvPr/>
        </p:nvSpPr>
        <p:spPr bwMode="auto">
          <a:xfrm>
            <a:off x="152400" y="137160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latin typeface="Garamond" pitchFamily="18" charset="0"/>
              </a:rPr>
              <a:t>Explant </a:t>
            </a:r>
            <a:r>
              <a:rPr lang="en-US" altLang="en-US" sz="2800">
                <a:latin typeface="Garamond" pitchFamily="18" charset="0"/>
                <a:cs typeface="Arial" charset="0"/>
              </a:rPr>
              <a:t>→ </a:t>
            </a:r>
            <a:r>
              <a:rPr lang="en-US" altLang="en-US" sz="2800">
                <a:latin typeface="Garamond" pitchFamily="18" charset="0"/>
              </a:rPr>
              <a:t>Callus Embryogenic → Maturation → Germination</a:t>
            </a:r>
          </a:p>
        </p:txBody>
      </p:sp>
      <p:sp>
        <p:nvSpPr>
          <p:cNvPr id="62468" name="TextBox 5"/>
          <p:cNvSpPr txBox="1">
            <a:spLocks noChangeArrowheads="1"/>
          </p:cNvSpPr>
          <p:nvPr/>
        </p:nvSpPr>
        <p:spPr bwMode="auto">
          <a:xfrm>
            <a:off x="381000" y="2743200"/>
            <a:ext cx="8229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AutoNum type="arabicPeriod"/>
            </a:pPr>
            <a:r>
              <a:rPr lang="en-US" altLang="en-US" sz="2800">
                <a:latin typeface="Garamond" pitchFamily="18" charset="0"/>
              </a:rPr>
              <a:t>Calus induction</a:t>
            </a:r>
          </a:p>
          <a:p>
            <a:pPr algn="ctr" eaLnBrk="1" hangingPunct="1">
              <a:spcBef>
                <a:spcPct val="0"/>
              </a:spcBef>
              <a:buFontTx/>
              <a:buAutoNum type="arabicPeriod"/>
            </a:pPr>
            <a:r>
              <a:rPr lang="en-US" altLang="en-US" sz="2800">
                <a:latin typeface="Garamond" pitchFamily="18" charset="0"/>
              </a:rPr>
              <a:t>Callus embryogenic development</a:t>
            </a:r>
          </a:p>
          <a:p>
            <a:pPr algn="ctr" eaLnBrk="1" hangingPunct="1">
              <a:spcBef>
                <a:spcPct val="0"/>
              </a:spcBef>
              <a:buFontTx/>
              <a:buAutoNum type="arabicPeriod"/>
            </a:pPr>
            <a:r>
              <a:rPr lang="en-US" altLang="en-US" sz="2800">
                <a:latin typeface="Garamond" pitchFamily="18" charset="0"/>
              </a:rPr>
              <a:t>Multiplication</a:t>
            </a:r>
          </a:p>
          <a:p>
            <a:pPr algn="ctr" eaLnBrk="1" hangingPunct="1">
              <a:spcBef>
                <a:spcPct val="0"/>
              </a:spcBef>
              <a:buFontTx/>
              <a:buAutoNum type="arabicPeriod"/>
            </a:pPr>
            <a:r>
              <a:rPr lang="en-US" altLang="en-US" sz="2800">
                <a:latin typeface="Garamond" pitchFamily="18" charset="0"/>
              </a:rPr>
              <a:t>Maturation</a:t>
            </a:r>
          </a:p>
          <a:p>
            <a:pPr algn="ctr" eaLnBrk="1" hangingPunct="1">
              <a:spcBef>
                <a:spcPct val="0"/>
              </a:spcBef>
              <a:buFontTx/>
              <a:buAutoNum type="arabicPeriod"/>
            </a:pPr>
            <a:r>
              <a:rPr lang="en-US" altLang="en-US" sz="2800">
                <a:latin typeface="Garamond" pitchFamily="18" charset="0"/>
              </a:rPr>
              <a:t>Germination</a:t>
            </a:r>
          </a:p>
          <a:p>
            <a:pPr eaLnBrk="1" hangingPunct="1">
              <a:spcBef>
                <a:spcPct val="0"/>
              </a:spcBef>
              <a:buFontTx/>
              <a:buAutoNum type="arabicPeriod"/>
            </a:pPr>
            <a:endParaRPr lang="en-US" altLang="en-US" sz="1800"/>
          </a:p>
        </p:txBody>
      </p:sp>
    </p:spTree>
    <p:extLst>
      <p:ext uri="{BB962C8B-B14F-4D97-AF65-F5344CB8AC3E}">
        <p14:creationId xmlns:p14="http://schemas.microsoft.com/office/powerpoint/2010/main" val="1239076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solidFill>
                  <a:schemeClr val="tx1"/>
                </a:solidFill>
                <a:latin typeface="Bodoni MT Black" pitchFamily="18" charset="0"/>
              </a:rPr>
              <a:t>Induction</a:t>
            </a:r>
          </a:p>
        </p:txBody>
      </p:sp>
      <p:sp>
        <p:nvSpPr>
          <p:cNvPr id="63491" name="Rectangle 3"/>
          <p:cNvSpPr>
            <a:spLocks noGrp="1" noChangeArrowheads="1"/>
          </p:cNvSpPr>
          <p:nvPr>
            <p:ph type="body" idx="1"/>
          </p:nvPr>
        </p:nvSpPr>
        <p:spPr>
          <a:xfrm>
            <a:off x="914400" y="1371600"/>
            <a:ext cx="8229600" cy="4525963"/>
          </a:xfrm>
        </p:spPr>
        <p:txBody>
          <a:bodyPr/>
          <a:lstStyle/>
          <a:p>
            <a:pPr eaLnBrk="1" hangingPunct="1"/>
            <a:r>
              <a:rPr lang="en-US" altLang="en-US" sz="3600" smtClean="0">
                <a:latin typeface="Garamond" pitchFamily="18" charset="0"/>
              </a:rPr>
              <a:t>Auxins required for induction</a:t>
            </a:r>
          </a:p>
          <a:p>
            <a:pPr lvl="1" eaLnBrk="1" hangingPunct="1"/>
            <a:r>
              <a:rPr lang="en-US" altLang="en-US" sz="3600" smtClean="0">
                <a:latin typeface="Garamond" pitchFamily="18" charset="0"/>
              </a:rPr>
              <a:t>Proembryogenic masses form</a:t>
            </a:r>
          </a:p>
          <a:p>
            <a:pPr lvl="1" eaLnBrk="1" hangingPunct="1"/>
            <a:r>
              <a:rPr lang="en-US" altLang="en-US" sz="3600" smtClean="0">
                <a:latin typeface="Garamond" pitchFamily="18" charset="0"/>
              </a:rPr>
              <a:t>2,4-D most used</a:t>
            </a:r>
          </a:p>
          <a:p>
            <a:pPr lvl="1" eaLnBrk="1" hangingPunct="1"/>
            <a:r>
              <a:rPr lang="en-US" altLang="en-US" sz="3600" smtClean="0">
                <a:latin typeface="Garamond" pitchFamily="18" charset="0"/>
              </a:rPr>
              <a:t>NAA, dicamba also used</a:t>
            </a:r>
          </a:p>
          <a:p>
            <a:pPr eaLnBrk="1" hangingPunct="1"/>
            <a:endParaRPr lang="en-US" altLang="en-US" sz="3600" smtClean="0">
              <a:latin typeface="Garamond" pitchFamily="18" charset="0"/>
            </a:endParaRPr>
          </a:p>
        </p:txBody>
      </p:sp>
    </p:spTree>
    <p:extLst>
      <p:ext uri="{BB962C8B-B14F-4D97-AF65-F5344CB8AC3E}">
        <p14:creationId xmlns:p14="http://schemas.microsoft.com/office/powerpoint/2010/main" val="2776289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solidFill>
                  <a:schemeClr val="tx1"/>
                </a:solidFill>
                <a:latin typeface="Bodoni MT Black" pitchFamily="18" charset="0"/>
              </a:rPr>
              <a:t>Development</a:t>
            </a:r>
          </a:p>
        </p:txBody>
      </p:sp>
      <p:sp>
        <p:nvSpPr>
          <p:cNvPr id="64515" name="Rectangle 3"/>
          <p:cNvSpPr>
            <a:spLocks noGrp="1" noChangeArrowheads="1"/>
          </p:cNvSpPr>
          <p:nvPr>
            <p:ph type="body" idx="1"/>
          </p:nvPr>
        </p:nvSpPr>
        <p:spPr/>
        <p:txBody>
          <a:bodyPr/>
          <a:lstStyle/>
          <a:p>
            <a:pPr eaLnBrk="1" hangingPunct="1">
              <a:buFont typeface="Wingdings" pitchFamily="2" charset="2"/>
              <a:buChar char="ü"/>
            </a:pPr>
            <a:r>
              <a:rPr lang="en-US" altLang="en-US" sz="2800" smtClean="0">
                <a:latin typeface="Garamond" pitchFamily="18" charset="0"/>
              </a:rPr>
              <a:t>Auxin must be removed for embryo development</a:t>
            </a:r>
          </a:p>
          <a:p>
            <a:pPr eaLnBrk="1" hangingPunct="1">
              <a:buFont typeface="Wingdings" pitchFamily="2" charset="2"/>
              <a:buChar char="ü"/>
            </a:pPr>
            <a:r>
              <a:rPr lang="en-US" altLang="en-US" sz="2800" smtClean="0">
                <a:latin typeface="Garamond" pitchFamily="18" charset="0"/>
              </a:rPr>
              <a:t>Continued use of auxin inhibits embryogenesis</a:t>
            </a:r>
          </a:p>
          <a:p>
            <a:pPr eaLnBrk="1" hangingPunct="1">
              <a:buFont typeface="Wingdings" pitchFamily="2" charset="2"/>
              <a:buChar char="ü"/>
            </a:pPr>
            <a:r>
              <a:rPr lang="en-US" altLang="en-US" sz="2800" smtClean="0">
                <a:latin typeface="Garamond" pitchFamily="18" charset="0"/>
              </a:rPr>
              <a:t>Stages are similar to those of zygotic embryogenesis</a:t>
            </a:r>
          </a:p>
          <a:p>
            <a:pPr lvl="1" eaLnBrk="1" hangingPunct="1"/>
            <a:r>
              <a:rPr lang="en-US" altLang="en-US" sz="2400" smtClean="0">
                <a:latin typeface="Garamond" pitchFamily="18" charset="0"/>
              </a:rPr>
              <a:t>Globular</a:t>
            </a:r>
          </a:p>
          <a:p>
            <a:pPr lvl="1" eaLnBrk="1" hangingPunct="1"/>
            <a:r>
              <a:rPr lang="en-US" altLang="en-US" sz="2400" smtClean="0">
                <a:latin typeface="Garamond" pitchFamily="18" charset="0"/>
              </a:rPr>
              <a:t>Heart</a:t>
            </a:r>
          </a:p>
          <a:p>
            <a:pPr lvl="1" eaLnBrk="1" hangingPunct="1"/>
            <a:r>
              <a:rPr lang="en-US" altLang="en-US" sz="2400" smtClean="0">
                <a:latin typeface="Garamond" pitchFamily="18" charset="0"/>
              </a:rPr>
              <a:t>Torpedo</a:t>
            </a:r>
          </a:p>
          <a:p>
            <a:pPr lvl="1" eaLnBrk="1" hangingPunct="1"/>
            <a:r>
              <a:rPr lang="en-US" altLang="en-US" sz="2400" smtClean="0">
                <a:latin typeface="Garamond" pitchFamily="18" charset="0"/>
              </a:rPr>
              <a:t>Cotyledonary</a:t>
            </a:r>
          </a:p>
          <a:p>
            <a:pPr lvl="1" eaLnBrk="1" hangingPunct="1"/>
            <a:r>
              <a:rPr lang="en-US" altLang="en-US" sz="2400" smtClean="0">
                <a:latin typeface="Garamond" pitchFamily="18" charset="0"/>
              </a:rPr>
              <a:t>Germination (conversion)</a:t>
            </a:r>
          </a:p>
          <a:p>
            <a:pPr eaLnBrk="1" hangingPunct="1"/>
            <a:endParaRPr lang="en-US" altLang="en-US" sz="2800" smtClean="0">
              <a:latin typeface="Garamond" pitchFamily="18" charset="0"/>
            </a:endParaRPr>
          </a:p>
        </p:txBody>
      </p:sp>
    </p:spTree>
    <p:extLst>
      <p:ext uri="{BB962C8B-B14F-4D97-AF65-F5344CB8AC3E}">
        <p14:creationId xmlns:p14="http://schemas.microsoft.com/office/powerpoint/2010/main" val="3526662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solidFill>
                  <a:schemeClr val="tx1"/>
                </a:solidFill>
                <a:latin typeface="Bodoni MT Black" pitchFamily="18" charset="0"/>
              </a:rPr>
              <a:t>Maturation</a:t>
            </a:r>
          </a:p>
        </p:txBody>
      </p:sp>
      <p:sp>
        <p:nvSpPr>
          <p:cNvPr id="65539" name="Rectangle 3"/>
          <p:cNvSpPr>
            <a:spLocks noGrp="1" noChangeArrowheads="1"/>
          </p:cNvSpPr>
          <p:nvPr>
            <p:ph type="body" idx="1"/>
          </p:nvPr>
        </p:nvSpPr>
        <p:spPr/>
        <p:txBody>
          <a:bodyPr/>
          <a:lstStyle/>
          <a:p>
            <a:pPr eaLnBrk="1" hangingPunct="1">
              <a:lnSpc>
                <a:spcPct val="90000"/>
              </a:lnSpc>
            </a:pPr>
            <a:r>
              <a:rPr lang="en-US" altLang="en-US" smtClean="0">
                <a:latin typeface="Garamond" pitchFamily="18" charset="0"/>
              </a:rPr>
              <a:t>Require complete maturation with apical meristem, radicle, and cotyledons</a:t>
            </a:r>
          </a:p>
          <a:p>
            <a:pPr eaLnBrk="1" hangingPunct="1">
              <a:lnSpc>
                <a:spcPct val="90000"/>
              </a:lnSpc>
            </a:pPr>
            <a:r>
              <a:rPr lang="en-US" altLang="en-US" smtClean="0">
                <a:latin typeface="Garamond" pitchFamily="18" charset="0"/>
              </a:rPr>
              <a:t>Often obtain repetitive embryony</a:t>
            </a:r>
          </a:p>
          <a:p>
            <a:pPr eaLnBrk="1" hangingPunct="1">
              <a:lnSpc>
                <a:spcPct val="90000"/>
              </a:lnSpc>
            </a:pPr>
            <a:r>
              <a:rPr lang="en-US" altLang="en-US" smtClean="0">
                <a:latin typeface="Garamond" pitchFamily="18" charset="0"/>
              </a:rPr>
              <a:t>Storage protein production necessary</a:t>
            </a:r>
          </a:p>
          <a:p>
            <a:pPr eaLnBrk="1" hangingPunct="1">
              <a:lnSpc>
                <a:spcPct val="90000"/>
              </a:lnSpc>
            </a:pPr>
            <a:r>
              <a:rPr lang="en-US" altLang="en-US" smtClean="0">
                <a:latin typeface="Garamond" pitchFamily="18" charset="0"/>
              </a:rPr>
              <a:t>Often require ABA for complete maturation</a:t>
            </a:r>
          </a:p>
          <a:p>
            <a:pPr eaLnBrk="1" hangingPunct="1">
              <a:lnSpc>
                <a:spcPct val="90000"/>
              </a:lnSpc>
            </a:pPr>
            <a:r>
              <a:rPr lang="en-US" altLang="en-US" smtClean="0">
                <a:latin typeface="Garamond" pitchFamily="18" charset="0"/>
              </a:rPr>
              <a:t>ABA often required for normal embryo morphology </a:t>
            </a:r>
          </a:p>
          <a:p>
            <a:pPr lvl="1" eaLnBrk="1" hangingPunct="1">
              <a:lnSpc>
                <a:spcPct val="90000"/>
              </a:lnSpc>
            </a:pPr>
            <a:r>
              <a:rPr lang="en-US" altLang="en-US" smtClean="0">
                <a:latin typeface="Garamond" pitchFamily="18" charset="0"/>
              </a:rPr>
              <a:t>Fasciation</a:t>
            </a:r>
          </a:p>
          <a:p>
            <a:pPr lvl="1" eaLnBrk="1" hangingPunct="1">
              <a:lnSpc>
                <a:spcPct val="90000"/>
              </a:lnSpc>
            </a:pPr>
            <a:r>
              <a:rPr lang="en-US" altLang="en-US" smtClean="0">
                <a:latin typeface="Garamond" pitchFamily="18" charset="0"/>
              </a:rPr>
              <a:t>Precocious germination</a:t>
            </a:r>
          </a:p>
        </p:txBody>
      </p:sp>
    </p:spTree>
    <p:extLst>
      <p:ext uri="{BB962C8B-B14F-4D97-AF65-F5344CB8AC3E}">
        <p14:creationId xmlns:p14="http://schemas.microsoft.com/office/powerpoint/2010/main" val="2674103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solidFill>
                  <a:schemeClr val="tx1"/>
                </a:solidFill>
                <a:latin typeface="Bodoni MT Black" pitchFamily="18" charset="0"/>
              </a:rPr>
              <a:t>Germination</a:t>
            </a:r>
          </a:p>
        </p:txBody>
      </p:sp>
      <p:sp>
        <p:nvSpPr>
          <p:cNvPr id="66563" name="Rectangle 3"/>
          <p:cNvSpPr>
            <a:spLocks noGrp="1" noChangeArrowheads="1"/>
          </p:cNvSpPr>
          <p:nvPr>
            <p:ph type="body" idx="1"/>
          </p:nvPr>
        </p:nvSpPr>
        <p:spPr/>
        <p:txBody>
          <a:bodyPr/>
          <a:lstStyle/>
          <a:p>
            <a:pPr eaLnBrk="1" hangingPunct="1">
              <a:lnSpc>
                <a:spcPct val="90000"/>
              </a:lnSpc>
            </a:pPr>
            <a:r>
              <a:rPr lang="en-US" altLang="en-US" smtClean="0">
                <a:latin typeface="Garamond" pitchFamily="18" charset="0"/>
              </a:rPr>
              <a:t>May only obtain 3-5% germination</a:t>
            </a:r>
          </a:p>
          <a:p>
            <a:pPr eaLnBrk="1" hangingPunct="1">
              <a:lnSpc>
                <a:spcPct val="90000"/>
              </a:lnSpc>
            </a:pPr>
            <a:r>
              <a:rPr lang="en-US" altLang="en-US" smtClean="0">
                <a:latin typeface="Garamond" pitchFamily="18" charset="0"/>
              </a:rPr>
              <a:t>Sucrose (10%), mannitol (4%) may be required</a:t>
            </a:r>
          </a:p>
          <a:p>
            <a:pPr eaLnBrk="1" hangingPunct="1">
              <a:lnSpc>
                <a:spcPct val="90000"/>
              </a:lnSpc>
            </a:pPr>
            <a:r>
              <a:rPr lang="en-US" altLang="en-US" smtClean="0">
                <a:latin typeface="Garamond" pitchFamily="18" charset="0"/>
              </a:rPr>
              <a:t>Drying (desiccation)</a:t>
            </a:r>
          </a:p>
          <a:p>
            <a:pPr lvl="1" eaLnBrk="1" hangingPunct="1">
              <a:lnSpc>
                <a:spcPct val="90000"/>
              </a:lnSpc>
            </a:pPr>
            <a:r>
              <a:rPr lang="en-US" altLang="en-US" smtClean="0">
                <a:latin typeface="Garamond" pitchFamily="18" charset="0"/>
              </a:rPr>
              <a:t>ABA levels decrease</a:t>
            </a:r>
          </a:p>
          <a:p>
            <a:pPr lvl="1" eaLnBrk="1" hangingPunct="1">
              <a:lnSpc>
                <a:spcPct val="90000"/>
              </a:lnSpc>
            </a:pPr>
            <a:r>
              <a:rPr lang="en-US" altLang="en-US" smtClean="0">
                <a:latin typeface="Garamond" pitchFamily="18" charset="0"/>
              </a:rPr>
              <a:t>Woody plants</a:t>
            </a:r>
          </a:p>
          <a:p>
            <a:pPr lvl="1" eaLnBrk="1" hangingPunct="1">
              <a:lnSpc>
                <a:spcPct val="90000"/>
              </a:lnSpc>
            </a:pPr>
            <a:r>
              <a:rPr lang="en-US" altLang="en-US" smtClean="0">
                <a:latin typeface="Garamond" pitchFamily="18" charset="0"/>
              </a:rPr>
              <a:t>Final moisture content 10-40%</a:t>
            </a:r>
          </a:p>
          <a:p>
            <a:pPr eaLnBrk="1" hangingPunct="1">
              <a:lnSpc>
                <a:spcPct val="90000"/>
              </a:lnSpc>
            </a:pPr>
            <a:r>
              <a:rPr lang="en-US" altLang="en-US" smtClean="0">
                <a:latin typeface="Garamond" pitchFamily="18" charset="0"/>
              </a:rPr>
              <a:t>Chilling</a:t>
            </a:r>
          </a:p>
          <a:p>
            <a:pPr lvl="1" eaLnBrk="1" hangingPunct="1">
              <a:lnSpc>
                <a:spcPct val="90000"/>
              </a:lnSpc>
            </a:pPr>
            <a:r>
              <a:rPr lang="en-US" altLang="en-US" smtClean="0">
                <a:latin typeface="Garamond" pitchFamily="18" charset="0"/>
              </a:rPr>
              <a:t>Decreases ABA levels</a:t>
            </a:r>
          </a:p>
          <a:p>
            <a:pPr lvl="1" eaLnBrk="1" hangingPunct="1">
              <a:lnSpc>
                <a:spcPct val="90000"/>
              </a:lnSpc>
            </a:pPr>
            <a:r>
              <a:rPr lang="en-US" altLang="en-US" smtClean="0">
                <a:latin typeface="Garamond" pitchFamily="18" charset="0"/>
              </a:rPr>
              <a:t>Woody plants</a:t>
            </a:r>
          </a:p>
        </p:txBody>
      </p:sp>
    </p:spTree>
    <p:extLst>
      <p:ext uri="{BB962C8B-B14F-4D97-AF65-F5344CB8AC3E}">
        <p14:creationId xmlns:p14="http://schemas.microsoft.com/office/powerpoint/2010/main" val="1191092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8313" y="549275"/>
            <a:ext cx="8207375" cy="1066800"/>
          </a:xfrm>
        </p:spPr>
        <p:txBody>
          <a:bodyPr/>
          <a:lstStyle/>
          <a:p>
            <a:pPr eaLnBrk="1" hangingPunct="1"/>
            <a:r>
              <a:rPr lang="en-US" altLang="zh-TW" sz="3200" dirty="0" smtClean="0">
                <a:solidFill>
                  <a:schemeClr val="tx1"/>
                </a:solidFill>
                <a:latin typeface="Bodoni MT Black" pitchFamily="18" charset="0"/>
                <a:ea typeface="新細明體" pitchFamily="18" charset="-120"/>
              </a:rPr>
              <a:t>Somatic embryogenesis as a means of propagation is seldom used</a:t>
            </a:r>
          </a:p>
        </p:txBody>
      </p:sp>
      <p:sp>
        <p:nvSpPr>
          <p:cNvPr id="67587" name="Rectangle 3"/>
          <p:cNvSpPr>
            <a:spLocks noGrp="1" noChangeArrowheads="1"/>
          </p:cNvSpPr>
          <p:nvPr>
            <p:ph type="body" idx="1"/>
          </p:nvPr>
        </p:nvSpPr>
        <p:spPr>
          <a:xfrm>
            <a:off x="251520" y="1916832"/>
            <a:ext cx="8207375" cy="3713163"/>
          </a:xfrm>
        </p:spPr>
        <p:txBody>
          <a:bodyPr/>
          <a:lstStyle/>
          <a:p>
            <a:pPr algn="ctr" eaLnBrk="1" hangingPunct="1">
              <a:lnSpc>
                <a:spcPct val="90000"/>
              </a:lnSpc>
              <a:buFont typeface="Wingdings" pitchFamily="2" charset="2"/>
              <a:buChar char="ü"/>
            </a:pPr>
            <a:r>
              <a:rPr lang="en-US" altLang="zh-TW" sz="2800" dirty="0" smtClean="0">
                <a:latin typeface="Garamond" pitchFamily="18" charset="0"/>
                <a:ea typeface="新細明體" pitchFamily="18" charset="-120"/>
              </a:rPr>
              <a:t>High probability of mutations</a:t>
            </a:r>
          </a:p>
          <a:p>
            <a:pPr algn="ctr" eaLnBrk="1" hangingPunct="1">
              <a:lnSpc>
                <a:spcPct val="90000"/>
              </a:lnSpc>
              <a:buFont typeface="Wingdings" pitchFamily="2" charset="2"/>
              <a:buChar char="ü"/>
            </a:pPr>
            <a:r>
              <a:rPr lang="en-US" altLang="zh-TW" sz="2800" dirty="0" smtClean="0">
                <a:latin typeface="Garamond" pitchFamily="18" charset="0"/>
                <a:ea typeface="新細明體" pitchFamily="18" charset="-120"/>
              </a:rPr>
              <a:t>The method is usually rather difficult.</a:t>
            </a:r>
          </a:p>
          <a:p>
            <a:pPr algn="ctr" eaLnBrk="1" hangingPunct="1">
              <a:lnSpc>
                <a:spcPct val="90000"/>
              </a:lnSpc>
              <a:buFont typeface="Wingdings" pitchFamily="2" charset="2"/>
              <a:buChar char="ü"/>
            </a:pPr>
            <a:r>
              <a:rPr lang="en-US" altLang="zh-TW" sz="2800" dirty="0" smtClean="0">
                <a:latin typeface="Garamond" pitchFamily="18" charset="0"/>
                <a:ea typeface="新細明體" pitchFamily="18" charset="-120"/>
              </a:rPr>
              <a:t>Losing regenerative capacity become greater with repeated subculture</a:t>
            </a:r>
          </a:p>
          <a:p>
            <a:pPr algn="ctr" eaLnBrk="1" hangingPunct="1">
              <a:lnSpc>
                <a:spcPct val="90000"/>
              </a:lnSpc>
              <a:buFont typeface="Wingdings" pitchFamily="2" charset="2"/>
              <a:buChar char="ü"/>
            </a:pPr>
            <a:r>
              <a:rPr lang="en-US" altLang="zh-TW" sz="2800" dirty="0" smtClean="0">
                <a:latin typeface="Garamond" pitchFamily="18" charset="0"/>
                <a:ea typeface="新細明體" pitchFamily="18" charset="-120"/>
              </a:rPr>
              <a:t>Induction of embryogenesis is very difficult with many plant species.</a:t>
            </a:r>
          </a:p>
          <a:p>
            <a:pPr algn="ctr" eaLnBrk="1" hangingPunct="1">
              <a:lnSpc>
                <a:spcPct val="90000"/>
              </a:lnSpc>
              <a:buFont typeface="Wingdings" pitchFamily="2" charset="2"/>
              <a:buChar char="ü"/>
            </a:pPr>
            <a:r>
              <a:rPr lang="en-US" altLang="zh-TW" sz="2800" dirty="0" smtClean="0">
                <a:latin typeface="Garamond" pitchFamily="18" charset="0"/>
                <a:ea typeface="新細明體" pitchFamily="18" charset="-120"/>
              </a:rPr>
              <a:t>A deep dormancy often occurs with somatic embryogenesis</a:t>
            </a:r>
          </a:p>
        </p:txBody>
      </p:sp>
    </p:spTree>
    <p:extLst>
      <p:ext uri="{BB962C8B-B14F-4D97-AF65-F5344CB8AC3E}">
        <p14:creationId xmlns:p14="http://schemas.microsoft.com/office/powerpoint/2010/main" val="1582563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Stage I:</a:t>
            </a:r>
          </a:p>
        </p:txBody>
      </p:sp>
      <p:sp>
        <p:nvSpPr>
          <p:cNvPr id="3" name="Content Placeholder 2"/>
          <p:cNvSpPr>
            <a:spLocks noGrp="1"/>
          </p:cNvSpPr>
          <p:nvPr>
            <p:ph idx="1"/>
          </p:nvPr>
        </p:nvSpPr>
        <p:spPr>
          <a:xfrm>
            <a:off x="323528" y="1340768"/>
            <a:ext cx="8496944" cy="5184576"/>
          </a:xfrm>
        </p:spPr>
        <p:txBody>
          <a:bodyPr/>
          <a:lstStyle/>
          <a:p>
            <a:r>
              <a:rPr lang="en-US" dirty="0" smtClean="0"/>
              <a:t>Establishment </a:t>
            </a:r>
            <a:r>
              <a:rPr lang="en-US" dirty="0"/>
              <a:t>of axenic cultures – </a:t>
            </a:r>
            <a:r>
              <a:rPr lang="en-US" dirty="0" smtClean="0"/>
              <a:t>Introduction </a:t>
            </a:r>
            <a:r>
              <a:rPr lang="en-US" dirty="0"/>
              <a:t>of the surface disinfected</a:t>
            </a:r>
          </a:p>
          <a:p>
            <a:r>
              <a:rPr lang="en-US" dirty="0"/>
              <a:t>explants into culture, followed by initiation of shoot growth. The objective </a:t>
            </a:r>
            <a:r>
              <a:rPr lang="en-US" dirty="0" smtClean="0"/>
              <a:t>of this </a:t>
            </a:r>
            <a:r>
              <a:rPr lang="en-US" dirty="0"/>
              <a:t>stage is to place selected explants into culture, avoiding contamination </a:t>
            </a:r>
            <a:r>
              <a:rPr lang="en-US" dirty="0" smtClean="0"/>
              <a:t>and providing </a:t>
            </a:r>
            <a:r>
              <a:rPr lang="en-US" dirty="0"/>
              <a:t>an environment that promotes shoot production </a:t>
            </a:r>
            <a:r>
              <a:rPr lang="en-US" dirty="0" smtClean="0"/>
              <a:t>.</a:t>
            </a:r>
          </a:p>
          <a:p>
            <a:r>
              <a:rPr lang="en-US" dirty="0" smtClean="0"/>
              <a:t>Depending </a:t>
            </a:r>
            <a:r>
              <a:rPr lang="en-US" dirty="0"/>
              <a:t>on </a:t>
            </a:r>
            <a:r>
              <a:rPr lang="en-US" dirty="0" smtClean="0"/>
              <a:t>the type </a:t>
            </a:r>
            <a:r>
              <a:rPr lang="en-US" dirty="0"/>
              <a:t>of explant, shoot formation may be initiated from apical and axillary </a:t>
            </a:r>
            <a:r>
              <a:rPr lang="en-US" dirty="0" smtClean="0"/>
              <a:t>buds.</a:t>
            </a:r>
            <a:endParaRPr lang="en-US" dirty="0"/>
          </a:p>
          <a:p>
            <a:endParaRPr lang="en-US" dirty="0"/>
          </a:p>
        </p:txBody>
      </p:sp>
    </p:spTree>
    <p:extLst>
      <p:ext uri="{BB962C8B-B14F-4D97-AF65-F5344CB8AC3E}">
        <p14:creationId xmlns:p14="http://schemas.microsoft.com/office/powerpoint/2010/main" val="3099598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eanu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15541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peanu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19200"/>
            <a:ext cx="25146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peanu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90600"/>
            <a:ext cx="24384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peanut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810000"/>
            <a:ext cx="18145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peanut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886200"/>
            <a:ext cx="17795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descr="peanut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962400"/>
            <a:ext cx="1757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Line 8"/>
          <p:cNvSpPr>
            <a:spLocks noChangeShapeType="1"/>
          </p:cNvSpPr>
          <p:nvPr/>
        </p:nvSpPr>
        <p:spPr bwMode="auto">
          <a:xfrm>
            <a:off x="2362200" y="16764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7" name="Line 9"/>
          <p:cNvSpPr>
            <a:spLocks noChangeShapeType="1"/>
          </p:cNvSpPr>
          <p:nvPr/>
        </p:nvSpPr>
        <p:spPr bwMode="auto">
          <a:xfrm>
            <a:off x="5486400" y="16764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8" name="Line 10"/>
          <p:cNvSpPr>
            <a:spLocks noChangeShapeType="1"/>
          </p:cNvSpPr>
          <p:nvPr/>
        </p:nvSpPr>
        <p:spPr bwMode="auto">
          <a:xfrm>
            <a:off x="7162800" y="2971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9" name="Line 11"/>
          <p:cNvSpPr>
            <a:spLocks noChangeShapeType="1"/>
          </p:cNvSpPr>
          <p:nvPr/>
        </p:nvSpPr>
        <p:spPr bwMode="auto">
          <a:xfrm flipH="1">
            <a:off x="5410200" y="44196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20" name="Line 12"/>
          <p:cNvSpPr>
            <a:spLocks noChangeShapeType="1"/>
          </p:cNvSpPr>
          <p:nvPr/>
        </p:nvSpPr>
        <p:spPr bwMode="auto">
          <a:xfrm flipH="1">
            <a:off x="3048000" y="44196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21" name="Text Box 13"/>
          <p:cNvSpPr txBox="1">
            <a:spLocks noChangeArrowheads="1"/>
          </p:cNvSpPr>
          <p:nvPr/>
        </p:nvSpPr>
        <p:spPr bwMode="auto">
          <a:xfrm>
            <a:off x="2555875" y="260350"/>
            <a:ext cx="6378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AU" altLang="en-US" sz="2800" b="1">
                <a:latin typeface="Bodoni MT Black" pitchFamily="18" charset="0"/>
              </a:rPr>
              <a:t>Peanut somatic embryogenesis</a:t>
            </a:r>
          </a:p>
        </p:txBody>
      </p:sp>
    </p:spTree>
    <p:extLst>
      <p:ext uri="{BB962C8B-B14F-4D97-AF65-F5344CB8AC3E}">
        <p14:creationId xmlns:p14="http://schemas.microsoft.com/office/powerpoint/2010/main" val="303910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solidFill>
                  <a:schemeClr val="tx1"/>
                </a:solidFill>
                <a:latin typeface="Bodoni MT Black" pitchFamily="18" charset="0"/>
              </a:rPr>
              <a:t>Callus</a:t>
            </a:r>
          </a:p>
        </p:txBody>
      </p:sp>
      <p:sp>
        <p:nvSpPr>
          <p:cNvPr id="3" name="Content Placeholder 2"/>
          <p:cNvSpPr>
            <a:spLocks noGrp="1"/>
          </p:cNvSpPr>
          <p:nvPr>
            <p:ph idx="1"/>
          </p:nvPr>
        </p:nvSpPr>
        <p:spPr>
          <a:xfrm>
            <a:off x="152400" y="1600200"/>
            <a:ext cx="8763000" cy="5029200"/>
          </a:xfrm>
        </p:spPr>
        <p:txBody>
          <a:bodyPr/>
          <a:lstStyle/>
          <a:p>
            <a:pPr>
              <a:defRPr/>
            </a:pPr>
            <a:r>
              <a:rPr lang="en-US" sz="2800" dirty="0" smtClean="0">
                <a:latin typeface="Garamond" pitchFamily="18" charset="0"/>
                <a:cs typeface="Times New Roman" pitchFamily="18" charset="0"/>
              </a:rPr>
              <a:t>During callus formation there is some degree of dedifferentiation both in  morphology and metabolism, resulting in the lose the ability to photosynthesis.</a:t>
            </a:r>
          </a:p>
          <a:p>
            <a:pPr>
              <a:defRPr/>
            </a:pPr>
            <a:r>
              <a:rPr lang="en-US" sz="2800" dirty="0" smtClean="0">
                <a:latin typeface="Garamond" pitchFamily="18" charset="0"/>
                <a:cs typeface="Times New Roman" pitchFamily="18" charset="0"/>
              </a:rPr>
              <a:t>Callus cultures may be  compact or friable.</a:t>
            </a:r>
          </a:p>
          <a:p>
            <a:pPr marL="536575" indent="-271463" algn="just" eaLnBrk="1" hangingPunct="1">
              <a:buClr>
                <a:srgbClr val="FF0000"/>
              </a:buClr>
              <a:buFont typeface="Wingdings" pitchFamily="2" charset="2"/>
              <a:buChar char="ü"/>
              <a:defRPr/>
            </a:pPr>
            <a:r>
              <a:rPr lang="en-US" sz="2800" dirty="0" smtClean="0">
                <a:latin typeface="Garamond" pitchFamily="18" charset="0"/>
                <a:cs typeface="Times New Roman" pitchFamily="18" charset="0"/>
              </a:rPr>
              <a:t>Compact callus shows densely aggregated cells</a:t>
            </a:r>
          </a:p>
          <a:p>
            <a:pPr marL="536575" indent="-271463" algn="just" eaLnBrk="1" hangingPunct="1">
              <a:buClr>
                <a:srgbClr val="FF0000"/>
              </a:buClr>
              <a:buFont typeface="Wingdings" pitchFamily="2" charset="2"/>
              <a:buChar char="ü"/>
              <a:defRPr/>
            </a:pPr>
            <a:r>
              <a:rPr lang="en-US" sz="2800" dirty="0" smtClean="0">
                <a:latin typeface="Garamond" pitchFamily="18" charset="0"/>
                <a:cs typeface="Times New Roman" pitchFamily="18" charset="0"/>
              </a:rPr>
              <a:t>Friable callus shows loosely associated cells and the callus becomes soft and breaks apart easily. </a:t>
            </a:r>
          </a:p>
          <a:p>
            <a:pPr marL="176213" indent="-176213" algn="just" eaLnBrk="1" hangingPunct="1">
              <a:buClr>
                <a:srgbClr val="FF0000"/>
              </a:buClr>
              <a:defRPr/>
            </a:pPr>
            <a:r>
              <a:rPr lang="en-US" sz="2800" dirty="0" smtClean="0">
                <a:latin typeface="Garamond" pitchFamily="18" charset="0"/>
                <a:cs typeface="Times New Roman" pitchFamily="18" charset="0"/>
              </a:rPr>
              <a:t>Habituation: </a:t>
            </a:r>
          </a:p>
          <a:p>
            <a:pPr marL="176213" indent="-176213" algn="just" eaLnBrk="1" hangingPunct="1">
              <a:buClr>
                <a:srgbClr val="FF0000"/>
              </a:buClr>
              <a:buFontTx/>
              <a:buNone/>
              <a:defRPr/>
            </a:pPr>
            <a:r>
              <a:rPr lang="en-US" sz="2800" dirty="0" smtClean="0">
                <a:latin typeface="Garamond" pitchFamily="18" charset="0"/>
                <a:cs typeface="Times New Roman" pitchFamily="18" charset="0"/>
              </a:rPr>
              <a:t>	The lose of the requirement for </a:t>
            </a:r>
            <a:r>
              <a:rPr lang="en-US" sz="2800" dirty="0" err="1" smtClean="0">
                <a:latin typeface="Garamond" pitchFamily="18" charset="0"/>
                <a:cs typeface="Times New Roman" pitchFamily="18" charset="0"/>
              </a:rPr>
              <a:t>auxin</a:t>
            </a:r>
            <a:r>
              <a:rPr lang="en-US" sz="2800" dirty="0" smtClean="0">
                <a:latin typeface="Garamond" pitchFamily="18" charset="0"/>
                <a:cs typeface="Times New Roman" pitchFamily="18" charset="0"/>
              </a:rPr>
              <a:t> and/or </a:t>
            </a:r>
            <a:r>
              <a:rPr lang="en-US" sz="2800" dirty="0" err="1" smtClean="0">
                <a:latin typeface="Garamond" pitchFamily="18" charset="0"/>
                <a:cs typeface="Times New Roman" pitchFamily="18" charset="0"/>
              </a:rPr>
              <a:t>cytokinin</a:t>
            </a:r>
            <a:r>
              <a:rPr lang="en-US" sz="2800" dirty="0" smtClean="0">
                <a:latin typeface="Garamond" pitchFamily="18" charset="0"/>
                <a:cs typeface="Times New Roman" pitchFamily="18" charset="0"/>
              </a:rPr>
              <a:t> by the culture during long-term culture. </a:t>
            </a:r>
          </a:p>
          <a:p>
            <a:pPr>
              <a:defRPr/>
            </a:pPr>
            <a:r>
              <a:rPr lang="en-US" sz="2800" dirty="0" smtClean="0">
                <a:latin typeface="Garamond" pitchFamily="18" charset="0"/>
                <a:cs typeface="Times New Roman" pitchFamily="18" charset="0"/>
              </a:rPr>
              <a:t> </a:t>
            </a:r>
          </a:p>
          <a:p>
            <a:pPr>
              <a:defRPr/>
            </a:pPr>
            <a:endParaRPr lang="en-US" dirty="0"/>
          </a:p>
        </p:txBody>
      </p:sp>
    </p:spTree>
    <p:extLst>
      <p:ext uri="{BB962C8B-B14F-4D97-AF65-F5344CB8AC3E}">
        <p14:creationId xmlns:p14="http://schemas.microsoft.com/office/powerpoint/2010/main" val="2947485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79388" y="1295400"/>
            <a:ext cx="8713787" cy="5157788"/>
          </a:xfrm>
        </p:spPr>
        <p:txBody>
          <a:bodyPr/>
          <a:lstStyle/>
          <a:p>
            <a:pPr marL="457200" indent="-457200" algn="just" eaLnBrk="1" hangingPunct="1">
              <a:buClr>
                <a:srgbClr val="FF0000"/>
              </a:buClr>
              <a:buFont typeface="Wingdings" pitchFamily="2" charset="2"/>
              <a:buChar char="ü"/>
            </a:pPr>
            <a:r>
              <a:rPr lang="en-US" altLang="en-US" sz="2800" smtClean="0">
                <a:latin typeface="Garamond" pitchFamily="18" charset="0"/>
                <a:cs typeface="Times New Roman" pitchFamily="18" charset="0"/>
              </a:rPr>
              <a:t>When friable callus is placed into the appropriate liquid medium and agitated, single cells and/or small clumps of cells are released into the medium and continue to grow and divide, producing a cell-suspension culture. </a:t>
            </a:r>
          </a:p>
          <a:p>
            <a:pPr marL="457200" indent="-457200" algn="just" eaLnBrk="1" hangingPunct="1">
              <a:buClr>
                <a:srgbClr val="FF0000"/>
              </a:buClr>
              <a:buFont typeface="Wingdings" pitchFamily="2" charset="2"/>
              <a:buChar char="ü"/>
            </a:pPr>
            <a:r>
              <a:rPr lang="en-US" altLang="en-US" sz="2800" smtClean="0">
                <a:latin typeface="Garamond" pitchFamily="18" charset="0"/>
                <a:cs typeface="Times New Roman" pitchFamily="18" charset="0"/>
              </a:rPr>
              <a:t>The inoculum used to initiate cell suspension culture should neither be too small to affect cells numbers nor too large too allow the build up of toxic products or stressed cells to lethal levels.</a:t>
            </a:r>
          </a:p>
          <a:p>
            <a:pPr marL="457200" indent="-457200" algn="just" eaLnBrk="1" hangingPunct="1">
              <a:buClr>
                <a:srgbClr val="FF0000"/>
              </a:buClr>
              <a:buFont typeface="Wingdings" pitchFamily="2" charset="2"/>
              <a:buChar char="ü"/>
            </a:pPr>
            <a:r>
              <a:rPr lang="en-US" altLang="en-US" sz="2800" smtClean="0">
                <a:latin typeface="Garamond" pitchFamily="18" charset="0"/>
              </a:rPr>
              <a:t>When callus pieces are agitated in a liquid medium, they tend to break up.</a:t>
            </a:r>
          </a:p>
          <a:p>
            <a:pPr marL="457200" indent="-457200" algn="just" eaLnBrk="1" hangingPunct="1">
              <a:buClr>
                <a:srgbClr val="FF0000"/>
              </a:buClr>
              <a:buFontTx/>
              <a:buNone/>
            </a:pPr>
            <a:r>
              <a:rPr lang="en-US" altLang="en-US" sz="2800" smtClean="0">
                <a:latin typeface="Garamond" pitchFamily="18" charset="0"/>
                <a:cs typeface="Times New Roman" pitchFamily="18" charset="0"/>
              </a:rPr>
              <a:t> </a:t>
            </a:r>
          </a:p>
          <a:p>
            <a:pPr marL="457200" indent="-457200" algn="just" eaLnBrk="1" hangingPunct="1">
              <a:lnSpc>
                <a:spcPct val="150000"/>
              </a:lnSpc>
              <a:buClr>
                <a:srgbClr val="FF0000"/>
              </a:buClr>
            </a:pPr>
            <a:endParaRPr lang="en-US" altLang="en-US" sz="2400" smtClean="0">
              <a:latin typeface="Times New Roman" pitchFamily="18" charset="0"/>
              <a:cs typeface="Times New Roman" pitchFamily="18" charset="0"/>
            </a:endParaRPr>
          </a:p>
          <a:p>
            <a:pPr marL="457200" indent="-457200" algn="just" eaLnBrk="1" hangingPunct="1">
              <a:lnSpc>
                <a:spcPct val="150000"/>
              </a:lnSpc>
              <a:buFontTx/>
              <a:buNone/>
            </a:pPr>
            <a:r>
              <a:rPr lang="en-US" altLang="en-US" smtClean="0"/>
              <a:t> </a:t>
            </a:r>
          </a:p>
        </p:txBody>
      </p:sp>
      <p:sp>
        <p:nvSpPr>
          <p:cNvPr id="38915" name="Rectangle 2"/>
          <p:cNvSpPr>
            <a:spLocks noChangeArrowheads="1"/>
          </p:cNvSpPr>
          <p:nvPr/>
        </p:nvSpPr>
        <p:spPr bwMode="auto">
          <a:xfrm>
            <a:off x="685800" y="152400"/>
            <a:ext cx="7924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Clr>
                <a:srgbClr val="FF0000"/>
              </a:buClr>
              <a:buFontTx/>
              <a:buNone/>
            </a:pPr>
            <a:r>
              <a:rPr lang="en-US" altLang="en-US" sz="4400">
                <a:latin typeface="Bodoni MT Black" pitchFamily="18" charset="0"/>
                <a:cs typeface="Times New Roman" pitchFamily="18" charset="0"/>
              </a:rPr>
              <a:t>Cell-suspension cultures</a:t>
            </a:r>
          </a:p>
        </p:txBody>
      </p:sp>
    </p:spTree>
    <p:extLst>
      <p:ext uri="{BB962C8B-B14F-4D97-AF65-F5344CB8AC3E}">
        <p14:creationId xmlns:p14="http://schemas.microsoft.com/office/powerpoint/2010/main" val="3153263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fade">
                                      <p:cBhvr>
                                        <p:cTn id="12" dur="500"/>
                                        <p:tgtEl>
                                          <p:spTgt spid="33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4">
                                            <p:txEl>
                                              <p:pRg st="3" end="3"/>
                                            </p:txEl>
                                          </p:spTgt>
                                        </p:tgtEl>
                                        <p:attrNameLst>
                                          <p:attrName>style.visibility</p:attrName>
                                        </p:attrNameLst>
                                      </p:cBhvr>
                                      <p:to>
                                        <p:strVal val="visible"/>
                                      </p:to>
                                    </p:set>
                                    <p:animEffect transition="in" filter="fade">
                                      <p:cBhvr>
                                        <p:cTn id="17" dur="500"/>
                                        <p:tgtEl>
                                          <p:spTgt spid="3379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794">
                                            <p:txEl>
                                              <p:pRg st="2" end="2"/>
                                            </p:txEl>
                                          </p:spTgt>
                                        </p:tgtEl>
                                        <p:attrNameLst>
                                          <p:attrName>style.visibility</p:attrName>
                                        </p:attrNameLst>
                                      </p:cBhvr>
                                      <p:to>
                                        <p:strVal val="visible"/>
                                      </p:to>
                                    </p:set>
                                    <p:animEffect transition="in" filter="fade">
                                      <p:cBhvr>
                                        <p:cTn id="22" dur="500"/>
                                        <p:tgtEl>
                                          <p:spTgt spid="33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2075" tIns="46038" rIns="92075" bIns="46038"/>
          <a:lstStyle/>
          <a:p>
            <a:pPr defTabSz="762000" eaLnBrk="1" hangingPunct="1"/>
            <a:r>
              <a:rPr lang="en-US" altLang="en-US" smtClean="0">
                <a:solidFill>
                  <a:schemeClr val="tx1"/>
                </a:solidFill>
                <a:latin typeface="Bodoni MT Black" pitchFamily="18" charset="0"/>
              </a:rPr>
              <a:t>Cell suspension culture</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74312"/>
            <a:ext cx="576064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133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67544" y="1268760"/>
            <a:ext cx="8229600" cy="4525963"/>
          </a:xfrm>
          <a:noFill/>
        </p:spPr>
        <p:txBody>
          <a:bodyPr lIns="92075" tIns="46038" rIns="92075" bIns="46038"/>
          <a:lstStyle/>
          <a:p>
            <a:pPr defTabSz="762000" eaLnBrk="1" hangingPunct="1">
              <a:buFont typeface="Wingdings" pitchFamily="2" charset="2"/>
              <a:buChar char="ü"/>
            </a:pPr>
            <a:r>
              <a:rPr lang="en-US" altLang="en-US" sz="2800" dirty="0" smtClean="0">
                <a:latin typeface="Garamond" pitchFamily="18" charset="0"/>
              </a:rPr>
              <a:t>Suspensions are much easier to bulk up than callus since there is no manual transfer or solid support</a:t>
            </a:r>
          </a:p>
          <a:p>
            <a:pPr defTabSz="762000" eaLnBrk="1" hangingPunct="1">
              <a:buFont typeface="Wingdings" pitchFamily="2" charset="2"/>
              <a:buChar char="ü"/>
            </a:pPr>
            <a:r>
              <a:rPr lang="en-US" altLang="en-US" sz="2800" dirty="0" smtClean="0">
                <a:latin typeface="Garamond" pitchFamily="18" charset="0"/>
                <a:cs typeface="Times New Roman" pitchFamily="18" charset="0"/>
              </a:rPr>
              <a:t>Cell suspension culture techniques are very important for plant biotransformation and plant genetic engineering.</a:t>
            </a:r>
          </a:p>
          <a:p>
            <a:pPr defTabSz="762000" eaLnBrk="1" hangingPunct="1">
              <a:buFont typeface="Wingdings" pitchFamily="2" charset="2"/>
              <a:buChar char="ü"/>
            </a:pPr>
            <a:endParaRPr lang="en-US" altLang="en-US" dirty="0" smtClean="0">
              <a:latin typeface="Garamond" pitchFamily="18" charset="0"/>
            </a:endParaRPr>
          </a:p>
          <a:p>
            <a:pPr defTabSz="762000" eaLnBrk="1" hangingPunct="1">
              <a:buFont typeface="Wingdings" pitchFamily="2" charset="2"/>
              <a:buNone/>
            </a:pPr>
            <a:endParaRPr lang="en-US" altLang="en-US" dirty="0" smtClean="0">
              <a:latin typeface="Garamond" pitchFamily="18" charset="0"/>
            </a:endParaRPr>
          </a:p>
        </p:txBody>
      </p:sp>
    </p:spTree>
    <p:extLst>
      <p:ext uri="{BB962C8B-B14F-4D97-AF65-F5344CB8AC3E}">
        <p14:creationId xmlns:p14="http://schemas.microsoft.com/office/powerpoint/2010/main" val="222160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0"/>
            <a:ext cx="9144000" cy="1524000"/>
          </a:xfrm>
          <a:prstGeom prst="rect">
            <a:avLst/>
          </a:prstGeom>
          <a:noFill/>
          <a:ln w="9525">
            <a:solidFill>
              <a:srgbClr val="000000"/>
            </a:solidFill>
            <a:miter lim="800000"/>
            <a:headEnd/>
            <a:tailEnd/>
          </a:ln>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latin typeface="Bodoni MT Black" pitchFamily="18" charset="0"/>
              </a:rPr>
              <a:t>Protoplast culture </a:t>
            </a:r>
          </a:p>
        </p:txBody>
      </p:sp>
      <p:sp>
        <p:nvSpPr>
          <p:cNvPr id="40963" name="Rectangle 5"/>
          <p:cNvSpPr>
            <a:spLocks noChangeArrowheads="1"/>
          </p:cNvSpPr>
          <p:nvPr/>
        </p:nvSpPr>
        <p:spPr bwMode="auto">
          <a:xfrm>
            <a:off x="0" y="1524000"/>
            <a:ext cx="9144000" cy="461963"/>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latinLnBrk="1" hangingPunct="1">
              <a:buFontTx/>
              <a:buNone/>
            </a:pPr>
            <a:r>
              <a:rPr kumimoji="1" lang="en-US" altLang="ko-KR" sz="2400" dirty="0">
                <a:latin typeface="Garamond" pitchFamily="18" charset="0"/>
                <a:ea typeface="굴림" charset="-127"/>
              </a:rPr>
              <a:t>The isolation and culture of plant protoplasts </a:t>
            </a:r>
            <a:r>
              <a:rPr kumimoji="1" lang="en-US" altLang="ko-KR" sz="2400" i="1" dirty="0">
                <a:latin typeface="Garamond" pitchFamily="18" charset="0"/>
                <a:ea typeface="굴림" charset="-127"/>
              </a:rPr>
              <a:t>in vitro </a:t>
            </a:r>
          </a:p>
        </p:txBody>
      </p:sp>
      <p:pic>
        <p:nvPicPr>
          <p:cNvPr id="40964" name="Picture 2" descr="\\Library3\e\grosser\slides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3352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D:\Dr Grosser\Image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3505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a:off x="4191000" y="3429000"/>
            <a:ext cx="685800" cy="1828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14363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0" y="0"/>
            <a:ext cx="9144000" cy="1524000"/>
          </a:xfrm>
          <a:prstGeom prst="rect">
            <a:avLst/>
          </a:prstGeom>
          <a:noFill/>
          <a:ln>
            <a:noFill/>
          </a:ln>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latin typeface="Bodoni MT Black" pitchFamily="18" charset="0"/>
              </a:rPr>
              <a:t>Protoplast </a:t>
            </a:r>
          </a:p>
        </p:txBody>
      </p:sp>
      <p:sp>
        <p:nvSpPr>
          <p:cNvPr id="41987" name="Rectangle 5"/>
          <p:cNvSpPr>
            <a:spLocks noChangeArrowheads="1"/>
          </p:cNvSpPr>
          <p:nvPr/>
        </p:nvSpPr>
        <p:spPr bwMode="auto">
          <a:xfrm>
            <a:off x="395536" y="1524000"/>
            <a:ext cx="9144000" cy="13843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latinLnBrk="1" hangingPunct="1">
              <a:buFontTx/>
              <a:buNone/>
            </a:pPr>
            <a:r>
              <a:rPr kumimoji="1" lang="en-US" altLang="ko-KR" sz="2800" dirty="0">
                <a:latin typeface="Garamond" pitchFamily="18" charset="0"/>
                <a:ea typeface="굴림" charset="-127"/>
              </a:rPr>
              <a:t>The living material of a plant or bacterial cell, including the protoplasm and plasma membrane after the cell wall has been removed</a:t>
            </a:r>
            <a:r>
              <a:rPr kumimoji="1" lang="en-US" altLang="ko-KR" sz="2400" dirty="0">
                <a:latin typeface="Garamond" pitchFamily="18" charset="0"/>
                <a:ea typeface="굴림" charset="-127"/>
              </a:rPr>
              <a:t>. </a:t>
            </a:r>
          </a:p>
        </p:txBody>
      </p:sp>
    </p:spTree>
    <p:extLst>
      <p:ext uri="{BB962C8B-B14F-4D97-AF65-F5344CB8AC3E}">
        <p14:creationId xmlns:p14="http://schemas.microsoft.com/office/powerpoint/2010/main" val="3581361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3"/>
          </p:nvPr>
        </p:nvSpPr>
        <p:spPr/>
        <p:txBody>
          <a:bodyPr/>
          <a:lstStyle/>
          <a:p>
            <a:endParaRPr lang="en-US"/>
          </a:p>
        </p:txBody>
      </p:sp>
      <p:pic>
        <p:nvPicPr>
          <p:cNvPr id="6" name="Picture 3" descr="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66487" y="1268760"/>
            <a:ext cx="8081977" cy="4952312"/>
          </a:xfrm>
          <a:noFill/>
        </p:spPr>
      </p:pic>
    </p:spTree>
    <p:extLst>
      <p:ext uri="{BB962C8B-B14F-4D97-AF65-F5344CB8AC3E}">
        <p14:creationId xmlns:p14="http://schemas.microsoft.com/office/powerpoint/2010/main" val="3961497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1143000"/>
          </a:xfrm>
        </p:spPr>
        <p:txBody>
          <a:bodyPr/>
          <a:lstStyle/>
          <a:p>
            <a:pPr eaLnBrk="1" hangingPunct="1"/>
            <a:r>
              <a:rPr lang="en-US" altLang="en-US" smtClean="0">
                <a:solidFill>
                  <a:schemeClr val="tx1"/>
                </a:solidFill>
                <a:latin typeface="Bodoni MT Black" pitchFamily="18" charset="0"/>
              </a:rPr>
              <a:t>Callus Culture</a:t>
            </a:r>
          </a:p>
        </p:txBody>
      </p:sp>
      <p:sp>
        <p:nvSpPr>
          <p:cNvPr id="34819" name="Rectangle 3"/>
          <p:cNvSpPr>
            <a:spLocks noChangeArrowheads="1"/>
          </p:cNvSpPr>
          <p:nvPr/>
        </p:nvSpPr>
        <p:spPr bwMode="auto">
          <a:xfrm>
            <a:off x="320675" y="1066800"/>
            <a:ext cx="82137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latin typeface="Garamond" pitchFamily="18" charset="0"/>
              </a:rPr>
              <a:t>Callus:</a:t>
            </a:r>
          </a:p>
          <a:p>
            <a:pPr algn="ctr" eaLnBrk="1" hangingPunct="1">
              <a:spcBef>
                <a:spcPct val="0"/>
              </a:spcBef>
              <a:buFont typeface="Wingdings" pitchFamily="2" charset="2"/>
              <a:buChar char="ü"/>
            </a:pPr>
            <a:r>
              <a:rPr lang="en-US" altLang="en-US" sz="2400">
                <a:latin typeface="Garamond" pitchFamily="18" charset="0"/>
              </a:rPr>
              <a:t>An un-organised mass of cells, </a:t>
            </a:r>
            <a:r>
              <a:rPr lang="en-US" altLang="en-US" sz="2400">
                <a:latin typeface="Garamond" pitchFamily="18" charset="0"/>
                <a:cs typeface="Times New Roman" pitchFamily="18" charset="0"/>
              </a:rPr>
              <a:t>produced when explants are cultured on the appropriate solid medium, with both an auxin and a cytokinin and correct conditions.</a:t>
            </a:r>
            <a:endParaRPr lang="en-US" altLang="en-US" sz="2400">
              <a:latin typeface="Garamond" pitchFamily="18" charset="0"/>
            </a:endParaRPr>
          </a:p>
          <a:p>
            <a:pPr algn="ctr" eaLnBrk="1" hangingPunct="1">
              <a:spcBef>
                <a:spcPct val="0"/>
              </a:spcBef>
              <a:buFont typeface="Wingdings" pitchFamily="2" charset="2"/>
              <a:buChar char="ü"/>
            </a:pPr>
            <a:r>
              <a:rPr lang="en-US" altLang="en-US" sz="2400">
                <a:latin typeface="Garamond" pitchFamily="18" charset="0"/>
              </a:rPr>
              <a:t>A tissue that develops in response to injury caused by physical or chemical means</a:t>
            </a:r>
          </a:p>
          <a:p>
            <a:pPr algn="ctr" eaLnBrk="1" hangingPunct="1">
              <a:spcBef>
                <a:spcPct val="0"/>
              </a:spcBef>
              <a:buFont typeface="Wingdings" pitchFamily="2" charset="2"/>
              <a:buChar char="ü"/>
            </a:pPr>
            <a:r>
              <a:rPr lang="en-US" altLang="en-US" sz="2400">
                <a:latin typeface="Garamond" pitchFamily="18" charset="0"/>
              </a:rPr>
              <a:t>Most cells of which are differentiated although may be and are often highly unorganized within the tissue</a:t>
            </a:r>
          </a:p>
        </p:txBody>
      </p:sp>
      <p:pic>
        <p:nvPicPr>
          <p:cNvPr id="34820" name="Picture 2" descr="scan4-PMH-class copy"/>
          <p:cNvPicPr>
            <a:picLocks noChangeAspect="1" noChangeArrowheads="1"/>
          </p:cNvPicPr>
          <p:nvPr/>
        </p:nvPicPr>
        <p:blipFill>
          <a:blip r:embed="rId2">
            <a:extLst>
              <a:ext uri="{28A0092B-C50C-407E-A947-70E740481C1C}">
                <a14:useLocalDpi xmlns:a14="http://schemas.microsoft.com/office/drawing/2010/main" val="0"/>
              </a:ext>
            </a:extLst>
          </a:blip>
          <a:srcRect l="3334" t="14217" r="9166" b="17917"/>
          <a:stretch>
            <a:fillRect/>
          </a:stretch>
        </p:blipFill>
        <p:spPr bwMode="auto">
          <a:xfrm>
            <a:off x="685800" y="3581400"/>
            <a:ext cx="800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114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90600" y="2209800"/>
            <a:ext cx="91440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zh-TW" sz="2000" b="1" dirty="0">
                <a:ea typeface="新細明體" pitchFamily="18" charset="-120"/>
              </a:rPr>
              <a:t>	Explants  		      Callus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Protoplasts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Development </a:t>
            </a:r>
          </a:p>
          <a:p>
            <a:pPr>
              <a:spcBef>
                <a:spcPct val="0"/>
              </a:spcBef>
              <a:buFontTx/>
              <a:buNone/>
            </a:pPr>
            <a:r>
              <a:rPr lang="en-US" altLang="zh-TW" sz="2000" b="1" dirty="0">
                <a:ea typeface="新細明體" pitchFamily="18" charset="-120"/>
              </a:rPr>
              <a:t> 	   				               Suspension cells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Organs </a:t>
            </a:r>
          </a:p>
          <a:p>
            <a:pPr>
              <a:spcBef>
                <a:spcPct val="0"/>
              </a:spcBef>
              <a:buFontTx/>
              <a:buNone/>
            </a:pPr>
            <a:r>
              <a:rPr lang="en-US" altLang="zh-TW" sz="2000" b="1" dirty="0">
                <a:ea typeface="新細明體" pitchFamily="18" charset="-120"/>
              </a:rPr>
              <a:t> </a:t>
            </a:r>
          </a:p>
          <a:p>
            <a:pPr>
              <a:spcBef>
                <a:spcPct val="0"/>
              </a:spcBef>
              <a:buFontTx/>
              <a:buNone/>
            </a:pPr>
            <a:r>
              <a:rPr lang="en-US" altLang="zh-TW" sz="2000" b="1" dirty="0">
                <a:ea typeface="新細明體" pitchFamily="18" charset="-120"/>
              </a:rPr>
              <a:t>	 	 (leaves, roots, shoots, flowers,...) </a:t>
            </a:r>
          </a:p>
          <a:p>
            <a:pPr>
              <a:spcBef>
                <a:spcPct val="0"/>
              </a:spcBef>
              <a:buFontTx/>
              <a:buNone/>
            </a:pPr>
            <a:r>
              <a:rPr lang="en-US" altLang="zh-TW" sz="2000" b="1" dirty="0">
                <a:ea typeface="新細明體" pitchFamily="18" charset="-120"/>
              </a:rPr>
              <a:t> </a:t>
            </a:r>
          </a:p>
        </p:txBody>
      </p:sp>
      <p:sp>
        <p:nvSpPr>
          <p:cNvPr id="35843" name="Rectangle 3"/>
          <p:cNvSpPr>
            <a:spLocks noChangeArrowheads="1"/>
          </p:cNvSpPr>
          <p:nvPr/>
        </p:nvSpPr>
        <p:spPr bwMode="auto">
          <a:xfrm>
            <a:off x="2895600" y="182880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1800" b="1">
                <a:ea typeface="新細明體" pitchFamily="18" charset="-120"/>
              </a:rPr>
              <a:t>De-differentiation </a:t>
            </a:r>
          </a:p>
        </p:txBody>
      </p:sp>
      <p:sp>
        <p:nvSpPr>
          <p:cNvPr id="35844" name="Rectangle 4"/>
          <p:cNvSpPr>
            <a:spLocks noChangeArrowheads="1"/>
          </p:cNvSpPr>
          <p:nvPr/>
        </p:nvSpPr>
        <p:spPr bwMode="auto">
          <a:xfrm>
            <a:off x="5943600" y="1828800"/>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1800" b="1">
                <a:ea typeface="新細明體" pitchFamily="18" charset="-120"/>
              </a:rPr>
              <a:t>Re-differentiation</a:t>
            </a:r>
          </a:p>
        </p:txBody>
      </p:sp>
      <p:sp>
        <p:nvSpPr>
          <p:cNvPr id="35845" name="Line 5"/>
          <p:cNvSpPr>
            <a:spLocks noChangeShapeType="1"/>
          </p:cNvSpPr>
          <p:nvPr/>
        </p:nvSpPr>
        <p:spPr bwMode="auto">
          <a:xfrm>
            <a:off x="3048000" y="2743200"/>
            <a:ext cx="11430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Line 6"/>
          <p:cNvSpPr>
            <a:spLocks noChangeShapeType="1"/>
          </p:cNvSpPr>
          <p:nvPr/>
        </p:nvSpPr>
        <p:spPr bwMode="auto">
          <a:xfrm>
            <a:off x="2514600" y="2895600"/>
            <a:ext cx="137160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7" name="Line 7"/>
          <p:cNvSpPr>
            <a:spLocks noChangeShapeType="1"/>
          </p:cNvSpPr>
          <p:nvPr/>
        </p:nvSpPr>
        <p:spPr bwMode="auto">
          <a:xfrm>
            <a:off x="5486400" y="3886200"/>
            <a:ext cx="8382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8" name="Line 8"/>
          <p:cNvSpPr>
            <a:spLocks noChangeShapeType="1"/>
          </p:cNvSpPr>
          <p:nvPr/>
        </p:nvSpPr>
        <p:spPr bwMode="auto">
          <a:xfrm>
            <a:off x="5791200" y="3810000"/>
            <a:ext cx="762000" cy="4572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49" name="Line 9"/>
          <p:cNvSpPr>
            <a:spLocks noChangeShapeType="1"/>
          </p:cNvSpPr>
          <p:nvPr/>
        </p:nvSpPr>
        <p:spPr bwMode="auto">
          <a:xfrm>
            <a:off x="5867400" y="2819400"/>
            <a:ext cx="121920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0" name="Line 10"/>
          <p:cNvSpPr>
            <a:spLocks noChangeShapeType="1"/>
          </p:cNvSpPr>
          <p:nvPr/>
        </p:nvSpPr>
        <p:spPr bwMode="auto">
          <a:xfrm>
            <a:off x="6019800" y="2743200"/>
            <a:ext cx="1219200" cy="13716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51" name="Line 11"/>
          <p:cNvSpPr>
            <a:spLocks noChangeShapeType="1"/>
          </p:cNvSpPr>
          <p:nvPr/>
        </p:nvSpPr>
        <p:spPr bwMode="auto">
          <a:xfrm flipV="1">
            <a:off x="4953000" y="2667000"/>
            <a:ext cx="3810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2" name="Line 12"/>
          <p:cNvSpPr>
            <a:spLocks noChangeShapeType="1"/>
          </p:cNvSpPr>
          <p:nvPr/>
        </p:nvSpPr>
        <p:spPr bwMode="auto">
          <a:xfrm flipV="1">
            <a:off x="5105400" y="2819400"/>
            <a:ext cx="381000" cy="6096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53" name="Line 13"/>
          <p:cNvSpPr>
            <a:spLocks noChangeShapeType="1"/>
          </p:cNvSpPr>
          <p:nvPr/>
        </p:nvSpPr>
        <p:spPr bwMode="auto">
          <a:xfrm>
            <a:off x="3276600" y="2438400"/>
            <a:ext cx="1600200" cy="0"/>
          </a:xfrm>
          <a:prstGeom prst="line">
            <a:avLst/>
          </a:prstGeom>
          <a:noFill/>
          <a:ln w="57150">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4" name="Line 14"/>
          <p:cNvSpPr>
            <a:spLocks noChangeShapeType="1"/>
          </p:cNvSpPr>
          <p:nvPr/>
        </p:nvSpPr>
        <p:spPr bwMode="auto">
          <a:xfrm>
            <a:off x="6172200" y="2438400"/>
            <a:ext cx="1600200" cy="0"/>
          </a:xfrm>
          <a:prstGeom prst="line">
            <a:avLst/>
          </a:prstGeom>
          <a:noFill/>
          <a:ln w="57150">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5" name="WordArt 15"/>
          <p:cNvSpPr>
            <a:spLocks noChangeArrowheads="1" noChangeShapeType="1" noTextEdit="1"/>
          </p:cNvSpPr>
          <p:nvPr/>
        </p:nvSpPr>
        <p:spPr bwMode="auto">
          <a:xfrm>
            <a:off x="7924800" y="2438400"/>
            <a:ext cx="171450" cy="409575"/>
          </a:xfrm>
          <a:prstGeom prst="rect">
            <a:avLst/>
          </a:prstGeom>
        </p:spPr>
        <p:txBody>
          <a:bodyPr spcFirstLastPara="1" wrap="none" fromWordArt="1">
            <a:prstTxWarp prst="textArchUp">
              <a:avLst>
                <a:gd name="adj" fmla="val 10800005"/>
              </a:avLst>
            </a:prstTxWarp>
          </a:bodyPr>
          <a:lstStyle/>
          <a:p>
            <a:pPr algn="ctr"/>
            <a:r>
              <a:rPr lang="en-US" sz="3200" kern="10">
                <a:ln w="9525">
                  <a:solidFill>
                    <a:srgbClr val="FFFF00"/>
                  </a:solidFill>
                  <a:round/>
                  <a:headEnd/>
                  <a:tailEnd/>
                </a:ln>
                <a:effectLst>
                  <a:outerShdw dist="35921" dir="2700000" algn="ctr" rotWithShape="0">
                    <a:srgbClr val="C0C0C0"/>
                  </a:outerShdw>
                </a:effectLst>
                <a:latin typeface="新細明體"/>
                <a:ea typeface="新細明體"/>
              </a:rPr>
              <a:t>?</a:t>
            </a:r>
          </a:p>
        </p:txBody>
      </p:sp>
      <p:grpSp>
        <p:nvGrpSpPr>
          <p:cNvPr id="2" name="Group 16"/>
          <p:cNvGrpSpPr>
            <a:grpSpLocks/>
          </p:cNvGrpSpPr>
          <p:nvPr/>
        </p:nvGrpSpPr>
        <p:grpSpPr bwMode="auto">
          <a:xfrm>
            <a:off x="140607" y="1030288"/>
            <a:ext cx="2362200" cy="3025775"/>
            <a:chOff x="-144" y="240"/>
            <a:chExt cx="1488" cy="1906"/>
          </a:xfrm>
        </p:grpSpPr>
        <p:sp>
          <p:nvSpPr>
            <p:cNvPr id="35858" name="Rectangle 17"/>
            <p:cNvSpPr>
              <a:spLocks noChangeArrowheads="1"/>
            </p:cNvSpPr>
            <p:nvPr/>
          </p:nvSpPr>
          <p:spPr bwMode="auto">
            <a:xfrm>
              <a:off x="-144" y="240"/>
              <a:ext cx="1488" cy="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24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TW" sz="1600" b="1" dirty="0">
                  <a:ea typeface="新細明體" pitchFamily="18" charset="-120"/>
                </a:rPr>
                <a:t>1. Meristems </a:t>
              </a:r>
            </a:p>
            <a:p>
              <a:pPr>
                <a:spcBef>
                  <a:spcPct val="0"/>
                </a:spcBef>
                <a:buFontTx/>
                <a:buNone/>
              </a:pPr>
              <a:r>
                <a:rPr lang="en-US" altLang="zh-TW" sz="1600" b="1" dirty="0">
                  <a:ea typeface="新細明體" pitchFamily="18" charset="-120"/>
                </a:rPr>
                <a:t> </a:t>
              </a:r>
            </a:p>
            <a:p>
              <a:pPr>
                <a:spcBef>
                  <a:spcPct val="0"/>
                </a:spcBef>
                <a:buFontTx/>
                <a:buNone/>
              </a:pPr>
              <a:r>
                <a:rPr lang="en-US" altLang="zh-TW" sz="1600" b="1" dirty="0">
                  <a:ea typeface="新細明體" pitchFamily="18" charset="-120"/>
                </a:rPr>
                <a:t>2. Leaf sections </a:t>
              </a:r>
            </a:p>
            <a:p>
              <a:pPr>
                <a:spcBef>
                  <a:spcPct val="0"/>
                </a:spcBef>
                <a:buFontTx/>
                <a:buNone/>
              </a:pPr>
              <a:r>
                <a:rPr lang="en-US" altLang="zh-TW" sz="1600" b="1" dirty="0">
                  <a:ea typeface="新細明體" pitchFamily="18" charset="-120"/>
                </a:rPr>
                <a:t> </a:t>
              </a:r>
            </a:p>
            <a:p>
              <a:pPr>
                <a:spcBef>
                  <a:spcPct val="0"/>
                </a:spcBef>
                <a:buFontTx/>
                <a:buNone/>
              </a:pPr>
              <a:r>
                <a:rPr lang="en-US" altLang="zh-TW" sz="1600" b="1" dirty="0">
                  <a:ea typeface="新細明體" pitchFamily="18" charset="-120"/>
                </a:rPr>
                <a:t>3. Bulb sections </a:t>
              </a:r>
            </a:p>
            <a:p>
              <a:pPr>
                <a:spcBef>
                  <a:spcPct val="0"/>
                </a:spcBef>
                <a:buFontTx/>
                <a:buNone/>
              </a:pPr>
              <a:r>
                <a:rPr lang="en-US" altLang="zh-TW" sz="1600" b="1" dirty="0">
                  <a:ea typeface="新細明體" pitchFamily="18" charset="-120"/>
                </a:rPr>
                <a:t> </a:t>
              </a:r>
            </a:p>
            <a:p>
              <a:pPr>
                <a:spcBef>
                  <a:spcPct val="0"/>
                </a:spcBef>
                <a:buFontTx/>
                <a:buNone/>
              </a:pPr>
              <a:r>
                <a:rPr lang="en-US" altLang="zh-TW" sz="1600" b="1" dirty="0">
                  <a:ea typeface="新細明體" pitchFamily="18" charset="-120"/>
                </a:rPr>
                <a:t>4. Embryos </a:t>
              </a:r>
            </a:p>
            <a:p>
              <a:pPr>
                <a:spcBef>
                  <a:spcPct val="0"/>
                </a:spcBef>
                <a:buFontTx/>
                <a:buNone/>
              </a:pPr>
              <a:r>
                <a:rPr lang="en-US" altLang="zh-TW" sz="1600" b="1" dirty="0">
                  <a:ea typeface="新細明體" pitchFamily="18" charset="-120"/>
                </a:rPr>
                <a:t> </a:t>
              </a:r>
            </a:p>
            <a:p>
              <a:pPr>
                <a:spcBef>
                  <a:spcPct val="0"/>
                </a:spcBef>
                <a:buFontTx/>
                <a:buNone/>
              </a:pPr>
              <a:r>
                <a:rPr lang="en-US" altLang="zh-TW" sz="1600" b="1" dirty="0">
                  <a:ea typeface="新細明體" pitchFamily="18" charset="-120"/>
                </a:rPr>
                <a:t>5. Anthers </a:t>
              </a:r>
            </a:p>
            <a:p>
              <a:pPr>
                <a:spcBef>
                  <a:spcPct val="0"/>
                </a:spcBef>
                <a:buFontTx/>
                <a:buNone/>
              </a:pPr>
              <a:r>
                <a:rPr lang="en-US" altLang="zh-TW" sz="1600" b="1" dirty="0">
                  <a:ea typeface="新細明體" pitchFamily="18" charset="-120"/>
                </a:rPr>
                <a:t> </a:t>
              </a:r>
            </a:p>
            <a:p>
              <a:pPr>
                <a:spcBef>
                  <a:spcPct val="0"/>
                </a:spcBef>
                <a:buFontTx/>
                <a:buNone/>
              </a:pPr>
              <a:r>
                <a:rPr lang="en-US" altLang="zh-TW" sz="1600" b="1" dirty="0">
                  <a:ea typeface="新細明體" pitchFamily="18" charset="-120"/>
                </a:rPr>
                <a:t>6. </a:t>
              </a:r>
              <a:r>
                <a:rPr lang="en-US" altLang="zh-TW" sz="1600" b="1" dirty="0" err="1">
                  <a:ea typeface="新細明體" pitchFamily="18" charset="-120"/>
                </a:rPr>
                <a:t>Nucellus</a:t>
              </a:r>
              <a:r>
                <a:rPr lang="en-US" altLang="zh-TW" sz="1600" b="1" dirty="0">
                  <a:ea typeface="新細明體" pitchFamily="18" charset="-120"/>
                </a:rPr>
                <a:t> </a:t>
              </a:r>
            </a:p>
            <a:p>
              <a:pPr>
                <a:spcBef>
                  <a:spcPct val="0"/>
                </a:spcBef>
                <a:buFontTx/>
                <a:buNone/>
              </a:pPr>
              <a:r>
                <a:rPr lang="en-US" altLang="zh-TW" sz="1600" b="1" dirty="0">
                  <a:ea typeface="新細明體" pitchFamily="18" charset="-120"/>
                </a:rPr>
                <a:t>  </a:t>
              </a:r>
            </a:p>
          </p:txBody>
        </p:sp>
        <p:sp>
          <p:nvSpPr>
            <p:cNvPr id="35859" name="AutoShape 18"/>
            <p:cNvSpPr>
              <a:spLocks/>
            </p:cNvSpPr>
            <p:nvPr/>
          </p:nvSpPr>
          <p:spPr bwMode="auto">
            <a:xfrm>
              <a:off x="1008" y="336"/>
              <a:ext cx="192" cy="1584"/>
            </a:xfrm>
            <a:prstGeom prst="rightBrace">
              <a:avLst>
                <a:gd name="adj1" fmla="val 68750"/>
                <a:gd name="adj2" fmla="val 50000"/>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sp>
        <p:nvSpPr>
          <p:cNvPr id="35857" name="Rectangle 19"/>
          <p:cNvSpPr>
            <a:spLocks noChangeArrowheads="1"/>
          </p:cNvSpPr>
          <p:nvPr/>
        </p:nvSpPr>
        <p:spPr bwMode="auto">
          <a:xfrm>
            <a:off x="179388" y="260350"/>
            <a:ext cx="8736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4400">
                <a:latin typeface="Bodoni MT Black" pitchFamily="18" charset="0"/>
                <a:ea typeface="新細明體" pitchFamily="18" charset="-120"/>
              </a:rPr>
              <a:t>Callus formation </a:t>
            </a:r>
          </a:p>
        </p:txBody>
      </p:sp>
    </p:spTree>
    <p:extLst>
      <p:ext uri="{BB962C8B-B14F-4D97-AF65-F5344CB8AC3E}">
        <p14:creationId xmlns:p14="http://schemas.microsoft.com/office/powerpoint/2010/main" val="1919419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US" dirty="0"/>
              <a:t>Stage II: </a:t>
            </a:r>
          </a:p>
        </p:txBody>
      </p:sp>
      <p:sp>
        <p:nvSpPr>
          <p:cNvPr id="3" name="Content Placeholder 2"/>
          <p:cNvSpPr>
            <a:spLocks noGrp="1"/>
          </p:cNvSpPr>
          <p:nvPr>
            <p:ph idx="1"/>
          </p:nvPr>
        </p:nvSpPr>
        <p:spPr>
          <a:xfrm>
            <a:off x="395536" y="1124744"/>
            <a:ext cx="8352928" cy="5112568"/>
          </a:xfrm>
        </p:spPr>
        <p:txBody>
          <a:bodyPr/>
          <a:lstStyle/>
          <a:p>
            <a:r>
              <a:rPr lang="en-US" dirty="0" smtClean="0"/>
              <a:t>Multiplication </a:t>
            </a:r>
            <a:r>
              <a:rPr lang="en-US" dirty="0"/>
              <a:t>– shoot proliferation </a:t>
            </a:r>
            <a:r>
              <a:rPr lang="en-US" dirty="0" smtClean="0"/>
              <a:t>and multiple </a:t>
            </a:r>
            <a:r>
              <a:rPr lang="en-US" dirty="0"/>
              <a:t>shoot production. </a:t>
            </a:r>
            <a:endParaRPr lang="en-US" dirty="0" smtClean="0"/>
          </a:p>
          <a:p>
            <a:r>
              <a:rPr lang="en-US" dirty="0" smtClean="0"/>
              <a:t>At this stage</a:t>
            </a:r>
            <a:r>
              <a:rPr lang="en-US" dirty="0"/>
              <a:t>, each explant has expanded into a cluster of small shoots. Multiple </a:t>
            </a:r>
            <a:r>
              <a:rPr lang="en-US" dirty="0" smtClean="0"/>
              <a:t>shoots are </a:t>
            </a:r>
            <a:r>
              <a:rPr lang="en-US" dirty="0"/>
              <a:t>separated and transplanted to new culture </a:t>
            </a:r>
            <a:r>
              <a:rPr lang="en-US" dirty="0" smtClean="0"/>
              <a:t>medium. Shoots </a:t>
            </a:r>
            <a:r>
              <a:rPr lang="en-US" dirty="0"/>
              <a:t>are </a:t>
            </a:r>
            <a:r>
              <a:rPr lang="en-US" dirty="0" err="1" smtClean="0"/>
              <a:t>subcultured</a:t>
            </a:r>
            <a:r>
              <a:rPr lang="en-US" dirty="0" smtClean="0"/>
              <a:t> every </a:t>
            </a:r>
            <a:r>
              <a:rPr lang="en-US" dirty="0"/>
              <a:t>2–8 weeks. </a:t>
            </a:r>
            <a:endParaRPr lang="en-US" dirty="0" smtClean="0"/>
          </a:p>
          <a:p>
            <a:r>
              <a:rPr lang="en-US" dirty="0" smtClean="0"/>
              <a:t>Material </a:t>
            </a:r>
            <a:r>
              <a:rPr lang="en-US" dirty="0"/>
              <a:t>may be </a:t>
            </a:r>
            <a:r>
              <a:rPr lang="en-US" dirty="0" err="1"/>
              <a:t>subcultured</a:t>
            </a:r>
            <a:r>
              <a:rPr lang="en-US" dirty="0"/>
              <a:t> several times to new medium </a:t>
            </a:r>
            <a:r>
              <a:rPr lang="en-US" dirty="0" smtClean="0"/>
              <a:t>to </a:t>
            </a:r>
            <a:r>
              <a:rPr lang="en-US" dirty="0" err="1" smtClean="0"/>
              <a:t>maximise</a:t>
            </a:r>
            <a:r>
              <a:rPr lang="en-US" dirty="0" smtClean="0"/>
              <a:t> </a:t>
            </a:r>
            <a:r>
              <a:rPr lang="en-US" dirty="0"/>
              <a:t>the quantity of shoots produced.</a:t>
            </a:r>
          </a:p>
          <a:p>
            <a:endParaRPr lang="en-US" dirty="0"/>
          </a:p>
        </p:txBody>
      </p:sp>
    </p:spTree>
    <p:extLst>
      <p:ext uri="{BB962C8B-B14F-4D97-AF65-F5344CB8AC3E}">
        <p14:creationId xmlns:p14="http://schemas.microsoft.com/office/powerpoint/2010/main" val="3768920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4800" smtClean="0">
                <a:solidFill>
                  <a:schemeClr val="tx1"/>
                </a:solidFill>
                <a:latin typeface="Bodoni MT Black" pitchFamily="18" charset="0"/>
              </a:rPr>
              <a:t>Cloning</a:t>
            </a:r>
          </a:p>
        </p:txBody>
      </p:sp>
      <p:sp>
        <p:nvSpPr>
          <p:cNvPr id="49155" name="Rectangle 3"/>
          <p:cNvSpPr>
            <a:spLocks noGrp="1" noChangeArrowheads="1"/>
          </p:cNvSpPr>
          <p:nvPr>
            <p:ph type="body" idx="1"/>
          </p:nvPr>
        </p:nvSpPr>
        <p:spPr/>
        <p:txBody>
          <a:bodyPr/>
          <a:lstStyle/>
          <a:p>
            <a:r>
              <a:rPr lang="en-US" altLang="en-US" dirty="0" smtClean="0">
                <a:latin typeface="Garamond" pitchFamily="18" charset="0"/>
              </a:rPr>
              <a:t>Using the somatic cells of a multicellular organism to generate a new organism</a:t>
            </a:r>
          </a:p>
          <a:p>
            <a:r>
              <a:rPr lang="en-US" altLang="en-US" dirty="0" smtClean="0">
                <a:latin typeface="Garamond" pitchFamily="18" charset="0"/>
              </a:rPr>
              <a:t>Each clone is genetically identical to the parent plant.</a:t>
            </a:r>
          </a:p>
        </p:txBody>
      </p:sp>
    </p:spTree>
    <p:extLst>
      <p:ext uri="{BB962C8B-B14F-4D97-AF65-F5344CB8AC3E}">
        <p14:creationId xmlns:p14="http://schemas.microsoft.com/office/powerpoint/2010/main" val="1709953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DSC04931"/>
          <p:cNvPicPr>
            <a:picLocks noChangeAspect="1" noChangeArrowheads="1"/>
          </p:cNvPicPr>
          <p:nvPr/>
        </p:nvPicPr>
        <p:blipFill>
          <a:blip r:embed="rId2">
            <a:lum bright="-12000"/>
          </a:blip>
          <a:srcRect/>
          <a:stretch>
            <a:fillRect/>
          </a:stretch>
        </p:blipFill>
        <p:spPr bwMode="auto">
          <a:xfrm>
            <a:off x="0" y="0"/>
            <a:ext cx="9144000" cy="6858000"/>
          </a:xfrm>
          <a:prstGeom prst="rect">
            <a:avLst/>
          </a:prstGeom>
          <a:noFill/>
          <a:ln w="9525">
            <a:noFill/>
            <a:miter lim="800000"/>
            <a:headEnd/>
            <a:tailEnd/>
          </a:ln>
        </p:spPr>
      </p:pic>
      <p:sp>
        <p:nvSpPr>
          <p:cNvPr id="17" name="Yuvarlatılmış Dikdörtgen 16"/>
          <p:cNvSpPr/>
          <p:nvPr/>
        </p:nvSpPr>
        <p:spPr>
          <a:xfrm rot="19492397">
            <a:off x="3313423" y="1967272"/>
            <a:ext cx="2880320" cy="936104"/>
          </a:xfrm>
          <a:prstGeom prst="round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kern="10" dirty="0">
                <a:ln w="9525">
                  <a:round/>
                  <a:headEnd/>
                  <a:tailEnd/>
                </a:ln>
                <a:gradFill rotWithShape="1">
                  <a:gsLst>
                    <a:gs pos="0">
                      <a:srgbClr val="FFE701"/>
                    </a:gs>
                    <a:gs pos="100000">
                      <a:srgbClr val="FE3E02"/>
                    </a:gs>
                  </a:gsLst>
                  <a:lin ang="5400000" scaled="1"/>
                </a:gradFill>
                <a:latin typeface="Arial Unicode MS"/>
              </a:rPr>
              <a:t>THANK YOU！  </a:t>
            </a:r>
          </a:p>
        </p:txBody>
      </p:sp>
    </p:spTree>
    <p:extLst>
      <p:ext uri="{BB962C8B-B14F-4D97-AF65-F5344CB8AC3E}">
        <p14:creationId xmlns:p14="http://schemas.microsoft.com/office/powerpoint/2010/main" val="2649986295"/>
      </p:ext>
    </p:extLst>
  </p:cSld>
  <p:clrMapOvr>
    <a:masterClrMapping/>
  </p:clrMapOvr>
  <p:transition advTm="491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US" dirty="0"/>
              <a:t>Stage III: </a:t>
            </a:r>
          </a:p>
        </p:txBody>
      </p:sp>
      <p:sp>
        <p:nvSpPr>
          <p:cNvPr id="3" name="Content Placeholder 2"/>
          <p:cNvSpPr>
            <a:spLocks noGrp="1"/>
          </p:cNvSpPr>
          <p:nvPr>
            <p:ph idx="1"/>
          </p:nvPr>
        </p:nvSpPr>
        <p:spPr>
          <a:xfrm>
            <a:off x="395536" y="1196752"/>
            <a:ext cx="8496944" cy="5472608"/>
          </a:xfrm>
        </p:spPr>
        <p:txBody>
          <a:bodyPr/>
          <a:lstStyle/>
          <a:p>
            <a:r>
              <a:rPr lang="en-US" dirty="0" smtClean="0"/>
              <a:t>Root </a:t>
            </a:r>
            <a:r>
              <a:rPr lang="en-US" dirty="0"/>
              <a:t>formation – shoot elongation </a:t>
            </a:r>
            <a:r>
              <a:rPr lang="en-US" dirty="0" smtClean="0"/>
              <a:t>and rooting</a:t>
            </a:r>
            <a:r>
              <a:rPr lang="en-US" dirty="0"/>
              <a:t>. The rooting stage </a:t>
            </a:r>
            <a:r>
              <a:rPr lang="en-US" dirty="0" smtClean="0"/>
              <a:t>prepares </a:t>
            </a:r>
            <a:r>
              <a:rPr lang="en-US" dirty="0"/>
              <a:t>the regenerated plants for transplanting from </a:t>
            </a:r>
            <a:r>
              <a:rPr lang="en-US" i="1" dirty="0"/>
              <a:t>in vitro </a:t>
            </a:r>
            <a:r>
              <a:rPr lang="en-US" dirty="0"/>
              <a:t>to </a:t>
            </a:r>
            <a:r>
              <a:rPr lang="en-US" i="1" dirty="0" smtClean="0"/>
              <a:t>vivo</a:t>
            </a:r>
            <a:r>
              <a:rPr lang="en-US" dirty="0" smtClean="0"/>
              <a:t> conditions in controlled </a:t>
            </a:r>
            <a:r>
              <a:rPr lang="en-US" dirty="0"/>
              <a:t>environment rooms, in the glasshouse and, later, to their ultimate </a:t>
            </a:r>
            <a:r>
              <a:rPr lang="en-US" dirty="0" err="1"/>
              <a:t>loca</a:t>
            </a:r>
            <a:r>
              <a:rPr lang="en-US" dirty="0"/>
              <a:t>-</a:t>
            </a:r>
          </a:p>
          <a:p>
            <a:pPr marL="0" indent="0">
              <a:buNone/>
            </a:pPr>
            <a:r>
              <a:rPr lang="en-US" dirty="0" err="1"/>
              <a:t>tion</a:t>
            </a:r>
            <a:r>
              <a:rPr lang="en-US" dirty="0" smtClean="0"/>
              <a:t>.</a:t>
            </a:r>
          </a:p>
          <a:p>
            <a:r>
              <a:rPr lang="en-US" dirty="0" smtClean="0"/>
              <a:t> </a:t>
            </a:r>
            <a:r>
              <a:rPr lang="en-US" dirty="0"/>
              <a:t>This stage may involve not only rooting of shoots, but also conditioning </a:t>
            </a:r>
            <a:r>
              <a:rPr lang="en-US" dirty="0" smtClean="0"/>
              <a:t>of the </a:t>
            </a:r>
            <a:r>
              <a:rPr lang="en-US" dirty="0"/>
              <a:t>plants to increase their potential for acclimatization and survival during </a:t>
            </a:r>
            <a:r>
              <a:rPr lang="en-US" dirty="0" smtClean="0"/>
              <a:t>transplanting</a:t>
            </a:r>
            <a:r>
              <a:rPr lang="en-US" dirty="0"/>
              <a:t>. </a:t>
            </a:r>
            <a:endParaRPr lang="en-US" dirty="0" smtClean="0"/>
          </a:p>
        </p:txBody>
      </p:sp>
    </p:spTree>
    <p:extLst>
      <p:ext uri="{BB962C8B-B14F-4D97-AF65-F5344CB8AC3E}">
        <p14:creationId xmlns:p14="http://schemas.microsoft.com/office/powerpoint/2010/main" val="323124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229600" cy="5256584"/>
          </a:xfrm>
        </p:spPr>
        <p:txBody>
          <a:bodyPr/>
          <a:lstStyle/>
          <a:p>
            <a:r>
              <a:rPr lang="en-US" dirty="0"/>
              <a:t>The induction of adventitious roots may be achieved either </a:t>
            </a:r>
            <a:r>
              <a:rPr lang="en-US" i="1" dirty="0"/>
              <a:t>in vitro </a:t>
            </a:r>
            <a:r>
              <a:rPr lang="en-US" dirty="0"/>
              <a:t>or </a:t>
            </a:r>
            <a:r>
              <a:rPr lang="en-US" i="1" dirty="0" smtClean="0"/>
              <a:t>ex vitro</a:t>
            </a:r>
            <a:r>
              <a:rPr lang="en-US" dirty="0" smtClean="0"/>
              <a:t> </a:t>
            </a:r>
            <a:r>
              <a:rPr lang="en-US" dirty="0"/>
              <a:t>in the presence of </a:t>
            </a:r>
            <a:r>
              <a:rPr lang="en-US" dirty="0" smtClean="0"/>
              <a:t>auxins.</a:t>
            </a:r>
          </a:p>
          <a:p>
            <a:r>
              <a:rPr lang="en-US" dirty="0" smtClean="0"/>
              <a:t> The </a:t>
            </a:r>
            <a:r>
              <a:rPr lang="en-US" dirty="0"/>
              <a:t>main advantage of ex vitro compared</a:t>
            </a:r>
          </a:p>
          <a:p>
            <a:r>
              <a:rPr lang="en-US" dirty="0"/>
              <a:t>to in vitro rooting is that root damage during transfer to soil is less likely to occur.</a:t>
            </a:r>
          </a:p>
          <a:p>
            <a:r>
              <a:rPr lang="en-US" dirty="0"/>
              <a:t>The rates of root production are often greater and root quality is optimized when</a:t>
            </a:r>
          </a:p>
          <a:p>
            <a:r>
              <a:rPr lang="en-US" dirty="0"/>
              <a:t>rooting occurs </a:t>
            </a:r>
            <a:r>
              <a:rPr lang="en-US" i="1" dirty="0"/>
              <a:t>ex vitro </a:t>
            </a:r>
            <a:r>
              <a:rPr lang="en-US" dirty="0" smtClean="0"/>
              <a:t>.</a:t>
            </a:r>
            <a:endParaRPr lang="en-US" dirty="0"/>
          </a:p>
          <a:p>
            <a:endParaRPr lang="en-US" dirty="0"/>
          </a:p>
        </p:txBody>
      </p:sp>
    </p:spTree>
    <p:extLst>
      <p:ext uri="{BB962C8B-B14F-4D97-AF65-F5344CB8AC3E}">
        <p14:creationId xmlns:p14="http://schemas.microsoft.com/office/powerpoint/2010/main" val="284156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339"/>
            <a:ext cx="8229600" cy="1143000"/>
          </a:xfrm>
        </p:spPr>
        <p:txBody>
          <a:bodyPr/>
          <a:lstStyle/>
          <a:p>
            <a:pPr algn="l"/>
            <a:r>
              <a:rPr lang="en-US" dirty="0"/>
              <a:t>Stage IV: </a:t>
            </a:r>
          </a:p>
        </p:txBody>
      </p:sp>
      <p:sp>
        <p:nvSpPr>
          <p:cNvPr id="3" name="Content Placeholder 2"/>
          <p:cNvSpPr>
            <a:spLocks noGrp="1"/>
          </p:cNvSpPr>
          <p:nvPr>
            <p:ph idx="1"/>
          </p:nvPr>
        </p:nvSpPr>
        <p:spPr>
          <a:xfrm>
            <a:off x="323528" y="1124744"/>
            <a:ext cx="8229600" cy="5141168"/>
          </a:xfrm>
        </p:spPr>
        <p:txBody>
          <a:bodyPr/>
          <a:lstStyle/>
          <a:p>
            <a:r>
              <a:rPr lang="en-US" dirty="0" smtClean="0"/>
              <a:t>Acclimatization </a:t>
            </a:r>
            <a:r>
              <a:rPr lang="en-US" dirty="0"/>
              <a:t>– transfer of regenerated plants to soil under natural</a:t>
            </a:r>
          </a:p>
          <a:p>
            <a:r>
              <a:rPr lang="en-US" dirty="0"/>
              <a:t>environmental conditions [16]. Transplantation of in vitro-derived plants to soil is</a:t>
            </a:r>
          </a:p>
          <a:p>
            <a:r>
              <a:rPr lang="en-US" dirty="0"/>
              <a:t>often characterized by lower survival rates. Before transfer of soil-rooted plants</a:t>
            </a:r>
          </a:p>
          <a:p>
            <a:r>
              <a:rPr lang="en-US" dirty="0"/>
              <a:t>to their ﬁnal environment, they must be acclimatized in a controlled environment room or in the </a:t>
            </a:r>
            <a:r>
              <a:rPr lang="en-US" dirty="0" smtClean="0"/>
              <a:t>glasshouse. </a:t>
            </a:r>
            <a:endParaRPr lang="en-US" dirty="0"/>
          </a:p>
          <a:p>
            <a:endParaRPr lang="en-US" dirty="0"/>
          </a:p>
        </p:txBody>
      </p:sp>
    </p:spTree>
    <p:extLst>
      <p:ext uri="{BB962C8B-B14F-4D97-AF65-F5344CB8AC3E}">
        <p14:creationId xmlns:p14="http://schemas.microsoft.com/office/powerpoint/2010/main" val="66998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229600" cy="5760640"/>
          </a:xfrm>
        </p:spPr>
        <p:txBody>
          <a:bodyPr/>
          <a:lstStyle/>
          <a:p>
            <a:r>
              <a:rPr lang="en-US" dirty="0" smtClean="0"/>
              <a:t>Plants </a:t>
            </a:r>
            <a:r>
              <a:rPr lang="en-US" dirty="0"/>
              <a:t>transferred from </a:t>
            </a:r>
            <a:r>
              <a:rPr lang="en-US" i="1" dirty="0"/>
              <a:t>in vitro </a:t>
            </a:r>
            <a:r>
              <a:rPr lang="en-US" dirty="0"/>
              <a:t>to</a:t>
            </a:r>
            <a:r>
              <a:rPr lang="en-US" i="1" dirty="0"/>
              <a:t> ex </a:t>
            </a:r>
            <a:r>
              <a:rPr lang="en-US" i="1" dirty="0" smtClean="0"/>
              <a:t>vitro </a:t>
            </a:r>
            <a:r>
              <a:rPr lang="en-US" dirty="0" smtClean="0"/>
              <a:t>conditions</a:t>
            </a:r>
            <a:r>
              <a:rPr lang="en-US" dirty="0"/>
              <a:t>, undergo gradual modiﬁcation of leaf anatomy and morphology, </a:t>
            </a:r>
            <a:r>
              <a:rPr lang="en-US" dirty="0" smtClean="0"/>
              <a:t>and their </a:t>
            </a:r>
            <a:r>
              <a:rPr lang="en-US" dirty="0"/>
              <a:t>stomata begin to function (the stomata are usually open when the plants </a:t>
            </a:r>
            <a:r>
              <a:rPr lang="en-US" dirty="0" smtClean="0"/>
              <a:t>are in </a:t>
            </a:r>
            <a:r>
              <a:rPr lang="en-US" dirty="0"/>
              <a:t>culture). </a:t>
            </a:r>
            <a:r>
              <a:rPr lang="en-US" dirty="0" smtClean="0"/>
              <a:t>Plants </a:t>
            </a:r>
            <a:r>
              <a:rPr lang="en-US" dirty="0"/>
              <a:t>also form a protective </a:t>
            </a:r>
            <a:r>
              <a:rPr lang="en-US" dirty="0" err="1"/>
              <a:t>epicuticular</a:t>
            </a:r>
            <a:r>
              <a:rPr lang="en-US" dirty="0"/>
              <a:t> wax layer </a:t>
            </a:r>
            <a:r>
              <a:rPr lang="en-US" dirty="0" smtClean="0"/>
              <a:t>over the surface of their </a:t>
            </a:r>
            <a:r>
              <a:rPr lang="en-US" dirty="0"/>
              <a:t>leaves. </a:t>
            </a:r>
            <a:endParaRPr lang="en-US" dirty="0" smtClean="0"/>
          </a:p>
          <a:p>
            <a:r>
              <a:rPr lang="en-US" dirty="0" smtClean="0"/>
              <a:t>Regenerated </a:t>
            </a:r>
            <a:r>
              <a:rPr lang="en-US" dirty="0"/>
              <a:t>plants gradually become adapted to survival in their </a:t>
            </a:r>
            <a:r>
              <a:rPr lang="en-US" dirty="0" smtClean="0"/>
              <a:t>new environment.</a:t>
            </a:r>
            <a:endParaRPr lang="en-US" dirty="0"/>
          </a:p>
          <a:p>
            <a:endParaRPr lang="en-US" dirty="0"/>
          </a:p>
        </p:txBody>
      </p:sp>
    </p:spTree>
    <p:extLst>
      <p:ext uri="{BB962C8B-B14F-4D97-AF65-F5344CB8AC3E}">
        <p14:creationId xmlns:p14="http://schemas.microsoft.com/office/powerpoint/2010/main" val="427840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altLang="en-US" sz="4000" smtClean="0">
                <a:solidFill>
                  <a:schemeClr val="tx1"/>
                </a:solidFill>
                <a:latin typeface="Bodoni MT Black" pitchFamily="18" charset="0"/>
              </a:rPr>
              <a:t>Plant Regeneration Pathways</a:t>
            </a:r>
          </a:p>
        </p:txBody>
      </p:sp>
      <p:sp>
        <p:nvSpPr>
          <p:cNvPr id="96259" name="Rectangle 3"/>
          <p:cNvSpPr>
            <a:spLocks noGrp="1" noChangeArrowheads="1"/>
          </p:cNvSpPr>
          <p:nvPr>
            <p:ph type="body" idx="4294967295"/>
          </p:nvPr>
        </p:nvSpPr>
        <p:spPr>
          <a:xfrm>
            <a:off x="381000" y="1524000"/>
            <a:ext cx="8153400" cy="4343400"/>
          </a:xfrm>
        </p:spPr>
        <p:txBody>
          <a:bodyPr/>
          <a:lstStyle/>
          <a:p>
            <a:pPr eaLnBrk="1" hangingPunct="1">
              <a:buFont typeface="Wingdings" pitchFamily="2" charset="2"/>
              <a:buChar char="Ø"/>
              <a:defRPr/>
            </a:pPr>
            <a:r>
              <a:rPr lang="en-US" sz="2800" dirty="0" smtClean="0">
                <a:latin typeface="Garamond" pitchFamily="18" charset="0"/>
              </a:rPr>
              <a:t>Existing </a:t>
            </a:r>
            <a:r>
              <a:rPr lang="en-US" sz="2800" dirty="0" err="1" smtClean="0">
                <a:latin typeface="Garamond" pitchFamily="18" charset="0"/>
              </a:rPr>
              <a:t>Meristems</a:t>
            </a:r>
            <a:r>
              <a:rPr lang="en-US" sz="2800" dirty="0" smtClean="0">
                <a:latin typeface="Garamond" pitchFamily="18" charset="0"/>
              </a:rPr>
              <a:t> (</a:t>
            </a:r>
            <a:r>
              <a:rPr lang="en-US" sz="2800" dirty="0" err="1" smtClean="0">
                <a:latin typeface="Garamond" pitchFamily="18" charset="0"/>
              </a:rPr>
              <a:t>Microcutting</a:t>
            </a:r>
            <a:r>
              <a:rPr lang="en-US" sz="2800" dirty="0" smtClean="0">
                <a:latin typeface="Garamond" pitchFamily="18" charset="0"/>
              </a:rPr>
              <a:t>)</a:t>
            </a:r>
          </a:p>
          <a:p>
            <a:pPr eaLnBrk="1" hangingPunct="1">
              <a:buFontTx/>
              <a:buNone/>
              <a:defRPr/>
            </a:pPr>
            <a:r>
              <a:rPr lang="en-US" sz="2800" dirty="0" smtClean="0">
                <a:latin typeface="Garamond" pitchFamily="18" charset="0"/>
              </a:rPr>
              <a:t>	</a:t>
            </a:r>
            <a:r>
              <a:rPr lang="en-US" sz="2400" dirty="0" smtClean="0">
                <a:latin typeface="Garamond" pitchFamily="18" charset="0"/>
              </a:rPr>
              <a:t>Uses </a:t>
            </a:r>
            <a:r>
              <a:rPr lang="en-US" sz="2400" dirty="0" err="1" smtClean="0">
                <a:latin typeface="Garamond" pitchFamily="18" charset="0"/>
              </a:rPr>
              <a:t>meristematic</a:t>
            </a:r>
            <a:r>
              <a:rPr lang="en-US" sz="2400" dirty="0" smtClean="0">
                <a:latin typeface="Garamond" pitchFamily="18" charset="0"/>
              </a:rPr>
              <a:t> cells to regenerate whole plant.</a:t>
            </a:r>
          </a:p>
          <a:p>
            <a:pPr eaLnBrk="1" hangingPunct="1">
              <a:buFont typeface="Wingdings" pitchFamily="2" charset="2"/>
              <a:buChar char="Ø"/>
              <a:defRPr/>
            </a:pPr>
            <a:r>
              <a:rPr lang="en-US" sz="2800" dirty="0" smtClean="0">
                <a:latin typeface="Garamond" pitchFamily="18" charset="0"/>
              </a:rPr>
              <a:t>Organogenesis </a:t>
            </a:r>
          </a:p>
          <a:p>
            <a:pPr eaLnBrk="1" hangingPunct="1">
              <a:buFont typeface="Wingdings" pitchFamily="2" charset="2"/>
              <a:buNone/>
              <a:defRPr/>
            </a:pPr>
            <a:r>
              <a:rPr lang="en-US" dirty="0" smtClean="0">
                <a:latin typeface="Garamond" pitchFamily="18" charset="0"/>
              </a:rPr>
              <a:t>	</a:t>
            </a:r>
            <a:r>
              <a:rPr lang="en-US" sz="2400" dirty="0" smtClean="0">
                <a:latin typeface="Garamond" pitchFamily="18" charset="0"/>
              </a:rPr>
              <a:t>Relies on the production of organs either directly from an </a:t>
            </a:r>
            <a:r>
              <a:rPr lang="en-US" sz="2400" dirty="0" err="1" smtClean="0">
                <a:latin typeface="Garamond" pitchFamily="18" charset="0"/>
              </a:rPr>
              <a:t>explant</a:t>
            </a:r>
            <a:r>
              <a:rPr lang="en-US" sz="2400" dirty="0" smtClean="0">
                <a:latin typeface="Garamond" pitchFamily="18" charset="0"/>
              </a:rPr>
              <a:t> or callus structure</a:t>
            </a:r>
            <a:endParaRPr lang="en-US" sz="2200" dirty="0" smtClean="0">
              <a:latin typeface="Garamond" pitchFamily="18" charset="0"/>
            </a:endParaRPr>
          </a:p>
          <a:p>
            <a:pPr eaLnBrk="1" hangingPunct="1">
              <a:buFont typeface="Wingdings" pitchFamily="2" charset="2"/>
              <a:buChar char="Ø"/>
              <a:defRPr/>
            </a:pPr>
            <a:r>
              <a:rPr lang="en-US" sz="2800" dirty="0" smtClean="0">
                <a:latin typeface="Garamond" pitchFamily="18" charset="0"/>
              </a:rPr>
              <a:t>Somatic Embryogenesis</a:t>
            </a:r>
          </a:p>
          <a:p>
            <a:pPr eaLnBrk="1" hangingPunct="1">
              <a:buFont typeface="Wingdings" pitchFamily="2" charset="2"/>
              <a:buNone/>
              <a:defRPr/>
            </a:pPr>
            <a:r>
              <a:rPr lang="en-US" dirty="0" smtClean="0">
                <a:latin typeface="Garamond" pitchFamily="18" charset="0"/>
              </a:rPr>
              <a:t>	</a:t>
            </a:r>
            <a:r>
              <a:rPr lang="en-US" sz="2400" dirty="0" smtClean="0">
                <a:latin typeface="Garamond" pitchFamily="18" charset="0"/>
              </a:rPr>
              <a:t>Embryo-like structures which can develop into whole plants in a way that is similar to zygotic embryos are formed from somatic cells</a:t>
            </a:r>
          </a:p>
          <a:p>
            <a:pPr eaLnBrk="1" hangingPunct="1">
              <a:buFont typeface="Wingdings" pitchFamily="2" charset="2"/>
              <a:buChar char="Ø"/>
              <a:defRPr/>
            </a:pPr>
            <a:endParaRPr lang="en-US" sz="2400" dirty="0" smtClean="0">
              <a:effectLst>
                <a:outerShdw blurRad="38100" dist="38100" dir="2700000" algn="tl">
                  <a:srgbClr val="000000"/>
                </a:outerShdw>
              </a:effectLst>
              <a:latin typeface="Garamond" pitchFamily="18" charset="0"/>
            </a:endParaRPr>
          </a:p>
        </p:txBody>
      </p:sp>
      <p:sp>
        <p:nvSpPr>
          <p:cNvPr id="5" name="Rectangle 5"/>
          <p:cNvSpPr>
            <a:spLocks noChangeArrowheads="1"/>
          </p:cNvSpPr>
          <p:nvPr/>
        </p:nvSpPr>
        <p:spPr bwMode="auto">
          <a:xfrm>
            <a:off x="5651500" y="5943600"/>
            <a:ext cx="3340100" cy="7318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US" sz="2400">
                <a:latin typeface="Garamond" pitchFamily="18" charset="0"/>
              </a:rPr>
              <a:t>(Source:Victor. </a:t>
            </a:r>
            <a:r>
              <a:rPr lang="en-US" sz="2400" i="1">
                <a:latin typeface="Garamond" pitchFamily="18" charset="0"/>
              </a:rPr>
              <a:t>et al., </a:t>
            </a:r>
            <a:r>
              <a:rPr lang="en-US" sz="2400">
                <a:latin typeface="Garamond" pitchFamily="18" charset="0"/>
              </a:rPr>
              <a:t>2004)</a:t>
            </a:r>
            <a:r>
              <a:rPr lang="en-US">
                <a:latin typeface="Garamond" pitchFamily="18" charset="0"/>
              </a:rPr>
              <a:t/>
            </a:r>
            <a:br>
              <a:rPr lang="en-US">
                <a:latin typeface="Garamond" pitchFamily="18" charset="0"/>
              </a:rPr>
            </a:br>
            <a:endParaRPr lang="en-US">
              <a:latin typeface="Garamond" pitchFamily="18" charset="0"/>
            </a:endParaRPr>
          </a:p>
        </p:txBody>
      </p:sp>
    </p:spTree>
    <p:extLst>
      <p:ext uri="{BB962C8B-B14F-4D97-AF65-F5344CB8AC3E}">
        <p14:creationId xmlns:p14="http://schemas.microsoft.com/office/powerpoint/2010/main" val="1025830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5079</TotalTime>
  <Words>1290</Words>
  <Application>Microsoft Office PowerPoint</Application>
  <PresentationFormat>On-screen Show (4:3)</PresentationFormat>
  <Paragraphs>212</Paragraphs>
  <Slides>41</Slides>
  <Notes>10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Ofis Teması</vt:lpstr>
      <vt:lpstr>Plant tIssue culture</vt:lpstr>
      <vt:lpstr> Plant Tissue Culturing  (micropropagating steps) </vt:lpstr>
      <vt:lpstr>Stage I:</vt:lpstr>
      <vt:lpstr>Stage II: </vt:lpstr>
      <vt:lpstr>Stage III: </vt:lpstr>
      <vt:lpstr>PowerPoint Presentation</vt:lpstr>
      <vt:lpstr>Stage IV: </vt:lpstr>
      <vt:lpstr>PowerPoint Presentation</vt:lpstr>
      <vt:lpstr>Plant Regeneration Pathways</vt:lpstr>
      <vt:lpstr>II-Organogenesis</vt:lpstr>
      <vt:lpstr>PowerPoint Presentation</vt:lpstr>
      <vt:lpstr>PowerPoint Presentation</vt:lpstr>
      <vt:lpstr>Indirect organogenesis</vt:lpstr>
      <vt:lpstr>Direct Organogenesis</vt:lpstr>
      <vt:lpstr>III-Somatic Embryogenesis</vt:lpstr>
      <vt:lpstr>PowerPoint Presentation</vt:lpstr>
      <vt:lpstr>Types of embryogenic cells</vt:lpstr>
      <vt:lpstr>Various terms for non-zygotic embryos</vt:lpstr>
      <vt:lpstr>Somatic Embryogenesis and Organogenesis</vt:lpstr>
      <vt:lpstr>Somatic embryogenesis differs from organogenesis</vt:lpstr>
      <vt:lpstr>PowerPoint Presentation</vt:lpstr>
      <vt:lpstr>Two routes to somatic embryogenesis                                       (Sharp et al., 1980)</vt:lpstr>
      <vt:lpstr>Direct somatic embryogenesis</vt:lpstr>
      <vt:lpstr>Indirect Somatic Embryogenesis</vt:lpstr>
      <vt:lpstr>Induction</vt:lpstr>
      <vt:lpstr>Development</vt:lpstr>
      <vt:lpstr>Maturation</vt:lpstr>
      <vt:lpstr>Germination</vt:lpstr>
      <vt:lpstr>Somatic embryogenesis as a means of propagation is seldom used</vt:lpstr>
      <vt:lpstr>PowerPoint Presentation</vt:lpstr>
      <vt:lpstr>Callus</vt:lpstr>
      <vt:lpstr>PowerPoint Presentation</vt:lpstr>
      <vt:lpstr>Cell suspension culture</vt:lpstr>
      <vt:lpstr>PowerPoint Presentation</vt:lpstr>
      <vt:lpstr>PowerPoint Presentation</vt:lpstr>
      <vt:lpstr>PowerPoint Presentation</vt:lpstr>
      <vt:lpstr>PowerPoint Presentation</vt:lpstr>
      <vt:lpstr>Callus Culture</vt:lpstr>
      <vt:lpstr>PowerPoint Presentation</vt:lpstr>
      <vt:lpstr>Cloning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tIssue culture technIques—Tools In plant mIcropropagatIon</dc:title>
  <dc:creator>PC1</dc:creator>
  <cp:lastModifiedBy>Mamdouh Nematalla</cp:lastModifiedBy>
  <cp:revision>301</cp:revision>
  <dcterms:created xsi:type="dcterms:W3CDTF">2011-08-19T12:59:46Z</dcterms:created>
  <dcterms:modified xsi:type="dcterms:W3CDTF">2020-03-16T18:57:49Z</dcterms:modified>
</cp:coreProperties>
</file>