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44" r:id="rId3"/>
    <p:sldId id="345" r:id="rId4"/>
    <p:sldId id="349" r:id="rId5"/>
    <p:sldId id="350" r:id="rId6"/>
    <p:sldId id="351" r:id="rId7"/>
    <p:sldId id="352" r:id="rId8"/>
    <p:sldId id="353" r:id="rId9"/>
    <p:sldId id="354" r:id="rId10"/>
    <p:sldId id="355" r:id="rId11"/>
    <p:sldId id="356" r:id="rId12"/>
    <p:sldId id="357" r:id="rId13"/>
    <p:sldId id="366" r:id="rId14"/>
    <p:sldId id="367" r:id="rId15"/>
    <p:sldId id="368" r:id="rId16"/>
    <p:sldId id="369" r:id="rId17"/>
    <p:sldId id="358" r:id="rId18"/>
    <p:sldId id="359" r:id="rId19"/>
    <p:sldId id="360" r:id="rId20"/>
    <p:sldId id="362" r:id="rId21"/>
    <p:sldId id="370" r:id="rId22"/>
    <p:sldId id="371" r:id="rId23"/>
    <p:sldId id="372" r:id="rId24"/>
    <p:sldId id="373" r:id="rId25"/>
    <p:sldId id="374" r:id="rId26"/>
    <p:sldId id="375" r:id="rId27"/>
    <p:sldId id="376" r:id="rId28"/>
    <p:sldId id="377" r:id="rId29"/>
    <p:sldId id="378" r:id="rId30"/>
    <p:sldId id="379" r:id="rId31"/>
    <p:sldId id="380" r:id="rId32"/>
    <p:sldId id="381" r:id="rId33"/>
    <p:sldId id="382" r:id="rId34"/>
    <p:sldId id="383" r:id="rId35"/>
    <p:sldId id="384" r:id="rId36"/>
    <p:sldId id="385" r:id="rId37"/>
    <p:sldId id="386" r:id="rId38"/>
    <p:sldId id="363" r:id="rId39"/>
    <p:sldId id="364" r:id="rId40"/>
    <p:sldId id="365" r:id="rId41"/>
    <p:sldId id="361" r:id="rId42"/>
    <p:sldId id="348" r:id="rId43"/>
    <p:sldId id="347" r:id="rId44"/>
    <p:sldId id="274" r:id="rId45"/>
    <p:sldId id="387" r:id="rId46"/>
    <p:sldId id="388" r:id="rId47"/>
    <p:sldId id="389" r:id="rId48"/>
    <p:sldId id="390" r:id="rId49"/>
    <p:sldId id="391" r:id="rId50"/>
    <p:sldId id="392" r:id="rId51"/>
    <p:sldId id="393" r:id="rId52"/>
    <p:sldId id="394" r:id="rId53"/>
    <p:sldId id="395" r:id="rId54"/>
    <p:sldId id="396" r:id="rId55"/>
    <p:sldId id="397" r:id="rId56"/>
    <p:sldId id="402" r:id="rId57"/>
    <p:sldId id="403"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886CF-82C7-4B49-BE60-BE707CBAC8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28BF84-F895-426A-86D5-5EAC8D0A88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D4530D-AC32-465B-9E7D-42EAB2ECCC71}"/>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5" name="Footer Placeholder 4">
            <a:extLst>
              <a:ext uri="{FF2B5EF4-FFF2-40B4-BE49-F238E27FC236}">
                <a16:creationId xmlns:a16="http://schemas.microsoft.com/office/drawing/2014/main" id="{177982F0-0376-4399-A015-F29074DC56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04F65E-17E7-4E54-A146-122AED64CEA0}"/>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1686305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844B1-6A00-4F56-AA37-39914967BF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B1FE7BE-FE51-48F9-97FA-CBD4B4E538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A82B72-944B-4FA8-AE88-12F8DE5F5234}"/>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5" name="Footer Placeholder 4">
            <a:extLst>
              <a:ext uri="{FF2B5EF4-FFF2-40B4-BE49-F238E27FC236}">
                <a16:creationId xmlns:a16="http://schemas.microsoft.com/office/drawing/2014/main" id="{9E78D6D3-67CF-4439-98D2-72FDD66BBE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D7683E-885D-457E-A353-41E9D787725C}"/>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3715097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1A6611-9155-4B80-9E88-B891FEE89A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9414AE-BD2E-4724-9903-54C8100BDB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23F555-2587-43D7-9411-0394BB4568B4}"/>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5" name="Footer Placeholder 4">
            <a:extLst>
              <a:ext uri="{FF2B5EF4-FFF2-40B4-BE49-F238E27FC236}">
                <a16:creationId xmlns:a16="http://schemas.microsoft.com/office/drawing/2014/main" id="{443B7387-115C-4C82-B29C-13FD50A5D0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DDF677-3235-45C9-B1B6-BF5DE17AD719}"/>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1291873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F580-67B9-4BA5-9A57-E0D5A2CC78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A3100C-1796-4F4E-B4DE-AAF706AA31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02AE88-CD98-4C33-BAC5-837F1BCF2146}"/>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5" name="Footer Placeholder 4">
            <a:extLst>
              <a:ext uri="{FF2B5EF4-FFF2-40B4-BE49-F238E27FC236}">
                <a16:creationId xmlns:a16="http://schemas.microsoft.com/office/drawing/2014/main" id="{8A16A3E7-7C25-4D51-89C6-94653E5609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1BE902-303E-479C-B487-B1C113702F88}"/>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4184021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547CE-60A8-4E29-A2AA-1032179593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A8882E-322E-442F-BF50-F9A0930C0A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7F5B7B-E3EC-483A-A45D-7484057B6F40}"/>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5" name="Footer Placeholder 4">
            <a:extLst>
              <a:ext uri="{FF2B5EF4-FFF2-40B4-BE49-F238E27FC236}">
                <a16:creationId xmlns:a16="http://schemas.microsoft.com/office/drawing/2014/main" id="{CF3AE0AD-5563-4C5B-ADB0-EA1C0C88B7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1498C1-BDFF-41B5-B50B-5E10DCC3CFDC}"/>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3954831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430B3-52C7-4864-901E-97A6764503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FEF7A5-D195-4F0A-A63F-67E6E2E204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8CF310-C472-4965-847C-4601D9FE97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AAAA5D-AE4C-4695-AF3B-D3186F31734E}"/>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6" name="Footer Placeholder 5">
            <a:extLst>
              <a:ext uri="{FF2B5EF4-FFF2-40B4-BE49-F238E27FC236}">
                <a16:creationId xmlns:a16="http://schemas.microsoft.com/office/drawing/2014/main" id="{6306044D-6950-41FE-AD93-2E925673B8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B778F-373D-49CE-86F1-86055577945C}"/>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271673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5EB3A-2244-421F-996E-1DF825A9353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78D0EBD-EE47-4FAB-B686-EA6938D2C6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D854AF-4512-4F7B-B0D6-1098B11108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D56C4A-65BE-497C-9CB4-BED0676744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92BBF4-FA10-41BB-9823-40067076FB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ECE5C26-4D3D-4416-984F-D7012BAC3565}"/>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8" name="Footer Placeholder 7">
            <a:extLst>
              <a:ext uri="{FF2B5EF4-FFF2-40B4-BE49-F238E27FC236}">
                <a16:creationId xmlns:a16="http://schemas.microsoft.com/office/drawing/2014/main" id="{5A32841E-E104-4BD3-8532-E1A99110B1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B1FC4D-4C43-4CBB-8CBA-F896855BE366}"/>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3365081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EC850-6F20-4440-AAF1-628BCFA2060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C5766B-A7E1-4427-8B86-DB0ABAB65FA1}"/>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4" name="Footer Placeholder 3">
            <a:extLst>
              <a:ext uri="{FF2B5EF4-FFF2-40B4-BE49-F238E27FC236}">
                <a16:creationId xmlns:a16="http://schemas.microsoft.com/office/drawing/2014/main" id="{F7C6EA5E-B5C8-4370-901D-508AA799128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8EA74A-55CD-4643-99CA-865139B67373}"/>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578105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067E15-0F8C-4B47-99B6-2D6BF02BC84D}"/>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3" name="Footer Placeholder 2">
            <a:extLst>
              <a:ext uri="{FF2B5EF4-FFF2-40B4-BE49-F238E27FC236}">
                <a16:creationId xmlns:a16="http://schemas.microsoft.com/office/drawing/2014/main" id="{8E4985AF-FA1B-4DB4-86B7-218FFA0C00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2B41F8-334D-4ADD-8A2B-8069F69F1C91}"/>
              </a:ext>
            </a:extLst>
          </p:cNvPr>
          <p:cNvSpPr>
            <a:spLocks noGrp="1"/>
          </p:cNvSpPr>
          <p:nvPr>
            <p:ph type="sldNum" sz="quarter" idx="12"/>
          </p:nvPr>
        </p:nvSpPr>
        <p:spPr/>
        <p:txBody>
          <a:bodyPr/>
          <a:lstStyle/>
          <a:p>
            <a:fld id="{9E31B26F-0A5D-4A1D-B4BD-232EC3124F24}" type="slidenum">
              <a:rPr lang="en-US" smtClean="0"/>
              <a:t>‹#›</a:t>
            </a:fld>
            <a:endParaRPr lang="en-US"/>
          </a:p>
        </p:txBody>
      </p:sp>
      <p:sp>
        <p:nvSpPr>
          <p:cNvPr id="5" name="TextBox 4">
            <a:extLst>
              <a:ext uri="{FF2B5EF4-FFF2-40B4-BE49-F238E27FC236}">
                <a16:creationId xmlns:a16="http://schemas.microsoft.com/office/drawing/2014/main" id="{1625986F-849B-4FB3-93C2-832F75488A4F}"/>
              </a:ext>
            </a:extLst>
          </p:cNvPr>
          <p:cNvSpPr txBox="1"/>
          <p:nvPr userDrawn="1"/>
        </p:nvSpPr>
        <p:spPr>
          <a:xfrm>
            <a:off x="8830491" y="346167"/>
            <a:ext cx="2743200" cy="307777"/>
          </a:xfrm>
          <a:prstGeom prst="rect">
            <a:avLst/>
          </a:prstGeom>
          <a:noFill/>
        </p:spPr>
        <p:txBody>
          <a:bodyPr wrap="square" rtlCol="0">
            <a:spAutoFit/>
          </a:bodyPr>
          <a:lstStyle/>
          <a:p>
            <a:r>
              <a:rPr lang="en-US" sz="1400" dirty="0">
                <a:solidFill>
                  <a:schemeClr val="tx1"/>
                </a:solidFill>
              </a:rPr>
              <a:t>Mahmoud Nour El-Dein</a:t>
            </a:r>
          </a:p>
        </p:txBody>
      </p:sp>
    </p:spTree>
    <p:extLst>
      <p:ext uri="{BB962C8B-B14F-4D97-AF65-F5344CB8AC3E}">
        <p14:creationId xmlns:p14="http://schemas.microsoft.com/office/powerpoint/2010/main" val="2049230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9177E-E13A-4C0A-95AD-82EA6EDC33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0C2B4C4-85DF-4419-AE7B-328E642F95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96C55A-B0DE-4BC6-BB54-CB2C4C3787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423958-12E5-48BC-A203-0A83F4BA96C8}"/>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6" name="Footer Placeholder 5">
            <a:extLst>
              <a:ext uri="{FF2B5EF4-FFF2-40B4-BE49-F238E27FC236}">
                <a16:creationId xmlns:a16="http://schemas.microsoft.com/office/drawing/2014/main" id="{8B9582FB-BD59-4653-8FAD-98011AAF23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A9217B-01B6-436C-B07A-199335FBDAAC}"/>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1462342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E2902-85B8-47A4-B12E-A70EFE77B3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E118C3-A7AA-4C75-B7F9-E6D031A259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C7A37E3-54FB-4DD5-A49A-6D62003540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836AFC-4B36-4573-9F0A-8A4A10179702}"/>
              </a:ext>
            </a:extLst>
          </p:cNvPr>
          <p:cNvSpPr>
            <a:spLocks noGrp="1"/>
          </p:cNvSpPr>
          <p:nvPr>
            <p:ph type="dt" sz="half" idx="10"/>
          </p:nvPr>
        </p:nvSpPr>
        <p:spPr/>
        <p:txBody>
          <a:bodyPr/>
          <a:lstStyle/>
          <a:p>
            <a:fld id="{3EA933DD-15E6-4534-8D36-BB732A3858CB}" type="datetimeFigureOut">
              <a:rPr lang="en-US" smtClean="0"/>
              <a:t>4/2/2020</a:t>
            </a:fld>
            <a:endParaRPr lang="en-US"/>
          </a:p>
        </p:txBody>
      </p:sp>
      <p:sp>
        <p:nvSpPr>
          <p:cNvPr id="6" name="Footer Placeholder 5">
            <a:extLst>
              <a:ext uri="{FF2B5EF4-FFF2-40B4-BE49-F238E27FC236}">
                <a16:creationId xmlns:a16="http://schemas.microsoft.com/office/drawing/2014/main" id="{3B762943-C795-4C64-AC34-A5AF2946AC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44FBDA-D536-430F-9F87-F2143D96C34F}"/>
              </a:ext>
            </a:extLst>
          </p:cNvPr>
          <p:cNvSpPr>
            <a:spLocks noGrp="1"/>
          </p:cNvSpPr>
          <p:nvPr>
            <p:ph type="sldNum" sz="quarter" idx="12"/>
          </p:nvPr>
        </p:nvSpPr>
        <p:spPr/>
        <p:txBody>
          <a:bodyPr/>
          <a:lstStyle/>
          <a:p>
            <a:fld id="{9E31B26F-0A5D-4A1D-B4BD-232EC3124F24}" type="slidenum">
              <a:rPr lang="en-US" smtClean="0"/>
              <a:t>‹#›</a:t>
            </a:fld>
            <a:endParaRPr lang="en-US"/>
          </a:p>
        </p:txBody>
      </p:sp>
    </p:spTree>
    <p:extLst>
      <p:ext uri="{BB962C8B-B14F-4D97-AF65-F5344CB8AC3E}">
        <p14:creationId xmlns:p14="http://schemas.microsoft.com/office/powerpoint/2010/main" val="3561523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CDBC37-641A-4A8C-909C-BE63739354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8CA25B-AB5E-4544-93E1-347A4B8CE7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59DA40-DEB9-4865-BF65-84848280EC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933DD-15E6-4534-8D36-BB732A3858CB}" type="datetimeFigureOut">
              <a:rPr lang="en-US" smtClean="0"/>
              <a:t>4/2/2020</a:t>
            </a:fld>
            <a:endParaRPr lang="en-US"/>
          </a:p>
        </p:txBody>
      </p:sp>
      <p:sp>
        <p:nvSpPr>
          <p:cNvPr id="5" name="Footer Placeholder 4">
            <a:extLst>
              <a:ext uri="{FF2B5EF4-FFF2-40B4-BE49-F238E27FC236}">
                <a16:creationId xmlns:a16="http://schemas.microsoft.com/office/drawing/2014/main" id="{9B983F2D-F9A1-4148-9F28-7448679E86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F682183-FD7C-4415-83BA-E1036D97E7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31B26F-0A5D-4A1D-B4BD-232EC3124F24}" type="slidenum">
              <a:rPr lang="en-US" smtClean="0"/>
              <a:t>‹#›</a:t>
            </a:fld>
            <a:endParaRPr lang="en-US"/>
          </a:p>
        </p:txBody>
      </p:sp>
    </p:spTree>
    <p:extLst>
      <p:ext uri="{BB962C8B-B14F-4D97-AF65-F5344CB8AC3E}">
        <p14:creationId xmlns:p14="http://schemas.microsoft.com/office/powerpoint/2010/main" val="2063120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D330FE9-32AF-4F18-9618-1524B7F33BA4}"/>
              </a:ext>
            </a:extLst>
          </p:cNvPr>
          <p:cNvSpPr/>
          <p:nvPr/>
        </p:nvSpPr>
        <p:spPr>
          <a:xfrm>
            <a:off x="661183" y="466288"/>
            <a:ext cx="10719580" cy="5084790"/>
          </a:xfrm>
          <a:prstGeom prst="rect">
            <a:avLst/>
          </a:prstGeom>
        </p:spPr>
        <p:txBody>
          <a:bodyPr wrap="square">
            <a:spAutoFit/>
          </a:bodyPr>
          <a:lstStyle/>
          <a:p>
            <a:pPr indent="360045" algn="ctr">
              <a:lnSpc>
                <a:spcPct val="150000"/>
              </a:lnSpc>
            </a:pPr>
            <a:r>
              <a:rPr lang="en-US" sz="4000" b="1" dirty="0">
                <a:solidFill>
                  <a:srgbClr val="C00000"/>
                </a:solidFill>
                <a:latin typeface="Calibri" panose="020F0502020204030204" pitchFamily="34" charset="0"/>
                <a:ea typeface="Times New Roman" panose="02020603050405020304" pitchFamily="18" charset="0"/>
                <a:cs typeface="Calibri" panose="020F0502020204030204" pitchFamily="34" charset="0"/>
              </a:rPr>
              <a:t>Advanced Microbial Ecology</a:t>
            </a:r>
            <a:br>
              <a:rPr lang="en-US" sz="3600" dirty="0">
                <a:latin typeface="Calibri" panose="020F0502020204030204" pitchFamily="34" charset="0"/>
                <a:ea typeface="Times New Roman" panose="02020603050405020304" pitchFamily="18" charset="0"/>
                <a:cs typeface="Calibri" panose="020F0502020204030204" pitchFamily="34" charset="0"/>
              </a:rPr>
            </a:br>
            <a:r>
              <a:rPr lang="en-US" sz="2000" dirty="0">
                <a:solidFill>
                  <a:srgbClr val="0070C0"/>
                </a:solidFill>
                <a:highlight>
                  <a:srgbClr val="C0C0C0"/>
                </a:highlight>
                <a:latin typeface="Verdana" panose="020B0604030504040204" pitchFamily="34" charset="0"/>
                <a:ea typeface="Times New Roman" panose="02020603050405020304" pitchFamily="18" charset="0"/>
              </a:rPr>
              <a:t>Code no. 618B</a:t>
            </a:r>
            <a:r>
              <a:rPr lang="en-US" sz="2000" dirty="0">
                <a:latin typeface="Verdana" panose="020B0604030504040204" pitchFamily="34" charset="0"/>
                <a:ea typeface="Times New Roman" panose="02020603050405020304" pitchFamily="18" charset="0"/>
              </a:rPr>
              <a:t>	</a:t>
            </a:r>
          </a:p>
          <a:p>
            <a:pPr indent="360045" algn="ctr">
              <a:lnSpc>
                <a:spcPct val="150000"/>
              </a:lnSpc>
            </a:pPr>
            <a:endParaRPr lang="en-US" sz="2000" dirty="0">
              <a:solidFill>
                <a:srgbClr val="00B050"/>
              </a:solidFill>
              <a:latin typeface="Calibri" panose="020F0502020204030204" pitchFamily="34" charset="0"/>
              <a:ea typeface="Times New Roman" panose="02020603050405020304" pitchFamily="18" charset="0"/>
              <a:cs typeface="Calibri" panose="020F0502020204030204" pitchFamily="34" charset="0"/>
            </a:endParaRPr>
          </a:p>
          <a:p>
            <a:pPr indent="360045" algn="ctr">
              <a:lnSpc>
                <a:spcPct val="150000"/>
              </a:lnSpc>
            </a:pPr>
            <a:r>
              <a:rPr lang="en-US" sz="3600" b="1" dirty="0">
                <a:solidFill>
                  <a:srgbClr val="7030A0"/>
                </a:solidFill>
                <a:latin typeface="Calibri" panose="020F0502020204030204" pitchFamily="34" charset="0"/>
                <a:cs typeface="Calibri" panose="020F0502020204030204" pitchFamily="34" charset="0"/>
              </a:rPr>
              <a:t>Pre-MSc. Students</a:t>
            </a:r>
          </a:p>
          <a:p>
            <a:pPr indent="360045" algn="ctr">
              <a:lnSpc>
                <a:spcPct val="150000"/>
              </a:lnSpc>
            </a:pPr>
            <a:r>
              <a:rPr lang="en-US" sz="2000" b="1" dirty="0">
                <a:latin typeface="Verdana" panose="020B0604030504040204" pitchFamily="34" charset="0"/>
                <a:ea typeface="Times New Roman" panose="02020603050405020304" pitchFamily="18" charset="0"/>
              </a:rPr>
              <a:t>Lecture no. 5 (15-3-2020)</a:t>
            </a:r>
          </a:p>
          <a:p>
            <a:pPr indent="360045" algn="ctr">
              <a:lnSpc>
                <a:spcPct val="150000"/>
              </a:lnSpc>
            </a:pPr>
            <a:endParaRPr lang="en-US" sz="1600" dirty="0">
              <a:latin typeface="Verdana" panose="020B0604030504040204" pitchFamily="34" charset="0"/>
              <a:ea typeface="Times New Roman" panose="02020603050405020304" pitchFamily="18" charset="0"/>
            </a:endParaRPr>
          </a:p>
          <a:p>
            <a:pPr indent="360045" algn="ctr">
              <a:lnSpc>
                <a:spcPct val="150000"/>
              </a:lnSpc>
            </a:pPr>
            <a:endParaRPr lang="en-US" sz="1600" dirty="0">
              <a:latin typeface="Verdana" panose="020B0604030504040204" pitchFamily="34" charset="0"/>
              <a:ea typeface="Times New Roman" panose="02020603050405020304" pitchFamily="18" charset="0"/>
            </a:endParaRPr>
          </a:p>
          <a:p>
            <a:pPr indent="360045" algn="ctr">
              <a:lnSpc>
                <a:spcPct val="150000"/>
              </a:lnSpc>
            </a:pPr>
            <a:endParaRPr lang="en-US" sz="1600" dirty="0">
              <a:latin typeface="Verdana" panose="020B0604030504040204" pitchFamily="34" charset="0"/>
              <a:ea typeface="Times New Roman" panose="02020603050405020304" pitchFamily="18" charset="0"/>
            </a:endParaRPr>
          </a:p>
          <a:p>
            <a:pPr indent="360045" algn="ctr">
              <a:lnSpc>
                <a:spcPct val="150000"/>
              </a:lnSpc>
            </a:pPr>
            <a:r>
              <a:rPr lang="en-US" sz="3600" b="1"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D</a:t>
            </a:r>
            <a:r>
              <a:rPr lang="en-US" sz="3600"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r. Mahmoud Nour El-Dein</a:t>
            </a:r>
            <a:endParaRPr lang="en-US" sz="3600" b="1"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869756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3137E44A-0E01-45F1-A5DF-FD613E1BC397}"/>
              </a:ext>
            </a:extLst>
          </p:cNvPr>
          <p:cNvSpPr txBox="1">
            <a:spLocks noChangeArrowheads="1"/>
          </p:cNvSpPr>
          <p:nvPr/>
        </p:nvSpPr>
        <p:spPr>
          <a:xfrm>
            <a:off x="457199" y="304800"/>
            <a:ext cx="11472203" cy="6324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Bacteria are also classified on the basis of physiological activity or mode of nutrition, especially the manner in which they obtain their carbon, nitrogen, energy and other nutrient requirements. </a:t>
            </a: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They are broadly divided into two groups i.e.</a:t>
            </a:r>
          </a:p>
          <a:p>
            <a:pPr>
              <a:buFont typeface="Wingdings" panose="05000000000000000000" pitchFamily="2" charset="2"/>
              <a:buNone/>
            </a:pPr>
            <a:r>
              <a:rPr lang="en-US" altLang="ar-EG" b="1" dirty="0">
                <a:solidFill>
                  <a:schemeClr val="hlink"/>
                </a:solidFill>
                <a:latin typeface="Times New Roman" panose="02020603050405020304" pitchFamily="18" charset="0"/>
                <a:cs typeface="Times New Roman" panose="02020603050405020304" pitchFamily="18" charset="0"/>
              </a:rPr>
              <a:t> </a:t>
            </a:r>
          </a:p>
          <a:p>
            <a:pPr>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a) Autotrophs</a:t>
            </a:r>
            <a:r>
              <a:rPr lang="en-US" altLang="ar-EG" b="1" dirty="0">
                <a:solidFill>
                  <a:schemeClr val="hlink"/>
                </a:solidFill>
                <a:latin typeface="Times New Roman" panose="02020603050405020304" pitchFamily="18" charset="0"/>
                <a:cs typeface="Times New Roman" panose="02020603050405020304" pitchFamily="18" charset="0"/>
              </a:rPr>
              <a:t>        </a:t>
            </a:r>
            <a:r>
              <a:rPr lang="en-US" altLang="ar-EG" b="1" dirty="0">
                <a:solidFill>
                  <a:srgbClr val="A50021"/>
                </a:solidFill>
                <a:latin typeface="Times New Roman" panose="02020603050405020304" pitchFamily="18" charset="0"/>
                <a:cs typeface="Times New Roman" panose="02020603050405020304" pitchFamily="18" charset="0"/>
              </a:rPr>
              <a:t>and    </a:t>
            </a:r>
            <a:r>
              <a:rPr lang="en-US" altLang="ar-EG" b="1" dirty="0">
                <a:solidFill>
                  <a:schemeClr val="hlink"/>
                </a:solidFill>
                <a:latin typeface="Times New Roman" panose="02020603050405020304" pitchFamily="18" charset="0"/>
                <a:cs typeface="Times New Roman" panose="02020603050405020304" pitchFamily="18" charset="0"/>
              </a:rPr>
              <a:t>                               </a:t>
            </a:r>
            <a:r>
              <a:rPr lang="en-US" altLang="ar-EG" b="1" dirty="0">
                <a:solidFill>
                  <a:srgbClr val="009900"/>
                </a:solidFill>
                <a:latin typeface="Times New Roman" panose="02020603050405020304" pitchFamily="18" charset="0"/>
                <a:cs typeface="Times New Roman" panose="02020603050405020304" pitchFamily="18" charset="0"/>
              </a:rPr>
              <a:t>b) Heterotrophs</a:t>
            </a:r>
            <a:r>
              <a:rPr lang="en-US" altLang="ar-EG" b="1" dirty="0">
                <a:solidFill>
                  <a:schemeClr val="hlink"/>
                </a:solidFill>
                <a:latin typeface="Times New Roman" panose="02020603050405020304" pitchFamily="18" charset="0"/>
                <a:cs typeface="Times New Roman" panose="02020603050405020304" pitchFamily="18" charset="0"/>
              </a:rPr>
              <a:t> </a:t>
            </a:r>
          </a:p>
          <a:p>
            <a:pPr>
              <a:lnSpc>
                <a:spcPct val="150000"/>
              </a:lnSpc>
              <a:spcBef>
                <a:spcPts val="0"/>
              </a:spcBef>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Autotrophic bacteria are capable synthesizing their food from simple inorganic nutrients, while heterotrophic bacteria depend on pre-formed food for nutrition.</a:t>
            </a:r>
            <a:r>
              <a:rPr lang="en-US" altLang="ar-EG" b="1" dirty="0">
                <a:solidFill>
                  <a:schemeClr val="hlink"/>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09207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056C863-2753-4BC1-BE44-56F8078C4F2B}"/>
              </a:ext>
            </a:extLst>
          </p:cNvPr>
          <p:cNvSpPr txBox="1">
            <a:spLocks noChangeArrowheads="1"/>
          </p:cNvSpPr>
          <p:nvPr/>
        </p:nvSpPr>
        <p:spPr>
          <a:xfrm>
            <a:off x="381000" y="304800"/>
            <a:ext cx="11210778" cy="58261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All autotrophic bacteria utilize CO</a:t>
            </a:r>
            <a:r>
              <a:rPr lang="en-US" altLang="ar-EG" b="1" baseline="-25000" dirty="0">
                <a:solidFill>
                  <a:srgbClr val="A50021"/>
                </a:solidFill>
                <a:latin typeface="Times New Roman" panose="02020603050405020304" pitchFamily="18" charset="0"/>
                <a:cs typeface="Times New Roman" panose="02020603050405020304" pitchFamily="18" charset="0"/>
              </a:rPr>
              <a:t>2</a:t>
            </a:r>
            <a:r>
              <a:rPr lang="en-US" altLang="ar-EG" b="1" dirty="0">
                <a:solidFill>
                  <a:srgbClr val="A50021"/>
                </a:solidFill>
                <a:latin typeface="Times New Roman" panose="02020603050405020304" pitchFamily="18" charset="0"/>
                <a:cs typeface="Times New Roman" panose="02020603050405020304" pitchFamily="18" charset="0"/>
              </a:rPr>
              <a:t> (from atmosphere) as carbon source and derive energy either from sunlight (photoautotrophs, </a:t>
            </a:r>
          </a:p>
          <a:p>
            <a:pPr>
              <a:lnSpc>
                <a:spcPct val="150000"/>
              </a:lnSpc>
              <a:spcBef>
                <a:spcPts val="0"/>
              </a:spcBef>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e.g. </a:t>
            </a:r>
            <a:r>
              <a:rPr lang="en-US" altLang="ar-EG" b="1" i="1" dirty="0">
                <a:solidFill>
                  <a:srgbClr val="A50021"/>
                </a:solidFill>
                <a:latin typeface="Times New Roman" panose="02020603050405020304" pitchFamily="18" charset="0"/>
                <a:cs typeface="Times New Roman" panose="02020603050405020304" pitchFamily="18" charset="0"/>
              </a:rPr>
              <a:t>Chromatium,. Chlorobium, Rhodopseudomonas </a:t>
            </a:r>
            <a:r>
              <a:rPr lang="en-US" altLang="ar-EG" b="1" dirty="0">
                <a:solidFill>
                  <a:srgbClr val="A50021"/>
                </a:solidFill>
                <a:latin typeface="Times New Roman" panose="02020603050405020304" pitchFamily="18" charset="0"/>
                <a:cs typeface="Times New Roman" panose="02020603050405020304" pitchFamily="18" charset="0"/>
              </a:rPr>
              <a:t>or from the oxidation of simple inorganic substances present in soil (chemoautotroph's e.g. </a:t>
            </a:r>
            <a:r>
              <a:rPr lang="en-US" altLang="ar-EG" b="1" i="1" dirty="0">
                <a:solidFill>
                  <a:srgbClr val="A50021"/>
                </a:solidFill>
                <a:latin typeface="Times New Roman" panose="02020603050405020304" pitchFamily="18" charset="0"/>
                <a:cs typeface="Times New Roman" panose="02020603050405020304" pitchFamily="18" charset="0"/>
              </a:rPr>
              <a:t>Nitrobacter, Nitrosomonas, Thiobacillus).</a:t>
            </a:r>
          </a:p>
        </p:txBody>
      </p:sp>
    </p:spTree>
    <p:extLst>
      <p:ext uri="{BB962C8B-B14F-4D97-AF65-F5344CB8AC3E}">
        <p14:creationId xmlns:p14="http://schemas.microsoft.com/office/powerpoint/2010/main" val="2629415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66113BD1-AB5F-4504-B144-D50729F57588}"/>
              </a:ext>
            </a:extLst>
          </p:cNvPr>
          <p:cNvSpPr txBox="1">
            <a:spLocks noChangeArrowheads="1"/>
          </p:cNvSpPr>
          <p:nvPr/>
        </p:nvSpPr>
        <p:spPr>
          <a:xfrm>
            <a:off x="457199" y="228600"/>
            <a:ext cx="11289323"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600" b="1" dirty="0">
                <a:solidFill>
                  <a:srgbClr val="A50021"/>
                </a:solidFill>
                <a:latin typeface="Times New Roman" panose="02020603050405020304" pitchFamily="18" charset="0"/>
                <a:cs typeface="Times New Roman" panose="02020603050405020304" pitchFamily="18" charset="0"/>
              </a:rPr>
              <a:t>Majority of soil bacteria are heterotrophic in nature and derive their carbon and energy from complex organic substances matter, decaying roots and plant residues. </a:t>
            </a:r>
          </a:p>
          <a:p>
            <a:pPr>
              <a:lnSpc>
                <a:spcPct val="150000"/>
              </a:lnSpc>
              <a:spcBef>
                <a:spcPts val="0"/>
              </a:spcBef>
              <a:buFont typeface="Wingdings" panose="05000000000000000000" pitchFamily="2" charset="2"/>
              <a:buNone/>
            </a:pPr>
            <a:endParaRPr lang="en-US" altLang="ar-EG" sz="2600" b="1" dirty="0">
              <a:solidFill>
                <a:srgbClr val="A50021"/>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600" b="1" dirty="0">
                <a:solidFill>
                  <a:srgbClr val="A50021"/>
                </a:solidFill>
                <a:latin typeface="Times New Roman" panose="02020603050405020304" pitchFamily="18" charset="0"/>
                <a:cs typeface="Times New Roman" panose="02020603050405020304" pitchFamily="18" charset="0"/>
              </a:rPr>
              <a:t>They obtain their nitrogen from nitrates and ammonia compounds (proteins) present in soil and other nutrients from soil or from the decomposing organic matter. </a:t>
            </a:r>
          </a:p>
          <a:p>
            <a:pPr>
              <a:lnSpc>
                <a:spcPct val="150000"/>
              </a:lnSpc>
              <a:spcBef>
                <a:spcPts val="0"/>
              </a:spcBef>
              <a:buFont typeface="Wingdings" panose="05000000000000000000" pitchFamily="2" charset="2"/>
              <a:buNone/>
            </a:pPr>
            <a:r>
              <a:rPr lang="en-US" altLang="ar-EG" sz="2600" b="1" dirty="0">
                <a:solidFill>
                  <a:srgbClr val="A50021"/>
                </a:solidFill>
                <a:latin typeface="Times New Roman" panose="02020603050405020304" pitchFamily="18" charset="0"/>
                <a:cs typeface="Times New Roman" panose="02020603050405020304" pitchFamily="18" charset="0"/>
              </a:rPr>
              <a:t>Certain bacteria also require amino acids, B- Vitamins, and other growth promoting substances also. </a:t>
            </a:r>
          </a:p>
          <a:p>
            <a:endParaRPr lang="en-US" altLang="ar-EG" dirty="0">
              <a:solidFill>
                <a:srgbClr val="A50021"/>
              </a:solidFill>
            </a:endParaRPr>
          </a:p>
        </p:txBody>
      </p:sp>
    </p:spTree>
    <p:extLst>
      <p:ext uri="{BB962C8B-B14F-4D97-AF65-F5344CB8AC3E}">
        <p14:creationId xmlns:p14="http://schemas.microsoft.com/office/powerpoint/2010/main" val="2305620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BD2A9EC1-BAF8-4591-8C97-ACCDF10F92A8}"/>
              </a:ext>
            </a:extLst>
          </p:cNvPr>
          <p:cNvSpPr txBox="1">
            <a:spLocks noChangeArrowheads="1"/>
          </p:cNvSpPr>
          <p:nvPr/>
        </p:nvSpPr>
        <p:spPr>
          <a:xfrm>
            <a:off x="457200" y="228600"/>
            <a:ext cx="11317458" cy="6324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Functions of Bacteria:</a:t>
            </a:r>
            <a:br>
              <a:rPr lang="en-US" altLang="ar-EG" b="1" dirty="0">
                <a:solidFill>
                  <a:srgbClr val="009900"/>
                </a:solidFill>
                <a:latin typeface="Times New Roman" panose="02020603050405020304" pitchFamily="18" charset="0"/>
                <a:cs typeface="Times New Roman" panose="02020603050405020304" pitchFamily="18" charset="0"/>
              </a:rPr>
            </a:br>
            <a:br>
              <a:rPr lang="en-US" altLang="ar-EG" dirty="0">
                <a:latin typeface="Times New Roman" panose="02020603050405020304" pitchFamily="18" charset="0"/>
                <a:cs typeface="Times New Roman" panose="02020603050405020304" pitchFamily="18" charset="0"/>
              </a:rPr>
            </a:br>
            <a:r>
              <a:rPr lang="en-US" altLang="ar-EG" sz="2400" b="1" dirty="0">
                <a:solidFill>
                  <a:srgbClr val="A50021"/>
                </a:solidFill>
                <a:latin typeface="Times New Roman" panose="02020603050405020304" pitchFamily="18" charset="0"/>
                <a:cs typeface="Times New Roman" panose="02020603050405020304" pitchFamily="18" charset="0"/>
              </a:rPr>
              <a:t>Bacteria bring about a number of changes and biochemical transformations in the soil and thereby directly or indirectly help in the nutrition of higher plants growing in the soil. </a:t>
            </a:r>
          </a:p>
          <a:p>
            <a:pPr>
              <a:buFont typeface="Wingdings" panose="05000000000000000000" pitchFamily="2" charset="2"/>
              <a:buNone/>
            </a:pPr>
            <a:endParaRPr lang="en-US" altLang="ar-EG" sz="2400"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2400" b="1" dirty="0">
                <a:solidFill>
                  <a:srgbClr val="A50021"/>
                </a:solidFill>
                <a:latin typeface="Times New Roman" panose="02020603050405020304" pitchFamily="18" charset="0"/>
                <a:cs typeface="Times New Roman" panose="02020603050405020304" pitchFamily="18" charset="0"/>
              </a:rPr>
              <a:t>The important transformations and processes in which soil bacteria play vital role are: decomposition of cellulose and other carbohydrates, ammonification (proteins ammonia), nitrification (ammonia-nitrites-nitrates), </a:t>
            </a:r>
          </a:p>
          <a:p>
            <a:pPr>
              <a:buFont typeface="Wingdings" panose="05000000000000000000" pitchFamily="2" charset="2"/>
              <a:buNone/>
            </a:pPr>
            <a:endParaRPr lang="en-US" altLang="ar-EG" sz="2400"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2400" b="1" dirty="0">
                <a:solidFill>
                  <a:srgbClr val="A50021"/>
                </a:solidFill>
                <a:latin typeface="Times New Roman" panose="02020603050405020304" pitchFamily="18" charset="0"/>
                <a:cs typeface="Times New Roman" panose="02020603050405020304" pitchFamily="18" charset="0"/>
              </a:rPr>
              <a:t>denitrification (release of free elemental nitrogen), biological fixation of atmospheric nitrogen (symbiotic and non-symbiotic) oxidation and reduction of sulphur and iron compounds. </a:t>
            </a:r>
          </a:p>
          <a:p>
            <a:pPr>
              <a:buFont typeface="Wingdings" panose="05000000000000000000" pitchFamily="2" charset="2"/>
              <a:buNone/>
            </a:pPr>
            <a:r>
              <a:rPr lang="en-US" altLang="ar-EG" sz="2400" b="1" dirty="0">
                <a:solidFill>
                  <a:srgbClr val="A50021"/>
                </a:solidFill>
                <a:latin typeface="Times New Roman" panose="02020603050405020304" pitchFamily="18" charset="0"/>
                <a:cs typeface="Times New Roman" panose="02020603050405020304" pitchFamily="18" charset="0"/>
              </a:rPr>
              <a:t>All these processes play a significant role in plant nutrition,</a:t>
            </a:r>
          </a:p>
        </p:txBody>
      </p:sp>
    </p:spTree>
    <p:extLst>
      <p:ext uri="{BB962C8B-B14F-4D97-AF65-F5344CB8AC3E}">
        <p14:creationId xmlns:p14="http://schemas.microsoft.com/office/powerpoint/2010/main" val="3390070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84">
            <a:extLst>
              <a:ext uri="{FF2B5EF4-FFF2-40B4-BE49-F238E27FC236}">
                <a16:creationId xmlns:a16="http://schemas.microsoft.com/office/drawing/2014/main" id="{6E7098B4-27DC-43E4-867F-84B218DD46F0}"/>
              </a:ext>
            </a:extLst>
          </p:cNvPr>
          <p:cNvGraphicFramePr>
            <a:graphicFrameLocks/>
          </p:cNvGraphicFramePr>
          <p:nvPr/>
        </p:nvGraphicFramePr>
        <p:xfrm>
          <a:off x="422031" y="1110176"/>
          <a:ext cx="11141611" cy="4995203"/>
        </p:xfrm>
        <a:graphic>
          <a:graphicData uri="http://schemas.openxmlformats.org/drawingml/2006/table">
            <a:tbl>
              <a:tblPr rtl="1"/>
              <a:tblGrid>
                <a:gridCol w="6051453">
                  <a:extLst>
                    <a:ext uri="{9D8B030D-6E8A-4147-A177-3AD203B41FA5}">
                      <a16:colId xmlns:a16="http://schemas.microsoft.com/office/drawing/2014/main" val="20000"/>
                    </a:ext>
                  </a:extLst>
                </a:gridCol>
                <a:gridCol w="5090158">
                  <a:extLst>
                    <a:ext uri="{9D8B030D-6E8A-4147-A177-3AD203B41FA5}">
                      <a16:colId xmlns:a16="http://schemas.microsoft.com/office/drawing/2014/main" val="20001"/>
                    </a:ext>
                  </a:extLst>
                </a:gridCol>
              </a:tblGrid>
              <a:tr h="55502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0" u="none" strike="noStrike" cap="none" normalizeH="0" baseline="0" dirty="0">
                          <a:ln>
                            <a:noFill/>
                          </a:ln>
                          <a:solidFill>
                            <a:srgbClr val="0099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Bacterial genera</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0" u="none" strike="noStrike" cap="none" normalizeH="0" baseline="0" dirty="0">
                          <a:ln>
                            <a:noFill/>
                          </a:ln>
                          <a:solidFill>
                            <a:srgbClr val="0099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Process/reaction</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87556">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 Aerobic :</a:t>
                      </a:r>
                      <a:r>
                        <a:rPr kumimoji="0" lang="en-US" altLang="ar-EG" sz="2200" b="1" i="1"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Cytophaga, Polyangium, Sporocytophaga, Bacillus, Achromobacter, Cellulomonas </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Cellulose decomposition</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7128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b.  </a:t>
                      </a:r>
                      <a:r>
                        <a:rPr kumimoji="0" lang="en-US" altLang="ar-EG" sz="2200" b="1" i="1"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anaerobic: Clostridium Methanosarcina, Methanococcus</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(cellulolytic bacteria ) most cellulose decomposers are mesophilic</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5502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Bacillus, Pseudomonas</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Ammonification (Ammonifiers)</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5502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Nitrosomonas, Nitrobacter</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Nitrification (Nitrifying bacteria)</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7128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1"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Achromobacter, Pseudomonas, Bacillus, Micrococcus</a:t>
                      </a:r>
                      <a:r>
                        <a:rPr kumimoji="0" lang="en-US" altLang="ar-EG" sz="22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r>
                        <a:rPr kumimoji="0" lang="en-US" altLang="ar-EG" sz="2200" b="1" i="1"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2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Denitrification (Denitrifies)</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227904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1">
            <a:extLst>
              <a:ext uri="{FF2B5EF4-FFF2-40B4-BE49-F238E27FC236}">
                <a16:creationId xmlns:a16="http://schemas.microsoft.com/office/drawing/2014/main" id="{8DC4A73C-2FF4-4D33-988A-E80B660DF1AE}"/>
              </a:ext>
            </a:extLst>
          </p:cNvPr>
          <p:cNvSpPr txBox="1">
            <a:spLocks noChangeArrowheads="1"/>
          </p:cNvSpPr>
          <p:nvPr/>
        </p:nvSpPr>
        <p:spPr bwMode="auto">
          <a:xfrm>
            <a:off x="914400" y="125413"/>
            <a:ext cx="1049449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rtl="1" eaLnBrk="1" hangingPunct="1"/>
            <a:r>
              <a:rPr lang="en-US" altLang="ar-EG" sz="2400" b="1" dirty="0">
                <a:solidFill>
                  <a:srgbClr val="009900"/>
                </a:solidFill>
                <a:latin typeface="+mj-lt"/>
                <a:cs typeface="Times New Roman" panose="02020603050405020304" pitchFamily="18" charset="0"/>
              </a:rPr>
              <a:t>Bacteria capable of degrading various plant residues in soil are :</a:t>
            </a:r>
            <a:r>
              <a:rPr lang="en-US" altLang="ar-EG" sz="2400" b="1" dirty="0">
                <a:solidFill>
                  <a:srgbClr val="009900"/>
                </a:solidFill>
                <a:latin typeface="+mj-lt"/>
              </a:rPr>
              <a:t> </a:t>
            </a:r>
          </a:p>
        </p:txBody>
      </p:sp>
      <p:graphicFrame>
        <p:nvGraphicFramePr>
          <p:cNvPr id="3" name="Group 77">
            <a:extLst>
              <a:ext uri="{FF2B5EF4-FFF2-40B4-BE49-F238E27FC236}">
                <a16:creationId xmlns:a16="http://schemas.microsoft.com/office/drawing/2014/main" id="{C715E4A4-AA39-4AA2-8A58-0A0BA15725F5}"/>
              </a:ext>
            </a:extLst>
          </p:cNvPr>
          <p:cNvGraphicFramePr>
            <a:graphicFrameLocks/>
          </p:cNvGraphicFramePr>
          <p:nvPr/>
        </p:nvGraphicFramePr>
        <p:xfrm>
          <a:off x="255563" y="894471"/>
          <a:ext cx="11301046" cy="5486400"/>
        </p:xfrm>
        <a:graphic>
          <a:graphicData uri="http://schemas.openxmlformats.org/drawingml/2006/table">
            <a:tbl>
              <a:tblPr rtl="1"/>
              <a:tblGrid>
                <a:gridCol w="2178876">
                  <a:extLst>
                    <a:ext uri="{9D8B030D-6E8A-4147-A177-3AD203B41FA5}">
                      <a16:colId xmlns:a16="http://schemas.microsoft.com/office/drawing/2014/main" val="20000"/>
                    </a:ext>
                  </a:extLst>
                </a:gridCol>
                <a:gridCol w="2060133">
                  <a:extLst>
                    <a:ext uri="{9D8B030D-6E8A-4147-A177-3AD203B41FA5}">
                      <a16:colId xmlns:a16="http://schemas.microsoft.com/office/drawing/2014/main" val="20001"/>
                    </a:ext>
                  </a:extLst>
                </a:gridCol>
                <a:gridCol w="2336145">
                  <a:extLst>
                    <a:ext uri="{9D8B030D-6E8A-4147-A177-3AD203B41FA5}">
                      <a16:colId xmlns:a16="http://schemas.microsoft.com/office/drawing/2014/main" val="20002"/>
                    </a:ext>
                  </a:extLst>
                </a:gridCol>
                <a:gridCol w="2362946">
                  <a:extLst>
                    <a:ext uri="{9D8B030D-6E8A-4147-A177-3AD203B41FA5}">
                      <a16:colId xmlns:a16="http://schemas.microsoft.com/office/drawing/2014/main" val="20003"/>
                    </a:ext>
                  </a:extLst>
                </a:gridCol>
                <a:gridCol w="2362946">
                  <a:extLst>
                    <a:ext uri="{9D8B030D-6E8A-4147-A177-3AD203B41FA5}">
                      <a16:colId xmlns:a16="http://schemas.microsoft.com/office/drawing/2014/main" val="20004"/>
                    </a:ext>
                  </a:extLst>
                </a:gridCol>
              </a:tblGrid>
              <a:tr h="915987">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400" b="0"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Proteins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400" b="0"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Pectin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400" b="0"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Lignin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000" b="0"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Hemicelluloses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2400" b="0"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Cellulose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28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dirty="0">
                          <a:ln>
                            <a:noFill/>
                          </a:ln>
                          <a:solidFill>
                            <a:srgbClr val="0000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Clostridium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dirty="0">
                          <a:ln>
                            <a:noFill/>
                          </a:ln>
                          <a:solidFill>
                            <a:srgbClr val="C000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Erwinia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Pseudomonas</a:t>
                      </a:r>
                      <a:endPar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dirty="0">
                          <a:ln>
                            <a:noFill/>
                          </a:ln>
                          <a:solidFill>
                            <a:srgbClr val="FFC0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Bacillus</a:t>
                      </a:r>
                      <a:r>
                        <a:rPr kumimoji="0" lang="en-US" altLang="ar-EG" sz="1800" b="1" i="0" u="none" strike="noStrike" cap="none" normalizeH="0" baseline="0" dirty="0">
                          <a:ln>
                            <a:noFill/>
                          </a:ln>
                          <a:solidFill>
                            <a:srgbClr val="FFC0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Pseudomonas</a:t>
                      </a:r>
                      <a:r>
                        <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15987">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Proteus</a:t>
                      </a:r>
                      <a:r>
                        <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Micrococcus</a:t>
                      </a:r>
                      <a:r>
                        <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Vibrio</a:t>
                      </a:r>
                      <a:r>
                        <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Cytophaga</a:t>
                      </a:r>
                      <a:r>
                        <a:rPr kumimoji="0" lang="en-US" altLang="ar-EG" sz="18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128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Flavobacterium</a:t>
                      </a:r>
                      <a:endPar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Pseudomonas</a:t>
                      </a:r>
                      <a:endPar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Spirillum</a:t>
                      </a:r>
                      <a:endPar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128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Pseudomonas</a:t>
                      </a:r>
                      <a:endPar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Xanthomonas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dirty="0">
                          <a:ln>
                            <a:noFill/>
                          </a:ln>
                          <a:solidFill>
                            <a:srgbClr val="C000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Erwinia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Actinomycetes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15987">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dirty="0">
                          <a:ln>
                            <a:noFill/>
                          </a:ln>
                          <a:solidFill>
                            <a:srgbClr val="FFC00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Bacillus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en-US" altLang="ar-EG" sz="1800" b="1" i="0" u="none" strike="noStrike" cap="none" normalizeH="0" baseline="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Streptomyces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en-US" altLang="ar-EG" sz="1800" b="1" i="0"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algn="r" rtl="1"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l" defTabSz="914400" rtl="1"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n-US" altLang="ar-EG" sz="1800" b="1" i="1" u="none" strike="noStrike" cap="none" normalizeH="0" baseline="0" dirty="0">
                          <a:ln>
                            <a:noFill/>
                          </a:ln>
                          <a:solidFill>
                            <a:schemeClr val="hlink"/>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t>Cellulomonas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59488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49A1BBF8-1AB7-4D9F-B702-12D4BD44B0F5}"/>
              </a:ext>
            </a:extLst>
          </p:cNvPr>
          <p:cNvSpPr txBox="1">
            <a:spLocks noChangeArrowheads="1"/>
          </p:cNvSpPr>
          <p:nvPr/>
        </p:nvSpPr>
        <p:spPr>
          <a:xfrm>
            <a:off x="457200" y="304800"/>
            <a:ext cx="11331526" cy="6324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Soil Microorganism – Actinomycetes</a:t>
            </a:r>
            <a:endParaRPr lang="en-US" altLang="ar-EG" dirty="0">
              <a:solidFill>
                <a:srgbClr val="009900"/>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600" b="1" dirty="0">
                <a:solidFill>
                  <a:schemeClr val="hlink"/>
                </a:solidFill>
                <a:latin typeface="Times New Roman" panose="02020603050405020304" pitchFamily="18" charset="0"/>
                <a:cs typeface="Times New Roman" panose="02020603050405020304" pitchFamily="18" charset="0"/>
              </a:rPr>
              <a:t>=These are the organisms with characteristics common to both bacteria and fungi but yet possessing distinctive features to delimit them into a distinct category.</a:t>
            </a:r>
            <a:br>
              <a:rPr lang="en-US" altLang="ar-EG" sz="2600" b="1" dirty="0">
                <a:solidFill>
                  <a:schemeClr val="hlink"/>
                </a:solidFill>
                <a:latin typeface="Times New Roman" panose="02020603050405020304" pitchFamily="18" charset="0"/>
                <a:cs typeface="Times New Roman" panose="02020603050405020304" pitchFamily="18" charset="0"/>
              </a:rPr>
            </a:br>
            <a:r>
              <a:rPr lang="en-US" altLang="ar-EG" sz="2600" b="1" dirty="0">
                <a:solidFill>
                  <a:schemeClr val="hlink"/>
                </a:solidFill>
                <a:latin typeface="Times New Roman" panose="02020603050405020304" pitchFamily="18" charset="0"/>
                <a:cs typeface="Times New Roman" panose="02020603050405020304" pitchFamily="18" charset="0"/>
              </a:rPr>
              <a:t>=They are unicellular like bacteria, but produce a mycelium which is non-septate (coenocytic) and more slender, tike true bacteria they do not have distinct cell-wall and their cell wall is without chitin and cellulose (commonly found in the cell wall of fungi). </a:t>
            </a:r>
          </a:p>
          <a:p>
            <a:pPr>
              <a:lnSpc>
                <a:spcPct val="150000"/>
              </a:lnSpc>
              <a:spcBef>
                <a:spcPts val="0"/>
              </a:spcBef>
              <a:buFont typeface="Wingdings" panose="05000000000000000000" pitchFamily="2" charset="2"/>
              <a:buNone/>
            </a:pPr>
            <a:r>
              <a:rPr lang="en-US" altLang="ar-EG" sz="2600" b="1" dirty="0">
                <a:solidFill>
                  <a:schemeClr val="hlink"/>
                </a:solidFill>
                <a:latin typeface="Times New Roman" panose="02020603050405020304" pitchFamily="18" charset="0"/>
                <a:cs typeface="Times New Roman" panose="02020603050405020304" pitchFamily="18" charset="0"/>
              </a:rPr>
              <a:t>= On culture media unlike slimy distinct colonies of true bacteria which</a:t>
            </a:r>
            <a:r>
              <a:rPr lang="en-US" altLang="ar-EG" sz="2600" b="1" dirty="0">
                <a:solidFill>
                  <a:schemeClr val="hlink"/>
                </a:solidFill>
              </a:rPr>
              <a:t> </a:t>
            </a:r>
            <a:r>
              <a:rPr lang="en-US" altLang="ar-EG" sz="2600" b="1" dirty="0">
                <a:solidFill>
                  <a:schemeClr val="hlink"/>
                </a:solidFill>
                <a:latin typeface="Times New Roman" panose="02020603050405020304" pitchFamily="18" charset="0"/>
                <a:cs typeface="Times New Roman" panose="02020603050405020304" pitchFamily="18" charset="0"/>
              </a:rPr>
              <a:t>grow , show powdery consistency and stick firmly quickly, actinomycetes colonies grow slowly</a:t>
            </a:r>
          </a:p>
        </p:txBody>
      </p:sp>
    </p:spTree>
    <p:extLst>
      <p:ext uri="{BB962C8B-B14F-4D97-AF65-F5344CB8AC3E}">
        <p14:creationId xmlns:p14="http://schemas.microsoft.com/office/powerpoint/2010/main" val="3784875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D412600-C08B-4636-9FCF-457DA387FB26}"/>
              </a:ext>
            </a:extLst>
          </p:cNvPr>
          <p:cNvSpPr txBox="1">
            <a:spLocks noChangeArrowheads="1"/>
          </p:cNvSpPr>
          <p:nvPr/>
        </p:nvSpPr>
        <p:spPr>
          <a:xfrm>
            <a:off x="457200" y="172329"/>
            <a:ext cx="11542542" cy="6400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Wingdings" panose="05000000000000000000" pitchFamily="2" charset="2"/>
              <a:buNone/>
            </a:pPr>
            <a:endParaRPr lang="en-US" altLang="ar-EG" sz="2500" b="1" dirty="0">
              <a:solidFill>
                <a:schemeClr val="hlink"/>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400" b="1" dirty="0">
                <a:solidFill>
                  <a:schemeClr val="hlink"/>
                </a:solidFill>
                <a:latin typeface="Times New Roman" panose="02020603050405020304" pitchFamily="18" charset="0"/>
                <a:cs typeface="Times New Roman" panose="02020603050405020304" pitchFamily="18" charset="0"/>
              </a:rPr>
              <a:t>to agar surface. They produce hyphae and conidia / sporangia like fungi. Certain actinomycetes whose hyphae undergo segmentation resemble bacteria, both morphologically and physiologically.</a:t>
            </a:r>
            <a:br>
              <a:rPr lang="en-US" altLang="ar-EG" sz="2400" b="1" dirty="0">
                <a:solidFill>
                  <a:schemeClr val="hlink"/>
                </a:solidFill>
                <a:latin typeface="Times New Roman" panose="02020603050405020304" pitchFamily="18" charset="0"/>
                <a:cs typeface="Times New Roman" panose="02020603050405020304" pitchFamily="18" charset="0"/>
              </a:rPr>
            </a:br>
            <a:endParaRPr lang="en-US" altLang="ar-EG" sz="2400" b="1" dirty="0">
              <a:solidFill>
                <a:schemeClr val="hlink"/>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400" b="1" dirty="0">
                <a:solidFill>
                  <a:schemeClr val="hlink"/>
                </a:solidFill>
                <a:latin typeface="Times New Roman" panose="02020603050405020304" pitchFamily="18" charset="0"/>
                <a:cs typeface="Times New Roman" panose="02020603050405020304" pitchFamily="18" charset="0"/>
              </a:rPr>
              <a:t>=Actinomycetes are numerous and widely distributed in soil and are next to bacteria in abundance. </a:t>
            </a:r>
          </a:p>
          <a:p>
            <a:pPr>
              <a:lnSpc>
                <a:spcPct val="150000"/>
              </a:lnSpc>
              <a:spcBef>
                <a:spcPts val="0"/>
              </a:spcBef>
              <a:buFont typeface="Wingdings" panose="05000000000000000000" pitchFamily="2" charset="2"/>
              <a:buNone/>
            </a:pPr>
            <a:endParaRPr lang="en-US" altLang="ar-EG" sz="2400" b="1" dirty="0">
              <a:solidFill>
                <a:schemeClr val="hlink"/>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400" b="1" dirty="0">
                <a:solidFill>
                  <a:schemeClr val="hlink"/>
                </a:solidFill>
                <a:latin typeface="Times New Roman" panose="02020603050405020304" pitchFamily="18" charset="0"/>
                <a:cs typeface="Times New Roman" panose="02020603050405020304" pitchFamily="18" charset="0"/>
              </a:rPr>
              <a:t>=They are widely distributed in the soil, compost etc. Plate count estimates give values ranging from 10^4 to 10^8 per gram of soil. </a:t>
            </a:r>
          </a:p>
          <a:p>
            <a:pPr>
              <a:lnSpc>
                <a:spcPct val="150000"/>
              </a:lnSpc>
              <a:spcBef>
                <a:spcPts val="0"/>
              </a:spcBef>
              <a:buFont typeface="Wingdings" panose="05000000000000000000" pitchFamily="2" charset="2"/>
              <a:buNone/>
            </a:pPr>
            <a:r>
              <a:rPr lang="en-US" altLang="ar-EG" sz="2400" b="1" dirty="0">
                <a:solidFill>
                  <a:schemeClr val="hlink"/>
                </a:solidFill>
                <a:latin typeface="Times New Roman" panose="02020603050405020304" pitchFamily="18" charset="0"/>
                <a:cs typeface="Times New Roman" panose="02020603050405020304" pitchFamily="18" charset="0"/>
              </a:rPr>
              <a:t>=They are sensitive to acidity, (optimum pH range 6.5 to 8.0) and waterlogged soil conditions.</a:t>
            </a:r>
            <a:r>
              <a:rPr lang="en-US" altLang="ar-EG" sz="2400" b="1" dirty="0"/>
              <a:t> </a:t>
            </a:r>
          </a:p>
        </p:txBody>
      </p:sp>
    </p:spTree>
    <p:extLst>
      <p:ext uri="{BB962C8B-B14F-4D97-AF65-F5344CB8AC3E}">
        <p14:creationId xmlns:p14="http://schemas.microsoft.com/office/powerpoint/2010/main" val="1065588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50A0B7C-9F3C-4C0A-A184-E5DF231778AA}"/>
              </a:ext>
            </a:extLst>
          </p:cNvPr>
          <p:cNvSpPr txBox="1">
            <a:spLocks noChangeArrowheads="1"/>
          </p:cNvSpPr>
          <p:nvPr/>
        </p:nvSpPr>
        <p:spPr>
          <a:xfrm>
            <a:off x="457199" y="228600"/>
            <a:ext cx="11486271" cy="6477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ct val="0"/>
              </a:spcBef>
              <a:buFont typeface="Wingdings" panose="05000000000000000000" pitchFamily="2" charset="2"/>
              <a:buNone/>
            </a:pPr>
            <a:endParaRPr lang="en-US" altLang="ar-EG" sz="2600" b="1" dirty="0">
              <a:solidFill>
                <a:schemeClr val="hlink"/>
              </a:solidFill>
              <a:latin typeface="Times New Roman" panose="02020603050405020304" pitchFamily="18" charset="0"/>
              <a:cs typeface="Times New Roman" panose="02020603050405020304" pitchFamily="18" charset="0"/>
            </a:endParaRPr>
          </a:p>
          <a:p>
            <a:pPr>
              <a:lnSpc>
                <a:spcPct val="150000"/>
              </a:lnSpc>
              <a:spcBef>
                <a:spcPct val="0"/>
              </a:spcBef>
              <a:buFont typeface="Wingdings" panose="05000000000000000000" pitchFamily="2" charset="2"/>
              <a:buNone/>
            </a:pPr>
            <a:r>
              <a:rPr lang="en-US" altLang="ar-EG" sz="2600" b="1" dirty="0">
                <a:solidFill>
                  <a:schemeClr val="hlink"/>
                </a:solidFill>
                <a:latin typeface="Times New Roman" panose="02020603050405020304" pitchFamily="18" charset="0"/>
                <a:cs typeface="Times New Roman" panose="02020603050405020304" pitchFamily="18" charset="0"/>
              </a:rPr>
              <a:t>= The population of actinomycetes increases with depth of soil even up to horizon ‘C’ of a soil profiler.</a:t>
            </a:r>
          </a:p>
          <a:p>
            <a:pPr>
              <a:lnSpc>
                <a:spcPct val="150000"/>
              </a:lnSpc>
              <a:spcBef>
                <a:spcPct val="0"/>
              </a:spcBef>
              <a:buFont typeface="Wingdings" panose="05000000000000000000" pitchFamily="2" charset="2"/>
              <a:buNone/>
            </a:pPr>
            <a:r>
              <a:rPr lang="en-US" altLang="ar-EG" sz="2600" b="1" dirty="0">
                <a:solidFill>
                  <a:schemeClr val="hlink"/>
                </a:solidFill>
                <a:latin typeface="Times New Roman" panose="02020603050405020304" pitchFamily="18" charset="0"/>
                <a:cs typeface="Times New Roman" panose="02020603050405020304" pitchFamily="18" charset="0"/>
              </a:rPr>
              <a:t>= They are heterotrophic, aerobic and mesophilic (25-30 °C) organisms and some species are commonly present in compost and manures are thermophilic growing at 55-65 °C temperature (e.g. </a:t>
            </a:r>
            <a:r>
              <a:rPr lang="en-US" altLang="ar-EG" sz="2600" b="1" i="1" dirty="0">
                <a:solidFill>
                  <a:schemeClr val="hlink"/>
                </a:solidFill>
                <a:latin typeface="Times New Roman" panose="02020603050405020304" pitchFamily="18" charset="0"/>
                <a:cs typeface="Times New Roman" panose="02020603050405020304" pitchFamily="18" charset="0"/>
              </a:rPr>
              <a:t>Thermoactinomyces</a:t>
            </a:r>
            <a:r>
              <a:rPr lang="en-US" altLang="ar-EG" sz="2600" b="1" dirty="0">
                <a:solidFill>
                  <a:schemeClr val="hlink"/>
                </a:solidFill>
                <a:latin typeface="Times New Roman" panose="02020603050405020304" pitchFamily="18" charset="0"/>
                <a:cs typeface="Times New Roman" panose="02020603050405020304" pitchFamily="18" charset="0"/>
              </a:rPr>
              <a:t>, </a:t>
            </a:r>
            <a:r>
              <a:rPr lang="en-US" altLang="ar-EG" sz="2600" b="1" i="1" dirty="0">
                <a:solidFill>
                  <a:schemeClr val="hlink"/>
                </a:solidFill>
                <a:latin typeface="Times New Roman" panose="02020603050405020304" pitchFamily="18" charset="0"/>
                <a:cs typeface="Times New Roman" panose="02020603050405020304" pitchFamily="18" charset="0"/>
              </a:rPr>
              <a:t>Streptomyces</a:t>
            </a:r>
            <a:r>
              <a:rPr lang="en-US" altLang="ar-EG" sz="2600" b="1" dirty="0">
                <a:solidFill>
                  <a:schemeClr val="hlink"/>
                </a:solidFill>
                <a:latin typeface="Times New Roman" panose="02020603050405020304" pitchFamily="18" charset="0"/>
                <a:cs typeface="Times New Roman" panose="02020603050405020304" pitchFamily="18" charset="0"/>
              </a:rPr>
              <a:t>).</a:t>
            </a:r>
          </a:p>
          <a:p>
            <a:pPr>
              <a:lnSpc>
                <a:spcPct val="150000"/>
              </a:lnSpc>
              <a:spcBef>
                <a:spcPct val="0"/>
              </a:spcBef>
              <a:buFont typeface="Wingdings" panose="05000000000000000000" pitchFamily="2" charset="2"/>
              <a:buNone/>
            </a:pPr>
            <a:endParaRPr lang="en-US" altLang="ar-EG" sz="2600" b="1" dirty="0">
              <a:solidFill>
                <a:schemeClr val="hlink"/>
              </a:solidFill>
              <a:latin typeface="Times New Roman" panose="02020603050405020304" pitchFamily="18" charset="0"/>
              <a:cs typeface="Times New Roman" panose="02020603050405020304" pitchFamily="18" charset="0"/>
            </a:endParaRPr>
          </a:p>
          <a:p>
            <a:pPr>
              <a:lnSpc>
                <a:spcPct val="150000"/>
              </a:lnSpc>
              <a:spcBef>
                <a:spcPct val="0"/>
              </a:spcBef>
              <a:buFont typeface="Wingdings" panose="05000000000000000000" pitchFamily="2" charset="2"/>
              <a:buNone/>
            </a:pPr>
            <a:r>
              <a:rPr lang="en-US" altLang="ar-EG" sz="2600" b="1" dirty="0">
                <a:solidFill>
                  <a:schemeClr val="hlink"/>
                </a:solidFill>
                <a:latin typeface="Times New Roman" panose="02020603050405020304" pitchFamily="18" charset="0"/>
                <a:cs typeface="Times New Roman" panose="02020603050405020304" pitchFamily="18" charset="0"/>
              </a:rPr>
              <a:t>= Actinomycetes belonging to the order of Actinomycetales are grouped under four families viz Mycobacteriaceae, Actinomycetaceae, Streptomycetaceae and Actinoplanaceae.  </a:t>
            </a:r>
          </a:p>
          <a:p>
            <a:pPr>
              <a:buFont typeface="Wingdings" panose="05000000000000000000" pitchFamily="2" charset="2"/>
              <a:buNone/>
            </a:pPr>
            <a:endParaRPr lang="en-US" altLang="ar-EG" sz="2400" dirty="0">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br>
              <a:rPr lang="en-US" altLang="ar-EG" sz="2400" dirty="0"/>
            </a:br>
            <a:endParaRPr lang="en-US" altLang="ar-EG" sz="2400" dirty="0"/>
          </a:p>
        </p:txBody>
      </p:sp>
    </p:spTree>
    <p:extLst>
      <p:ext uri="{BB962C8B-B14F-4D97-AF65-F5344CB8AC3E}">
        <p14:creationId xmlns:p14="http://schemas.microsoft.com/office/powerpoint/2010/main" val="1467970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DF51F144-0F87-4274-8618-E610707B71FA}"/>
              </a:ext>
            </a:extLst>
          </p:cNvPr>
          <p:cNvSpPr txBox="1">
            <a:spLocks noChangeArrowheads="1"/>
          </p:cNvSpPr>
          <p:nvPr/>
        </p:nvSpPr>
        <p:spPr>
          <a:xfrm>
            <a:off x="304799" y="228600"/>
            <a:ext cx="11357317" cy="6477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ct val="0"/>
              </a:spcBef>
              <a:buFont typeface="Arial" panose="020B0604020202020204" pitchFamily="34" charset="0"/>
              <a:buNone/>
            </a:pPr>
            <a:endParaRPr lang="en-US" altLang="ar-EG" b="1" dirty="0">
              <a:solidFill>
                <a:srgbClr val="C00000"/>
              </a:solidFill>
              <a:latin typeface="Times New Roman" panose="02020603050405020304" pitchFamily="18" charset="0"/>
              <a:cs typeface="Times New Roman" panose="02020603050405020304" pitchFamily="18" charset="0"/>
            </a:endParaRPr>
          </a:p>
          <a:p>
            <a:pPr>
              <a:lnSpc>
                <a:spcPct val="150000"/>
              </a:lnSpc>
              <a:spcBef>
                <a:spcPct val="0"/>
              </a:spcBef>
              <a:buFont typeface="Arial" panose="020B0604020202020204" pitchFamily="34" charset="0"/>
              <a:buNone/>
            </a:pPr>
            <a:r>
              <a:rPr lang="en-US" altLang="ar-EG" b="1" dirty="0">
                <a:solidFill>
                  <a:srgbClr val="C00000"/>
                </a:solidFill>
                <a:latin typeface="Times New Roman" panose="02020603050405020304" pitchFamily="18" charset="0"/>
                <a:cs typeface="Times New Roman" panose="02020603050405020304" pitchFamily="18" charset="0"/>
              </a:rPr>
              <a:t>= Actinomycetes genera which are agriculturally and industrially important are present in only two families of Actinomycetaceae and Streptomycetaceae.</a:t>
            </a:r>
          </a:p>
          <a:p>
            <a:pPr>
              <a:lnSpc>
                <a:spcPct val="150000"/>
              </a:lnSpc>
              <a:spcBef>
                <a:spcPct val="0"/>
              </a:spcBef>
              <a:buFont typeface="Arial" panose="020B0604020202020204" pitchFamily="34" charset="0"/>
              <a:buNone/>
            </a:pPr>
            <a:endParaRPr lang="en-US" altLang="ar-EG" b="1" dirty="0">
              <a:solidFill>
                <a:srgbClr val="C00000"/>
              </a:solidFill>
              <a:latin typeface="Times New Roman" panose="02020603050405020304" pitchFamily="18" charset="0"/>
              <a:cs typeface="Times New Roman" panose="02020603050405020304" pitchFamily="18" charset="0"/>
            </a:endParaRPr>
          </a:p>
          <a:p>
            <a:pPr>
              <a:lnSpc>
                <a:spcPct val="150000"/>
              </a:lnSpc>
              <a:spcBef>
                <a:spcPct val="0"/>
              </a:spcBef>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 In the order of abundance in soils, the common genera of actinomycetes are </a:t>
            </a:r>
            <a:r>
              <a:rPr lang="en-US" altLang="ar-EG" b="1" i="1" dirty="0">
                <a:solidFill>
                  <a:srgbClr val="C00000"/>
                </a:solidFill>
                <a:latin typeface="Times New Roman" panose="02020603050405020304" pitchFamily="18" charset="0"/>
                <a:cs typeface="Times New Roman" panose="02020603050405020304" pitchFamily="18" charset="0"/>
              </a:rPr>
              <a:t>Streptomyces</a:t>
            </a:r>
            <a:r>
              <a:rPr lang="en-US" altLang="ar-EG" b="1" dirty="0">
                <a:solidFill>
                  <a:srgbClr val="C00000"/>
                </a:solidFill>
                <a:latin typeface="Times New Roman" panose="02020603050405020304" pitchFamily="18" charset="0"/>
                <a:cs typeface="Times New Roman" panose="02020603050405020304" pitchFamily="18" charset="0"/>
              </a:rPr>
              <a:t> (nearly 70%), </a:t>
            </a:r>
            <a:r>
              <a:rPr lang="en-US" altLang="ar-EG" b="1" i="1" dirty="0">
                <a:solidFill>
                  <a:srgbClr val="C00000"/>
                </a:solidFill>
                <a:latin typeface="Times New Roman" panose="02020603050405020304" pitchFamily="18" charset="0"/>
                <a:cs typeface="Times New Roman" panose="02020603050405020304" pitchFamily="18" charset="0"/>
              </a:rPr>
              <a:t>Nocardia</a:t>
            </a:r>
            <a:r>
              <a:rPr lang="en-US" altLang="ar-EG" b="1" dirty="0">
                <a:solidFill>
                  <a:srgbClr val="C00000"/>
                </a:solidFill>
                <a:latin typeface="Times New Roman" panose="02020603050405020304" pitchFamily="18" charset="0"/>
                <a:cs typeface="Times New Roman" panose="02020603050405020304" pitchFamily="18" charset="0"/>
              </a:rPr>
              <a:t> and </a:t>
            </a:r>
            <a:r>
              <a:rPr lang="en-US" altLang="ar-EG" b="1" i="1" dirty="0">
                <a:solidFill>
                  <a:srgbClr val="C00000"/>
                </a:solidFill>
                <a:latin typeface="Times New Roman" panose="02020603050405020304" pitchFamily="18" charset="0"/>
                <a:cs typeface="Times New Roman" panose="02020603050405020304" pitchFamily="18" charset="0"/>
              </a:rPr>
              <a:t>Micromonospora </a:t>
            </a:r>
            <a:r>
              <a:rPr lang="en-US" altLang="ar-EG" b="1" dirty="0">
                <a:solidFill>
                  <a:srgbClr val="C00000"/>
                </a:solidFill>
                <a:latin typeface="Times New Roman" panose="02020603050405020304" pitchFamily="18" charset="0"/>
                <a:cs typeface="Times New Roman" panose="02020603050405020304" pitchFamily="18" charset="0"/>
              </a:rPr>
              <a:t>although </a:t>
            </a:r>
            <a:r>
              <a:rPr lang="en-US" altLang="ar-EG" b="1" i="1" dirty="0">
                <a:solidFill>
                  <a:srgbClr val="C00000"/>
                </a:solidFill>
                <a:latin typeface="Times New Roman" panose="02020603050405020304" pitchFamily="18" charset="0"/>
                <a:cs typeface="Times New Roman" panose="02020603050405020304" pitchFamily="18" charset="0"/>
              </a:rPr>
              <a:t>Actinomyces</a:t>
            </a:r>
            <a:r>
              <a:rPr lang="en-US" altLang="ar-EG" b="1" dirty="0">
                <a:solidFill>
                  <a:srgbClr val="C00000"/>
                </a:solidFill>
                <a:latin typeface="Times New Roman" panose="02020603050405020304" pitchFamily="18" charset="0"/>
                <a:cs typeface="Times New Roman" panose="02020603050405020304" pitchFamily="18" charset="0"/>
              </a:rPr>
              <a:t>, </a:t>
            </a:r>
            <a:r>
              <a:rPr lang="en-US" altLang="ar-EG" b="1" i="1" dirty="0">
                <a:solidFill>
                  <a:srgbClr val="C00000"/>
                </a:solidFill>
                <a:latin typeface="Times New Roman" panose="02020603050405020304" pitchFamily="18" charset="0"/>
                <a:cs typeface="Times New Roman" panose="02020603050405020304" pitchFamily="18" charset="0"/>
              </a:rPr>
              <a:t>Actinoplanes</a:t>
            </a:r>
            <a:r>
              <a:rPr lang="en-US" altLang="ar-EG" b="1" dirty="0">
                <a:solidFill>
                  <a:srgbClr val="C00000"/>
                </a:solidFill>
                <a:latin typeface="Times New Roman" panose="02020603050405020304" pitchFamily="18" charset="0"/>
                <a:cs typeface="Times New Roman" panose="02020603050405020304" pitchFamily="18" charset="0"/>
              </a:rPr>
              <a:t>, </a:t>
            </a:r>
            <a:r>
              <a:rPr lang="en-US" altLang="ar-EG" b="1" i="1" dirty="0">
                <a:solidFill>
                  <a:srgbClr val="C00000"/>
                </a:solidFill>
                <a:latin typeface="Times New Roman" panose="02020603050405020304" pitchFamily="18" charset="0"/>
                <a:cs typeface="Times New Roman" panose="02020603050405020304" pitchFamily="18" charset="0"/>
              </a:rPr>
              <a:t>Micromonospora</a:t>
            </a:r>
            <a:r>
              <a:rPr lang="en-US" altLang="ar-EG" b="1" dirty="0">
                <a:solidFill>
                  <a:srgbClr val="C00000"/>
                </a:solidFill>
                <a:latin typeface="Times New Roman" panose="02020603050405020304" pitchFamily="18" charset="0"/>
                <a:cs typeface="Times New Roman" panose="02020603050405020304" pitchFamily="18" charset="0"/>
              </a:rPr>
              <a:t> and </a:t>
            </a:r>
            <a:r>
              <a:rPr lang="en-US" altLang="ar-EG" b="1" i="1" dirty="0">
                <a:solidFill>
                  <a:srgbClr val="C00000"/>
                </a:solidFill>
                <a:latin typeface="Times New Roman" panose="02020603050405020304" pitchFamily="18" charset="0"/>
                <a:cs typeface="Times New Roman" panose="02020603050405020304" pitchFamily="18" charset="0"/>
              </a:rPr>
              <a:t>Streptosporangium</a:t>
            </a:r>
            <a:r>
              <a:rPr lang="en-US" altLang="ar-EG" b="1" dirty="0">
                <a:solidFill>
                  <a:srgbClr val="C00000"/>
                </a:solidFill>
                <a:latin typeface="Times New Roman" panose="02020603050405020304" pitchFamily="18" charset="0"/>
                <a:cs typeface="Times New Roman" panose="02020603050405020304" pitchFamily="18" charset="0"/>
              </a:rPr>
              <a:t> are also generally encountered.</a:t>
            </a:r>
            <a:br>
              <a:rPr lang="en-US" altLang="ar-EG" b="1" dirty="0">
                <a:solidFill>
                  <a:srgbClr val="C00000"/>
                </a:solidFill>
                <a:latin typeface="Times New Roman" panose="02020603050405020304" pitchFamily="18" charset="0"/>
                <a:cs typeface="Times New Roman" panose="02020603050405020304" pitchFamily="18" charset="0"/>
              </a:rPr>
            </a:br>
            <a:br>
              <a:rPr lang="en-US" altLang="ar-EG" sz="2400" b="1" dirty="0">
                <a:solidFill>
                  <a:srgbClr val="C00000"/>
                </a:solidFill>
                <a:latin typeface="Times New Roman" panose="02020603050405020304" pitchFamily="18" charset="0"/>
                <a:cs typeface="Times New Roman" panose="02020603050405020304" pitchFamily="18" charset="0"/>
              </a:rPr>
            </a:br>
            <a:br>
              <a:rPr lang="en-US" altLang="ar-EG" sz="2000" dirty="0">
                <a:latin typeface="Times New Roman" panose="02020603050405020304" pitchFamily="18" charset="0"/>
                <a:cs typeface="Times New Roman" panose="02020603050405020304" pitchFamily="18" charset="0"/>
              </a:rPr>
            </a:br>
            <a:endParaRPr lang="en-US" altLang="ar-EG" sz="2000" dirty="0">
              <a:solidFill>
                <a:schemeClr val="hlin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7299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F5B6CD3-3A63-43E8-93F1-9272C88D0B42}"/>
              </a:ext>
            </a:extLst>
          </p:cNvPr>
          <p:cNvSpPr txBox="1">
            <a:spLocks noChangeArrowheads="1"/>
          </p:cNvSpPr>
          <p:nvPr/>
        </p:nvSpPr>
        <p:spPr>
          <a:xfrm>
            <a:off x="457199" y="457200"/>
            <a:ext cx="11190849" cy="6096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lnSpc>
                <a:spcPct val="80000"/>
              </a:lnSpc>
              <a:buFont typeface="Wingdings" panose="05000000000000000000" pitchFamily="2" charset="2"/>
              <a:buNone/>
            </a:pPr>
            <a:r>
              <a:rPr lang="en-US" altLang="ar-EG" sz="3200" b="1" dirty="0">
                <a:solidFill>
                  <a:srgbClr val="000000"/>
                </a:solidFill>
                <a:latin typeface="Times New Roman" panose="02020603050405020304" pitchFamily="18" charset="0"/>
                <a:cs typeface="Times New Roman" panose="02020603050405020304" pitchFamily="18" charset="0"/>
              </a:rPr>
              <a:t>Types of Microorganisms in Soil</a:t>
            </a:r>
            <a:endParaRPr lang="en-US" altLang="ar-EG" sz="3200" dirty="0">
              <a:solidFill>
                <a:srgbClr val="000000"/>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endParaRPr lang="en-US" altLang="ar-EG" sz="2600" b="1" dirty="0">
              <a:solidFill>
                <a:srgbClr val="A50021"/>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600" b="1" dirty="0">
                <a:solidFill>
                  <a:srgbClr val="A50021"/>
                </a:solidFill>
                <a:latin typeface="Times New Roman" panose="02020603050405020304" pitchFamily="18" charset="0"/>
                <a:cs typeface="Times New Roman" panose="02020603050405020304" pitchFamily="18" charset="0"/>
              </a:rPr>
              <a:t>Living organisms both plants and animals, constitute an important component of soil. </a:t>
            </a:r>
          </a:p>
          <a:p>
            <a:pPr>
              <a:lnSpc>
                <a:spcPct val="80000"/>
              </a:lnSpc>
              <a:buFont typeface="Wingdings" panose="05000000000000000000" pitchFamily="2" charset="2"/>
              <a:buNone/>
            </a:pPr>
            <a:r>
              <a:rPr lang="en-US" altLang="ar-EG" sz="2600" b="1" dirty="0">
                <a:solidFill>
                  <a:srgbClr val="A50021"/>
                </a:solidFill>
                <a:latin typeface="Times New Roman" panose="02020603050405020304" pitchFamily="18" charset="0"/>
                <a:cs typeface="Times New Roman" panose="02020603050405020304" pitchFamily="18" charset="0"/>
              </a:rPr>
              <a:t>Cultivated soil has relatively more population of microorganisms than the fallow land, and the soils rich in organic matter contain much more population than sandy and eroded soils. </a:t>
            </a:r>
          </a:p>
          <a:p>
            <a:pPr>
              <a:lnSpc>
                <a:spcPct val="80000"/>
              </a:lnSpc>
              <a:buFont typeface="Wingdings" panose="05000000000000000000" pitchFamily="2" charset="2"/>
              <a:buNone/>
            </a:pPr>
            <a:endParaRPr lang="en-US" altLang="ar-EG" sz="2600" b="1" dirty="0">
              <a:solidFill>
                <a:srgbClr val="A50021"/>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600" b="1" dirty="0">
                <a:solidFill>
                  <a:srgbClr val="A50021"/>
                </a:solidFill>
                <a:latin typeface="Times New Roman" panose="02020603050405020304" pitchFamily="18" charset="0"/>
                <a:cs typeface="Times New Roman" panose="02020603050405020304" pitchFamily="18" charset="0"/>
              </a:rPr>
              <a:t>Microbes in the soil are important to us in maintaining soil fertility, cycling of nutrient elements in the biosphere and sources of industrial products such as enzymes, antibiotics, vitamins, hormones, organic acids. </a:t>
            </a:r>
          </a:p>
          <a:p>
            <a:pPr>
              <a:lnSpc>
                <a:spcPct val="80000"/>
              </a:lnSpc>
              <a:buFont typeface="Wingdings" panose="05000000000000000000" pitchFamily="2" charset="2"/>
              <a:buNone/>
            </a:pPr>
            <a:endParaRPr lang="en-US" altLang="ar-EG" sz="2600" b="1" dirty="0">
              <a:solidFill>
                <a:srgbClr val="A50021"/>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600" b="1" dirty="0">
                <a:solidFill>
                  <a:srgbClr val="A50021"/>
                </a:solidFill>
                <a:latin typeface="Times New Roman" panose="02020603050405020304" pitchFamily="18" charset="0"/>
                <a:cs typeface="Times New Roman" panose="02020603050405020304" pitchFamily="18" charset="0"/>
              </a:rPr>
              <a:t>At the same time certain soil microbes are the causal agents of human and plant diseases.</a:t>
            </a:r>
            <a:br>
              <a:rPr lang="en-US" altLang="ar-EG" sz="2600" b="1" dirty="0">
                <a:solidFill>
                  <a:srgbClr val="A50021"/>
                </a:solidFill>
                <a:latin typeface="Times New Roman" panose="02020603050405020304" pitchFamily="18" charset="0"/>
                <a:cs typeface="Times New Roman" panose="02020603050405020304" pitchFamily="18" charset="0"/>
              </a:rPr>
            </a:br>
            <a:endParaRPr lang="en-US" altLang="ar-EG" sz="2600" b="1" dirty="0">
              <a:solidFill>
                <a:srgbClr val="A5002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6654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7A45DDF-9622-4C7E-967B-FF43B67482FB}"/>
              </a:ext>
            </a:extLst>
          </p:cNvPr>
          <p:cNvSpPr txBox="1">
            <a:spLocks noChangeArrowheads="1"/>
          </p:cNvSpPr>
          <p:nvPr/>
        </p:nvSpPr>
        <p:spPr>
          <a:xfrm>
            <a:off x="457200" y="457200"/>
            <a:ext cx="11430000" cy="5943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Wingdings" panose="05000000000000000000" pitchFamily="2" charset="2"/>
              <a:buNone/>
            </a:pPr>
            <a:r>
              <a:rPr lang="en-US" altLang="ar-EG" b="1" u="sng" dirty="0">
                <a:solidFill>
                  <a:srgbClr val="009900"/>
                </a:solidFill>
                <a:latin typeface="Times New Roman" panose="02020603050405020304" pitchFamily="18" charset="0"/>
                <a:cs typeface="Times New Roman" panose="02020603050405020304" pitchFamily="18" charset="0"/>
              </a:rPr>
              <a:t>Functions of actinomycetes:</a:t>
            </a:r>
            <a:endParaRPr lang="en-US" altLang="ar-EG" b="1" u="sng" dirty="0">
              <a:solidFill>
                <a:schemeClr val="hlink"/>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600" b="1" dirty="0">
                <a:solidFill>
                  <a:srgbClr val="C00000"/>
                </a:solidFill>
                <a:latin typeface="Times New Roman" panose="02020603050405020304" pitchFamily="18" charset="0"/>
                <a:cs typeface="Times New Roman" panose="02020603050405020304" pitchFamily="18" charset="0"/>
              </a:rPr>
              <a:t>1. Degrade all sorts of organic substances like cellulose, polysaccharides, protein, fats, organic acids.</a:t>
            </a:r>
          </a:p>
          <a:p>
            <a:pPr>
              <a:lnSpc>
                <a:spcPct val="150000"/>
              </a:lnSpc>
              <a:spcBef>
                <a:spcPts val="0"/>
              </a:spcBef>
              <a:buFont typeface="Wingdings" panose="05000000000000000000" pitchFamily="2" charset="2"/>
              <a:buNone/>
            </a:pPr>
            <a:r>
              <a:rPr lang="en-US" altLang="ar-EG" sz="2600" b="1" dirty="0">
                <a:solidFill>
                  <a:srgbClr val="C00000"/>
                </a:solidFill>
                <a:latin typeface="Times New Roman" panose="02020603050405020304" pitchFamily="18" charset="0"/>
                <a:cs typeface="Times New Roman" panose="02020603050405020304" pitchFamily="18" charset="0"/>
              </a:rPr>
              <a:t>2. Organic residues added soil are first attacked by bacteria and fungi and later by actinomycetes, because they are slow in activity and growth than bacteria and fungi.</a:t>
            </a:r>
          </a:p>
          <a:p>
            <a:pPr>
              <a:lnSpc>
                <a:spcPct val="150000"/>
              </a:lnSpc>
              <a:spcBef>
                <a:spcPts val="0"/>
              </a:spcBef>
              <a:buFont typeface="Wingdings" panose="05000000000000000000" pitchFamily="2" charset="2"/>
              <a:buNone/>
            </a:pPr>
            <a:r>
              <a:rPr lang="en-US" altLang="ar-EG" sz="2600" b="1" dirty="0">
                <a:solidFill>
                  <a:srgbClr val="C00000"/>
                </a:solidFill>
                <a:latin typeface="Times New Roman" panose="02020603050405020304" pitchFamily="18" charset="0"/>
                <a:cs typeface="Times New Roman" panose="02020603050405020304" pitchFamily="18" charset="0"/>
              </a:rPr>
              <a:t>3. They decompose the more resistant and indecomposable organic substance/matter and produce a number dark black to brown pigments which contribute to the dark color of soil humus.</a:t>
            </a:r>
            <a:br>
              <a:rPr lang="en-US" altLang="ar-EG" sz="2600" b="1" dirty="0">
                <a:solidFill>
                  <a:srgbClr val="C00000"/>
                </a:solidFill>
                <a:latin typeface="Times New Roman" panose="02020603050405020304" pitchFamily="18" charset="0"/>
                <a:cs typeface="Times New Roman" panose="02020603050405020304" pitchFamily="18" charset="0"/>
              </a:rPr>
            </a:br>
            <a:br>
              <a:rPr lang="en-US" altLang="ar-EG" sz="2600" dirty="0">
                <a:solidFill>
                  <a:schemeClr val="hlink"/>
                </a:solidFill>
                <a:latin typeface="Times New Roman" panose="02020603050405020304" pitchFamily="18" charset="0"/>
                <a:cs typeface="Times New Roman" panose="02020603050405020304" pitchFamily="18" charset="0"/>
              </a:rPr>
            </a:br>
            <a:br>
              <a:rPr lang="en-US" altLang="ar-EG" sz="2400" dirty="0">
                <a:solidFill>
                  <a:schemeClr val="hlink"/>
                </a:solidFill>
                <a:latin typeface="Times New Roman" panose="02020603050405020304" pitchFamily="18" charset="0"/>
                <a:cs typeface="Times New Roman" panose="02020603050405020304" pitchFamily="18" charset="0"/>
              </a:rPr>
            </a:br>
            <a:endParaRPr lang="en-US" altLang="ar-EG" sz="2400" dirty="0">
              <a:solidFill>
                <a:schemeClr val="hlin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94426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94C645F-A9A5-4D17-AA96-57D5F47A1D21}"/>
              </a:ext>
            </a:extLst>
          </p:cNvPr>
          <p:cNvSpPr>
            <a:spLocks noChangeArrowheads="1"/>
          </p:cNvSpPr>
          <p:nvPr/>
        </p:nvSpPr>
        <p:spPr bwMode="auto">
          <a:xfrm>
            <a:off x="304799" y="228600"/>
            <a:ext cx="11610535"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endParaRPr lang="en-US" altLang="ar-EG" sz="2800" b="1" dirty="0">
              <a:solidFill>
                <a:srgbClr val="C00000"/>
              </a:solidFill>
              <a:latin typeface="Times New Roman" panose="02020603050405020304" pitchFamily="18" charset="0"/>
              <a:cs typeface="Times New Roman" panose="02020603050405020304" pitchFamily="18" charset="0"/>
            </a:endParaRPr>
          </a:p>
          <a:p>
            <a:r>
              <a:rPr lang="en-US" altLang="ar-EG" sz="2800" b="1" dirty="0">
                <a:solidFill>
                  <a:srgbClr val="C00000"/>
                </a:solidFill>
                <a:latin typeface="Times New Roman" panose="02020603050405020304" pitchFamily="18" charset="0"/>
                <a:cs typeface="Times New Roman" panose="02020603050405020304" pitchFamily="18" charset="0"/>
              </a:rPr>
              <a:t>4. They are also responsible for subsequent further decomposition of   </a:t>
            </a:r>
          </a:p>
          <a:p>
            <a:r>
              <a:rPr lang="en-US" altLang="ar-EG" sz="2800" b="1" dirty="0">
                <a:solidFill>
                  <a:srgbClr val="C00000"/>
                </a:solidFill>
                <a:latin typeface="Times New Roman" panose="02020603050405020304" pitchFamily="18" charset="0"/>
                <a:cs typeface="Times New Roman" panose="02020603050405020304" pitchFamily="18" charset="0"/>
              </a:rPr>
              <a:t>    humus (resistant material) in soil.</a:t>
            </a:r>
            <a:br>
              <a:rPr lang="en-US" altLang="ar-EG" sz="2800" b="1" dirty="0">
                <a:solidFill>
                  <a:srgbClr val="C00000"/>
                </a:solidFill>
                <a:latin typeface="Times New Roman" panose="02020603050405020304" pitchFamily="18" charset="0"/>
                <a:cs typeface="Times New Roman" panose="02020603050405020304" pitchFamily="18" charset="0"/>
              </a:rPr>
            </a:br>
            <a:br>
              <a:rPr lang="en-US" altLang="ar-EG" sz="2800" b="1" dirty="0">
                <a:solidFill>
                  <a:srgbClr val="C00000"/>
                </a:solidFill>
                <a:latin typeface="Times New Roman" panose="02020603050405020304" pitchFamily="18" charset="0"/>
                <a:cs typeface="Times New Roman" panose="02020603050405020304" pitchFamily="18" charset="0"/>
              </a:rPr>
            </a:br>
            <a:r>
              <a:rPr lang="en-US" altLang="ar-EG" sz="2800" b="1" dirty="0">
                <a:solidFill>
                  <a:srgbClr val="C00000"/>
                </a:solidFill>
                <a:latin typeface="Times New Roman" panose="02020603050405020304" pitchFamily="18" charset="0"/>
                <a:cs typeface="Times New Roman" panose="02020603050405020304" pitchFamily="18" charset="0"/>
              </a:rPr>
              <a:t>5. They are responsible for earthy odor / smell of freshly    </a:t>
            </a:r>
          </a:p>
          <a:p>
            <a:r>
              <a:rPr lang="en-US" altLang="ar-EG" sz="2800" b="1" dirty="0">
                <a:solidFill>
                  <a:srgbClr val="C00000"/>
                </a:solidFill>
                <a:latin typeface="Times New Roman" panose="02020603050405020304" pitchFamily="18" charset="0"/>
                <a:cs typeface="Times New Roman" panose="02020603050405020304" pitchFamily="18" charset="0"/>
              </a:rPr>
              <a:t>    ploughed soils.</a:t>
            </a:r>
            <a:br>
              <a:rPr lang="en-US" altLang="ar-EG" sz="2800" b="1" dirty="0">
                <a:solidFill>
                  <a:srgbClr val="C00000"/>
                </a:solidFill>
                <a:latin typeface="Times New Roman" panose="02020603050405020304" pitchFamily="18" charset="0"/>
                <a:cs typeface="Times New Roman" panose="02020603050405020304" pitchFamily="18" charset="0"/>
              </a:rPr>
            </a:br>
            <a:endParaRPr lang="en-US" altLang="ar-EG" sz="2800" b="1" dirty="0">
              <a:solidFill>
                <a:srgbClr val="C00000"/>
              </a:solidFill>
              <a:latin typeface="Times New Roman" panose="02020603050405020304" pitchFamily="18" charset="0"/>
              <a:cs typeface="Times New Roman" panose="02020603050405020304" pitchFamily="18" charset="0"/>
            </a:endParaRPr>
          </a:p>
          <a:p>
            <a:r>
              <a:rPr lang="en-US" altLang="ar-EG" sz="2800" b="1" dirty="0">
                <a:solidFill>
                  <a:srgbClr val="C00000"/>
                </a:solidFill>
                <a:latin typeface="Times New Roman" panose="02020603050405020304" pitchFamily="18" charset="0"/>
                <a:cs typeface="Times New Roman" panose="02020603050405020304" pitchFamily="18" charset="0"/>
              </a:rPr>
              <a:t>6. Many genera species and strains (e.g. </a:t>
            </a:r>
            <a:r>
              <a:rPr lang="en-US" altLang="ar-EG" sz="2800" b="1" i="1" dirty="0">
                <a:solidFill>
                  <a:srgbClr val="C00000"/>
                </a:solidFill>
                <a:latin typeface="Times New Roman" panose="02020603050405020304" pitchFamily="18" charset="0"/>
                <a:cs typeface="Times New Roman" panose="02020603050405020304" pitchFamily="18" charset="0"/>
              </a:rPr>
              <a:t>Streptomyces </a:t>
            </a:r>
            <a:r>
              <a:rPr lang="en-US" altLang="ar-EG" sz="2800" b="1" dirty="0">
                <a:solidFill>
                  <a:srgbClr val="C00000"/>
                </a:solidFill>
                <a:latin typeface="Times New Roman" panose="02020603050405020304" pitchFamily="18" charset="0"/>
                <a:cs typeface="Times New Roman" panose="02020603050405020304" pitchFamily="18" charset="0"/>
              </a:rPr>
              <a:t>if actinomycetes  </a:t>
            </a:r>
          </a:p>
          <a:p>
            <a:r>
              <a:rPr lang="en-US" altLang="ar-EG" sz="2800" b="1" dirty="0">
                <a:solidFill>
                  <a:srgbClr val="C00000"/>
                </a:solidFill>
                <a:latin typeface="Times New Roman" panose="02020603050405020304" pitchFamily="18" charset="0"/>
                <a:cs typeface="Times New Roman" panose="02020603050405020304" pitchFamily="18" charset="0"/>
              </a:rPr>
              <a:t>    produce/synthesize number of antibiotics like Streptomycin, Terramycin, </a:t>
            </a:r>
          </a:p>
          <a:p>
            <a:r>
              <a:rPr lang="en-US" altLang="ar-EG" sz="2800" b="1" dirty="0">
                <a:solidFill>
                  <a:srgbClr val="C00000"/>
                </a:solidFill>
                <a:latin typeface="Times New Roman" panose="02020603050405020304" pitchFamily="18" charset="0"/>
                <a:cs typeface="Times New Roman" panose="02020603050405020304" pitchFamily="18" charset="0"/>
              </a:rPr>
              <a:t>    Aureomycin.</a:t>
            </a:r>
            <a:br>
              <a:rPr lang="en-US" altLang="ar-EG" sz="2800" b="1" dirty="0">
                <a:solidFill>
                  <a:srgbClr val="C00000"/>
                </a:solidFill>
                <a:latin typeface="Times New Roman" panose="02020603050405020304" pitchFamily="18" charset="0"/>
                <a:cs typeface="Times New Roman" panose="02020603050405020304" pitchFamily="18" charset="0"/>
              </a:rPr>
            </a:br>
            <a:br>
              <a:rPr lang="en-US" altLang="ar-EG" sz="2800" b="1" dirty="0">
                <a:solidFill>
                  <a:srgbClr val="C00000"/>
                </a:solidFill>
                <a:latin typeface="Times New Roman" panose="02020603050405020304" pitchFamily="18" charset="0"/>
                <a:cs typeface="Times New Roman" panose="02020603050405020304" pitchFamily="18" charset="0"/>
              </a:rPr>
            </a:br>
            <a:r>
              <a:rPr lang="en-US" altLang="ar-EG" sz="2800" b="1" dirty="0">
                <a:solidFill>
                  <a:srgbClr val="C00000"/>
                </a:solidFill>
                <a:latin typeface="Times New Roman" panose="02020603050405020304" pitchFamily="18" charset="0"/>
                <a:cs typeface="Times New Roman" panose="02020603050405020304" pitchFamily="18" charset="0"/>
              </a:rPr>
              <a:t>7. One of the species of actinomycetes </a:t>
            </a:r>
            <a:r>
              <a:rPr lang="en-US" altLang="ar-EG" sz="2800" b="1" i="1" dirty="0">
                <a:solidFill>
                  <a:srgbClr val="C00000"/>
                </a:solidFill>
                <a:latin typeface="Times New Roman" panose="02020603050405020304" pitchFamily="18" charset="0"/>
                <a:cs typeface="Times New Roman" panose="02020603050405020304" pitchFamily="18" charset="0"/>
              </a:rPr>
              <a:t>Streptomyces scabies</a:t>
            </a:r>
            <a:r>
              <a:rPr lang="en-US" altLang="ar-EG" sz="2800" b="1" dirty="0">
                <a:solidFill>
                  <a:srgbClr val="C00000"/>
                </a:solidFill>
                <a:latin typeface="Times New Roman" panose="02020603050405020304" pitchFamily="18" charset="0"/>
                <a:cs typeface="Times New Roman" panose="02020603050405020304" pitchFamily="18" charset="0"/>
              </a:rPr>
              <a:t> causes disease </a:t>
            </a:r>
          </a:p>
          <a:p>
            <a:r>
              <a:rPr lang="en-US" altLang="ar-EG" sz="2800" b="1" dirty="0">
                <a:solidFill>
                  <a:srgbClr val="C00000"/>
                </a:solidFill>
                <a:latin typeface="Times New Roman" panose="02020603050405020304" pitchFamily="18" charset="0"/>
                <a:cs typeface="Times New Roman" panose="02020603050405020304" pitchFamily="18" charset="0"/>
              </a:rPr>
              <a:t>    "Potato scab" in potato.</a:t>
            </a:r>
            <a:endParaRPr lang="en-US" altLang="en-US" sz="2800" b="1" dirty="0">
              <a:solidFill>
                <a:srgbClr val="C00000"/>
              </a:solidFill>
            </a:endParaRPr>
          </a:p>
        </p:txBody>
      </p:sp>
    </p:spTree>
    <p:extLst>
      <p:ext uri="{BB962C8B-B14F-4D97-AF65-F5344CB8AC3E}">
        <p14:creationId xmlns:p14="http://schemas.microsoft.com/office/powerpoint/2010/main" val="1509306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D9C6727-839D-4E36-9F17-67EFFD0A0E19}"/>
              </a:ext>
            </a:extLst>
          </p:cNvPr>
          <p:cNvSpPr txBox="1">
            <a:spLocks noChangeArrowheads="1"/>
          </p:cNvSpPr>
          <p:nvPr/>
        </p:nvSpPr>
        <p:spPr>
          <a:xfrm>
            <a:off x="457200" y="457200"/>
            <a:ext cx="11444068" cy="6096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Soil Microorganism – Fungi</a:t>
            </a:r>
            <a:endParaRPr lang="en-US" altLang="ar-EG" dirty="0">
              <a:solidFill>
                <a:srgbClr val="009900"/>
              </a:solidFill>
              <a:latin typeface="Times New Roman" panose="02020603050405020304" pitchFamily="18" charset="0"/>
              <a:cs typeface="Times New Roman" panose="02020603050405020304" pitchFamily="18" charset="0"/>
            </a:endParaRPr>
          </a:p>
          <a:p>
            <a:pPr>
              <a:lnSpc>
                <a:spcPct val="150000"/>
              </a:lnSpc>
              <a:spcBef>
                <a:spcPct val="0"/>
              </a:spcBef>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Fungi in soil are present as mycelial bits, rhizomorph or as different spores. </a:t>
            </a:r>
          </a:p>
          <a:p>
            <a:pPr>
              <a:lnSpc>
                <a:spcPct val="150000"/>
              </a:lnSpc>
              <a:spcBef>
                <a:spcPct val="0"/>
              </a:spcBef>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Their number varies from a few thousand to a few -million per gram of soil. </a:t>
            </a:r>
          </a:p>
          <a:p>
            <a:pPr>
              <a:lnSpc>
                <a:spcPct val="150000"/>
              </a:lnSpc>
              <a:spcBef>
                <a:spcPct val="0"/>
              </a:spcBef>
              <a:buFont typeface="Wingdings" panose="05000000000000000000" pitchFamily="2" charset="2"/>
              <a:buNone/>
            </a:pPr>
            <a:endParaRPr lang="en-US" altLang="ar-EG" b="1" dirty="0">
              <a:solidFill>
                <a:srgbClr val="C00000"/>
              </a:solidFill>
              <a:latin typeface="Times New Roman" panose="02020603050405020304" pitchFamily="18" charset="0"/>
              <a:cs typeface="Times New Roman" panose="02020603050405020304" pitchFamily="18" charset="0"/>
            </a:endParaRPr>
          </a:p>
          <a:p>
            <a:pPr>
              <a:lnSpc>
                <a:spcPct val="150000"/>
              </a:lnSpc>
              <a:spcBef>
                <a:spcPct val="0"/>
              </a:spcBef>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Soil fungi possess filamentous mycelium composed of individual hyphae. </a:t>
            </a:r>
          </a:p>
          <a:p>
            <a:pPr>
              <a:lnSpc>
                <a:spcPct val="150000"/>
              </a:lnSpc>
              <a:spcBef>
                <a:spcPct val="0"/>
              </a:spcBef>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The fungal hyphae may be aseptate (Mastigomycotina and Zygomycotina) or septate (Ascomycotina, Basidiomycotina &amp; Deuteromycotina).</a:t>
            </a:r>
            <a:endParaRPr lang="en-US" altLang="ar-EG" dirty="0">
              <a:solidFill>
                <a:schemeClr val="hlink"/>
              </a:solidFill>
              <a:latin typeface="Times New Roman" panose="02020603050405020304" pitchFamily="18" charset="0"/>
              <a:cs typeface="Times New Roman" panose="02020603050405020304" pitchFamily="18" charset="0"/>
            </a:endParaRPr>
          </a:p>
          <a:p>
            <a:pPr>
              <a:lnSpc>
                <a:spcPct val="150000"/>
              </a:lnSpc>
              <a:spcBef>
                <a:spcPct val="0"/>
              </a:spcBef>
              <a:buFont typeface="Wingdings" panose="05000000000000000000" pitchFamily="2" charset="2"/>
              <a:buNone/>
            </a:pPr>
            <a:br>
              <a:rPr lang="en-US" altLang="ar-EG" sz="2400" b="1" dirty="0">
                <a:solidFill>
                  <a:schemeClr val="hlink"/>
                </a:solidFill>
                <a:latin typeface="Times New Roman" panose="02020603050405020304" pitchFamily="18" charset="0"/>
                <a:cs typeface="Times New Roman" panose="02020603050405020304" pitchFamily="18" charset="0"/>
              </a:rPr>
            </a:br>
            <a:br>
              <a:rPr lang="en-US" altLang="ar-EG" sz="2000" b="1" dirty="0">
                <a:solidFill>
                  <a:schemeClr val="hlink"/>
                </a:solidFill>
              </a:rPr>
            </a:br>
            <a:endParaRPr lang="en-US" altLang="ar-EG" sz="2000" b="1" dirty="0">
              <a:solidFill>
                <a:schemeClr val="hlink"/>
              </a:solidFill>
            </a:endParaRPr>
          </a:p>
          <a:p>
            <a:pPr>
              <a:lnSpc>
                <a:spcPct val="80000"/>
              </a:lnSpc>
              <a:buFont typeface="Wingdings" panose="05000000000000000000" pitchFamily="2" charset="2"/>
              <a:buNone/>
            </a:pPr>
            <a:endParaRPr lang="en-US" altLang="ar-EG" sz="2000" b="1" dirty="0">
              <a:solidFill>
                <a:schemeClr val="hlink"/>
              </a:solidFill>
            </a:endParaRPr>
          </a:p>
        </p:txBody>
      </p:sp>
    </p:spTree>
    <p:extLst>
      <p:ext uri="{BB962C8B-B14F-4D97-AF65-F5344CB8AC3E}">
        <p14:creationId xmlns:p14="http://schemas.microsoft.com/office/powerpoint/2010/main" val="3587865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DFFCF47-AEAB-4C11-A79B-D289286E0678}"/>
              </a:ext>
            </a:extLst>
          </p:cNvPr>
          <p:cNvSpPr>
            <a:spLocks noChangeArrowheads="1"/>
          </p:cNvSpPr>
          <p:nvPr/>
        </p:nvSpPr>
        <p:spPr bwMode="auto">
          <a:xfrm>
            <a:off x="609599" y="304800"/>
            <a:ext cx="11221329" cy="5848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lnSpc>
                <a:spcPct val="150000"/>
              </a:lnSpc>
              <a:buFont typeface="Wingdings" panose="05000000000000000000" pitchFamily="2" charset="2"/>
              <a:buNone/>
            </a:pPr>
            <a:endParaRPr lang="en-US" altLang="ar-EG" sz="2800" b="1" dirty="0">
              <a:solidFill>
                <a:srgbClr val="C00000"/>
              </a:solidFill>
              <a:latin typeface="Times New Roman" panose="02020603050405020304" pitchFamily="18" charset="0"/>
              <a:cs typeface="Times New Roman" panose="02020603050405020304" pitchFamily="18" charset="0"/>
            </a:endParaRPr>
          </a:p>
          <a:p>
            <a:pPr eaLnBrk="1" hangingPunct="1">
              <a:lnSpc>
                <a:spcPct val="150000"/>
              </a:lnSpc>
              <a:buFont typeface="Wingdings" panose="05000000000000000000" pitchFamily="2" charset="2"/>
              <a:buNone/>
            </a:pPr>
            <a:r>
              <a:rPr lang="en-US" altLang="ar-EG" sz="2800" b="1" dirty="0">
                <a:solidFill>
                  <a:srgbClr val="C00000"/>
                </a:solidFill>
                <a:latin typeface="Times New Roman" panose="02020603050405020304" pitchFamily="18" charset="0"/>
                <a:cs typeface="Times New Roman" panose="02020603050405020304" pitchFamily="18" charset="0"/>
              </a:rPr>
              <a:t>As observed by C.K. Jackson (1975), most commonly encountered genera of fungi in soil are; </a:t>
            </a:r>
            <a:r>
              <a:rPr lang="en-US" altLang="ar-EG" sz="2800" b="1" i="1" dirty="0">
                <a:solidFill>
                  <a:srgbClr val="C00000"/>
                </a:solidFill>
                <a:latin typeface="Times New Roman" panose="02020603050405020304" pitchFamily="18" charset="0"/>
                <a:cs typeface="Times New Roman" panose="02020603050405020304" pitchFamily="18" charset="0"/>
              </a:rPr>
              <a:t>Alternaria, Aspergillus, Cladosporium, Cephalosporium, Botrytis, Chaetomium, Fusarium, Mucor, Penicillium, Verticillium, Trichoderma, Rhizopus, Gliocladium, Monilia, Pythium, </a:t>
            </a:r>
            <a:r>
              <a:rPr lang="en-US" altLang="ar-EG" sz="2800" b="1" dirty="0">
                <a:solidFill>
                  <a:srgbClr val="C00000"/>
                </a:solidFill>
                <a:latin typeface="Times New Roman" panose="02020603050405020304" pitchFamily="18" charset="0"/>
                <a:cs typeface="Times New Roman" panose="02020603050405020304" pitchFamily="18" charset="0"/>
              </a:rPr>
              <a:t>etc. </a:t>
            </a:r>
          </a:p>
          <a:p>
            <a:pPr eaLnBrk="1" hangingPunct="1">
              <a:lnSpc>
                <a:spcPct val="150000"/>
              </a:lnSpc>
              <a:buFont typeface="Wingdings" panose="05000000000000000000" pitchFamily="2" charset="2"/>
              <a:buNone/>
            </a:pPr>
            <a:endParaRPr lang="en-US" altLang="ar-EG" sz="2800" b="1" dirty="0">
              <a:solidFill>
                <a:srgbClr val="C00000"/>
              </a:solidFill>
              <a:latin typeface="Times New Roman" panose="02020603050405020304" pitchFamily="18" charset="0"/>
              <a:cs typeface="Times New Roman" panose="02020603050405020304" pitchFamily="18" charset="0"/>
            </a:endParaRPr>
          </a:p>
          <a:p>
            <a:pPr eaLnBrk="1" hangingPunct="1">
              <a:lnSpc>
                <a:spcPct val="150000"/>
              </a:lnSpc>
              <a:buFont typeface="Wingdings" panose="05000000000000000000" pitchFamily="2" charset="2"/>
              <a:buNone/>
            </a:pPr>
            <a:r>
              <a:rPr lang="en-US" altLang="ar-EG" sz="2800" b="1" dirty="0">
                <a:solidFill>
                  <a:srgbClr val="C00000"/>
                </a:solidFill>
                <a:latin typeface="Times New Roman" panose="02020603050405020304" pitchFamily="18" charset="0"/>
                <a:cs typeface="Times New Roman" panose="02020603050405020304" pitchFamily="18" charset="0"/>
              </a:rPr>
              <a:t>Most of these fungal genera belong to the sub­division Deuteromycotina which lacks sexual mode of reproduction.</a:t>
            </a:r>
            <a:br>
              <a:rPr lang="en-US" altLang="ar-EG" sz="2800" b="1" dirty="0">
                <a:solidFill>
                  <a:srgbClr val="C00000"/>
                </a:solidFill>
                <a:latin typeface="Times New Roman" panose="02020603050405020304" pitchFamily="18" charset="0"/>
                <a:cs typeface="Times New Roman" panose="02020603050405020304" pitchFamily="18" charset="0"/>
              </a:rPr>
            </a:br>
            <a:endParaRPr lang="en-US" altLang="en-US" sz="2800" dirty="0">
              <a:solidFill>
                <a:srgbClr val="C00000"/>
              </a:solidFill>
            </a:endParaRPr>
          </a:p>
        </p:txBody>
      </p:sp>
    </p:spTree>
    <p:extLst>
      <p:ext uri="{BB962C8B-B14F-4D97-AF65-F5344CB8AC3E}">
        <p14:creationId xmlns:p14="http://schemas.microsoft.com/office/powerpoint/2010/main" val="9942075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76B209B2-653E-40C4-A938-C3FB153E22D7}"/>
              </a:ext>
            </a:extLst>
          </p:cNvPr>
          <p:cNvSpPr txBox="1">
            <a:spLocks noChangeArrowheads="1"/>
          </p:cNvSpPr>
          <p:nvPr/>
        </p:nvSpPr>
        <p:spPr>
          <a:xfrm>
            <a:off x="457200" y="457200"/>
            <a:ext cx="11542542" cy="5867400"/>
          </a:xfrm>
          <a:prstGeom prst="rect">
            <a:avLst/>
          </a:prstGeom>
        </p:spPr>
        <p:txBody>
          <a:bodyPr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60000"/>
              </a:lnSpc>
              <a:spcBef>
                <a:spcPts val="0"/>
              </a:spcBef>
              <a:buFont typeface="Wingdings" panose="05000000000000000000" pitchFamily="2" charset="2"/>
              <a:buNone/>
              <a:defRPr/>
            </a:pPr>
            <a:r>
              <a:rPr lang="en-US" altLang="ar-EG" sz="11200" b="1" dirty="0">
                <a:solidFill>
                  <a:srgbClr val="C00000"/>
                </a:solidFill>
                <a:latin typeface="Times New Roman" panose="02020603050405020304" pitchFamily="18" charset="0"/>
                <a:cs typeface="Times New Roman" panose="02020603050405020304" pitchFamily="18" charset="0"/>
              </a:rPr>
              <a:t>As these soil fungi are aerobic and heterotrophic, they require abundant supply of oxygen and organic matter in soil. </a:t>
            </a:r>
          </a:p>
          <a:p>
            <a:pPr>
              <a:lnSpc>
                <a:spcPct val="160000"/>
              </a:lnSpc>
              <a:spcBef>
                <a:spcPts val="0"/>
              </a:spcBef>
              <a:buFont typeface="Wingdings" panose="05000000000000000000" pitchFamily="2" charset="2"/>
              <a:buNone/>
              <a:defRPr/>
            </a:pPr>
            <a:endParaRPr lang="en-US" altLang="ar-EG" sz="11200" b="1" dirty="0">
              <a:solidFill>
                <a:srgbClr val="C00000"/>
              </a:solidFill>
              <a:latin typeface="Times New Roman" panose="02020603050405020304" pitchFamily="18" charset="0"/>
              <a:cs typeface="Times New Roman" panose="02020603050405020304" pitchFamily="18" charset="0"/>
            </a:endParaRPr>
          </a:p>
          <a:p>
            <a:pPr>
              <a:lnSpc>
                <a:spcPct val="160000"/>
              </a:lnSpc>
              <a:spcBef>
                <a:spcPts val="0"/>
              </a:spcBef>
              <a:buFont typeface="Wingdings" panose="05000000000000000000" pitchFamily="2" charset="2"/>
              <a:buNone/>
              <a:defRPr/>
            </a:pPr>
            <a:r>
              <a:rPr lang="en-US" altLang="ar-EG" sz="11200" b="1" dirty="0">
                <a:solidFill>
                  <a:srgbClr val="C00000"/>
                </a:solidFill>
                <a:latin typeface="Times New Roman" panose="02020603050405020304" pitchFamily="18" charset="0"/>
                <a:cs typeface="Times New Roman" panose="02020603050405020304" pitchFamily="18" charset="0"/>
              </a:rPr>
              <a:t>Fungi are dominant in acid soils, because acidic environment is not suitable for the existence of either bacteria or actinomycetes. </a:t>
            </a:r>
          </a:p>
          <a:p>
            <a:pPr>
              <a:lnSpc>
                <a:spcPct val="160000"/>
              </a:lnSpc>
              <a:spcBef>
                <a:spcPts val="0"/>
              </a:spcBef>
              <a:buFont typeface="Wingdings" panose="05000000000000000000" pitchFamily="2" charset="2"/>
              <a:buNone/>
              <a:defRPr/>
            </a:pPr>
            <a:endParaRPr lang="en-US" altLang="ar-EG" sz="11200" b="1" dirty="0">
              <a:solidFill>
                <a:srgbClr val="C00000"/>
              </a:solidFill>
              <a:latin typeface="Times New Roman" panose="02020603050405020304" pitchFamily="18" charset="0"/>
              <a:cs typeface="Times New Roman" panose="02020603050405020304" pitchFamily="18" charset="0"/>
            </a:endParaRPr>
          </a:p>
          <a:p>
            <a:pPr>
              <a:lnSpc>
                <a:spcPct val="160000"/>
              </a:lnSpc>
              <a:spcBef>
                <a:spcPts val="0"/>
              </a:spcBef>
              <a:buFont typeface="Wingdings" panose="05000000000000000000" pitchFamily="2" charset="2"/>
              <a:buNone/>
              <a:defRPr/>
            </a:pPr>
            <a:r>
              <a:rPr lang="en-US" altLang="ar-EG" sz="11200" b="1" dirty="0">
                <a:solidFill>
                  <a:srgbClr val="C00000"/>
                </a:solidFill>
                <a:latin typeface="Times New Roman" panose="02020603050405020304" pitchFamily="18" charset="0"/>
                <a:cs typeface="Times New Roman" panose="02020603050405020304" pitchFamily="18" charset="0"/>
              </a:rPr>
              <a:t>The optimum pH range for fungi lies-between </a:t>
            </a:r>
            <a:r>
              <a:rPr lang="en-US" altLang="ar-EG" sz="11200" b="1" dirty="0">
                <a:solidFill>
                  <a:srgbClr val="002060"/>
                </a:solidFill>
                <a:latin typeface="Times New Roman" panose="02020603050405020304" pitchFamily="18" charset="0"/>
                <a:cs typeface="Times New Roman" panose="02020603050405020304" pitchFamily="18" charset="0"/>
              </a:rPr>
              <a:t>4.5 to 6.5</a:t>
            </a:r>
            <a:r>
              <a:rPr lang="en-US" altLang="ar-EG" sz="11200" b="1" dirty="0">
                <a:solidFill>
                  <a:srgbClr val="C00000"/>
                </a:solidFill>
                <a:latin typeface="Times New Roman" panose="02020603050405020304" pitchFamily="18" charset="0"/>
                <a:cs typeface="Times New Roman" panose="02020603050405020304" pitchFamily="18" charset="0"/>
              </a:rPr>
              <a:t>. They are also present in neutral and alkaline soils and some can even tolerate pH beyond 9.0</a:t>
            </a:r>
            <a:br>
              <a:rPr lang="en-US" altLang="ar-EG" sz="7400" b="1" dirty="0">
                <a:solidFill>
                  <a:srgbClr val="C00000"/>
                </a:solidFill>
                <a:latin typeface="Times New Roman" panose="02020603050405020304" pitchFamily="18" charset="0"/>
                <a:cs typeface="Times New Roman" panose="02020603050405020304" pitchFamily="18" charset="0"/>
              </a:rPr>
            </a:br>
            <a:br>
              <a:rPr lang="en-US" altLang="ar-EG" b="1" dirty="0">
                <a:solidFill>
                  <a:srgbClr val="C00000"/>
                </a:solidFill>
                <a:latin typeface="Times New Roman" panose="02020603050405020304" pitchFamily="18" charset="0"/>
                <a:cs typeface="Times New Roman" panose="02020603050405020304" pitchFamily="18" charset="0"/>
              </a:rPr>
            </a:br>
            <a:br>
              <a:rPr lang="en-US" altLang="ar-EG" dirty="0"/>
            </a:br>
            <a:endParaRPr lang="en-US" altLang="ar-EG" dirty="0"/>
          </a:p>
        </p:txBody>
      </p:sp>
    </p:spTree>
    <p:extLst>
      <p:ext uri="{BB962C8B-B14F-4D97-AF65-F5344CB8AC3E}">
        <p14:creationId xmlns:p14="http://schemas.microsoft.com/office/powerpoint/2010/main" val="5244503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D935DC63-E04C-4A94-B3BA-40C5A2B972F0}"/>
              </a:ext>
            </a:extLst>
          </p:cNvPr>
          <p:cNvSpPr txBox="1">
            <a:spLocks noChangeArrowheads="1"/>
          </p:cNvSpPr>
          <p:nvPr/>
        </p:nvSpPr>
        <p:spPr>
          <a:xfrm>
            <a:off x="457199" y="228600"/>
            <a:ext cx="11289323" cy="6400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Role of Fungi</a:t>
            </a:r>
            <a:br>
              <a:rPr lang="en-US" altLang="ar-EG" sz="1600" dirty="0">
                <a:solidFill>
                  <a:srgbClr val="FF66FF"/>
                </a:solidFill>
                <a:latin typeface="Times New Roman" panose="02020603050405020304" pitchFamily="18" charset="0"/>
                <a:cs typeface="Times New Roman" panose="02020603050405020304" pitchFamily="18" charset="0"/>
              </a:rPr>
            </a:br>
            <a:br>
              <a:rPr lang="en-US" altLang="ar-EG" sz="1600" dirty="0">
                <a:latin typeface="Times New Roman" panose="02020603050405020304" pitchFamily="18" charset="0"/>
                <a:cs typeface="Times New Roman" panose="02020603050405020304" pitchFamily="18" charset="0"/>
              </a:rPr>
            </a:br>
            <a:r>
              <a:rPr lang="en-US" altLang="ar-EG" sz="2400" b="1" dirty="0">
                <a:solidFill>
                  <a:schemeClr val="hlink"/>
                </a:solidFill>
                <a:latin typeface="Times New Roman" panose="02020603050405020304" pitchFamily="18" charset="0"/>
                <a:cs typeface="Times New Roman" panose="02020603050405020304" pitchFamily="18" charset="0"/>
              </a:rPr>
              <a:t>1. Fungi plays significant role in soils and plant nutrition.</a:t>
            </a:r>
            <a:br>
              <a:rPr lang="en-US" altLang="ar-EG" sz="2400" b="1" dirty="0">
                <a:solidFill>
                  <a:schemeClr val="hlink"/>
                </a:solidFill>
                <a:latin typeface="Times New Roman" panose="02020603050405020304" pitchFamily="18" charset="0"/>
                <a:cs typeface="Times New Roman" panose="02020603050405020304" pitchFamily="18" charset="0"/>
              </a:rPr>
            </a:br>
            <a:br>
              <a:rPr lang="en-US" altLang="ar-EG" sz="2400" b="1" dirty="0">
                <a:solidFill>
                  <a:schemeClr val="hlink"/>
                </a:solidFill>
                <a:latin typeface="Times New Roman" panose="02020603050405020304" pitchFamily="18" charset="0"/>
                <a:cs typeface="Times New Roman" panose="02020603050405020304" pitchFamily="18" charset="0"/>
              </a:rPr>
            </a:br>
            <a:r>
              <a:rPr lang="en-US" altLang="ar-EG" sz="2400" b="1" dirty="0">
                <a:solidFill>
                  <a:schemeClr val="hlink"/>
                </a:solidFill>
                <a:latin typeface="Times New Roman" panose="02020603050405020304" pitchFamily="18" charset="0"/>
                <a:cs typeface="Times New Roman" panose="02020603050405020304" pitchFamily="18" charset="0"/>
              </a:rPr>
              <a:t>2. They plays important role in the degradation of cellulose, hemi cellulose, starch,   </a:t>
            </a:r>
          </a:p>
          <a:p>
            <a:pPr>
              <a:lnSpc>
                <a:spcPct val="80000"/>
              </a:lnSpc>
              <a:buFont typeface="Wingdings" panose="05000000000000000000" pitchFamily="2" charset="2"/>
              <a:buNone/>
            </a:pPr>
            <a:r>
              <a:rPr lang="en-US" altLang="ar-EG" sz="2400" b="1" dirty="0">
                <a:solidFill>
                  <a:schemeClr val="hlink"/>
                </a:solidFill>
                <a:latin typeface="Times New Roman" panose="02020603050405020304" pitchFamily="18" charset="0"/>
                <a:cs typeface="Times New Roman" panose="02020603050405020304" pitchFamily="18" charset="0"/>
              </a:rPr>
              <a:t>       pectin, lignin in the organic matter added to the soil.</a:t>
            </a:r>
            <a:br>
              <a:rPr lang="en-US" altLang="ar-EG" sz="2400" b="1" dirty="0">
                <a:solidFill>
                  <a:schemeClr val="hlink"/>
                </a:solidFill>
                <a:latin typeface="Times New Roman" panose="02020603050405020304" pitchFamily="18" charset="0"/>
                <a:cs typeface="Times New Roman" panose="02020603050405020304" pitchFamily="18" charset="0"/>
              </a:rPr>
            </a:br>
            <a:br>
              <a:rPr lang="en-US" altLang="ar-EG" sz="2400" b="1" dirty="0">
                <a:solidFill>
                  <a:schemeClr val="hlink"/>
                </a:solidFill>
                <a:latin typeface="Times New Roman" panose="02020603050405020304" pitchFamily="18" charset="0"/>
                <a:cs typeface="Times New Roman" panose="02020603050405020304" pitchFamily="18" charset="0"/>
              </a:rPr>
            </a:br>
            <a:r>
              <a:rPr lang="en-US" altLang="ar-EG" sz="2400" b="1" dirty="0">
                <a:solidFill>
                  <a:schemeClr val="hlink"/>
                </a:solidFill>
                <a:latin typeface="Times New Roman" panose="02020603050405020304" pitchFamily="18" charset="0"/>
                <a:cs typeface="Times New Roman" panose="02020603050405020304" pitchFamily="18" charset="0"/>
              </a:rPr>
              <a:t>3. Lignin which is resistant to decomposition by bacteria is mainly decomposed by    </a:t>
            </a:r>
          </a:p>
          <a:p>
            <a:pPr>
              <a:lnSpc>
                <a:spcPct val="80000"/>
              </a:lnSpc>
              <a:buFont typeface="Wingdings" panose="05000000000000000000" pitchFamily="2" charset="2"/>
              <a:buNone/>
            </a:pPr>
            <a:r>
              <a:rPr lang="en-US" altLang="ar-EG" sz="2400" b="1" dirty="0">
                <a:solidFill>
                  <a:schemeClr val="hlink"/>
                </a:solidFill>
                <a:latin typeface="Times New Roman" panose="02020603050405020304" pitchFamily="18" charset="0"/>
                <a:cs typeface="Times New Roman" panose="02020603050405020304" pitchFamily="18" charset="0"/>
              </a:rPr>
              <a:t>       fungi.</a:t>
            </a:r>
            <a:br>
              <a:rPr lang="en-US" altLang="ar-EG" sz="2400" b="1" dirty="0">
                <a:solidFill>
                  <a:schemeClr val="hlink"/>
                </a:solidFill>
                <a:latin typeface="Times New Roman" panose="02020603050405020304" pitchFamily="18" charset="0"/>
                <a:cs typeface="Times New Roman" panose="02020603050405020304" pitchFamily="18" charset="0"/>
              </a:rPr>
            </a:br>
            <a:endParaRPr lang="en-US" altLang="ar-EG" sz="2400" b="1" dirty="0">
              <a:solidFill>
                <a:schemeClr val="hlink"/>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400" b="1" dirty="0">
                <a:solidFill>
                  <a:schemeClr val="hlink"/>
                </a:solidFill>
                <a:latin typeface="Times New Roman" panose="02020603050405020304" pitchFamily="18" charset="0"/>
                <a:cs typeface="Times New Roman" panose="02020603050405020304" pitchFamily="18" charset="0"/>
              </a:rPr>
              <a:t>4. They also serve as food for bacteria.</a:t>
            </a:r>
          </a:p>
          <a:p>
            <a:pPr>
              <a:lnSpc>
                <a:spcPct val="80000"/>
              </a:lnSpc>
              <a:buFont typeface="Wingdings" panose="05000000000000000000" pitchFamily="2" charset="2"/>
              <a:buNone/>
            </a:pPr>
            <a:endParaRPr lang="en-US" altLang="ar-EG" sz="2400" b="1" dirty="0">
              <a:solidFill>
                <a:schemeClr val="hlink"/>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400" b="1" dirty="0">
                <a:solidFill>
                  <a:schemeClr val="hlink"/>
                </a:solidFill>
                <a:latin typeface="Times New Roman" panose="02020603050405020304" pitchFamily="18" charset="0"/>
                <a:cs typeface="Times New Roman" panose="02020603050405020304" pitchFamily="18" charset="0"/>
              </a:rPr>
              <a:t>5. Certain fungi belonging to sub-division Zygomycotina and   </a:t>
            </a:r>
          </a:p>
          <a:p>
            <a:pPr>
              <a:lnSpc>
                <a:spcPct val="80000"/>
              </a:lnSpc>
              <a:buFont typeface="Wingdings" panose="05000000000000000000" pitchFamily="2" charset="2"/>
              <a:buNone/>
            </a:pPr>
            <a:r>
              <a:rPr lang="en-US" altLang="ar-EG" sz="2400" b="1" dirty="0">
                <a:solidFill>
                  <a:schemeClr val="hlink"/>
                </a:solidFill>
                <a:latin typeface="Times New Roman" panose="02020603050405020304" pitchFamily="18" charset="0"/>
                <a:cs typeface="Times New Roman" panose="02020603050405020304" pitchFamily="18" charset="0"/>
              </a:rPr>
              <a:t>    Deuteromycotina are predaceous in nature and attack on protozoa </a:t>
            </a:r>
            <a:r>
              <a:rPr lang="en-US" altLang="ar-EG" sz="2400" b="1" i="1" dirty="0">
                <a:solidFill>
                  <a:schemeClr val="hlink"/>
                </a:solidFill>
                <a:latin typeface="Times New Roman" panose="02020603050405020304" pitchFamily="18" charset="0"/>
                <a:cs typeface="Times New Roman" panose="02020603050405020304" pitchFamily="18" charset="0"/>
              </a:rPr>
              <a:t>&amp;</a:t>
            </a:r>
            <a:r>
              <a:rPr lang="en-US" altLang="ar-EG" sz="2400" b="1" dirty="0">
                <a:solidFill>
                  <a:schemeClr val="hlink"/>
                </a:solidFill>
                <a:latin typeface="Times New Roman" panose="02020603050405020304" pitchFamily="18" charset="0"/>
                <a:cs typeface="Times New Roman" panose="02020603050405020304" pitchFamily="18" charset="0"/>
              </a:rPr>
              <a:t> nematodes in soil and thus, maintain biological equilibrium in soil.</a:t>
            </a:r>
            <a:br>
              <a:rPr lang="en-US" altLang="ar-EG" sz="2400" dirty="0">
                <a:latin typeface="Times New Roman" panose="02020603050405020304" pitchFamily="18" charset="0"/>
                <a:cs typeface="Times New Roman" panose="02020603050405020304" pitchFamily="18" charset="0"/>
              </a:rPr>
            </a:br>
            <a:br>
              <a:rPr lang="en-US" altLang="ar-EG" sz="2400" dirty="0">
                <a:latin typeface="Times New Roman" panose="02020603050405020304" pitchFamily="18" charset="0"/>
                <a:cs typeface="Times New Roman" panose="02020603050405020304" pitchFamily="18" charset="0"/>
              </a:rPr>
            </a:br>
            <a:r>
              <a:rPr lang="en-US" altLang="ar-EG" sz="2400" b="1" dirty="0">
                <a:solidFill>
                  <a:schemeClr val="hlink"/>
                </a:solidFill>
                <a:latin typeface="Times New Roman" panose="02020603050405020304" pitchFamily="18" charset="0"/>
                <a:cs typeface="Times New Roman" panose="02020603050405020304" pitchFamily="18" charset="0"/>
              </a:rPr>
              <a:t>6. They also plays important role in soil aggregation and in the formation of humus.</a:t>
            </a:r>
            <a:br>
              <a:rPr lang="en-US" altLang="ar-EG" sz="2400" dirty="0">
                <a:solidFill>
                  <a:schemeClr val="hlink"/>
                </a:solidFill>
                <a:latin typeface="Times New Roman" panose="02020603050405020304" pitchFamily="18" charset="0"/>
                <a:cs typeface="Times New Roman" panose="02020603050405020304" pitchFamily="18" charset="0"/>
              </a:rPr>
            </a:br>
            <a:endParaRPr lang="en-US" altLang="ar-EG" sz="2400" dirty="0">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endParaRPr lang="en-US" altLang="ar-EG" sz="1600" dirty="0"/>
          </a:p>
          <a:p>
            <a:pPr>
              <a:lnSpc>
                <a:spcPct val="80000"/>
              </a:lnSpc>
              <a:buFont typeface="Wingdings" panose="05000000000000000000" pitchFamily="2" charset="2"/>
              <a:buNone/>
            </a:pPr>
            <a:br>
              <a:rPr lang="en-US" altLang="ar-EG" sz="1600" dirty="0"/>
            </a:br>
            <a:endParaRPr lang="en-US" altLang="ar-EG" sz="1600" dirty="0"/>
          </a:p>
        </p:txBody>
      </p:sp>
    </p:spTree>
    <p:extLst>
      <p:ext uri="{BB962C8B-B14F-4D97-AF65-F5344CB8AC3E}">
        <p14:creationId xmlns:p14="http://schemas.microsoft.com/office/powerpoint/2010/main" val="3834706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F9756BB6-DBF3-4F58-A3BE-A5C8CAF2FEE4}"/>
              </a:ext>
            </a:extLst>
          </p:cNvPr>
          <p:cNvSpPr txBox="1">
            <a:spLocks noChangeArrowheads="1"/>
          </p:cNvSpPr>
          <p:nvPr/>
        </p:nvSpPr>
        <p:spPr>
          <a:xfrm>
            <a:off x="457199" y="304800"/>
            <a:ext cx="11275255"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Font typeface="Wingdings" panose="05000000000000000000" pitchFamily="2" charset="2"/>
              <a:buNone/>
            </a:pPr>
            <a:endParaRPr lang="en-US" altLang="ar-EG" sz="2700" b="1" dirty="0">
              <a:solidFill>
                <a:srgbClr val="C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None/>
            </a:pPr>
            <a:r>
              <a:rPr lang="en-US" altLang="ar-EG" sz="2700" b="1" dirty="0">
                <a:solidFill>
                  <a:srgbClr val="C00000"/>
                </a:solidFill>
                <a:latin typeface="Times New Roman" panose="02020603050405020304" pitchFamily="18" charset="0"/>
                <a:cs typeface="Times New Roman" panose="02020603050405020304" pitchFamily="18" charset="0"/>
              </a:rPr>
              <a:t>7. Some soil fungi are parasitic and causes number of plant diseases such as wilts, root rots, damping-off and seedling blights e.g. </a:t>
            </a:r>
            <a:r>
              <a:rPr lang="en-US" altLang="ar-EG" sz="2700" b="1" i="1" dirty="0">
                <a:solidFill>
                  <a:srgbClr val="C00000"/>
                </a:solidFill>
                <a:latin typeface="Times New Roman" panose="02020603050405020304" pitchFamily="18" charset="0"/>
                <a:cs typeface="Times New Roman" panose="02020603050405020304" pitchFamily="18" charset="0"/>
              </a:rPr>
              <a:t>Pythium, Phytophthora, Fusarium, Verticillium </a:t>
            </a:r>
            <a:r>
              <a:rPr lang="en-US" altLang="ar-EG" sz="2700" b="1" dirty="0">
                <a:solidFill>
                  <a:srgbClr val="C00000"/>
                </a:solidFill>
                <a:latin typeface="Times New Roman" panose="02020603050405020304" pitchFamily="18" charset="0"/>
                <a:cs typeface="Times New Roman" panose="02020603050405020304" pitchFamily="18" charset="0"/>
              </a:rPr>
              <a:t>etc.</a:t>
            </a:r>
            <a:br>
              <a:rPr lang="en-US" altLang="ar-EG" sz="2700" b="1" dirty="0">
                <a:solidFill>
                  <a:srgbClr val="C00000"/>
                </a:solidFill>
                <a:latin typeface="Times New Roman" panose="02020603050405020304" pitchFamily="18" charset="0"/>
                <a:cs typeface="Times New Roman" panose="02020603050405020304" pitchFamily="18" charset="0"/>
              </a:rPr>
            </a:br>
            <a:r>
              <a:rPr lang="en-US" altLang="ar-EG" sz="2700" b="1" dirty="0">
                <a:solidFill>
                  <a:srgbClr val="C00000"/>
                </a:solidFill>
                <a:latin typeface="Times New Roman" panose="02020603050405020304" pitchFamily="18" charset="0"/>
                <a:cs typeface="Times New Roman" panose="02020603050405020304" pitchFamily="18" charset="0"/>
              </a:rPr>
              <a:t>8. Number of soil fungi forms mycorrhizal association with the roots of higher plants (symbiotic association of a fungus with the roots of a higher plant) and helps in mobilization of soil phosphorus and nitrogen e.g. </a:t>
            </a:r>
            <a:r>
              <a:rPr lang="en-US" altLang="ar-EG" sz="2700" b="1" i="1" dirty="0">
                <a:solidFill>
                  <a:srgbClr val="C00000"/>
                </a:solidFill>
                <a:latin typeface="Times New Roman" panose="02020603050405020304" pitchFamily="18" charset="0"/>
                <a:cs typeface="Times New Roman" panose="02020603050405020304" pitchFamily="18" charset="0"/>
              </a:rPr>
              <a:t>Glomus,</a:t>
            </a:r>
            <a:r>
              <a:rPr lang="en-US" altLang="ar-EG" sz="2700" b="1" dirty="0">
                <a:solidFill>
                  <a:srgbClr val="C00000"/>
                </a:solidFill>
                <a:latin typeface="Times New Roman" panose="02020603050405020304" pitchFamily="18" charset="0"/>
                <a:cs typeface="Times New Roman" panose="02020603050405020304" pitchFamily="18" charset="0"/>
              </a:rPr>
              <a:t> </a:t>
            </a:r>
            <a:r>
              <a:rPr lang="en-US" altLang="ar-EG" sz="2700" b="1" i="1" dirty="0" err="1">
                <a:solidFill>
                  <a:srgbClr val="C00000"/>
                </a:solidFill>
                <a:latin typeface="Times New Roman" panose="02020603050405020304" pitchFamily="18" charset="0"/>
                <a:cs typeface="Times New Roman" panose="02020603050405020304" pitchFamily="18" charset="0"/>
              </a:rPr>
              <a:t>Gigaspora</a:t>
            </a:r>
            <a:r>
              <a:rPr lang="en-US" altLang="ar-EG" sz="2700" b="1" i="1" dirty="0">
                <a:solidFill>
                  <a:srgbClr val="C00000"/>
                </a:solidFill>
                <a:latin typeface="Times New Roman" panose="02020603050405020304" pitchFamily="18" charset="0"/>
                <a:cs typeface="Times New Roman" panose="02020603050405020304" pitchFamily="18" charset="0"/>
              </a:rPr>
              <a:t>, </a:t>
            </a:r>
            <a:r>
              <a:rPr lang="en-US" altLang="ar-EG" sz="2700" b="1" i="1" dirty="0" err="1">
                <a:solidFill>
                  <a:srgbClr val="C00000"/>
                </a:solidFill>
                <a:latin typeface="Times New Roman" panose="02020603050405020304" pitchFamily="18" charset="0"/>
                <a:cs typeface="Times New Roman" panose="02020603050405020304" pitchFamily="18" charset="0"/>
              </a:rPr>
              <a:t>Aculospora</a:t>
            </a:r>
            <a:r>
              <a:rPr lang="en-US" altLang="ar-EG" sz="2700" b="1" i="1" dirty="0">
                <a:solidFill>
                  <a:srgbClr val="C00000"/>
                </a:solidFill>
                <a:latin typeface="Times New Roman" panose="02020603050405020304" pitchFamily="18" charset="0"/>
                <a:cs typeface="Times New Roman" panose="02020603050405020304" pitchFamily="18" charset="0"/>
              </a:rPr>
              <a:t>, </a:t>
            </a:r>
            <a:r>
              <a:rPr lang="en-US" altLang="ar-EG" sz="2700" b="1" dirty="0">
                <a:solidFill>
                  <a:srgbClr val="C00000"/>
                </a:solidFill>
                <a:latin typeface="Times New Roman" panose="02020603050405020304" pitchFamily="18" charset="0"/>
                <a:cs typeface="Times New Roman" panose="02020603050405020304" pitchFamily="18" charset="0"/>
              </a:rPr>
              <a:t>(Endomycorrhiza) and </a:t>
            </a:r>
            <a:r>
              <a:rPr lang="en-US" altLang="ar-EG" sz="2700" b="1" i="1" dirty="0">
                <a:solidFill>
                  <a:srgbClr val="C00000"/>
                </a:solidFill>
                <a:latin typeface="Times New Roman" panose="02020603050405020304" pitchFamily="18" charset="0"/>
                <a:cs typeface="Times New Roman" panose="02020603050405020304" pitchFamily="18" charset="0"/>
              </a:rPr>
              <a:t>Amanita, Boletus, </a:t>
            </a:r>
            <a:r>
              <a:rPr lang="en-US" altLang="ar-EG" sz="2700" b="1" i="1" dirty="0" err="1">
                <a:solidFill>
                  <a:srgbClr val="C00000"/>
                </a:solidFill>
                <a:latin typeface="Times New Roman" panose="02020603050405020304" pitchFamily="18" charset="0"/>
                <a:cs typeface="Times New Roman" panose="02020603050405020304" pitchFamily="18" charset="0"/>
              </a:rPr>
              <a:t>Entoloma</a:t>
            </a:r>
            <a:r>
              <a:rPr lang="en-US" altLang="ar-EG" sz="2700" b="1" i="1" dirty="0">
                <a:solidFill>
                  <a:srgbClr val="C00000"/>
                </a:solidFill>
                <a:latin typeface="Times New Roman" panose="02020603050405020304" pitchFamily="18" charset="0"/>
                <a:cs typeface="Times New Roman" panose="02020603050405020304" pitchFamily="18" charset="0"/>
              </a:rPr>
              <a:t>, </a:t>
            </a:r>
            <a:r>
              <a:rPr lang="en-US" altLang="ar-EG" sz="2700" b="1" i="1" dirty="0" err="1">
                <a:solidFill>
                  <a:srgbClr val="C00000"/>
                </a:solidFill>
                <a:latin typeface="Times New Roman" panose="02020603050405020304" pitchFamily="18" charset="0"/>
                <a:cs typeface="Times New Roman" panose="02020603050405020304" pitchFamily="18" charset="0"/>
              </a:rPr>
              <a:t>Lactarius</a:t>
            </a:r>
            <a:r>
              <a:rPr lang="en-US" altLang="ar-EG" sz="2700" b="1" i="1" dirty="0">
                <a:solidFill>
                  <a:srgbClr val="C00000"/>
                </a:solidFill>
                <a:latin typeface="Times New Roman" panose="02020603050405020304" pitchFamily="18" charset="0"/>
                <a:cs typeface="Times New Roman" panose="02020603050405020304" pitchFamily="18" charset="0"/>
              </a:rPr>
              <a:t> </a:t>
            </a:r>
            <a:r>
              <a:rPr lang="en-US" altLang="ar-EG" sz="2700" b="1" dirty="0">
                <a:solidFill>
                  <a:srgbClr val="C00000"/>
                </a:solidFill>
                <a:latin typeface="Times New Roman" panose="02020603050405020304" pitchFamily="18" charset="0"/>
                <a:cs typeface="Times New Roman" panose="02020603050405020304" pitchFamily="18" charset="0"/>
              </a:rPr>
              <a:t>(Ectomycorrhiza). </a:t>
            </a:r>
          </a:p>
        </p:txBody>
      </p:sp>
    </p:spTree>
    <p:extLst>
      <p:ext uri="{BB962C8B-B14F-4D97-AF65-F5344CB8AC3E}">
        <p14:creationId xmlns:p14="http://schemas.microsoft.com/office/powerpoint/2010/main" val="2448252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4E55BD84-F594-4F60-A3EA-69806E094C2E}"/>
              </a:ext>
            </a:extLst>
          </p:cNvPr>
          <p:cNvSpPr txBox="1">
            <a:spLocks noChangeArrowheads="1"/>
          </p:cNvSpPr>
          <p:nvPr/>
        </p:nvSpPr>
        <p:spPr>
          <a:xfrm>
            <a:off x="457199" y="228600"/>
            <a:ext cx="11289323"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Soil Microorganism – Algae</a:t>
            </a:r>
            <a:endParaRPr lang="en-US" altLang="ar-EG" dirty="0">
              <a:solidFill>
                <a:srgbClr val="0099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dirty="0">
                <a:solidFill>
                  <a:schemeClr val="hlink"/>
                </a:solidFill>
                <a:latin typeface="Times New Roman" panose="02020603050405020304" pitchFamily="18" charset="0"/>
                <a:cs typeface="Times New Roman" panose="02020603050405020304" pitchFamily="18" charset="0"/>
              </a:rPr>
              <a:t>Algae are present in most of the soils where moisture and sunlight are available. </a:t>
            </a:r>
          </a:p>
          <a:p>
            <a:pPr>
              <a:buFont typeface="Wingdings" panose="05000000000000000000" pitchFamily="2" charset="2"/>
              <a:buNone/>
            </a:pPr>
            <a:endParaRPr lang="en-US" altLang="ar-EG" dirty="0">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dirty="0">
                <a:solidFill>
                  <a:schemeClr val="hlink"/>
                </a:solidFill>
                <a:latin typeface="Times New Roman" panose="02020603050405020304" pitchFamily="18" charset="0"/>
                <a:cs typeface="Times New Roman" panose="02020603050405020304" pitchFamily="18" charset="0"/>
              </a:rPr>
              <a:t>Their number in soil usually ranges from 100 to 10,000 per gram of soil. They are photoautotrophic, aerobic organisms and obtain CO</a:t>
            </a:r>
            <a:r>
              <a:rPr lang="en-US" altLang="ar-EG" baseline="-25000" dirty="0">
                <a:solidFill>
                  <a:schemeClr val="hlink"/>
                </a:solidFill>
                <a:latin typeface="Times New Roman" panose="02020603050405020304" pitchFamily="18" charset="0"/>
                <a:cs typeface="Times New Roman" panose="02020603050405020304" pitchFamily="18" charset="0"/>
              </a:rPr>
              <a:t>2</a:t>
            </a:r>
            <a:r>
              <a:rPr lang="en-US" altLang="ar-EG" dirty="0">
                <a:solidFill>
                  <a:schemeClr val="hlink"/>
                </a:solidFill>
                <a:latin typeface="Times New Roman" panose="02020603050405020304" pitchFamily="18" charset="0"/>
                <a:cs typeface="Times New Roman" panose="02020603050405020304" pitchFamily="18" charset="0"/>
              </a:rPr>
              <a:t> from atmosphere and energy from sunlight and synthesize their own food. They are unicellular, filamentous or colonial. Soil algae are divided in to four main classes or phyla as follows:</a:t>
            </a:r>
          </a:p>
          <a:p>
            <a:pPr>
              <a:buFont typeface="Wingdings" panose="05000000000000000000" pitchFamily="2" charset="2"/>
              <a:buNone/>
            </a:pPr>
            <a:endParaRPr lang="en-US" altLang="ar-EG" dirty="0">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dirty="0">
                <a:solidFill>
                  <a:schemeClr val="hlink"/>
                </a:solidFill>
                <a:latin typeface="Times New Roman" panose="02020603050405020304" pitchFamily="18" charset="0"/>
                <a:cs typeface="Times New Roman" panose="02020603050405020304" pitchFamily="18" charset="0"/>
              </a:rPr>
              <a:t>1. Cyanophyta (Blue-green algae) </a:t>
            </a:r>
            <a:br>
              <a:rPr lang="en-US" altLang="ar-EG" dirty="0">
                <a:solidFill>
                  <a:schemeClr val="hlink"/>
                </a:solidFill>
                <a:latin typeface="Times New Roman" panose="02020603050405020304" pitchFamily="18" charset="0"/>
                <a:cs typeface="Times New Roman" panose="02020603050405020304" pitchFamily="18" charset="0"/>
              </a:rPr>
            </a:br>
            <a:r>
              <a:rPr lang="en-US" altLang="ar-EG" dirty="0">
                <a:solidFill>
                  <a:schemeClr val="hlink"/>
                </a:solidFill>
                <a:latin typeface="Times New Roman" panose="02020603050405020304" pitchFamily="18" charset="0"/>
                <a:cs typeface="Times New Roman" panose="02020603050405020304" pitchFamily="18" charset="0"/>
              </a:rPr>
              <a:t>2. Chlorophyta (Grass-green algae) </a:t>
            </a:r>
            <a:br>
              <a:rPr lang="en-US" altLang="ar-EG" dirty="0">
                <a:solidFill>
                  <a:schemeClr val="hlink"/>
                </a:solidFill>
                <a:latin typeface="Times New Roman" panose="02020603050405020304" pitchFamily="18" charset="0"/>
                <a:cs typeface="Times New Roman" panose="02020603050405020304" pitchFamily="18" charset="0"/>
              </a:rPr>
            </a:br>
            <a:r>
              <a:rPr lang="en-US" altLang="ar-EG" dirty="0">
                <a:solidFill>
                  <a:schemeClr val="hlink"/>
                </a:solidFill>
                <a:latin typeface="Times New Roman" panose="02020603050405020304" pitchFamily="18" charset="0"/>
                <a:cs typeface="Times New Roman" panose="02020603050405020304" pitchFamily="18" charset="0"/>
              </a:rPr>
              <a:t>3.  Xanthophyta (Yellow-green algae) </a:t>
            </a:r>
            <a:br>
              <a:rPr lang="en-US" altLang="ar-EG" dirty="0">
                <a:solidFill>
                  <a:schemeClr val="hlink"/>
                </a:solidFill>
                <a:latin typeface="Times New Roman" panose="02020603050405020304" pitchFamily="18" charset="0"/>
                <a:cs typeface="Times New Roman" panose="02020603050405020304" pitchFamily="18" charset="0"/>
              </a:rPr>
            </a:br>
            <a:r>
              <a:rPr lang="en-US" altLang="ar-EG" dirty="0">
                <a:solidFill>
                  <a:schemeClr val="hlink"/>
                </a:solidFill>
                <a:latin typeface="Times New Roman" panose="02020603050405020304" pitchFamily="18" charset="0"/>
                <a:cs typeface="Times New Roman" panose="02020603050405020304" pitchFamily="18" charset="0"/>
              </a:rPr>
              <a:t>4.  Bacillariophyta (diatoms or golden-brown algae) </a:t>
            </a:r>
          </a:p>
        </p:txBody>
      </p:sp>
    </p:spTree>
    <p:extLst>
      <p:ext uri="{BB962C8B-B14F-4D97-AF65-F5344CB8AC3E}">
        <p14:creationId xmlns:p14="http://schemas.microsoft.com/office/powerpoint/2010/main" val="10954602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95E37DF6-BDE0-499D-9796-DAC8D2C02643}"/>
              </a:ext>
            </a:extLst>
          </p:cNvPr>
          <p:cNvSpPr txBox="1">
            <a:spLocks noChangeArrowheads="1"/>
          </p:cNvSpPr>
          <p:nvPr/>
        </p:nvSpPr>
        <p:spPr>
          <a:xfrm>
            <a:off x="457200" y="304800"/>
            <a:ext cx="11247120"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rgbClr val="C0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Out of these four classes / phyla, blue-green algae and grass-green algae are more abundant in soil. </a:t>
            </a:r>
          </a:p>
          <a:p>
            <a:pPr>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The green-grass algae and diatoms are dominant in the soils of temperate region while blue-green algae predominate in tropical soils. </a:t>
            </a:r>
          </a:p>
          <a:p>
            <a:pPr>
              <a:buFont typeface="Wingdings" panose="05000000000000000000" pitchFamily="2" charset="2"/>
              <a:buNone/>
            </a:pPr>
            <a:endParaRPr lang="en-US" altLang="ar-EG" b="1" dirty="0">
              <a:solidFill>
                <a:srgbClr val="C0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Green-algae prefer acid soils while blue green algae are commonly found in neutral and alkaline soils. </a:t>
            </a:r>
          </a:p>
          <a:p>
            <a:pPr>
              <a:buFont typeface="Wingdings" panose="05000000000000000000" pitchFamily="2" charset="2"/>
              <a:buNone/>
            </a:pPr>
            <a:endParaRPr lang="en-US" altLang="ar-EG" b="1" dirty="0">
              <a:solidFill>
                <a:srgbClr val="C0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C00000"/>
                </a:solidFill>
                <a:latin typeface="Times New Roman" panose="02020603050405020304" pitchFamily="18" charset="0"/>
                <a:cs typeface="Times New Roman" panose="02020603050405020304" pitchFamily="18" charset="0"/>
              </a:rPr>
              <a:t>The most common genera of green algae found in soil are: </a:t>
            </a:r>
            <a:r>
              <a:rPr lang="en-US" altLang="ar-EG" b="1" i="1" dirty="0">
                <a:solidFill>
                  <a:srgbClr val="C00000"/>
                </a:solidFill>
                <a:latin typeface="Times New Roman" panose="02020603050405020304" pitchFamily="18" charset="0"/>
                <a:cs typeface="Times New Roman" panose="02020603050405020304" pitchFamily="18" charset="0"/>
              </a:rPr>
              <a:t>Chlorella, Chlamydomonas, Chlorococcum, Protosiphon </a:t>
            </a:r>
            <a:r>
              <a:rPr lang="en-US" altLang="ar-EG" b="1" dirty="0">
                <a:solidFill>
                  <a:srgbClr val="C00000"/>
                </a:solidFill>
                <a:latin typeface="Times New Roman" panose="02020603050405020304" pitchFamily="18" charset="0"/>
                <a:cs typeface="Times New Roman" panose="02020603050405020304" pitchFamily="18" charset="0"/>
              </a:rPr>
              <a:t>etc. and that of diatoms are </a:t>
            </a:r>
            <a:r>
              <a:rPr lang="en-US" altLang="ar-EG" b="1" i="1" dirty="0" err="1">
                <a:solidFill>
                  <a:srgbClr val="C00000"/>
                </a:solidFill>
                <a:latin typeface="Times New Roman" panose="02020603050405020304" pitchFamily="18" charset="0"/>
                <a:cs typeface="Times New Roman" panose="02020603050405020304" pitchFamily="18" charset="0"/>
              </a:rPr>
              <a:t>Navicula</a:t>
            </a:r>
            <a:r>
              <a:rPr lang="en-US" altLang="ar-EG" b="1" i="1" dirty="0">
                <a:solidFill>
                  <a:srgbClr val="C00000"/>
                </a:solidFill>
                <a:latin typeface="Times New Roman" panose="02020603050405020304" pitchFamily="18" charset="0"/>
                <a:cs typeface="Times New Roman" panose="02020603050405020304" pitchFamily="18" charset="0"/>
              </a:rPr>
              <a:t>, </a:t>
            </a:r>
            <a:r>
              <a:rPr lang="en-US" altLang="ar-EG" b="1" i="1" dirty="0" err="1">
                <a:solidFill>
                  <a:srgbClr val="C00000"/>
                </a:solidFill>
                <a:latin typeface="Times New Roman" panose="02020603050405020304" pitchFamily="18" charset="0"/>
                <a:cs typeface="Times New Roman" panose="02020603050405020304" pitchFamily="18" charset="0"/>
              </a:rPr>
              <a:t>Pinnularia</a:t>
            </a:r>
            <a:r>
              <a:rPr lang="en-US" altLang="ar-EG" b="1" i="1" dirty="0">
                <a:solidFill>
                  <a:srgbClr val="C00000"/>
                </a:solidFill>
                <a:latin typeface="Times New Roman" panose="02020603050405020304" pitchFamily="18" charset="0"/>
                <a:cs typeface="Times New Roman" panose="02020603050405020304" pitchFamily="18" charset="0"/>
              </a:rPr>
              <a:t>. Synedra, Fragilaria</a:t>
            </a:r>
            <a:r>
              <a:rPr lang="en-US" altLang="ar-EG" b="1" dirty="0">
                <a:solidFill>
                  <a:srgbClr val="C00000"/>
                </a:solidFill>
                <a:latin typeface="Times New Roman" panose="02020603050405020304" pitchFamily="18" charset="0"/>
                <a:cs typeface="Times New Roman" panose="02020603050405020304" pitchFamily="18" charset="0"/>
              </a:rPr>
              <a:t>.</a:t>
            </a:r>
            <a:r>
              <a:rPr lang="en-US" altLang="ar-EG" b="1" dirty="0">
                <a:solidFill>
                  <a:srgbClr val="C00000"/>
                </a:solidFill>
              </a:rPr>
              <a:t> </a:t>
            </a:r>
          </a:p>
        </p:txBody>
      </p:sp>
    </p:spTree>
    <p:extLst>
      <p:ext uri="{BB962C8B-B14F-4D97-AF65-F5344CB8AC3E}">
        <p14:creationId xmlns:p14="http://schemas.microsoft.com/office/powerpoint/2010/main" val="5449977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C5DC7A5-2882-44AF-BD97-20AA12F54960}"/>
              </a:ext>
            </a:extLst>
          </p:cNvPr>
          <p:cNvSpPr txBox="1">
            <a:spLocks noChangeArrowheads="1"/>
          </p:cNvSpPr>
          <p:nvPr/>
        </p:nvSpPr>
        <p:spPr>
          <a:xfrm>
            <a:off x="457199" y="304800"/>
            <a:ext cx="11458136"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rgbClr val="00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0000"/>
                </a:solidFill>
                <a:latin typeface="Times New Roman" panose="02020603050405020304" pitchFamily="18" charset="0"/>
                <a:cs typeface="Times New Roman" panose="02020603050405020304" pitchFamily="18" charset="0"/>
              </a:rPr>
              <a:t>Blue green algae are unicellular, photoautotrophic prokaryotes containing Phycocyanin pigment in addition to chlorophyll. </a:t>
            </a:r>
          </a:p>
          <a:p>
            <a:pPr>
              <a:buFont typeface="Wingdings" panose="05000000000000000000" pitchFamily="2" charset="2"/>
              <a:buNone/>
            </a:pPr>
            <a:endParaRPr lang="en-US" altLang="ar-EG" b="1" dirty="0">
              <a:solidFill>
                <a:srgbClr val="00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0000"/>
                </a:solidFill>
                <a:latin typeface="Times New Roman" panose="02020603050405020304" pitchFamily="18" charset="0"/>
                <a:cs typeface="Times New Roman" panose="02020603050405020304" pitchFamily="18" charset="0"/>
              </a:rPr>
              <a:t>They do not posses flagella and do not reproduce sexually. They are common in neutral to alkaline soils. </a:t>
            </a:r>
          </a:p>
          <a:p>
            <a:pPr>
              <a:buFont typeface="Wingdings" panose="05000000000000000000" pitchFamily="2" charset="2"/>
              <a:buNone/>
            </a:pPr>
            <a:endParaRPr lang="en-US" altLang="ar-EG" b="1" dirty="0">
              <a:solidFill>
                <a:srgbClr val="00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0000"/>
                </a:solidFill>
                <a:latin typeface="Times New Roman" panose="02020603050405020304" pitchFamily="18" charset="0"/>
                <a:cs typeface="Times New Roman" panose="02020603050405020304" pitchFamily="18" charset="0"/>
              </a:rPr>
              <a:t>The dominant genera of BGA in soil are: </a:t>
            </a:r>
            <a:r>
              <a:rPr lang="en-US" altLang="ar-EG" b="1" i="1" dirty="0" err="1">
                <a:solidFill>
                  <a:srgbClr val="000000"/>
                </a:solidFill>
                <a:latin typeface="Times New Roman" panose="02020603050405020304" pitchFamily="18" charset="0"/>
                <a:cs typeface="Times New Roman" panose="02020603050405020304" pitchFamily="18" charset="0"/>
              </a:rPr>
              <a:t>Chroococcus</a:t>
            </a:r>
            <a:r>
              <a:rPr lang="en-US" altLang="ar-EG" b="1" i="1" dirty="0">
                <a:solidFill>
                  <a:srgbClr val="000000"/>
                </a:solidFill>
                <a:latin typeface="Times New Roman" panose="02020603050405020304" pitchFamily="18" charset="0"/>
                <a:cs typeface="Times New Roman" panose="02020603050405020304" pitchFamily="18" charset="0"/>
              </a:rPr>
              <a:t>, Phormidium, Anabaena, Oscillatoria</a:t>
            </a:r>
            <a:r>
              <a:rPr lang="en-US" altLang="ar-EG" b="1" dirty="0">
                <a:solidFill>
                  <a:srgbClr val="000000"/>
                </a:solidFill>
                <a:latin typeface="Times New Roman" panose="02020603050405020304" pitchFamily="18" charset="0"/>
                <a:cs typeface="Times New Roman" panose="02020603050405020304" pitchFamily="18" charset="0"/>
              </a:rPr>
              <a:t>. </a:t>
            </a:r>
          </a:p>
          <a:p>
            <a:pPr>
              <a:buFont typeface="Wingdings" panose="05000000000000000000" pitchFamily="2" charset="2"/>
              <a:buNone/>
            </a:pPr>
            <a:endParaRPr lang="en-US" altLang="ar-EG" b="1" dirty="0">
              <a:solidFill>
                <a:srgbClr val="00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0000"/>
                </a:solidFill>
                <a:latin typeface="Times New Roman" panose="02020603050405020304" pitchFamily="18" charset="0"/>
                <a:cs typeface="Times New Roman" panose="02020603050405020304" pitchFamily="18" charset="0"/>
              </a:rPr>
              <a:t>Some BGA posses specialized cells know as "Heterocyst" which is the sites of nitrogen fixation. </a:t>
            </a:r>
          </a:p>
          <a:p>
            <a:pPr>
              <a:buFont typeface="Wingdings" panose="05000000000000000000" pitchFamily="2" charset="2"/>
              <a:buNone/>
            </a:pPr>
            <a:endParaRPr lang="en-US" altLang="ar-EG" dirty="0">
              <a:solidFill>
                <a:schemeClr val="hlin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8952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FD63B16-626F-4119-9DD5-7DCC6314F5D0}"/>
              </a:ext>
            </a:extLst>
          </p:cNvPr>
          <p:cNvSpPr txBox="1">
            <a:spLocks noChangeArrowheads="1"/>
          </p:cNvSpPr>
          <p:nvPr/>
        </p:nvSpPr>
        <p:spPr>
          <a:xfrm>
            <a:off x="457200" y="381000"/>
            <a:ext cx="11359662" cy="6248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defRPr/>
            </a:pPr>
            <a:endParaRPr lang="en-US" altLang="ar-EG" b="1" dirty="0">
              <a:solidFill>
                <a:srgbClr val="009900"/>
              </a:solidFill>
              <a:latin typeface="Times New Roman" panose="02020603050405020304" pitchFamily="18" charset="0"/>
              <a:cs typeface="Times New Roman" panose="02020603050405020304" pitchFamily="18" charset="0"/>
            </a:endParaRPr>
          </a:p>
          <a:p>
            <a:pPr>
              <a:lnSpc>
                <a:spcPct val="150000"/>
              </a:lnSpc>
              <a:spcBef>
                <a:spcPts val="0"/>
              </a:spcBef>
              <a:buFont typeface="Arial" panose="020B0604020202020204" pitchFamily="34" charset="0"/>
              <a:buNone/>
              <a:defRPr/>
            </a:pPr>
            <a:r>
              <a:rPr lang="en-US" altLang="ar-EG" sz="2400" b="1" dirty="0">
                <a:solidFill>
                  <a:srgbClr val="A50021"/>
                </a:solidFill>
                <a:latin typeface="Times New Roman" panose="02020603050405020304" pitchFamily="18" charset="0"/>
                <a:cs typeface="Times New Roman" panose="02020603050405020304" pitchFamily="18" charset="0"/>
              </a:rPr>
              <a:t>The soil organisms are broadly classified in to two groups, soil flora and soil fauna, the detailed classification of which is as follows:</a:t>
            </a:r>
            <a:endParaRPr lang="en-US" altLang="ar-EG" sz="2400" b="1" dirty="0">
              <a:solidFill>
                <a:srgbClr val="0099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defRPr/>
            </a:pPr>
            <a:r>
              <a:rPr lang="en-US" altLang="ar-EG" sz="2400" b="1" dirty="0">
                <a:solidFill>
                  <a:srgbClr val="002060"/>
                </a:solidFill>
                <a:latin typeface="Times New Roman" panose="02020603050405020304" pitchFamily="18" charset="0"/>
                <a:cs typeface="Times New Roman" panose="02020603050405020304" pitchFamily="18" charset="0"/>
              </a:rPr>
              <a:t>Soil Organisms: </a:t>
            </a:r>
          </a:p>
          <a:p>
            <a:pPr marL="457200" indent="-457200">
              <a:buFont typeface="Wingdings" panose="05000000000000000000" pitchFamily="2" charset="2"/>
              <a:buAutoNum type="alphaUcPeriod"/>
              <a:defRPr/>
            </a:pPr>
            <a:r>
              <a:rPr lang="en-US" altLang="ar-EG" sz="2400" b="1" dirty="0">
                <a:solidFill>
                  <a:srgbClr val="000000"/>
                </a:solidFill>
                <a:latin typeface="Times New Roman" panose="02020603050405020304" pitchFamily="18" charset="0"/>
                <a:cs typeface="Times New Roman" panose="02020603050405020304" pitchFamily="18" charset="0"/>
              </a:rPr>
              <a:t>Soil Flora</a:t>
            </a:r>
            <a:br>
              <a:rPr lang="en-US" altLang="ar-EG" sz="2400" b="1" dirty="0">
                <a:latin typeface="Times New Roman" panose="02020603050405020304" pitchFamily="18" charset="0"/>
                <a:cs typeface="Times New Roman" panose="02020603050405020304" pitchFamily="18" charset="0"/>
              </a:rPr>
            </a:br>
            <a:endParaRPr lang="en-US" altLang="ar-EG" sz="2400" b="1" dirty="0">
              <a:latin typeface="Times New Roman" panose="02020603050405020304" pitchFamily="18" charset="0"/>
              <a:cs typeface="Times New Roman" panose="02020603050405020304" pitchFamily="18" charset="0"/>
            </a:endParaRPr>
          </a:p>
          <a:p>
            <a:pPr marL="0" indent="0">
              <a:lnSpc>
                <a:spcPct val="150000"/>
              </a:lnSpc>
              <a:spcBef>
                <a:spcPts val="0"/>
              </a:spcBef>
              <a:buNone/>
              <a:defRPr/>
            </a:pPr>
            <a:r>
              <a:rPr lang="en-US" altLang="ar-EG" sz="2400" b="1" dirty="0">
                <a:solidFill>
                  <a:srgbClr val="A50021"/>
                </a:solidFill>
                <a:latin typeface="Times New Roman" panose="02020603050405020304" pitchFamily="18" charset="0"/>
                <a:cs typeface="Times New Roman" panose="02020603050405020304" pitchFamily="18" charset="0"/>
              </a:rPr>
              <a:t>a) Micro flora: 1. Bacteria 2. Fungi, Molds, Yeast, Mushroom 3. Actinomycetes, Streptomyces 4. Algae e.g. BGA, Yellow Green Algae, Golden Brown Algae.</a:t>
            </a:r>
          </a:p>
          <a:p>
            <a:pPr>
              <a:lnSpc>
                <a:spcPct val="150000"/>
              </a:lnSpc>
              <a:spcBef>
                <a:spcPts val="0"/>
              </a:spcBef>
              <a:buFont typeface="Wingdings" panose="05000000000000000000" pitchFamily="2" charset="2"/>
              <a:buNone/>
              <a:defRPr/>
            </a:pPr>
            <a:r>
              <a:rPr lang="en-US" altLang="ar-EG" sz="2400" b="1" dirty="0">
                <a:solidFill>
                  <a:srgbClr val="A50021"/>
                </a:solidFill>
                <a:latin typeface="Times New Roman" panose="02020603050405020304" pitchFamily="18" charset="0"/>
                <a:cs typeface="Times New Roman" panose="02020603050405020304" pitchFamily="18" charset="0"/>
              </a:rPr>
              <a:t>1. Bacteria is again classified in I) Heterotrophic e.g. symbiotic &amp; non - symbiotic N</a:t>
            </a:r>
            <a:r>
              <a:rPr lang="en-US" altLang="ar-EG" sz="2400" b="1" baseline="-25000" dirty="0">
                <a:solidFill>
                  <a:srgbClr val="A50021"/>
                </a:solidFill>
                <a:latin typeface="Times New Roman" panose="02020603050405020304" pitchFamily="18" charset="0"/>
                <a:cs typeface="Times New Roman" panose="02020603050405020304" pitchFamily="18" charset="0"/>
              </a:rPr>
              <a:t>2</a:t>
            </a:r>
            <a:r>
              <a:rPr lang="en-US" altLang="ar-EG" sz="2400" b="1" dirty="0">
                <a:solidFill>
                  <a:srgbClr val="A50021"/>
                </a:solidFill>
                <a:latin typeface="Times New Roman" panose="02020603050405020304" pitchFamily="18" charset="0"/>
                <a:cs typeface="Times New Roman" panose="02020603050405020304" pitchFamily="18" charset="0"/>
              </a:rPr>
              <a:t> fixers, Ammonifier, Cellulose Decomposers, Denitrifies II) Autotrophic e.g. </a:t>
            </a:r>
            <a:r>
              <a:rPr lang="en-US" altLang="ar-EG" sz="2400" b="1" i="1" dirty="0">
                <a:solidFill>
                  <a:srgbClr val="A50021"/>
                </a:solidFill>
                <a:latin typeface="Times New Roman" panose="02020603050405020304" pitchFamily="18" charset="0"/>
                <a:cs typeface="Times New Roman" panose="02020603050405020304" pitchFamily="18" charset="0"/>
              </a:rPr>
              <a:t>Nitrosomonas, Nitrobacter</a:t>
            </a:r>
            <a:r>
              <a:rPr lang="en-US" altLang="ar-EG" sz="2400" b="1" dirty="0">
                <a:solidFill>
                  <a:srgbClr val="A50021"/>
                </a:solidFill>
                <a:latin typeface="Times New Roman" panose="02020603050405020304" pitchFamily="18" charset="0"/>
                <a:cs typeface="Times New Roman" panose="02020603050405020304" pitchFamily="18" charset="0"/>
              </a:rPr>
              <a:t>, Sulphur oxidizers.</a:t>
            </a:r>
          </a:p>
          <a:p>
            <a:pPr>
              <a:lnSpc>
                <a:spcPct val="150000"/>
              </a:lnSpc>
              <a:spcBef>
                <a:spcPts val="0"/>
              </a:spcBef>
              <a:buFont typeface="Wingdings" panose="05000000000000000000" pitchFamily="2" charset="2"/>
              <a:buNone/>
              <a:defRPr/>
            </a:pPr>
            <a:r>
              <a:rPr lang="en-US" altLang="ar-EG" sz="2400" b="1" dirty="0">
                <a:solidFill>
                  <a:srgbClr val="A50021"/>
                </a:solidFill>
                <a:latin typeface="Times New Roman" panose="02020603050405020304" pitchFamily="18" charset="0"/>
                <a:cs typeface="Times New Roman" panose="02020603050405020304" pitchFamily="18" charset="0"/>
              </a:rPr>
              <a:t>b) Macro flora: Roots of higher plants </a:t>
            </a:r>
          </a:p>
          <a:p>
            <a:pPr>
              <a:buFont typeface="Wingdings" panose="05000000000000000000" pitchFamily="2" charset="2"/>
              <a:buNone/>
              <a:defRPr/>
            </a:pPr>
            <a:endParaRPr lang="en-US" altLang="ar-EG" dirty="0">
              <a:solidFill>
                <a:srgbClr val="A5002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56644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372D9E25-3168-46E5-BC5B-D4ECA0D238B3}"/>
              </a:ext>
            </a:extLst>
          </p:cNvPr>
          <p:cNvSpPr txBox="1">
            <a:spLocks noChangeArrowheads="1"/>
          </p:cNvSpPr>
          <p:nvPr/>
        </p:nvSpPr>
        <p:spPr>
          <a:xfrm>
            <a:off x="457199" y="228600"/>
            <a:ext cx="11373729" cy="58975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Wingdings" panose="05000000000000000000" pitchFamily="2" charset="2"/>
              <a:buNone/>
            </a:pPr>
            <a:endParaRPr lang="en-US" altLang="ar-EG" b="1" dirty="0">
              <a:solidFill>
                <a:srgbClr val="000000"/>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rgbClr val="000000"/>
                </a:solidFill>
                <a:latin typeface="Times New Roman" panose="02020603050405020304" pitchFamily="18" charset="0"/>
                <a:cs typeface="Times New Roman" panose="02020603050405020304" pitchFamily="18" charset="0"/>
              </a:rPr>
              <a:t>BGA fixes nitrogen (non-symbiotically) in puddle paddy/water logged paddy fields (20-30 kg/ha/season). </a:t>
            </a:r>
          </a:p>
          <a:p>
            <a:pPr>
              <a:lnSpc>
                <a:spcPct val="150000"/>
              </a:lnSpc>
              <a:spcBef>
                <a:spcPts val="0"/>
              </a:spcBef>
              <a:buFont typeface="Wingdings" panose="05000000000000000000" pitchFamily="2" charset="2"/>
              <a:buNone/>
            </a:pPr>
            <a:endParaRPr lang="en-US" altLang="ar-EG" b="1" dirty="0">
              <a:solidFill>
                <a:srgbClr val="000000"/>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rgbClr val="000000"/>
                </a:solidFill>
                <a:latin typeface="Times New Roman" panose="02020603050405020304" pitchFamily="18" charset="0"/>
                <a:cs typeface="Times New Roman" panose="02020603050405020304" pitchFamily="18" charset="0"/>
              </a:rPr>
              <a:t>There are certain BGA which possess the character of symbiotic nitrogen fixation in association with other organisms like fungi, mosses, liverworts and aquatic ferns </a:t>
            </a:r>
            <a:r>
              <a:rPr lang="en-US" altLang="ar-EG" b="1" i="1" dirty="0">
                <a:solidFill>
                  <a:srgbClr val="000000"/>
                </a:solidFill>
                <a:latin typeface="Times New Roman" panose="02020603050405020304" pitchFamily="18" charset="0"/>
                <a:cs typeface="Times New Roman" panose="02020603050405020304" pitchFamily="18" charset="0"/>
              </a:rPr>
              <a:t>Azolla, </a:t>
            </a:r>
          </a:p>
          <a:p>
            <a:pPr>
              <a:lnSpc>
                <a:spcPct val="150000"/>
              </a:lnSpc>
              <a:spcBef>
                <a:spcPts val="0"/>
              </a:spcBef>
              <a:buFont typeface="Wingdings" panose="05000000000000000000" pitchFamily="2" charset="2"/>
              <a:buNone/>
            </a:pPr>
            <a:endParaRPr lang="en-US" altLang="ar-EG" b="1" i="1" dirty="0">
              <a:solidFill>
                <a:srgbClr val="000000"/>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rgbClr val="000000"/>
                </a:solidFill>
                <a:latin typeface="Times New Roman" panose="02020603050405020304" pitchFamily="18" charset="0"/>
                <a:cs typeface="Times New Roman" panose="02020603050405020304" pitchFamily="18" charset="0"/>
              </a:rPr>
              <a:t>e.g.</a:t>
            </a:r>
            <a:r>
              <a:rPr lang="en-US" altLang="ar-EG" b="1" i="1" dirty="0">
                <a:solidFill>
                  <a:srgbClr val="000000"/>
                </a:solidFill>
                <a:latin typeface="Times New Roman" panose="02020603050405020304" pitchFamily="18" charset="0"/>
                <a:cs typeface="Times New Roman" panose="02020603050405020304" pitchFamily="18" charset="0"/>
              </a:rPr>
              <a:t> Anabaena-Azolla </a:t>
            </a:r>
            <a:r>
              <a:rPr lang="en-US" altLang="ar-EG" b="1" dirty="0">
                <a:solidFill>
                  <a:srgbClr val="000000"/>
                </a:solidFill>
                <a:latin typeface="Times New Roman" panose="02020603050405020304" pitchFamily="18" charset="0"/>
                <a:cs typeface="Times New Roman" panose="02020603050405020304" pitchFamily="18" charset="0"/>
              </a:rPr>
              <a:t>association fix nitrogen symbiotically in rice fields.</a:t>
            </a:r>
          </a:p>
        </p:txBody>
      </p:sp>
    </p:spTree>
    <p:extLst>
      <p:ext uri="{BB962C8B-B14F-4D97-AF65-F5344CB8AC3E}">
        <p14:creationId xmlns:p14="http://schemas.microsoft.com/office/powerpoint/2010/main" val="21150844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38DD1C1-8231-4CC3-AB48-64F36DCB1DF8}"/>
              </a:ext>
            </a:extLst>
          </p:cNvPr>
          <p:cNvSpPr txBox="1">
            <a:spLocks noChangeArrowheads="1"/>
          </p:cNvSpPr>
          <p:nvPr/>
        </p:nvSpPr>
        <p:spPr>
          <a:xfrm>
            <a:off x="457199" y="381000"/>
            <a:ext cx="11401865"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nSpc>
                <a:spcPct val="80000"/>
              </a:lnSpc>
              <a:buFont typeface="Wingdings" panose="05000000000000000000" pitchFamily="2" charset="2"/>
              <a:buNone/>
              <a:defRPr/>
            </a:pPr>
            <a:r>
              <a:rPr lang="en-US" altLang="ar-EG" sz="2600" b="1" dirty="0">
                <a:solidFill>
                  <a:srgbClr val="C00000"/>
                </a:solidFill>
                <a:latin typeface="Times New Roman" panose="02020603050405020304" pitchFamily="18" charset="0"/>
                <a:cs typeface="Times New Roman" panose="02020603050405020304" pitchFamily="18" charset="0"/>
              </a:rPr>
              <a:t>Functions of algae or BGA:</a:t>
            </a:r>
            <a:r>
              <a:rPr lang="en-US" altLang="ar-EG" sz="2400" b="1" dirty="0">
                <a:solidFill>
                  <a:srgbClr val="C00000"/>
                </a:solidFill>
              </a:rPr>
              <a:t> </a:t>
            </a:r>
            <a:endParaRPr lang="en-US" altLang="ar-EG" sz="2400" dirty="0">
              <a:solidFill>
                <a:srgbClr val="C00000"/>
              </a:solidFill>
            </a:endParaRPr>
          </a:p>
          <a:p>
            <a:pPr marL="457200" indent="-457200">
              <a:lnSpc>
                <a:spcPct val="80000"/>
              </a:lnSpc>
              <a:buFont typeface="Wingdings" panose="05000000000000000000" pitchFamily="2" charset="2"/>
              <a:buNone/>
              <a:defRPr/>
            </a:pPr>
            <a:endParaRPr lang="en-US" altLang="ar-EG" sz="2400" dirty="0">
              <a:solidFill>
                <a:schemeClr val="hlink"/>
              </a:solidFill>
              <a:latin typeface="Times New Roman" panose="02020603050405020304" pitchFamily="18" charset="0"/>
              <a:cs typeface="Times New Roman" panose="02020603050405020304" pitchFamily="18" charset="0"/>
            </a:endParaRPr>
          </a:p>
          <a:p>
            <a:pPr marL="0" indent="0">
              <a:lnSpc>
                <a:spcPct val="150000"/>
              </a:lnSpc>
              <a:spcBef>
                <a:spcPts val="0"/>
              </a:spcBef>
              <a:buFont typeface="Arial" panose="020B0604020202020204" pitchFamily="34" charset="0"/>
              <a:buNone/>
              <a:defRPr/>
            </a:pPr>
            <a:r>
              <a:rPr lang="en-US" altLang="ar-EG" sz="2400" b="1" dirty="0">
                <a:solidFill>
                  <a:srgbClr val="006600"/>
                </a:solidFill>
                <a:latin typeface="Times New Roman" panose="02020603050405020304" pitchFamily="18" charset="0"/>
                <a:cs typeface="Times New Roman" panose="02020603050405020304" pitchFamily="18" charset="0"/>
              </a:rPr>
              <a:t>1- Plays important role in the maintenance of soil fertility especially in tropical soils.</a:t>
            </a:r>
          </a:p>
          <a:p>
            <a:pPr marL="0" indent="0">
              <a:lnSpc>
                <a:spcPct val="150000"/>
              </a:lnSpc>
              <a:spcBef>
                <a:spcPts val="0"/>
              </a:spcBef>
              <a:buFont typeface="Arial" panose="020B0604020202020204" pitchFamily="34" charset="0"/>
              <a:buNone/>
              <a:defRPr/>
            </a:pPr>
            <a:r>
              <a:rPr lang="en-US" altLang="ar-EG" sz="2400" b="1" dirty="0">
                <a:solidFill>
                  <a:srgbClr val="006600"/>
                </a:solidFill>
                <a:latin typeface="Times New Roman" panose="02020603050405020304" pitchFamily="18" charset="0"/>
                <a:cs typeface="Times New Roman" panose="02020603050405020304" pitchFamily="18" charset="0"/>
              </a:rPr>
              <a:t>2. Add organic matter to soil when die and thus increase the amount of organic carbon   </a:t>
            </a:r>
          </a:p>
          <a:p>
            <a:pPr marL="0" indent="0">
              <a:lnSpc>
                <a:spcPct val="150000"/>
              </a:lnSpc>
              <a:spcBef>
                <a:spcPts val="0"/>
              </a:spcBef>
              <a:buFont typeface="Arial" panose="020B0604020202020204" pitchFamily="34" charset="0"/>
              <a:buNone/>
              <a:defRPr/>
            </a:pPr>
            <a:r>
              <a:rPr lang="en-US" altLang="ar-EG" sz="2400" b="1">
                <a:solidFill>
                  <a:srgbClr val="006600"/>
                </a:solidFill>
                <a:latin typeface="Times New Roman" panose="02020603050405020304" pitchFamily="18" charset="0"/>
                <a:cs typeface="Times New Roman" panose="02020603050405020304" pitchFamily="18" charset="0"/>
              </a:rPr>
              <a:t>     in </a:t>
            </a:r>
            <a:r>
              <a:rPr lang="en-US" altLang="ar-EG" sz="2400" b="1" dirty="0">
                <a:solidFill>
                  <a:srgbClr val="006600"/>
                </a:solidFill>
                <a:latin typeface="Times New Roman" panose="02020603050405020304" pitchFamily="18" charset="0"/>
                <a:cs typeface="Times New Roman" panose="02020603050405020304" pitchFamily="18" charset="0"/>
              </a:rPr>
              <a:t>soil.</a:t>
            </a:r>
            <a:br>
              <a:rPr lang="en-US" altLang="ar-EG" sz="2400" b="1" dirty="0">
                <a:solidFill>
                  <a:srgbClr val="006600"/>
                </a:solidFill>
                <a:latin typeface="Times New Roman" panose="02020603050405020304" pitchFamily="18" charset="0"/>
                <a:cs typeface="Times New Roman" panose="02020603050405020304" pitchFamily="18" charset="0"/>
              </a:rPr>
            </a:br>
            <a:r>
              <a:rPr lang="en-US" altLang="ar-EG" sz="2400" b="1" dirty="0">
                <a:solidFill>
                  <a:srgbClr val="006600"/>
                </a:solidFill>
                <a:latin typeface="Times New Roman" panose="02020603050405020304" pitchFamily="18" charset="0"/>
                <a:cs typeface="Times New Roman" panose="02020603050405020304" pitchFamily="18" charset="0"/>
              </a:rPr>
              <a:t>3. Most of soil algae (especially BGA) act as cementing     </a:t>
            </a:r>
          </a:p>
          <a:p>
            <a:pPr marL="457200" indent="-457200">
              <a:lnSpc>
                <a:spcPct val="150000"/>
              </a:lnSpc>
              <a:spcBef>
                <a:spcPts val="0"/>
              </a:spcBef>
              <a:buFont typeface="Wingdings" panose="05000000000000000000" pitchFamily="2" charset="2"/>
              <a:buNone/>
              <a:defRPr/>
            </a:pPr>
            <a:r>
              <a:rPr lang="en-US" altLang="ar-EG" sz="2400" b="1" dirty="0">
                <a:solidFill>
                  <a:srgbClr val="006600"/>
                </a:solidFill>
                <a:latin typeface="Times New Roman" panose="02020603050405020304" pitchFamily="18" charset="0"/>
                <a:cs typeface="Times New Roman" panose="02020603050405020304" pitchFamily="18" charset="0"/>
              </a:rPr>
              <a:t>   agent in binding soil particles and thereby reduce/prevent soil erosion.</a:t>
            </a:r>
          </a:p>
          <a:p>
            <a:pPr marL="457200" indent="-457200">
              <a:lnSpc>
                <a:spcPct val="150000"/>
              </a:lnSpc>
              <a:spcBef>
                <a:spcPts val="0"/>
              </a:spcBef>
              <a:buFont typeface="Wingdings" panose="05000000000000000000" pitchFamily="2" charset="2"/>
              <a:buNone/>
              <a:defRPr/>
            </a:pPr>
            <a:endParaRPr lang="en-US" altLang="ar-EG" sz="2400" b="1" dirty="0">
              <a:solidFill>
                <a:srgbClr val="006600"/>
              </a:solidFill>
              <a:latin typeface="Times New Roman" panose="02020603050405020304" pitchFamily="18" charset="0"/>
              <a:cs typeface="Times New Roman" panose="02020603050405020304" pitchFamily="18" charset="0"/>
            </a:endParaRPr>
          </a:p>
          <a:p>
            <a:pPr marL="457200" indent="-457200">
              <a:lnSpc>
                <a:spcPct val="150000"/>
              </a:lnSpc>
              <a:spcBef>
                <a:spcPts val="0"/>
              </a:spcBef>
              <a:buFont typeface="Wingdings" panose="05000000000000000000" pitchFamily="2" charset="2"/>
              <a:buNone/>
              <a:defRPr/>
            </a:pPr>
            <a:r>
              <a:rPr lang="en-US" altLang="ar-EG" sz="2400" b="1" dirty="0">
                <a:solidFill>
                  <a:srgbClr val="006600"/>
                </a:solidFill>
                <a:latin typeface="Times New Roman" panose="02020603050405020304" pitchFamily="18" charset="0"/>
                <a:cs typeface="Times New Roman" panose="02020603050405020304" pitchFamily="18" charset="0"/>
              </a:rPr>
              <a:t>4. Mucilage secreted by the BGA is hygroscopic in nature and thus helps in increasing water retention capacity of soil for longer time/period.</a:t>
            </a:r>
            <a:br>
              <a:rPr lang="en-US" altLang="ar-EG" sz="2400" dirty="0">
                <a:solidFill>
                  <a:srgbClr val="006600"/>
                </a:solidFill>
                <a:latin typeface="Times New Roman" panose="02020603050405020304" pitchFamily="18" charset="0"/>
                <a:cs typeface="Times New Roman" panose="02020603050405020304" pitchFamily="18" charset="0"/>
              </a:rPr>
            </a:br>
            <a:br>
              <a:rPr lang="en-US" altLang="ar-EG" sz="2400" dirty="0">
                <a:solidFill>
                  <a:srgbClr val="006600"/>
                </a:solidFill>
              </a:rPr>
            </a:br>
            <a:br>
              <a:rPr lang="en-US" altLang="ar-EG" sz="2400" dirty="0"/>
            </a:br>
            <a:endParaRPr lang="en-US" altLang="ar-EG" sz="2400" dirty="0"/>
          </a:p>
        </p:txBody>
      </p:sp>
    </p:spTree>
    <p:extLst>
      <p:ext uri="{BB962C8B-B14F-4D97-AF65-F5344CB8AC3E}">
        <p14:creationId xmlns:p14="http://schemas.microsoft.com/office/powerpoint/2010/main" val="4057815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33B92E1-07C7-4693-AA8D-69A246030A52}"/>
              </a:ext>
            </a:extLst>
          </p:cNvPr>
          <p:cNvSpPr txBox="1">
            <a:spLocks noChangeArrowheads="1"/>
          </p:cNvSpPr>
          <p:nvPr/>
        </p:nvSpPr>
        <p:spPr>
          <a:xfrm>
            <a:off x="457199" y="323557"/>
            <a:ext cx="11176783" cy="62296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rgbClr val="0066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6600"/>
                </a:solidFill>
                <a:latin typeface="Times New Roman" panose="02020603050405020304" pitchFamily="18" charset="0"/>
                <a:cs typeface="Times New Roman" panose="02020603050405020304" pitchFamily="18" charset="0"/>
              </a:rPr>
              <a:t>5. Soil algae through the process of photosynthesis liberate large quantity of oxygen in the soil environment and thus facilitate the aeration in submerged soils or oxygenate the soil environment.</a:t>
            </a:r>
            <a:br>
              <a:rPr lang="en-US" altLang="ar-EG" b="1" dirty="0">
                <a:solidFill>
                  <a:srgbClr val="006600"/>
                </a:solidFill>
                <a:latin typeface="Times New Roman" panose="02020603050405020304" pitchFamily="18" charset="0"/>
                <a:cs typeface="Times New Roman" panose="02020603050405020304" pitchFamily="18" charset="0"/>
              </a:rPr>
            </a:br>
            <a:br>
              <a:rPr lang="en-US" altLang="ar-EG" b="1" dirty="0">
                <a:solidFill>
                  <a:srgbClr val="006600"/>
                </a:solidFill>
                <a:latin typeface="Times New Roman" panose="02020603050405020304" pitchFamily="18" charset="0"/>
                <a:cs typeface="Times New Roman" panose="02020603050405020304" pitchFamily="18" charset="0"/>
              </a:rPr>
            </a:br>
            <a:r>
              <a:rPr lang="en-US" altLang="ar-EG" b="1" dirty="0">
                <a:solidFill>
                  <a:srgbClr val="006600"/>
                </a:solidFill>
                <a:latin typeface="Times New Roman" panose="02020603050405020304" pitchFamily="18" charset="0"/>
                <a:cs typeface="Times New Roman" panose="02020603050405020304" pitchFamily="18" charset="0"/>
              </a:rPr>
              <a:t>6. They help in checking the loss of nitrates through leaching and drainage especially in uncropped soils.</a:t>
            </a:r>
            <a:br>
              <a:rPr lang="en-US" altLang="ar-EG" b="1" dirty="0">
                <a:solidFill>
                  <a:srgbClr val="006600"/>
                </a:solidFill>
                <a:latin typeface="Times New Roman" panose="02020603050405020304" pitchFamily="18" charset="0"/>
                <a:cs typeface="Times New Roman" panose="02020603050405020304" pitchFamily="18" charset="0"/>
              </a:rPr>
            </a:br>
            <a:br>
              <a:rPr lang="en-US" altLang="ar-EG" b="1" dirty="0">
                <a:solidFill>
                  <a:srgbClr val="006600"/>
                </a:solidFill>
                <a:latin typeface="Times New Roman" panose="02020603050405020304" pitchFamily="18" charset="0"/>
                <a:cs typeface="Times New Roman" panose="02020603050405020304" pitchFamily="18" charset="0"/>
              </a:rPr>
            </a:br>
            <a:r>
              <a:rPr lang="en-US" altLang="ar-EG" b="1" dirty="0">
                <a:solidFill>
                  <a:srgbClr val="006600"/>
                </a:solidFill>
                <a:latin typeface="Times New Roman" panose="02020603050405020304" pitchFamily="18" charset="0"/>
                <a:cs typeface="Times New Roman" panose="02020603050405020304" pitchFamily="18" charset="0"/>
              </a:rPr>
              <a:t>7. They help in weathering of rocks and building up of soil structure.</a:t>
            </a:r>
            <a:r>
              <a:rPr lang="en-US" altLang="ar-EG" b="1" dirty="0">
                <a:solidFill>
                  <a:srgbClr val="006600"/>
                </a:solidFill>
              </a:rPr>
              <a:t> </a:t>
            </a:r>
          </a:p>
        </p:txBody>
      </p:sp>
    </p:spTree>
    <p:extLst>
      <p:ext uri="{BB962C8B-B14F-4D97-AF65-F5344CB8AC3E}">
        <p14:creationId xmlns:p14="http://schemas.microsoft.com/office/powerpoint/2010/main" val="32315520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FEE67E47-927F-4AE8-A046-5304E578F64D}"/>
              </a:ext>
            </a:extLst>
          </p:cNvPr>
          <p:cNvSpPr txBox="1">
            <a:spLocks noChangeArrowheads="1"/>
          </p:cNvSpPr>
          <p:nvPr/>
        </p:nvSpPr>
        <p:spPr>
          <a:xfrm>
            <a:off x="457199" y="533400"/>
            <a:ext cx="11387798" cy="5867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a:solidFill>
                  <a:srgbClr val="7030A0"/>
                </a:solidFill>
                <a:latin typeface="Times New Roman" panose="02020603050405020304" pitchFamily="18" charset="0"/>
                <a:cs typeface="Times New Roman" panose="02020603050405020304" pitchFamily="18" charset="0"/>
              </a:rPr>
              <a:t>Soil Microorganism – Protozoa</a:t>
            </a:r>
          </a:p>
          <a:p>
            <a:pPr>
              <a:buFont typeface="Wingdings" panose="05000000000000000000" pitchFamily="2" charset="2"/>
              <a:buNone/>
            </a:pPr>
            <a:r>
              <a:rPr lang="en-US" altLang="ar-EG" b="1">
                <a:solidFill>
                  <a:srgbClr val="7030A0"/>
                </a:solidFill>
                <a:latin typeface="Times New Roman" panose="02020603050405020304" pitchFamily="18" charset="0"/>
                <a:cs typeface="Times New Roman" panose="02020603050405020304" pitchFamily="18" charset="0"/>
              </a:rPr>
              <a:t>These are unicellular, eukaryotic, colorless, and animal like organisms (Animal kingdom). They are larger than bacteria and size varying from few microns to a few centimeters. </a:t>
            </a:r>
          </a:p>
          <a:p>
            <a:pPr>
              <a:buFont typeface="Wingdings" panose="05000000000000000000" pitchFamily="2" charset="2"/>
              <a:buNone/>
            </a:pPr>
            <a:endParaRPr lang="en-US" altLang="ar-EG" b="1">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a:solidFill>
                  <a:srgbClr val="7030A0"/>
                </a:solidFill>
                <a:latin typeface="Times New Roman" panose="02020603050405020304" pitchFamily="18" charset="0"/>
                <a:cs typeface="Times New Roman" panose="02020603050405020304" pitchFamily="18" charset="0"/>
              </a:rPr>
              <a:t>Their population in arable soil ranges from l0,000 to 1,00,000 per gram of soil and are abundant in surface soil. </a:t>
            </a:r>
          </a:p>
          <a:p>
            <a:pPr>
              <a:buFont typeface="Wingdings" panose="05000000000000000000" pitchFamily="2" charset="2"/>
              <a:buNone/>
            </a:pPr>
            <a:endParaRPr lang="en-US" altLang="ar-EG" b="1">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a:solidFill>
                  <a:srgbClr val="7030A0"/>
                </a:solidFill>
                <a:latin typeface="Times New Roman" panose="02020603050405020304" pitchFamily="18" charset="0"/>
                <a:cs typeface="Times New Roman" panose="02020603050405020304" pitchFamily="18" charset="0"/>
              </a:rPr>
              <a:t>They can withstand adverse soil conditions as they are characterized by "cyst stage" in their life cycle. </a:t>
            </a:r>
            <a:endParaRPr lang="en-US" altLang="ar-EG" b="1" dirty="0">
              <a:solidFill>
                <a:srgbClr val="7030A0"/>
              </a:solidFill>
            </a:endParaRPr>
          </a:p>
        </p:txBody>
      </p:sp>
    </p:spTree>
    <p:extLst>
      <p:ext uri="{BB962C8B-B14F-4D97-AF65-F5344CB8AC3E}">
        <p14:creationId xmlns:p14="http://schemas.microsoft.com/office/powerpoint/2010/main" val="26347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226A74D-7EAC-4510-842C-A6BFB3BF2FE5}"/>
              </a:ext>
            </a:extLst>
          </p:cNvPr>
          <p:cNvSpPr txBox="1">
            <a:spLocks noChangeArrowheads="1"/>
          </p:cNvSpPr>
          <p:nvPr/>
        </p:nvSpPr>
        <p:spPr>
          <a:xfrm>
            <a:off x="457199" y="152400"/>
            <a:ext cx="11218985" cy="59737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7030A0"/>
                </a:solidFill>
                <a:latin typeface="Times New Roman" panose="02020603050405020304" pitchFamily="18" charset="0"/>
                <a:cs typeface="Times New Roman" panose="02020603050405020304" pitchFamily="18" charset="0"/>
              </a:rPr>
              <a:t>Except few genera which reproduce sexually by fusion of cells, rest of them reproduces asexually by binary fission. </a:t>
            </a:r>
          </a:p>
          <a:p>
            <a:pPr>
              <a:buFont typeface="Wingdings" panose="05000000000000000000" pitchFamily="2" charset="2"/>
              <a:buNone/>
            </a:pPr>
            <a:endParaRPr lang="en-US" altLang="ar-EG" b="1" dirty="0">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7030A0"/>
                </a:solidFill>
                <a:latin typeface="Times New Roman" panose="02020603050405020304" pitchFamily="18" charset="0"/>
                <a:cs typeface="Times New Roman" panose="02020603050405020304" pitchFamily="18" charset="0"/>
              </a:rPr>
              <a:t>Most of the soil protozoa are motile by flagella or cilia or pseudopodia as locomotors organs. </a:t>
            </a:r>
          </a:p>
          <a:p>
            <a:pPr>
              <a:buFont typeface="Wingdings" panose="05000000000000000000" pitchFamily="2" charset="2"/>
              <a:buNone/>
            </a:pPr>
            <a:endParaRPr lang="en-US" altLang="ar-EG" b="1" dirty="0">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7030A0"/>
                </a:solidFill>
                <a:latin typeface="Times New Roman" panose="02020603050405020304" pitchFamily="18" charset="0"/>
                <a:cs typeface="Times New Roman" panose="02020603050405020304" pitchFamily="18" charset="0"/>
              </a:rPr>
              <a:t>Depending upon the type of appendages provided for locomotion, protozoa are</a:t>
            </a:r>
          </a:p>
          <a:p>
            <a:pPr>
              <a:buFont typeface="Wingdings" panose="05000000000000000000" pitchFamily="2" charset="2"/>
              <a:buNone/>
            </a:pPr>
            <a:r>
              <a:rPr lang="en-US" altLang="ar-EG" b="1" i="1" dirty="0">
                <a:solidFill>
                  <a:srgbClr val="7030A0"/>
                </a:solidFill>
                <a:latin typeface="Times New Roman" panose="02020603050405020304" pitchFamily="18" charset="0"/>
                <a:cs typeface="Times New Roman" panose="02020603050405020304" pitchFamily="18" charset="0"/>
              </a:rPr>
              <a:t>Rhizopoda (Sarcodina)</a:t>
            </a:r>
            <a:endParaRPr lang="en-US" altLang="ar-EG" b="1" dirty="0">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i="1" dirty="0" err="1">
                <a:solidFill>
                  <a:srgbClr val="7030A0"/>
                </a:solidFill>
                <a:latin typeface="Times New Roman" panose="02020603050405020304" pitchFamily="18" charset="0"/>
                <a:cs typeface="Times New Roman" panose="02020603050405020304" pitchFamily="18" charset="0"/>
              </a:rPr>
              <a:t>Mastigophora</a:t>
            </a:r>
            <a:r>
              <a:rPr lang="en-US" altLang="ar-EG" b="1" dirty="0">
                <a:solidFill>
                  <a:srgbClr val="7030A0"/>
                </a:solidFill>
                <a:latin typeface="Times New Roman" panose="02020603050405020304" pitchFamily="18" charset="0"/>
                <a:cs typeface="Times New Roman" panose="02020603050405020304" pitchFamily="18" charset="0"/>
              </a:rPr>
              <a:t>, </a:t>
            </a:r>
            <a:r>
              <a:rPr lang="en-US" altLang="ar-EG" b="1" i="1" dirty="0" err="1">
                <a:solidFill>
                  <a:srgbClr val="7030A0"/>
                </a:solidFill>
                <a:latin typeface="Times New Roman" panose="02020603050405020304" pitchFamily="18" charset="0"/>
                <a:cs typeface="Times New Roman" panose="02020603050405020304" pitchFamily="18" charset="0"/>
              </a:rPr>
              <a:t>Ciliophora</a:t>
            </a:r>
            <a:r>
              <a:rPr lang="en-US" altLang="ar-EG" b="1" i="1" dirty="0">
                <a:solidFill>
                  <a:srgbClr val="7030A0"/>
                </a:solidFill>
                <a:latin typeface="Times New Roman" panose="02020603050405020304" pitchFamily="18" charset="0"/>
                <a:cs typeface="Times New Roman" panose="02020603050405020304" pitchFamily="18" charset="0"/>
              </a:rPr>
              <a:t> </a:t>
            </a:r>
            <a:r>
              <a:rPr lang="en-US" altLang="ar-EG" b="1" dirty="0">
                <a:solidFill>
                  <a:srgbClr val="7030A0"/>
                </a:solidFill>
                <a:latin typeface="Times New Roman" panose="02020603050405020304" pitchFamily="18" charset="0"/>
                <a:cs typeface="Times New Roman" panose="02020603050405020304" pitchFamily="18" charset="0"/>
              </a:rPr>
              <a:t>(Ciliata)</a:t>
            </a:r>
          </a:p>
        </p:txBody>
      </p:sp>
    </p:spTree>
    <p:extLst>
      <p:ext uri="{BB962C8B-B14F-4D97-AF65-F5344CB8AC3E}">
        <p14:creationId xmlns:p14="http://schemas.microsoft.com/office/powerpoint/2010/main" val="9226209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AE7E08EE-4687-4C8D-8B03-A35D6841D6EE}"/>
              </a:ext>
            </a:extLst>
          </p:cNvPr>
          <p:cNvSpPr txBox="1">
            <a:spLocks noChangeArrowheads="1"/>
          </p:cNvSpPr>
          <p:nvPr/>
        </p:nvSpPr>
        <p:spPr>
          <a:xfrm>
            <a:off x="457200" y="457200"/>
            <a:ext cx="11430000"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i="1">
                <a:solidFill>
                  <a:schemeClr val="hlink"/>
                </a:solidFill>
                <a:latin typeface="Times New Roman" panose="02020603050405020304" pitchFamily="18" charset="0"/>
                <a:cs typeface="Times New Roman" panose="02020603050405020304" pitchFamily="18" charset="0"/>
              </a:rPr>
              <a:t> </a:t>
            </a:r>
            <a:r>
              <a:rPr lang="en-US" altLang="ar-EG" sz="2400" b="1">
                <a:solidFill>
                  <a:srgbClr val="7030A0"/>
                </a:solidFill>
                <a:latin typeface="Times New Roman" panose="02020603050405020304" pitchFamily="18" charset="0"/>
                <a:cs typeface="Times New Roman" panose="02020603050405020304" pitchFamily="18" charset="0"/>
              </a:rPr>
              <a:t>Many members are saprophytic and some posses chlorophyll and are autotrophic in nature. </a:t>
            </a:r>
          </a:p>
          <a:p>
            <a:pPr>
              <a:buFont typeface="Wingdings" panose="05000000000000000000" pitchFamily="2" charset="2"/>
              <a:buNone/>
            </a:pPr>
            <a:r>
              <a:rPr lang="en-US" altLang="ar-EG" sz="2400" b="1">
                <a:solidFill>
                  <a:srgbClr val="7030A0"/>
                </a:solidFill>
                <a:latin typeface="Times New Roman" panose="02020603050405020304" pitchFamily="18" charset="0"/>
                <a:cs typeface="Times New Roman" panose="02020603050405020304" pitchFamily="18" charset="0"/>
              </a:rPr>
              <a:t>In this respect, they resemble unicellular algae and hence are known as "Phytoflagellates".</a:t>
            </a:r>
          </a:p>
          <a:p>
            <a:pPr>
              <a:buFont typeface="Wingdings" panose="05000000000000000000" pitchFamily="2" charset="2"/>
              <a:buNone/>
            </a:pPr>
            <a:endParaRPr lang="en-US" altLang="ar-EG" sz="2400" b="1">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2400" b="1">
                <a:solidFill>
                  <a:srgbClr val="7030A0"/>
                </a:solidFill>
                <a:latin typeface="Times New Roman" panose="02020603050405020304" pitchFamily="18" charset="0"/>
                <a:cs typeface="Times New Roman" panose="02020603050405020304" pitchFamily="18" charset="0"/>
              </a:rPr>
              <a:t>The soil protozoa belonging to the class ciliate  are characterized by the presence of cilia (short hair-like appendages) around their body, which helps in locomotion.</a:t>
            </a:r>
          </a:p>
          <a:p>
            <a:pPr>
              <a:buFont typeface="Wingdings" panose="05000000000000000000" pitchFamily="2" charset="2"/>
              <a:buNone/>
            </a:pPr>
            <a:endParaRPr lang="en-US" altLang="ar-EG" sz="2400" b="1">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2400" b="1">
                <a:solidFill>
                  <a:srgbClr val="7030A0"/>
                </a:solidFill>
                <a:latin typeface="Times New Roman" panose="02020603050405020304" pitchFamily="18" charset="0"/>
                <a:cs typeface="Times New Roman" panose="02020603050405020304" pitchFamily="18" charset="0"/>
              </a:rPr>
              <a:t>The important soil inhabitants of this class are </a:t>
            </a:r>
            <a:r>
              <a:rPr lang="en-US" altLang="ar-EG" sz="2400" b="1" i="1">
                <a:solidFill>
                  <a:srgbClr val="7030A0"/>
                </a:solidFill>
                <a:latin typeface="Times New Roman" panose="02020603050405020304" pitchFamily="18" charset="0"/>
                <a:cs typeface="Times New Roman" panose="02020603050405020304" pitchFamily="18" charset="0"/>
              </a:rPr>
              <a:t>Colpidium, Colpoda, Halteria, Vorticella. </a:t>
            </a:r>
          </a:p>
          <a:p>
            <a:pPr>
              <a:buFont typeface="Wingdings" panose="05000000000000000000" pitchFamily="2" charset="2"/>
              <a:buNone/>
            </a:pPr>
            <a:endParaRPr lang="en-US" altLang="ar-EG" sz="2400" b="1">
              <a:solidFill>
                <a:srgbClr val="7030A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2400" b="1">
                <a:solidFill>
                  <a:srgbClr val="7030A0"/>
                </a:solidFill>
                <a:latin typeface="Times New Roman" panose="02020603050405020304" pitchFamily="18" charset="0"/>
                <a:cs typeface="Times New Roman" panose="02020603050405020304" pitchFamily="18" charset="0"/>
              </a:rPr>
              <a:t>Protozoa are abundant in the upper layer (15 cm) of soil. Organic manures protozoa. Soil moisture, aeration, temperature and pH are the important factors affecting soil protozoa.</a:t>
            </a:r>
            <a:endParaRPr lang="en-US" altLang="ar-EG" sz="2400" b="1"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34296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D4DF3118-B2D9-4CE4-A9BA-23ACF4F35D84}"/>
              </a:ext>
            </a:extLst>
          </p:cNvPr>
          <p:cNvSpPr txBox="1">
            <a:spLocks noChangeArrowheads="1"/>
          </p:cNvSpPr>
          <p:nvPr/>
        </p:nvSpPr>
        <p:spPr>
          <a:xfrm>
            <a:off x="304799" y="457200"/>
            <a:ext cx="11526129" cy="6096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defRPr/>
            </a:pPr>
            <a:endParaRPr lang="en-US" altLang="ar-EG" b="1">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defRPr/>
            </a:pPr>
            <a:r>
              <a:rPr lang="en-US" altLang="ar-EG" sz="2400" b="1" u="sng">
                <a:latin typeface="Times New Roman" panose="02020603050405020304" pitchFamily="18" charset="0"/>
                <a:cs typeface="Times New Roman" panose="02020603050405020304" pitchFamily="18" charset="0"/>
              </a:rPr>
              <a:t>Function of Protozoa</a:t>
            </a:r>
            <a:endParaRPr lang="en-US" altLang="ar-EG" sz="2400" u="sng">
              <a:latin typeface="Times New Roman" panose="02020603050405020304" pitchFamily="18" charset="0"/>
              <a:cs typeface="Times New Roman" panose="02020603050405020304" pitchFamily="18" charset="0"/>
            </a:endParaRPr>
          </a:p>
          <a:p>
            <a:pPr marL="0" indent="0">
              <a:buFont typeface="Arial" panose="020B0604020202020204" pitchFamily="34" charset="0"/>
              <a:buNone/>
              <a:defRPr/>
            </a:pPr>
            <a:r>
              <a:rPr lang="en-US" altLang="ar-EG" sz="2400" b="1">
                <a:solidFill>
                  <a:srgbClr val="A50021"/>
                </a:solidFill>
                <a:latin typeface="Times New Roman" panose="02020603050405020304" pitchFamily="18" charset="0"/>
                <a:cs typeface="Times New Roman" panose="02020603050405020304" pitchFamily="18" charset="0"/>
              </a:rPr>
              <a:t>1- Most of protozoan's derive their nutrition by feeding or ingesting soil bacteria belonging to the genera </a:t>
            </a:r>
            <a:r>
              <a:rPr lang="en-US" altLang="ar-EG" sz="2400" b="1" i="1">
                <a:solidFill>
                  <a:srgbClr val="A50021"/>
                </a:solidFill>
                <a:latin typeface="Times New Roman" panose="02020603050405020304" pitchFamily="18" charset="0"/>
                <a:cs typeface="Times New Roman" panose="02020603050405020304" pitchFamily="18" charset="0"/>
              </a:rPr>
              <a:t>Enterobacter, Agrobacterium, Bacillus, Escherichia, Micrococcus, </a:t>
            </a:r>
            <a:r>
              <a:rPr lang="en-US" altLang="ar-EG" sz="2400" b="1">
                <a:solidFill>
                  <a:srgbClr val="A50021"/>
                </a:solidFill>
                <a:latin typeface="Times New Roman" panose="02020603050405020304" pitchFamily="18" charset="0"/>
                <a:cs typeface="Times New Roman" panose="02020603050405020304" pitchFamily="18" charset="0"/>
              </a:rPr>
              <a:t>and </a:t>
            </a:r>
            <a:r>
              <a:rPr lang="en-US" altLang="ar-EG" sz="2400" b="1" i="1">
                <a:solidFill>
                  <a:srgbClr val="A50021"/>
                </a:solidFill>
                <a:latin typeface="Times New Roman" panose="02020603050405020304" pitchFamily="18" charset="0"/>
                <a:cs typeface="Times New Roman" panose="02020603050405020304" pitchFamily="18" charset="0"/>
              </a:rPr>
              <a:t>Pseudomonas </a:t>
            </a:r>
            <a:r>
              <a:rPr lang="en-US" altLang="ar-EG" sz="2400" b="1">
                <a:solidFill>
                  <a:srgbClr val="A50021"/>
                </a:solidFill>
                <a:latin typeface="Times New Roman" panose="02020603050405020304" pitchFamily="18" charset="0"/>
                <a:cs typeface="Times New Roman" panose="02020603050405020304" pitchFamily="18" charset="0"/>
              </a:rPr>
              <a:t>and thus, they play important role in maintaining bacterial equilibrium in the soil. </a:t>
            </a:r>
          </a:p>
          <a:p>
            <a:pPr marL="0" indent="0">
              <a:buFont typeface="Arial" panose="020B0604020202020204" pitchFamily="34" charset="0"/>
              <a:buNone/>
              <a:defRPr/>
            </a:pPr>
            <a:r>
              <a:rPr lang="en-US" altLang="ar-EG" sz="2400" b="1">
                <a:solidFill>
                  <a:srgbClr val="A50021"/>
                </a:solidFill>
                <a:latin typeface="Times New Roman" panose="02020603050405020304" pitchFamily="18" charset="0"/>
                <a:cs typeface="Times New Roman" panose="02020603050405020304" pitchFamily="18" charset="0"/>
              </a:rPr>
              <a:t>2. Some protozoa have been recently used as biological control agents against phytopathogens.</a:t>
            </a:r>
            <a:br>
              <a:rPr lang="en-US" altLang="ar-EG" sz="2400" b="1">
                <a:solidFill>
                  <a:srgbClr val="A50021"/>
                </a:solidFill>
                <a:latin typeface="Times New Roman" panose="02020603050405020304" pitchFamily="18" charset="0"/>
                <a:cs typeface="Times New Roman" panose="02020603050405020304" pitchFamily="18" charset="0"/>
              </a:rPr>
            </a:br>
            <a:br>
              <a:rPr lang="en-US" altLang="ar-EG" sz="2400" b="1">
                <a:solidFill>
                  <a:srgbClr val="A50021"/>
                </a:solidFill>
                <a:latin typeface="Times New Roman" panose="02020603050405020304" pitchFamily="18" charset="0"/>
                <a:cs typeface="Times New Roman" panose="02020603050405020304" pitchFamily="18" charset="0"/>
              </a:rPr>
            </a:br>
            <a:r>
              <a:rPr lang="en-US" altLang="ar-EG" sz="2400" b="1">
                <a:solidFill>
                  <a:srgbClr val="A50021"/>
                </a:solidFill>
                <a:latin typeface="Times New Roman" panose="02020603050405020304" pitchFamily="18" charset="0"/>
                <a:cs typeface="Times New Roman" panose="02020603050405020304" pitchFamily="18" charset="0"/>
              </a:rPr>
              <a:t>3. Species of the bacterial genera viz. </a:t>
            </a:r>
            <a:r>
              <a:rPr lang="en-US" altLang="ar-EG" sz="2400" b="1" i="1">
                <a:solidFill>
                  <a:srgbClr val="A50021"/>
                </a:solidFill>
                <a:latin typeface="Times New Roman" panose="02020603050405020304" pitchFamily="18" charset="0"/>
                <a:cs typeface="Times New Roman" panose="02020603050405020304" pitchFamily="18" charset="0"/>
              </a:rPr>
              <a:t>Enterobacter </a:t>
            </a:r>
            <a:r>
              <a:rPr lang="en-US" altLang="ar-EG" sz="2400" b="1">
                <a:solidFill>
                  <a:srgbClr val="A50021"/>
                </a:solidFill>
                <a:latin typeface="Times New Roman" panose="02020603050405020304" pitchFamily="18" charset="0"/>
                <a:cs typeface="Times New Roman" panose="02020603050405020304" pitchFamily="18" charset="0"/>
              </a:rPr>
              <a:t>and </a:t>
            </a:r>
            <a:r>
              <a:rPr lang="en-US" altLang="ar-EG" sz="2400" b="1" i="1">
                <a:solidFill>
                  <a:srgbClr val="A50021"/>
                </a:solidFill>
                <a:latin typeface="Times New Roman" panose="02020603050405020304" pitchFamily="18" charset="0"/>
                <a:cs typeface="Times New Roman" panose="02020603050405020304" pitchFamily="18" charset="0"/>
              </a:rPr>
              <a:t>Aerobacter </a:t>
            </a:r>
            <a:r>
              <a:rPr lang="en-US" altLang="ar-EG" sz="2400" b="1">
                <a:solidFill>
                  <a:srgbClr val="A50021"/>
                </a:solidFill>
                <a:latin typeface="Times New Roman" panose="02020603050405020304" pitchFamily="18" charset="0"/>
                <a:cs typeface="Times New Roman" panose="02020603050405020304" pitchFamily="18" charset="0"/>
              </a:rPr>
              <a:t>are commonly used as the food base for isolation and enumeration of soil protozoan's.</a:t>
            </a:r>
            <a:br>
              <a:rPr lang="en-US" altLang="ar-EG" sz="2400" b="1">
                <a:solidFill>
                  <a:srgbClr val="A50021"/>
                </a:solidFill>
                <a:latin typeface="Times New Roman" panose="02020603050405020304" pitchFamily="18" charset="0"/>
                <a:cs typeface="Times New Roman" panose="02020603050405020304" pitchFamily="18" charset="0"/>
              </a:rPr>
            </a:br>
            <a:br>
              <a:rPr lang="en-US" altLang="ar-EG" sz="2400" b="1">
                <a:solidFill>
                  <a:srgbClr val="A50021"/>
                </a:solidFill>
                <a:latin typeface="Times New Roman" panose="02020603050405020304" pitchFamily="18" charset="0"/>
                <a:cs typeface="Times New Roman" panose="02020603050405020304" pitchFamily="18" charset="0"/>
              </a:rPr>
            </a:br>
            <a:r>
              <a:rPr lang="en-US" altLang="ar-EG" sz="2400" b="1">
                <a:solidFill>
                  <a:srgbClr val="A50021"/>
                </a:solidFill>
                <a:latin typeface="Times New Roman" panose="02020603050405020304" pitchFamily="18" charset="0"/>
                <a:cs typeface="Times New Roman" panose="02020603050405020304" pitchFamily="18" charset="0"/>
              </a:rPr>
              <a:t>4. Several soil protozoa cause diseases in human beings which are carried through water and other vectors, e.g. Amoebic dysentery caused by </a:t>
            </a:r>
            <a:r>
              <a:rPr lang="en-US" altLang="ar-EG" sz="2400" b="1" i="1">
                <a:solidFill>
                  <a:srgbClr val="A50021"/>
                </a:solidFill>
                <a:latin typeface="Times New Roman" panose="02020603050405020304" pitchFamily="18" charset="0"/>
                <a:cs typeface="Times New Roman" panose="02020603050405020304" pitchFamily="18" charset="0"/>
              </a:rPr>
              <a:t>Entamoeba histolytica.</a:t>
            </a:r>
            <a:endParaRPr lang="en-US" altLang="ar-EG" sz="2400" b="1">
              <a:solidFill>
                <a:srgbClr val="A50021"/>
              </a:solidFill>
              <a:latin typeface="Times New Roman" panose="02020603050405020304" pitchFamily="18" charset="0"/>
              <a:cs typeface="Times New Roman" panose="02020603050405020304" pitchFamily="18" charset="0"/>
            </a:endParaRPr>
          </a:p>
          <a:p>
            <a:pPr marL="457200" indent="-457200">
              <a:buFont typeface="Wingdings" panose="05000000000000000000" pitchFamily="2" charset="2"/>
              <a:buAutoNum type="arabicPeriod"/>
              <a:defRPr/>
            </a:pPr>
            <a:endParaRPr lang="en-US" altLang="ar-EG" dirty="0"/>
          </a:p>
        </p:txBody>
      </p:sp>
    </p:spTree>
    <p:extLst>
      <p:ext uri="{BB962C8B-B14F-4D97-AF65-F5344CB8AC3E}">
        <p14:creationId xmlns:p14="http://schemas.microsoft.com/office/powerpoint/2010/main" val="22418411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B2B15F45-ABE1-4C46-8757-0ABDD86F0B1E}"/>
              </a:ext>
            </a:extLst>
          </p:cNvPr>
          <p:cNvSpPr txBox="1">
            <a:spLocks noChangeArrowheads="1"/>
          </p:cNvSpPr>
          <p:nvPr/>
        </p:nvSpPr>
        <p:spPr>
          <a:xfrm>
            <a:off x="457199" y="152400"/>
            <a:ext cx="11190849" cy="6400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anose="05000000000000000000" pitchFamily="2" charset="2"/>
              <a:buNone/>
            </a:pPr>
            <a:endParaRPr lang="en-US" altLang="ar-EG" sz="2200" b="1">
              <a:solidFill>
                <a:schemeClr val="hlink"/>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400" b="1">
                <a:latin typeface="Times New Roman" panose="02020603050405020304" pitchFamily="18" charset="0"/>
                <a:cs typeface="Times New Roman" panose="02020603050405020304" pitchFamily="18" charset="0"/>
              </a:rPr>
              <a:t>Factors Affecting Distribution, Activity and Population of Soil Microorganisms</a:t>
            </a:r>
          </a:p>
          <a:p>
            <a:pPr>
              <a:lnSpc>
                <a:spcPct val="80000"/>
              </a:lnSpc>
              <a:buFont typeface="Wingdings" panose="05000000000000000000" pitchFamily="2" charset="2"/>
              <a:buNone/>
            </a:pPr>
            <a:r>
              <a:rPr lang="en-US" altLang="ar-EG" sz="2200" b="1">
                <a:solidFill>
                  <a:srgbClr val="660033"/>
                </a:solidFill>
                <a:latin typeface="Times New Roman" panose="02020603050405020304" pitchFamily="18" charset="0"/>
                <a:cs typeface="Times New Roman" panose="02020603050405020304" pitchFamily="18" charset="0"/>
              </a:rPr>
              <a:t>Soil microorganisms (Flora &amp; Fauna), just like higher plants depends entirely on soil for their nutrition, growth and activity</a:t>
            </a:r>
          </a:p>
          <a:p>
            <a:pPr>
              <a:lnSpc>
                <a:spcPct val="80000"/>
              </a:lnSpc>
              <a:buFont typeface="Wingdings" panose="05000000000000000000" pitchFamily="2" charset="2"/>
              <a:buNone/>
            </a:pPr>
            <a:r>
              <a:rPr lang="en-US" altLang="ar-EG" sz="2400" b="1">
                <a:solidFill>
                  <a:srgbClr val="660033"/>
                </a:solidFill>
                <a:latin typeface="Times New Roman" panose="02020603050405020304" pitchFamily="18" charset="0"/>
                <a:cs typeface="Times New Roman" panose="02020603050405020304" pitchFamily="18" charset="0"/>
              </a:rPr>
              <a:t>The major soil factors which influence the microbial population, distribution and their activity in the soil are:</a:t>
            </a:r>
            <a:br>
              <a:rPr lang="en-US" altLang="ar-EG" sz="2400" b="1">
                <a:solidFill>
                  <a:srgbClr val="660033"/>
                </a:solidFill>
                <a:latin typeface="Times New Roman" panose="02020603050405020304" pitchFamily="18" charset="0"/>
                <a:cs typeface="Times New Roman" panose="02020603050405020304" pitchFamily="18" charset="0"/>
              </a:rPr>
            </a:br>
            <a:endParaRPr lang="en-US" altLang="ar-EG" sz="2400" b="1">
              <a:solidFill>
                <a:srgbClr val="660033"/>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400" b="1">
                <a:solidFill>
                  <a:srgbClr val="660033"/>
                </a:solidFill>
                <a:latin typeface="Times New Roman" panose="02020603050405020304" pitchFamily="18" charset="0"/>
                <a:cs typeface="Times New Roman" panose="02020603050405020304" pitchFamily="18" charset="0"/>
              </a:rPr>
              <a:t>1. Soil fertility      2. Cultural practices        3. Soil moisture </a:t>
            </a:r>
          </a:p>
          <a:p>
            <a:pPr>
              <a:lnSpc>
                <a:spcPct val="80000"/>
              </a:lnSpc>
              <a:buFont typeface="Wingdings" panose="05000000000000000000" pitchFamily="2" charset="2"/>
              <a:buNone/>
            </a:pPr>
            <a:endParaRPr lang="en-US" altLang="ar-EG" sz="2400" b="1">
              <a:solidFill>
                <a:srgbClr val="660033"/>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400" b="1">
                <a:solidFill>
                  <a:srgbClr val="660033"/>
                </a:solidFill>
                <a:latin typeface="Times New Roman" panose="02020603050405020304" pitchFamily="18" charset="0"/>
                <a:cs typeface="Times New Roman" panose="02020603050405020304" pitchFamily="18" charset="0"/>
              </a:rPr>
              <a:t>4. Soil temperature      5. Soil aeration               6. Light </a:t>
            </a:r>
          </a:p>
          <a:p>
            <a:pPr>
              <a:lnSpc>
                <a:spcPct val="80000"/>
              </a:lnSpc>
              <a:buFont typeface="Wingdings" panose="05000000000000000000" pitchFamily="2" charset="2"/>
              <a:buNone/>
            </a:pPr>
            <a:endParaRPr lang="en-US" altLang="ar-EG" sz="2400" b="1">
              <a:solidFill>
                <a:srgbClr val="660033"/>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400" b="1">
                <a:solidFill>
                  <a:srgbClr val="660033"/>
                </a:solidFill>
                <a:latin typeface="Times New Roman" panose="02020603050405020304" pitchFamily="18" charset="0"/>
                <a:cs typeface="Times New Roman" panose="02020603050405020304" pitchFamily="18" charset="0"/>
              </a:rPr>
              <a:t>7. Soil pH (H-ion Concentration)                8. Organic matter </a:t>
            </a:r>
          </a:p>
          <a:p>
            <a:pPr>
              <a:lnSpc>
                <a:spcPct val="80000"/>
              </a:lnSpc>
              <a:buFont typeface="Wingdings" panose="05000000000000000000" pitchFamily="2" charset="2"/>
              <a:buNone/>
            </a:pPr>
            <a:endParaRPr lang="en-US" altLang="ar-EG" sz="2400" b="1">
              <a:solidFill>
                <a:srgbClr val="660033"/>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400" b="1">
                <a:solidFill>
                  <a:srgbClr val="660033"/>
                </a:solidFill>
                <a:latin typeface="Times New Roman" panose="02020603050405020304" pitchFamily="18" charset="0"/>
                <a:cs typeface="Times New Roman" panose="02020603050405020304" pitchFamily="18" charset="0"/>
              </a:rPr>
              <a:t>9. Food and energy supply                  10. Nature of soil and </a:t>
            </a:r>
          </a:p>
          <a:p>
            <a:pPr>
              <a:lnSpc>
                <a:spcPct val="80000"/>
              </a:lnSpc>
              <a:buFont typeface="Wingdings" panose="05000000000000000000" pitchFamily="2" charset="2"/>
              <a:buNone/>
            </a:pPr>
            <a:endParaRPr lang="en-US" altLang="ar-EG" sz="2400" b="1">
              <a:solidFill>
                <a:srgbClr val="660033"/>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r>
              <a:rPr lang="en-US" altLang="ar-EG" sz="2400" b="1">
                <a:solidFill>
                  <a:srgbClr val="660033"/>
                </a:solidFill>
                <a:latin typeface="Times New Roman" panose="02020603050405020304" pitchFamily="18" charset="0"/>
                <a:cs typeface="Times New Roman" panose="02020603050405020304" pitchFamily="18" charset="0"/>
              </a:rPr>
              <a:t>11. Microbial associations</a:t>
            </a:r>
            <a:r>
              <a:rPr lang="en-US" altLang="ar-EG" sz="2400" b="1">
                <a:solidFill>
                  <a:srgbClr val="7030A0"/>
                </a:solidFill>
                <a:latin typeface="Times New Roman" panose="02020603050405020304" pitchFamily="18" charset="0"/>
                <a:cs typeface="Times New Roman" panose="02020603050405020304" pitchFamily="18" charset="0"/>
              </a:rPr>
              <a:t>.                     </a:t>
            </a:r>
            <a:r>
              <a:rPr lang="en-US" altLang="en-US" sz="2400" b="1">
                <a:solidFill>
                  <a:srgbClr val="660033"/>
                </a:solidFill>
                <a:latin typeface="Times New Roman" panose="02020603050405020304" pitchFamily="18" charset="0"/>
                <a:cs typeface="Times New Roman" panose="02020603050405020304" pitchFamily="18" charset="0"/>
              </a:rPr>
              <a:t>12. Root Exudates</a:t>
            </a:r>
            <a:endParaRPr lang="en-US" altLang="ar-EG" sz="2400" b="1">
              <a:solidFill>
                <a:srgbClr val="660033"/>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endParaRPr lang="en-US" altLang="ar-EG" sz="2400" b="1">
              <a:solidFill>
                <a:srgbClr val="7030A0"/>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br>
              <a:rPr lang="en-US" altLang="ar-EG" sz="2000">
                <a:latin typeface="Times New Roman" panose="02020603050405020304" pitchFamily="18" charset="0"/>
                <a:cs typeface="Times New Roman" panose="02020603050405020304" pitchFamily="18" charset="0"/>
              </a:rPr>
            </a:br>
            <a:br>
              <a:rPr lang="en-US" altLang="ar-EG" sz="2000">
                <a:latin typeface="Times New Roman" panose="02020603050405020304" pitchFamily="18" charset="0"/>
                <a:cs typeface="Times New Roman" panose="02020603050405020304" pitchFamily="18" charset="0"/>
              </a:rPr>
            </a:br>
            <a:endParaRPr lang="en-US" altLang="ar-EG"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73697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3D59B66A-A5E9-40F4-8750-0DE8F30DA26E}"/>
              </a:ext>
            </a:extLst>
          </p:cNvPr>
          <p:cNvSpPr txBox="1">
            <a:spLocks noChangeArrowheads="1"/>
          </p:cNvSpPr>
          <p:nvPr/>
        </p:nvSpPr>
        <p:spPr>
          <a:xfrm>
            <a:off x="457200" y="381000"/>
            <a:ext cx="11148646"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anose="05000000000000000000" pitchFamily="2" charset="2"/>
              <a:buNone/>
              <a:defRPr/>
            </a:pPr>
            <a:r>
              <a:rPr lang="en-US" altLang="ar-EG" sz="2400" dirty="0">
                <a:latin typeface="Arial" panose="020B0604020202020204" pitchFamily="34" charset="0"/>
              </a:rPr>
              <a:t> </a:t>
            </a:r>
            <a:r>
              <a:rPr lang="en-US" altLang="ar-EG" sz="2400" dirty="0"/>
              <a:t> </a:t>
            </a:r>
          </a:p>
          <a:p>
            <a:pPr>
              <a:lnSpc>
                <a:spcPct val="80000"/>
              </a:lnSpc>
              <a:buFont typeface="Wingdings" panose="05000000000000000000" pitchFamily="2" charset="2"/>
              <a:buNone/>
              <a:defRPr/>
            </a:pPr>
            <a:r>
              <a:rPr lang="en-US" altLang="ar-EG" b="1" dirty="0">
                <a:solidFill>
                  <a:schemeClr val="tx2"/>
                </a:solidFill>
                <a:latin typeface="Times New Roman" panose="02020603050405020304" pitchFamily="18" charset="0"/>
                <a:cs typeface="Times New Roman" panose="02020603050405020304" pitchFamily="18" charset="0"/>
              </a:rPr>
              <a:t>1. Soil fertility:</a:t>
            </a:r>
          </a:p>
          <a:p>
            <a:pPr>
              <a:lnSpc>
                <a:spcPct val="80000"/>
              </a:lnSpc>
              <a:buFont typeface="Wingdings" panose="05000000000000000000" pitchFamily="2" charset="2"/>
              <a:buNone/>
              <a:defRPr/>
            </a:pPr>
            <a:r>
              <a:rPr lang="en-US" altLang="ar-EG" sz="2400" dirty="0">
                <a:solidFill>
                  <a:schemeClr val="hlink"/>
                </a:solidFill>
                <a:latin typeface="Times New Roman" panose="02020603050405020304" pitchFamily="18" charset="0"/>
                <a:cs typeface="Times New Roman" panose="02020603050405020304" pitchFamily="18" charset="0"/>
              </a:rPr>
              <a:t> </a:t>
            </a:r>
          </a:p>
          <a:p>
            <a:pPr>
              <a:lnSpc>
                <a:spcPct val="150000"/>
              </a:lnSpc>
              <a:buFont typeface="Wingdings" panose="05000000000000000000" pitchFamily="2" charset="2"/>
              <a:buNone/>
              <a:defRPr/>
            </a:pPr>
            <a:r>
              <a:rPr lang="en-US" altLang="ar-EG" sz="2400" b="1" dirty="0">
                <a:solidFill>
                  <a:schemeClr val="accent2">
                    <a:lumMod val="75000"/>
                  </a:schemeClr>
                </a:solidFill>
                <a:latin typeface="Times New Roman" panose="02020603050405020304" pitchFamily="18" charset="0"/>
                <a:cs typeface="Times New Roman" panose="02020603050405020304" pitchFamily="18" charset="0"/>
              </a:rPr>
              <a:t>Fertility level of the soil has a great influence on the microbial population and their activity in soil. </a:t>
            </a:r>
          </a:p>
          <a:p>
            <a:pPr>
              <a:lnSpc>
                <a:spcPct val="150000"/>
              </a:lnSpc>
              <a:buFont typeface="Wingdings" panose="05000000000000000000" pitchFamily="2" charset="2"/>
              <a:buNone/>
              <a:defRPr/>
            </a:pPr>
            <a:r>
              <a:rPr lang="en-US" altLang="ar-EG" sz="2400" b="1" dirty="0">
                <a:solidFill>
                  <a:schemeClr val="accent2">
                    <a:lumMod val="75000"/>
                  </a:schemeClr>
                </a:solidFill>
                <a:latin typeface="Times New Roman" panose="02020603050405020304" pitchFamily="18" charset="0"/>
                <a:cs typeface="Times New Roman" panose="02020603050405020304" pitchFamily="18" charset="0"/>
              </a:rPr>
              <a:t>The availability of N, P and K required for plants as well as microbes in soil determines the fertility level of soil. </a:t>
            </a:r>
          </a:p>
          <a:p>
            <a:pPr>
              <a:lnSpc>
                <a:spcPct val="150000"/>
              </a:lnSpc>
              <a:buFont typeface="Wingdings" panose="05000000000000000000" pitchFamily="2" charset="2"/>
              <a:buNone/>
              <a:defRPr/>
            </a:pPr>
            <a:r>
              <a:rPr lang="en-US" altLang="ar-EG" sz="2400" b="1" dirty="0">
                <a:solidFill>
                  <a:schemeClr val="accent2">
                    <a:lumMod val="75000"/>
                  </a:schemeClr>
                </a:solidFill>
                <a:latin typeface="Times New Roman" panose="02020603050405020304" pitchFamily="18" charset="0"/>
                <a:cs typeface="Times New Roman" panose="02020603050405020304" pitchFamily="18" charset="0"/>
              </a:rPr>
              <a:t>On the other hand, soil micro flora has greater influence on the soil fertility level. </a:t>
            </a:r>
            <a:br>
              <a:rPr lang="en-US" altLang="ar-EG" sz="2400" b="1" dirty="0">
                <a:solidFill>
                  <a:schemeClr val="accent2">
                    <a:lumMod val="75000"/>
                  </a:schemeClr>
                </a:solidFill>
                <a:latin typeface="Times New Roman" panose="02020603050405020304" pitchFamily="18" charset="0"/>
                <a:cs typeface="Times New Roman" panose="02020603050405020304" pitchFamily="18" charset="0"/>
              </a:rPr>
            </a:br>
            <a:endParaRPr lang="en-US" altLang="ar-EG" sz="2400" b="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51433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DBA2395-1540-4E88-987F-6826DC469D25}"/>
              </a:ext>
            </a:extLst>
          </p:cNvPr>
          <p:cNvSpPr txBox="1">
            <a:spLocks noChangeArrowheads="1"/>
          </p:cNvSpPr>
          <p:nvPr/>
        </p:nvSpPr>
        <p:spPr>
          <a:xfrm>
            <a:off x="457199" y="457200"/>
            <a:ext cx="11570677" cy="6019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2. Cultural practices (Tillage):</a:t>
            </a:r>
            <a:endParaRPr lang="en-US" altLang="ar-EG" dirty="0">
              <a:solidFill>
                <a:srgbClr val="0099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latin typeface="Times New Roman" panose="02020603050405020304" pitchFamily="18" charset="0"/>
                <a:cs typeface="Times New Roman" panose="02020603050405020304" pitchFamily="18" charset="0"/>
              </a:rPr>
              <a:t>Cultural practices viz. cultivation, crop rotation, application of manures and fertilizers, liming and gypsum application, pesticide/fungicide and weedicide application have their effect on soil organism. </a:t>
            </a:r>
          </a:p>
          <a:p>
            <a:pPr>
              <a:buFont typeface="Wingdings" panose="05000000000000000000" pitchFamily="2" charset="2"/>
              <a:buNone/>
            </a:pPr>
            <a:endParaRPr lang="en-US" altLang="ar-EG" b="1" dirty="0">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latin typeface="Times New Roman" panose="02020603050405020304" pitchFamily="18" charset="0"/>
                <a:cs typeface="Times New Roman" panose="02020603050405020304" pitchFamily="18" charset="0"/>
              </a:rPr>
              <a:t>Ploughing and tillage operations facilitate aeration in soil and exposure of soil to sunshine and thereby increase the biological activity of organisms, particularly of bacteria. </a:t>
            </a:r>
          </a:p>
          <a:p>
            <a:pPr>
              <a:buFont typeface="Wingdings" panose="05000000000000000000" pitchFamily="2" charset="2"/>
              <a:buNone/>
            </a:pPr>
            <a:endParaRPr lang="en-US" altLang="ar-EG" b="1" dirty="0">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latin typeface="Times New Roman" panose="02020603050405020304" pitchFamily="18" charset="0"/>
                <a:cs typeface="Times New Roman" panose="02020603050405020304" pitchFamily="18" charset="0"/>
              </a:rPr>
              <a:t>Crop rotation with legume maintains the favorable microbial population balance, particularly of N</a:t>
            </a:r>
            <a:r>
              <a:rPr lang="en-US" altLang="ar-EG" b="1" baseline="-25000" dirty="0">
                <a:latin typeface="Times New Roman" panose="02020603050405020304" pitchFamily="18" charset="0"/>
                <a:cs typeface="Times New Roman" panose="02020603050405020304" pitchFamily="18" charset="0"/>
              </a:rPr>
              <a:t>2</a:t>
            </a:r>
            <a:r>
              <a:rPr lang="en-US" altLang="ar-EG" b="1" dirty="0">
                <a:latin typeface="Times New Roman" panose="02020603050405020304" pitchFamily="18" charset="0"/>
                <a:cs typeface="Times New Roman" panose="02020603050405020304" pitchFamily="18" charset="0"/>
              </a:rPr>
              <a:t> fixing bacteria and thereby improve soil fertility.</a:t>
            </a:r>
          </a:p>
        </p:txBody>
      </p:sp>
    </p:spTree>
    <p:extLst>
      <p:ext uri="{BB962C8B-B14F-4D97-AF65-F5344CB8AC3E}">
        <p14:creationId xmlns:p14="http://schemas.microsoft.com/office/powerpoint/2010/main" val="1768651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202CF7F8-CCC9-4016-BC83-7A70C28EB842}"/>
              </a:ext>
            </a:extLst>
          </p:cNvPr>
          <p:cNvSpPr txBox="1">
            <a:spLocks noChangeArrowheads="1"/>
          </p:cNvSpPr>
          <p:nvPr/>
        </p:nvSpPr>
        <p:spPr>
          <a:xfrm>
            <a:off x="457200" y="609600"/>
            <a:ext cx="8229600" cy="5638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ar-SA" altLang="ar-EG"/>
              <a:t> </a:t>
            </a:r>
            <a:endParaRPr lang="en-US" altLang="ar-EG"/>
          </a:p>
        </p:txBody>
      </p:sp>
      <p:sp>
        <p:nvSpPr>
          <p:cNvPr id="3" name="Rectangle 3">
            <a:extLst>
              <a:ext uri="{FF2B5EF4-FFF2-40B4-BE49-F238E27FC236}">
                <a16:creationId xmlns:a16="http://schemas.microsoft.com/office/drawing/2014/main" id="{E0FAE540-643D-451A-AC7D-3C37FBA6C628}"/>
              </a:ext>
            </a:extLst>
          </p:cNvPr>
          <p:cNvSpPr txBox="1">
            <a:spLocks noChangeArrowheads="1"/>
          </p:cNvSpPr>
          <p:nvPr/>
        </p:nvSpPr>
        <p:spPr>
          <a:xfrm>
            <a:off x="609600" y="762000"/>
            <a:ext cx="10278794" cy="5638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ar-SA" altLang="ar-EG"/>
              <a:t> </a:t>
            </a:r>
            <a:endParaRPr lang="en-US" altLang="ar-EG"/>
          </a:p>
        </p:txBody>
      </p:sp>
      <p:sp>
        <p:nvSpPr>
          <p:cNvPr id="4" name="Rectangle 3">
            <a:extLst>
              <a:ext uri="{FF2B5EF4-FFF2-40B4-BE49-F238E27FC236}">
                <a16:creationId xmlns:a16="http://schemas.microsoft.com/office/drawing/2014/main" id="{80EFB25C-CE09-4E1C-9321-EFE567B21E0C}"/>
              </a:ext>
            </a:extLst>
          </p:cNvPr>
          <p:cNvSpPr txBox="1">
            <a:spLocks noChangeArrowheads="1"/>
          </p:cNvSpPr>
          <p:nvPr/>
        </p:nvSpPr>
        <p:spPr>
          <a:xfrm>
            <a:off x="228600" y="609600"/>
            <a:ext cx="8458200" cy="5638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ar-SA" altLang="ar-EG"/>
              <a:t> </a:t>
            </a:r>
            <a:endParaRPr lang="en-US" altLang="ar-EG"/>
          </a:p>
        </p:txBody>
      </p:sp>
      <p:sp>
        <p:nvSpPr>
          <p:cNvPr id="7" name="Rectangle 3">
            <a:extLst>
              <a:ext uri="{FF2B5EF4-FFF2-40B4-BE49-F238E27FC236}">
                <a16:creationId xmlns:a16="http://schemas.microsoft.com/office/drawing/2014/main" id="{11015728-F917-4C15-9A82-AFC2757337C4}"/>
              </a:ext>
            </a:extLst>
          </p:cNvPr>
          <p:cNvSpPr txBox="1">
            <a:spLocks noChangeArrowheads="1"/>
          </p:cNvSpPr>
          <p:nvPr/>
        </p:nvSpPr>
        <p:spPr>
          <a:xfrm>
            <a:off x="457199" y="228600"/>
            <a:ext cx="11387797"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sz="3200" b="1" dirty="0">
                <a:solidFill>
                  <a:srgbClr val="002060"/>
                </a:solidFill>
                <a:latin typeface="Times New Roman" panose="02020603050405020304" pitchFamily="18" charset="0"/>
                <a:cs typeface="Times New Roman" panose="02020603050405020304" pitchFamily="18" charset="0"/>
              </a:rPr>
              <a:t>B. Soil Fauna</a:t>
            </a:r>
          </a:p>
          <a:p>
            <a:pPr>
              <a:lnSpc>
                <a:spcPct val="150000"/>
              </a:lnSpc>
              <a:spcBef>
                <a:spcPts val="0"/>
              </a:spcBef>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a) Micro fauna: Protozoa, Nematodes</a:t>
            </a:r>
          </a:p>
          <a:p>
            <a:pPr>
              <a:lnSpc>
                <a:spcPct val="150000"/>
              </a:lnSpc>
              <a:spcBef>
                <a:spcPts val="0"/>
              </a:spcBef>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b) Macro fauna: Earthworms. moles, ants &amp; others. </a:t>
            </a:r>
          </a:p>
          <a:p>
            <a:pPr>
              <a:lnSpc>
                <a:spcPct val="150000"/>
              </a:lnSpc>
              <a:spcBef>
                <a:spcPts val="0"/>
              </a:spcBef>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As soil inhabit several diverse groups of microorganisms, but the most important amongst them are: bacteria, actinomycetes, fungi, algae and protozoa. </a:t>
            </a:r>
          </a:p>
          <a:p>
            <a:pPr>
              <a:lnSpc>
                <a:spcPct val="150000"/>
              </a:lnSpc>
              <a:spcBef>
                <a:spcPts val="0"/>
              </a:spcBef>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The characteristics and their functions in the soil are described in the next topics.</a:t>
            </a:r>
          </a:p>
        </p:txBody>
      </p:sp>
    </p:spTree>
    <p:extLst>
      <p:ext uri="{BB962C8B-B14F-4D97-AF65-F5344CB8AC3E}">
        <p14:creationId xmlns:p14="http://schemas.microsoft.com/office/powerpoint/2010/main" val="16442964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B15A30A6-4D42-4471-A4F8-1BF6B4CB8918}"/>
              </a:ext>
            </a:extLst>
          </p:cNvPr>
          <p:cNvSpPr txBox="1">
            <a:spLocks noChangeArrowheads="1"/>
          </p:cNvSpPr>
          <p:nvPr/>
        </p:nvSpPr>
        <p:spPr>
          <a:xfrm>
            <a:off x="457200" y="281354"/>
            <a:ext cx="11092375" cy="619564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latin typeface="Times New Roman" panose="02020603050405020304" pitchFamily="18" charset="0"/>
                <a:cs typeface="Times New Roman" panose="02020603050405020304" pitchFamily="18" charset="0"/>
              </a:rPr>
              <a:t>Liming of acid soils increases activity of bacteria and actinomycetes and lowers the fungal population. </a:t>
            </a:r>
          </a:p>
          <a:p>
            <a:pPr>
              <a:buFont typeface="Wingdings" panose="05000000000000000000" pitchFamily="2" charset="2"/>
              <a:buNone/>
            </a:pPr>
            <a:endParaRPr lang="en-US" altLang="ar-EG" b="1" dirty="0">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latin typeface="Times New Roman" panose="02020603050405020304" pitchFamily="18" charset="0"/>
                <a:cs typeface="Times New Roman" panose="02020603050405020304" pitchFamily="18" charset="0"/>
              </a:rPr>
              <a:t>Fertilizers and manures applied to the soil for increased crop production, supply food and nutrition not only to the crops but also to microorganisms in soil and thereby proliferate the activity of microbes.</a:t>
            </a:r>
          </a:p>
          <a:p>
            <a:pPr>
              <a:buFont typeface="Wingdings" panose="05000000000000000000" pitchFamily="2" charset="2"/>
              <a:buNone/>
            </a:pPr>
            <a:endParaRPr lang="en-US" altLang="ar-EG" b="1" dirty="0">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latin typeface="Times New Roman" panose="02020603050405020304" pitchFamily="18" charset="0"/>
                <a:cs typeface="Times New Roman" panose="02020603050405020304" pitchFamily="18" charset="0"/>
              </a:rPr>
              <a:t>Foliar or soil application of different chemicals (pesticides, fungicides.) in agriculture are either degraded by the soil organisms or are liable to leave toxic residues in soil which are hazardous to cause profound reduction in the  normal microbial activity in the soil.</a:t>
            </a:r>
          </a:p>
        </p:txBody>
      </p:sp>
    </p:spTree>
    <p:extLst>
      <p:ext uri="{BB962C8B-B14F-4D97-AF65-F5344CB8AC3E}">
        <p14:creationId xmlns:p14="http://schemas.microsoft.com/office/powerpoint/2010/main" val="15200854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F706E0D4-1478-4873-BD13-CCBE501F3AEF}"/>
              </a:ext>
            </a:extLst>
          </p:cNvPr>
          <p:cNvSpPr txBox="1">
            <a:spLocks noChangeArrowheads="1"/>
          </p:cNvSpPr>
          <p:nvPr/>
        </p:nvSpPr>
        <p:spPr>
          <a:xfrm>
            <a:off x="457200" y="457200"/>
            <a:ext cx="11415932"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a:solidFill>
                  <a:srgbClr val="002060"/>
                </a:solidFill>
                <a:latin typeface="Times New Roman" panose="02020603050405020304" pitchFamily="18" charset="0"/>
                <a:cs typeface="Times New Roman" panose="02020603050405020304" pitchFamily="18" charset="0"/>
              </a:rPr>
              <a:t>3. Soil moisture:</a:t>
            </a:r>
          </a:p>
          <a:p>
            <a:pPr>
              <a:buFont typeface="Wingdings" panose="05000000000000000000" pitchFamily="2" charset="2"/>
              <a:buNone/>
            </a:pPr>
            <a:r>
              <a:rPr lang="en-US" altLang="ar-EG">
                <a:latin typeface="Times New Roman" panose="02020603050405020304" pitchFamily="18" charset="0"/>
                <a:cs typeface="Times New Roman" panose="02020603050405020304" pitchFamily="18" charset="0"/>
              </a:rPr>
              <a:t> </a:t>
            </a:r>
            <a:r>
              <a:rPr lang="en-US" altLang="ar-EG" b="1">
                <a:solidFill>
                  <a:srgbClr val="A50021"/>
                </a:solidFill>
                <a:latin typeface="Times New Roman" panose="02020603050405020304" pitchFamily="18" charset="0"/>
                <a:cs typeface="Times New Roman" panose="02020603050405020304" pitchFamily="18" charset="0"/>
              </a:rPr>
              <a:t>It is one of the important factors influencing the microbial population &amp; their activity in soil. </a:t>
            </a:r>
          </a:p>
          <a:p>
            <a:pPr>
              <a:buFont typeface="Wingdings" panose="05000000000000000000" pitchFamily="2" charset="2"/>
              <a:buNone/>
            </a:pPr>
            <a:endParaRPr lang="en-US" altLang="ar-EG" b="1">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a:solidFill>
                  <a:srgbClr val="A50021"/>
                </a:solidFill>
                <a:latin typeface="Times New Roman" panose="02020603050405020304" pitchFamily="18" charset="0"/>
                <a:cs typeface="Times New Roman" panose="02020603050405020304" pitchFamily="18" charset="0"/>
              </a:rPr>
              <a:t>Water (soil moisture) is useful to the microorganisms in</a:t>
            </a:r>
            <a:r>
              <a:rPr lang="en-US" altLang="ar-EG">
                <a:solidFill>
                  <a:srgbClr val="A50021"/>
                </a:solidFill>
                <a:latin typeface="Times New Roman" panose="02020603050405020304" pitchFamily="18" charset="0"/>
                <a:cs typeface="Times New Roman" panose="02020603050405020304" pitchFamily="18" charset="0"/>
              </a:rPr>
              <a:t> </a:t>
            </a:r>
            <a:r>
              <a:rPr lang="en-US" altLang="ar-EG" b="1">
                <a:solidFill>
                  <a:srgbClr val="A50021"/>
                </a:solidFill>
                <a:latin typeface="Times New Roman" panose="02020603050405020304" pitchFamily="18" charset="0"/>
                <a:cs typeface="Times New Roman" panose="02020603050405020304" pitchFamily="18" charset="0"/>
              </a:rPr>
              <a:t>two ways i.e. it serve as source of nutrients and supplies hydrogen / oxygen to the organisms and </a:t>
            </a:r>
          </a:p>
          <a:p>
            <a:pPr>
              <a:buFont typeface="Wingdings" panose="05000000000000000000" pitchFamily="2" charset="2"/>
              <a:buNone/>
            </a:pPr>
            <a:endParaRPr lang="en-US" altLang="ar-EG" b="1">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a:solidFill>
                  <a:srgbClr val="A50021"/>
                </a:solidFill>
                <a:latin typeface="Times New Roman" panose="02020603050405020304" pitchFamily="18" charset="0"/>
                <a:cs typeface="Times New Roman" panose="02020603050405020304" pitchFamily="18" charset="0"/>
              </a:rPr>
              <a:t>it serve as solvent and carrier of other food nutrients to the microorganisms. </a:t>
            </a:r>
          </a:p>
          <a:p>
            <a:pPr>
              <a:buFont typeface="Wingdings" panose="05000000000000000000" pitchFamily="2" charset="2"/>
              <a:buNone/>
            </a:pPr>
            <a:endParaRPr lang="en-US" altLang="ar-EG" b="1">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a:solidFill>
                  <a:srgbClr val="A50021"/>
                </a:solidFill>
                <a:latin typeface="Times New Roman" panose="02020603050405020304" pitchFamily="18" charset="0"/>
                <a:cs typeface="Times New Roman" panose="02020603050405020304" pitchFamily="18" charset="0"/>
              </a:rPr>
              <a:t>Microbial activity &amp; population proliferate best in the moisture range of 20% to 60%.</a:t>
            </a:r>
            <a:r>
              <a:rPr lang="en-US" altLang="ar-EG">
                <a:latin typeface="Times New Roman" panose="02020603050405020304" pitchFamily="18" charset="0"/>
                <a:cs typeface="Times New Roman" panose="02020603050405020304" pitchFamily="18" charset="0"/>
              </a:rPr>
              <a:t> </a:t>
            </a:r>
            <a:endParaRPr lang="en-US" altLang="ar-E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35454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D210C3D-B912-4164-83A2-226487674A5F}"/>
              </a:ext>
            </a:extLst>
          </p:cNvPr>
          <p:cNvSpPr txBox="1">
            <a:spLocks noChangeArrowheads="1"/>
          </p:cNvSpPr>
          <p:nvPr/>
        </p:nvSpPr>
        <p:spPr>
          <a:xfrm>
            <a:off x="527539" y="419100"/>
            <a:ext cx="11303390" cy="6019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2060"/>
                </a:solidFill>
                <a:latin typeface="Times New Roman" panose="02020603050405020304" pitchFamily="18" charset="0"/>
                <a:cs typeface="Times New Roman" panose="02020603050405020304" pitchFamily="18" charset="0"/>
              </a:rPr>
              <a:t>Under excess moisture conditions / water logged conditions due to lack of soil aeration. (Oxygen) anaerobic microflora become active and the aerobes get suppressed. </a:t>
            </a:r>
          </a:p>
          <a:p>
            <a:pPr>
              <a:buFont typeface="Wingdings" panose="05000000000000000000" pitchFamily="2" charset="2"/>
              <a:buNone/>
            </a:pPr>
            <a:endParaRPr lang="en-US" altLang="ar-EG" b="1"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2060"/>
                </a:solidFill>
                <a:latin typeface="Times New Roman" panose="02020603050405020304" pitchFamily="18" charset="0"/>
                <a:cs typeface="Times New Roman" panose="02020603050405020304" pitchFamily="18" charset="0"/>
              </a:rPr>
              <a:t>While in the absence of adequate moisture in soil, some of microbes die out due to tissue dehydration and some of them change their forms into resting stages spores or cysts and tide over adverse conditions. </a:t>
            </a:r>
          </a:p>
          <a:p>
            <a:pPr>
              <a:buFont typeface="Wingdings" panose="05000000000000000000" pitchFamily="2" charset="2"/>
              <a:buNone/>
            </a:pPr>
            <a:endParaRPr lang="en-US" altLang="ar-EG" b="1"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2060"/>
                </a:solidFill>
                <a:latin typeface="Times New Roman" panose="02020603050405020304" pitchFamily="18" charset="0"/>
                <a:cs typeface="Times New Roman" panose="02020603050405020304" pitchFamily="18" charset="0"/>
              </a:rPr>
              <a:t>Therefore optimum soil moisture (range 20 to 60 %) must be there for better population and activity of microbes in soil.</a:t>
            </a:r>
          </a:p>
        </p:txBody>
      </p:sp>
    </p:spTree>
    <p:extLst>
      <p:ext uri="{BB962C8B-B14F-4D97-AF65-F5344CB8AC3E}">
        <p14:creationId xmlns:p14="http://schemas.microsoft.com/office/powerpoint/2010/main" val="10831764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BAB49539-2E78-46AC-99D6-F1F3503935C9}"/>
              </a:ext>
            </a:extLst>
          </p:cNvPr>
          <p:cNvSpPr txBox="1">
            <a:spLocks noChangeArrowheads="1"/>
          </p:cNvSpPr>
          <p:nvPr/>
        </p:nvSpPr>
        <p:spPr>
          <a:xfrm>
            <a:off x="457200" y="533400"/>
            <a:ext cx="11387798" cy="6096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4.  Soil temperature:</a:t>
            </a:r>
            <a:r>
              <a:rPr lang="en-US" altLang="ar-EG" dirty="0">
                <a:latin typeface="Times New Roman" panose="02020603050405020304" pitchFamily="18" charset="0"/>
                <a:cs typeface="Times New Roman" panose="02020603050405020304" pitchFamily="18" charset="0"/>
              </a:rPr>
              <a:t> </a:t>
            </a:r>
          </a:p>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Temperature is the most important environmental factor influencing the biological physical &amp; chemical processes and of microbes, microbial activity and population in soil. </a:t>
            </a:r>
          </a:p>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Though microorganisms can tolerate extreme temperature (such as - 60 °) conditions, but the optimum temperature range at which soil microorganisms can grow and function actively is rather narrow</a:t>
            </a:r>
            <a:r>
              <a:rPr lang="en-US" altLang="ar-EG" dirty="0">
                <a:solidFill>
                  <a:srgbClr val="A5002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240592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B41EBF0-57CA-4068-A56B-C57C5F1D5B39}"/>
              </a:ext>
            </a:extLst>
          </p:cNvPr>
          <p:cNvSpPr txBox="1">
            <a:spLocks noChangeArrowheads="1"/>
          </p:cNvSpPr>
          <p:nvPr/>
        </p:nvSpPr>
        <p:spPr>
          <a:xfrm>
            <a:off x="457199" y="267286"/>
            <a:ext cx="11190849" cy="62097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sz="3000"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3000" b="1" dirty="0">
                <a:solidFill>
                  <a:srgbClr val="A50021"/>
                </a:solidFill>
                <a:latin typeface="Times New Roman" panose="02020603050405020304" pitchFamily="18" charset="0"/>
                <a:cs typeface="Times New Roman" panose="02020603050405020304" pitchFamily="18" charset="0"/>
              </a:rPr>
              <a:t>Depending upon the temperature range at which microorganisms can grow and function, are divided into three groups i.e. psychrophiles (growing at low temperature below 10 °C) </a:t>
            </a:r>
          </a:p>
          <a:p>
            <a:pPr>
              <a:buFont typeface="Wingdings" panose="05000000000000000000" pitchFamily="2" charset="2"/>
              <a:buNone/>
            </a:pPr>
            <a:endParaRPr lang="en-US" altLang="ar-EG" sz="3000"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3000" b="1" dirty="0">
                <a:solidFill>
                  <a:srgbClr val="A50021"/>
                </a:solidFill>
                <a:latin typeface="Times New Roman" panose="02020603050405020304" pitchFamily="18" charset="0"/>
                <a:cs typeface="Times New Roman" panose="02020603050405020304" pitchFamily="18" charset="0"/>
              </a:rPr>
              <a:t>Mesophiles (growing well in the temp range of 20 °C to 45°C) and thermopiles (can tolerate temperature above 45 °C and optimum 45-60  °C).</a:t>
            </a:r>
          </a:p>
          <a:p>
            <a:pPr>
              <a:buFont typeface="Wingdings" panose="05000000000000000000" pitchFamily="2" charset="2"/>
              <a:buNone/>
            </a:pPr>
            <a:endParaRPr lang="en-US" altLang="ar-EG" b="1" dirty="0">
              <a:solidFill>
                <a:schemeClr val="accent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26266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793CCC3F-EA7A-4926-890E-CE66D1CF3622}"/>
              </a:ext>
            </a:extLst>
          </p:cNvPr>
          <p:cNvSpPr txBox="1">
            <a:spLocks noChangeArrowheads="1"/>
          </p:cNvSpPr>
          <p:nvPr/>
        </p:nvSpPr>
        <p:spPr>
          <a:xfrm>
            <a:off x="457199" y="381000"/>
            <a:ext cx="11401865" cy="5867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2060"/>
                </a:solidFill>
                <a:latin typeface="Times New Roman" panose="02020603050405020304" pitchFamily="18" charset="0"/>
                <a:cs typeface="Times New Roman" panose="02020603050405020304" pitchFamily="18" charset="0"/>
              </a:rPr>
              <a:t>Most of the soil microorganisms are mesophilic (25 to 40 °C) and optimum temperature for most mesophiles is 37°C.</a:t>
            </a:r>
          </a:p>
          <a:p>
            <a:pPr>
              <a:buFont typeface="Wingdings" panose="05000000000000000000" pitchFamily="2" charset="2"/>
              <a:buNone/>
            </a:pPr>
            <a:endParaRPr lang="en-US" altLang="ar-EG" b="1"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2060"/>
                </a:solidFill>
                <a:latin typeface="Times New Roman" panose="02020603050405020304" pitchFamily="18" charset="0"/>
                <a:cs typeface="Times New Roman" panose="02020603050405020304" pitchFamily="18" charset="0"/>
              </a:rPr>
              <a:t>True psychrophiles are almost absent in soil, and thermopiles though present in soil behaves like mesophiles. </a:t>
            </a:r>
          </a:p>
          <a:p>
            <a:pPr>
              <a:buFont typeface="Wingdings" panose="05000000000000000000" pitchFamily="2" charset="2"/>
              <a:buNone/>
            </a:pPr>
            <a:endParaRPr lang="en-US" altLang="ar-EG" b="1"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2060"/>
                </a:solidFill>
                <a:latin typeface="Times New Roman" panose="02020603050405020304" pitchFamily="18" charset="0"/>
                <a:cs typeface="Times New Roman" panose="02020603050405020304" pitchFamily="18" charset="0"/>
              </a:rPr>
              <a:t>True thermopiles are more abundant in decaying manure and compost heaps where high temperature prevails.</a:t>
            </a:r>
          </a:p>
        </p:txBody>
      </p:sp>
    </p:spTree>
    <p:extLst>
      <p:ext uri="{BB962C8B-B14F-4D97-AF65-F5344CB8AC3E}">
        <p14:creationId xmlns:p14="http://schemas.microsoft.com/office/powerpoint/2010/main" val="317243294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FEF2195-9176-4411-9CAD-71269A52F375}"/>
              </a:ext>
            </a:extLst>
          </p:cNvPr>
          <p:cNvSpPr txBox="1">
            <a:spLocks noChangeArrowheads="1"/>
          </p:cNvSpPr>
          <p:nvPr/>
        </p:nvSpPr>
        <p:spPr>
          <a:xfrm>
            <a:off x="381000" y="457200"/>
            <a:ext cx="11435862" cy="58975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Seasonal changes in soil temperature affect microbial population and their activity especially in temperate regions. </a:t>
            </a:r>
          </a:p>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In winter, when temperature is low (below 5 °C ), the number and activity of microorganisms falls down, and as the soils warms up in spring, they increases in number as well as activity. </a:t>
            </a:r>
          </a:p>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In general, population and activities of soil microorganisms are the highest in spring and lowest in winter season.</a:t>
            </a:r>
          </a:p>
        </p:txBody>
      </p:sp>
    </p:spTree>
    <p:extLst>
      <p:ext uri="{BB962C8B-B14F-4D97-AF65-F5344CB8AC3E}">
        <p14:creationId xmlns:p14="http://schemas.microsoft.com/office/powerpoint/2010/main" val="98370533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BF3E5830-495B-4AA5-8439-21FFD411A72E}"/>
              </a:ext>
            </a:extLst>
          </p:cNvPr>
          <p:cNvSpPr txBox="1">
            <a:spLocks noChangeArrowheads="1"/>
          </p:cNvSpPr>
          <p:nvPr/>
        </p:nvSpPr>
        <p:spPr>
          <a:xfrm>
            <a:off x="457200" y="304800"/>
            <a:ext cx="11514406" cy="6248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a:solidFill>
                  <a:srgbClr val="009900"/>
                </a:solidFill>
                <a:latin typeface="Times New Roman" panose="02020603050405020304" pitchFamily="18" charset="0"/>
                <a:cs typeface="Times New Roman" panose="02020603050405020304" pitchFamily="18" charset="0"/>
              </a:rPr>
              <a:t>5.  Soil air (Aeration):</a:t>
            </a:r>
            <a:endParaRPr lang="en-US" altLang="ar-EG">
              <a:solidFill>
                <a:srgbClr val="0099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a:latin typeface="Times New Roman" panose="02020603050405020304" pitchFamily="18" charset="0"/>
                <a:cs typeface="Times New Roman" panose="02020603050405020304" pitchFamily="18" charset="0"/>
              </a:rPr>
              <a:t> </a:t>
            </a:r>
          </a:p>
          <a:p>
            <a:pPr>
              <a:buFont typeface="Wingdings" panose="05000000000000000000" pitchFamily="2" charset="2"/>
              <a:buNone/>
            </a:pPr>
            <a:r>
              <a:rPr lang="en-US" altLang="ar-EG" b="1">
                <a:solidFill>
                  <a:srgbClr val="A50021"/>
                </a:solidFill>
                <a:latin typeface="Times New Roman" panose="02020603050405020304" pitchFamily="18" charset="0"/>
                <a:cs typeface="Times New Roman" panose="02020603050405020304" pitchFamily="18" charset="0"/>
              </a:rPr>
              <a:t>For the growth of microorganisms better aeration (oxygen and sometimes CO</a:t>
            </a:r>
            <a:r>
              <a:rPr lang="en-US" altLang="ar-EG" b="1" baseline="-25000">
                <a:solidFill>
                  <a:srgbClr val="A50021"/>
                </a:solidFill>
                <a:latin typeface="Times New Roman" panose="02020603050405020304" pitchFamily="18" charset="0"/>
                <a:cs typeface="Times New Roman" panose="02020603050405020304" pitchFamily="18" charset="0"/>
              </a:rPr>
              <a:t>2</a:t>
            </a:r>
            <a:r>
              <a:rPr lang="en-US" altLang="ar-EG" b="1">
                <a:solidFill>
                  <a:srgbClr val="A50021"/>
                </a:solidFill>
                <a:latin typeface="Times New Roman" panose="02020603050405020304" pitchFamily="18" charset="0"/>
                <a:cs typeface="Times New Roman" panose="02020603050405020304" pitchFamily="18" charset="0"/>
              </a:rPr>
              <a:t>) in the soil is essential. </a:t>
            </a:r>
          </a:p>
          <a:p>
            <a:pPr>
              <a:buFont typeface="Wingdings" panose="05000000000000000000" pitchFamily="2" charset="2"/>
              <a:buNone/>
            </a:pPr>
            <a:endParaRPr lang="en-US" altLang="ar-EG" b="1">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a:solidFill>
                  <a:srgbClr val="A50021"/>
                </a:solidFill>
                <a:latin typeface="Times New Roman" panose="02020603050405020304" pitchFamily="18" charset="0"/>
                <a:cs typeface="Times New Roman" panose="02020603050405020304" pitchFamily="18" charset="0"/>
              </a:rPr>
              <a:t>Microbes consume oxygen from soil air and gives out carbon dioxide. </a:t>
            </a:r>
          </a:p>
          <a:p>
            <a:pPr>
              <a:buFont typeface="Wingdings" panose="05000000000000000000" pitchFamily="2" charset="2"/>
              <a:buNone/>
            </a:pPr>
            <a:endParaRPr lang="en-US" altLang="ar-EG" b="1">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a:solidFill>
                  <a:srgbClr val="A50021"/>
                </a:solidFill>
                <a:latin typeface="Times New Roman" panose="02020603050405020304" pitchFamily="18" charset="0"/>
                <a:cs typeface="Times New Roman" panose="02020603050405020304" pitchFamily="18" charset="0"/>
              </a:rPr>
              <a:t>Activities of soil microbes is often measured in terms of the amount of oxygen absorbed or amount of CO</a:t>
            </a:r>
            <a:r>
              <a:rPr lang="en-US" altLang="ar-EG" b="1" baseline="-25000">
                <a:solidFill>
                  <a:srgbClr val="A50021"/>
                </a:solidFill>
                <a:latin typeface="Times New Roman" panose="02020603050405020304" pitchFamily="18" charset="0"/>
                <a:cs typeface="Times New Roman" panose="02020603050405020304" pitchFamily="18" charset="0"/>
              </a:rPr>
              <a:t>2</a:t>
            </a:r>
            <a:r>
              <a:rPr lang="en-US" altLang="ar-EG" b="1">
                <a:solidFill>
                  <a:srgbClr val="A50021"/>
                </a:solidFill>
                <a:latin typeface="Times New Roman" panose="02020603050405020304" pitchFamily="18" charset="0"/>
                <a:cs typeface="Times New Roman" panose="02020603050405020304" pitchFamily="18" charset="0"/>
              </a:rPr>
              <a:t> evolved by the organisms in the soil environment.</a:t>
            </a:r>
            <a:r>
              <a:rPr lang="en-US" altLang="ar-EG">
                <a:latin typeface="Times New Roman" panose="02020603050405020304" pitchFamily="18" charset="0"/>
                <a:cs typeface="Times New Roman" panose="02020603050405020304" pitchFamily="18" charset="0"/>
              </a:rPr>
              <a:t> </a:t>
            </a:r>
          </a:p>
          <a:p>
            <a:pPr>
              <a:buFont typeface="Wingdings" panose="05000000000000000000" pitchFamily="2" charset="2"/>
              <a:buNone/>
            </a:pPr>
            <a:endParaRPr lang="en-US" altLang="ar-E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32488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07056A7-F391-465D-83C6-D0374A50DBC3}"/>
              </a:ext>
            </a:extLst>
          </p:cNvPr>
          <p:cNvSpPr txBox="1">
            <a:spLocks noChangeArrowheads="1"/>
          </p:cNvSpPr>
          <p:nvPr/>
        </p:nvSpPr>
        <p:spPr>
          <a:xfrm>
            <a:off x="457200" y="381000"/>
            <a:ext cx="11345594" cy="6019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Under high soil moisture level / water logged conditions, gaseous exchange is hindered and the accumulation of CO</a:t>
            </a:r>
            <a:r>
              <a:rPr lang="en-US" altLang="ar-EG" b="1" baseline="-25000" dirty="0">
                <a:solidFill>
                  <a:srgbClr val="A50021"/>
                </a:solidFill>
                <a:latin typeface="Times New Roman" panose="02020603050405020304" pitchFamily="18" charset="0"/>
                <a:cs typeface="Times New Roman" panose="02020603050405020304" pitchFamily="18" charset="0"/>
              </a:rPr>
              <a:t>4</a:t>
            </a:r>
            <a:r>
              <a:rPr lang="en-US" altLang="ar-EG" b="1" dirty="0">
                <a:solidFill>
                  <a:srgbClr val="A50021"/>
                </a:solidFill>
                <a:latin typeface="Times New Roman" panose="02020603050405020304" pitchFamily="18" charset="0"/>
                <a:cs typeface="Times New Roman" panose="02020603050405020304" pitchFamily="18" charset="0"/>
              </a:rPr>
              <a:t> occurs in soil air which is toxic to microbes.</a:t>
            </a: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Depending upon oxygen requirements, soil microorganisms are grouped into categories aerobic (require oxygen for like processes), anaerobic (do not require oxygen) and microaerophilic (requiring low concentration of oxygen).</a:t>
            </a:r>
          </a:p>
        </p:txBody>
      </p:sp>
      <p:pic>
        <p:nvPicPr>
          <p:cNvPr id="3" name="Picture 4" descr="thumbnail">
            <a:extLst>
              <a:ext uri="{FF2B5EF4-FFF2-40B4-BE49-F238E27FC236}">
                <a16:creationId xmlns:a16="http://schemas.microsoft.com/office/drawing/2014/main" id="{4D7CB1E1-17C3-4370-AF7F-FA7A7E9E92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0040" y="3642360"/>
            <a:ext cx="3429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78340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345CB6F-073A-4B6F-8F96-91AB92A34BA2}"/>
              </a:ext>
            </a:extLst>
          </p:cNvPr>
          <p:cNvSpPr txBox="1">
            <a:spLocks noChangeArrowheads="1"/>
          </p:cNvSpPr>
          <p:nvPr/>
        </p:nvSpPr>
        <p:spPr>
          <a:xfrm>
            <a:off x="457199" y="304800"/>
            <a:ext cx="11458135" cy="6019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a:solidFill>
                  <a:srgbClr val="009900"/>
                </a:solidFill>
                <a:latin typeface="Times New Roman" panose="02020603050405020304" pitchFamily="18" charset="0"/>
                <a:cs typeface="Times New Roman" panose="02020603050405020304" pitchFamily="18" charset="0"/>
              </a:rPr>
              <a:t>6. Light:</a:t>
            </a:r>
            <a:r>
              <a:rPr lang="en-US" altLang="ar-EG">
                <a:latin typeface="Times New Roman" panose="02020603050405020304" pitchFamily="18" charset="0"/>
                <a:cs typeface="Times New Roman" panose="02020603050405020304" pitchFamily="18" charset="0"/>
              </a:rPr>
              <a:t> </a:t>
            </a:r>
          </a:p>
          <a:p>
            <a:pPr>
              <a:buFont typeface="Wingdings" panose="05000000000000000000" pitchFamily="2" charset="2"/>
              <a:buNone/>
            </a:pPr>
            <a:r>
              <a:rPr lang="en-US" altLang="ar-EG" b="1">
                <a:solidFill>
                  <a:srgbClr val="A50021"/>
                </a:solidFill>
                <a:latin typeface="Times New Roman" panose="02020603050405020304" pitchFamily="18" charset="0"/>
                <a:cs typeface="Times New Roman" panose="02020603050405020304" pitchFamily="18" charset="0"/>
              </a:rPr>
              <a:t>Direct sunlight is highly injurious to most of the microorganisms except algae. Therefore upper portion of the surface soil a centimeter or less is usually sterile or devoid of microorganisms. </a:t>
            </a:r>
          </a:p>
          <a:p>
            <a:pPr>
              <a:buFont typeface="Wingdings" panose="05000000000000000000" pitchFamily="2" charset="2"/>
              <a:buNone/>
            </a:pPr>
            <a:r>
              <a:rPr lang="en-US" altLang="ar-EG" b="1">
                <a:solidFill>
                  <a:srgbClr val="A50021"/>
                </a:solidFill>
                <a:latin typeface="Times New Roman" panose="02020603050405020304" pitchFamily="18" charset="0"/>
                <a:cs typeface="Times New Roman" panose="02020603050405020304" pitchFamily="18" charset="0"/>
              </a:rPr>
              <a:t>Effect of sunlight is due to heating and increase in temperature (More than 45°).</a:t>
            </a:r>
          </a:p>
          <a:p>
            <a:pPr>
              <a:buFont typeface="Wingdings" panose="05000000000000000000" pitchFamily="2" charset="2"/>
              <a:buNone/>
            </a:pPr>
            <a:endParaRPr lang="en-US" altLang="ar-EG" b="1">
              <a:solidFill>
                <a:srgbClr val="0099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a:solidFill>
                  <a:srgbClr val="009900"/>
                </a:solidFill>
                <a:latin typeface="Times New Roman" panose="02020603050405020304" pitchFamily="18" charset="0"/>
                <a:cs typeface="Times New Roman" panose="02020603050405020304" pitchFamily="18" charset="0"/>
              </a:rPr>
              <a:t>7. Soil Reaction / Soil pH:</a:t>
            </a:r>
            <a:endParaRPr lang="en-US" altLang="ar-EG">
              <a:solidFill>
                <a:srgbClr val="0099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a:latin typeface="Times New Roman" panose="02020603050405020304" pitchFamily="18" charset="0"/>
                <a:cs typeface="Times New Roman" panose="02020603050405020304" pitchFamily="18" charset="0"/>
              </a:rPr>
              <a:t> </a:t>
            </a:r>
            <a:r>
              <a:rPr lang="en-US" altLang="ar-EG" b="1">
                <a:solidFill>
                  <a:schemeClr val="hlink"/>
                </a:solidFill>
                <a:latin typeface="Times New Roman" panose="02020603050405020304" pitchFamily="18" charset="0"/>
                <a:cs typeface="Times New Roman" panose="02020603050405020304" pitchFamily="18" charset="0"/>
              </a:rPr>
              <a:t>Soil reaction has a definite effect on quantitative and qualitative composite on of soil microbes.</a:t>
            </a:r>
            <a:r>
              <a:rPr lang="en-US" altLang="ar-EG" b="1">
                <a:latin typeface="Times New Roman" panose="02020603050405020304" pitchFamily="18" charset="0"/>
                <a:cs typeface="Times New Roman" panose="02020603050405020304" pitchFamily="18" charset="0"/>
              </a:rPr>
              <a:t> </a:t>
            </a:r>
            <a:endParaRPr lang="en-US" altLang="ar-EG" b="1">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5930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08982239-A37B-45E9-AC46-A341731A45D8}"/>
              </a:ext>
            </a:extLst>
          </p:cNvPr>
          <p:cNvSpPr txBox="1">
            <a:spLocks noChangeArrowheads="1"/>
          </p:cNvSpPr>
          <p:nvPr/>
        </p:nvSpPr>
        <p:spPr>
          <a:xfrm>
            <a:off x="381000" y="304800"/>
            <a:ext cx="11393658" cy="6248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Soil Microorganism: Bacteria</a:t>
            </a:r>
          </a:p>
          <a:p>
            <a:pPr>
              <a:lnSpc>
                <a:spcPct val="80000"/>
              </a:lnSpc>
              <a:buFont typeface="Wingdings" panose="05000000000000000000" pitchFamily="2" charset="2"/>
              <a:buNone/>
            </a:pPr>
            <a:endParaRPr lang="en-US" altLang="ar-EG" sz="1800" dirty="0">
              <a:solidFill>
                <a:srgbClr val="009900"/>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400" b="1" dirty="0">
                <a:solidFill>
                  <a:srgbClr val="A50021"/>
                </a:solidFill>
                <a:latin typeface="Times New Roman" panose="02020603050405020304" pitchFamily="18" charset="0"/>
                <a:cs typeface="Times New Roman" panose="02020603050405020304" pitchFamily="18" charset="0"/>
              </a:rPr>
              <a:t>Amongst the different microorganisms inhabiting in the soil, bacteria are the most abundant and predominant organisms. </a:t>
            </a:r>
          </a:p>
          <a:p>
            <a:pPr>
              <a:lnSpc>
                <a:spcPct val="150000"/>
              </a:lnSpc>
              <a:spcBef>
                <a:spcPts val="0"/>
              </a:spcBef>
              <a:buFont typeface="Wingdings" panose="05000000000000000000" pitchFamily="2" charset="2"/>
              <a:buNone/>
            </a:pPr>
            <a:r>
              <a:rPr lang="en-US" altLang="ar-EG" sz="2400" b="1" dirty="0">
                <a:solidFill>
                  <a:srgbClr val="A50021"/>
                </a:solidFill>
                <a:latin typeface="Times New Roman" panose="02020603050405020304" pitchFamily="18" charset="0"/>
                <a:cs typeface="Times New Roman" panose="02020603050405020304" pitchFamily="18" charset="0"/>
              </a:rPr>
              <a:t>These are primitive, prokaryotic, microscopic and unicellular microorganisms without chlorophyll. </a:t>
            </a:r>
          </a:p>
          <a:p>
            <a:pPr>
              <a:lnSpc>
                <a:spcPct val="150000"/>
              </a:lnSpc>
              <a:spcBef>
                <a:spcPts val="0"/>
              </a:spcBef>
              <a:buFont typeface="Wingdings" panose="05000000000000000000" pitchFamily="2" charset="2"/>
              <a:buNone/>
            </a:pPr>
            <a:r>
              <a:rPr lang="en-US" altLang="ar-EG" sz="2400" b="1" dirty="0">
                <a:solidFill>
                  <a:srgbClr val="A50021"/>
                </a:solidFill>
                <a:latin typeface="Times New Roman" panose="02020603050405020304" pitchFamily="18" charset="0"/>
                <a:cs typeface="Times New Roman" panose="02020603050405020304" pitchFamily="18" charset="0"/>
              </a:rPr>
              <a:t>Morphologically, soil bacteria are divided into three groups viz </a:t>
            </a:r>
            <a:r>
              <a:rPr lang="en-US" altLang="ar-EG" sz="2400" b="1" i="1" dirty="0">
                <a:solidFill>
                  <a:srgbClr val="A50021"/>
                </a:solidFill>
                <a:latin typeface="Times New Roman" panose="02020603050405020304" pitchFamily="18" charset="0"/>
                <a:cs typeface="Times New Roman" panose="02020603050405020304" pitchFamily="18" charset="0"/>
              </a:rPr>
              <a:t>Cocci </a:t>
            </a:r>
            <a:r>
              <a:rPr lang="en-US" altLang="ar-EG" sz="2400" b="1" dirty="0">
                <a:solidFill>
                  <a:srgbClr val="A50021"/>
                </a:solidFill>
                <a:latin typeface="Times New Roman" panose="02020603050405020304" pitchFamily="18" charset="0"/>
                <a:cs typeface="Times New Roman" panose="02020603050405020304" pitchFamily="18" charset="0"/>
              </a:rPr>
              <a:t>(spherical), bacilli (rod-shaped) and </a:t>
            </a:r>
            <a:r>
              <a:rPr lang="en-US" altLang="ar-EG" sz="2400" b="1" i="1" dirty="0">
                <a:solidFill>
                  <a:srgbClr val="A50021"/>
                </a:solidFill>
                <a:latin typeface="Times New Roman" panose="02020603050405020304" pitchFamily="18" charset="0"/>
                <a:cs typeface="Times New Roman" panose="02020603050405020304" pitchFamily="18" charset="0"/>
              </a:rPr>
              <a:t>Spirilli  </a:t>
            </a:r>
            <a:r>
              <a:rPr lang="en-US" altLang="ar-EG" sz="2400" b="1" dirty="0">
                <a:solidFill>
                  <a:srgbClr val="A50021"/>
                </a:solidFill>
                <a:latin typeface="Times New Roman" panose="02020603050405020304" pitchFamily="18" charset="0"/>
                <a:cs typeface="Times New Roman" panose="02020603050405020304" pitchFamily="18" charset="0"/>
              </a:rPr>
              <a:t>(cells with long wavy chains). </a:t>
            </a:r>
            <a:endParaRPr lang="en-US" altLang="ar-EG" sz="2400" b="1" i="1" dirty="0">
              <a:solidFill>
                <a:srgbClr val="A50021"/>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400" b="1" i="1" dirty="0">
                <a:solidFill>
                  <a:srgbClr val="A50021"/>
                </a:solidFill>
                <a:latin typeface="Times New Roman" panose="02020603050405020304" pitchFamily="18" charset="0"/>
                <a:cs typeface="Times New Roman" panose="02020603050405020304" pitchFamily="18" charset="0"/>
              </a:rPr>
              <a:t>Bacilli </a:t>
            </a:r>
            <a:r>
              <a:rPr lang="en-US" altLang="ar-EG" sz="2400" b="1" dirty="0">
                <a:solidFill>
                  <a:srgbClr val="A50021"/>
                </a:solidFill>
                <a:latin typeface="Times New Roman" panose="02020603050405020304" pitchFamily="18" charset="0"/>
                <a:cs typeface="Times New Roman" panose="02020603050405020304" pitchFamily="18" charset="0"/>
              </a:rPr>
              <a:t>are most numerous followed by Cocci </a:t>
            </a:r>
            <a:r>
              <a:rPr lang="en-US" altLang="ar-EG" sz="2400" b="1" i="1" dirty="0">
                <a:solidFill>
                  <a:srgbClr val="A50021"/>
                </a:solidFill>
                <a:latin typeface="Times New Roman" panose="02020603050405020304" pitchFamily="18" charset="0"/>
                <a:cs typeface="Times New Roman" panose="02020603050405020304" pitchFamily="18" charset="0"/>
              </a:rPr>
              <a:t>and Spirilli </a:t>
            </a:r>
            <a:r>
              <a:rPr lang="en-US" altLang="ar-EG" sz="2400" b="1" dirty="0">
                <a:solidFill>
                  <a:srgbClr val="A50021"/>
                </a:solidFill>
                <a:latin typeface="Times New Roman" panose="02020603050405020304" pitchFamily="18" charset="0"/>
                <a:cs typeface="Times New Roman" panose="02020603050405020304" pitchFamily="18" charset="0"/>
              </a:rPr>
              <a:t>in soil.</a:t>
            </a:r>
            <a:br>
              <a:rPr lang="en-US" altLang="ar-EG" sz="2400" b="1" dirty="0">
                <a:solidFill>
                  <a:srgbClr val="A50021"/>
                </a:solidFill>
                <a:latin typeface="Times New Roman" panose="02020603050405020304" pitchFamily="18" charset="0"/>
                <a:cs typeface="Times New Roman" panose="02020603050405020304" pitchFamily="18" charset="0"/>
              </a:rPr>
            </a:br>
            <a:r>
              <a:rPr lang="en-US" altLang="ar-EG" sz="2400" b="1" dirty="0">
                <a:solidFill>
                  <a:srgbClr val="A50021"/>
                </a:solidFill>
                <a:latin typeface="Times New Roman" panose="02020603050405020304" pitchFamily="18" charset="0"/>
                <a:cs typeface="Times New Roman" panose="02020603050405020304" pitchFamily="18" charset="0"/>
              </a:rPr>
              <a:t>The most common method used for isolation of soil bacteria is the "dilution plate count" method which allows the enumeration of only viable/living cells in the soil. </a:t>
            </a:r>
          </a:p>
          <a:p>
            <a:pPr>
              <a:lnSpc>
                <a:spcPct val="150000"/>
              </a:lnSpc>
              <a:spcBef>
                <a:spcPts val="0"/>
              </a:spcBef>
              <a:buFont typeface="Wingdings" panose="05000000000000000000" pitchFamily="2" charset="2"/>
              <a:buNone/>
            </a:pPr>
            <a:endParaRPr lang="en-US" altLang="ar-EG" sz="2400" b="1" dirty="0">
              <a:solidFill>
                <a:srgbClr val="A50021"/>
              </a:solidFill>
              <a:latin typeface="Times New Roman" panose="02020603050405020304" pitchFamily="18" charset="0"/>
              <a:cs typeface="Times New Roman" panose="02020603050405020304" pitchFamily="18" charset="0"/>
            </a:endParaRPr>
          </a:p>
          <a:p>
            <a:pPr>
              <a:lnSpc>
                <a:spcPct val="80000"/>
              </a:lnSpc>
              <a:buFont typeface="Wingdings" panose="05000000000000000000" pitchFamily="2" charset="2"/>
              <a:buNone/>
            </a:pPr>
            <a:br>
              <a:rPr lang="en-US" altLang="ar-EG" sz="1400" b="1" dirty="0">
                <a:solidFill>
                  <a:schemeClr val="hlink"/>
                </a:solidFill>
                <a:latin typeface="Times New Roman" panose="02020603050405020304" pitchFamily="18" charset="0"/>
                <a:cs typeface="Times New Roman" panose="02020603050405020304" pitchFamily="18" charset="0"/>
              </a:rPr>
            </a:br>
            <a:br>
              <a:rPr lang="en-US" altLang="ar-EG" sz="400" dirty="0">
                <a:solidFill>
                  <a:schemeClr val="hlink"/>
                </a:solidFill>
              </a:rPr>
            </a:br>
            <a:br>
              <a:rPr lang="en-US" altLang="ar-EG" sz="200" dirty="0"/>
            </a:br>
            <a:endParaRPr lang="en-US" altLang="ar-EG" sz="200" dirty="0"/>
          </a:p>
        </p:txBody>
      </p:sp>
    </p:spTree>
    <p:extLst>
      <p:ext uri="{BB962C8B-B14F-4D97-AF65-F5344CB8AC3E}">
        <p14:creationId xmlns:p14="http://schemas.microsoft.com/office/powerpoint/2010/main" val="27488155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1593FA27-0A28-4266-911E-7501CB905AF2}"/>
              </a:ext>
            </a:extLst>
          </p:cNvPr>
          <p:cNvSpPr txBox="1">
            <a:spLocks noChangeArrowheads="1"/>
          </p:cNvSpPr>
          <p:nvPr/>
        </p:nvSpPr>
        <p:spPr>
          <a:xfrm>
            <a:off x="457200" y="228600"/>
            <a:ext cx="11500338" cy="6248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buFont typeface="Wingdings" panose="05000000000000000000" pitchFamily="2" charset="2"/>
              <a:buNone/>
            </a:pPr>
            <a:endParaRPr lang="en-US" altLang="ar-EG" sz="2600" b="1" dirty="0">
              <a:solidFill>
                <a:schemeClr val="hlink"/>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None/>
            </a:pPr>
            <a:r>
              <a:rPr lang="en-US" altLang="ar-EG" sz="2600" b="1" dirty="0">
                <a:solidFill>
                  <a:schemeClr val="hlink"/>
                </a:solidFill>
                <a:latin typeface="Times New Roman" panose="02020603050405020304" pitchFamily="18" charset="0"/>
                <a:cs typeface="Times New Roman" panose="02020603050405020304" pitchFamily="18" charset="0"/>
              </a:rPr>
              <a:t>Most of the soil bacteria, blue-green algae, diatoms and protozoa prefer a neutral or slightly alkaline reaction between pH 4.5 and 8.0 and fungi grow in acidic reaction between pH 4.5 and 6.5 while actinomycetes prefer slightly alkaline soil reactions. </a:t>
            </a:r>
          </a:p>
          <a:p>
            <a:pPr>
              <a:lnSpc>
                <a:spcPct val="150000"/>
              </a:lnSpc>
              <a:buFont typeface="Wingdings" panose="05000000000000000000" pitchFamily="2" charset="2"/>
              <a:buNone/>
            </a:pPr>
            <a:r>
              <a:rPr lang="en-US" altLang="ar-EG" sz="2600" b="1" dirty="0">
                <a:solidFill>
                  <a:schemeClr val="hlink"/>
                </a:solidFill>
                <a:latin typeface="Times New Roman" panose="02020603050405020304" pitchFamily="18" charset="0"/>
                <a:cs typeface="Times New Roman" panose="02020603050405020304" pitchFamily="18" charset="0"/>
              </a:rPr>
              <a:t>Soil reactions also influence the type of the bacteria present in soil. </a:t>
            </a:r>
          </a:p>
          <a:p>
            <a:pPr>
              <a:lnSpc>
                <a:spcPct val="150000"/>
              </a:lnSpc>
              <a:buFont typeface="Wingdings" panose="05000000000000000000" pitchFamily="2" charset="2"/>
              <a:buNone/>
            </a:pPr>
            <a:r>
              <a:rPr lang="en-US" altLang="ar-EG" sz="2600" b="1" dirty="0">
                <a:solidFill>
                  <a:schemeClr val="hlink"/>
                </a:solidFill>
                <a:latin typeface="Times New Roman" panose="02020603050405020304" pitchFamily="18" charset="0"/>
                <a:cs typeface="Times New Roman" panose="02020603050405020304" pitchFamily="18" charset="0"/>
              </a:rPr>
              <a:t>For example nitrifying bacteria </a:t>
            </a:r>
            <a:r>
              <a:rPr lang="en-US" altLang="ar-EG" sz="2600" b="1" i="1" dirty="0">
                <a:solidFill>
                  <a:schemeClr val="hlink"/>
                </a:solidFill>
                <a:latin typeface="Times New Roman" panose="02020603050405020304" pitchFamily="18" charset="0"/>
                <a:cs typeface="Times New Roman" panose="02020603050405020304" pitchFamily="18" charset="0"/>
              </a:rPr>
              <a:t>(Nitrosomonas &amp; Nitrobacter) </a:t>
            </a:r>
            <a:r>
              <a:rPr lang="en-US" altLang="ar-EG" sz="2600" b="1" dirty="0">
                <a:solidFill>
                  <a:schemeClr val="hlink"/>
                </a:solidFill>
                <a:latin typeface="Times New Roman" panose="02020603050405020304" pitchFamily="18" charset="0"/>
                <a:cs typeface="Times New Roman" panose="02020603050405020304" pitchFamily="18" charset="0"/>
              </a:rPr>
              <a:t>and diazotrophs like </a:t>
            </a:r>
            <a:r>
              <a:rPr lang="en-US" altLang="ar-EG" sz="2600" b="1" i="1" dirty="0">
                <a:solidFill>
                  <a:schemeClr val="hlink"/>
                </a:solidFill>
                <a:latin typeface="Times New Roman" panose="02020603050405020304" pitchFamily="18" charset="0"/>
                <a:cs typeface="Times New Roman" panose="02020603050405020304" pitchFamily="18" charset="0"/>
              </a:rPr>
              <a:t>Azotobacter </a:t>
            </a:r>
            <a:r>
              <a:rPr lang="en-US" altLang="ar-EG" sz="2600" b="1" dirty="0">
                <a:solidFill>
                  <a:schemeClr val="hlink"/>
                </a:solidFill>
                <a:latin typeface="Times New Roman" panose="02020603050405020304" pitchFamily="18" charset="0"/>
                <a:cs typeface="Times New Roman" panose="02020603050405020304" pitchFamily="18" charset="0"/>
              </a:rPr>
              <a:t>are absent totally or inactive in acid soils, while diazotrophs like </a:t>
            </a:r>
            <a:r>
              <a:rPr lang="en-US" altLang="ar-EG" sz="2600" b="1" i="1" dirty="0">
                <a:solidFill>
                  <a:schemeClr val="hlink"/>
                </a:solidFill>
                <a:latin typeface="Times New Roman" panose="02020603050405020304" pitchFamily="18" charset="0"/>
                <a:cs typeface="Times New Roman" panose="02020603050405020304" pitchFamily="18" charset="0"/>
              </a:rPr>
              <a:t>Beijerinckia, Derxia, </a:t>
            </a:r>
            <a:r>
              <a:rPr lang="en-US" altLang="ar-EG" sz="2600" b="1" dirty="0">
                <a:solidFill>
                  <a:schemeClr val="hlink"/>
                </a:solidFill>
                <a:latin typeface="Times New Roman" panose="02020603050405020304" pitchFamily="18" charset="0"/>
                <a:cs typeface="Times New Roman" panose="02020603050405020304" pitchFamily="18" charset="0"/>
              </a:rPr>
              <a:t>and sulphur oxidizing bacteria like </a:t>
            </a:r>
            <a:r>
              <a:rPr lang="en-US" altLang="ar-EG" sz="2600" b="1" i="1" dirty="0">
                <a:solidFill>
                  <a:schemeClr val="hlink"/>
                </a:solidFill>
                <a:latin typeface="Times New Roman" panose="02020603050405020304" pitchFamily="18" charset="0"/>
                <a:cs typeface="Times New Roman" panose="02020603050405020304" pitchFamily="18" charset="0"/>
              </a:rPr>
              <a:t>Thiobacillus thiooxidans </a:t>
            </a:r>
            <a:r>
              <a:rPr lang="en-US" altLang="ar-EG" sz="2600" b="1" dirty="0">
                <a:solidFill>
                  <a:schemeClr val="hlink"/>
                </a:solidFill>
                <a:latin typeface="Times New Roman" panose="02020603050405020304" pitchFamily="18" charset="0"/>
                <a:cs typeface="Times New Roman" panose="02020603050405020304" pitchFamily="18" charset="0"/>
              </a:rPr>
              <a:t>are active in acidic soils.</a:t>
            </a:r>
            <a:r>
              <a:rPr lang="en-US" altLang="ar-EG" sz="26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2322252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4ECF7DA8-FF93-47B0-BDD5-F107B1B67DA6}"/>
              </a:ext>
            </a:extLst>
          </p:cNvPr>
          <p:cNvSpPr txBox="1">
            <a:spLocks noChangeArrowheads="1"/>
          </p:cNvSpPr>
          <p:nvPr/>
        </p:nvSpPr>
        <p:spPr>
          <a:xfrm>
            <a:off x="409135" y="342900"/>
            <a:ext cx="11373729" cy="61722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8. Soil Organic Matter:</a:t>
            </a:r>
            <a:endParaRPr lang="en-US" altLang="ar-EG" dirty="0">
              <a:solidFill>
                <a:srgbClr val="009900"/>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dirty="0">
                <a:latin typeface="Times New Roman" panose="02020603050405020304" pitchFamily="18" charset="0"/>
                <a:cs typeface="Times New Roman" panose="02020603050405020304" pitchFamily="18" charset="0"/>
              </a:rPr>
              <a:t> </a:t>
            </a:r>
            <a:r>
              <a:rPr lang="en-US" altLang="ar-EG" b="1" dirty="0">
                <a:solidFill>
                  <a:schemeClr val="hlink"/>
                </a:solidFill>
                <a:latin typeface="Times New Roman" panose="02020603050405020304" pitchFamily="18" charset="0"/>
                <a:cs typeface="Times New Roman" panose="02020603050405020304" pitchFamily="18" charset="0"/>
              </a:rPr>
              <a:t>The organic matter in soil being the chief source of energy and food for most of the soil organisms, it has great influence on the microbial population. Organic matter influence directly or indirectly on the population and activity of soil microorganisms. It influences the structure and texture of soil and thereby activity of the microorganisms.</a:t>
            </a:r>
            <a:endParaRPr lang="en-US" altLang="ar-EG" b="1" dirty="0">
              <a:solidFill>
                <a:srgbClr val="0099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009900"/>
                </a:solidFill>
                <a:latin typeface="Times New Roman" panose="02020603050405020304" pitchFamily="18" charset="0"/>
                <a:cs typeface="Times New Roman" panose="02020603050405020304" pitchFamily="18" charset="0"/>
              </a:rPr>
              <a:t>9.  Food and energy supply:</a:t>
            </a:r>
            <a:endParaRPr lang="en-US" altLang="ar-EG" dirty="0">
              <a:solidFill>
                <a:srgbClr val="009900"/>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chemeClr val="hlink"/>
                </a:solidFill>
                <a:latin typeface="Times New Roman" panose="02020603050405020304" pitchFamily="18" charset="0"/>
                <a:cs typeface="Times New Roman" panose="02020603050405020304" pitchFamily="18" charset="0"/>
              </a:rPr>
              <a:t>Almost all microorganisms obtain their food and energy from the plant residues or </a:t>
            </a:r>
            <a:r>
              <a:rPr lang="en-US" altLang="ar-EG" b="1" dirty="0">
                <a:solidFill>
                  <a:schemeClr val="hlink"/>
                </a:solidFill>
              </a:rPr>
              <a:t>organic matter </a:t>
            </a:r>
            <a:r>
              <a:rPr lang="en-US" altLang="ar-EG" b="1" dirty="0">
                <a:solidFill>
                  <a:schemeClr val="hlink"/>
                </a:solidFill>
                <a:latin typeface="Times New Roman" panose="02020603050405020304" pitchFamily="18" charset="0"/>
                <a:cs typeface="Times New Roman" panose="02020603050405020304" pitchFamily="18" charset="0"/>
              </a:rPr>
              <a:t>added to the soil.</a:t>
            </a:r>
            <a:r>
              <a:rPr lang="en-US" altLang="ar-EG" b="1" dirty="0">
                <a:solidFill>
                  <a:schemeClr val="accent2"/>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184177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96EB0B5-473C-4706-BA8F-171B5C432B54}"/>
              </a:ext>
            </a:extLst>
          </p:cNvPr>
          <p:cNvSpPr txBox="1">
            <a:spLocks noChangeArrowheads="1"/>
          </p:cNvSpPr>
          <p:nvPr/>
        </p:nvSpPr>
        <p:spPr>
          <a:xfrm>
            <a:off x="457200" y="381000"/>
            <a:ext cx="11359662" cy="6019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chemeClr val="hlink"/>
                </a:solidFill>
                <a:latin typeface="Times New Roman" panose="02020603050405020304" pitchFamily="18" charset="0"/>
                <a:cs typeface="Times New Roman" panose="02020603050405020304" pitchFamily="18" charset="0"/>
              </a:rPr>
              <a:t>Energy is required for the metabolic activities of microorganisms. The heterotrophs utilize the energy liberated during the oxidation of complex organic compounds in soil, </a:t>
            </a:r>
          </a:p>
          <a:p>
            <a:pPr>
              <a:buFont typeface="Wingdings" panose="05000000000000000000" pitchFamily="2" charset="2"/>
              <a:buNone/>
            </a:pPr>
            <a:endParaRPr lang="en-US" altLang="ar-EG" b="1" dirty="0">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chemeClr val="hlink"/>
                </a:solidFill>
                <a:latin typeface="Times New Roman" panose="02020603050405020304" pitchFamily="18" charset="0"/>
                <a:cs typeface="Times New Roman" panose="02020603050405020304" pitchFamily="18" charset="0"/>
              </a:rPr>
              <a:t>while autotrophs meet their energy requirement form oxidation of simple inorganic compounds (chemoautotroph) or from solar radiation (Photoautotroph). </a:t>
            </a:r>
          </a:p>
          <a:p>
            <a:pPr>
              <a:buFont typeface="Wingdings" panose="05000000000000000000" pitchFamily="2" charset="2"/>
              <a:buNone/>
            </a:pPr>
            <a:endParaRPr lang="en-US" altLang="ar-EG" b="1" dirty="0">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chemeClr val="hlink"/>
                </a:solidFill>
                <a:latin typeface="Times New Roman" panose="02020603050405020304" pitchFamily="18" charset="0"/>
                <a:cs typeface="Times New Roman" panose="02020603050405020304" pitchFamily="18" charset="0"/>
              </a:rPr>
              <a:t>Thus, the source of food and energy rich material is essential for the microbial activity in soil. </a:t>
            </a:r>
          </a:p>
        </p:txBody>
      </p:sp>
    </p:spTree>
    <p:extLst>
      <p:ext uri="{BB962C8B-B14F-4D97-AF65-F5344CB8AC3E}">
        <p14:creationId xmlns:p14="http://schemas.microsoft.com/office/powerpoint/2010/main" val="26559596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617F3456-2B08-4993-AC53-C4D33AED9645}"/>
              </a:ext>
            </a:extLst>
          </p:cNvPr>
          <p:cNvSpPr txBox="1">
            <a:spLocks noChangeArrowheads="1"/>
          </p:cNvSpPr>
          <p:nvPr/>
        </p:nvSpPr>
        <p:spPr>
          <a:xfrm>
            <a:off x="457200" y="457200"/>
            <a:ext cx="11415932" cy="6096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b="1">
                <a:solidFill>
                  <a:srgbClr val="FF0000"/>
                </a:solidFill>
                <a:latin typeface="Times New Roman" panose="02020603050405020304" pitchFamily="18" charset="0"/>
                <a:cs typeface="Times New Roman" panose="02020603050405020304" pitchFamily="18" charset="0"/>
              </a:rPr>
              <a:t>10. Nature of Soil:</a:t>
            </a:r>
            <a:endParaRPr lang="en-US" altLang="ar-EG">
              <a:solidFill>
                <a:srgbClr val="FF0000"/>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a:latin typeface="Times New Roman" panose="02020603050405020304" pitchFamily="18" charset="0"/>
                <a:cs typeface="Times New Roman" panose="02020603050405020304" pitchFamily="18" charset="0"/>
              </a:rPr>
              <a:t> </a:t>
            </a:r>
          </a:p>
          <a:p>
            <a:pPr>
              <a:buFont typeface="Wingdings" panose="05000000000000000000" pitchFamily="2" charset="2"/>
              <a:buNone/>
            </a:pPr>
            <a:r>
              <a:rPr lang="en-US" altLang="ar-EG" b="1">
                <a:solidFill>
                  <a:schemeClr val="hlink"/>
                </a:solidFill>
                <a:latin typeface="Times New Roman" panose="02020603050405020304" pitchFamily="18" charset="0"/>
                <a:cs typeface="Times New Roman" panose="02020603050405020304" pitchFamily="18" charset="0"/>
              </a:rPr>
              <a:t>The physical, chemical and physico-chemical nature of soil and its nutrient status influence the microbial population both quantitatively and qualitatively.</a:t>
            </a:r>
          </a:p>
          <a:p>
            <a:pPr>
              <a:buFont typeface="Wingdings" panose="05000000000000000000" pitchFamily="2" charset="2"/>
              <a:buNone/>
            </a:pPr>
            <a:r>
              <a:rPr lang="en-US" altLang="ar-EG" b="1">
                <a:solidFill>
                  <a:schemeClr val="hlink"/>
                </a:solidFill>
                <a:latin typeface="Times New Roman" panose="02020603050405020304" pitchFamily="18" charset="0"/>
                <a:cs typeface="Times New Roman" panose="02020603050405020304" pitchFamily="18" charset="0"/>
              </a:rPr>
              <a:t> The chemical nature of soil has considerable effect on microbial population in soil. </a:t>
            </a:r>
          </a:p>
          <a:p>
            <a:pPr>
              <a:buFont typeface="Wingdings" panose="05000000000000000000" pitchFamily="2" charset="2"/>
              <a:buNone/>
            </a:pPr>
            <a:endParaRPr lang="en-US" altLang="ar-EG" b="1">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a:solidFill>
                  <a:schemeClr val="hlink"/>
                </a:solidFill>
                <a:latin typeface="Times New Roman" panose="02020603050405020304" pitchFamily="18" charset="0"/>
                <a:cs typeface="Times New Roman" panose="02020603050405020304" pitchFamily="18" charset="0"/>
              </a:rPr>
              <a:t>The soils in good physical condition have better aeration and moisture content which is essential for optimum microbial activity</a:t>
            </a:r>
            <a:r>
              <a:rPr lang="en-US" altLang="ar-EG">
                <a:latin typeface="Times New Roman" panose="02020603050405020304" pitchFamily="18" charset="0"/>
                <a:cs typeface="Times New Roman" panose="02020603050405020304" pitchFamily="18" charset="0"/>
              </a:rPr>
              <a:t>. </a:t>
            </a:r>
            <a:endParaRPr lang="en-US" altLang="ar-EG"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88258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91334014-F9FF-4846-BFD4-7AF82C2CD88D}"/>
              </a:ext>
            </a:extLst>
          </p:cNvPr>
          <p:cNvSpPr txBox="1">
            <a:spLocks noChangeArrowheads="1"/>
          </p:cNvSpPr>
          <p:nvPr/>
        </p:nvSpPr>
        <p:spPr>
          <a:xfrm>
            <a:off x="457199" y="304800"/>
            <a:ext cx="11387797" cy="58213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chemeClr val="hlink"/>
                </a:solidFill>
                <a:latin typeface="Times New Roman" panose="02020603050405020304" pitchFamily="18" charset="0"/>
                <a:cs typeface="Times New Roman" panose="02020603050405020304" pitchFamily="18" charset="0"/>
              </a:rPr>
              <a:t>Similarly nutrients (macro and micro) and organic constituents of humus are responsible for absence or presence of certain type of microorganisms and their activity. </a:t>
            </a:r>
          </a:p>
          <a:p>
            <a:pPr>
              <a:buFont typeface="Wingdings" panose="05000000000000000000" pitchFamily="2" charset="2"/>
              <a:buNone/>
            </a:pPr>
            <a:endParaRPr lang="en-US" altLang="ar-EG" b="1" dirty="0">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chemeClr val="hlink"/>
                </a:solidFill>
                <a:latin typeface="Times New Roman" panose="02020603050405020304" pitchFamily="18" charset="0"/>
                <a:cs typeface="Times New Roman" panose="02020603050405020304" pitchFamily="18" charset="0"/>
              </a:rPr>
              <a:t>For example activity and presence of nitrogen fixing bacteria is greatly influenced by the availability of molybdenum and absence of available phosphate restricts the growth of </a:t>
            </a:r>
            <a:r>
              <a:rPr lang="en-US" altLang="ar-EG" b="1" i="1" dirty="0">
                <a:solidFill>
                  <a:schemeClr val="hlink"/>
                </a:solidFill>
                <a:latin typeface="Times New Roman" panose="02020603050405020304" pitchFamily="18" charset="0"/>
                <a:cs typeface="Times New Roman" panose="02020603050405020304" pitchFamily="18" charset="0"/>
              </a:rPr>
              <a:t>Azotobacter</a:t>
            </a:r>
            <a:r>
              <a:rPr lang="en-US" altLang="ar-EG" i="1" dirty="0">
                <a:solidFill>
                  <a:schemeClr val="hlink"/>
                </a:solidFill>
                <a:latin typeface="Times New Roman" panose="02020603050405020304" pitchFamily="18" charset="0"/>
                <a:cs typeface="Times New Roman" panose="02020603050405020304" pitchFamily="18" charset="0"/>
              </a:rPr>
              <a:t>.</a:t>
            </a:r>
            <a:endParaRPr lang="en-US" altLang="ar-EG" b="1" dirty="0">
              <a:solidFill>
                <a:schemeClr val="hlin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78951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9274BF07-62BA-4301-ADBD-9715927C8FA0}"/>
              </a:ext>
            </a:extLst>
          </p:cNvPr>
          <p:cNvSpPr txBox="1">
            <a:spLocks noChangeArrowheads="1"/>
          </p:cNvSpPr>
          <p:nvPr/>
        </p:nvSpPr>
        <p:spPr>
          <a:xfrm>
            <a:off x="457199" y="304800"/>
            <a:ext cx="11373729" cy="64008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n-US" altLang="ar-EG" sz="2400" b="1">
                <a:solidFill>
                  <a:srgbClr val="A50021"/>
                </a:solidFill>
                <a:latin typeface="Times New Roman" panose="02020603050405020304" pitchFamily="18" charset="0"/>
                <a:cs typeface="Times New Roman" panose="02020603050405020304" pitchFamily="18" charset="0"/>
              </a:rPr>
              <a:t>11.  Microbial associations / interactions: </a:t>
            </a:r>
          </a:p>
          <a:p>
            <a:pPr>
              <a:buFont typeface="Wingdings" panose="05000000000000000000" pitchFamily="2" charset="2"/>
              <a:buNone/>
            </a:pPr>
            <a:endParaRPr lang="en-US" altLang="ar-EG" sz="2400" b="1">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2400" b="1">
                <a:solidFill>
                  <a:schemeClr val="hlink"/>
                </a:solidFill>
                <a:latin typeface="Times New Roman" panose="02020603050405020304" pitchFamily="18" charset="0"/>
                <a:cs typeface="Times New Roman" panose="02020603050405020304" pitchFamily="18" charset="0"/>
              </a:rPr>
              <a:t>Microorganisms interact with each other giving rise to antagonistic or symbiotic interactions. </a:t>
            </a:r>
          </a:p>
          <a:p>
            <a:pPr>
              <a:buFont typeface="Wingdings" panose="05000000000000000000" pitchFamily="2" charset="2"/>
              <a:buNone/>
            </a:pPr>
            <a:endParaRPr lang="en-US" altLang="ar-EG" sz="2400" b="1">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2400" b="1">
                <a:solidFill>
                  <a:schemeClr val="hlink"/>
                </a:solidFill>
                <a:latin typeface="Times New Roman" panose="02020603050405020304" pitchFamily="18" charset="0"/>
                <a:cs typeface="Times New Roman" panose="02020603050405020304" pitchFamily="18" charset="0"/>
              </a:rPr>
              <a:t>The association existing between one organism and another whether of symbiotic or antagonistic influences the population and activity of soil microbes to a great extent. </a:t>
            </a:r>
          </a:p>
          <a:p>
            <a:pPr>
              <a:buFont typeface="Wingdings" panose="05000000000000000000" pitchFamily="2" charset="2"/>
              <a:buNone/>
            </a:pPr>
            <a:endParaRPr lang="en-US" altLang="ar-EG" sz="2400" b="1">
              <a:solidFill>
                <a:schemeClr val="hlink"/>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sz="2400" b="1">
                <a:solidFill>
                  <a:schemeClr val="hlink"/>
                </a:solidFill>
                <a:latin typeface="Times New Roman" panose="02020603050405020304" pitchFamily="18" charset="0"/>
                <a:cs typeface="Times New Roman" panose="02020603050405020304" pitchFamily="18" charset="0"/>
              </a:rPr>
              <a:t>The predatory habit of protozoa and some mycobacteria which feed on bacteria may suppress or eliminate certain bacteria</a:t>
            </a:r>
            <a:r>
              <a:rPr lang="en-US" altLang="ar-EG" sz="2400" b="1">
                <a:latin typeface="Times New Roman" panose="02020603050405020304" pitchFamily="18" charset="0"/>
                <a:cs typeface="Times New Roman" panose="02020603050405020304" pitchFamily="18" charset="0"/>
              </a:rPr>
              <a:t>. </a:t>
            </a:r>
          </a:p>
          <a:p>
            <a:pPr>
              <a:buFont typeface="Arial" panose="020B0604020202020204" pitchFamily="34" charset="0"/>
              <a:buNone/>
            </a:pPr>
            <a:r>
              <a:rPr lang="en-US" altLang="ar-EG" sz="2400" b="1">
                <a:solidFill>
                  <a:schemeClr val="hlink"/>
                </a:solidFill>
                <a:latin typeface="Times New Roman" panose="02020603050405020304" pitchFamily="18" charset="0"/>
                <a:cs typeface="Times New Roman" panose="02020603050405020304" pitchFamily="18" charset="0"/>
              </a:rPr>
              <a:t>On the other hand, the activities of some of the microorganisms are beneficial to each other. For instance, organic acids liberated by fungi, increase in oxygen by the activity of algae, change in soil reaction favors the activity or bacteria and other organisms in soil.</a:t>
            </a:r>
          </a:p>
          <a:p>
            <a:pPr>
              <a:buFont typeface="Wingdings" panose="05000000000000000000" pitchFamily="2" charset="2"/>
              <a:buNone/>
            </a:pPr>
            <a:endParaRPr lang="en-US" altLang="ar-E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353915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38C302-0A4E-47B6-B0FA-745F63FEA541}"/>
              </a:ext>
            </a:extLst>
          </p:cNvPr>
          <p:cNvSpPr>
            <a:spLocks noChangeArrowheads="1"/>
          </p:cNvSpPr>
          <p:nvPr/>
        </p:nvSpPr>
        <p:spPr bwMode="auto">
          <a:xfrm>
            <a:off x="509954" y="487680"/>
            <a:ext cx="11560126" cy="492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Garamond" panose="02020404030301010803" pitchFamily="18" charset="0"/>
                <a:cs typeface="Arial" panose="020B0604020202020204" pitchFamily="34" charset="0"/>
              </a:defRPr>
            </a:lvl1pPr>
            <a:lvl2pPr marL="742950" indent="-285750">
              <a:defRPr>
                <a:solidFill>
                  <a:schemeClr val="tx1"/>
                </a:solidFill>
                <a:latin typeface="Garamond" panose="02020404030301010803" pitchFamily="18" charset="0"/>
                <a:cs typeface="Arial" panose="020B0604020202020204" pitchFamily="34" charset="0"/>
              </a:defRPr>
            </a:lvl2pPr>
            <a:lvl3pPr marL="1143000" indent="-228600">
              <a:defRPr>
                <a:solidFill>
                  <a:schemeClr val="tx1"/>
                </a:solidFill>
                <a:latin typeface="Garamond" panose="02020404030301010803" pitchFamily="18" charset="0"/>
                <a:cs typeface="Arial" panose="020B0604020202020204" pitchFamily="34" charset="0"/>
              </a:defRPr>
            </a:lvl3pPr>
            <a:lvl4pPr marL="1600200" indent="-228600">
              <a:defRPr>
                <a:solidFill>
                  <a:schemeClr val="tx1"/>
                </a:solidFill>
                <a:latin typeface="Garamond" panose="02020404030301010803" pitchFamily="18" charset="0"/>
                <a:cs typeface="Arial" panose="020B0604020202020204" pitchFamily="34" charset="0"/>
              </a:defRPr>
            </a:lvl4pPr>
            <a:lvl5pPr marL="2057400" indent="-228600">
              <a:defRPr>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nSpc>
                <a:spcPct val="130000"/>
              </a:lnSpc>
            </a:pPr>
            <a:r>
              <a:rPr lang="en-US" altLang="en-US" sz="2800" b="1" dirty="0">
                <a:solidFill>
                  <a:srgbClr val="000000"/>
                </a:solidFill>
                <a:latin typeface="Times New Roman" panose="02020603050405020304" pitchFamily="18" charset="0"/>
                <a:cs typeface="Times New Roman" panose="02020603050405020304" pitchFamily="18" charset="0"/>
              </a:rPr>
              <a:t>12.   Root Exudates:</a:t>
            </a:r>
            <a:r>
              <a:rPr lang="en-US" altLang="en-US" sz="2800" dirty="0">
                <a:solidFill>
                  <a:srgbClr val="000000"/>
                </a:solidFill>
                <a:latin typeface="Times New Roman" panose="02020603050405020304" pitchFamily="18" charset="0"/>
                <a:cs typeface="Times New Roman" panose="02020603050405020304" pitchFamily="18" charset="0"/>
              </a:rPr>
              <a:t> </a:t>
            </a:r>
            <a:endParaRPr lang="en-US" altLang="en-US" sz="2800" dirty="0">
              <a:latin typeface="Times New Roman" panose="02020603050405020304" pitchFamily="18" charset="0"/>
              <a:cs typeface="Times New Roman" panose="02020603050405020304" pitchFamily="18" charset="0"/>
            </a:endParaRPr>
          </a:p>
          <a:p>
            <a:pPr>
              <a:lnSpc>
                <a:spcPct val="130000"/>
              </a:lnSpc>
            </a:pPr>
            <a:r>
              <a:rPr lang="en-US" altLang="en-US" sz="2400" b="1" dirty="0">
                <a:solidFill>
                  <a:srgbClr val="002060"/>
                </a:solidFill>
                <a:latin typeface="Times New Roman" panose="02020603050405020304" pitchFamily="18" charset="0"/>
                <a:cs typeface="Times New Roman" panose="02020603050405020304" pitchFamily="18" charset="0"/>
              </a:rPr>
              <a:t>In the soil where plants are growing the root exudates also affects the distribution, density and activity of soil microorganism. </a:t>
            </a:r>
          </a:p>
          <a:p>
            <a:pPr>
              <a:lnSpc>
                <a:spcPct val="130000"/>
              </a:lnSpc>
            </a:pPr>
            <a:endParaRPr lang="en-US" altLang="en-US" sz="2400" b="1" dirty="0">
              <a:solidFill>
                <a:srgbClr val="002060"/>
              </a:solidFill>
              <a:latin typeface="Times New Roman" panose="02020603050405020304" pitchFamily="18" charset="0"/>
              <a:cs typeface="Times New Roman" panose="02020603050405020304" pitchFamily="18" charset="0"/>
            </a:endParaRPr>
          </a:p>
          <a:p>
            <a:pPr>
              <a:lnSpc>
                <a:spcPct val="130000"/>
              </a:lnSpc>
            </a:pPr>
            <a:r>
              <a:rPr lang="en-US" altLang="en-US" sz="2400" b="1" dirty="0">
                <a:solidFill>
                  <a:srgbClr val="002060"/>
                </a:solidFill>
                <a:latin typeface="Times New Roman" panose="02020603050405020304" pitchFamily="18" charset="0"/>
                <a:cs typeface="Times New Roman" panose="02020603050405020304" pitchFamily="18" charset="0"/>
              </a:rPr>
              <a:t>Root exudates and sloughed off material of root surfaces provide an abundant source of energy and nutrients and thus directly or indirectly influence the quality as well as quantity of microorganisms in the rhizosphere region. </a:t>
            </a:r>
          </a:p>
          <a:p>
            <a:pPr>
              <a:lnSpc>
                <a:spcPct val="130000"/>
              </a:lnSpc>
            </a:pPr>
            <a:endParaRPr lang="en-US" altLang="en-US" sz="2400" b="1" dirty="0">
              <a:solidFill>
                <a:srgbClr val="002060"/>
              </a:solidFill>
              <a:latin typeface="Times New Roman" panose="02020603050405020304" pitchFamily="18" charset="0"/>
              <a:cs typeface="Times New Roman" panose="02020603050405020304" pitchFamily="18" charset="0"/>
            </a:endParaRPr>
          </a:p>
          <a:p>
            <a:pPr>
              <a:lnSpc>
                <a:spcPct val="130000"/>
              </a:lnSpc>
            </a:pPr>
            <a:r>
              <a:rPr lang="en-US" altLang="en-US" sz="2400" b="1" dirty="0">
                <a:solidFill>
                  <a:srgbClr val="002060"/>
                </a:solidFill>
                <a:latin typeface="Times New Roman" panose="02020603050405020304" pitchFamily="18" charset="0"/>
                <a:cs typeface="Times New Roman" panose="02020603050405020304" pitchFamily="18" charset="0"/>
              </a:rPr>
              <a:t>Root exudates contain sugars, organic acids, amino acids, sterols, vitamins and other growth factors which have the profound effect on soil microbes.</a:t>
            </a:r>
          </a:p>
        </p:txBody>
      </p:sp>
    </p:spTree>
    <p:extLst>
      <p:ext uri="{BB962C8B-B14F-4D97-AF65-F5344CB8AC3E}">
        <p14:creationId xmlns:p14="http://schemas.microsoft.com/office/powerpoint/2010/main" val="22586358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14C681CC-8E48-408F-9FEB-0640A3ADD024}"/>
              </a:ext>
            </a:extLst>
          </p:cNvPr>
          <p:cNvSpPr txBox="1">
            <a:spLocks noChangeArrowheads="1"/>
          </p:cNvSpPr>
          <p:nvPr/>
        </p:nvSpPr>
        <p:spPr>
          <a:xfrm>
            <a:off x="457200" y="381000"/>
            <a:ext cx="11331526" cy="5943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Wingdings" panose="05000000000000000000" pitchFamily="2" charset="2"/>
              <a:buNone/>
            </a:pPr>
            <a:endParaRPr lang="en-US" altLang="ar-EG" b="1" dirty="0">
              <a:solidFill>
                <a:schemeClr val="hlink"/>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chemeClr val="hlink"/>
                </a:solidFill>
                <a:latin typeface="Times New Roman" panose="02020603050405020304" pitchFamily="18" charset="0"/>
                <a:cs typeface="Times New Roman" panose="02020603050405020304" pitchFamily="18" charset="0"/>
              </a:rPr>
              <a:t>Root exudates and sloughed off material of root surfaces provide an abundant source of energy and nutrients and thus directly or indirectly influence the quality as well as quantity of microorganisms in the rhizosphere region. </a:t>
            </a:r>
          </a:p>
          <a:p>
            <a:pPr>
              <a:lnSpc>
                <a:spcPct val="150000"/>
              </a:lnSpc>
              <a:spcBef>
                <a:spcPts val="0"/>
              </a:spcBef>
              <a:buFont typeface="Wingdings" panose="05000000000000000000" pitchFamily="2" charset="2"/>
              <a:buNone/>
            </a:pPr>
            <a:endParaRPr lang="en-US" altLang="ar-EG" b="1" dirty="0">
              <a:solidFill>
                <a:schemeClr val="hlink"/>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b="1" dirty="0">
                <a:solidFill>
                  <a:schemeClr val="hlink"/>
                </a:solidFill>
                <a:latin typeface="Times New Roman" panose="02020603050405020304" pitchFamily="18" charset="0"/>
                <a:cs typeface="Times New Roman" panose="02020603050405020304" pitchFamily="18" charset="0"/>
              </a:rPr>
              <a:t>Root exudates contain sugars, organic acids, amino acids, sterols, vitamins and other growth factors which have the profound effect on soil microbes</a:t>
            </a:r>
            <a:r>
              <a:rPr lang="en-US" altLang="ar-EG" dirty="0">
                <a:solidFill>
                  <a:schemeClr val="hlink"/>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85087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thumbnail">
            <a:extLst>
              <a:ext uri="{FF2B5EF4-FFF2-40B4-BE49-F238E27FC236}">
                <a16:creationId xmlns:a16="http://schemas.microsoft.com/office/drawing/2014/main" id="{3E66F133-E669-4104-A918-7FC11F0801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803" y="304800"/>
            <a:ext cx="4679852"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descr="thumbnail">
            <a:extLst>
              <a:ext uri="{FF2B5EF4-FFF2-40B4-BE49-F238E27FC236}">
                <a16:creationId xmlns:a16="http://schemas.microsoft.com/office/drawing/2014/main" id="{626811B8-441F-4627-81C3-64291133D9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7541" y="593774"/>
            <a:ext cx="5454748" cy="32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9" descr="thumbnail">
            <a:extLst>
              <a:ext uri="{FF2B5EF4-FFF2-40B4-BE49-F238E27FC236}">
                <a16:creationId xmlns:a16="http://schemas.microsoft.com/office/drawing/2014/main" id="{43DF8101-D5D9-4666-B51B-C8AB96216F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4594" y="4267200"/>
            <a:ext cx="496589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9708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927B873C-5DBE-47CC-88E3-EE76955D4C31}"/>
              </a:ext>
            </a:extLst>
          </p:cNvPr>
          <p:cNvSpPr txBox="1">
            <a:spLocks noChangeArrowheads="1"/>
          </p:cNvSpPr>
          <p:nvPr/>
        </p:nvSpPr>
        <p:spPr>
          <a:xfrm>
            <a:off x="457200" y="381000"/>
            <a:ext cx="11415932" cy="58674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buFont typeface="Wingdings" panose="05000000000000000000" pitchFamily="2" charset="2"/>
              <a:buNone/>
            </a:pPr>
            <a:r>
              <a:rPr lang="en-US" altLang="ar-EG" sz="3000" b="1" dirty="0">
                <a:solidFill>
                  <a:srgbClr val="A50021"/>
                </a:solidFill>
                <a:latin typeface="Times New Roman" panose="02020603050405020304" pitchFamily="18" charset="0"/>
                <a:cs typeface="Times New Roman" panose="02020603050405020304" pitchFamily="18" charset="0"/>
              </a:rPr>
              <a:t>The size of soil bacteria varies from 0.5 to 1.0 micron in diameter and 1.0 to 10.0 microns in length. They are motile with locomotors organs flagella. </a:t>
            </a:r>
            <a:br>
              <a:rPr lang="en-US" altLang="ar-EG" sz="3000" b="1" dirty="0">
                <a:solidFill>
                  <a:srgbClr val="A50021"/>
                </a:solidFill>
                <a:latin typeface="Times New Roman" panose="02020603050405020304" pitchFamily="18" charset="0"/>
                <a:cs typeface="Times New Roman" panose="02020603050405020304" pitchFamily="18" charset="0"/>
              </a:rPr>
            </a:br>
            <a:endParaRPr lang="en-US" altLang="ar-EG" sz="3000" b="1" dirty="0">
              <a:solidFill>
                <a:srgbClr val="A50021"/>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3000" b="1" dirty="0">
                <a:solidFill>
                  <a:srgbClr val="A50021"/>
                </a:solidFill>
                <a:latin typeface="Times New Roman" panose="02020603050405020304" pitchFamily="18" charset="0"/>
                <a:cs typeface="Times New Roman" panose="02020603050405020304" pitchFamily="18" charset="0"/>
              </a:rPr>
              <a:t>Bacterial population is one-half of the total microbial biomass in the soil ranging from 1,00000 to several hundred millions per gram of soil, depending upon the physical, chemical and biological conditions of the soil.</a:t>
            </a:r>
            <a:br>
              <a:rPr lang="en-US" altLang="ar-EG" sz="3000" b="1" dirty="0">
                <a:solidFill>
                  <a:srgbClr val="A50021"/>
                </a:solidFill>
                <a:latin typeface="Times New Roman" panose="02020603050405020304" pitchFamily="18" charset="0"/>
                <a:cs typeface="Times New Roman" panose="02020603050405020304" pitchFamily="18" charset="0"/>
              </a:rPr>
            </a:br>
            <a:br>
              <a:rPr lang="en-US" altLang="ar-EG" sz="3200" dirty="0">
                <a:solidFill>
                  <a:schemeClr val="hlink"/>
                </a:solidFill>
                <a:latin typeface="Times New Roman" panose="02020603050405020304" pitchFamily="18" charset="0"/>
                <a:cs typeface="Times New Roman" panose="02020603050405020304" pitchFamily="18" charset="0"/>
              </a:rPr>
            </a:br>
            <a:endParaRPr lang="en-US" altLang="ar-EG" sz="3200" dirty="0">
              <a:solidFill>
                <a:schemeClr val="hlin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6947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88C09FB9-FB0F-4B92-9257-C5C153B1F86A}"/>
              </a:ext>
            </a:extLst>
          </p:cNvPr>
          <p:cNvSpPr txBox="1">
            <a:spLocks noChangeArrowheads="1"/>
          </p:cNvSpPr>
          <p:nvPr/>
        </p:nvSpPr>
        <p:spPr>
          <a:xfrm>
            <a:off x="304799" y="304800"/>
            <a:ext cx="11624603" cy="629294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anose="05000000000000000000" pitchFamily="2" charset="2"/>
              <a:buNone/>
            </a:pPr>
            <a:endParaRPr lang="en-US" altLang="ar-EG" sz="1600" dirty="0">
              <a:solidFill>
                <a:schemeClr val="hlink"/>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400" b="1" dirty="0">
                <a:solidFill>
                  <a:srgbClr val="A50021"/>
                </a:solidFill>
                <a:latin typeface="Times New Roman" panose="02020603050405020304" pitchFamily="18" charset="0"/>
                <a:cs typeface="Times New Roman" panose="02020603050405020304" pitchFamily="18" charset="0"/>
              </a:rPr>
              <a:t>Winogradsky (1925), on the basis of ecological characteristics classified soil microorganisms in general and bacteria in particular into two broad categories i.e. </a:t>
            </a:r>
            <a:r>
              <a:rPr lang="en-US" altLang="ar-EG" sz="2400" b="1" dirty="0" err="1">
                <a:solidFill>
                  <a:srgbClr val="A50021"/>
                </a:solidFill>
                <a:latin typeface="Times New Roman" panose="02020603050405020304" pitchFamily="18" charset="0"/>
                <a:cs typeface="Times New Roman" panose="02020603050405020304" pitchFamily="18" charset="0"/>
              </a:rPr>
              <a:t>Autochnotus</a:t>
            </a:r>
            <a:r>
              <a:rPr lang="en-US" altLang="ar-EG" sz="2400" b="1" dirty="0">
                <a:solidFill>
                  <a:srgbClr val="A50021"/>
                </a:solidFill>
                <a:latin typeface="Times New Roman" panose="02020603050405020304" pitchFamily="18" charset="0"/>
                <a:cs typeface="Times New Roman" panose="02020603050405020304" pitchFamily="18" charset="0"/>
              </a:rPr>
              <a:t> (Indigenous species) and the Zymogenous (fermentative). </a:t>
            </a:r>
          </a:p>
          <a:p>
            <a:pPr>
              <a:lnSpc>
                <a:spcPct val="150000"/>
              </a:lnSpc>
              <a:spcBef>
                <a:spcPts val="0"/>
              </a:spcBef>
              <a:buFont typeface="Wingdings" panose="05000000000000000000" pitchFamily="2" charset="2"/>
              <a:buNone/>
            </a:pPr>
            <a:r>
              <a:rPr lang="en-US" altLang="ar-EG" sz="2400" b="1" dirty="0" err="1">
                <a:solidFill>
                  <a:srgbClr val="002060"/>
                </a:solidFill>
                <a:latin typeface="Times New Roman" panose="02020603050405020304" pitchFamily="18" charset="0"/>
                <a:cs typeface="Times New Roman" panose="02020603050405020304" pitchFamily="18" charset="0"/>
              </a:rPr>
              <a:t>Autochnotus</a:t>
            </a:r>
            <a:r>
              <a:rPr lang="en-US" altLang="ar-EG" sz="2400" b="1" dirty="0">
                <a:solidFill>
                  <a:srgbClr val="A50021"/>
                </a:solidFill>
                <a:latin typeface="Times New Roman" panose="02020603050405020304" pitchFamily="18" charset="0"/>
                <a:cs typeface="Times New Roman" panose="02020603050405020304" pitchFamily="18" charset="0"/>
              </a:rPr>
              <a:t> bacterial population is uniform and constant in soil, since their nutrition is derived from native soil organic matter (e.g. </a:t>
            </a:r>
            <a:r>
              <a:rPr lang="en-US" altLang="ar-EG" sz="2400" b="1" i="1" dirty="0">
                <a:solidFill>
                  <a:srgbClr val="A50021"/>
                </a:solidFill>
                <a:latin typeface="Times New Roman" panose="02020603050405020304" pitchFamily="18" charset="0"/>
                <a:cs typeface="Times New Roman" panose="02020603050405020304" pitchFamily="18" charset="0"/>
              </a:rPr>
              <a:t>Arthrobacter </a:t>
            </a:r>
            <a:r>
              <a:rPr lang="en-US" altLang="ar-EG" sz="2400" b="1" dirty="0">
                <a:solidFill>
                  <a:srgbClr val="A50021"/>
                </a:solidFill>
                <a:latin typeface="Times New Roman" panose="02020603050405020304" pitchFamily="18" charset="0"/>
                <a:cs typeface="Times New Roman" panose="02020603050405020304" pitchFamily="18" charset="0"/>
              </a:rPr>
              <a:t>and </a:t>
            </a:r>
            <a:r>
              <a:rPr lang="en-US" altLang="ar-EG" sz="2400" b="1" i="1" dirty="0">
                <a:solidFill>
                  <a:srgbClr val="A50021"/>
                </a:solidFill>
                <a:latin typeface="Times New Roman" panose="02020603050405020304" pitchFamily="18" charset="0"/>
                <a:cs typeface="Times New Roman" panose="02020603050405020304" pitchFamily="18" charset="0"/>
              </a:rPr>
              <a:t>Nocardia </a:t>
            </a:r>
            <a:r>
              <a:rPr lang="en-US" altLang="ar-EG" sz="2400" b="1" dirty="0">
                <a:solidFill>
                  <a:srgbClr val="A50021"/>
                </a:solidFill>
                <a:latin typeface="Times New Roman" panose="02020603050405020304" pitchFamily="18" charset="0"/>
                <a:cs typeface="Times New Roman" panose="02020603050405020304" pitchFamily="18" charset="0"/>
              </a:rPr>
              <a:t>whereas </a:t>
            </a:r>
          </a:p>
          <a:p>
            <a:pPr>
              <a:lnSpc>
                <a:spcPct val="150000"/>
              </a:lnSpc>
              <a:spcBef>
                <a:spcPts val="0"/>
              </a:spcBef>
              <a:buFont typeface="Wingdings" panose="05000000000000000000" pitchFamily="2" charset="2"/>
              <a:buNone/>
            </a:pPr>
            <a:r>
              <a:rPr lang="en-US" altLang="ar-EG" sz="2400" b="1" dirty="0">
                <a:solidFill>
                  <a:srgbClr val="002060"/>
                </a:solidFill>
                <a:latin typeface="Times New Roman" panose="02020603050405020304" pitchFamily="18" charset="0"/>
                <a:cs typeface="Times New Roman" panose="02020603050405020304" pitchFamily="18" charset="0"/>
              </a:rPr>
              <a:t>Zymogenous</a:t>
            </a:r>
            <a:r>
              <a:rPr lang="en-US" altLang="ar-EG" sz="2400" b="1" dirty="0">
                <a:solidFill>
                  <a:srgbClr val="A50021"/>
                </a:solidFill>
                <a:latin typeface="Times New Roman" panose="02020603050405020304" pitchFamily="18" charset="0"/>
                <a:cs typeface="Times New Roman" panose="02020603050405020304" pitchFamily="18" charset="0"/>
              </a:rPr>
              <a:t> bacterial population in soil is low, as they require an external source of energy, e.g. </a:t>
            </a:r>
            <a:r>
              <a:rPr lang="en-US" altLang="ar-EG" sz="2400" b="1" i="1" dirty="0">
                <a:solidFill>
                  <a:srgbClr val="A50021"/>
                </a:solidFill>
                <a:latin typeface="Times New Roman" panose="02020603050405020304" pitchFamily="18" charset="0"/>
                <a:cs typeface="Times New Roman" panose="02020603050405020304" pitchFamily="18" charset="0"/>
              </a:rPr>
              <a:t>Pseudomonas &amp; Bacillus. </a:t>
            </a:r>
            <a:endParaRPr lang="en-US" altLang="ar-EG" sz="2400" b="1" dirty="0">
              <a:solidFill>
                <a:srgbClr val="A50021"/>
              </a:solidFill>
              <a:latin typeface="Times New Roman" panose="02020603050405020304" pitchFamily="18" charset="0"/>
              <a:cs typeface="Times New Roman" panose="02020603050405020304" pitchFamily="18" charset="0"/>
            </a:endParaRPr>
          </a:p>
          <a:p>
            <a:pPr>
              <a:lnSpc>
                <a:spcPct val="150000"/>
              </a:lnSpc>
              <a:spcBef>
                <a:spcPts val="0"/>
              </a:spcBef>
              <a:buFont typeface="Wingdings" panose="05000000000000000000" pitchFamily="2" charset="2"/>
              <a:buNone/>
            </a:pPr>
            <a:r>
              <a:rPr lang="en-US" altLang="ar-EG" sz="2400" b="1" dirty="0">
                <a:solidFill>
                  <a:srgbClr val="A50021"/>
                </a:solidFill>
                <a:latin typeface="Times New Roman" panose="02020603050405020304" pitchFamily="18" charset="0"/>
                <a:cs typeface="Times New Roman" panose="02020603050405020304" pitchFamily="18" charset="0"/>
              </a:rPr>
              <a:t>The population of zymogenous bacteria increases gradually when a specific substrate is added to the soil. </a:t>
            </a:r>
          </a:p>
          <a:p>
            <a:pPr>
              <a:lnSpc>
                <a:spcPct val="150000"/>
              </a:lnSpc>
              <a:spcBef>
                <a:spcPts val="0"/>
              </a:spcBef>
              <a:buFont typeface="Wingdings" panose="05000000000000000000" pitchFamily="2" charset="2"/>
              <a:buNone/>
            </a:pPr>
            <a:r>
              <a:rPr lang="en-US" altLang="ar-EG" sz="2400" b="1" dirty="0">
                <a:solidFill>
                  <a:srgbClr val="A50021"/>
                </a:solidFill>
                <a:latin typeface="Times New Roman" panose="02020603050405020304" pitchFamily="18" charset="0"/>
                <a:cs typeface="Times New Roman" panose="02020603050405020304" pitchFamily="18" charset="0"/>
              </a:rPr>
              <a:t>To this category belong the cellulose decomposers, nitrogen utilizing bacteria and ammonifiers.</a:t>
            </a:r>
            <a:br>
              <a:rPr lang="en-US" altLang="ar-EG" sz="2400" b="1" dirty="0">
                <a:solidFill>
                  <a:srgbClr val="A50021"/>
                </a:solidFill>
                <a:latin typeface="Times New Roman" panose="02020603050405020304" pitchFamily="18" charset="0"/>
                <a:cs typeface="Times New Roman" panose="02020603050405020304" pitchFamily="18" charset="0"/>
              </a:rPr>
            </a:br>
            <a:br>
              <a:rPr lang="en-US" altLang="ar-EG" sz="2000" dirty="0">
                <a:latin typeface="Times New Roman" panose="02020603050405020304" pitchFamily="18" charset="0"/>
                <a:cs typeface="Times New Roman" panose="02020603050405020304" pitchFamily="18" charset="0"/>
              </a:rPr>
            </a:br>
            <a:br>
              <a:rPr lang="en-US" altLang="ar-EG" sz="1400" dirty="0"/>
            </a:br>
            <a:br>
              <a:rPr lang="en-US" altLang="ar-EG" sz="1400" dirty="0"/>
            </a:br>
            <a:endParaRPr lang="en-US" altLang="ar-EG" sz="1400" dirty="0"/>
          </a:p>
        </p:txBody>
      </p:sp>
    </p:spTree>
    <p:extLst>
      <p:ext uri="{BB962C8B-B14F-4D97-AF65-F5344CB8AC3E}">
        <p14:creationId xmlns:p14="http://schemas.microsoft.com/office/powerpoint/2010/main" val="4182824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0999E4FD-DE97-48B5-9539-65038D380414}"/>
              </a:ext>
            </a:extLst>
          </p:cNvPr>
          <p:cNvSpPr txBox="1">
            <a:spLocks noChangeArrowheads="1"/>
          </p:cNvSpPr>
          <p:nvPr/>
        </p:nvSpPr>
        <p:spPr>
          <a:xfrm>
            <a:off x="457199" y="304800"/>
            <a:ext cx="11401865" cy="6324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As per the system proposed in the Bergey's Manual of Systematic Bacteriology, most of the bacteria which are predominantly encountered in soil are taxonomically included in the three orders, Pseudomonadales, Eubacteriales and Actinomycetales of the class Schizomycetes. </a:t>
            </a:r>
          </a:p>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The most common soil bacteria belong to the genera </a:t>
            </a:r>
            <a:r>
              <a:rPr lang="en-US" altLang="ar-EG" b="1" i="1" dirty="0">
                <a:solidFill>
                  <a:srgbClr val="A50021"/>
                </a:solidFill>
                <a:latin typeface="Times New Roman" panose="02020603050405020304" pitchFamily="18" charset="0"/>
                <a:cs typeface="Times New Roman" panose="02020603050405020304" pitchFamily="18" charset="0"/>
              </a:rPr>
              <a:t>Pseudomonas, Arthrobacter, Clostridium Achromobacter, Sarcina, Enterobacter</a:t>
            </a:r>
            <a:r>
              <a:rPr lang="en-US" altLang="ar-EG" b="1" dirty="0">
                <a:solidFill>
                  <a:srgbClr val="A50021"/>
                </a:solidFill>
                <a:latin typeface="Times New Roman" panose="02020603050405020304" pitchFamily="18" charset="0"/>
                <a:cs typeface="Times New Roman" panose="02020603050405020304" pitchFamily="18" charset="0"/>
              </a:rPr>
              <a:t>. </a:t>
            </a:r>
          </a:p>
          <a:p>
            <a:pPr>
              <a:buFont typeface="Wingdings" panose="05000000000000000000" pitchFamily="2" charset="2"/>
              <a:buNone/>
            </a:pPr>
            <a:endParaRPr lang="en-US" altLang="ar-EG" b="1" dirty="0">
              <a:solidFill>
                <a:srgbClr val="A50021"/>
              </a:solidFill>
              <a:latin typeface="Times New Roman" panose="02020603050405020304" pitchFamily="18" charset="0"/>
              <a:cs typeface="Times New Roman" panose="02020603050405020304" pitchFamily="18" charset="0"/>
            </a:endParaRPr>
          </a:p>
          <a:p>
            <a:pPr>
              <a:buFont typeface="Wingdings" panose="05000000000000000000" pitchFamily="2" charset="2"/>
              <a:buNone/>
            </a:pPr>
            <a:r>
              <a:rPr lang="en-US" altLang="ar-EG" b="1" dirty="0">
                <a:solidFill>
                  <a:srgbClr val="A50021"/>
                </a:solidFill>
                <a:latin typeface="Times New Roman" panose="02020603050405020304" pitchFamily="18" charset="0"/>
                <a:cs typeface="Times New Roman" panose="02020603050405020304" pitchFamily="18" charset="0"/>
              </a:rPr>
              <a:t>The another group of bacteria common in soils is the Myxobacteria belonging to the genera </a:t>
            </a:r>
            <a:r>
              <a:rPr lang="en-US" altLang="ar-EG" b="1" i="1" dirty="0">
                <a:solidFill>
                  <a:srgbClr val="A50021"/>
                </a:solidFill>
                <a:latin typeface="Times New Roman" panose="02020603050405020304" pitchFamily="18" charset="0"/>
                <a:cs typeface="Times New Roman" panose="02020603050405020304" pitchFamily="18" charset="0"/>
              </a:rPr>
              <a:t>Micrococcus, Chondrococcus, Archangium, Polyangium, Cytophaga.</a:t>
            </a:r>
            <a:br>
              <a:rPr lang="en-US" altLang="ar-EG" b="1" dirty="0">
                <a:latin typeface="Times New Roman" panose="02020603050405020304" pitchFamily="18" charset="0"/>
                <a:cs typeface="Times New Roman" panose="02020603050405020304" pitchFamily="18" charset="0"/>
              </a:rPr>
            </a:br>
            <a:endParaRPr lang="en-US" altLang="ar-EG"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1901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4619</Words>
  <Application>Microsoft Office PowerPoint</Application>
  <PresentationFormat>Widescreen</PresentationFormat>
  <Paragraphs>361</Paragraphs>
  <Slides>57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Arial</vt:lpstr>
      <vt:lpstr>Calibri</vt:lpstr>
      <vt:lpstr>Calibri Light</vt:lpstr>
      <vt:lpstr>Garamond</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Noureldein</dc:creator>
  <cp:lastModifiedBy>Mahmoud Noureldein</cp:lastModifiedBy>
  <cp:revision>3</cp:revision>
  <dcterms:created xsi:type="dcterms:W3CDTF">2020-03-24T12:37:37Z</dcterms:created>
  <dcterms:modified xsi:type="dcterms:W3CDTF">2020-04-02T09:56:31Z</dcterms:modified>
</cp:coreProperties>
</file>