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5" r:id="rId9"/>
    <p:sldId id="264" r:id="rId10"/>
    <p:sldId id="266" r:id="rId11"/>
    <p:sldId id="263"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CF0B019A-F124-48ED-9EAF-AB1ABB45CECC}" type="datetimeFigureOut">
              <a:rPr lang="en-US" smtClean="0"/>
              <a:t>4/2/2020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E1A059F-A8B6-47BB-ABD5-901B62BB1AA1}"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5941437"/>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B019A-F124-48ED-9EAF-AB1ABB45CEC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220319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F0B019A-F124-48ED-9EAF-AB1ABB45CECC}" type="datetimeFigureOut">
              <a:rPr lang="en-US" smtClean="0"/>
              <a:t>4/2/2020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E1A059F-A8B6-47BB-ABD5-901B62BB1AA1}"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44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B019A-F124-48ED-9EAF-AB1ABB45CEC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1110397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F0B019A-F124-48ED-9EAF-AB1ABB45CECC}" type="datetimeFigureOut">
              <a:rPr lang="en-US" smtClean="0"/>
              <a:t>4/2/2020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E1A059F-A8B6-47BB-ABD5-901B62BB1AA1}"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7101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0B019A-F124-48ED-9EAF-AB1ABB45CECC}"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46019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0B019A-F124-48ED-9EAF-AB1ABB45CECC}"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66171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0B019A-F124-48ED-9EAF-AB1ABB45CECC}"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313818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CF0B019A-F124-48ED-9EAF-AB1ABB45CECC}"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A059F-A8B6-47BB-ABD5-901B62BB1AA1}" type="slidenum">
              <a:rPr lang="en-US" smtClean="0"/>
              <a:t>‹#›</a:t>
            </a:fld>
            <a:endParaRPr lang="en-US"/>
          </a:p>
        </p:txBody>
      </p:sp>
    </p:spTree>
    <p:extLst>
      <p:ext uri="{BB962C8B-B14F-4D97-AF65-F5344CB8AC3E}">
        <p14:creationId xmlns:p14="http://schemas.microsoft.com/office/powerpoint/2010/main" val="291523458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F0B019A-F124-48ED-9EAF-AB1ABB45CECC}" type="datetimeFigureOut">
              <a:rPr lang="en-US" smtClean="0"/>
              <a:t>4/2/2020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E1A059F-A8B6-47BB-ABD5-901B62BB1AA1}" type="slidenum">
              <a:rPr lang="en-US" smtClean="0"/>
              <a:t>‹#›</a:t>
            </a:fld>
            <a:endParaRPr lang="en-US"/>
          </a:p>
        </p:txBody>
      </p:sp>
    </p:spTree>
    <p:extLst>
      <p:ext uri="{BB962C8B-B14F-4D97-AF65-F5344CB8AC3E}">
        <p14:creationId xmlns:p14="http://schemas.microsoft.com/office/powerpoint/2010/main" val="78464016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F0B019A-F124-48ED-9EAF-AB1ABB45CECC}" type="datetimeFigureOut">
              <a:rPr lang="en-US" smtClean="0"/>
              <a:t>4/2/2020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E1A059F-A8B6-47BB-ABD5-901B62BB1AA1}" type="slidenum">
              <a:rPr lang="en-US" smtClean="0"/>
              <a:t>‹#›</a:t>
            </a:fld>
            <a:endParaRPr lang="en-US"/>
          </a:p>
        </p:txBody>
      </p:sp>
    </p:spTree>
    <p:extLst>
      <p:ext uri="{BB962C8B-B14F-4D97-AF65-F5344CB8AC3E}">
        <p14:creationId xmlns:p14="http://schemas.microsoft.com/office/powerpoint/2010/main" val="393226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F0B019A-F124-48ED-9EAF-AB1ABB45CECC}" type="datetimeFigureOut">
              <a:rPr lang="en-US" smtClean="0"/>
              <a:t>4/2/2020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E1A059F-A8B6-47BB-ABD5-901B62BB1AA1}"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28545783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4992457"/>
          </a:xfrm>
          <a:prstGeom prst="rect">
            <a:avLst/>
          </a:prstGeom>
        </p:spPr>
        <p:txBody>
          <a:bodyPr wrap="square">
            <a:spAutoFit/>
          </a:bodyPr>
          <a:lstStyle/>
          <a:p>
            <a:pPr indent="360045" algn="ctr">
              <a:lnSpc>
                <a:spcPct val="150000"/>
              </a:lnSpc>
            </a:pP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Advanced Microbial Ecology</a:t>
            </a:r>
            <a:br>
              <a:rPr lang="en-US" sz="3600" dirty="0">
                <a:latin typeface="Calibri" panose="020F0502020204030204" pitchFamily="34" charset="0"/>
                <a:ea typeface="Times New Roman" panose="02020603050405020304" pitchFamily="18" charset="0"/>
                <a:cs typeface="Calibri" panose="020F0502020204030204" pitchFamily="34" charset="0"/>
              </a:rPr>
            </a:br>
            <a:r>
              <a:rPr lang="en-US" sz="2000" dirty="0">
                <a:solidFill>
                  <a:srgbClr val="0070C0"/>
                </a:solidFill>
                <a:highlight>
                  <a:srgbClr val="C0C0C0"/>
                </a:highlight>
                <a:latin typeface="Verdana" panose="020B0604030504040204" pitchFamily="34" charset="0"/>
                <a:ea typeface="Times New Roman" panose="02020603050405020304" pitchFamily="18" charset="0"/>
              </a:rPr>
              <a:t>Code no. 618B</a:t>
            </a:r>
            <a:r>
              <a:rPr lang="en-US" sz="2000" dirty="0">
                <a:latin typeface="Verdana" panose="020B0604030504040204" pitchFamily="34" charset="0"/>
                <a:ea typeface="Times New Roman" panose="02020603050405020304" pitchFamily="18" charset="0"/>
              </a:rPr>
              <a:t>	</a:t>
            </a:r>
          </a:p>
          <a:p>
            <a:pPr indent="360045" algn="ctr">
              <a:lnSpc>
                <a:spcPct val="150000"/>
              </a:lnSpc>
            </a:pPr>
            <a:endParaRPr lang="en-US" sz="20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Pre-MSc. Students</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1600" b="1" dirty="0">
                <a:solidFill>
                  <a:srgbClr val="00B050"/>
                </a:solidFill>
                <a:latin typeface="Verdana" panose="020B0604030504040204" pitchFamily="34" charset="0"/>
                <a:ea typeface="Times New Roman" panose="02020603050405020304" pitchFamily="18" charset="0"/>
              </a:rPr>
              <a:t>Lecture no. 7 (29-3-2020)</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977779-42CD-4E5F-8320-17A2DB518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431" y="860634"/>
            <a:ext cx="9355015" cy="5315082"/>
          </a:xfrm>
          <a:prstGeom prst="rect">
            <a:avLst/>
          </a:prstGeom>
        </p:spPr>
      </p:pic>
    </p:spTree>
    <p:extLst>
      <p:ext uri="{BB962C8B-B14F-4D97-AF65-F5344CB8AC3E}">
        <p14:creationId xmlns:p14="http://schemas.microsoft.com/office/powerpoint/2010/main" val="62627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25B72B-0AEB-4710-AC8F-7E9ECEAC9542}"/>
              </a:ext>
            </a:extLst>
          </p:cNvPr>
          <p:cNvSpPr/>
          <p:nvPr/>
        </p:nvSpPr>
        <p:spPr>
          <a:xfrm>
            <a:off x="970672" y="1069145"/>
            <a:ext cx="9945857" cy="5196166"/>
          </a:xfrm>
          <a:prstGeom prst="rect">
            <a:avLst/>
          </a:prstGeom>
        </p:spPr>
        <p:txBody>
          <a:bodyPr wrap="square">
            <a:spAutoFit/>
          </a:bodyPr>
          <a:lstStyle/>
          <a:p>
            <a:pPr>
              <a:lnSpc>
                <a:spcPct val="150000"/>
              </a:lnSpc>
            </a:pPr>
            <a:endParaRPr lang="en-US" sz="2800" b="1" dirty="0">
              <a:solidFill>
                <a:srgbClr val="0070C0"/>
              </a:solidFill>
            </a:endParaRPr>
          </a:p>
          <a:p>
            <a:pPr>
              <a:lnSpc>
                <a:spcPct val="150000"/>
              </a:lnSpc>
            </a:pPr>
            <a:r>
              <a:rPr lang="en-US" sz="2800" b="1" dirty="0">
                <a:solidFill>
                  <a:srgbClr val="0070C0"/>
                </a:solidFill>
              </a:rPr>
              <a:t>Soil organic matter (SOM) is mainly composed of carbon, hydrogen and oxygen but also has small amounts of nutrients such as nitrogen, phosphorous, sulfur, potassium, calcium and magnesium contained within organic residues.  </a:t>
            </a:r>
          </a:p>
          <a:p>
            <a:pPr>
              <a:lnSpc>
                <a:spcPct val="150000"/>
              </a:lnSpc>
            </a:pPr>
            <a:r>
              <a:rPr lang="en-US" sz="2800" b="1" dirty="0">
                <a:solidFill>
                  <a:srgbClr val="0070C0"/>
                </a:solidFill>
              </a:rPr>
              <a:t>Soil organic matter also exists as four distinct fractions which vary widely in them in size, composition and turnover times in the soil (Table 1).</a:t>
            </a:r>
          </a:p>
        </p:txBody>
      </p:sp>
    </p:spTree>
    <p:extLst>
      <p:ext uri="{BB962C8B-B14F-4D97-AF65-F5344CB8AC3E}">
        <p14:creationId xmlns:p14="http://schemas.microsoft.com/office/powerpoint/2010/main" val="419201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0AD6E5A-3BBD-4806-A5AB-C28AF59A0B20}"/>
              </a:ext>
            </a:extLst>
          </p:cNvPr>
          <p:cNvGraphicFramePr>
            <a:graphicFrameLocks noGrp="1"/>
          </p:cNvGraphicFramePr>
          <p:nvPr>
            <p:extLst>
              <p:ext uri="{D42A27DB-BD31-4B8C-83A1-F6EECF244321}">
                <p14:modId xmlns:p14="http://schemas.microsoft.com/office/powerpoint/2010/main" val="2274105856"/>
              </p:ext>
            </p:extLst>
          </p:nvPr>
        </p:nvGraphicFramePr>
        <p:xfrm>
          <a:off x="717452" y="675249"/>
          <a:ext cx="10832122" cy="5593546"/>
        </p:xfrm>
        <a:graphic>
          <a:graphicData uri="http://schemas.openxmlformats.org/drawingml/2006/table">
            <a:tbl>
              <a:tblPr firstRow="1" firstCol="1" bandRow="1">
                <a:tableStyleId>{5C22544A-7EE6-4342-B048-85BDC9FD1C3A}</a:tableStyleId>
              </a:tblPr>
              <a:tblGrid>
                <a:gridCol w="2076998">
                  <a:extLst>
                    <a:ext uri="{9D8B030D-6E8A-4147-A177-3AD203B41FA5}">
                      <a16:colId xmlns:a16="http://schemas.microsoft.com/office/drawing/2014/main" val="514026772"/>
                    </a:ext>
                  </a:extLst>
                </a:gridCol>
                <a:gridCol w="2113058">
                  <a:extLst>
                    <a:ext uri="{9D8B030D-6E8A-4147-A177-3AD203B41FA5}">
                      <a16:colId xmlns:a16="http://schemas.microsoft.com/office/drawing/2014/main" val="2009898266"/>
                    </a:ext>
                  </a:extLst>
                </a:gridCol>
                <a:gridCol w="2089360">
                  <a:extLst>
                    <a:ext uri="{9D8B030D-6E8A-4147-A177-3AD203B41FA5}">
                      <a16:colId xmlns:a16="http://schemas.microsoft.com/office/drawing/2014/main" val="1773502307"/>
                    </a:ext>
                  </a:extLst>
                </a:gridCol>
                <a:gridCol w="4552706">
                  <a:extLst>
                    <a:ext uri="{9D8B030D-6E8A-4147-A177-3AD203B41FA5}">
                      <a16:colId xmlns:a16="http://schemas.microsoft.com/office/drawing/2014/main" val="3272867833"/>
                    </a:ext>
                  </a:extLst>
                </a:gridCol>
              </a:tblGrid>
              <a:tr h="1117318">
                <a:tc>
                  <a:txBody>
                    <a:bodyPr/>
                    <a:lstStyle/>
                    <a:p>
                      <a:pPr marL="0" marR="0" algn="ctr" rtl="1">
                        <a:lnSpc>
                          <a:spcPct val="150000"/>
                        </a:lnSpc>
                        <a:spcBef>
                          <a:spcPts val="0"/>
                        </a:spcBef>
                        <a:spcAft>
                          <a:spcPts val="0"/>
                        </a:spcAft>
                      </a:pPr>
                      <a:r>
                        <a:rPr lang="en-US" sz="1600" kern="1800" dirty="0">
                          <a:effectLst/>
                        </a:rPr>
                        <a:t>Fraction</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400" kern="1800" dirty="0">
                          <a:effectLst/>
                        </a:rPr>
                        <a:t>Size micrometers (µm) &amp; millimeters (mm)</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400" kern="1800" dirty="0">
                          <a:effectLst/>
                        </a:rPr>
                        <a:t>Turnover time</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Composition</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713381785"/>
                  </a:ext>
                </a:extLst>
              </a:tr>
              <a:tr h="1044871">
                <a:tc>
                  <a:txBody>
                    <a:bodyPr/>
                    <a:lstStyle/>
                    <a:p>
                      <a:pPr marL="0" marR="0" algn="ctr" rtl="1">
                        <a:lnSpc>
                          <a:spcPct val="150000"/>
                        </a:lnSpc>
                        <a:spcBef>
                          <a:spcPts val="0"/>
                        </a:spcBef>
                        <a:spcAft>
                          <a:spcPts val="0"/>
                        </a:spcAft>
                      </a:pPr>
                      <a:r>
                        <a:rPr lang="en-US" sz="1400" kern="1800" dirty="0">
                          <a:effectLst/>
                        </a:rPr>
                        <a:t>Dissolved organic matter</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&lt;45 (µm) (in solution)</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Minutes to days</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rtl="1">
                        <a:lnSpc>
                          <a:spcPct val="150000"/>
                        </a:lnSpc>
                        <a:spcBef>
                          <a:spcPts val="0"/>
                        </a:spcBef>
                        <a:spcAft>
                          <a:spcPts val="0"/>
                        </a:spcAft>
                      </a:pPr>
                      <a:r>
                        <a:rPr lang="en-US" sz="1600" kern="1800" dirty="0">
                          <a:effectLst/>
                        </a:rPr>
                        <a:t>Soluble root exudates, simple sugars and decomposition by-products. It generally makes up less than 5% of total soil organic matter.</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09228800"/>
                  </a:ext>
                </a:extLst>
              </a:tr>
              <a:tr h="977973">
                <a:tc>
                  <a:txBody>
                    <a:bodyPr/>
                    <a:lstStyle/>
                    <a:p>
                      <a:pPr marL="0" marR="0" algn="ctr" rtl="1">
                        <a:lnSpc>
                          <a:spcPct val="150000"/>
                        </a:lnSpc>
                        <a:spcBef>
                          <a:spcPts val="0"/>
                        </a:spcBef>
                        <a:spcAft>
                          <a:spcPts val="0"/>
                        </a:spcAft>
                      </a:pPr>
                      <a:r>
                        <a:rPr lang="en-US" sz="1400" kern="1800" dirty="0">
                          <a:effectLst/>
                        </a:rPr>
                        <a:t>Particulate organic matter</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53µm–2mm</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2-50 years</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rtl="1">
                        <a:lnSpc>
                          <a:spcPct val="150000"/>
                        </a:lnSpc>
                        <a:spcBef>
                          <a:spcPts val="0"/>
                        </a:spcBef>
                        <a:spcAft>
                          <a:spcPts val="0"/>
                        </a:spcAft>
                      </a:pPr>
                      <a:r>
                        <a:rPr lang="en-US" sz="1600" kern="1800" dirty="0">
                          <a:effectLst/>
                        </a:rPr>
                        <a:t>Fresh or decomposing plant and animal matter with identifiable cell structure. Makes up between 2-25% of total soil organic matter.</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65650699"/>
                  </a:ext>
                </a:extLst>
              </a:tr>
              <a:tr h="977973">
                <a:tc>
                  <a:txBody>
                    <a:bodyPr/>
                    <a:lstStyle/>
                    <a:p>
                      <a:pPr marL="0" marR="0" algn="ctr" rtl="1">
                        <a:lnSpc>
                          <a:spcPct val="150000"/>
                        </a:lnSpc>
                        <a:spcBef>
                          <a:spcPts val="0"/>
                        </a:spcBef>
                        <a:spcAft>
                          <a:spcPts val="0"/>
                        </a:spcAft>
                      </a:pPr>
                      <a:r>
                        <a:rPr lang="en-US" sz="1400" kern="1800" dirty="0">
                          <a:effectLst/>
                        </a:rPr>
                        <a:t>Humus</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88265" algn="ctr" rtl="1">
                        <a:lnSpc>
                          <a:spcPct val="150000"/>
                        </a:lnSpc>
                        <a:spcBef>
                          <a:spcPts val="0"/>
                        </a:spcBef>
                        <a:spcAft>
                          <a:spcPts val="0"/>
                        </a:spcAft>
                      </a:pPr>
                      <a:r>
                        <a:rPr lang="en-US" sz="1600" kern="1800" dirty="0">
                          <a:effectLst/>
                        </a:rPr>
                        <a:t>&lt;53µm</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Decadal (0s-00s years)</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rtl="1">
                        <a:lnSpc>
                          <a:spcPct val="150000"/>
                        </a:lnSpc>
                        <a:spcBef>
                          <a:spcPts val="0"/>
                        </a:spcBef>
                        <a:spcAft>
                          <a:spcPts val="0"/>
                        </a:spcAft>
                      </a:pPr>
                      <a:r>
                        <a:rPr lang="en-US" sz="1600" kern="1800" dirty="0">
                          <a:effectLst/>
                        </a:rPr>
                        <a:t>Older, decayed organic compounds that have resisted decomposition. Can make up more than 50% of total soil organic matter.</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54074473"/>
                  </a:ext>
                </a:extLst>
              </a:tr>
              <a:tr h="1297926">
                <a:tc>
                  <a:txBody>
                    <a:bodyPr/>
                    <a:lstStyle/>
                    <a:p>
                      <a:pPr marL="0" marR="0" algn="ctr" rtl="1">
                        <a:lnSpc>
                          <a:spcPct val="150000"/>
                        </a:lnSpc>
                        <a:spcBef>
                          <a:spcPts val="0"/>
                        </a:spcBef>
                        <a:spcAft>
                          <a:spcPts val="0"/>
                        </a:spcAft>
                      </a:pPr>
                      <a:r>
                        <a:rPr lang="en-US" sz="1400" kern="1800" dirty="0">
                          <a:effectLst/>
                        </a:rPr>
                        <a:t>Resistant organic matter</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&lt;53µm &lt;2mm</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pPr>
                      <a:r>
                        <a:rPr lang="en-US" sz="1600" kern="1800" dirty="0">
                          <a:effectLst/>
                        </a:rPr>
                        <a:t>00s-000s years</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rtl="1">
                        <a:lnSpc>
                          <a:spcPct val="150000"/>
                        </a:lnSpc>
                        <a:spcBef>
                          <a:spcPts val="0"/>
                        </a:spcBef>
                        <a:spcAft>
                          <a:spcPts val="0"/>
                        </a:spcAft>
                      </a:pPr>
                      <a:r>
                        <a:rPr lang="en-US" sz="1600" kern="1800" dirty="0">
                          <a:effectLst/>
                        </a:rPr>
                        <a:t>Relatively inert material such as chemically resistant materials or organic remnants (for example, charcoal). Can be up to 10% of soil organic matter.</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29405943"/>
                  </a:ext>
                </a:extLst>
              </a:tr>
            </a:tbl>
          </a:graphicData>
        </a:graphic>
      </p:graphicFrame>
    </p:spTree>
    <p:extLst>
      <p:ext uri="{BB962C8B-B14F-4D97-AF65-F5344CB8AC3E}">
        <p14:creationId xmlns:p14="http://schemas.microsoft.com/office/powerpoint/2010/main" val="2705371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A2E40E-219C-4292-96A9-6AD1BAC4FA2D}"/>
              </a:ext>
            </a:extLst>
          </p:cNvPr>
          <p:cNvSpPr/>
          <p:nvPr/>
        </p:nvSpPr>
        <p:spPr>
          <a:xfrm>
            <a:off x="731520" y="576775"/>
            <a:ext cx="10986868" cy="5932073"/>
          </a:xfrm>
          <a:prstGeom prst="rect">
            <a:avLst/>
          </a:prstGeom>
        </p:spPr>
        <p:txBody>
          <a:bodyPr wrap="square">
            <a:spAutoFit/>
          </a:bodyPr>
          <a:lstStyle/>
          <a:p>
            <a:pPr rtl="1">
              <a:lnSpc>
                <a:spcPct val="150000"/>
              </a:lnSpc>
            </a:pPr>
            <a:r>
              <a:rPr lang="en-US" sz="32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Soil organic matter decomposition</a:t>
            </a:r>
          </a:p>
          <a:p>
            <a:pPr rtl="1">
              <a:lnSpc>
                <a:spcPct val="150000"/>
              </a:lnSpc>
            </a:pPr>
            <a:r>
              <a:rPr lang="en-US" sz="2800" b="1" dirty="0">
                <a:solidFill>
                  <a:srgbClr val="0070C0"/>
                </a:solidFill>
              </a:rPr>
              <a:t>When plant residues are returned to the soil, various organic compounds undergo decomposition. </a:t>
            </a:r>
            <a:r>
              <a:rPr lang="en-US" sz="2800" b="1" dirty="0">
                <a:solidFill>
                  <a:srgbClr val="0070C0"/>
                </a:solidFill>
                <a:highlight>
                  <a:srgbClr val="FFFF00"/>
                </a:highlight>
              </a:rPr>
              <a:t>Decomposition</a:t>
            </a:r>
            <a:r>
              <a:rPr lang="en-US" sz="2800" b="1" dirty="0">
                <a:solidFill>
                  <a:srgbClr val="0070C0"/>
                </a:solidFill>
              </a:rPr>
              <a:t> is a biological process that includes the physical breakdown and biochemical transformation of complex organic molecules of dead material into simpler organic and inorganic molecules.</a:t>
            </a:r>
          </a:p>
          <a:p>
            <a:pPr rtl="1">
              <a:lnSpc>
                <a:spcPct val="150000"/>
              </a:lnSpc>
            </a:pPr>
            <a:r>
              <a:rPr lang="en-US" sz="2800" b="1" dirty="0">
                <a:solidFill>
                  <a:srgbClr val="0070C0"/>
                </a:solidFill>
              </a:rPr>
              <a:t>Carbon cycling is the continuous transformation of organic and inorganic carbon compounds by plants and micro- and macro-organisms between the soil, plants and the atmosphere. </a:t>
            </a:r>
            <a:endParaRPr lang="en-US" sz="2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4165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D5C717-2CAE-4E8D-8793-8DF57FF7BF5C}"/>
              </a:ext>
            </a:extLst>
          </p:cNvPr>
          <p:cNvSpPr/>
          <p:nvPr/>
        </p:nvSpPr>
        <p:spPr>
          <a:xfrm>
            <a:off x="703385" y="590843"/>
            <a:ext cx="11043138" cy="5842497"/>
          </a:xfrm>
          <a:prstGeom prst="rect">
            <a:avLst/>
          </a:prstGeom>
        </p:spPr>
        <p:txBody>
          <a:bodyPr wrap="square">
            <a:spAutoFit/>
          </a:bodyPr>
          <a:lstStyle/>
          <a:p>
            <a:pPr>
              <a:lnSpc>
                <a:spcPct val="150000"/>
              </a:lnSpc>
            </a:pPr>
            <a:r>
              <a:rPr lang="en-US" sz="2800" b="1" kern="1800" dirty="0">
                <a:solidFill>
                  <a:srgbClr val="0070C0"/>
                </a:solidFill>
                <a:ea typeface="Times New Roman" panose="02020603050405020304" pitchFamily="18" charset="0"/>
                <a:cs typeface="Arial" panose="020B0604020202020204" pitchFamily="34" charset="0"/>
              </a:rPr>
              <a:t>Decomposition of organic matter is largely a biological process that occurs naturally. </a:t>
            </a:r>
          </a:p>
          <a:p>
            <a:pPr>
              <a:lnSpc>
                <a:spcPct val="150000"/>
              </a:lnSpc>
            </a:pPr>
            <a:r>
              <a:rPr lang="en-US" sz="2800" b="1" kern="1800" dirty="0">
                <a:solidFill>
                  <a:srgbClr val="0070C0"/>
                </a:solidFill>
                <a:ea typeface="Times New Roman" panose="02020603050405020304" pitchFamily="18" charset="0"/>
                <a:cs typeface="Arial" panose="020B0604020202020204" pitchFamily="34" charset="0"/>
              </a:rPr>
              <a:t>Its speed is determined by three major factors: soil organisms, the physical environment and the quality of the organic matter. </a:t>
            </a:r>
          </a:p>
          <a:p>
            <a:pPr>
              <a:lnSpc>
                <a:spcPct val="150000"/>
              </a:lnSpc>
            </a:pPr>
            <a:r>
              <a:rPr lang="en-US" sz="2800" b="1" kern="1800" dirty="0">
                <a:solidFill>
                  <a:srgbClr val="0070C0"/>
                </a:solidFill>
                <a:ea typeface="Times New Roman" panose="02020603050405020304" pitchFamily="18" charset="0"/>
                <a:cs typeface="Arial" panose="020B0604020202020204" pitchFamily="34" charset="0"/>
              </a:rPr>
              <a:t>In the decomposition process, different products are released: carbon dioxide (CO</a:t>
            </a:r>
            <a:r>
              <a:rPr lang="en-US" sz="2800" b="1" kern="1800" baseline="-25000" dirty="0">
                <a:solidFill>
                  <a:srgbClr val="0070C0"/>
                </a:solidFill>
                <a:ea typeface="Times New Roman" panose="02020603050405020304" pitchFamily="18" charset="0"/>
                <a:cs typeface="Arial" panose="020B0604020202020204" pitchFamily="34" charset="0"/>
              </a:rPr>
              <a:t>2</a:t>
            </a:r>
            <a:r>
              <a:rPr lang="en-US" sz="2800" b="1" kern="1800" dirty="0">
                <a:solidFill>
                  <a:srgbClr val="0070C0"/>
                </a:solidFill>
                <a:ea typeface="Times New Roman" panose="02020603050405020304" pitchFamily="18" charset="0"/>
                <a:cs typeface="Arial" panose="020B0604020202020204" pitchFamily="34" charset="0"/>
              </a:rPr>
              <a:t>), energy, water, plant nutrients and resynthesized organic carbon compounds. Successive decomposition of dead material and modified organic matter results in the formation of a more complex organic matter called humus. </a:t>
            </a:r>
            <a:endParaRPr lang="en-US" sz="2800" b="1" dirty="0">
              <a:solidFill>
                <a:srgbClr val="0070C0"/>
              </a:solidFill>
            </a:endParaRPr>
          </a:p>
        </p:txBody>
      </p:sp>
    </p:spTree>
    <p:extLst>
      <p:ext uri="{BB962C8B-B14F-4D97-AF65-F5344CB8AC3E}">
        <p14:creationId xmlns:p14="http://schemas.microsoft.com/office/powerpoint/2010/main" val="4184039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9DF2D1-EE61-403D-9F3C-74DC9CF83B44}"/>
              </a:ext>
            </a:extLst>
          </p:cNvPr>
          <p:cNvSpPr/>
          <p:nvPr/>
        </p:nvSpPr>
        <p:spPr>
          <a:xfrm>
            <a:off x="618979" y="1237956"/>
            <a:ext cx="10719581" cy="4545540"/>
          </a:xfrm>
          <a:prstGeom prst="rect">
            <a:avLst/>
          </a:prstGeom>
        </p:spPr>
        <p:txBody>
          <a:bodyPr wrap="square">
            <a:spAutoFit/>
          </a:bodyPr>
          <a:lstStyle/>
          <a:p>
            <a:pPr>
              <a:lnSpc>
                <a:spcPct val="150000"/>
              </a:lnSpc>
            </a:pPr>
            <a:endParaRPr lang="en-US" sz="2800" b="1" kern="1800" dirty="0">
              <a:solidFill>
                <a:srgbClr val="0070C0"/>
              </a:solidFill>
              <a:highlight>
                <a:srgbClr val="FFFF00"/>
              </a:highlight>
              <a:latin typeface="Verdana" panose="020B0604030504040204" pitchFamily="34" charset="0"/>
              <a:ea typeface="Times New Roman" panose="02020603050405020304" pitchFamily="18" charset="0"/>
              <a:cs typeface="Arial" panose="020B0604020202020204" pitchFamily="34" charset="0"/>
            </a:endParaRPr>
          </a:p>
          <a:p>
            <a:pPr>
              <a:lnSpc>
                <a:spcPct val="150000"/>
              </a:lnSpc>
            </a:pPr>
            <a:endParaRPr lang="en-US" sz="2800" b="1" kern="1800" dirty="0">
              <a:solidFill>
                <a:srgbClr val="0070C0"/>
              </a:solidFill>
              <a:highlight>
                <a:srgbClr val="FFFF00"/>
              </a:highlight>
              <a:latin typeface="Verdana" panose="020B0604030504040204" pitchFamily="34" charset="0"/>
              <a:ea typeface="Times New Roman" panose="02020603050405020304" pitchFamily="18" charset="0"/>
              <a:cs typeface="Arial" panose="020B0604020202020204" pitchFamily="34" charset="0"/>
            </a:endParaRPr>
          </a:p>
          <a:p>
            <a:pPr>
              <a:lnSpc>
                <a:spcPct val="150000"/>
              </a:lnSpc>
            </a:pPr>
            <a:r>
              <a:rPr lang="en-US" sz="2800" b="1" kern="1800" dirty="0">
                <a:solidFill>
                  <a:srgbClr val="0070C0"/>
                </a:solidFill>
                <a:highlight>
                  <a:srgbClr val="FFFF00"/>
                </a:highlight>
                <a:latin typeface="Verdana" panose="020B0604030504040204" pitchFamily="34" charset="0"/>
                <a:ea typeface="Times New Roman" panose="02020603050405020304" pitchFamily="18" charset="0"/>
                <a:cs typeface="Arial" panose="020B0604020202020204" pitchFamily="34" charset="0"/>
              </a:rPr>
              <a:t>Humus </a:t>
            </a:r>
            <a:r>
              <a:rPr lang="en-US" sz="2800" b="1" kern="1800" dirty="0">
                <a:solidFill>
                  <a:srgbClr val="0070C0"/>
                </a:solidFill>
                <a:latin typeface="Verdana" panose="020B0604030504040204" pitchFamily="34" charset="0"/>
                <a:ea typeface="Times New Roman" panose="02020603050405020304" pitchFamily="18" charset="0"/>
                <a:cs typeface="Arial" panose="020B0604020202020204" pitchFamily="34" charset="0"/>
              </a:rPr>
              <a:t>affects soil properties. As it slowly decomposes, it colors the soil darker, increases soil aggregation and aggregate stability, increases the ability to attract and retain nutrients and contributes N, P and other nutrients. </a:t>
            </a:r>
            <a:endParaRPr lang="en-US" sz="2800" b="1" dirty="0">
              <a:solidFill>
                <a:srgbClr val="0070C0"/>
              </a:solidFill>
            </a:endParaRPr>
          </a:p>
        </p:txBody>
      </p:sp>
    </p:spTree>
    <p:extLst>
      <p:ext uri="{BB962C8B-B14F-4D97-AF65-F5344CB8AC3E}">
        <p14:creationId xmlns:p14="http://schemas.microsoft.com/office/powerpoint/2010/main" val="226330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15262C-3A91-4B39-AE5E-61217E9BA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956" y="1105805"/>
            <a:ext cx="9509761" cy="5112113"/>
          </a:xfrm>
          <a:prstGeom prst="rect">
            <a:avLst/>
          </a:prstGeom>
        </p:spPr>
      </p:pic>
    </p:spTree>
    <p:extLst>
      <p:ext uri="{BB962C8B-B14F-4D97-AF65-F5344CB8AC3E}">
        <p14:creationId xmlns:p14="http://schemas.microsoft.com/office/powerpoint/2010/main" val="110752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F2ADA6-FC6B-488E-8F79-A6D9E8F258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8953" y="1139483"/>
            <a:ext cx="9533374" cy="5275384"/>
          </a:xfrm>
          <a:prstGeom prst="rect">
            <a:avLst/>
          </a:prstGeom>
        </p:spPr>
      </p:pic>
    </p:spTree>
    <p:extLst>
      <p:ext uri="{BB962C8B-B14F-4D97-AF65-F5344CB8AC3E}">
        <p14:creationId xmlns:p14="http://schemas.microsoft.com/office/powerpoint/2010/main" val="372234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8A0C32-4792-4869-AE6E-8BCBCDCA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483" y="882895"/>
            <a:ext cx="9509760" cy="5475701"/>
          </a:xfrm>
          <a:prstGeom prst="rect">
            <a:avLst/>
          </a:prstGeom>
        </p:spPr>
      </p:pic>
    </p:spTree>
    <p:extLst>
      <p:ext uri="{BB962C8B-B14F-4D97-AF65-F5344CB8AC3E}">
        <p14:creationId xmlns:p14="http://schemas.microsoft.com/office/powerpoint/2010/main" val="1953632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6FAD97-6334-4289-9453-A1F46FF27ADC}"/>
              </a:ext>
            </a:extLst>
          </p:cNvPr>
          <p:cNvSpPr/>
          <p:nvPr/>
        </p:nvSpPr>
        <p:spPr>
          <a:xfrm>
            <a:off x="464234" y="440676"/>
            <a:ext cx="10986867" cy="5196166"/>
          </a:xfrm>
          <a:prstGeom prst="rect">
            <a:avLst/>
          </a:prstGeom>
        </p:spPr>
        <p:txBody>
          <a:bodyPr wrap="square">
            <a:spAutoFit/>
          </a:bodyPr>
          <a:lstStyle/>
          <a:p>
            <a:pPr algn="ctr" rtl="1">
              <a:lnSpc>
                <a:spcPct val="150000"/>
              </a:lnSpc>
            </a:pPr>
            <a:r>
              <a:rPr lang="en-US" sz="2800" b="1" kern="1800" dirty="0">
                <a:latin typeface="Verdana" panose="020B0604030504040204" pitchFamily="34" charset="0"/>
                <a:ea typeface="Times New Roman" panose="02020603050405020304" pitchFamily="18" charset="0"/>
                <a:cs typeface="Arial" panose="020B0604020202020204" pitchFamily="34" charset="0"/>
              </a:rPr>
              <a:t>Enzymes for Organic matter decomposition</a:t>
            </a:r>
          </a:p>
          <a:p>
            <a:pPr rtl="1">
              <a:lnSpc>
                <a:spcPct val="150000"/>
              </a:lnSpc>
            </a:pPr>
            <a:r>
              <a:rPr lang="en-US" sz="2800" b="1" dirty="0">
                <a:solidFill>
                  <a:schemeClr val="accent4">
                    <a:lumMod val="75000"/>
                  </a:schemeClr>
                </a:solidFill>
              </a:rPr>
              <a:t>Organic matter decomposition is largely an enzymatic process. Constitutional enzymes are produced by microbial cells, irrespective of the substrate in the environment; inducible enzymes are formed in the presence of a specific substrate. </a:t>
            </a:r>
          </a:p>
          <a:p>
            <a:pPr rtl="1">
              <a:lnSpc>
                <a:spcPct val="150000"/>
              </a:lnSpc>
            </a:pPr>
            <a:r>
              <a:rPr lang="en-US" sz="2800" b="1" dirty="0">
                <a:solidFill>
                  <a:schemeClr val="accent4">
                    <a:lumMod val="75000"/>
                  </a:schemeClr>
                </a:solidFill>
              </a:rPr>
              <a:t>Further, an enzyme may metabolize its substrate within or outside the cell. </a:t>
            </a:r>
          </a:p>
          <a:p>
            <a:pPr rtl="1">
              <a:lnSpc>
                <a:spcPct val="150000"/>
              </a:lnSpc>
            </a:pPr>
            <a:r>
              <a:rPr lang="en-US" sz="2800" b="1" dirty="0">
                <a:solidFill>
                  <a:schemeClr val="accent4">
                    <a:lumMod val="75000"/>
                  </a:schemeClr>
                </a:solidFill>
              </a:rPr>
              <a:t>Accordingly, they are known as </a:t>
            </a:r>
            <a:r>
              <a:rPr lang="en-US" sz="2800" b="1" dirty="0">
                <a:solidFill>
                  <a:schemeClr val="accent4">
                    <a:lumMod val="75000"/>
                  </a:schemeClr>
                </a:solidFill>
                <a:highlight>
                  <a:srgbClr val="00FFFF"/>
                </a:highlight>
              </a:rPr>
              <a:t>intracellular</a:t>
            </a:r>
            <a:r>
              <a:rPr lang="en-US" sz="2800" b="1" dirty="0">
                <a:solidFill>
                  <a:schemeClr val="accent4">
                    <a:lumMod val="75000"/>
                  </a:schemeClr>
                </a:solidFill>
              </a:rPr>
              <a:t> or </a:t>
            </a:r>
            <a:r>
              <a:rPr lang="en-US" sz="2800" b="1" dirty="0">
                <a:solidFill>
                  <a:schemeClr val="accent4">
                    <a:lumMod val="75000"/>
                  </a:schemeClr>
                </a:solidFill>
                <a:highlight>
                  <a:srgbClr val="00FFFF"/>
                </a:highlight>
              </a:rPr>
              <a:t>extracellular </a:t>
            </a:r>
            <a:r>
              <a:rPr lang="en-US" sz="2800" b="1" dirty="0">
                <a:solidFill>
                  <a:schemeClr val="accent4">
                    <a:lumMod val="75000"/>
                  </a:schemeClr>
                </a:solidFill>
              </a:rPr>
              <a:t>enzymes. </a:t>
            </a:r>
            <a:endParaRPr lang="en-US" sz="2800" b="1" dirty="0">
              <a:solidFill>
                <a:schemeClr val="accent4">
                  <a:lumMod val="75000"/>
                </a:schemeClr>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9369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9C6CDE-6A82-4577-A8E5-B89EF33994C1}"/>
              </a:ext>
            </a:extLst>
          </p:cNvPr>
          <p:cNvSpPr/>
          <p:nvPr/>
        </p:nvSpPr>
        <p:spPr>
          <a:xfrm>
            <a:off x="490024" y="281354"/>
            <a:ext cx="11211951" cy="6950492"/>
          </a:xfrm>
          <a:prstGeom prst="rect">
            <a:avLst/>
          </a:prstGeom>
        </p:spPr>
        <p:txBody>
          <a:bodyPr wrap="square">
            <a:spAutoFit/>
          </a:bodyPr>
          <a:lstStyle/>
          <a:p>
            <a:pPr rtl="1">
              <a:lnSpc>
                <a:spcPct val="150000"/>
              </a:lnSpc>
            </a:pPr>
            <a:endParaRPr lang="en-US" sz="3200" b="1" dirty="0">
              <a:solidFill>
                <a:srgbClr val="C00000"/>
              </a:solidFill>
            </a:endParaRPr>
          </a:p>
          <a:p>
            <a:pPr rtl="1">
              <a:lnSpc>
                <a:spcPct val="150000"/>
              </a:lnSpc>
            </a:pPr>
            <a:r>
              <a:rPr lang="en-US" sz="3200" b="1" dirty="0">
                <a:solidFill>
                  <a:srgbClr val="C00000"/>
                </a:solidFill>
              </a:rPr>
              <a:t>Role of microbes in organic carbon decomposition and maintenance of soil ecosystem</a:t>
            </a:r>
            <a:endParaRPr lang="en-US" sz="3200" dirty="0">
              <a:solidFill>
                <a:srgbClr val="C00000"/>
              </a:solidFill>
            </a:endParaRPr>
          </a:p>
          <a:p>
            <a:pPr rtl="1">
              <a:lnSpc>
                <a:spcPct val="150000"/>
              </a:lnSpc>
            </a:pPr>
            <a:endParaRPr lang="en-US" sz="2600" b="1" dirty="0">
              <a:solidFill>
                <a:srgbClr val="C00000"/>
              </a:solidFill>
              <a:latin typeface="Calibri" panose="020F0502020204030204" pitchFamily="34" charset="0"/>
              <a:cs typeface="Calibri" panose="020F0502020204030204" pitchFamily="34" charset="0"/>
            </a:endParaRPr>
          </a:p>
          <a:p>
            <a:pPr rtl="1">
              <a:lnSpc>
                <a:spcPct val="150000"/>
              </a:lnSpc>
            </a:pPr>
            <a:r>
              <a:rPr lang="en-US" sz="3000" b="1" dirty="0">
                <a:solidFill>
                  <a:srgbClr val="002060"/>
                </a:solidFill>
                <a:latin typeface="Calibri" panose="020F0502020204030204" pitchFamily="34" charset="0"/>
                <a:cs typeface="Calibri" panose="020F0502020204030204" pitchFamily="34" charset="0"/>
              </a:rPr>
              <a:t>Organic matter is mainly present in the top 20–30 cm of most soil profiles and is essentially an array of organic macromolecules consisting principally of combinations of C, O, H, N, P and S. </a:t>
            </a:r>
          </a:p>
          <a:p>
            <a:pPr rtl="1">
              <a:lnSpc>
                <a:spcPct val="150000"/>
              </a:lnSpc>
            </a:pPr>
            <a:r>
              <a:rPr lang="en-US" sz="3000" b="1" dirty="0">
                <a:solidFill>
                  <a:srgbClr val="002060"/>
                </a:solidFill>
                <a:latin typeface="Calibri" panose="020F0502020204030204" pitchFamily="34" charset="0"/>
                <a:cs typeface="Calibri" panose="020F0502020204030204" pitchFamily="34" charset="0"/>
              </a:rPr>
              <a:t>Almost all organic matter in soil is directly and indirectly derived from plants via photosynthesis. </a:t>
            </a:r>
            <a:endParaRPr lang="en-US" sz="3000" b="1" kern="1800"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rtl="1">
              <a:lnSpc>
                <a:spcPct val="150000"/>
              </a:lnSpc>
            </a:pPr>
            <a:endPar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49612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371230-3793-46DD-8ADA-1857DFA4768D}"/>
              </a:ext>
            </a:extLst>
          </p:cNvPr>
          <p:cNvSpPr/>
          <p:nvPr/>
        </p:nvSpPr>
        <p:spPr>
          <a:xfrm>
            <a:off x="572086" y="478302"/>
            <a:ext cx="10611729" cy="5829481"/>
          </a:xfrm>
          <a:prstGeom prst="rect">
            <a:avLst/>
          </a:prstGeom>
        </p:spPr>
        <p:txBody>
          <a:bodyPr wrap="square">
            <a:spAutoFit/>
          </a:bodyPr>
          <a:lstStyle/>
          <a:p>
            <a:pPr>
              <a:lnSpc>
                <a:spcPct val="150000"/>
              </a:lnSpc>
            </a:pPr>
            <a:endParaRPr lang="en-US" sz="2800" b="1" kern="1800" dirty="0">
              <a:solidFill>
                <a:schemeClr val="accent4">
                  <a:lumMod val="75000"/>
                </a:schemeClr>
              </a:solidFill>
              <a:highlight>
                <a:srgbClr val="00FFFF"/>
              </a:highligh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r>
              <a:rPr lang="en-US" sz="2800" b="1" kern="1800" dirty="0">
                <a:solidFill>
                  <a:schemeClr val="accent4">
                    <a:lumMod val="75000"/>
                  </a:schemeClr>
                </a:solidFill>
                <a:highlight>
                  <a:srgbClr val="00FFFF"/>
                </a:highlight>
                <a:latin typeface="Arial" panose="020B0604020202020204" pitchFamily="34" charset="0"/>
                <a:ea typeface="Times New Roman" panose="02020603050405020304" pitchFamily="18" charset="0"/>
                <a:cs typeface="Arial" panose="020B0604020202020204" pitchFamily="34" charset="0"/>
              </a:rPr>
              <a:t>Extracellular enzymes </a:t>
            </a:r>
            <a:r>
              <a:rPr lang="en-US" sz="2800" b="1" kern="1800" dirty="0">
                <a:solidFill>
                  <a:schemeClr val="accent4">
                    <a:lumMod val="75000"/>
                  </a:schemeClr>
                </a:solidFill>
                <a:latin typeface="Arial" panose="020B0604020202020204" pitchFamily="34" charset="0"/>
                <a:ea typeface="Times New Roman" panose="02020603050405020304" pitchFamily="18" charset="0"/>
                <a:cs typeface="Arial" panose="020B0604020202020204" pitchFamily="34" charset="0"/>
              </a:rPr>
              <a:t>are essential for the decomposition of polysaccharides because the microbial cell is impenetrable to the large polysaccharide molecules. </a:t>
            </a:r>
          </a:p>
          <a:p>
            <a:pPr>
              <a:lnSpc>
                <a:spcPct val="150000"/>
              </a:lnSpc>
            </a:pPr>
            <a:r>
              <a:rPr lang="en-US" sz="2800" b="1" kern="1800" dirty="0">
                <a:solidFill>
                  <a:schemeClr val="accent4">
                    <a:lumMod val="75000"/>
                  </a:schemeClr>
                </a:solidFill>
                <a:latin typeface="Arial" panose="020B0604020202020204" pitchFamily="34" charset="0"/>
                <a:ea typeface="Times New Roman" panose="02020603050405020304" pitchFamily="18" charset="0"/>
                <a:cs typeface="Arial" panose="020B0604020202020204" pitchFamily="34" charset="0"/>
              </a:rPr>
              <a:t>Monosaccharides, such as glucose, are metabolized by </a:t>
            </a:r>
            <a:r>
              <a:rPr lang="en-US" sz="2800" b="1" kern="1800" dirty="0">
                <a:solidFill>
                  <a:schemeClr val="accent4">
                    <a:lumMod val="75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intracellular enzymes</a:t>
            </a:r>
            <a:r>
              <a:rPr lang="en-US" sz="2800" b="1" kern="1800" dirty="0">
                <a:solidFill>
                  <a:schemeClr val="accent4">
                    <a:lumMod val="75000"/>
                  </a:schemeClr>
                </a:solidFill>
                <a:latin typeface="Arial" panose="020B0604020202020204" pitchFamily="34" charset="0"/>
                <a:ea typeface="Times New Roman" panose="02020603050405020304" pitchFamily="18" charset="0"/>
                <a:cs typeface="Arial" panose="020B0604020202020204" pitchFamily="34" charset="0"/>
              </a:rPr>
              <a:t>. Organic residues added to the soil are first broken down into their basic components by extracellular enzymes; and the basic components are subsequently utilized by intracellular enzymes. </a:t>
            </a:r>
            <a:endParaRPr lang="en-US" sz="2800" b="1" dirty="0">
              <a:solidFill>
                <a:schemeClr val="accent4">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57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4AF0A6-8CB7-4CF9-AF7B-58749C588065}"/>
              </a:ext>
            </a:extLst>
          </p:cNvPr>
          <p:cNvSpPr/>
          <p:nvPr/>
        </p:nvSpPr>
        <p:spPr>
          <a:xfrm>
            <a:off x="450167" y="970671"/>
            <a:ext cx="11521440" cy="4992457"/>
          </a:xfrm>
          <a:prstGeom prst="rect">
            <a:avLst/>
          </a:prstGeom>
        </p:spPr>
        <p:txBody>
          <a:bodyPr wrap="square">
            <a:spAutoFit/>
          </a:bodyPr>
          <a:lstStyle/>
          <a:p>
            <a:pPr rtl="1">
              <a:lnSpc>
                <a:spcPct val="150000"/>
              </a:lnSpc>
            </a:pPr>
            <a:endParaRPr lang="en-US" sz="3600" b="1" dirty="0">
              <a:solidFill>
                <a:srgbClr val="002060"/>
              </a:solidFill>
              <a:latin typeface="Calibri" panose="020F0502020204030204" pitchFamily="34" charset="0"/>
              <a:cs typeface="Calibri" panose="020F0502020204030204" pitchFamily="34" charset="0"/>
            </a:endParaRPr>
          </a:p>
          <a:p>
            <a:pPr rtl="1">
              <a:lnSpc>
                <a:spcPct val="150000"/>
              </a:lnSpc>
            </a:pPr>
            <a:endParaRPr lang="en-US" sz="3600" b="1" dirty="0">
              <a:solidFill>
                <a:srgbClr val="002060"/>
              </a:solidFill>
              <a:latin typeface="Calibri" panose="020F0502020204030204" pitchFamily="34" charset="0"/>
              <a:cs typeface="Calibri" panose="020F0502020204030204" pitchFamily="34" charset="0"/>
            </a:endParaRPr>
          </a:p>
          <a:p>
            <a:pPr rtl="1">
              <a:lnSpc>
                <a:spcPct val="150000"/>
              </a:lnSpc>
            </a:pPr>
            <a:r>
              <a:rPr lang="en-US" sz="3600" b="1" dirty="0">
                <a:solidFill>
                  <a:srgbClr val="002060"/>
                </a:solidFill>
                <a:latin typeface="Calibri" panose="020F0502020204030204" pitchFamily="34" charset="0"/>
                <a:cs typeface="Calibri" panose="020F0502020204030204" pitchFamily="34" charset="0"/>
              </a:rPr>
              <a:t>Thus, atmospheric CO</a:t>
            </a:r>
            <a:r>
              <a:rPr lang="en-US" sz="3600" b="1" baseline="-25000" dirty="0">
                <a:solidFill>
                  <a:srgbClr val="002060"/>
                </a:solidFill>
                <a:latin typeface="Calibri" panose="020F0502020204030204" pitchFamily="34" charset="0"/>
                <a:cs typeface="Calibri" panose="020F0502020204030204" pitchFamily="34" charset="0"/>
              </a:rPr>
              <a:t>2</a:t>
            </a:r>
            <a:r>
              <a:rPr lang="en-US" sz="3600" b="1" dirty="0">
                <a:solidFill>
                  <a:srgbClr val="002060"/>
                </a:solidFill>
                <a:latin typeface="Calibri" panose="020F0502020204030204" pitchFamily="34" charset="0"/>
                <a:cs typeface="Calibri" panose="020F0502020204030204" pitchFamily="34" charset="0"/>
              </a:rPr>
              <a:t> is transformed by reduction into simple and complex organic carbon compounds, </a:t>
            </a:r>
          </a:p>
          <a:p>
            <a:pPr rtl="1">
              <a:lnSpc>
                <a:spcPct val="150000"/>
              </a:lnSpc>
            </a:pPr>
            <a:r>
              <a:rPr lang="en-US" sz="3600" b="1" dirty="0">
                <a:solidFill>
                  <a:srgbClr val="002060"/>
                </a:solidFill>
                <a:latin typeface="Calibri" panose="020F0502020204030204" pitchFamily="34" charset="0"/>
                <a:cs typeface="Calibri" panose="020F0502020204030204" pitchFamily="34" charset="0"/>
              </a:rPr>
              <a:t>which in combination with key nutrients enable the plant to function and grow. </a:t>
            </a:r>
            <a:endParaRPr lang="en-US" sz="3600" b="1" kern="18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7527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E37F60-F4AB-4557-8673-D68CCCF025F7}"/>
              </a:ext>
            </a:extLst>
          </p:cNvPr>
          <p:cNvSpPr/>
          <p:nvPr/>
        </p:nvSpPr>
        <p:spPr>
          <a:xfrm>
            <a:off x="478302" y="365759"/>
            <a:ext cx="11310424" cy="5925340"/>
          </a:xfrm>
          <a:prstGeom prst="rect">
            <a:avLst/>
          </a:prstGeom>
        </p:spPr>
        <p:txBody>
          <a:bodyPr wrap="square">
            <a:spAutoFit/>
          </a:bodyPr>
          <a:lstStyle/>
          <a:p>
            <a:pPr>
              <a:lnSpc>
                <a:spcPct val="150000"/>
              </a:lnSpc>
            </a:pPr>
            <a:endParaRPr lang="en-US" sz="3200" b="1" kern="1800" dirty="0">
              <a:latin typeface="Calibri" panose="020F0502020204030204" pitchFamily="34" charset="0"/>
              <a:ea typeface="Times New Roman" panose="02020603050405020304" pitchFamily="18" charset="0"/>
              <a:cs typeface="Calibri" panose="020F0502020204030204" pitchFamily="34" charset="0"/>
            </a:endParaRPr>
          </a:p>
          <a:p>
            <a:pPr>
              <a:lnSpc>
                <a:spcPct val="150000"/>
              </a:lnSpc>
            </a:pPr>
            <a:endParaRPr lang="en-US" sz="3200" b="1" kern="1800" dirty="0">
              <a:latin typeface="Calibri" panose="020F0502020204030204" pitchFamily="34" charset="0"/>
              <a:ea typeface="Times New Roman" panose="02020603050405020304" pitchFamily="18" charset="0"/>
              <a:cs typeface="Calibri" panose="020F0502020204030204" pitchFamily="34" charset="0"/>
            </a:endParaRPr>
          </a:p>
          <a:p>
            <a:pPr>
              <a:lnSpc>
                <a:spcPct val="150000"/>
              </a:lnSpc>
            </a:pPr>
            <a:r>
              <a:rPr lang="en-US" sz="3200" b="1" kern="1800" dirty="0">
                <a:latin typeface="Calibri" panose="020F0502020204030204" pitchFamily="34" charset="0"/>
                <a:ea typeface="Times New Roman" panose="02020603050405020304" pitchFamily="18" charset="0"/>
                <a:cs typeface="Calibri" panose="020F0502020204030204" pitchFamily="34" charset="0"/>
              </a:rPr>
              <a:t>The most important pathways by which the fixed carbon is retained and ultimately transferred to the soil ecosystem are the direct addition of senescent material as above-ground and below-ground detritus,</a:t>
            </a:r>
          </a:p>
          <a:p>
            <a:pPr>
              <a:lnSpc>
                <a:spcPct val="150000"/>
              </a:lnSpc>
            </a:pPr>
            <a:r>
              <a:rPr lang="en-US" sz="3200" b="1" kern="1800" dirty="0">
                <a:latin typeface="Calibri" panose="020F0502020204030204" pitchFamily="34" charset="0"/>
                <a:ea typeface="Times New Roman" panose="02020603050405020304" pitchFamily="18" charset="0"/>
                <a:cs typeface="Calibri" panose="020F0502020204030204" pitchFamily="34" charset="0"/>
              </a:rPr>
              <a:t> return of ingested plant matter in animal faeces, and exudation of soluble organic compounds from roots. </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49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233316-85DF-426F-B5EC-954A49BED974}"/>
              </a:ext>
            </a:extLst>
          </p:cNvPr>
          <p:cNvSpPr/>
          <p:nvPr/>
        </p:nvSpPr>
        <p:spPr>
          <a:xfrm>
            <a:off x="937846" y="646166"/>
            <a:ext cx="10935286" cy="5473165"/>
          </a:xfrm>
          <a:prstGeom prst="rect">
            <a:avLst/>
          </a:prstGeom>
        </p:spPr>
        <p:txBody>
          <a:bodyPr wrap="square">
            <a:spAutoFit/>
          </a:bodyPr>
          <a:lstStyle/>
          <a:p>
            <a:pPr>
              <a:lnSpc>
                <a:spcPct val="150000"/>
              </a:lnSpc>
            </a:pPr>
            <a:r>
              <a:rPr lang="en-US" sz="3200" b="1" kern="1800" dirty="0">
                <a:latin typeface="Calibri" panose="020F0502020204030204" pitchFamily="34" charset="0"/>
                <a:ea typeface="Times New Roman" panose="02020603050405020304" pitchFamily="18" charset="0"/>
                <a:cs typeface="Calibri" panose="020F0502020204030204" pitchFamily="34" charset="0"/>
              </a:rPr>
              <a:t>Plant and animal detritus and root exudates represent essential sources of energy and nutrients for soil microbial and faunal communities. </a:t>
            </a:r>
          </a:p>
          <a:p>
            <a:pPr>
              <a:lnSpc>
                <a:spcPct val="150000"/>
              </a:lnSpc>
            </a:pPr>
            <a:r>
              <a:rPr lang="en-US" sz="2800" b="1" dirty="0">
                <a:solidFill>
                  <a:schemeClr val="accent4">
                    <a:lumMod val="75000"/>
                  </a:schemeClr>
                </a:solidFill>
                <a:highlight>
                  <a:srgbClr val="FFFF00"/>
                </a:highlight>
              </a:rPr>
              <a:t>Bacteria and fungi represent 95%+ of the biomass present in most soils</a:t>
            </a:r>
            <a:r>
              <a:rPr lang="en-US" sz="2800" b="1" dirty="0">
                <a:solidFill>
                  <a:schemeClr val="accent4">
                    <a:lumMod val="75000"/>
                  </a:schemeClr>
                </a:solidFill>
              </a:rPr>
              <a:t>, </a:t>
            </a:r>
            <a:r>
              <a:rPr lang="en-US" sz="2800" b="1" dirty="0"/>
              <a:t>where they interact with a combination of micro-fauna (nematodes, protozoa), and macro-fauna (earthworms, termites, molluscs) in complex soil food-web systems that determine the turnover of organic matter and associated nutrients in the soil environment.</a:t>
            </a:r>
          </a:p>
        </p:txBody>
      </p:sp>
    </p:spTree>
    <p:extLst>
      <p:ext uri="{BB962C8B-B14F-4D97-AF65-F5344CB8AC3E}">
        <p14:creationId xmlns:p14="http://schemas.microsoft.com/office/powerpoint/2010/main" val="82268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B6A460-8E9B-4500-BF0E-02D43F818D55}"/>
              </a:ext>
            </a:extLst>
          </p:cNvPr>
          <p:cNvSpPr/>
          <p:nvPr/>
        </p:nvSpPr>
        <p:spPr>
          <a:xfrm>
            <a:off x="323558" y="237453"/>
            <a:ext cx="11296356" cy="5740674"/>
          </a:xfrm>
          <a:prstGeom prst="rect">
            <a:avLst/>
          </a:prstGeom>
        </p:spPr>
        <p:txBody>
          <a:bodyPr wrap="square">
            <a:spAutoFit/>
          </a:bodyPr>
          <a:lstStyle/>
          <a:p>
            <a:pPr rtl="1">
              <a:lnSpc>
                <a:spcPct val="150000"/>
              </a:lnSpc>
            </a:pPr>
            <a:endParaRPr lang="en-US" sz="2800" b="1" kern="1800" dirty="0">
              <a:solidFill>
                <a:srgbClr val="C00000"/>
              </a:solidFill>
              <a:latin typeface="Verdana" panose="020B0604030504040204" pitchFamily="34" charset="0"/>
              <a:ea typeface="Times New Roman" panose="02020603050405020304" pitchFamily="18" charset="0"/>
              <a:cs typeface="Arial" panose="020B0604020202020204" pitchFamily="34" charset="0"/>
            </a:endParaRPr>
          </a:p>
          <a:p>
            <a:pPr rtl="1">
              <a:lnSpc>
                <a:spcPct val="150000"/>
              </a:lnSpc>
            </a:pPr>
            <a:r>
              <a:rPr lang="en-US" sz="2800" b="1" kern="1800" dirty="0">
                <a:solidFill>
                  <a:srgbClr val="C00000"/>
                </a:solidFill>
                <a:latin typeface="Verdana" panose="020B0604030504040204" pitchFamily="34" charset="0"/>
                <a:ea typeface="Times New Roman" panose="02020603050405020304" pitchFamily="18" charset="0"/>
                <a:cs typeface="Arial" panose="020B0604020202020204" pitchFamily="34" charset="0"/>
              </a:rPr>
              <a:t>Soil Organic Carbon </a:t>
            </a:r>
            <a:endParaRPr lang="en-US" sz="2800" dirty="0">
              <a:solidFill>
                <a:srgbClr val="C00000"/>
              </a:solidFill>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sz="3200" b="1" kern="1800" dirty="0">
                <a:ea typeface="Times New Roman" panose="02020603050405020304" pitchFamily="18" charset="0"/>
                <a:cs typeface="Arial" panose="020B0604020202020204" pitchFamily="34" charset="0"/>
              </a:rPr>
              <a:t>Soil organic carbon is organic component of soil, consisting of three primary parts including </a:t>
            </a:r>
          </a:p>
          <a:p>
            <a:pPr rtl="1">
              <a:lnSpc>
                <a:spcPct val="150000"/>
              </a:lnSpc>
            </a:pPr>
            <a:r>
              <a:rPr lang="en-US" sz="3200" b="1" kern="1800" dirty="0">
                <a:ea typeface="Times New Roman" panose="02020603050405020304" pitchFamily="18" charset="0"/>
                <a:cs typeface="Arial" panose="020B0604020202020204" pitchFamily="34" charset="0"/>
              </a:rPr>
              <a:t>small (fresh) plant residues and small living soil organisms, decomposing (active) organic matter, and stable organic matter (humus) and Soil organic carbon (SOC) is the carbon (C) stored in soil organic matter (SOM). </a:t>
            </a:r>
            <a:endParaRPr lang="en-US" sz="3200" b="1"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7829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25CB6-576D-4AE1-BD6E-B7BCA9B8BF60}"/>
              </a:ext>
            </a:extLst>
          </p:cNvPr>
          <p:cNvSpPr/>
          <p:nvPr/>
        </p:nvSpPr>
        <p:spPr>
          <a:xfrm>
            <a:off x="365760" y="267287"/>
            <a:ext cx="11465169" cy="6398554"/>
          </a:xfrm>
          <a:prstGeom prst="rect">
            <a:avLst/>
          </a:prstGeom>
        </p:spPr>
        <p:txBody>
          <a:bodyPr wrap="square">
            <a:spAutoFit/>
          </a:bodyPr>
          <a:lstStyle/>
          <a:p>
            <a:pPr>
              <a:lnSpc>
                <a:spcPct val="150000"/>
              </a:lnSpc>
            </a:pPr>
            <a:endParaRPr lang="en-US" sz="2800" b="1" kern="1800" dirty="0">
              <a:solidFill>
                <a:srgbClr val="0070C0"/>
              </a:solidFill>
              <a:ea typeface="Times New Roman" panose="02020603050405020304" pitchFamily="18" charset="0"/>
              <a:cs typeface="Arial" panose="020B0604020202020204" pitchFamily="34" charset="0"/>
            </a:endParaRPr>
          </a:p>
          <a:p>
            <a:pPr>
              <a:lnSpc>
                <a:spcPct val="150000"/>
              </a:lnSpc>
            </a:pPr>
            <a:r>
              <a:rPr lang="en-US" sz="2800" b="1" kern="1800" dirty="0">
                <a:solidFill>
                  <a:srgbClr val="0070C0"/>
                </a:solidFill>
                <a:ea typeface="Times New Roman" panose="02020603050405020304" pitchFamily="18" charset="0"/>
                <a:cs typeface="Arial" panose="020B0604020202020204" pitchFamily="34" charset="0"/>
              </a:rPr>
              <a:t>Organic carbon (OC) enters the soil through the decomposition of plant and animal residues, root exudates, living and dead microorganisms, and soil biota. </a:t>
            </a:r>
          </a:p>
          <a:p>
            <a:pPr>
              <a:lnSpc>
                <a:spcPct val="150000"/>
              </a:lnSpc>
            </a:pPr>
            <a:r>
              <a:rPr lang="en-US" sz="2800" b="1" kern="1800" dirty="0">
                <a:solidFill>
                  <a:srgbClr val="0070C0"/>
                </a:solidFill>
                <a:ea typeface="Times New Roman" panose="02020603050405020304" pitchFamily="18" charset="0"/>
                <a:cs typeface="Arial" panose="020B0604020202020204" pitchFamily="34" charset="0"/>
              </a:rPr>
              <a:t>It is the main source of energy for soil microorganisms. </a:t>
            </a:r>
          </a:p>
          <a:p>
            <a:pPr>
              <a:lnSpc>
                <a:spcPct val="150000"/>
              </a:lnSpc>
            </a:pPr>
            <a:r>
              <a:rPr lang="en-US" sz="2800" b="1" dirty="0">
                <a:solidFill>
                  <a:srgbClr val="0070C0"/>
                </a:solidFill>
              </a:rPr>
              <a:t>The soil organic matter (SOM) is a complex combination of living organisms, fresh organic residues, actively decomposing material, and stabilized organic matter (otherwise known as humus). Generally, samples containing 50% or more of carbon are referred as soil organic carbon (SOC). </a:t>
            </a:r>
          </a:p>
          <a:p>
            <a:endParaRPr lang="en-US" dirty="0"/>
          </a:p>
        </p:txBody>
      </p:sp>
    </p:spTree>
    <p:extLst>
      <p:ext uri="{BB962C8B-B14F-4D97-AF65-F5344CB8AC3E}">
        <p14:creationId xmlns:p14="http://schemas.microsoft.com/office/powerpoint/2010/main" val="361720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CD88A2-7E5A-4704-AFC0-0C97F5920A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2363" y="665171"/>
            <a:ext cx="9270609" cy="5894378"/>
          </a:xfrm>
          <a:prstGeom prst="rect">
            <a:avLst/>
          </a:prstGeom>
        </p:spPr>
      </p:pic>
    </p:spTree>
    <p:extLst>
      <p:ext uri="{BB962C8B-B14F-4D97-AF65-F5344CB8AC3E}">
        <p14:creationId xmlns:p14="http://schemas.microsoft.com/office/powerpoint/2010/main" val="8684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7944DE6-D470-42DF-A414-665456F53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956" y="1167618"/>
            <a:ext cx="9540763" cy="4904569"/>
          </a:xfrm>
          <a:prstGeom prst="rect">
            <a:avLst/>
          </a:prstGeom>
        </p:spPr>
      </p:pic>
    </p:spTree>
    <p:extLst>
      <p:ext uri="{BB962C8B-B14F-4D97-AF65-F5344CB8AC3E}">
        <p14:creationId xmlns:p14="http://schemas.microsoft.com/office/powerpoint/2010/main" val="42392021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235</TotalTime>
  <Words>952</Words>
  <Application>Microsoft Office PowerPoint</Application>
  <PresentationFormat>Widescreen</PresentationFormat>
  <Paragraphs>70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Schoolbook</vt:lpstr>
      <vt:lpstr>Corbel</vt:lpstr>
      <vt:lpstr>Verdana</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20</cp:revision>
  <dcterms:created xsi:type="dcterms:W3CDTF">2020-03-27T17:57:12Z</dcterms:created>
  <dcterms:modified xsi:type="dcterms:W3CDTF">2020-04-02T09:59:37Z</dcterms:modified>
</cp:coreProperties>
</file>