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0"/>
  </p:notesMasterIdLst>
  <p:sldIdLst>
    <p:sldId id="261" r:id="rId2"/>
    <p:sldId id="264" r:id="rId3"/>
    <p:sldId id="263" r:id="rId4"/>
    <p:sldId id="265" r:id="rId5"/>
    <p:sldId id="266" r:id="rId6"/>
    <p:sldId id="299" r:id="rId7"/>
    <p:sldId id="300" r:id="rId8"/>
    <p:sldId id="256" r:id="rId9"/>
    <p:sldId id="259" r:id="rId10"/>
    <p:sldId id="257" r:id="rId11"/>
    <p:sldId id="258" r:id="rId12"/>
    <p:sldId id="267" r:id="rId13"/>
    <p:sldId id="260" r:id="rId14"/>
    <p:sldId id="262" r:id="rId15"/>
    <p:sldId id="269" r:id="rId16"/>
    <p:sldId id="270" r:id="rId17"/>
    <p:sldId id="272" r:id="rId18"/>
    <p:sldId id="271" r:id="rId19"/>
    <p:sldId id="273" r:id="rId20"/>
    <p:sldId id="274" r:id="rId21"/>
    <p:sldId id="275" r:id="rId22"/>
    <p:sldId id="276" r:id="rId23"/>
    <p:sldId id="277" r:id="rId24"/>
    <p:sldId id="278" r:id="rId25"/>
    <p:sldId id="282" r:id="rId26"/>
    <p:sldId id="283" r:id="rId27"/>
    <p:sldId id="279" r:id="rId28"/>
    <p:sldId id="280" r:id="rId29"/>
    <p:sldId id="284" r:id="rId30"/>
    <p:sldId id="288" r:id="rId31"/>
    <p:sldId id="289" r:id="rId32"/>
    <p:sldId id="290" r:id="rId33"/>
    <p:sldId id="291" r:id="rId34"/>
    <p:sldId id="292" r:id="rId35"/>
    <p:sldId id="293" r:id="rId36"/>
    <p:sldId id="294" r:id="rId37"/>
    <p:sldId id="295" r:id="rId38"/>
    <p:sldId id="298" r:id="rId3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728" autoAdjust="0"/>
  </p:normalViewPr>
  <p:slideViewPr>
    <p:cSldViewPr>
      <p:cViewPr>
        <p:scale>
          <a:sx n="70" d="100"/>
          <a:sy n="70" d="100"/>
        </p:scale>
        <p:origin x="-1386" y="-108"/>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C56DC33-1459-4909-80CE-E56E507FC040}" type="datetimeFigureOut">
              <a:rPr lang="ar-EG" smtClean="0"/>
              <a:t>10/07/1441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5D0EDCB-B600-4388-AA3C-C17870ACDB98}" type="slidenum">
              <a:rPr lang="ar-EG" smtClean="0"/>
              <a:t>‹#›</a:t>
            </a:fld>
            <a:endParaRPr lang="ar-EG"/>
          </a:p>
        </p:txBody>
      </p:sp>
    </p:spTree>
    <p:extLst>
      <p:ext uri="{BB962C8B-B14F-4D97-AF65-F5344CB8AC3E}">
        <p14:creationId xmlns:p14="http://schemas.microsoft.com/office/powerpoint/2010/main" val="4778473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B5D0EDCB-B600-4388-AA3C-C17870ACDB98}" type="slidenum">
              <a:rPr lang="ar-EG" smtClean="0"/>
              <a:t>3</a:t>
            </a:fld>
            <a:endParaRPr lang="ar-EG"/>
          </a:p>
        </p:txBody>
      </p:sp>
    </p:spTree>
    <p:extLst>
      <p:ext uri="{BB962C8B-B14F-4D97-AF65-F5344CB8AC3E}">
        <p14:creationId xmlns:p14="http://schemas.microsoft.com/office/powerpoint/2010/main" val="27958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B5D0EDCB-B600-4388-AA3C-C17870ACDB98}" type="slidenum">
              <a:rPr lang="ar-EG" smtClean="0"/>
              <a:t>4</a:t>
            </a:fld>
            <a:endParaRPr lang="ar-EG"/>
          </a:p>
        </p:txBody>
      </p:sp>
    </p:spTree>
    <p:extLst>
      <p:ext uri="{BB962C8B-B14F-4D97-AF65-F5344CB8AC3E}">
        <p14:creationId xmlns:p14="http://schemas.microsoft.com/office/powerpoint/2010/main" val="299726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B5D0EDCB-B600-4388-AA3C-C17870ACDB98}" type="slidenum">
              <a:rPr lang="ar-EG" smtClean="0"/>
              <a:t>8</a:t>
            </a:fld>
            <a:endParaRPr lang="ar-EG"/>
          </a:p>
        </p:txBody>
      </p:sp>
    </p:spTree>
    <p:extLst>
      <p:ext uri="{BB962C8B-B14F-4D97-AF65-F5344CB8AC3E}">
        <p14:creationId xmlns:p14="http://schemas.microsoft.com/office/powerpoint/2010/main" val="151041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B5D0EDCB-B600-4388-AA3C-C17870ACDB98}" type="slidenum">
              <a:rPr lang="ar-EG" smtClean="0"/>
              <a:t>9</a:t>
            </a:fld>
            <a:endParaRPr lang="ar-EG"/>
          </a:p>
        </p:txBody>
      </p:sp>
    </p:spTree>
    <p:extLst>
      <p:ext uri="{BB962C8B-B14F-4D97-AF65-F5344CB8AC3E}">
        <p14:creationId xmlns:p14="http://schemas.microsoft.com/office/powerpoint/2010/main" val="246316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B5D0EDCB-B600-4388-AA3C-C17870ACDB98}" type="slidenum">
              <a:rPr lang="ar-EG" smtClean="0"/>
              <a:t>10</a:t>
            </a:fld>
            <a:endParaRPr lang="ar-EG"/>
          </a:p>
        </p:txBody>
      </p:sp>
    </p:spTree>
    <p:extLst>
      <p:ext uri="{BB962C8B-B14F-4D97-AF65-F5344CB8AC3E}">
        <p14:creationId xmlns:p14="http://schemas.microsoft.com/office/powerpoint/2010/main" val="96614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B5D0EDCB-B600-4388-AA3C-C17870ACDB98}" type="slidenum">
              <a:rPr lang="ar-EG" smtClean="0"/>
              <a:t>11</a:t>
            </a:fld>
            <a:endParaRPr lang="ar-EG"/>
          </a:p>
        </p:txBody>
      </p:sp>
    </p:spTree>
    <p:extLst>
      <p:ext uri="{BB962C8B-B14F-4D97-AF65-F5344CB8AC3E}">
        <p14:creationId xmlns:p14="http://schemas.microsoft.com/office/powerpoint/2010/main" val="359825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B5D0EDCB-B600-4388-AA3C-C17870ACDB98}" type="slidenum">
              <a:rPr lang="ar-EG" smtClean="0"/>
              <a:t>13</a:t>
            </a:fld>
            <a:endParaRPr lang="ar-EG"/>
          </a:p>
        </p:txBody>
      </p:sp>
    </p:spTree>
    <p:extLst>
      <p:ext uri="{BB962C8B-B14F-4D97-AF65-F5344CB8AC3E}">
        <p14:creationId xmlns:p14="http://schemas.microsoft.com/office/powerpoint/2010/main" val="142522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E6446A79-07DA-40E8-B966-FD4F1B2B08E9}" type="slidenum">
              <a:rPr lang="ar-EG" smtClean="0"/>
              <a:t>26</a:t>
            </a:fld>
            <a:endParaRPr lang="ar-EG"/>
          </a:p>
        </p:txBody>
      </p:sp>
    </p:spTree>
    <p:extLst>
      <p:ext uri="{BB962C8B-B14F-4D97-AF65-F5344CB8AC3E}">
        <p14:creationId xmlns:p14="http://schemas.microsoft.com/office/powerpoint/2010/main" val="216154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E6446A79-07DA-40E8-B966-FD4F1B2B08E9}" type="slidenum">
              <a:rPr lang="ar-EG" smtClean="0"/>
              <a:t>37</a:t>
            </a:fld>
            <a:endParaRPr lang="ar-EG"/>
          </a:p>
        </p:txBody>
      </p:sp>
    </p:spTree>
    <p:extLst>
      <p:ext uri="{BB962C8B-B14F-4D97-AF65-F5344CB8AC3E}">
        <p14:creationId xmlns:p14="http://schemas.microsoft.com/office/powerpoint/2010/main" val="57450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218F52-8CF5-4C5F-B869-6A887A24946B}" type="datetimeFigureOut">
              <a:rPr lang="ar-EG" smtClean="0"/>
              <a:t>10/07/1441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C7A881-9899-4F6A-AC6A-BAE8BE61C09F}" type="slidenum">
              <a:rPr lang="ar-EG" smtClean="0"/>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18F52-8CF5-4C5F-B869-6A887A24946B}" type="datetimeFigureOut">
              <a:rPr lang="ar-EG" smtClean="0"/>
              <a:t>10/07/1441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C7A881-9899-4F6A-AC6A-BAE8BE61C09F}"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18F52-8CF5-4C5F-B869-6A887A24946B}" type="datetimeFigureOut">
              <a:rPr lang="ar-EG" smtClean="0"/>
              <a:t>10/07/1441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C7A881-9899-4F6A-AC6A-BAE8BE61C09F}"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218F52-8CF5-4C5F-B869-6A887A24946B}" type="datetimeFigureOut">
              <a:rPr lang="ar-EG" smtClean="0"/>
              <a:t>10/07/1441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C7A881-9899-4F6A-AC6A-BAE8BE61C09F}"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F218F52-8CF5-4C5F-B869-6A887A24946B}" type="datetimeFigureOut">
              <a:rPr lang="ar-EG" smtClean="0"/>
              <a:t>10/07/1441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2C7A881-9899-4F6A-AC6A-BAE8BE61C09F}" type="slidenum">
              <a:rPr lang="ar-EG" smtClean="0"/>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218F52-8CF5-4C5F-B869-6A887A24946B}" type="datetimeFigureOut">
              <a:rPr lang="ar-EG" smtClean="0"/>
              <a:t>10/07/1441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2C7A881-9899-4F6A-AC6A-BAE8BE61C09F}" type="slidenum">
              <a:rPr lang="ar-EG" smtClean="0"/>
              <a:t>‹#›</a:t>
            </a:fld>
            <a:endParaRPr lang="ar-EG"/>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218F52-8CF5-4C5F-B869-6A887A24946B}" type="datetimeFigureOut">
              <a:rPr lang="ar-EG" smtClean="0"/>
              <a:t>10/07/1441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12C7A881-9899-4F6A-AC6A-BAE8BE61C09F}"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218F52-8CF5-4C5F-B869-6A887A24946B}" type="datetimeFigureOut">
              <a:rPr lang="ar-EG" smtClean="0"/>
              <a:t>10/07/1441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12C7A881-9899-4F6A-AC6A-BAE8BE61C09F}"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18F52-8CF5-4C5F-B869-6A887A24946B}" type="datetimeFigureOut">
              <a:rPr lang="ar-EG" smtClean="0"/>
              <a:t>10/07/1441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12C7A881-9899-4F6A-AC6A-BAE8BE61C09F}"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F218F52-8CF5-4C5F-B869-6A887A24946B}" type="datetimeFigureOut">
              <a:rPr lang="ar-EG" smtClean="0"/>
              <a:t>10/07/1441</a:t>
            </a:fld>
            <a:endParaRPr lang="ar-EG"/>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EG"/>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2C7A881-9899-4F6A-AC6A-BAE8BE61C09F}"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18F52-8CF5-4C5F-B869-6A887A24946B}" type="datetimeFigureOut">
              <a:rPr lang="ar-EG" smtClean="0"/>
              <a:t>10/07/1441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2C7A881-9899-4F6A-AC6A-BAE8BE61C09F}" type="slidenum">
              <a:rPr lang="ar-EG" smtClean="0"/>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F218F52-8CF5-4C5F-B869-6A887A24946B}" type="datetimeFigureOut">
              <a:rPr lang="ar-EG" smtClean="0"/>
              <a:t>10/07/1441</a:t>
            </a:fld>
            <a:endParaRPr lang="ar-EG"/>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EG"/>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2C7A881-9899-4F6A-AC6A-BAE8BE61C09F}"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searchgate.net/figure/Planktonic-benthic-agglutinated-calcareous-foraminifera-ratio-in-the-studied_fig3_25811927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Autofit/>
          </a:bodyPr>
          <a:lstStyle/>
          <a:p>
            <a:pPr algn="ctr"/>
            <a:r>
              <a:rPr lang="en-US" sz="4400" dirty="0" smtClean="0"/>
              <a:t>foraminifera can </a:t>
            </a:r>
            <a:r>
              <a:rPr lang="en-US" sz="4400" dirty="0"/>
              <a:t>be used </a:t>
            </a:r>
            <a:r>
              <a:rPr lang="en-US" sz="4400" dirty="0" smtClean="0"/>
              <a:t/>
            </a:r>
            <a:br>
              <a:rPr lang="en-US" sz="4400" dirty="0" smtClean="0"/>
            </a:br>
            <a:r>
              <a:rPr lang="en-US" sz="4400" dirty="0" smtClean="0"/>
              <a:t>as </a:t>
            </a:r>
            <a:r>
              <a:rPr lang="en-US" sz="4400" dirty="0"/>
              <a:t>ecological indicators </a:t>
            </a:r>
            <a:endParaRPr lang="ar-EG" sz="4400" dirty="0"/>
          </a:p>
        </p:txBody>
      </p:sp>
    </p:spTree>
    <p:extLst>
      <p:ext uri="{BB962C8B-B14F-4D97-AF65-F5344CB8AC3E}">
        <p14:creationId xmlns:p14="http://schemas.microsoft.com/office/powerpoint/2010/main" val="265625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36" t="41040" r="44819" b="14367"/>
          <a:stretch/>
        </p:blipFill>
        <p:spPr bwMode="auto">
          <a:xfrm>
            <a:off x="529520" y="722670"/>
            <a:ext cx="7290505" cy="590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615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8766" t="59094" r="55499" b="21158"/>
          <a:stretch/>
        </p:blipFill>
        <p:spPr bwMode="auto">
          <a:xfrm>
            <a:off x="2701892" y="2057400"/>
            <a:ext cx="188915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941" t="48242" r="35050" b="12500"/>
          <a:stretch/>
        </p:blipFill>
        <p:spPr bwMode="auto">
          <a:xfrm>
            <a:off x="4564011" y="558717"/>
            <a:ext cx="4552950" cy="627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32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3-Temperature</a:t>
            </a:r>
            <a:endParaRPr lang="ar-EG" dirty="0"/>
          </a:p>
        </p:txBody>
      </p:sp>
      <p:sp>
        <p:nvSpPr>
          <p:cNvPr id="3" name="Content Placeholder 2"/>
          <p:cNvSpPr>
            <a:spLocks noGrp="1"/>
          </p:cNvSpPr>
          <p:nvPr>
            <p:ph idx="1"/>
          </p:nvPr>
        </p:nvSpPr>
        <p:spPr/>
        <p:txBody>
          <a:bodyPr>
            <a:noAutofit/>
          </a:bodyPr>
          <a:lstStyle/>
          <a:p>
            <a:pPr algn="l" rtl="0"/>
            <a:r>
              <a:rPr lang="en-US" sz="3600" dirty="0"/>
              <a:t>* Coiling direction in some species may be to the right (dextral) or to the left (</a:t>
            </a:r>
            <a:r>
              <a:rPr lang="en-US" sz="3600" dirty="0" err="1"/>
              <a:t>sinistral</a:t>
            </a:r>
            <a:r>
              <a:rPr lang="en-US" sz="3600" dirty="0"/>
              <a:t>). In </a:t>
            </a:r>
            <a:r>
              <a:rPr lang="en-US" sz="3600" i="1" dirty="0" err="1"/>
              <a:t>Neogloboquadrina</a:t>
            </a:r>
            <a:r>
              <a:rPr lang="en-US" sz="3600" i="1" dirty="0"/>
              <a:t> </a:t>
            </a:r>
            <a:r>
              <a:rPr lang="en-US" sz="3600" i="1" dirty="0" err="1"/>
              <a:t>pachyderma</a:t>
            </a:r>
            <a:r>
              <a:rPr lang="en-US" sz="3600" i="1" dirty="0"/>
              <a:t> </a:t>
            </a:r>
            <a:r>
              <a:rPr lang="en-US" sz="3600" dirty="0"/>
              <a:t>coiling is </a:t>
            </a:r>
            <a:r>
              <a:rPr lang="en-US" sz="3600" dirty="0" err="1"/>
              <a:t>sinistral</a:t>
            </a:r>
            <a:r>
              <a:rPr lang="en-US" sz="3600" dirty="0"/>
              <a:t> when T&lt; 9°c and is dextral when T&gt; </a:t>
            </a:r>
            <a:r>
              <a:rPr lang="en-US" sz="3600" dirty="0" smtClean="0"/>
              <a:t>15°c.</a:t>
            </a:r>
            <a:endParaRPr lang="en-US" sz="3600" dirty="0"/>
          </a:p>
          <a:p>
            <a:pPr algn="just" rtl="0"/>
            <a:endParaRPr lang="ar-EG" sz="3600" dirty="0"/>
          </a:p>
        </p:txBody>
      </p:sp>
    </p:spTree>
    <p:extLst>
      <p:ext uri="{BB962C8B-B14F-4D97-AF65-F5344CB8AC3E}">
        <p14:creationId xmlns:p14="http://schemas.microsoft.com/office/powerpoint/2010/main" val="3429739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
            </a:r>
            <a:br>
              <a:rPr lang="en-US" i="1" dirty="0" smtClean="0"/>
            </a:br>
            <a:r>
              <a:rPr lang="en-US" i="1" dirty="0" smtClean="0"/>
              <a:t>Ammonia spp.</a:t>
            </a:r>
            <a:endParaRPr lang="ar-EG" i="1" dirty="0"/>
          </a:p>
        </p:txBody>
      </p:sp>
      <p:sp>
        <p:nvSpPr>
          <p:cNvPr id="3" name="Content Placeholder 2"/>
          <p:cNvSpPr>
            <a:spLocks noGrp="1"/>
          </p:cNvSpPr>
          <p:nvPr>
            <p:ph idx="1"/>
          </p:nvPr>
        </p:nvSpPr>
        <p:spPr>
          <a:xfrm>
            <a:off x="762000" y="4114800"/>
            <a:ext cx="7772400" cy="3579849"/>
          </a:xfrm>
        </p:spPr>
        <p:txBody>
          <a:bodyPr>
            <a:normAutofit/>
          </a:bodyPr>
          <a:lstStyle/>
          <a:p>
            <a:pPr algn="just" rtl="0"/>
            <a:r>
              <a:rPr lang="en-US" sz="2800" dirty="0" smtClean="0"/>
              <a:t>Life </a:t>
            </a:r>
            <a:r>
              <a:rPr lang="en-US" sz="2800" dirty="0"/>
              <a:t>style: </a:t>
            </a:r>
            <a:r>
              <a:rPr lang="en-US" sz="2800" b="0" dirty="0"/>
              <a:t>worldwide widespread in marginal marine </a:t>
            </a:r>
            <a:r>
              <a:rPr lang="en-US" sz="2800" b="0" dirty="0" smtClean="0"/>
              <a:t>environments, </a:t>
            </a:r>
            <a:r>
              <a:rPr lang="en-US" sz="2800" b="0" dirty="0"/>
              <a:t>lives </a:t>
            </a:r>
            <a:r>
              <a:rPr lang="en-US" sz="2800" b="0" dirty="0" err="1"/>
              <a:t>infaunal</a:t>
            </a:r>
            <a:r>
              <a:rPr lang="en-US" sz="2800" b="0" dirty="0"/>
              <a:t>, free</a:t>
            </a:r>
            <a:r>
              <a:rPr lang="en-US" sz="2800" b="0" dirty="0" smtClean="0"/>
              <a:t>, </a:t>
            </a:r>
            <a:r>
              <a:rPr lang="en-US" sz="2800" b="0" dirty="0"/>
              <a:t>at depth of 0-50m, common in sediments with mud and organ carbon. Tolerates salinities of up to 50‰, low oxygen for several days and low and high temperatures (0°C-35°C</a:t>
            </a:r>
            <a:r>
              <a:rPr lang="en-US" sz="2800" b="0" dirty="0" smtClean="0"/>
              <a:t>).</a:t>
            </a:r>
            <a:endParaRPr lang="ar-EG" sz="28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600" b="18600"/>
          <a:stretch/>
        </p:blipFill>
        <p:spPr bwMode="auto">
          <a:xfrm>
            <a:off x="3733800" y="304800"/>
            <a:ext cx="4019550" cy="364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915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143000" y="5087779"/>
            <a:ext cx="4876800" cy="16010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5720" rIns="0" bIns="15870" numCol="1" anchor="ctr" anchorCtr="0" compatLnSpc="1">
            <a:prstTxWarp prst="textNoShape">
              <a:avLst/>
            </a:prstTxWarp>
            <a:spAutoFit/>
          </a:bodyPr>
          <a:lstStyle/>
          <a:p>
            <a:pPr lvl="1" indent="-457200" algn="l" rtl="0" eaLnBrk="0" fontAlgn="base" hangingPunct="0">
              <a:spcBef>
                <a:spcPct val="0"/>
              </a:spcBef>
              <a:spcAft>
                <a:spcPct val="0"/>
              </a:spcAft>
            </a:pPr>
            <a:r>
              <a:rPr kumimoji="0" lang="ar-EG" sz="2000" b="0" i="0" u="none" strike="noStrike" cap="none" normalizeH="0" baseline="0" dirty="0" err="1" smtClean="0">
                <a:ln>
                  <a:noFill/>
                </a:ln>
                <a:solidFill>
                  <a:srgbClr val="222222"/>
                </a:solidFill>
                <a:effectLst/>
                <a:latin typeface="Arial" pitchFamily="34" charset="0"/>
                <a:cs typeface="Arial" pitchFamily="34" charset="0"/>
              </a:rPr>
              <a:t>subsaline</a:t>
            </a:r>
            <a:r>
              <a:rPr kumimoji="0" lang="ar-EG" sz="2000" b="0" i="0" u="none" strike="noStrike" cap="none" normalizeH="0" baseline="0" dirty="0" smtClean="0">
                <a:ln>
                  <a:noFill/>
                </a:ln>
                <a:solidFill>
                  <a:srgbClr val="222222"/>
                </a:solidFill>
                <a:effectLst/>
                <a:latin typeface="Arial" pitchFamily="34" charset="0"/>
                <a:cs typeface="Arial" pitchFamily="34" charset="0"/>
              </a:rPr>
              <a:t> 0.5–3 </a:t>
            </a:r>
            <a:r>
              <a:rPr lang="ar-EG" sz="2000" dirty="0">
                <a:solidFill>
                  <a:srgbClr val="222222"/>
                </a:solidFill>
                <a:latin typeface="Arial" pitchFamily="34" charset="0"/>
                <a:cs typeface="Arial" pitchFamily="34" charset="0"/>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ar-EG" sz="2000" b="0" i="0" u="none" strike="noStrike" cap="none" normalizeH="0" baseline="0" dirty="0" err="1" smtClean="0">
                <a:ln>
                  <a:noFill/>
                </a:ln>
                <a:solidFill>
                  <a:srgbClr val="222222"/>
                </a:solidFill>
                <a:effectLst/>
                <a:latin typeface="Arial" pitchFamily="34" charset="0"/>
                <a:cs typeface="Arial" pitchFamily="34" charset="0"/>
              </a:rPr>
              <a:t>hyposaline</a:t>
            </a:r>
            <a:r>
              <a:rPr kumimoji="0" lang="ar-EG" sz="2000" b="0" i="0" u="none" strike="noStrike" cap="none" normalizeH="0" baseline="0" dirty="0" smtClean="0">
                <a:ln>
                  <a:noFill/>
                </a:ln>
                <a:solidFill>
                  <a:srgbClr val="222222"/>
                </a:solidFill>
                <a:effectLst/>
                <a:latin typeface="Arial" pitchFamily="34" charset="0"/>
                <a:cs typeface="Arial" pitchFamily="34" charset="0"/>
              </a:rPr>
              <a:t> 3–20 ‰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ar-EG" sz="2000" b="0" i="0" u="none" strike="noStrike" cap="none" normalizeH="0" baseline="0" dirty="0" err="1" smtClean="0">
                <a:ln>
                  <a:noFill/>
                </a:ln>
                <a:solidFill>
                  <a:srgbClr val="222222"/>
                </a:solidFill>
                <a:effectLst/>
                <a:latin typeface="Arial" pitchFamily="34" charset="0"/>
                <a:cs typeface="Arial" pitchFamily="34" charset="0"/>
              </a:rPr>
              <a:t>mesosaline</a:t>
            </a:r>
            <a:r>
              <a:rPr kumimoji="0" lang="ar-EG" sz="2000" b="0" i="0" u="none" strike="noStrike" cap="none" normalizeH="0" baseline="0" dirty="0" smtClean="0">
                <a:ln>
                  <a:noFill/>
                </a:ln>
                <a:solidFill>
                  <a:srgbClr val="222222"/>
                </a:solidFill>
                <a:effectLst/>
                <a:latin typeface="Arial" pitchFamily="34" charset="0"/>
                <a:cs typeface="Arial" pitchFamily="34" charset="0"/>
              </a:rPr>
              <a:t> 20–50 ‰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ar-EG" sz="2000" b="0" i="0" u="none" strike="noStrike" cap="none" normalizeH="0" baseline="0" dirty="0" err="1" smtClean="0">
                <a:ln>
                  <a:noFill/>
                </a:ln>
                <a:solidFill>
                  <a:srgbClr val="222222"/>
                </a:solidFill>
                <a:effectLst/>
                <a:latin typeface="Arial" pitchFamily="34" charset="0"/>
                <a:cs typeface="Arial" pitchFamily="34" charset="0"/>
              </a:rPr>
              <a:t>hypersaline</a:t>
            </a:r>
            <a:r>
              <a:rPr kumimoji="0" lang="ar-EG" sz="2000" b="0" i="0" u="none" strike="noStrike" cap="none" normalizeH="0" baseline="0" dirty="0" smtClean="0">
                <a:ln>
                  <a:noFill/>
                </a:ln>
                <a:solidFill>
                  <a:srgbClr val="222222"/>
                </a:solidFill>
                <a:effectLst/>
                <a:latin typeface="Arial" pitchFamily="34" charset="0"/>
                <a:cs typeface="Arial" pitchFamily="34" charset="0"/>
              </a:rPr>
              <a:t> </a:t>
            </a:r>
            <a:r>
              <a:rPr kumimoji="0" lang="ar-EG" sz="2000" b="0" i="0" u="none" strike="noStrike" cap="none" normalizeH="0" baseline="0" dirty="0" err="1" smtClean="0">
                <a:ln>
                  <a:noFill/>
                </a:ln>
                <a:solidFill>
                  <a:srgbClr val="222222"/>
                </a:solidFill>
                <a:effectLst/>
                <a:latin typeface="Arial" pitchFamily="34" charset="0"/>
                <a:cs typeface="Arial" pitchFamily="34" charset="0"/>
              </a:rPr>
              <a:t>greater</a:t>
            </a:r>
            <a:r>
              <a:rPr kumimoji="0" lang="ar-EG" sz="2000" b="0" i="0" u="none" strike="noStrike" cap="none" normalizeH="0" baseline="0" dirty="0" smtClean="0">
                <a:ln>
                  <a:noFill/>
                </a:ln>
                <a:solidFill>
                  <a:srgbClr val="222222"/>
                </a:solidFill>
                <a:effectLst/>
                <a:latin typeface="Arial" pitchFamily="34" charset="0"/>
                <a:cs typeface="Arial" pitchFamily="34" charset="0"/>
              </a:rPr>
              <a:t> </a:t>
            </a:r>
            <a:r>
              <a:rPr kumimoji="0" lang="ar-EG" sz="2000" b="0" i="0" u="none" strike="noStrike" cap="none" normalizeH="0" baseline="0" dirty="0" err="1" smtClean="0">
                <a:ln>
                  <a:noFill/>
                </a:ln>
                <a:solidFill>
                  <a:srgbClr val="222222"/>
                </a:solidFill>
                <a:effectLst/>
                <a:latin typeface="Arial" pitchFamily="34" charset="0"/>
                <a:cs typeface="Arial" pitchFamily="34" charset="0"/>
              </a:rPr>
              <a:t>than</a:t>
            </a:r>
            <a:r>
              <a:rPr kumimoji="0" lang="ar-EG" sz="2000" b="0" i="0" u="none" strike="noStrike" cap="none" normalizeH="0" baseline="0" dirty="0" smtClean="0">
                <a:ln>
                  <a:noFill/>
                </a:ln>
                <a:solidFill>
                  <a:srgbClr val="222222"/>
                </a:solidFill>
                <a:effectLst/>
                <a:latin typeface="Arial" pitchFamily="34" charset="0"/>
                <a:cs typeface="Arial" pitchFamily="34" charset="0"/>
              </a:rPr>
              <a:t> 50 ‰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EG"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2"/>
          <p:cNvGrpSpPr/>
          <p:nvPr/>
        </p:nvGrpSpPr>
        <p:grpSpPr>
          <a:xfrm>
            <a:off x="2648803" y="304801"/>
            <a:ext cx="3055016" cy="4580844"/>
            <a:chOff x="2648803" y="304801"/>
            <a:chExt cx="3055016" cy="4580844"/>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00" t="-1" r="40173" b="59960"/>
            <a:stretch/>
          </p:blipFill>
          <p:spPr bwMode="auto">
            <a:xfrm>
              <a:off x="2667000" y="409575"/>
              <a:ext cx="2750216" cy="447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2648803" y="304801"/>
              <a:ext cx="3055016" cy="3699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err="1" smtClean="0">
                  <a:ln>
                    <a:noFill/>
                  </a:ln>
                  <a:solidFill>
                    <a:schemeClr val="tx1"/>
                  </a:solidFill>
                  <a:effectLst/>
                  <a:latin typeface="Arial" pitchFamily="34" charset="0"/>
                  <a:cs typeface="Arial" pitchFamily="34" charset="0"/>
                </a:rPr>
                <a:t>Hedbergella</a:t>
              </a:r>
              <a:r>
                <a:rPr kumimoji="0" lang="en-US" sz="2000" b="0" i="1" u="none" strike="noStrike" cap="none" normalizeH="0" baseline="0" dirty="0" smtClean="0">
                  <a:ln>
                    <a:noFill/>
                  </a:ln>
                  <a:solidFill>
                    <a:schemeClr val="tx1"/>
                  </a:solidFill>
                  <a:effectLst/>
                  <a:latin typeface="Arial" pitchFamily="34" charset="0"/>
                  <a:cs typeface="Arial" pitchFamily="34" charset="0"/>
                </a:rPr>
                <a:t> </a:t>
              </a:r>
              <a:r>
                <a:rPr kumimoji="0" lang="en-US" sz="2000" b="0" i="1" u="none" strike="noStrike" cap="none" normalizeH="0" baseline="0" dirty="0" err="1" smtClean="0">
                  <a:ln>
                    <a:noFill/>
                  </a:ln>
                  <a:solidFill>
                    <a:schemeClr val="tx1"/>
                  </a:solidFill>
                  <a:effectLst/>
                  <a:latin typeface="Arial" pitchFamily="34" charset="0"/>
                  <a:cs typeface="Arial" pitchFamily="34" charset="0"/>
                </a:rPr>
                <a:t>planispira</a:t>
              </a:r>
              <a:endParaRPr kumimoji="0" lang="ar-EG" sz="2000" b="0" i="1"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764003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112" y="1730402"/>
            <a:ext cx="6193288" cy="1622397"/>
          </a:xfrm>
        </p:spPr>
        <p:txBody>
          <a:bodyPr/>
          <a:lstStyle/>
          <a:p>
            <a:r>
              <a:rPr lang="en-US" b="1" dirty="0" smtClean="0">
                <a:solidFill>
                  <a:srgbClr val="FF0000"/>
                </a:solidFill>
              </a:rPr>
              <a:t>Deformities in benthic foraminifera</a:t>
            </a:r>
            <a:endParaRPr lang="ar-EG" b="1" dirty="0">
              <a:solidFill>
                <a:srgbClr val="FF0000"/>
              </a:solidFill>
            </a:endParaRPr>
          </a:p>
        </p:txBody>
      </p:sp>
    </p:spTree>
    <p:extLst>
      <p:ext uri="{BB962C8B-B14F-4D97-AF65-F5344CB8AC3E}">
        <p14:creationId xmlns:p14="http://schemas.microsoft.com/office/powerpoint/2010/main" val="4224717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just" rtl="0"/>
            <a:r>
              <a:rPr lang="en-US" sz="4800" dirty="0"/>
              <a:t>Test Abnormalities</a:t>
            </a:r>
          </a:p>
          <a:p>
            <a:pPr algn="just" rtl="0"/>
            <a:r>
              <a:rPr lang="en-US" sz="2800" dirty="0"/>
              <a:t>Majority of the foraminifera follow a well defined</a:t>
            </a:r>
          </a:p>
          <a:p>
            <a:pPr marL="0" indent="0" algn="just" rtl="0">
              <a:buNone/>
            </a:pPr>
            <a:r>
              <a:rPr lang="en-US" sz="2800" dirty="0"/>
              <a:t>pattern to add chambers during its growth till </a:t>
            </a:r>
            <a:r>
              <a:rPr lang="en-US" sz="2800" dirty="0" smtClean="0"/>
              <a:t>it reaches </a:t>
            </a:r>
            <a:r>
              <a:rPr lang="en-US" sz="2800" dirty="0"/>
              <a:t>maturity. </a:t>
            </a:r>
            <a:endParaRPr lang="en-US" sz="2800" dirty="0" smtClean="0"/>
          </a:p>
          <a:p>
            <a:pPr algn="just" rtl="0"/>
            <a:r>
              <a:rPr lang="en-US" sz="2800" dirty="0" smtClean="0"/>
              <a:t>This </a:t>
            </a:r>
            <a:r>
              <a:rPr lang="en-US" sz="2800" dirty="0"/>
              <a:t>normal course of addition </a:t>
            </a:r>
            <a:r>
              <a:rPr lang="en-US" sz="2800" dirty="0" smtClean="0"/>
              <a:t>of chambers </a:t>
            </a:r>
            <a:r>
              <a:rPr lang="en-US" sz="2800" dirty="0"/>
              <a:t>for any species, can be assessed by </a:t>
            </a:r>
            <a:r>
              <a:rPr lang="en-US" sz="2800" dirty="0" smtClean="0"/>
              <a:t>looking at </a:t>
            </a:r>
            <a:r>
              <a:rPr lang="en-US" sz="2800" dirty="0"/>
              <a:t>the general population of that particular species </a:t>
            </a:r>
            <a:r>
              <a:rPr lang="en-US" sz="2800" dirty="0" smtClean="0"/>
              <a:t>in a </a:t>
            </a:r>
            <a:r>
              <a:rPr lang="en-US" sz="2800" dirty="0"/>
              <a:t>region. </a:t>
            </a:r>
            <a:endParaRPr lang="en-US" sz="2800" dirty="0" smtClean="0"/>
          </a:p>
          <a:p>
            <a:pPr algn="just" rtl="0"/>
            <a:r>
              <a:rPr lang="en-US" sz="2800" dirty="0" smtClean="0"/>
              <a:t>Any </a:t>
            </a:r>
            <a:r>
              <a:rPr lang="en-US" sz="2800" dirty="0"/>
              <a:t>deviation from this normal course </a:t>
            </a:r>
            <a:r>
              <a:rPr lang="en-US" sz="2800" dirty="0" smtClean="0"/>
              <a:t>of addition </a:t>
            </a:r>
            <a:r>
              <a:rPr lang="en-US" sz="2800" dirty="0"/>
              <a:t>of chambers is termed as </a:t>
            </a:r>
            <a:r>
              <a:rPr lang="en-US" sz="2800" b="1" u="sng" dirty="0"/>
              <a:t>abnormality</a:t>
            </a:r>
            <a:r>
              <a:rPr lang="en-US" sz="2800" b="1" dirty="0"/>
              <a:t>.</a:t>
            </a:r>
            <a:endParaRPr lang="en-US" sz="2800" b="1" dirty="0" smtClean="0"/>
          </a:p>
        </p:txBody>
      </p:sp>
    </p:spTree>
    <p:extLst>
      <p:ext uri="{BB962C8B-B14F-4D97-AF65-F5344CB8AC3E}">
        <p14:creationId xmlns:p14="http://schemas.microsoft.com/office/powerpoint/2010/main" val="2639039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306" t="42773" r="11457" b="19336"/>
          <a:stretch/>
        </p:blipFill>
        <p:spPr bwMode="auto">
          <a:xfrm>
            <a:off x="81362" y="764704"/>
            <a:ext cx="8696635"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483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Normal tests</a:t>
            </a:r>
            <a:endParaRPr lang="en-US" dirty="0"/>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467" b="72958"/>
          <a:stretch/>
        </p:blipFill>
        <p:spPr bwMode="auto">
          <a:xfrm>
            <a:off x="323528" y="1340768"/>
            <a:ext cx="8193558" cy="24964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060" r="76941" b="50694"/>
          <a:stretch/>
        </p:blipFill>
        <p:spPr bwMode="auto">
          <a:xfrm>
            <a:off x="2915816" y="3933056"/>
            <a:ext cx="1796685" cy="222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438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chambers</a:t>
            </a:r>
            <a:endParaRPr lang="ar-EG" dirty="0"/>
          </a:p>
        </p:txBody>
      </p:sp>
      <p:sp>
        <p:nvSpPr>
          <p:cNvPr id="3" name="Content Placeholder 2"/>
          <p:cNvSpPr>
            <a:spLocks noGrp="1"/>
          </p:cNvSpPr>
          <p:nvPr>
            <p:ph idx="1"/>
          </p:nvPr>
        </p:nvSpPr>
        <p:spPr/>
        <p:txBody>
          <a:bodyPr/>
          <a:lstStyle/>
          <a:p>
            <a:endParaRPr lang="ar-EG"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007" t="26080" r="4421" b="52337"/>
          <a:stretch/>
        </p:blipFill>
        <p:spPr bwMode="auto">
          <a:xfrm>
            <a:off x="1563067" y="1412776"/>
            <a:ext cx="6120680" cy="483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890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1-Palaeobathymetry</a:t>
            </a:r>
            <a:r>
              <a:rPr lang="en-US" b="1" dirty="0"/>
              <a:t/>
            </a:r>
            <a:br>
              <a:rPr lang="en-US" b="1" dirty="0"/>
            </a:br>
            <a:endParaRPr lang="ar-EG" dirty="0"/>
          </a:p>
        </p:txBody>
      </p:sp>
      <p:sp>
        <p:nvSpPr>
          <p:cNvPr id="3" name="Content Placeholder 2"/>
          <p:cNvSpPr>
            <a:spLocks noGrp="1"/>
          </p:cNvSpPr>
          <p:nvPr>
            <p:ph idx="1"/>
          </p:nvPr>
        </p:nvSpPr>
        <p:spPr/>
        <p:txBody>
          <a:bodyPr/>
          <a:lstStyle/>
          <a:p>
            <a:pPr algn="l"/>
            <a:endParaRPr lang="ar-EG"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143000"/>
            <a:ext cx="8504238"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240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t>spiroconvex</a:t>
            </a:r>
            <a:r>
              <a:rPr lang="en-US" b="1" dirty="0" smtClean="0"/>
              <a:t> test</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059" t="27723" r="40350" b="50694"/>
          <a:stretch/>
        </p:blipFill>
        <p:spPr bwMode="auto">
          <a:xfrm>
            <a:off x="755576" y="1340768"/>
            <a:ext cx="5745942" cy="478643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رابط كسهم مستقيم 5"/>
          <p:cNvCxnSpPr/>
          <p:nvPr/>
        </p:nvCxnSpPr>
        <p:spPr>
          <a:xfrm flipH="1">
            <a:off x="6300192" y="2276872"/>
            <a:ext cx="1080120" cy="9721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986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789" t="48289" r="39251" b="28314"/>
          <a:stretch/>
        </p:blipFill>
        <p:spPr bwMode="auto">
          <a:xfrm>
            <a:off x="2594074" y="1340768"/>
            <a:ext cx="2880320" cy="4768158"/>
          </a:xfrm>
          <a:prstGeom prst="rect">
            <a:avLst/>
          </a:prstGeom>
          <a:noFill/>
          <a:extLst>
            <a:ext uri="{909E8E84-426E-40DD-AFC4-6F175D3DCCD1}">
              <a14:hiddenFill xmlns:a14="http://schemas.microsoft.com/office/drawing/2010/main">
                <a:solidFill>
                  <a:srgbClr val="FFFFFF"/>
                </a:solidFill>
              </a14:hiddenFill>
            </a:ext>
          </a:extLst>
        </p:spPr>
      </p:pic>
      <p:sp>
        <p:nvSpPr>
          <p:cNvPr id="16" name="عنوان 1"/>
          <p:cNvSpPr>
            <a:spLocks noGrp="1"/>
          </p:cNvSpPr>
          <p:nvPr>
            <p:ph type="title"/>
          </p:nvPr>
        </p:nvSpPr>
        <p:spPr/>
        <p:txBody>
          <a:bodyPr/>
          <a:lstStyle/>
          <a:p>
            <a:r>
              <a:rPr lang="en-US" dirty="0" smtClean="0"/>
              <a:t>Twisted test</a:t>
            </a:r>
            <a:endParaRPr lang="en-US" dirty="0"/>
          </a:p>
        </p:txBody>
      </p:sp>
    </p:spTree>
    <p:extLst>
      <p:ext uri="{BB962C8B-B14F-4D97-AF65-F5344CB8AC3E}">
        <p14:creationId xmlns:p14="http://schemas.microsoft.com/office/powerpoint/2010/main" val="4130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32" t="70193" r="40384" b="3836"/>
          <a:stretch/>
        </p:blipFill>
        <p:spPr bwMode="auto">
          <a:xfrm>
            <a:off x="1548148" y="1273556"/>
            <a:ext cx="5119464" cy="46497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رابط كسهم مستقيم 6"/>
          <p:cNvCxnSpPr/>
          <p:nvPr/>
        </p:nvCxnSpPr>
        <p:spPr>
          <a:xfrm flipV="1">
            <a:off x="827584" y="3877151"/>
            <a:ext cx="1080120" cy="20461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4107880" y="1040185"/>
            <a:ext cx="323400" cy="12961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عنوان 1"/>
          <p:cNvSpPr>
            <a:spLocks noGrp="1"/>
          </p:cNvSpPr>
          <p:nvPr>
            <p:ph type="title"/>
          </p:nvPr>
        </p:nvSpPr>
        <p:spPr>
          <a:xfrm>
            <a:off x="457200" y="274638"/>
            <a:ext cx="8229600" cy="1143000"/>
          </a:xfrm>
        </p:spPr>
        <p:txBody>
          <a:bodyPr/>
          <a:lstStyle/>
          <a:p>
            <a:r>
              <a:rPr lang="en-US" dirty="0" smtClean="0"/>
              <a:t>Reduced chambers</a:t>
            </a:r>
            <a:endParaRPr lang="en-US" dirty="0"/>
          </a:p>
        </p:txBody>
      </p:sp>
    </p:spTree>
    <p:extLst>
      <p:ext uri="{BB962C8B-B14F-4D97-AF65-F5344CB8AC3E}">
        <p14:creationId xmlns:p14="http://schemas.microsoft.com/office/powerpoint/2010/main" val="2296416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Deformed </a:t>
            </a:r>
            <a:r>
              <a:rPr lang="en-US" dirty="0" smtClean="0"/>
              <a:t>tests</a:t>
            </a:r>
            <a:br>
              <a:rPr lang="en-US" dirty="0" smtClean="0"/>
            </a:br>
            <a:r>
              <a:rPr lang="en-US" dirty="0" smtClean="0">
                <a:solidFill>
                  <a:schemeClr val="tx2">
                    <a:lumMod val="60000"/>
                    <a:lumOff val="40000"/>
                  </a:schemeClr>
                </a:solidFill>
              </a:rPr>
              <a:t>aberrant chamber size and shape</a:t>
            </a:r>
            <a:endParaRPr lang="en-US" dirty="0">
              <a:solidFill>
                <a:schemeClr val="tx2">
                  <a:lumMod val="60000"/>
                  <a:lumOff val="40000"/>
                </a:schemeClr>
              </a:solidFill>
            </a:endParaRPr>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71" t="5304" r="5920" b="73747"/>
          <a:stretch/>
        </p:blipFill>
        <p:spPr bwMode="auto">
          <a:xfrm>
            <a:off x="251520" y="2132856"/>
            <a:ext cx="8705571"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96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Twinning</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34" t="46094" r="8604" b="35505"/>
          <a:stretch/>
        </p:blipFill>
        <p:spPr bwMode="auto">
          <a:xfrm>
            <a:off x="-7216" y="1524000"/>
            <a:ext cx="8285529" cy="2337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438" t="25255" r="6068" b="55258"/>
          <a:stretch/>
        </p:blipFill>
        <p:spPr bwMode="auto">
          <a:xfrm>
            <a:off x="2339752" y="3717032"/>
            <a:ext cx="2348793" cy="235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8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Twinning</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 t="63261" r="3305" b="19803"/>
          <a:stretch/>
        </p:blipFill>
        <p:spPr bwMode="auto">
          <a:xfrm>
            <a:off x="179512" y="1844824"/>
            <a:ext cx="8441198"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4788024" y="1828800"/>
            <a:ext cx="1584176" cy="232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846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Protruding chamber</a:t>
            </a:r>
            <a:endParaRPr lang="ar-EG" dirty="0"/>
          </a:p>
        </p:txBody>
      </p:sp>
      <p:sp>
        <p:nvSpPr>
          <p:cNvPr id="3" name="Content Placeholder 2"/>
          <p:cNvSpPr>
            <a:spLocks noGrp="1"/>
          </p:cNvSpPr>
          <p:nvPr>
            <p:ph idx="1"/>
          </p:nvPr>
        </p:nvSpPr>
        <p:spPr/>
        <p:txBody>
          <a:bodyPr/>
          <a:lstStyle/>
          <a:p>
            <a:endParaRPr lang="ar-EG"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443" t="77271" r="33280" b="4492"/>
          <a:stretch/>
        </p:blipFill>
        <p:spPr bwMode="auto">
          <a:xfrm>
            <a:off x="2267744" y="1286266"/>
            <a:ext cx="3749598" cy="464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360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normAutofit/>
          </a:bodyPr>
          <a:lstStyle/>
          <a:p>
            <a:pPr marL="0" indent="0" algn="just" rtl="0">
              <a:buNone/>
            </a:pPr>
            <a:r>
              <a:rPr lang="en-US" dirty="0" smtClean="0"/>
              <a:t>-</a:t>
            </a:r>
            <a:r>
              <a:rPr lang="en-US" dirty="0" err="1" smtClean="0"/>
              <a:t>Alve</a:t>
            </a:r>
            <a:r>
              <a:rPr lang="en-US" dirty="0" smtClean="0"/>
              <a:t> </a:t>
            </a:r>
            <a:r>
              <a:rPr lang="en-US" dirty="0"/>
              <a:t>(1991) noted that the normal rate of abnormal tests in a non-stressed population is about 1</a:t>
            </a:r>
            <a:r>
              <a:rPr lang="en-US" dirty="0" smtClean="0"/>
              <a:t>%.</a:t>
            </a:r>
          </a:p>
          <a:p>
            <a:pPr marL="0" indent="0" algn="just" rtl="0">
              <a:buNone/>
            </a:pPr>
            <a:r>
              <a:rPr lang="en-US" dirty="0" smtClean="0"/>
              <a:t>-Thus </a:t>
            </a:r>
            <a:r>
              <a:rPr lang="en-US" dirty="0"/>
              <a:t>a low percentage of abnormalities cannot be considered as an indicator of abnormal environmental </a:t>
            </a:r>
            <a:r>
              <a:rPr lang="en-US" dirty="0" smtClean="0"/>
              <a:t>conditions.</a:t>
            </a:r>
          </a:p>
          <a:p>
            <a:pPr marL="0" indent="0" algn="just" rtl="0">
              <a:buNone/>
            </a:pPr>
            <a:r>
              <a:rPr lang="en-US" dirty="0" smtClean="0"/>
              <a:t>-The  </a:t>
            </a:r>
            <a:r>
              <a:rPr lang="en-US" dirty="0"/>
              <a:t>morphological abnormalities include high spire giving </a:t>
            </a:r>
            <a:r>
              <a:rPr lang="en-US" b="1" dirty="0" err="1"/>
              <a:t>spiroconvex</a:t>
            </a:r>
            <a:r>
              <a:rPr lang="en-US" b="1" dirty="0"/>
              <a:t> test, additional chamber , twisted tests, reduced chambers , aberrant chamber shape and size, twinning , and complex deformities.</a:t>
            </a:r>
            <a:endParaRPr lang="ar-EG" b="1" dirty="0"/>
          </a:p>
        </p:txBody>
      </p:sp>
    </p:spTree>
    <p:extLst>
      <p:ext uri="{BB962C8B-B14F-4D97-AF65-F5344CB8AC3E}">
        <p14:creationId xmlns:p14="http://schemas.microsoft.com/office/powerpoint/2010/main" val="3071943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algn="just" rtl="0"/>
            <a:r>
              <a:rPr lang="en-US" sz="2000" b="1" dirty="0"/>
              <a:t>Deformities have been related to a number </a:t>
            </a:r>
            <a:r>
              <a:rPr lang="en-US" sz="2000" b="1" dirty="0" smtClean="0"/>
              <a:t>of environmental </a:t>
            </a:r>
            <a:r>
              <a:rPr lang="en-US" sz="2000" b="1" dirty="0"/>
              <a:t>factors: </a:t>
            </a:r>
            <a:endParaRPr lang="en-US" sz="2000" b="1" dirty="0" smtClean="0"/>
          </a:p>
          <a:p>
            <a:pPr algn="just" rtl="0"/>
            <a:r>
              <a:rPr lang="en-US" dirty="0" smtClean="0"/>
              <a:t>(</a:t>
            </a:r>
            <a:r>
              <a:rPr lang="en-US" dirty="0"/>
              <a:t>1) changes in temperature</a:t>
            </a:r>
            <a:r>
              <a:rPr lang="en-US" dirty="0" smtClean="0"/>
              <a:t>, reduced </a:t>
            </a:r>
            <a:r>
              <a:rPr lang="en-US" dirty="0"/>
              <a:t>or elevated salinity, which also affects the size</a:t>
            </a:r>
          </a:p>
          <a:p>
            <a:pPr algn="just" rtl="0"/>
            <a:r>
              <a:rPr lang="en-US" dirty="0"/>
              <a:t>of foraminifera; </a:t>
            </a:r>
            <a:endParaRPr lang="en-US" dirty="0" smtClean="0"/>
          </a:p>
          <a:p>
            <a:pPr algn="just" rtl="0"/>
            <a:r>
              <a:rPr lang="en-US" dirty="0" smtClean="0"/>
              <a:t>(</a:t>
            </a:r>
            <a:r>
              <a:rPr lang="en-US" dirty="0"/>
              <a:t>2) the lack </a:t>
            </a:r>
            <a:r>
              <a:rPr lang="en-US" dirty="0" smtClean="0"/>
              <a:t>of </a:t>
            </a:r>
            <a:r>
              <a:rPr lang="en-US" dirty="0"/>
              <a:t>food</a:t>
            </a:r>
            <a:r>
              <a:rPr lang="en-US" dirty="0" smtClean="0"/>
              <a:t>, which </a:t>
            </a:r>
            <a:r>
              <a:rPr lang="en-US" dirty="0"/>
              <a:t>causes aberrant growth and affects the size </a:t>
            </a:r>
            <a:r>
              <a:rPr lang="en-US" dirty="0" smtClean="0"/>
              <a:t>of foraminifera</a:t>
            </a:r>
          </a:p>
          <a:p>
            <a:pPr algn="just" rtl="0"/>
            <a:r>
              <a:rPr lang="en-US" dirty="0"/>
              <a:t>3) the type of substrate, which affects </a:t>
            </a:r>
            <a:r>
              <a:rPr lang="en-US" dirty="0" smtClean="0"/>
              <a:t>the outline </a:t>
            </a:r>
            <a:r>
              <a:rPr lang="en-US" dirty="0"/>
              <a:t>and shape of foraminiferal tests; </a:t>
            </a:r>
          </a:p>
          <a:p>
            <a:pPr algn="just" rtl="0"/>
            <a:r>
              <a:rPr lang="en-US" dirty="0"/>
              <a:t>(4) low DO content, which may create dwarfed, thin-walled, less ornamented and aberrant forms; </a:t>
            </a:r>
          </a:p>
          <a:p>
            <a:pPr algn="just" rtl="0"/>
            <a:r>
              <a:rPr lang="en-US" dirty="0"/>
              <a:t>(5) insufficient light, which may affect the size of foraminifers; </a:t>
            </a:r>
          </a:p>
          <a:p>
            <a:pPr algn="just" rtl="0"/>
            <a:r>
              <a:rPr lang="en-US" dirty="0"/>
              <a:t>(6) and pollution in marine environments</a:t>
            </a:r>
            <a:endParaRPr lang="ar-EG" dirty="0"/>
          </a:p>
          <a:p>
            <a:pPr algn="just" rtl="0"/>
            <a:r>
              <a:rPr lang="en-US" dirty="0" smtClean="0"/>
              <a:t> </a:t>
            </a:r>
          </a:p>
        </p:txBody>
      </p:sp>
    </p:spTree>
    <p:extLst>
      <p:ext uri="{BB962C8B-B14F-4D97-AF65-F5344CB8AC3E}">
        <p14:creationId xmlns:p14="http://schemas.microsoft.com/office/powerpoint/2010/main" val="1899634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Complex forms</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185" t="79861" r="25395" b="836"/>
          <a:stretch/>
        </p:blipFill>
        <p:spPr bwMode="auto">
          <a:xfrm>
            <a:off x="971600" y="1988840"/>
            <a:ext cx="5929263" cy="250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053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738" y="533400"/>
            <a:ext cx="8229600" cy="3962400"/>
          </a:xfrm>
        </p:spPr>
        <p:txBody>
          <a:bodyPr>
            <a:normAutofit/>
          </a:bodyPr>
          <a:lstStyle/>
          <a:p>
            <a:pPr algn="just" rtl="0"/>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a:t>
            </a:r>
            <a:r>
              <a:rPr lang="en-US" dirty="0" smtClean="0">
                <a:latin typeface="Times New Roman" pitchFamily="18" charset="0"/>
                <a:cs typeface="Times New Roman" pitchFamily="18" charset="0"/>
                <a:hlinkClick r:id="rId3"/>
              </a:rPr>
              <a:t>Planktonic </a:t>
            </a:r>
            <a:r>
              <a:rPr lang="en-US" dirty="0">
                <a:latin typeface="Times New Roman" pitchFamily="18" charset="0"/>
                <a:cs typeface="Times New Roman" pitchFamily="18" charset="0"/>
                <a:hlinkClick r:id="rId3"/>
              </a:rPr>
              <a:t>/ benthic (P/B ratio).</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As is documented by recent studies, the high occurrence of planktonic foraminifera suggests at least an outer neritic environment, with water depths exceeding 150 m.</a:t>
            </a:r>
            <a:r>
              <a:rPr lang="ar-EG" dirty="0" smtClean="0">
                <a:latin typeface="Times New Roman" pitchFamily="18" charset="0"/>
                <a:cs typeface="Times New Roman" pitchFamily="18" charset="0"/>
              </a:rPr>
              <a:t/>
            </a:r>
            <a:br>
              <a:rPr lang="ar-EG" dirty="0" smtClean="0">
                <a:latin typeface="Times New Roman" pitchFamily="18" charset="0"/>
                <a:cs typeface="Times New Roman" pitchFamily="18" charset="0"/>
              </a:rPr>
            </a:br>
            <a:endParaRPr lang="ar-EG" dirty="0">
              <a:latin typeface="Times New Roman" pitchFamily="18" charset="0"/>
              <a:cs typeface="Times New Roman" pitchFamily="18" charset="0"/>
            </a:endParaRPr>
          </a:p>
        </p:txBody>
      </p:sp>
      <p:sp>
        <p:nvSpPr>
          <p:cNvPr id="4" name="AutoShape 4" descr="نتيجة بحث الصور عن inner neritic zon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val="2980062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Heavy metals</a:t>
            </a:r>
            <a:endParaRPr lang="ar-EG" dirty="0"/>
          </a:p>
        </p:txBody>
      </p:sp>
      <p:sp>
        <p:nvSpPr>
          <p:cNvPr id="3" name="Content Placeholder 2"/>
          <p:cNvSpPr>
            <a:spLocks noGrp="1"/>
          </p:cNvSpPr>
          <p:nvPr>
            <p:ph idx="1"/>
          </p:nvPr>
        </p:nvSpPr>
        <p:spPr/>
        <p:txBody>
          <a:bodyPr>
            <a:normAutofit/>
          </a:bodyPr>
          <a:lstStyle/>
          <a:p>
            <a:pPr algn="l" rtl="0"/>
            <a:r>
              <a:rPr lang="en-US" sz="2800" dirty="0"/>
              <a:t> are generally defined </a:t>
            </a:r>
            <a:r>
              <a:rPr lang="en-US" sz="2800" dirty="0" smtClean="0"/>
              <a:t>as metals</a:t>
            </a:r>
            <a:r>
              <a:rPr lang="en-US" sz="2800" dirty="0"/>
              <a:t> with relatively high </a:t>
            </a:r>
            <a:r>
              <a:rPr lang="en-US" sz="2800" dirty="0" smtClean="0"/>
              <a:t>densities,</a:t>
            </a:r>
            <a:r>
              <a:rPr lang="en-US" sz="2800" dirty="0"/>
              <a:t> </a:t>
            </a:r>
            <a:r>
              <a:rPr lang="en-US" sz="2800" dirty="0" smtClean="0"/>
              <a:t>atomic weights, </a:t>
            </a:r>
            <a:r>
              <a:rPr lang="en-US" sz="2800" dirty="0"/>
              <a:t>or </a:t>
            </a:r>
            <a:r>
              <a:rPr lang="en-US" sz="2800" dirty="0" smtClean="0"/>
              <a:t>atomic numbers.</a:t>
            </a:r>
          </a:p>
          <a:p>
            <a:pPr algn="l" rtl="0"/>
            <a:r>
              <a:rPr lang="en-US" sz="2800" b="1" dirty="0"/>
              <a:t>Heavy metals</a:t>
            </a:r>
            <a:r>
              <a:rPr lang="en-US" sz="2800" dirty="0"/>
              <a:t> are found naturally in the earth. They become concentrated as a result of human caused activities and can enter plant, animal, and human tissues via inhalation, diet</a:t>
            </a:r>
            <a:endParaRPr lang="ar-EG" sz="2800" dirty="0"/>
          </a:p>
        </p:txBody>
      </p:sp>
    </p:spTree>
    <p:extLst>
      <p:ext uri="{BB962C8B-B14F-4D97-AF65-F5344CB8AC3E}">
        <p14:creationId xmlns:p14="http://schemas.microsoft.com/office/powerpoint/2010/main" val="3878631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EG"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i="1" dirty="0" smtClean="0"/>
              <a:t>Heavy metals in sediment </a:t>
            </a:r>
            <a:endParaRPr lang="ar-EG" dirty="0"/>
          </a:p>
        </p:txBody>
      </p:sp>
      <p:sp>
        <p:nvSpPr>
          <p:cNvPr id="5" name="Content Placeholder 2"/>
          <p:cNvSpPr txBox="1">
            <a:spLocks/>
          </p:cNvSpPr>
          <p:nvPr/>
        </p:nvSpPr>
        <p:spPr>
          <a:xfrm>
            <a:off x="457200" y="1628800"/>
            <a:ext cx="8229600" cy="4857403"/>
          </a:xfrm>
          <a:prstGeom prst="rect">
            <a:avLst/>
          </a:prstGeom>
        </p:spPr>
        <p:txBody>
          <a:bodyPr vert="horz" lIns="91440" tIns="45720" rIns="91440" bIns="45720" rtlCol="1">
            <a:normAutofit fontScale="77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0"/>
            <a:r>
              <a:rPr lang="en-US" dirty="0" smtClean="0"/>
              <a:t>Pollution of the environment with toxic metals has</a:t>
            </a:r>
          </a:p>
          <a:p>
            <a:pPr algn="just" rtl="0"/>
            <a:r>
              <a:rPr lang="en-US" dirty="0" smtClean="0"/>
              <a:t>attracted considerable public attention over the past</a:t>
            </a:r>
          </a:p>
          <a:p>
            <a:pPr algn="just" rtl="0"/>
            <a:r>
              <a:rPr lang="en-US" dirty="0" smtClean="0"/>
              <a:t>few decades. </a:t>
            </a:r>
          </a:p>
          <a:p>
            <a:pPr algn="just" rtl="0"/>
            <a:r>
              <a:rPr lang="en-US" dirty="0" smtClean="0"/>
              <a:t>Heavy metals released into aquatic systems are generally bound to particulate matter, which settle down and become incorporated into sediments. Surface sediment therefore is the most important reservoir or sink of metals and other pollutants</a:t>
            </a:r>
          </a:p>
          <a:p>
            <a:pPr algn="just" rtl="0"/>
            <a:r>
              <a:rPr lang="fr-FR" dirty="0" smtClean="0"/>
              <a:t>in </a:t>
            </a:r>
            <a:r>
              <a:rPr lang="fr-FR" dirty="0" err="1" smtClean="0"/>
              <a:t>aquatic</a:t>
            </a:r>
            <a:r>
              <a:rPr lang="fr-FR" dirty="0" smtClean="0"/>
              <a:t> </a:t>
            </a:r>
            <a:r>
              <a:rPr lang="fr-FR" dirty="0" err="1" smtClean="0"/>
              <a:t>environments</a:t>
            </a:r>
            <a:r>
              <a:rPr lang="fr-FR" dirty="0" smtClean="0"/>
              <a:t> .</a:t>
            </a:r>
          </a:p>
          <a:p>
            <a:pPr algn="just" rtl="0"/>
            <a:r>
              <a:rPr lang="en-US" dirty="0" smtClean="0"/>
              <a:t>Under favorable conditions, sediment can release pollutants causing detrimental effects to aquatic biota</a:t>
            </a:r>
          </a:p>
          <a:p>
            <a:pPr algn="just" rtl="0"/>
            <a:r>
              <a:rPr lang="en-US" dirty="0" smtClean="0"/>
              <a:t>long after the initial input of pollution has ceased.</a:t>
            </a:r>
            <a:endParaRPr lang="ar-EG" dirty="0"/>
          </a:p>
        </p:txBody>
      </p:sp>
    </p:spTree>
    <p:extLst>
      <p:ext uri="{BB962C8B-B14F-4D97-AF65-F5344CB8AC3E}">
        <p14:creationId xmlns:p14="http://schemas.microsoft.com/office/powerpoint/2010/main" val="783699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EG"/>
          </a:p>
        </p:txBody>
      </p:sp>
      <p:sp>
        <p:nvSpPr>
          <p:cNvPr id="5" name="Content Placeholder 4"/>
          <p:cNvSpPr>
            <a:spLocks noGrp="1"/>
          </p:cNvSpPr>
          <p:nvPr>
            <p:ph idx="1"/>
          </p:nvPr>
        </p:nvSpPr>
        <p:spPr/>
        <p:txBody>
          <a:bodyPr/>
          <a:lstStyle/>
          <a:p>
            <a:endParaRPr lang="ar-EG" dirty="0"/>
          </a:p>
        </p:txBody>
      </p:sp>
      <p:sp>
        <p:nvSpPr>
          <p:cNvPr id="6" name="Rectangle 5"/>
          <p:cNvSpPr/>
          <p:nvPr/>
        </p:nvSpPr>
        <p:spPr>
          <a:xfrm>
            <a:off x="683568" y="2420888"/>
            <a:ext cx="7632848" cy="1200329"/>
          </a:xfrm>
          <a:prstGeom prst="rect">
            <a:avLst/>
          </a:prstGeom>
        </p:spPr>
        <p:txBody>
          <a:bodyPr wrap="square">
            <a:spAutoFit/>
          </a:bodyPr>
          <a:lstStyle/>
          <a:p>
            <a:pPr algn="l" rtl="0"/>
            <a:r>
              <a:rPr lang="en-US" sz="3600" b="1" dirty="0"/>
              <a:t>ASSESSMENT OF SEDIMENT CONTAMINATION</a:t>
            </a:r>
            <a:endParaRPr lang="ar-EG" sz="3600" dirty="0"/>
          </a:p>
        </p:txBody>
      </p:sp>
    </p:spTree>
    <p:extLst>
      <p:ext uri="{BB962C8B-B14F-4D97-AF65-F5344CB8AC3E}">
        <p14:creationId xmlns:p14="http://schemas.microsoft.com/office/powerpoint/2010/main" val="1351838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Content Placeholder 3" descr="بحث المنزلة"/>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9091"/>
            <a:ext cx="8229600" cy="4468181"/>
          </a:xfrm>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537" t="17540" r="50919" b="21094"/>
          <a:stretch/>
        </p:blipFill>
        <p:spPr bwMode="auto">
          <a:xfrm>
            <a:off x="-252536" y="0"/>
            <a:ext cx="9396536"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a:xfrm>
            <a:off x="7089960" y="5522912"/>
            <a:ext cx="216024"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869461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77" t="27016" r="50000" b="44960"/>
          <a:stretch/>
        </p:blipFill>
        <p:spPr bwMode="auto">
          <a:xfrm>
            <a:off x="611560" y="548680"/>
            <a:ext cx="797002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600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1-Contamination </a:t>
            </a:r>
            <a:r>
              <a:rPr lang="en-US" b="1" dirty="0"/>
              <a:t>factors (CF)</a:t>
            </a:r>
            <a:br>
              <a:rPr lang="en-US" b="1" dirty="0"/>
            </a:br>
            <a:endParaRPr lang="ar-EG" dirty="0"/>
          </a:p>
        </p:txBody>
      </p:sp>
      <p:sp>
        <p:nvSpPr>
          <p:cNvPr id="3" name="Content Placeholder 2"/>
          <p:cNvSpPr>
            <a:spLocks noGrp="1"/>
          </p:cNvSpPr>
          <p:nvPr>
            <p:ph idx="1"/>
          </p:nvPr>
        </p:nvSpPr>
        <p:spPr/>
        <p:txBody>
          <a:bodyPr>
            <a:noAutofit/>
          </a:bodyPr>
          <a:lstStyle/>
          <a:p>
            <a:pPr algn="l" rtl="0"/>
            <a:r>
              <a:rPr lang="en-US" sz="3200" dirty="0" smtClean="0"/>
              <a:t>The </a:t>
            </a:r>
            <a:r>
              <a:rPr lang="en-US" sz="3200" dirty="0"/>
              <a:t>level of contamination can be expressed by </a:t>
            </a:r>
            <a:r>
              <a:rPr lang="en-US" sz="3200" dirty="0" smtClean="0"/>
              <a:t>the contamination </a:t>
            </a:r>
            <a:r>
              <a:rPr lang="en-US" sz="3200" dirty="0"/>
              <a:t>factor (CF); </a:t>
            </a:r>
            <a:r>
              <a:rPr lang="en-US" sz="3200" dirty="0" smtClean="0"/>
              <a:t>It was calculated </a:t>
            </a:r>
            <a:r>
              <a:rPr lang="en-US" sz="3200" dirty="0"/>
              <a:t>as follows:</a:t>
            </a:r>
          </a:p>
          <a:p>
            <a:pPr algn="l" rtl="0"/>
            <a:r>
              <a:rPr lang="en-US" sz="3200" dirty="0" err="1"/>
              <a:t>Cf</a:t>
            </a:r>
            <a:r>
              <a:rPr lang="en-US" sz="3200" dirty="0"/>
              <a:t> = (Metal content in the sediment) / (Metal </a:t>
            </a:r>
            <a:r>
              <a:rPr lang="en-US" sz="3200" dirty="0" smtClean="0"/>
              <a:t>content in natural </a:t>
            </a:r>
            <a:r>
              <a:rPr lang="en-US" sz="3200" dirty="0"/>
              <a:t>reference sediment)</a:t>
            </a:r>
            <a:endParaRPr lang="ar-EG" sz="3200" dirty="0"/>
          </a:p>
        </p:txBody>
      </p:sp>
    </p:spTree>
    <p:extLst>
      <p:ext uri="{BB962C8B-B14F-4D97-AF65-F5344CB8AC3E}">
        <p14:creationId xmlns:p14="http://schemas.microsoft.com/office/powerpoint/2010/main" val="3378546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3" name="Content Placeholder 2"/>
          <p:cNvSpPr>
            <a:spLocks noGrp="1"/>
          </p:cNvSpPr>
          <p:nvPr>
            <p:ph idx="1"/>
          </p:nvPr>
        </p:nvSpPr>
        <p:spPr/>
        <p:txBody>
          <a:bodyPr>
            <a:noAutofit/>
          </a:bodyPr>
          <a:lstStyle/>
          <a:p>
            <a:pPr algn="l" rtl="0"/>
            <a:r>
              <a:rPr lang="en-US" sz="2800" dirty="0"/>
              <a:t>factor was classified into four groups: </a:t>
            </a:r>
            <a:endParaRPr lang="en-US" sz="2800" dirty="0" smtClean="0"/>
          </a:p>
          <a:p>
            <a:pPr algn="l" rtl="0"/>
            <a:r>
              <a:rPr lang="en-US" sz="2800" dirty="0" err="1" smtClean="0"/>
              <a:t>Cf</a:t>
            </a:r>
            <a:r>
              <a:rPr lang="en-US" sz="2800" dirty="0" smtClean="0"/>
              <a:t> </a:t>
            </a:r>
            <a:r>
              <a:rPr lang="en-US" sz="2800" dirty="0"/>
              <a:t>&lt; 1 refers </a:t>
            </a:r>
            <a:r>
              <a:rPr lang="en-US" sz="2800" dirty="0" smtClean="0"/>
              <a:t>to the </a:t>
            </a:r>
            <a:r>
              <a:rPr lang="en-US" sz="2800" dirty="0"/>
              <a:t>low contamination factor</a:t>
            </a:r>
            <a:r>
              <a:rPr lang="en-US" sz="2800" dirty="0" smtClean="0"/>
              <a:t>;</a:t>
            </a:r>
          </a:p>
          <a:p>
            <a:pPr algn="l" rtl="0"/>
            <a:r>
              <a:rPr lang="en-US" sz="2800" dirty="0" smtClean="0"/>
              <a:t> </a:t>
            </a:r>
            <a:r>
              <a:rPr lang="en-US" sz="2800" dirty="0"/>
              <a:t>1≤ </a:t>
            </a:r>
            <a:r>
              <a:rPr lang="en-US" sz="2800" dirty="0" err="1"/>
              <a:t>Cf</a:t>
            </a:r>
            <a:r>
              <a:rPr lang="en-US" sz="2800" dirty="0"/>
              <a:t> &lt; 3 refers to </a:t>
            </a:r>
            <a:r>
              <a:rPr lang="en-US" sz="2800" dirty="0" smtClean="0"/>
              <a:t>the moderate contamination </a:t>
            </a:r>
            <a:r>
              <a:rPr lang="en-US" sz="2800" dirty="0"/>
              <a:t>factor; </a:t>
            </a:r>
            <a:endParaRPr lang="en-US" sz="2800" dirty="0" smtClean="0"/>
          </a:p>
          <a:p>
            <a:pPr algn="l" rtl="0"/>
            <a:r>
              <a:rPr lang="en-US" sz="2800" dirty="0" smtClean="0"/>
              <a:t>3</a:t>
            </a:r>
            <a:r>
              <a:rPr lang="en-US" sz="2800" dirty="0"/>
              <a:t>≤ </a:t>
            </a:r>
            <a:r>
              <a:rPr lang="en-US" sz="2800" dirty="0" err="1"/>
              <a:t>Cf</a:t>
            </a:r>
            <a:r>
              <a:rPr lang="en-US" sz="2800" dirty="0"/>
              <a:t> &lt; 6 refers to </a:t>
            </a:r>
            <a:r>
              <a:rPr lang="en-US" sz="2800" dirty="0" smtClean="0"/>
              <a:t>the considerable </a:t>
            </a:r>
            <a:r>
              <a:rPr lang="en-US" sz="2800" dirty="0"/>
              <a:t>contamination factors</a:t>
            </a:r>
            <a:r>
              <a:rPr lang="en-US" sz="2800" dirty="0" smtClean="0"/>
              <a:t>;</a:t>
            </a:r>
          </a:p>
          <a:p>
            <a:pPr algn="l" rtl="0"/>
            <a:r>
              <a:rPr lang="en-US" sz="2800" dirty="0" smtClean="0"/>
              <a:t> </a:t>
            </a:r>
            <a:r>
              <a:rPr lang="en-US" sz="2800" dirty="0"/>
              <a:t>6≤ </a:t>
            </a:r>
            <a:r>
              <a:rPr lang="en-US" sz="2800" dirty="0" err="1"/>
              <a:t>Cf</a:t>
            </a:r>
            <a:r>
              <a:rPr lang="en-US" sz="2800" dirty="0"/>
              <a:t> refers </a:t>
            </a:r>
            <a:r>
              <a:rPr lang="en-US" sz="2800" dirty="0" smtClean="0"/>
              <a:t>to the </a:t>
            </a:r>
            <a:r>
              <a:rPr lang="en-US" sz="2800" dirty="0"/>
              <a:t>very high contamination factor.</a:t>
            </a:r>
            <a:endParaRPr lang="ar-EG" sz="2800" dirty="0"/>
          </a:p>
        </p:txBody>
      </p:sp>
    </p:spTree>
    <p:extLst>
      <p:ext uri="{BB962C8B-B14F-4D97-AF65-F5344CB8AC3E}">
        <p14:creationId xmlns:p14="http://schemas.microsoft.com/office/powerpoint/2010/main" val="960968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ASSESSMENT OF SEDIMENT CONTAMINATION</a:t>
            </a:r>
            <a:r>
              <a:rPr lang="ar-EG" dirty="0"/>
              <a:t/>
            </a:r>
            <a:br>
              <a:rPr lang="ar-EG" dirty="0"/>
            </a:br>
            <a:endParaRPr lang="ar-EG" dirty="0"/>
          </a:p>
        </p:txBody>
      </p:sp>
      <p:sp>
        <p:nvSpPr>
          <p:cNvPr id="3" name="Content Placeholder 2"/>
          <p:cNvSpPr>
            <a:spLocks noGrp="1"/>
          </p:cNvSpPr>
          <p:nvPr>
            <p:ph idx="1"/>
          </p:nvPr>
        </p:nvSpPr>
        <p:spPr/>
        <p:txBody>
          <a:bodyPr>
            <a:normAutofit/>
          </a:bodyPr>
          <a:lstStyle/>
          <a:p>
            <a:pPr algn="l" rtl="0"/>
            <a:r>
              <a:rPr lang="en-US" i="1" dirty="0" smtClean="0"/>
              <a:t>(Contamination indices)</a:t>
            </a:r>
          </a:p>
          <a:p>
            <a:pPr algn="l" rtl="0"/>
            <a:endParaRPr lang="en-US" i="1" dirty="0"/>
          </a:p>
          <a:p>
            <a:pPr algn="l" rtl="0"/>
            <a:endParaRPr lang="en-US" i="1" dirty="0" smtClean="0"/>
          </a:p>
          <a:p>
            <a:pPr algn="l" rtl="0"/>
            <a:endParaRPr lang="en-US" i="1" dirty="0"/>
          </a:p>
          <a:p>
            <a:pPr algn="l" rtl="0"/>
            <a:endParaRPr lang="en-US" i="1" dirty="0" smtClean="0"/>
          </a:p>
          <a:p>
            <a:pPr algn="l" rtl="0"/>
            <a:endParaRPr lang="en-US" i="1" dirty="0"/>
          </a:p>
          <a:p>
            <a:pPr algn="l" rtl="0"/>
            <a:endParaRPr lang="en-US" i="1" dirty="0" smtClean="0"/>
          </a:p>
          <a:p>
            <a:pPr algn="l" rtl="0"/>
            <a:r>
              <a:rPr lang="en-US" i="1" dirty="0" smtClean="0"/>
              <a:t>Back ground values</a:t>
            </a:r>
            <a:endParaRPr lang="ar-EG"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021" t="54032" r="27217" b="37097"/>
          <a:stretch/>
        </p:blipFill>
        <p:spPr bwMode="auto">
          <a:xfrm>
            <a:off x="539551" y="2492897"/>
            <a:ext cx="813690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424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3-Degree </a:t>
            </a:r>
            <a:r>
              <a:rPr lang="en-US" b="1" dirty="0"/>
              <a:t>of contamination (Dc)</a:t>
            </a:r>
            <a:br>
              <a:rPr lang="en-US" b="1" dirty="0"/>
            </a:br>
            <a:endParaRPr lang="ar-EG" dirty="0"/>
          </a:p>
        </p:txBody>
      </p:sp>
      <p:sp>
        <p:nvSpPr>
          <p:cNvPr id="3" name="Content Placeholder 2"/>
          <p:cNvSpPr>
            <a:spLocks noGrp="1"/>
          </p:cNvSpPr>
          <p:nvPr>
            <p:ph idx="1"/>
          </p:nvPr>
        </p:nvSpPr>
        <p:spPr/>
        <p:txBody>
          <a:bodyPr>
            <a:noAutofit/>
          </a:bodyPr>
          <a:lstStyle/>
          <a:p>
            <a:pPr algn="l" rtl="0"/>
            <a:r>
              <a:rPr lang="en-US" sz="2800" dirty="0" smtClean="0"/>
              <a:t>Degree </a:t>
            </a:r>
            <a:r>
              <a:rPr lang="en-US" sz="2800" dirty="0"/>
              <a:t>of contamination (Dc) defined as the sum </a:t>
            </a:r>
            <a:r>
              <a:rPr lang="en-US" sz="2800" dirty="0" smtClean="0"/>
              <a:t>of all </a:t>
            </a:r>
            <a:r>
              <a:rPr lang="en-US" sz="2800" dirty="0"/>
              <a:t>contamination factors for a given </a:t>
            </a:r>
            <a:r>
              <a:rPr lang="en-US" sz="2800" dirty="0" smtClean="0"/>
              <a:t>basin.</a:t>
            </a:r>
          </a:p>
          <a:p>
            <a:pPr algn="l" rtl="0"/>
            <a:r>
              <a:rPr lang="en-US" sz="2800" dirty="0"/>
              <a:t>For the description of the degree of contamination</a:t>
            </a:r>
          </a:p>
          <a:p>
            <a:pPr algn="l" rtl="0"/>
            <a:r>
              <a:rPr lang="en-US" sz="2800" dirty="0"/>
              <a:t>the following terminologies have been used: </a:t>
            </a:r>
            <a:endParaRPr lang="en-US" sz="2800" dirty="0" smtClean="0"/>
          </a:p>
          <a:p>
            <a:pPr algn="l" rtl="0"/>
            <a:r>
              <a:rPr lang="en-US" sz="2800" dirty="0" smtClean="0"/>
              <a:t>Dc </a:t>
            </a:r>
            <a:r>
              <a:rPr lang="en-US" sz="2800" dirty="0"/>
              <a:t>&lt; </a:t>
            </a:r>
            <a:r>
              <a:rPr lang="en-US" sz="2800" dirty="0" smtClean="0"/>
              <a:t>7 low </a:t>
            </a:r>
            <a:r>
              <a:rPr lang="en-US" sz="2800" dirty="0"/>
              <a:t>degree of contamination; </a:t>
            </a:r>
            <a:endParaRPr lang="en-US" sz="2800" dirty="0" smtClean="0"/>
          </a:p>
          <a:p>
            <a:pPr algn="l" rtl="0"/>
            <a:r>
              <a:rPr lang="en-US" sz="2800" dirty="0" smtClean="0"/>
              <a:t>7&lt;Dc&lt;14 moderate degree </a:t>
            </a:r>
            <a:r>
              <a:rPr lang="en-US" sz="2800" dirty="0"/>
              <a:t>of contamination; </a:t>
            </a:r>
            <a:endParaRPr lang="en-US" sz="2800" dirty="0" smtClean="0"/>
          </a:p>
          <a:p>
            <a:pPr algn="l" rtl="0"/>
            <a:r>
              <a:rPr lang="en-US" sz="2800" dirty="0" smtClean="0"/>
              <a:t>14</a:t>
            </a:r>
            <a:r>
              <a:rPr lang="en-US" sz="2800" dirty="0"/>
              <a:t>≤Dc&lt;28 </a:t>
            </a:r>
            <a:r>
              <a:rPr lang="en-US" sz="2800" dirty="0" smtClean="0"/>
              <a:t>considerable degree </a:t>
            </a:r>
            <a:r>
              <a:rPr lang="en-US" sz="2800" dirty="0"/>
              <a:t>of contamination; </a:t>
            </a:r>
            <a:endParaRPr lang="en-US" sz="2800" dirty="0" smtClean="0"/>
          </a:p>
          <a:p>
            <a:pPr algn="l" rtl="0"/>
            <a:r>
              <a:rPr lang="en-US" sz="2800" dirty="0" smtClean="0"/>
              <a:t>Dc </a:t>
            </a:r>
            <a:r>
              <a:rPr lang="en-US" sz="2800" dirty="0"/>
              <a:t>&gt; 28 very high degree </a:t>
            </a:r>
            <a:r>
              <a:rPr lang="en-US" sz="2800" dirty="0" smtClean="0"/>
              <a:t>of contamination</a:t>
            </a:r>
            <a:r>
              <a:rPr lang="en-US" sz="2800" dirty="0"/>
              <a:t>.</a:t>
            </a:r>
            <a:endParaRPr lang="ar-EG" sz="2800" dirty="0"/>
          </a:p>
        </p:txBody>
      </p:sp>
    </p:spTree>
    <p:extLst>
      <p:ext uri="{BB962C8B-B14F-4D97-AF65-F5344CB8AC3E}">
        <p14:creationId xmlns:p14="http://schemas.microsoft.com/office/powerpoint/2010/main" val="473548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817" y="5638800"/>
            <a:ext cx="2438400" cy="548640"/>
          </a:xfrm>
        </p:spPr>
        <p:txBody>
          <a:bodyPr/>
          <a:lstStyle/>
          <a:p>
            <a:pPr rtl="0"/>
            <a:r>
              <a:rPr lang="en-US" dirty="0" err="1" smtClean="0"/>
              <a:t>sHALLOW</a:t>
            </a:r>
            <a:endParaRPr lang="ar-EG" dirty="0"/>
          </a:p>
        </p:txBody>
      </p:sp>
      <p:sp>
        <p:nvSpPr>
          <p:cNvPr id="3" name="Content Placeholder 2"/>
          <p:cNvSpPr>
            <a:spLocks noGrp="1"/>
          </p:cNvSpPr>
          <p:nvPr>
            <p:ph idx="1"/>
          </p:nvPr>
        </p:nvSpPr>
        <p:spPr/>
        <p:txBody>
          <a:bodyPr/>
          <a:lstStyle/>
          <a:p>
            <a:endParaRPr lang="ar-E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3949255" cy="662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876800" y="3733800"/>
            <a:ext cx="2819400" cy="548640"/>
          </a:xfrm>
          <a:prstGeom prst="rect">
            <a:avLst/>
          </a:prstGeom>
        </p:spPr>
        <p:txBody>
          <a:bodyPr vert="horz" lIns="91440" tIns="45720" rIns="91440" bIns="45720" rtlCol="0" anchor="ctr">
            <a:noAutofit/>
          </a:bodyPr>
          <a:lstStyle>
            <a:lvl1pPr algn="l" defTabSz="914400" rtl="1" eaLnBrk="1" latinLnBrk="0" hangingPunct="1">
              <a:spcBef>
                <a:spcPct val="0"/>
              </a:spcBef>
              <a:buNone/>
              <a:defRPr sz="2800" kern="1200" cap="all" baseline="0">
                <a:solidFill>
                  <a:schemeClr val="tx1"/>
                </a:solidFill>
                <a:latin typeface="+mj-lt"/>
                <a:ea typeface="+mj-ea"/>
                <a:cs typeface="+mj-cs"/>
              </a:defRPr>
            </a:lvl1pPr>
          </a:lstStyle>
          <a:p>
            <a:r>
              <a:rPr lang="en-US" dirty="0" smtClean="0"/>
              <a:t>Deep, </a:t>
            </a:r>
          </a:p>
          <a:p>
            <a:r>
              <a:rPr lang="en-US" dirty="0" err="1" smtClean="0"/>
              <a:t>bathyal</a:t>
            </a:r>
            <a:r>
              <a:rPr lang="en-US" dirty="0" smtClean="0"/>
              <a:t> </a:t>
            </a:r>
            <a:r>
              <a:rPr lang="en-US" dirty="0"/>
              <a:t>environment</a:t>
            </a:r>
          </a:p>
          <a:p>
            <a:r>
              <a:rPr lang="en-US" dirty="0"/>
              <a:t>(about 200-600 m depth</a:t>
            </a:r>
            <a:endParaRPr lang="ar-EG" dirty="0"/>
          </a:p>
        </p:txBody>
      </p:sp>
    </p:spTree>
    <p:extLst>
      <p:ext uri="{BB962C8B-B14F-4D97-AF65-F5344CB8AC3E}">
        <p14:creationId xmlns:p14="http://schemas.microsoft.com/office/powerpoint/2010/main" val="1512225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7520940" cy="6248400"/>
          </a:xfrm>
        </p:spPr>
        <p:txBody>
          <a:bodyPr>
            <a:noAutofit/>
          </a:bodyPr>
          <a:lstStyle/>
          <a:p>
            <a:pPr algn="l"/>
            <a:r>
              <a:rPr lang="en-US" sz="3200" b="0" dirty="0"/>
              <a:t>The increase in abundance of planktonic foraminifera (up to 70 %) proves the presence of deeper environments, which produced a sharp decrease in the level of oxygenation of </a:t>
            </a:r>
            <a:r>
              <a:rPr lang="en-US" sz="3200" b="0" dirty="0" smtClean="0"/>
              <a:t>the </a:t>
            </a:r>
            <a:r>
              <a:rPr lang="en-US" sz="3200" b="0" dirty="0"/>
              <a:t>substrate. </a:t>
            </a:r>
            <a:endParaRPr lang="en-US" sz="3200" b="0" dirty="0" smtClean="0"/>
          </a:p>
          <a:p>
            <a:pPr algn="l"/>
            <a:r>
              <a:rPr lang="en-US" sz="3200" dirty="0" smtClean="0"/>
              <a:t>B-Benthic foraminifera </a:t>
            </a:r>
            <a:r>
              <a:rPr lang="en-US" sz="3200" b="0" dirty="0" smtClean="0"/>
              <a:t>dominated </a:t>
            </a:r>
            <a:r>
              <a:rPr lang="en-US" sz="3200" b="0" dirty="0"/>
              <a:t>by calcareous taxa are indicative of a </a:t>
            </a:r>
            <a:r>
              <a:rPr lang="ar-SA" sz="3200" b="0" dirty="0" smtClean="0"/>
              <a:t>  </a:t>
            </a:r>
            <a:r>
              <a:rPr lang="en-US" sz="3200" b="0" dirty="0" smtClean="0"/>
              <a:t>deposition </a:t>
            </a:r>
            <a:r>
              <a:rPr lang="en-US" sz="3200" b="0" dirty="0"/>
              <a:t>floor </a:t>
            </a:r>
            <a:r>
              <a:rPr lang="en-US" sz="3200" b="0" dirty="0" smtClean="0"/>
              <a:t>above the </a:t>
            </a:r>
            <a:r>
              <a:rPr lang="en-US" sz="3200" b="0" dirty="0"/>
              <a:t>calcite compensation </a:t>
            </a:r>
            <a:r>
              <a:rPr lang="en-US" sz="3200" b="0" dirty="0" smtClean="0"/>
              <a:t>depth (CCD).</a:t>
            </a:r>
          </a:p>
          <a:p>
            <a:pPr algn="l"/>
            <a:r>
              <a:rPr lang="en-US" sz="3200" b="0" dirty="0" smtClean="0"/>
              <a:t>-larger foraminifer occur in the inner neritic environment. </a:t>
            </a:r>
            <a:endParaRPr lang="ar-EG" sz="3200" b="0" dirty="0"/>
          </a:p>
        </p:txBody>
      </p:sp>
    </p:spTree>
    <p:extLst>
      <p:ext uri="{BB962C8B-B14F-4D97-AF65-F5344CB8AC3E}">
        <p14:creationId xmlns:p14="http://schemas.microsoft.com/office/powerpoint/2010/main" val="3018793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453"/>
          <a:stretch/>
        </p:blipFill>
        <p:spPr bwMode="auto">
          <a:xfrm>
            <a:off x="685800" y="0"/>
            <a:ext cx="8154686" cy="686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893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004" b="12571"/>
          <a:stretch/>
        </p:blipFill>
        <p:spPr bwMode="auto">
          <a:xfrm>
            <a:off x="0" y="1371600"/>
            <a:ext cx="9144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033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19140000">
            <a:off x="1214447" y="2400262"/>
            <a:ext cx="6511131" cy="329259"/>
          </a:xfrm>
        </p:spPr>
        <p:txBody>
          <a:bodyPr>
            <a:normAutofit fontScale="47500" lnSpcReduction="20000"/>
          </a:bodyPr>
          <a:lstStyle/>
          <a:p>
            <a:endParaRPr lang="en-US" dirty="0" smtClean="0"/>
          </a:p>
          <a:p>
            <a:r>
              <a:rPr lang="en-US" i="1" dirty="0" err="1" smtClean="0"/>
              <a:t>Heterohelix</a:t>
            </a:r>
            <a:endParaRPr lang="ar-EG" i="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714500"/>
            <a:ext cx="241935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7200" y="304800"/>
            <a:ext cx="8229600" cy="1143000"/>
          </a:xfrm>
          <a:prstGeom prst="rect">
            <a:avLst/>
          </a:prstGeom>
        </p:spPr>
        <p:txBody>
          <a:bodyPr vert="horz" lIns="91440" tIns="45720" rIns="91440" bIns="9144" rtlCol="0" anchor="b">
            <a:normAutofit fontScale="85000" lnSpcReduction="20000"/>
          </a:bodyPr>
          <a:lstStyle>
            <a:lvl1pPr algn="l" defTabSz="914400" rtl="1" eaLnBrk="1" latinLnBrk="0" hangingPunct="1">
              <a:spcBef>
                <a:spcPct val="0"/>
              </a:spcBef>
              <a:buNone/>
              <a:defRPr sz="3200" kern="1200" cap="all" baseline="0">
                <a:solidFill>
                  <a:schemeClr val="tx1"/>
                </a:solidFill>
                <a:latin typeface="+mj-lt"/>
                <a:ea typeface="+mj-ea"/>
                <a:cs typeface="+mj-cs"/>
              </a:defRPr>
            </a:lvl1pPr>
          </a:lstStyle>
          <a:p>
            <a:pPr rtl="0"/>
            <a:r>
              <a:rPr lang="en-US" dirty="0" smtClean="0"/>
              <a:t>2-Oxygen content</a:t>
            </a:r>
            <a:br>
              <a:rPr lang="en-US" dirty="0" smtClean="0"/>
            </a:br>
            <a:r>
              <a:rPr lang="en-US" dirty="0" smtClean="0"/>
              <a:t/>
            </a:r>
            <a:br>
              <a:rPr lang="en-US" dirty="0" smtClean="0"/>
            </a:br>
            <a:endParaRPr lang="ar-EG" dirty="0"/>
          </a:p>
        </p:txBody>
      </p:sp>
      <p:sp>
        <p:nvSpPr>
          <p:cNvPr id="5" name="Title 1"/>
          <p:cNvSpPr txBox="1">
            <a:spLocks/>
          </p:cNvSpPr>
          <p:nvPr/>
        </p:nvSpPr>
        <p:spPr>
          <a:xfrm>
            <a:off x="914400" y="5438775"/>
            <a:ext cx="8229600" cy="1143000"/>
          </a:xfrm>
          <a:prstGeom prst="rect">
            <a:avLst/>
          </a:prstGeom>
        </p:spPr>
        <p:txBody>
          <a:bodyPr vert="horz" lIns="91440" tIns="45720" rIns="91440" bIns="9144" rtlCol="0" anchor="b">
            <a:normAutofit fontScale="70000" lnSpcReduction="20000"/>
          </a:bodyPr>
          <a:lstStyle>
            <a:lvl1pPr algn="l" defTabSz="914400" rtl="1" eaLnBrk="1" latinLnBrk="0" hangingPunct="1">
              <a:spcBef>
                <a:spcPct val="0"/>
              </a:spcBef>
              <a:buNone/>
              <a:defRPr sz="3200" kern="1200" cap="all" baseline="0">
                <a:solidFill>
                  <a:schemeClr val="tx1"/>
                </a:solidFill>
                <a:latin typeface="+mj-lt"/>
                <a:ea typeface="+mj-ea"/>
                <a:cs typeface="+mj-cs"/>
              </a:defRPr>
            </a:lvl1pPr>
          </a:lstStyle>
          <a:p>
            <a:r>
              <a:rPr lang="en-US" dirty="0" err="1" smtClean="0"/>
              <a:t>HEterohelix</a:t>
            </a:r>
            <a:r>
              <a:rPr lang="en-US" dirty="0" smtClean="0"/>
              <a:t> spp. </a:t>
            </a:r>
            <a:r>
              <a:rPr lang="en-US" dirty="0" err="1" smtClean="0"/>
              <a:t>characterise</a:t>
            </a:r>
            <a:r>
              <a:rPr lang="en-US" dirty="0" smtClean="0"/>
              <a:t> </a:t>
            </a:r>
            <a:r>
              <a:rPr lang="en-US" dirty="0"/>
              <a:t>the oxygen</a:t>
            </a:r>
          </a:p>
          <a:p>
            <a:r>
              <a:rPr lang="en-US" dirty="0"/>
              <a:t>minimum zone of a water </a:t>
            </a:r>
            <a:r>
              <a:rPr lang="en-US" dirty="0" smtClean="0"/>
              <a:t>column.</a:t>
            </a:r>
            <a:br>
              <a:rPr lang="en-US" dirty="0" smtClean="0"/>
            </a:br>
            <a:r>
              <a:rPr lang="en-US" dirty="0" smtClean="0"/>
              <a:t/>
            </a:r>
            <a:br>
              <a:rPr lang="en-US" dirty="0" smtClean="0"/>
            </a:br>
            <a:endParaRPr lang="ar-EG" dirty="0"/>
          </a:p>
        </p:txBody>
      </p:sp>
    </p:spTree>
    <p:extLst>
      <p:ext uri="{BB962C8B-B14F-4D97-AF65-F5344CB8AC3E}">
        <p14:creationId xmlns:p14="http://schemas.microsoft.com/office/powerpoint/2010/main" val="1390712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72" y="914401"/>
            <a:ext cx="840211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481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360</TotalTime>
  <Words>666</Words>
  <Application>Microsoft Office PowerPoint</Application>
  <PresentationFormat>On-screen Show (4:3)</PresentationFormat>
  <Paragraphs>98</Paragraphs>
  <Slides>38</Slides>
  <Notes>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Angles</vt:lpstr>
      <vt:lpstr>foraminifera can be used  as ecological indicators </vt:lpstr>
      <vt:lpstr>1-Palaeobathymetry </vt:lpstr>
      <vt:lpstr> a-Planktonic / benthic (P/B ratio).   As is documented by recent studies, the high occurrence of planktonic foraminifera suggests at least an outer neritic environment, with water depths exceeding 150 m. </vt:lpstr>
      <vt:lpstr>sHALLOW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3-Temperature</vt:lpstr>
      <vt:lpstr> Ammonia spp.</vt:lpstr>
      <vt:lpstr>PowerPoint Presentation</vt:lpstr>
      <vt:lpstr>Deformities in benthic foraminifera</vt:lpstr>
      <vt:lpstr>PowerPoint Presentation</vt:lpstr>
      <vt:lpstr>PowerPoint Presentation</vt:lpstr>
      <vt:lpstr>Normal tests</vt:lpstr>
      <vt:lpstr>Additional chambers</vt:lpstr>
      <vt:lpstr>spiroconvex test</vt:lpstr>
      <vt:lpstr>Twisted test</vt:lpstr>
      <vt:lpstr>Reduced chambers</vt:lpstr>
      <vt:lpstr>Deformed tests aberrant chamber size and shape</vt:lpstr>
      <vt:lpstr>Twinning</vt:lpstr>
      <vt:lpstr>Twinning</vt:lpstr>
      <vt:lpstr>Protruding chamber</vt:lpstr>
      <vt:lpstr>PowerPoint Presentation</vt:lpstr>
      <vt:lpstr>PowerPoint Presentation</vt:lpstr>
      <vt:lpstr>Complex forms</vt:lpstr>
      <vt:lpstr>Heavy metals</vt:lpstr>
      <vt:lpstr>PowerPoint Presentation</vt:lpstr>
      <vt:lpstr>PowerPoint Presentation</vt:lpstr>
      <vt:lpstr>PowerPoint Presentation</vt:lpstr>
      <vt:lpstr>PowerPoint Presentation</vt:lpstr>
      <vt:lpstr>1-Contamination factors (CF) </vt:lpstr>
      <vt:lpstr>PowerPoint Presentation</vt:lpstr>
      <vt:lpstr>ASSESSMENT OF SEDIMENT CONTAMINATION </vt:lpstr>
      <vt:lpstr> 3-Degree of contamination (Dc) </vt:lpstr>
    </vt:vector>
  </TitlesOfParts>
  <Company>Microsoft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74</cp:revision>
  <dcterms:created xsi:type="dcterms:W3CDTF">2020-02-26T06:50:51Z</dcterms:created>
  <dcterms:modified xsi:type="dcterms:W3CDTF">2020-03-04T19:03:10Z</dcterms:modified>
</cp:coreProperties>
</file>