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sldIdLst>
    <p:sldId id="256" r:id="rId2"/>
    <p:sldId id="257" r:id="rId3"/>
    <p:sldId id="259" r:id="rId4"/>
    <p:sldId id="260" r:id="rId5"/>
    <p:sldId id="261" r:id="rId6"/>
    <p:sldId id="263" r:id="rId7"/>
    <p:sldId id="264" r:id="rId8"/>
    <p:sldId id="267" r:id="rId9"/>
    <p:sldId id="268" r:id="rId10"/>
    <p:sldId id="271" r:id="rId11"/>
    <p:sldId id="270" r:id="rId12"/>
    <p:sldId id="272" r:id="rId13"/>
    <p:sldId id="274" r:id="rId14"/>
    <p:sldId id="273" r:id="rId15"/>
    <p:sldId id="275"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94F5928-FC9D-400C-8757-495FB3D088C3}" type="datetimeFigureOut">
              <a:rPr lang="ar-EG" smtClean="0"/>
              <a:t>01/08/1439</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0EC7A51-D9E1-4C46-96B8-7C7F4131F64C}" type="slidenum">
              <a:rPr lang="ar-EG" smtClean="0"/>
              <a:t>‹#›</a:t>
            </a:fld>
            <a:endParaRPr lang="ar-EG"/>
          </a:p>
        </p:txBody>
      </p:sp>
    </p:spTree>
    <p:extLst>
      <p:ext uri="{BB962C8B-B14F-4D97-AF65-F5344CB8AC3E}">
        <p14:creationId xmlns:p14="http://schemas.microsoft.com/office/powerpoint/2010/main" val="8463432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All flowering plants produce pollen.  </a:t>
            </a:r>
          </a:p>
          <a:p>
            <a:pPr>
              <a:spcBef>
                <a:spcPct val="0"/>
              </a:spcBef>
            </a:pPr>
            <a:endParaRPr lang="en-US" smtClean="0"/>
          </a:p>
          <a:p>
            <a:pPr>
              <a:spcBef>
                <a:spcPct val="0"/>
              </a:spcBef>
            </a:pPr>
            <a:r>
              <a:rPr lang="en-US" smtClean="0"/>
              <a:t>Pollen grains have distinct shapes that can be used to identify which plant they came from.</a:t>
            </a:r>
          </a:p>
          <a:p>
            <a:pPr>
              <a:spcBef>
                <a:spcPct val="0"/>
              </a:spcBef>
            </a:pPr>
            <a:endParaRPr lang="en-US" smtClean="0"/>
          </a:p>
          <a:p>
            <a:pPr>
              <a:spcBef>
                <a:spcPct val="0"/>
              </a:spcBef>
            </a:pPr>
            <a:r>
              <a:rPr lang="en-US" smtClean="0"/>
              <a:t>Changes in the type of vegetation over a long time period can help scientists to determine whether a certain time period was warm or cold.  Pollen analysis is often performed with radio carbon dating so that years can be assigned to the data set.</a:t>
            </a:r>
          </a:p>
          <a:p>
            <a:pPr>
              <a:spcBef>
                <a:spcPct val="0"/>
              </a:spcBef>
            </a:pPr>
            <a:endParaRPr lang="en-US" smtClean="0"/>
          </a:p>
          <a:p>
            <a:pPr>
              <a:spcBef>
                <a:spcPct val="0"/>
              </a:spcBef>
            </a:pPr>
            <a:r>
              <a:rPr lang="en-US" smtClean="0"/>
              <a:t>Plants have adapted to live in various conditions throughout evolutionary history.  Some plants prefer to grow in colder regions, while others have adapted to survive in warmer regions.  Changes in the type of vegetation (pollen) can help us to understand how climate has changed in the past.</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ea typeface="ＭＳ Ｐゴシック" pitchFamily="-64" charset="-128"/>
              </a:defRPr>
            </a:lvl1pPr>
            <a:lvl2pPr marL="37931725" indent="-37474525">
              <a:defRPr>
                <a:solidFill>
                  <a:schemeClr val="tx1"/>
                </a:solidFill>
                <a:latin typeface="Lucida Sans Unicode" pitchFamily="34" charset="0"/>
                <a:ea typeface="ＭＳ Ｐゴシック" pitchFamily="-64" charset="-128"/>
              </a:defRPr>
            </a:lvl2pPr>
            <a:lvl3pPr>
              <a:defRPr>
                <a:solidFill>
                  <a:schemeClr val="tx1"/>
                </a:solidFill>
                <a:latin typeface="Lucida Sans Unicode" pitchFamily="34" charset="0"/>
                <a:ea typeface="ＭＳ Ｐゴシック" pitchFamily="-64" charset="-128"/>
              </a:defRPr>
            </a:lvl3pPr>
            <a:lvl4pPr>
              <a:defRPr>
                <a:solidFill>
                  <a:schemeClr val="tx1"/>
                </a:solidFill>
                <a:latin typeface="Lucida Sans Unicode" pitchFamily="34" charset="0"/>
                <a:ea typeface="ＭＳ Ｐゴシック" pitchFamily="-64" charset="-128"/>
              </a:defRPr>
            </a:lvl4pPr>
            <a:lvl5pPr>
              <a:defRPr>
                <a:solidFill>
                  <a:schemeClr val="tx1"/>
                </a:solidFill>
                <a:latin typeface="Lucida Sans Unicode" pitchFamily="34" charset="0"/>
                <a:ea typeface="ＭＳ Ｐゴシック" pitchFamily="-64" charset="-128"/>
              </a:defRPr>
            </a:lvl5pPr>
            <a:lvl6pPr marL="457200" fontAlgn="base">
              <a:spcBef>
                <a:spcPct val="0"/>
              </a:spcBef>
              <a:spcAft>
                <a:spcPct val="0"/>
              </a:spcAft>
              <a:defRPr>
                <a:solidFill>
                  <a:schemeClr val="tx1"/>
                </a:solidFill>
                <a:latin typeface="Lucida Sans Unicode" pitchFamily="34" charset="0"/>
                <a:ea typeface="ＭＳ Ｐゴシック" pitchFamily="-64" charset="-128"/>
              </a:defRPr>
            </a:lvl6pPr>
            <a:lvl7pPr marL="914400" fontAlgn="base">
              <a:spcBef>
                <a:spcPct val="0"/>
              </a:spcBef>
              <a:spcAft>
                <a:spcPct val="0"/>
              </a:spcAft>
              <a:defRPr>
                <a:solidFill>
                  <a:schemeClr val="tx1"/>
                </a:solidFill>
                <a:latin typeface="Lucida Sans Unicode" pitchFamily="34" charset="0"/>
                <a:ea typeface="ＭＳ Ｐゴシック" pitchFamily="-64" charset="-128"/>
              </a:defRPr>
            </a:lvl7pPr>
            <a:lvl8pPr marL="1371600" fontAlgn="base">
              <a:spcBef>
                <a:spcPct val="0"/>
              </a:spcBef>
              <a:spcAft>
                <a:spcPct val="0"/>
              </a:spcAft>
              <a:defRPr>
                <a:solidFill>
                  <a:schemeClr val="tx1"/>
                </a:solidFill>
                <a:latin typeface="Lucida Sans Unicode" pitchFamily="34" charset="0"/>
                <a:ea typeface="ＭＳ Ｐゴシック" pitchFamily="-64" charset="-128"/>
              </a:defRPr>
            </a:lvl8pPr>
            <a:lvl9pPr marL="1828800" fontAlgn="base">
              <a:spcBef>
                <a:spcPct val="0"/>
              </a:spcBef>
              <a:spcAft>
                <a:spcPct val="0"/>
              </a:spcAft>
              <a:defRPr>
                <a:solidFill>
                  <a:schemeClr val="tx1"/>
                </a:solidFill>
                <a:latin typeface="Lucida Sans Unicode" pitchFamily="34" charset="0"/>
                <a:ea typeface="ＭＳ Ｐゴシック" pitchFamily="-64" charset="-128"/>
              </a:defRPr>
            </a:lvl9pPr>
          </a:lstStyle>
          <a:p>
            <a:fld id="{619B1964-C5A7-4620-B814-A7E3047C5069}" type="slidenum">
              <a:rPr lang="en-US">
                <a:latin typeface="Calibri" pitchFamily="34" charset="0"/>
              </a:rPr>
              <a:pPr/>
              <a:t>11</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455D89-E8C6-4FA5-B773-4EF9C945D5E5}" type="datetimeFigureOut">
              <a:rPr lang="ar-EG" smtClean="0"/>
              <a:t>01/08/1439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55D89-E8C6-4FA5-B773-4EF9C945D5E5}" type="datetimeFigureOut">
              <a:rPr lang="ar-EG" smtClean="0"/>
              <a:t>01/08/1439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55D89-E8C6-4FA5-B773-4EF9C945D5E5}" type="datetimeFigureOut">
              <a:rPr lang="ar-EG" smtClean="0"/>
              <a:t>01/08/1439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55D89-E8C6-4FA5-B773-4EF9C945D5E5}" type="datetimeFigureOut">
              <a:rPr lang="ar-EG" smtClean="0"/>
              <a:t>01/08/1439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D455D89-E8C6-4FA5-B773-4EF9C945D5E5}" type="datetimeFigureOut">
              <a:rPr lang="ar-EG" smtClean="0"/>
              <a:t>01/08/1439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455D89-E8C6-4FA5-B773-4EF9C945D5E5}" type="datetimeFigureOut">
              <a:rPr lang="ar-EG" smtClean="0"/>
              <a:t>01/08/1439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68C6E0D-268F-49D0-AE45-BF0C37C61C9B}" type="slidenum">
              <a:rPr lang="ar-EG" smtClean="0"/>
              <a:t>‹#›</a:t>
            </a:fld>
            <a:endParaRPr lang="ar-EG"/>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455D89-E8C6-4FA5-B773-4EF9C945D5E5}" type="datetimeFigureOut">
              <a:rPr lang="ar-EG" smtClean="0"/>
              <a:t>01/08/1439</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455D89-E8C6-4FA5-B773-4EF9C945D5E5}" type="datetimeFigureOut">
              <a:rPr lang="ar-EG" smtClean="0"/>
              <a:t>01/08/1439</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55D89-E8C6-4FA5-B773-4EF9C945D5E5}" type="datetimeFigureOut">
              <a:rPr lang="ar-EG" smtClean="0"/>
              <a:t>01/08/1439</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D455D89-E8C6-4FA5-B773-4EF9C945D5E5}" type="datetimeFigureOut">
              <a:rPr lang="ar-EG" smtClean="0"/>
              <a:t>01/08/1439</a:t>
            </a:fld>
            <a:endParaRPr lang="ar-EG"/>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EG"/>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68C6E0D-268F-49D0-AE45-BF0C37C61C9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55D89-E8C6-4FA5-B773-4EF9C945D5E5}" type="datetimeFigureOut">
              <a:rPr lang="ar-EG" smtClean="0"/>
              <a:t>01/08/1439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68C6E0D-268F-49D0-AE45-BF0C37C61C9B}"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D455D89-E8C6-4FA5-B773-4EF9C945D5E5}" type="datetimeFigureOut">
              <a:rPr lang="ar-EG" smtClean="0"/>
              <a:t>01/08/1439</a:t>
            </a:fld>
            <a:endParaRPr lang="ar-EG"/>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EG"/>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68C6E0D-268F-49D0-AE45-BF0C37C61C9B}"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alynolog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Sno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ree" TargetMode="External"/><Relationship Id="rId2" Type="http://schemas.openxmlformats.org/officeDocument/2006/relationships/hyperlink" Target="https://en.wikipedia.org/wiki/Climate" TargetMode="External"/><Relationship Id="rId1" Type="http://schemas.openxmlformats.org/officeDocument/2006/relationships/slideLayout" Target="../slideLayouts/slideLayout2.xml"/><Relationship Id="rId4" Type="http://schemas.openxmlformats.org/officeDocument/2006/relationships/hyperlink" Target="https://en.wikipedia.org/wiki/Tree_ring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Paleoclimate</a:t>
            </a:r>
            <a:endParaRPr lang="ar-EG" dirty="0"/>
          </a:p>
        </p:txBody>
      </p:sp>
      <p:sp>
        <p:nvSpPr>
          <p:cNvPr id="3" name="Subtitle 2"/>
          <p:cNvSpPr>
            <a:spLocks noGrp="1"/>
          </p:cNvSpPr>
          <p:nvPr>
            <p:ph type="subTitle" idx="1"/>
          </p:nvPr>
        </p:nvSpPr>
        <p:spPr/>
        <p:txBody>
          <a:bodyPr/>
          <a:lstStyle/>
          <a:p>
            <a:endParaRPr lang="ar-EG"/>
          </a:p>
        </p:txBody>
      </p:sp>
    </p:spTree>
    <p:extLst>
      <p:ext uri="{BB962C8B-B14F-4D97-AF65-F5344CB8AC3E}">
        <p14:creationId xmlns:p14="http://schemas.microsoft.com/office/powerpoint/2010/main" val="312370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5122" name="Picture 2" descr="http://i.stack.imgur.com/2Bq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056784" cy="503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77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08720"/>
            <a:ext cx="5334000" cy="5715000"/>
          </a:xfrm>
        </p:spPr>
        <p:txBody>
          <a:bodyPr>
            <a:normAutofit/>
          </a:bodyPr>
          <a:lstStyle/>
          <a:p>
            <a:pPr algn="l" rtl="0">
              <a:lnSpc>
                <a:spcPct val="90000"/>
              </a:lnSpc>
            </a:pPr>
            <a:r>
              <a:rPr lang="en-US" sz="2800" dirty="0" smtClean="0">
                <a:latin typeface="Arial" pitchFamily="34" charset="0"/>
                <a:cs typeface="Arial" pitchFamily="34" charset="0"/>
              </a:rPr>
              <a:t>Pollen grains are well preserved in lake and ocean sediment.</a:t>
            </a:r>
          </a:p>
          <a:p>
            <a:pPr algn="l" rtl="0">
              <a:lnSpc>
                <a:spcPct val="90000"/>
              </a:lnSpc>
            </a:pPr>
            <a:r>
              <a:rPr lang="en-US" sz="2800" dirty="0" smtClean="0">
                <a:latin typeface="Arial" pitchFamily="34" charset="0"/>
                <a:cs typeface="Arial" pitchFamily="34" charset="0"/>
              </a:rPr>
              <a:t>The analysis of each of these sediment layers provides information on the vegetation present at that time. Scientists can infer past climates (warm or cold) based on the distribution and changes in plant species.</a:t>
            </a:r>
          </a:p>
          <a:p>
            <a:pPr algn="l" rtl="0">
              <a:lnSpc>
                <a:spcPct val="90000"/>
              </a:lnSpc>
            </a:pPr>
            <a:r>
              <a:rPr lang="en-US" sz="2800" b="0" dirty="0"/>
              <a:t>The study of prehistoric pollen is </a:t>
            </a:r>
            <a:r>
              <a:rPr lang="en-US" sz="2800" dirty="0">
                <a:hlinkClick r:id="rId3" tooltip="Palynology"/>
              </a:rPr>
              <a:t>palynology</a:t>
            </a:r>
            <a:endParaRPr lang="en-US" sz="2800" dirty="0" smtClean="0">
              <a:latin typeface="Arial" pitchFamily="34" charset="0"/>
              <a:cs typeface="Arial" pitchFamily="34" charset="0"/>
            </a:endParaRPr>
          </a:p>
        </p:txBody>
      </p:sp>
      <p:sp>
        <p:nvSpPr>
          <p:cNvPr id="3" name="Title 2"/>
          <p:cNvSpPr>
            <a:spLocks noGrp="1"/>
          </p:cNvSpPr>
          <p:nvPr>
            <p:ph type="title"/>
          </p:nvPr>
        </p:nvSpPr>
        <p:spPr/>
        <p:txBody>
          <a:bodyPr>
            <a:scene3d>
              <a:camera prst="orthographicFront"/>
              <a:lightRig rig="soft" dir="t"/>
            </a:scene3d>
          </a:bodyPr>
          <a:lstStyle/>
          <a:p>
            <a:pPr fontAlgn="auto">
              <a:spcAft>
                <a:spcPts val="0"/>
              </a:spcAft>
              <a:defRPr/>
            </a:pPr>
            <a:r>
              <a:rPr lang="en-US" dirty="0" smtClean="0">
                <a:latin typeface="Arial" pitchFamily="34" charset="0"/>
                <a:ea typeface="+mj-ea"/>
                <a:cs typeface="Arial" pitchFamily="34" charset="0"/>
              </a:rPr>
              <a:t>3-Pollen</a:t>
            </a:r>
            <a:endParaRPr lang="en-US" dirty="0">
              <a:latin typeface="Arial" pitchFamily="34" charset="0"/>
              <a:ea typeface="+mj-ea"/>
              <a:cs typeface="Arial" pitchFamily="34" charset="0"/>
            </a:endParaRPr>
          </a:p>
        </p:txBody>
      </p:sp>
      <p:pic>
        <p:nvPicPr>
          <p:cNvPr id="30724" name="Picture 3" descr="polle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76350"/>
            <a:ext cx="3962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976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04664"/>
            <a:ext cx="7520940" cy="6048672"/>
          </a:xfrm>
        </p:spPr>
        <p:txBody>
          <a:bodyPr>
            <a:normAutofit/>
          </a:bodyPr>
          <a:lstStyle/>
          <a:p>
            <a:pPr algn="l" rtl="0"/>
            <a:r>
              <a:rPr lang="en-US" sz="2000" dirty="0" smtClean="0"/>
              <a:t>4-Varve</a:t>
            </a:r>
            <a:endParaRPr lang="en-US" sz="2000" dirty="0" smtClean="0"/>
          </a:p>
          <a:p>
            <a:pPr algn="l" rtl="0"/>
            <a:r>
              <a:rPr lang="en-US" sz="2000" dirty="0" smtClean="0"/>
              <a:t>A</a:t>
            </a:r>
            <a:r>
              <a:rPr lang="en-US" sz="2000" b="0" dirty="0"/>
              <a:t> varve is a pair of thin layers of sediment. Typically, one band of the varve is light and composed of sand, pollen, and spores, while the second layer is dark and composed of very fine clay particles.</a:t>
            </a:r>
          </a:p>
          <a:p>
            <a:pPr algn="l" rtl="0"/>
            <a:r>
              <a:rPr lang="en-US" sz="2000" dirty="0"/>
              <a:t/>
            </a:r>
            <a:br>
              <a:rPr lang="en-US" sz="2000" dirty="0"/>
            </a:br>
            <a:r>
              <a:rPr lang="en-US" sz="2000" b="0" dirty="0" err="1" smtClean="0"/>
              <a:t>Varves</a:t>
            </a:r>
            <a:r>
              <a:rPr lang="en-US" sz="2000" b="0" dirty="0" smtClean="0"/>
              <a:t> </a:t>
            </a:r>
            <a:r>
              <a:rPr lang="en-US" sz="2000" b="0" dirty="0"/>
              <a:t>are formed by seasonal variations in sedimentary deposition. The lighter band is laid down during the summer when a greater flow of water in nearby rivers and streams brings coarse, sandy material into the lake. The larger particles settle rather quickly, but the winds that constantly agitate the surface of the lake keep the fine clay in suspension. In winter, when the lake freezes over, the effect of the winds is not felt, and the clay particles slowly settle to the bottom. When the lake thaws, the cycle begins anew. Each varve, therefore, typically represents one year. One can determine the age of a varve formation by counting the number of couplets, just as one can determine the age of a tree by counting its rings.</a:t>
            </a:r>
          </a:p>
          <a:p>
            <a:pPr algn="l" rtl="0"/>
            <a:endParaRPr lang="ar-EG" sz="2000" dirty="0"/>
          </a:p>
        </p:txBody>
      </p:sp>
    </p:spTree>
    <p:extLst>
      <p:ext uri="{BB962C8B-B14F-4D97-AF65-F5344CB8AC3E}">
        <p14:creationId xmlns:p14="http://schemas.microsoft.com/office/powerpoint/2010/main" val="2539597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835082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882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8194" name="Picture 2" descr="http://eos.tufts.edu/varves/images/weeklyvarves/big/May2010Varv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4" y="404664"/>
            <a:ext cx="8004310" cy="600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844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11266" name="Picture 2" descr="http://image.slidesharecdn.com/historyofearth-131117133245-phpapp01/95/history-of-earth-6-638.jpg?cb=1384695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1"/>
            <a:ext cx="8369012" cy="628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9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rmAutofit fontScale="92500" lnSpcReduction="20000"/>
          </a:bodyPr>
          <a:lstStyle/>
          <a:p>
            <a:pPr algn="l" rtl="0"/>
            <a:r>
              <a:rPr lang="en-US" sz="4400" b="1" dirty="0">
                <a:solidFill>
                  <a:srgbClr val="FF0000"/>
                </a:solidFill>
              </a:rPr>
              <a:t>What do we mean by "</a:t>
            </a:r>
            <a:r>
              <a:rPr lang="en-US" sz="4400" b="1" dirty="0" err="1">
                <a:solidFill>
                  <a:srgbClr val="FF0000"/>
                </a:solidFill>
              </a:rPr>
              <a:t>paleoclimate</a:t>
            </a:r>
            <a:r>
              <a:rPr lang="en-US" sz="4400" b="1" dirty="0">
                <a:solidFill>
                  <a:srgbClr val="FF0000"/>
                </a:solidFill>
              </a:rPr>
              <a:t>"?</a:t>
            </a:r>
          </a:p>
          <a:p>
            <a:pPr algn="l" rtl="0"/>
            <a:r>
              <a:rPr lang="en-US" sz="4400" b="1" dirty="0">
                <a:solidFill>
                  <a:srgbClr val="FF0000"/>
                </a:solidFill>
              </a:rPr>
              <a:t>What evidence exists for ancient climate change?</a:t>
            </a:r>
          </a:p>
          <a:p>
            <a:pPr algn="l" rtl="0"/>
            <a:r>
              <a:rPr lang="en-US" sz="4400" b="1" dirty="0">
                <a:solidFill>
                  <a:srgbClr val="FF0000"/>
                </a:solidFill>
              </a:rPr>
              <a:t>What causes the climate to change?</a:t>
            </a:r>
          </a:p>
          <a:p>
            <a:pPr algn="l" rtl="0"/>
            <a:endParaRPr lang="ar-EG" sz="4400" b="1" dirty="0">
              <a:solidFill>
                <a:srgbClr val="FF0000"/>
              </a:solidFill>
            </a:endParaRPr>
          </a:p>
        </p:txBody>
      </p:sp>
    </p:spTree>
    <p:extLst>
      <p:ext uri="{BB962C8B-B14F-4D97-AF65-F5344CB8AC3E}">
        <p14:creationId xmlns:p14="http://schemas.microsoft.com/office/powerpoint/2010/main" val="3210314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rmAutofit/>
          </a:bodyPr>
          <a:lstStyle/>
          <a:p>
            <a:pPr algn="just" rtl="0"/>
            <a:r>
              <a:rPr lang="en-US" sz="2800" b="0" dirty="0" smtClean="0"/>
              <a:t>Paleoclimatology </a:t>
            </a:r>
            <a:r>
              <a:rPr lang="en-US" sz="2800" b="0" dirty="0"/>
              <a:t>is the study of past climates. It is </a:t>
            </a:r>
            <a:r>
              <a:rPr lang="en-US" sz="2800" b="0" dirty="0" smtClean="0"/>
              <a:t>multidisciplinary </a:t>
            </a:r>
            <a:r>
              <a:rPr lang="en-US" sz="2800" b="0" dirty="0"/>
              <a:t>field, combining history, anthropology, </a:t>
            </a:r>
            <a:r>
              <a:rPr lang="en-US" sz="2800" b="0" dirty="0" smtClean="0"/>
              <a:t>chemistry</a:t>
            </a:r>
            <a:r>
              <a:rPr lang="en-US" sz="2800" b="0" dirty="0"/>
              <a:t>, physics, geology, atmospheric, and ocean sciences.</a:t>
            </a:r>
            <a:endParaRPr lang="ar-EG" sz="2800" dirty="0"/>
          </a:p>
        </p:txBody>
      </p:sp>
    </p:spTree>
    <p:extLst>
      <p:ext uri="{BB962C8B-B14F-4D97-AF65-F5344CB8AC3E}">
        <p14:creationId xmlns:p14="http://schemas.microsoft.com/office/powerpoint/2010/main" val="1848559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822960" y="1100628"/>
            <a:ext cx="7520940" cy="4488612"/>
          </a:xfrm>
        </p:spPr>
        <p:txBody>
          <a:bodyPr>
            <a:normAutofit lnSpcReduction="10000"/>
          </a:bodyPr>
          <a:lstStyle/>
          <a:p>
            <a:pPr algn="l" rtl="0"/>
            <a:r>
              <a:rPr lang="en-US" sz="2800" u="sng" dirty="0" err="1"/>
              <a:t>Paleoclimatologists</a:t>
            </a:r>
            <a:r>
              <a:rPr lang="en-US" sz="2800" u="sng" dirty="0"/>
              <a:t> employ a wide variety of </a:t>
            </a:r>
            <a:r>
              <a:rPr lang="en-US" sz="2800" u="sng" dirty="0" smtClean="0"/>
              <a:t>techniques </a:t>
            </a:r>
            <a:r>
              <a:rPr lang="en-US" sz="2800" u="sng" dirty="0"/>
              <a:t>to deduce ancient climates</a:t>
            </a:r>
            <a:r>
              <a:rPr lang="en-US" sz="2800" u="sng" dirty="0" smtClean="0"/>
              <a:t>.</a:t>
            </a:r>
          </a:p>
          <a:p>
            <a:pPr algn="l" rtl="0"/>
            <a:r>
              <a:rPr lang="en-US" sz="2800" dirty="0" smtClean="0">
                <a:solidFill>
                  <a:srgbClr val="FF0000"/>
                </a:solidFill>
              </a:rPr>
              <a:t>1- Ice</a:t>
            </a:r>
          </a:p>
          <a:p>
            <a:pPr algn="l" rtl="0"/>
            <a:r>
              <a:rPr lang="en-US" sz="2800" b="0" dirty="0"/>
              <a:t>Air trapped within fallen </a:t>
            </a:r>
            <a:r>
              <a:rPr lang="en-US" sz="2800" b="0" dirty="0">
                <a:hlinkClick r:id="rId2" tooltip="Snow"/>
              </a:rPr>
              <a:t>snow</a:t>
            </a:r>
            <a:r>
              <a:rPr lang="en-US" sz="2800" b="0" dirty="0"/>
              <a:t> becomes encased in tiny bubbles as the snow is compressed into ice in the glacier under the weight of later years' snow. The trapped air has proven a tremendously valuable source for direct measurement of the composition of air from the time the ice was formed.</a:t>
            </a:r>
          </a:p>
          <a:p>
            <a:pPr algn="l" rtl="0"/>
            <a:endParaRPr lang="ar-EG" sz="2800" b="0" dirty="0">
              <a:solidFill>
                <a:srgbClr val="FF0000"/>
              </a:solidFill>
            </a:endParaRPr>
          </a:p>
        </p:txBody>
      </p:sp>
    </p:spTree>
    <p:extLst>
      <p:ext uri="{BB962C8B-B14F-4D97-AF65-F5344CB8AC3E}">
        <p14:creationId xmlns:p14="http://schemas.microsoft.com/office/powerpoint/2010/main" val="35905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Autofit/>
          </a:bodyPr>
          <a:lstStyle/>
          <a:p>
            <a:pPr algn="l" rtl="0"/>
            <a:r>
              <a:rPr lang="en-US" sz="2000" b="0" dirty="0"/>
              <a:t>Ice in glaciers has less </a:t>
            </a:r>
            <a:r>
              <a:rPr lang="en-US" sz="2000" b="0" baseline="30000" dirty="0"/>
              <a:t>18</a:t>
            </a:r>
            <a:r>
              <a:rPr lang="en-US" sz="2000" b="0" dirty="0"/>
              <a:t>O than the seawater, but the proportion of heavy oxygen also changes with temperature. To understand why this might be so, we need to think about the process of glacier formation. The water-ice in glaciers originally came from the oceans as vapor, later falling as snow and becoming compacted in ice. When water evaporates, the heavy water (H</a:t>
            </a:r>
            <a:r>
              <a:rPr lang="en-US" sz="2000" b="0" baseline="-25000" dirty="0"/>
              <a:t>2</a:t>
            </a:r>
            <a:r>
              <a:rPr lang="en-US" sz="2000" b="0" dirty="0"/>
              <a:t>O</a:t>
            </a:r>
            <a:r>
              <a:rPr lang="en-US" sz="2000" b="0" baseline="30000" dirty="0"/>
              <a:t>18</a:t>
            </a:r>
            <a:r>
              <a:rPr lang="en-US" sz="2000" b="0" dirty="0"/>
              <a:t>) is left behind and the water vapor is enriched in light water (H</a:t>
            </a:r>
            <a:r>
              <a:rPr lang="en-US" sz="2000" b="0" baseline="-25000" dirty="0"/>
              <a:t>2</a:t>
            </a:r>
            <a:r>
              <a:rPr lang="en-US" sz="2000" b="0" dirty="0"/>
              <a:t>O</a:t>
            </a:r>
            <a:r>
              <a:rPr lang="en-US" sz="2000" b="0" baseline="30000" dirty="0"/>
              <a:t>16</a:t>
            </a:r>
            <a:r>
              <a:rPr lang="en-US" sz="2000" b="0" dirty="0"/>
              <a:t>). This is simply because it is harder for the heavier molecules to overcome the barriers to evaporation. Thus, glaciers are relatively enhanced in O</a:t>
            </a:r>
            <a:r>
              <a:rPr lang="en-US" sz="2000" b="0" baseline="30000" dirty="0"/>
              <a:t>16</a:t>
            </a:r>
            <a:r>
              <a:rPr lang="en-US" sz="2000" b="0" dirty="0"/>
              <a:t>, while the oceans are relatively enriched in O</a:t>
            </a:r>
            <a:r>
              <a:rPr lang="en-US" sz="2000" b="0" baseline="30000" dirty="0"/>
              <a:t>18</a:t>
            </a:r>
            <a:r>
              <a:rPr lang="en-US" sz="2000" b="0" dirty="0"/>
              <a:t>. This imbalance is more marked for colder climates than for warmer climates. </a:t>
            </a:r>
            <a:endParaRPr lang="ar-EG" sz="2000" dirty="0"/>
          </a:p>
        </p:txBody>
      </p:sp>
    </p:spTree>
    <p:extLst>
      <p:ext uri="{BB962C8B-B14F-4D97-AF65-F5344CB8AC3E}">
        <p14:creationId xmlns:p14="http://schemas.microsoft.com/office/powerpoint/2010/main" val="1069267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just" rtl="0"/>
            <a:r>
              <a:rPr lang="en-US" sz="2400" dirty="0" smtClean="0"/>
              <a:t>2- </a:t>
            </a:r>
            <a:r>
              <a:rPr lang="en-US" sz="2400" dirty="0" smtClean="0"/>
              <a:t>Dendroclimatology</a:t>
            </a:r>
            <a:r>
              <a:rPr lang="en-US" sz="2400" b="0" dirty="0"/>
              <a:t> is the science of determining past </a:t>
            </a:r>
            <a:r>
              <a:rPr lang="en-US" sz="2400" b="0" dirty="0">
                <a:hlinkClick r:id="rId2" tooltip="Climate"/>
              </a:rPr>
              <a:t>climates</a:t>
            </a:r>
            <a:r>
              <a:rPr lang="en-US" sz="2400" b="0" dirty="0"/>
              <a:t> from </a:t>
            </a:r>
            <a:r>
              <a:rPr lang="en-US" sz="2400" b="0" dirty="0">
                <a:hlinkClick r:id="rId3" tooltip="Tree"/>
              </a:rPr>
              <a:t>trees</a:t>
            </a:r>
            <a:r>
              <a:rPr lang="en-US" sz="2400" b="0" dirty="0"/>
              <a:t>(primarily properties of the annual </a:t>
            </a:r>
            <a:r>
              <a:rPr lang="en-US" sz="2400" b="0" dirty="0">
                <a:hlinkClick r:id="rId4" tooltip="Tree rings"/>
              </a:rPr>
              <a:t>tree rings</a:t>
            </a:r>
            <a:r>
              <a:rPr lang="en-US" sz="2400" b="0" dirty="0"/>
              <a:t>). Tree rings are wider when conditions favor growth, narrower when times are </a:t>
            </a:r>
            <a:r>
              <a:rPr lang="en-US" sz="2400" b="0" dirty="0" smtClean="0"/>
              <a:t>difficult</a:t>
            </a:r>
            <a:r>
              <a:rPr lang="en-US" b="0" dirty="0" smtClean="0"/>
              <a:t>.</a:t>
            </a:r>
          </a:p>
          <a:p>
            <a:pPr algn="just" rtl="0"/>
            <a:r>
              <a:rPr lang="en-US" sz="2400" b="0" dirty="0" smtClean="0"/>
              <a:t>-Using </a:t>
            </a:r>
            <a:r>
              <a:rPr lang="en-US" sz="2400" b="0" dirty="0"/>
              <a:t>tree rings, scientists have estimated many local climates for hundreds to thousands of years previous</a:t>
            </a:r>
            <a:endParaRPr lang="ar-EG" sz="2400" b="0" dirty="0"/>
          </a:p>
        </p:txBody>
      </p:sp>
    </p:spTree>
    <p:extLst>
      <p:ext uri="{BB962C8B-B14F-4D97-AF65-F5344CB8AC3E}">
        <p14:creationId xmlns:p14="http://schemas.microsoft.com/office/powerpoint/2010/main" val="877543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52736"/>
            <a:ext cx="4504135" cy="337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79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0628"/>
            <a:ext cx="8964488" cy="5280700"/>
          </a:xfrm>
        </p:spPr>
        <p:txBody>
          <a:bodyPr>
            <a:noAutofit/>
          </a:bodyPr>
          <a:lstStyle/>
          <a:p>
            <a:pPr algn="l" rtl="0"/>
            <a:r>
              <a:rPr lang="en-US" sz="2000" b="0" dirty="0"/>
              <a:t>Each year, a tree adds to its girth, the new growth being called a tree ring. Tree growth depends upon local conditions such as water availability. Because the amount of water available to the tree varies from year to year, scientists </a:t>
            </a:r>
            <a:r>
              <a:rPr lang="en-US" sz="2000" b="0" dirty="0" smtClean="0"/>
              <a:t>can.</a:t>
            </a:r>
            <a:endParaRPr lang="en-US" sz="2000" b="0" dirty="0"/>
          </a:p>
          <a:p>
            <a:pPr algn="l" rtl="0"/>
            <a:r>
              <a:rPr lang="en-US" sz="2000" b="0" dirty="0">
                <a:solidFill>
                  <a:srgbClr val="FF0000"/>
                </a:solidFill>
              </a:rPr>
              <a:t>A tree ring consists of two layers:</a:t>
            </a:r>
          </a:p>
          <a:p>
            <a:pPr algn="l" rtl="0"/>
            <a:r>
              <a:rPr lang="en-US" sz="2000" b="0" dirty="0">
                <a:solidFill>
                  <a:srgbClr val="FF0000"/>
                </a:solidFill>
              </a:rPr>
              <a:t>A light colored layer which grows in the spring</a:t>
            </a:r>
          </a:p>
          <a:p>
            <a:pPr algn="l" rtl="0"/>
            <a:r>
              <a:rPr lang="en-US" sz="2000" b="0" dirty="0">
                <a:solidFill>
                  <a:srgbClr val="FF0000"/>
                </a:solidFill>
              </a:rPr>
              <a:t>A dark colored layer which forms in late summer</a:t>
            </a:r>
          </a:p>
          <a:p>
            <a:pPr algn="l" rtl="0"/>
            <a:r>
              <a:rPr lang="en-US" sz="2000" b="0" dirty="0">
                <a:solidFill>
                  <a:srgbClr val="FF0000"/>
                </a:solidFill>
              </a:rPr>
              <a:t>During wet, cool years, most trees grow more than during hot, dry years and the rings are wider</a:t>
            </a:r>
            <a:r>
              <a:rPr lang="en-US" sz="2000" b="0" dirty="0" smtClean="0">
                <a:solidFill>
                  <a:srgbClr val="FF0000"/>
                </a:solidFill>
              </a:rPr>
              <a:t>.</a:t>
            </a:r>
            <a:r>
              <a:rPr lang="en-US" sz="2000" b="0" dirty="0" smtClean="0"/>
              <a:t> </a:t>
            </a:r>
          </a:p>
          <a:p>
            <a:pPr algn="l" rtl="0"/>
            <a:r>
              <a:rPr lang="en-US" sz="2000" b="0" dirty="0" smtClean="0"/>
              <a:t>If </a:t>
            </a:r>
            <a:r>
              <a:rPr lang="en-US" sz="2000" b="0" dirty="0"/>
              <a:t>the rings are a consistent width throughout the tree, the climate was the same year after year. By counting the rings of a tree, we can pretty accurately determine the age and health of the tree and the growing season of each year.</a:t>
            </a:r>
          </a:p>
          <a:p>
            <a:pPr algn="l" rtl="0"/>
            <a:endParaRPr lang="ar-EG" sz="2000" dirty="0"/>
          </a:p>
        </p:txBody>
      </p:sp>
    </p:spTree>
    <p:extLst>
      <p:ext uri="{BB962C8B-B14F-4D97-AF65-F5344CB8AC3E}">
        <p14:creationId xmlns:p14="http://schemas.microsoft.com/office/powerpoint/2010/main" val="2381533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4098" name="Picture 2" descr="Tree 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48680"/>
            <a:ext cx="432048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48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292</TotalTime>
  <Words>404</Words>
  <Application>Microsoft Office PowerPoint</Application>
  <PresentationFormat>On-screen Show (4:3)</PresentationFormat>
  <Paragraphs>32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Paleoclimate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3-Pollen</vt:lpstr>
      <vt:lpstr>PowerPoint Presentation</vt:lpstr>
      <vt:lpstr>PowerPoint Presentation</vt:lpstr>
      <vt:lpstr>PowerPoint Presentation</vt:lpstr>
      <vt:lpstr>PowerPoint Presentation</vt:lpstr>
    </vt:vector>
  </TitlesOfParts>
  <Company>Microsoft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Paleoclimate</dc:title>
  <dc:creator>PC</dc:creator>
  <cp:lastModifiedBy>PC</cp:lastModifiedBy>
  <cp:revision>34</cp:revision>
  <dcterms:created xsi:type="dcterms:W3CDTF">2016-05-02T20:33:26Z</dcterms:created>
  <dcterms:modified xsi:type="dcterms:W3CDTF">2018-04-16T08:44:57Z</dcterms:modified>
</cp:coreProperties>
</file>