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6B034-DD4D-4C6D-A1FF-F10018B8335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AA9B31D-26AA-49B9-983A-58829E4EFD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E580834-F414-4518-80B4-A1BE43782803}"/>
              </a:ext>
            </a:extLst>
          </p:cNvPr>
          <p:cNvSpPr>
            <a:spLocks noGrp="1"/>
          </p:cNvSpPr>
          <p:nvPr>
            <p:ph type="dt" sz="half" idx="10"/>
          </p:nvPr>
        </p:nvSpPr>
        <p:spPr/>
        <p:txBody>
          <a:bodyPr/>
          <a:lstStyle/>
          <a:p>
            <a:fld id="{4CB60973-C2F2-4B3E-9896-E839D2B05790}" type="datetimeFigureOut">
              <a:rPr lang="en-US" smtClean="0"/>
              <a:t>4/4/2020</a:t>
            </a:fld>
            <a:endParaRPr lang="en-US"/>
          </a:p>
        </p:txBody>
      </p:sp>
      <p:sp>
        <p:nvSpPr>
          <p:cNvPr id="5" name="Footer Placeholder 4">
            <a:extLst>
              <a:ext uri="{FF2B5EF4-FFF2-40B4-BE49-F238E27FC236}">
                <a16:creationId xmlns:a16="http://schemas.microsoft.com/office/drawing/2014/main" id="{BE86EC85-A0DE-4C82-947C-EEDC442FB0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16C0F4-7416-47CF-8A3D-476D830EBBF9}"/>
              </a:ext>
            </a:extLst>
          </p:cNvPr>
          <p:cNvSpPr>
            <a:spLocks noGrp="1"/>
          </p:cNvSpPr>
          <p:nvPr>
            <p:ph type="sldNum" sz="quarter" idx="12"/>
          </p:nvPr>
        </p:nvSpPr>
        <p:spPr/>
        <p:txBody>
          <a:bodyPr/>
          <a:lstStyle/>
          <a:p>
            <a:fld id="{2EE9C098-66D0-4EFB-B9E0-F557A3C8A0BA}" type="slidenum">
              <a:rPr lang="en-US" smtClean="0"/>
              <a:t>‹#›</a:t>
            </a:fld>
            <a:endParaRPr lang="en-US"/>
          </a:p>
        </p:txBody>
      </p:sp>
    </p:spTree>
    <p:extLst>
      <p:ext uri="{BB962C8B-B14F-4D97-AF65-F5344CB8AC3E}">
        <p14:creationId xmlns:p14="http://schemas.microsoft.com/office/powerpoint/2010/main" val="2613237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30DF4-1F84-4B12-B350-EC747253E3B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3E6BC07-05D0-4EC1-9115-38A255C4953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7F6679-E652-4802-AA61-FA99435B358B}"/>
              </a:ext>
            </a:extLst>
          </p:cNvPr>
          <p:cNvSpPr>
            <a:spLocks noGrp="1"/>
          </p:cNvSpPr>
          <p:nvPr>
            <p:ph type="dt" sz="half" idx="10"/>
          </p:nvPr>
        </p:nvSpPr>
        <p:spPr/>
        <p:txBody>
          <a:bodyPr/>
          <a:lstStyle/>
          <a:p>
            <a:fld id="{4CB60973-C2F2-4B3E-9896-E839D2B05790}" type="datetimeFigureOut">
              <a:rPr lang="en-US" smtClean="0"/>
              <a:t>4/4/2020</a:t>
            </a:fld>
            <a:endParaRPr lang="en-US"/>
          </a:p>
        </p:txBody>
      </p:sp>
      <p:sp>
        <p:nvSpPr>
          <p:cNvPr id="5" name="Footer Placeholder 4">
            <a:extLst>
              <a:ext uri="{FF2B5EF4-FFF2-40B4-BE49-F238E27FC236}">
                <a16:creationId xmlns:a16="http://schemas.microsoft.com/office/drawing/2014/main" id="{83F440CC-40C2-4BAD-B45F-09B2D234C8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C2CC3B-512A-4EDF-B462-6641E212E553}"/>
              </a:ext>
            </a:extLst>
          </p:cNvPr>
          <p:cNvSpPr>
            <a:spLocks noGrp="1"/>
          </p:cNvSpPr>
          <p:nvPr>
            <p:ph type="sldNum" sz="quarter" idx="12"/>
          </p:nvPr>
        </p:nvSpPr>
        <p:spPr/>
        <p:txBody>
          <a:bodyPr/>
          <a:lstStyle/>
          <a:p>
            <a:fld id="{2EE9C098-66D0-4EFB-B9E0-F557A3C8A0BA}" type="slidenum">
              <a:rPr lang="en-US" smtClean="0"/>
              <a:t>‹#›</a:t>
            </a:fld>
            <a:endParaRPr lang="en-US"/>
          </a:p>
        </p:txBody>
      </p:sp>
    </p:spTree>
    <p:extLst>
      <p:ext uri="{BB962C8B-B14F-4D97-AF65-F5344CB8AC3E}">
        <p14:creationId xmlns:p14="http://schemas.microsoft.com/office/powerpoint/2010/main" val="1332347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616EDF-A005-43C3-B499-6D7E911A236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5E59807-E392-4CAA-9C19-4E464DD78DD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76A401-CEFC-4750-A2BF-42F03D538016}"/>
              </a:ext>
            </a:extLst>
          </p:cNvPr>
          <p:cNvSpPr>
            <a:spLocks noGrp="1"/>
          </p:cNvSpPr>
          <p:nvPr>
            <p:ph type="dt" sz="half" idx="10"/>
          </p:nvPr>
        </p:nvSpPr>
        <p:spPr/>
        <p:txBody>
          <a:bodyPr/>
          <a:lstStyle/>
          <a:p>
            <a:fld id="{4CB60973-C2F2-4B3E-9896-E839D2B05790}" type="datetimeFigureOut">
              <a:rPr lang="en-US" smtClean="0"/>
              <a:t>4/4/2020</a:t>
            </a:fld>
            <a:endParaRPr lang="en-US"/>
          </a:p>
        </p:txBody>
      </p:sp>
      <p:sp>
        <p:nvSpPr>
          <p:cNvPr id="5" name="Footer Placeholder 4">
            <a:extLst>
              <a:ext uri="{FF2B5EF4-FFF2-40B4-BE49-F238E27FC236}">
                <a16:creationId xmlns:a16="http://schemas.microsoft.com/office/drawing/2014/main" id="{8BE8AD3C-06E3-4218-85DF-1473FAD07F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08DBF2-B435-483F-9D47-9083E16FA9C6}"/>
              </a:ext>
            </a:extLst>
          </p:cNvPr>
          <p:cNvSpPr>
            <a:spLocks noGrp="1"/>
          </p:cNvSpPr>
          <p:nvPr>
            <p:ph type="sldNum" sz="quarter" idx="12"/>
          </p:nvPr>
        </p:nvSpPr>
        <p:spPr/>
        <p:txBody>
          <a:bodyPr/>
          <a:lstStyle/>
          <a:p>
            <a:fld id="{2EE9C098-66D0-4EFB-B9E0-F557A3C8A0BA}" type="slidenum">
              <a:rPr lang="en-US" smtClean="0"/>
              <a:t>‹#›</a:t>
            </a:fld>
            <a:endParaRPr lang="en-US"/>
          </a:p>
        </p:txBody>
      </p:sp>
    </p:spTree>
    <p:extLst>
      <p:ext uri="{BB962C8B-B14F-4D97-AF65-F5344CB8AC3E}">
        <p14:creationId xmlns:p14="http://schemas.microsoft.com/office/powerpoint/2010/main" val="519509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FC4B1-7A36-448C-9F53-C0EACD3719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02C555-4017-4AF5-93FC-9CF22DCCF9D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5A8DA7-AEA3-4B3C-BDBB-DCCC19B736B4}"/>
              </a:ext>
            </a:extLst>
          </p:cNvPr>
          <p:cNvSpPr>
            <a:spLocks noGrp="1"/>
          </p:cNvSpPr>
          <p:nvPr>
            <p:ph type="dt" sz="half" idx="10"/>
          </p:nvPr>
        </p:nvSpPr>
        <p:spPr/>
        <p:txBody>
          <a:bodyPr/>
          <a:lstStyle/>
          <a:p>
            <a:fld id="{4CB60973-C2F2-4B3E-9896-E839D2B05790}" type="datetimeFigureOut">
              <a:rPr lang="en-US" smtClean="0"/>
              <a:t>4/4/2020</a:t>
            </a:fld>
            <a:endParaRPr lang="en-US"/>
          </a:p>
        </p:txBody>
      </p:sp>
      <p:sp>
        <p:nvSpPr>
          <p:cNvPr id="5" name="Footer Placeholder 4">
            <a:extLst>
              <a:ext uri="{FF2B5EF4-FFF2-40B4-BE49-F238E27FC236}">
                <a16:creationId xmlns:a16="http://schemas.microsoft.com/office/drawing/2014/main" id="{C7DEAF70-2940-4D4D-8B1A-37DEFDD766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1F112E-E7EC-4D01-97AD-9E8E86132E00}"/>
              </a:ext>
            </a:extLst>
          </p:cNvPr>
          <p:cNvSpPr>
            <a:spLocks noGrp="1"/>
          </p:cNvSpPr>
          <p:nvPr>
            <p:ph type="sldNum" sz="quarter" idx="12"/>
          </p:nvPr>
        </p:nvSpPr>
        <p:spPr/>
        <p:txBody>
          <a:bodyPr/>
          <a:lstStyle/>
          <a:p>
            <a:fld id="{2EE9C098-66D0-4EFB-B9E0-F557A3C8A0BA}" type="slidenum">
              <a:rPr lang="en-US" smtClean="0"/>
              <a:t>‹#›</a:t>
            </a:fld>
            <a:endParaRPr lang="en-US"/>
          </a:p>
        </p:txBody>
      </p:sp>
    </p:spTree>
    <p:extLst>
      <p:ext uri="{BB962C8B-B14F-4D97-AF65-F5344CB8AC3E}">
        <p14:creationId xmlns:p14="http://schemas.microsoft.com/office/powerpoint/2010/main" val="1958625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C80ED-1976-4D42-82EC-D78E642220C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34B831C-0C9A-43C1-A021-F90F2DE242E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A0EF12B-7CF2-4E5B-AC96-A6F39C4F6A4A}"/>
              </a:ext>
            </a:extLst>
          </p:cNvPr>
          <p:cNvSpPr>
            <a:spLocks noGrp="1"/>
          </p:cNvSpPr>
          <p:nvPr>
            <p:ph type="dt" sz="half" idx="10"/>
          </p:nvPr>
        </p:nvSpPr>
        <p:spPr/>
        <p:txBody>
          <a:bodyPr/>
          <a:lstStyle/>
          <a:p>
            <a:fld id="{4CB60973-C2F2-4B3E-9896-E839D2B05790}" type="datetimeFigureOut">
              <a:rPr lang="en-US" smtClean="0"/>
              <a:t>4/4/2020</a:t>
            </a:fld>
            <a:endParaRPr lang="en-US"/>
          </a:p>
        </p:txBody>
      </p:sp>
      <p:sp>
        <p:nvSpPr>
          <p:cNvPr id="5" name="Footer Placeholder 4">
            <a:extLst>
              <a:ext uri="{FF2B5EF4-FFF2-40B4-BE49-F238E27FC236}">
                <a16:creationId xmlns:a16="http://schemas.microsoft.com/office/drawing/2014/main" id="{624784EB-8AC5-49E2-ABF1-8FC093AEE8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6ADE9E-889F-4AEF-984D-25666CC12474}"/>
              </a:ext>
            </a:extLst>
          </p:cNvPr>
          <p:cNvSpPr>
            <a:spLocks noGrp="1"/>
          </p:cNvSpPr>
          <p:nvPr>
            <p:ph type="sldNum" sz="quarter" idx="12"/>
          </p:nvPr>
        </p:nvSpPr>
        <p:spPr/>
        <p:txBody>
          <a:bodyPr/>
          <a:lstStyle/>
          <a:p>
            <a:fld id="{2EE9C098-66D0-4EFB-B9E0-F557A3C8A0BA}" type="slidenum">
              <a:rPr lang="en-US" smtClean="0"/>
              <a:t>‹#›</a:t>
            </a:fld>
            <a:endParaRPr lang="en-US"/>
          </a:p>
        </p:txBody>
      </p:sp>
    </p:spTree>
    <p:extLst>
      <p:ext uri="{BB962C8B-B14F-4D97-AF65-F5344CB8AC3E}">
        <p14:creationId xmlns:p14="http://schemas.microsoft.com/office/powerpoint/2010/main" val="2210031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517F2-522B-4B00-AC69-D77097502D2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28804A8-AE45-4C03-AB1C-40139001640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457036C-0BD2-4204-B42B-45A3AE81A5B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EE256D8-D833-4928-BC62-ABAB4374AD81}"/>
              </a:ext>
            </a:extLst>
          </p:cNvPr>
          <p:cNvSpPr>
            <a:spLocks noGrp="1"/>
          </p:cNvSpPr>
          <p:nvPr>
            <p:ph type="dt" sz="half" idx="10"/>
          </p:nvPr>
        </p:nvSpPr>
        <p:spPr/>
        <p:txBody>
          <a:bodyPr/>
          <a:lstStyle/>
          <a:p>
            <a:fld id="{4CB60973-C2F2-4B3E-9896-E839D2B05790}" type="datetimeFigureOut">
              <a:rPr lang="en-US" smtClean="0"/>
              <a:t>4/4/2020</a:t>
            </a:fld>
            <a:endParaRPr lang="en-US"/>
          </a:p>
        </p:txBody>
      </p:sp>
      <p:sp>
        <p:nvSpPr>
          <p:cNvPr id="6" name="Footer Placeholder 5">
            <a:extLst>
              <a:ext uri="{FF2B5EF4-FFF2-40B4-BE49-F238E27FC236}">
                <a16:creationId xmlns:a16="http://schemas.microsoft.com/office/drawing/2014/main" id="{B9491F78-A38E-4D60-A407-390084C962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FCE3B4-D371-48D1-A34A-5BA4BEC1B909}"/>
              </a:ext>
            </a:extLst>
          </p:cNvPr>
          <p:cNvSpPr>
            <a:spLocks noGrp="1"/>
          </p:cNvSpPr>
          <p:nvPr>
            <p:ph type="sldNum" sz="quarter" idx="12"/>
          </p:nvPr>
        </p:nvSpPr>
        <p:spPr/>
        <p:txBody>
          <a:bodyPr/>
          <a:lstStyle/>
          <a:p>
            <a:fld id="{2EE9C098-66D0-4EFB-B9E0-F557A3C8A0BA}" type="slidenum">
              <a:rPr lang="en-US" smtClean="0"/>
              <a:t>‹#›</a:t>
            </a:fld>
            <a:endParaRPr lang="en-US"/>
          </a:p>
        </p:txBody>
      </p:sp>
    </p:spTree>
    <p:extLst>
      <p:ext uri="{BB962C8B-B14F-4D97-AF65-F5344CB8AC3E}">
        <p14:creationId xmlns:p14="http://schemas.microsoft.com/office/powerpoint/2010/main" val="1102821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8D4B5-BAEF-4958-B7C5-21B8F5EC202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430BC7E-7810-4F77-BFD9-D272CDDF1D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34EE5D4-A41B-416F-83A9-EA4AE0E7940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41A6B5A-631B-43F7-B24A-F2C7F4B8EF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0E3023C-C559-46D0-AA8D-578B26FED35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A600417-13CD-4243-AFE0-F04DF7AFB94C}"/>
              </a:ext>
            </a:extLst>
          </p:cNvPr>
          <p:cNvSpPr>
            <a:spLocks noGrp="1"/>
          </p:cNvSpPr>
          <p:nvPr>
            <p:ph type="dt" sz="half" idx="10"/>
          </p:nvPr>
        </p:nvSpPr>
        <p:spPr/>
        <p:txBody>
          <a:bodyPr/>
          <a:lstStyle/>
          <a:p>
            <a:fld id="{4CB60973-C2F2-4B3E-9896-E839D2B05790}" type="datetimeFigureOut">
              <a:rPr lang="en-US" smtClean="0"/>
              <a:t>4/4/2020</a:t>
            </a:fld>
            <a:endParaRPr lang="en-US"/>
          </a:p>
        </p:txBody>
      </p:sp>
      <p:sp>
        <p:nvSpPr>
          <p:cNvPr id="8" name="Footer Placeholder 7">
            <a:extLst>
              <a:ext uri="{FF2B5EF4-FFF2-40B4-BE49-F238E27FC236}">
                <a16:creationId xmlns:a16="http://schemas.microsoft.com/office/drawing/2014/main" id="{E215809F-C155-448A-9ABF-941583E8185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79CD471-2C0F-4A74-B405-4C79F1221492}"/>
              </a:ext>
            </a:extLst>
          </p:cNvPr>
          <p:cNvSpPr>
            <a:spLocks noGrp="1"/>
          </p:cNvSpPr>
          <p:nvPr>
            <p:ph type="sldNum" sz="quarter" idx="12"/>
          </p:nvPr>
        </p:nvSpPr>
        <p:spPr/>
        <p:txBody>
          <a:bodyPr/>
          <a:lstStyle/>
          <a:p>
            <a:fld id="{2EE9C098-66D0-4EFB-B9E0-F557A3C8A0BA}" type="slidenum">
              <a:rPr lang="en-US" smtClean="0"/>
              <a:t>‹#›</a:t>
            </a:fld>
            <a:endParaRPr lang="en-US"/>
          </a:p>
        </p:txBody>
      </p:sp>
    </p:spTree>
    <p:extLst>
      <p:ext uri="{BB962C8B-B14F-4D97-AF65-F5344CB8AC3E}">
        <p14:creationId xmlns:p14="http://schemas.microsoft.com/office/powerpoint/2010/main" val="4127808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EB2FA-3E21-4635-AC37-F9C82A931C2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D935940-7EF9-4163-8458-4F1192B5DB6B}"/>
              </a:ext>
            </a:extLst>
          </p:cNvPr>
          <p:cNvSpPr>
            <a:spLocks noGrp="1"/>
          </p:cNvSpPr>
          <p:nvPr>
            <p:ph type="dt" sz="half" idx="10"/>
          </p:nvPr>
        </p:nvSpPr>
        <p:spPr/>
        <p:txBody>
          <a:bodyPr/>
          <a:lstStyle/>
          <a:p>
            <a:fld id="{4CB60973-C2F2-4B3E-9896-E839D2B05790}" type="datetimeFigureOut">
              <a:rPr lang="en-US" smtClean="0"/>
              <a:t>4/4/2020</a:t>
            </a:fld>
            <a:endParaRPr lang="en-US"/>
          </a:p>
        </p:txBody>
      </p:sp>
      <p:sp>
        <p:nvSpPr>
          <p:cNvPr id="4" name="Footer Placeholder 3">
            <a:extLst>
              <a:ext uri="{FF2B5EF4-FFF2-40B4-BE49-F238E27FC236}">
                <a16:creationId xmlns:a16="http://schemas.microsoft.com/office/drawing/2014/main" id="{90713E63-4F72-495F-99EB-945D65FD4B1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5B5C5BB-DCF0-4B91-A8D5-4EE34EEE65B2}"/>
              </a:ext>
            </a:extLst>
          </p:cNvPr>
          <p:cNvSpPr>
            <a:spLocks noGrp="1"/>
          </p:cNvSpPr>
          <p:nvPr>
            <p:ph type="sldNum" sz="quarter" idx="12"/>
          </p:nvPr>
        </p:nvSpPr>
        <p:spPr/>
        <p:txBody>
          <a:bodyPr/>
          <a:lstStyle/>
          <a:p>
            <a:fld id="{2EE9C098-66D0-4EFB-B9E0-F557A3C8A0BA}" type="slidenum">
              <a:rPr lang="en-US" smtClean="0"/>
              <a:t>‹#›</a:t>
            </a:fld>
            <a:endParaRPr lang="en-US"/>
          </a:p>
        </p:txBody>
      </p:sp>
    </p:spTree>
    <p:extLst>
      <p:ext uri="{BB962C8B-B14F-4D97-AF65-F5344CB8AC3E}">
        <p14:creationId xmlns:p14="http://schemas.microsoft.com/office/powerpoint/2010/main" val="1872146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E7E01F5-71EB-4A47-B537-49A4FEE9126C}"/>
              </a:ext>
            </a:extLst>
          </p:cNvPr>
          <p:cNvSpPr>
            <a:spLocks noGrp="1"/>
          </p:cNvSpPr>
          <p:nvPr>
            <p:ph type="dt" sz="half" idx="10"/>
          </p:nvPr>
        </p:nvSpPr>
        <p:spPr/>
        <p:txBody>
          <a:bodyPr/>
          <a:lstStyle/>
          <a:p>
            <a:fld id="{4CB60973-C2F2-4B3E-9896-E839D2B05790}" type="datetimeFigureOut">
              <a:rPr lang="en-US" smtClean="0"/>
              <a:t>4/4/2020</a:t>
            </a:fld>
            <a:endParaRPr lang="en-US"/>
          </a:p>
        </p:txBody>
      </p:sp>
      <p:sp>
        <p:nvSpPr>
          <p:cNvPr id="3" name="Footer Placeholder 2">
            <a:extLst>
              <a:ext uri="{FF2B5EF4-FFF2-40B4-BE49-F238E27FC236}">
                <a16:creationId xmlns:a16="http://schemas.microsoft.com/office/drawing/2014/main" id="{76147531-22A4-41A6-8178-79A21D721FE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737183-478A-477B-A213-B1DB638D6FC5}"/>
              </a:ext>
            </a:extLst>
          </p:cNvPr>
          <p:cNvSpPr>
            <a:spLocks noGrp="1"/>
          </p:cNvSpPr>
          <p:nvPr>
            <p:ph type="sldNum" sz="quarter" idx="12"/>
          </p:nvPr>
        </p:nvSpPr>
        <p:spPr/>
        <p:txBody>
          <a:bodyPr/>
          <a:lstStyle/>
          <a:p>
            <a:fld id="{2EE9C098-66D0-4EFB-B9E0-F557A3C8A0BA}" type="slidenum">
              <a:rPr lang="en-US" smtClean="0"/>
              <a:t>‹#›</a:t>
            </a:fld>
            <a:endParaRPr lang="en-US"/>
          </a:p>
        </p:txBody>
      </p:sp>
    </p:spTree>
    <p:extLst>
      <p:ext uri="{BB962C8B-B14F-4D97-AF65-F5344CB8AC3E}">
        <p14:creationId xmlns:p14="http://schemas.microsoft.com/office/powerpoint/2010/main" val="1403787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C6C1E-528A-4A06-8894-DC92CD765B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9542AC0-70AF-469F-AB61-7CD48DE592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BABA977-FFD9-4AB2-8A11-55CDDD718D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889E6C-4000-407D-BD67-DA1E9EA3CCA3}"/>
              </a:ext>
            </a:extLst>
          </p:cNvPr>
          <p:cNvSpPr>
            <a:spLocks noGrp="1"/>
          </p:cNvSpPr>
          <p:nvPr>
            <p:ph type="dt" sz="half" idx="10"/>
          </p:nvPr>
        </p:nvSpPr>
        <p:spPr/>
        <p:txBody>
          <a:bodyPr/>
          <a:lstStyle/>
          <a:p>
            <a:fld id="{4CB60973-C2F2-4B3E-9896-E839D2B05790}" type="datetimeFigureOut">
              <a:rPr lang="en-US" smtClean="0"/>
              <a:t>4/4/2020</a:t>
            </a:fld>
            <a:endParaRPr lang="en-US"/>
          </a:p>
        </p:txBody>
      </p:sp>
      <p:sp>
        <p:nvSpPr>
          <p:cNvPr id="6" name="Footer Placeholder 5">
            <a:extLst>
              <a:ext uri="{FF2B5EF4-FFF2-40B4-BE49-F238E27FC236}">
                <a16:creationId xmlns:a16="http://schemas.microsoft.com/office/drawing/2014/main" id="{FB3DE0C7-EE20-476C-8618-78E811E555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EBA64C-0400-45A1-B71D-9F89E6A15690}"/>
              </a:ext>
            </a:extLst>
          </p:cNvPr>
          <p:cNvSpPr>
            <a:spLocks noGrp="1"/>
          </p:cNvSpPr>
          <p:nvPr>
            <p:ph type="sldNum" sz="quarter" idx="12"/>
          </p:nvPr>
        </p:nvSpPr>
        <p:spPr/>
        <p:txBody>
          <a:bodyPr/>
          <a:lstStyle/>
          <a:p>
            <a:fld id="{2EE9C098-66D0-4EFB-B9E0-F557A3C8A0BA}" type="slidenum">
              <a:rPr lang="en-US" smtClean="0"/>
              <a:t>‹#›</a:t>
            </a:fld>
            <a:endParaRPr lang="en-US"/>
          </a:p>
        </p:txBody>
      </p:sp>
    </p:spTree>
    <p:extLst>
      <p:ext uri="{BB962C8B-B14F-4D97-AF65-F5344CB8AC3E}">
        <p14:creationId xmlns:p14="http://schemas.microsoft.com/office/powerpoint/2010/main" val="3690124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6DB54-8216-49CC-8345-3A661C2E20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6EEA4DE-1B4C-4B93-8C91-09686486B5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78EAE32-0CA2-48FE-BD81-633F35BBF8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D84BE4-A8E2-46A1-A5C3-6150909E3297}"/>
              </a:ext>
            </a:extLst>
          </p:cNvPr>
          <p:cNvSpPr>
            <a:spLocks noGrp="1"/>
          </p:cNvSpPr>
          <p:nvPr>
            <p:ph type="dt" sz="half" idx="10"/>
          </p:nvPr>
        </p:nvSpPr>
        <p:spPr/>
        <p:txBody>
          <a:bodyPr/>
          <a:lstStyle/>
          <a:p>
            <a:fld id="{4CB60973-C2F2-4B3E-9896-E839D2B05790}" type="datetimeFigureOut">
              <a:rPr lang="en-US" smtClean="0"/>
              <a:t>4/4/2020</a:t>
            </a:fld>
            <a:endParaRPr lang="en-US"/>
          </a:p>
        </p:txBody>
      </p:sp>
      <p:sp>
        <p:nvSpPr>
          <p:cNvPr id="6" name="Footer Placeholder 5">
            <a:extLst>
              <a:ext uri="{FF2B5EF4-FFF2-40B4-BE49-F238E27FC236}">
                <a16:creationId xmlns:a16="http://schemas.microsoft.com/office/drawing/2014/main" id="{7FBE11AA-1621-4802-A04A-9D1FAC8A76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C07231-F44F-4608-A6CD-49BDAD044B38}"/>
              </a:ext>
            </a:extLst>
          </p:cNvPr>
          <p:cNvSpPr>
            <a:spLocks noGrp="1"/>
          </p:cNvSpPr>
          <p:nvPr>
            <p:ph type="sldNum" sz="quarter" idx="12"/>
          </p:nvPr>
        </p:nvSpPr>
        <p:spPr/>
        <p:txBody>
          <a:bodyPr/>
          <a:lstStyle/>
          <a:p>
            <a:fld id="{2EE9C098-66D0-4EFB-B9E0-F557A3C8A0BA}" type="slidenum">
              <a:rPr lang="en-US" smtClean="0"/>
              <a:t>‹#›</a:t>
            </a:fld>
            <a:endParaRPr lang="en-US"/>
          </a:p>
        </p:txBody>
      </p:sp>
    </p:spTree>
    <p:extLst>
      <p:ext uri="{BB962C8B-B14F-4D97-AF65-F5344CB8AC3E}">
        <p14:creationId xmlns:p14="http://schemas.microsoft.com/office/powerpoint/2010/main" val="3744128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5000"/>
            <a:lum/>
          </a:blip>
          <a:srcRect/>
          <a:stretch>
            <a:fillRect t="-1000" b="-1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A0A6F9-74A3-49E7-A526-E674D563DB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A384D75-B927-4D68-BAFF-69CE495BBD8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3FA637-CD9B-400B-9DDD-C82F0EBD46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B60973-C2F2-4B3E-9896-E839D2B05790}" type="datetimeFigureOut">
              <a:rPr lang="en-US" smtClean="0"/>
              <a:t>4/4/2020</a:t>
            </a:fld>
            <a:endParaRPr lang="en-US"/>
          </a:p>
        </p:txBody>
      </p:sp>
      <p:sp>
        <p:nvSpPr>
          <p:cNvPr id="5" name="Footer Placeholder 4">
            <a:extLst>
              <a:ext uri="{FF2B5EF4-FFF2-40B4-BE49-F238E27FC236}">
                <a16:creationId xmlns:a16="http://schemas.microsoft.com/office/drawing/2014/main" id="{54A61574-8B46-4CF9-8F32-4AC1AA9637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9961360-4FFC-48FC-BA0F-C14EB797E3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E9C098-66D0-4EFB-B9E0-F557A3C8A0BA}" type="slidenum">
              <a:rPr lang="en-US" smtClean="0"/>
              <a:t>‹#›</a:t>
            </a:fld>
            <a:endParaRPr lang="en-US"/>
          </a:p>
        </p:txBody>
      </p:sp>
    </p:spTree>
    <p:extLst>
      <p:ext uri="{BB962C8B-B14F-4D97-AF65-F5344CB8AC3E}">
        <p14:creationId xmlns:p14="http://schemas.microsoft.com/office/powerpoint/2010/main" val="99373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D330FE9-32AF-4F18-9618-1524B7F33BA4}"/>
              </a:ext>
            </a:extLst>
          </p:cNvPr>
          <p:cNvSpPr/>
          <p:nvPr/>
        </p:nvSpPr>
        <p:spPr>
          <a:xfrm>
            <a:off x="661183" y="466288"/>
            <a:ext cx="10719580" cy="5361789"/>
          </a:xfrm>
          <a:prstGeom prst="rect">
            <a:avLst/>
          </a:prstGeom>
        </p:spPr>
        <p:txBody>
          <a:bodyPr wrap="square">
            <a:spAutoFit/>
          </a:bodyPr>
          <a:lstStyle/>
          <a:p>
            <a:pPr indent="360045" algn="ctr">
              <a:lnSpc>
                <a:spcPct val="150000"/>
              </a:lnSpc>
            </a:pPr>
            <a:r>
              <a:rPr lang="en-US" sz="4000" b="1" dirty="0">
                <a:solidFill>
                  <a:srgbClr val="C00000"/>
                </a:solidFill>
                <a:latin typeface="Calibri" panose="020F0502020204030204" pitchFamily="34" charset="0"/>
                <a:ea typeface="Times New Roman" panose="02020603050405020304" pitchFamily="18" charset="0"/>
                <a:cs typeface="Calibri" panose="020F0502020204030204" pitchFamily="34" charset="0"/>
              </a:rPr>
              <a:t>Advanced Microbial Ecology</a:t>
            </a:r>
            <a:br>
              <a:rPr lang="en-US" sz="3600" dirty="0">
                <a:latin typeface="Calibri" panose="020F0502020204030204" pitchFamily="34" charset="0"/>
                <a:ea typeface="Times New Roman" panose="02020603050405020304" pitchFamily="18" charset="0"/>
                <a:cs typeface="Calibri" panose="020F0502020204030204" pitchFamily="34" charset="0"/>
              </a:rPr>
            </a:br>
            <a:r>
              <a:rPr lang="en-US" sz="2000" dirty="0">
                <a:solidFill>
                  <a:srgbClr val="0070C0"/>
                </a:solidFill>
                <a:highlight>
                  <a:srgbClr val="C0C0C0"/>
                </a:highlight>
                <a:latin typeface="Verdana" panose="020B0604030504040204" pitchFamily="34" charset="0"/>
                <a:ea typeface="Times New Roman" panose="02020603050405020304" pitchFamily="18" charset="0"/>
              </a:rPr>
              <a:t>Code no. 618B</a:t>
            </a:r>
            <a:r>
              <a:rPr lang="en-US" sz="2000" dirty="0">
                <a:latin typeface="Verdana" panose="020B0604030504040204" pitchFamily="34" charset="0"/>
                <a:ea typeface="Times New Roman" panose="02020603050405020304" pitchFamily="18" charset="0"/>
              </a:rPr>
              <a:t>	</a:t>
            </a:r>
          </a:p>
          <a:p>
            <a:pPr indent="360045" algn="ctr">
              <a:lnSpc>
                <a:spcPct val="150000"/>
              </a:lnSpc>
            </a:pPr>
            <a:endParaRPr lang="en-US" sz="2000" dirty="0">
              <a:solidFill>
                <a:srgbClr val="00B050"/>
              </a:solidFill>
              <a:latin typeface="Calibri" panose="020F0502020204030204" pitchFamily="34" charset="0"/>
              <a:ea typeface="Times New Roman" panose="02020603050405020304" pitchFamily="18" charset="0"/>
              <a:cs typeface="Calibri" panose="020F0502020204030204" pitchFamily="34" charset="0"/>
            </a:endParaRPr>
          </a:p>
          <a:p>
            <a:pPr indent="360045" algn="ctr">
              <a:lnSpc>
                <a:spcPct val="150000"/>
              </a:lnSpc>
            </a:pPr>
            <a:r>
              <a:rPr lang="en-US" sz="3600" b="1" dirty="0">
                <a:solidFill>
                  <a:srgbClr val="7030A0"/>
                </a:solidFill>
                <a:latin typeface="Calibri" panose="020F0502020204030204" pitchFamily="34" charset="0"/>
                <a:cs typeface="Calibri" panose="020F0502020204030204" pitchFamily="34" charset="0"/>
              </a:rPr>
              <a:t>Pre-MSc. Students</a:t>
            </a:r>
          </a:p>
          <a:p>
            <a:pPr indent="360045" algn="ctr">
              <a:lnSpc>
                <a:spcPct val="150000"/>
              </a:lnSpc>
            </a:pPr>
            <a:endParaRPr lang="en-US" sz="1600" dirty="0">
              <a:latin typeface="Verdana" panose="020B0604030504040204" pitchFamily="34" charset="0"/>
              <a:ea typeface="Times New Roman" panose="02020603050405020304" pitchFamily="18" charset="0"/>
            </a:endParaRPr>
          </a:p>
          <a:p>
            <a:pPr indent="360045" algn="ctr">
              <a:lnSpc>
                <a:spcPct val="150000"/>
              </a:lnSpc>
            </a:pPr>
            <a:r>
              <a:rPr lang="en-US" sz="1600" b="1" dirty="0">
                <a:solidFill>
                  <a:srgbClr val="00B050"/>
                </a:solidFill>
                <a:latin typeface="Verdana" panose="020B0604030504040204" pitchFamily="34" charset="0"/>
                <a:ea typeface="Times New Roman" panose="02020603050405020304" pitchFamily="18" charset="0"/>
              </a:rPr>
              <a:t>Lecture no. 7 </a:t>
            </a:r>
            <a:r>
              <a:rPr lang="en-US" sz="1600" b="1">
                <a:solidFill>
                  <a:srgbClr val="00B050"/>
                </a:solidFill>
                <a:latin typeface="Verdana" panose="020B0604030504040204" pitchFamily="34" charset="0"/>
                <a:ea typeface="Times New Roman" panose="02020603050405020304" pitchFamily="18" charset="0"/>
              </a:rPr>
              <a:t>(2)</a:t>
            </a:r>
            <a:endParaRPr lang="en-US" sz="1600" b="1" dirty="0">
              <a:solidFill>
                <a:srgbClr val="00B050"/>
              </a:solidFill>
              <a:latin typeface="Verdana" panose="020B0604030504040204" pitchFamily="34" charset="0"/>
              <a:ea typeface="Times New Roman" panose="02020603050405020304" pitchFamily="18" charset="0"/>
            </a:endParaRPr>
          </a:p>
          <a:p>
            <a:pPr indent="360045" algn="ctr">
              <a:lnSpc>
                <a:spcPct val="150000"/>
              </a:lnSpc>
            </a:pPr>
            <a:endParaRPr lang="en-US" sz="1600" dirty="0">
              <a:latin typeface="Verdana" panose="020B0604030504040204" pitchFamily="34" charset="0"/>
              <a:ea typeface="Times New Roman" panose="02020603050405020304" pitchFamily="18" charset="0"/>
            </a:endParaRPr>
          </a:p>
          <a:p>
            <a:pPr indent="360045" algn="ctr">
              <a:lnSpc>
                <a:spcPct val="150000"/>
              </a:lnSpc>
            </a:pPr>
            <a:endParaRPr lang="en-US" sz="1600" dirty="0">
              <a:latin typeface="Verdana" panose="020B0604030504040204" pitchFamily="34" charset="0"/>
              <a:ea typeface="Times New Roman" panose="02020603050405020304" pitchFamily="18" charset="0"/>
            </a:endParaRPr>
          </a:p>
          <a:p>
            <a:pPr indent="360045" algn="ctr">
              <a:lnSpc>
                <a:spcPct val="150000"/>
              </a:lnSpc>
            </a:pPr>
            <a:endParaRPr lang="en-US" sz="1600" dirty="0">
              <a:latin typeface="Verdana" panose="020B0604030504040204" pitchFamily="34" charset="0"/>
              <a:ea typeface="Times New Roman" panose="02020603050405020304" pitchFamily="18" charset="0"/>
            </a:endParaRPr>
          </a:p>
          <a:p>
            <a:pPr indent="360045" algn="ctr">
              <a:lnSpc>
                <a:spcPct val="150000"/>
              </a:lnSpc>
            </a:pPr>
            <a:r>
              <a:rPr lang="en-US" sz="3600" b="1" dirty="0">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D</a:t>
            </a:r>
            <a:r>
              <a:rPr lang="en-US" sz="3600" b="1" dirty="0">
                <a:highlight>
                  <a:srgbClr val="FFFF00"/>
                </a:highlight>
                <a:latin typeface="Calibri" panose="020F0502020204030204" pitchFamily="34" charset="0"/>
                <a:ea typeface="Times New Roman" panose="02020603050405020304" pitchFamily="18" charset="0"/>
                <a:cs typeface="Calibri" panose="020F0502020204030204" pitchFamily="34" charset="0"/>
              </a:rPr>
              <a:t>r. Mahmoud Nour El-Dein</a:t>
            </a:r>
            <a:endParaRPr lang="en-US" sz="3600" b="1" dirty="0">
              <a:effectLst/>
              <a:highlight>
                <a:srgbClr val="FFFF00"/>
              </a:highligh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869756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CABFBB0-C25B-4053-9F4B-D302EB27CE1D}"/>
              </a:ext>
            </a:extLst>
          </p:cNvPr>
          <p:cNvSpPr/>
          <p:nvPr/>
        </p:nvSpPr>
        <p:spPr>
          <a:xfrm>
            <a:off x="529882" y="289679"/>
            <a:ext cx="11455791" cy="6488828"/>
          </a:xfrm>
          <a:prstGeom prst="rect">
            <a:avLst/>
          </a:prstGeom>
        </p:spPr>
        <p:txBody>
          <a:bodyPr wrap="square">
            <a:spAutoFit/>
          </a:bodyPr>
          <a:lstStyle/>
          <a:p>
            <a:pPr>
              <a:lnSpc>
                <a:spcPct val="150000"/>
              </a:lnSpc>
            </a:pPr>
            <a:r>
              <a:rPr lang="en-US" sz="2800" b="1" dirty="0">
                <a:solidFill>
                  <a:schemeClr val="accent6">
                    <a:lumMod val="75000"/>
                  </a:schemeClr>
                </a:solidFill>
              </a:rPr>
              <a:t>          Lignin decomposition </a:t>
            </a:r>
            <a:endParaRPr lang="en-US" sz="2800" kern="1800" dirty="0">
              <a:solidFill>
                <a:schemeClr val="tx1">
                  <a:lumMod val="75000"/>
                  <a:lumOff val="25000"/>
                </a:schemeClr>
              </a:solidFill>
              <a:ea typeface="Times New Roman" panose="02020603050405020304" pitchFamily="18" charset="0"/>
              <a:cs typeface="Arial" panose="020B0604020202020204" pitchFamily="34" charset="0"/>
            </a:endParaRPr>
          </a:p>
          <a:p>
            <a:pPr>
              <a:lnSpc>
                <a:spcPct val="150000"/>
              </a:lnSpc>
            </a:pPr>
            <a:r>
              <a:rPr lang="en-US" sz="2800" b="1" kern="1800" dirty="0">
                <a:solidFill>
                  <a:schemeClr val="tx1">
                    <a:lumMod val="75000"/>
                    <a:lumOff val="25000"/>
                  </a:schemeClr>
                </a:solidFill>
                <a:ea typeface="Times New Roman" panose="02020603050405020304" pitchFamily="18" charset="0"/>
                <a:cs typeface="Arial" panose="020B0604020202020204" pitchFamily="34" charset="0"/>
              </a:rPr>
              <a:t>Lignin is the third most abundant constituent of plant tissues, and accounts about 10-30 percent of the dry matter of mature plant materials. </a:t>
            </a:r>
          </a:p>
          <a:p>
            <a:pPr>
              <a:lnSpc>
                <a:spcPct val="150000"/>
              </a:lnSpc>
            </a:pPr>
            <a:r>
              <a:rPr lang="en-US" sz="2800" b="1" kern="1800" dirty="0">
                <a:solidFill>
                  <a:schemeClr val="tx1">
                    <a:lumMod val="75000"/>
                    <a:lumOff val="25000"/>
                  </a:schemeClr>
                </a:solidFill>
                <a:ea typeface="Times New Roman" panose="02020603050405020304" pitchFamily="18" charset="0"/>
                <a:cs typeface="Arial" panose="020B0604020202020204" pitchFamily="34" charset="0"/>
              </a:rPr>
              <a:t>Lignin content of young plants is low and gradually increases as the plant grows old. </a:t>
            </a:r>
          </a:p>
          <a:p>
            <a:pPr>
              <a:lnSpc>
                <a:spcPct val="150000"/>
              </a:lnSpc>
            </a:pPr>
            <a:r>
              <a:rPr lang="en-US" sz="2800" b="1" kern="1800" dirty="0">
                <a:solidFill>
                  <a:schemeClr val="tx1">
                    <a:lumMod val="75000"/>
                    <a:lumOff val="25000"/>
                  </a:schemeClr>
                </a:solidFill>
                <a:ea typeface="Times New Roman" panose="02020603050405020304" pitchFamily="18" charset="0"/>
                <a:cs typeface="Arial" panose="020B0604020202020204" pitchFamily="34" charset="0"/>
              </a:rPr>
              <a:t>It is one of the most resistant organic substances for the microorganisms to degrade however certain Basidiomycetous fungi are known to degrade lignin at slow rates. </a:t>
            </a:r>
          </a:p>
          <a:p>
            <a:pPr>
              <a:lnSpc>
                <a:spcPct val="150000"/>
              </a:lnSpc>
            </a:pPr>
            <a:r>
              <a:rPr lang="en-US" sz="2800" b="1" kern="1800" dirty="0">
                <a:solidFill>
                  <a:schemeClr val="tx1">
                    <a:lumMod val="75000"/>
                    <a:lumOff val="25000"/>
                  </a:schemeClr>
                </a:solidFill>
                <a:ea typeface="Times New Roman" panose="02020603050405020304" pitchFamily="18" charset="0"/>
                <a:cs typeface="Arial" panose="020B0604020202020204" pitchFamily="34" charset="0"/>
              </a:rPr>
              <a:t>The final cleavages of these aromatic compounds yield organic acids, carbon dioxide, methane and water.</a:t>
            </a:r>
            <a:endParaRPr lang="en-US" sz="2800" b="1" dirty="0">
              <a:solidFill>
                <a:schemeClr val="tx1">
                  <a:lumMod val="75000"/>
                  <a:lumOff val="25000"/>
                </a:schemeClr>
              </a:solidFill>
            </a:endParaRPr>
          </a:p>
        </p:txBody>
      </p:sp>
    </p:spTree>
    <p:extLst>
      <p:ext uri="{BB962C8B-B14F-4D97-AF65-F5344CB8AC3E}">
        <p14:creationId xmlns:p14="http://schemas.microsoft.com/office/powerpoint/2010/main" val="3557931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466C02D-BF13-45F8-B032-6414DAF82D86}"/>
              </a:ext>
            </a:extLst>
          </p:cNvPr>
          <p:cNvSpPr/>
          <p:nvPr/>
        </p:nvSpPr>
        <p:spPr>
          <a:xfrm>
            <a:off x="548640" y="506436"/>
            <a:ext cx="11338559" cy="6031908"/>
          </a:xfrm>
          <a:prstGeom prst="rect">
            <a:avLst/>
          </a:prstGeom>
        </p:spPr>
        <p:txBody>
          <a:bodyPr wrap="square">
            <a:spAutoFit/>
          </a:bodyPr>
          <a:lstStyle/>
          <a:p>
            <a:pPr>
              <a:lnSpc>
                <a:spcPct val="150000"/>
              </a:lnSpc>
            </a:pPr>
            <a:r>
              <a:rPr lang="en-US" sz="2600" b="1" kern="1800" dirty="0">
                <a:solidFill>
                  <a:srgbClr val="C00000"/>
                </a:solidFill>
                <a:ea typeface="Times New Roman" panose="02020603050405020304" pitchFamily="18" charset="0"/>
                <a:cs typeface="Arial" panose="020B0604020202020204" pitchFamily="34" charset="0"/>
              </a:rPr>
              <a:t>Lignin is the main component of wood in trees. Lignin has a varied, unique, and complicated chemical structure which contains many aromatics. These aromatics can be released from the lignin structure by fungal enzymes such as peroxidases and oxidases. </a:t>
            </a:r>
          </a:p>
          <a:p>
            <a:pPr>
              <a:lnSpc>
                <a:spcPct val="150000"/>
              </a:lnSpc>
            </a:pPr>
            <a:r>
              <a:rPr lang="en-US" sz="2600" b="1" kern="1800" dirty="0">
                <a:solidFill>
                  <a:srgbClr val="C00000"/>
                </a:solidFill>
                <a:ea typeface="Times New Roman" panose="02020603050405020304" pitchFamily="18" charset="0"/>
                <a:cs typeface="Arial" panose="020B0604020202020204" pitchFamily="34" charset="0"/>
              </a:rPr>
              <a:t>The enzymes utilize H</a:t>
            </a:r>
            <a:r>
              <a:rPr lang="en-US" sz="2600" b="1" kern="1800" baseline="-25000" dirty="0">
                <a:solidFill>
                  <a:srgbClr val="C00000"/>
                </a:solidFill>
                <a:ea typeface="Times New Roman" panose="02020603050405020304" pitchFamily="18" charset="0"/>
                <a:cs typeface="Arial" panose="020B0604020202020204" pitchFamily="34" charset="0"/>
              </a:rPr>
              <a:t>2</a:t>
            </a:r>
            <a:r>
              <a:rPr lang="en-US" sz="2600" b="1" kern="1800" dirty="0">
                <a:solidFill>
                  <a:srgbClr val="C00000"/>
                </a:solidFill>
                <a:ea typeface="Times New Roman" panose="02020603050405020304" pitchFamily="18" charset="0"/>
                <a:cs typeface="Arial" panose="020B0604020202020204" pitchFamily="34" charset="0"/>
              </a:rPr>
              <a:t>O</a:t>
            </a:r>
            <a:r>
              <a:rPr lang="en-US" sz="2600" b="1" kern="1800" baseline="-25000" dirty="0">
                <a:solidFill>
                  <a:srgbClr val="C00000"/>
                </a:solidFill>
                <a:ea typeface="Times New Roman" panose="02020603050405020304" pitchFamily="18" charset="0"/>
                <a:cs typeface="Arial" panose="020B0604020202020204" pitchFamily="34" charset="0"/>
              </a:rPr>
              <a:t>2</a:t>
            </a:r>
            <a:r>
              <a:rPr lang="en-US" sz="2600" b="1" kern="1800" dirty="0">
                <a:solidFill>
                  <a:srgbClr val="C00000"/>
                </a:solidFill>
                <a:ea typeface="Times New Roman" panose="02020603050405020304" pitchFamily="18" charset="0"/>
                <a:cs typeface="Arial" panose="020B0604020202020204" pitchFamily="34" charset="0"/>
              </a:rPr>
              <a:t> and OH radicals to break the bonds in the lignin. Common types of fungi which degrade lignin are white rot (</a:t>
            </a:r>
            <a:r>
              <a:rPr lang="en-US" sz="2600" b="1" i="1" kern="1800" dirty="0">
                <a:solidFill>
                  <a:srgbClr val="C00000"/>
                </a:solidFill>
                <a:ea typeface="Times New Roman" panose="02020603050405020304" pitchFamily="18" charset="0"/>
                <a:cs typeface="Arial" panose="020B0604020202020204" pitchFamily="34" charset="0"/>
              </a:rPr>
              <a:t>Phanerochaete chrysosporium</a:t>
            </a:r>
            <a:r>
              <a:rPr lang="en-US" sz="2600" b="1" kern="1800" dirty="0">
                <a:solidFill>
                  <a:srgbClr val="C00000"/>
                </a:solidFill>
                <a:ea typeface="Times New Roman" panose="02020603050405020304" pitchFamily="18" charset="0"/>
                <a:cs typeface="Arial" panose="020B0604020202020204" pitchFamily="34" charset="0"/>
              </a:rPr>
              <a:t>), brown rot, and soft rot. </a:t>
            </a:r>
          </a:p>
          <a:p>
            <a:pPr>
              <a:lnSpc>
                <a:spcPct val="150000"/>
              </a:lnSpc>
            </a:pPr>
            <a:r>
              <a:rPr lang="en-US" sz="2600" b="1" kern="1800" dirty="0">
                <a:solidFill>
                  <a:srgbClr val="C00000"/>
                </a:solidFill>
                <a:ea typeface="Times New Roman" panose="02020603050405020304" pitchFamily="18" charset="0"/>
                <a:cs typeface="Arial" panose="020B0604020202020204" pitchFamily="34" charset="0"/>
              </a:rPr>
              <a:t>Once the aromatics are released from the original lignin structure they are incorporated into the metabolic pathway as pyruvate, acetyl CoA, and into the TCA cycle. </a:t>
            </a:r>
            <a:endParaRPr lang="en-US" sz="2600" b="1" dirty="0">
              <a:solidFill>
                <a:srgbClr val="C00000"/>
              </a:solidFill>
            </a:endParaRPr>
          </a:p>
        </p:txBody>
      </p:sp>
    </p:spTree>
    <p:extLst>
      <p:ext uri="{BB962C8B-B14F-4D97-AF65-F5344CB8AC3E}">
        <p14:creationId xmlns:p14="http://schemas.microsoft.com/office/powerpoint/2010/main" val="1089518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78ED2DF-C7F1-4C84-965D-AAE4E74E64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20308" y="1167618"/>
            <a:ext cx="7047218" cy="5008098"/>
          </a:xfrm>
          <a:prstGeom prst="rect">
            <a:avLst/>
          </a:prstGeom>
        </p:spPr>
      </p:pic>
      <p:sp>
        <p:nvSpPr>
          <p:cNvPr id="4" name="Rectangle 3">
            <a:extLst>
              <a:ext uri="{FF2B5EF4-FFF2-40B4-BE49-F238E27FC236}">
                <a16:creationId xmlns:a16="http://schemas.microsoft.com/office/drawing/2014/main" id="{16641A8F-BABC-4AA5-A27A-853974540565}"/>
              </a:ext>
            </a:extLst>
          </p:cNvPr>
          <p:cNvSpPr/>
          <p:nvPr/>
        </p:nvSpPr>
        <p:spPr>
          <a:xfrm>
            <a:off x="614289" y="1336430"/>
            <a:ext cx="3606018" cy="2955104"/>
          </a:xfrm>
          <a:prstGeom prst="rect">
            <a:avLst/>
          </a:prstGeom>
        </p:spPr>
        <p:txBody>
          <a:bodyPr wrap="square">
            <a:spAutoFit/>
          </a:bodyPr>
          <a:lstStyle/>
          <a:p>
            <a:pPr rtl="1">
              <a:lnSpc>
                <a:spcPct val="150000"/>
              </a:lnSpc>
            </a:pPr>
            <a:r>
              <a:rPr lang="en-US" b="1" kern="1800" dirty="0">
                <a:latin typeface="Verdana" panose="020B0604030504040204" pitchFamily="34" charset="0"/>
                <a:ea typeface="Times New Roman" panose="02020603050405020304" pitchFamily="18" charset="0"/>
                <a:cs typeface="Arial" panose="020B0604020202020204" pitchFamily="34" charset="0"/>
              </a:rPr>
              <a:t>Enzymes </a:t>
            </a:r>
            <a:endParaRPr lang="en-US" sz="1400" dirty="0">
              <a:latin typeface="Calibri" panose="020F0502020204030204" pitchFamily="34" charset="0"/>
              <a:ea typeface="Times New Roman" panose="02020603050405020304" pitchFamily="18" charset="0"/>
              <a:cs typeface="Arial" panose="020B0604020202020204" pitchFamily="34" charset="0"/>
            </a:endParaRPr>
          </a:p>
          <a:p>
            <a:pPr rtl="1">
              <a:lnSpc>
                <a:spcPct val="150000"/>
              </a:lnSpc>
            </a:pPr>
            <a:r>
              <a:rPr lang="en-US" b="1" kern="1800" dirty="0">
                <a:solidFill>
                  <a:srgbClr val="C00000"/>
                </a:solidFill>
                <a:latin typeface="Verdana" panose="020B0604030504040204" pitchFamily="34" charset="0"/>
                <a:ea typeface="Times New Roman" panose="02020603050405020304" pitchFamily="18" charset="0"/>
                <a:cs typeface="Arial" panose="020B0604020202020204" pitchFamily="34" charset="0"/>
              </a:rPr>
              <a:t>Lignin peroxidase, Mn (II)-Dependent Peroxidases, Quinone Reductases are produced by microbes for lignin degradation.</a:t>
            </a:r>
            <a:endParaRPr lang="en-US" sz="1400" b="1" dirty="0">
              <a:solidFill>
                <a:srgbClr val="C00000"/>
              </a:solidFill>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1590602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1ACE6A5-B802-4141-AC26-39260ADAA19E}"/>
              </a:ext>
            </a:extLst>
          </p:cNvPr>
          <p:cNvSpPr/>
          <p:nvPr/>
        </p:nvSpPr>
        <p:spPr>
          <a:xfrm>
            <a:off x="407964" y="356527"/>
            <a:ext cx="11591778" cy="5973687"/>
          </a:xfrm>
          <a:prstGeom prst="rect">
            <a:avLst/>
          </a:prstGeom>
        </p:spPr>
        <p:txBody>
          <a:bodyPr wrap="square">
            <a:spAutoFit/>
          </a:bodyPr>
          <a:lstStyle/>
          <a:p>
            <a:pPr rtl="1">
              <a:lnSpc>
                <a:spcPct val="150000"/>
              </a:lnSpc>
            </a:pPr>
            <a:r>
              <a:rPr lang="en-US" kern="1800" dirty="0">
                <a:latin typeface="Verdana" panose="020B0604030504040204" pitchFamily="34" charset="0"/>
                <a:ea typeface="Times New Roman" panose="02020603050405020304" pitchFamily="18" charset="0"/>
                <a:cs typeface="Arial" panose="020B0604020202020204" pitchFamily="34" charset="0"/>
              </a:rPr>
              <a:t>           </a:t>
            </a:r>
            <a:r>
              <a:rPr lang="en-US" sz="2400" b="1" kern="1800" dirty="0">
                <a:highlight>
                  <a:srgbClr val="FFFF00"/>
                </a:highlight>
                <a:latin typeface="Verdana" panose="020B0604030504040204" pitchFamily="34" charset="0"/>
                <a:ea typeface="Times New Roman" panose="02020603050405020304" pitchFamily="18" charset="0"/>
                <a:cs typeface="Arial" panose="020B0604020202020204" pitchFamily="34" charset="0"/>
              </a:rPr>
              <a:t>Lipids decomposition</a:t>
            </a:r>
            <a:endParaRPr lang="en-US" sz="2400" dirty="0">
              <a:highlight>
                <a:srgbClr val="FFFF00"/>
              </a:highlight>
              <a:latin typeface="Calibri" panose="020F0502020204030204" pitchFamily="34" charset="0"/>
              <a:ea typeface="Times New Roman" panose="02020603050405020304" pitchFamily="18" charset="0"/>
              <a:cs typeface="Arial" panose="020B0604020202020204" pitchFamily="34" charset="0"/>
            </a:endParaRPr>
          </a:p>
          <a:p>
            <a:pPr rtl="1">
              <a:lnSpc>
                <a:spcPct val="150000"/>
              </a:lnSpc>
            </a:pPr>
            <a:r>
              <a:rPr lang="en-US" kern="1800" dirty="0">
                <a:latin typeface="Verdana" panose="020B0604030504040204" pitchFamily="34" charset="0"/>
                <a:ea typeface="Times New Roman" panose="02020603050405020304" pitchFamily="18" charset="0"/>
                <a:cs typeface="Arial" panose="020B0604020202020204" pitchFamily="34" charset="0"/>
              </a:rPr>
              <a:t> </a:t>
            </a:r>
            <a:r>
              <a:rPr lang="en-US" sz="2600" b="1" kern="1800" dirty="0">
                <a:solidFill>
                  <a:srgbClr val="C00000"/>
                </a:solidFill>
                <a:latin typeface="Arial" panose="020B0604020202020204" pitchFamily="34" charset="0"/>
                <a:ea typeface="Times New Roman" panose="02020603050405020304" pitchFamily="18" charset="0"/>
                <a:cs typeface="Arial" panose="020B0604020202020204" pitchFamily="34" charset="0"/>
              </a:rPr>
              <a:t>Soil lipids, a complex series of 500 different fatty acids, are mostly derived from plants and microorganisms. The lipid content of soil organic matter ranges from 2% to 20%. Phospholipids are the primary lipids composing cellular membranes.  </a:t>
            </a:r>
            <a:endParaRPr lang="en-US" sz="2600" b="1" dirty="0">
              <a:solidFill>
                <a:srgbClr val="C00000"/>
              </a:solidFill>
              <a:latin typeface="Arial" panose="020B0604020202020204" pitchFamily="34" charset="0"/>
              <a:ea typeface="Times New Roman" panose="02020603050405020304" pitchFamily="18" charset="0"/>
              <a:cs typeface="Arial" panose="020B0604020202020204" pitchFamily="34" charset="0"/>
            </a:endParaRPr>
          </a:p>
          <a:p>
            <a:pPr rtl="1">
              <a:lnSpc>
                <a:spcPct val="150000"/>
              </a:lnSpc>
            </a:pPr>
            <a:r>
              <a:rPr lang="en-US" sz="2600" b="1" kern="1800" dirty="0">
                <a:highlight>
                  <a:srgbClr val="00FF00"/>
                </a:highlight>
                <a:latin typeface="Arial" panose="020B0604020202020204" pitchFamily="34" charset="0"/>
                <a:ea typeface="Times New Roman" panose="02020603050405020304" pitchFamily="18" charset="0"/>
                <a:cs typeface="Arial" panose="020B0604020202020204" pitchFamily="34" charset="0"/>
              </a:rPr>
              <a:t>Enzymes </a:t>
            </a:r>
            <a:endParaRPr lang="en-US" sz="2600" b="1" dirty="0">
              <a:highlight>
                <a:srgbClr val="00FF00"/>
              </a:highlight>
              <a:latin typeface="Arial" panose="020B0604020202020204" pitchFamily="34" charset="0"/>
              <a:ea typeface="Times New Roman" panose="02020603050405020304" pitchFamily="18" charset="0"/>
              <a:cs typeface="Arial" panose="020B0604020202020204" pitchFamily="34" charset="0"/>
            </a:endParaRPr>
          </a:p>
          <a:p>
            <a:pPr rtl="1">
              <a:lnSpc>
                <a:spcPct val="150000"/>
              </a:lnSpc>
            </a:pPr>
            <a:r>
              <a:rPr lang="en-US" sz="2600" b="1" kern="1800" dirty="0">
                <a:solidFill>
                  <a:srgbClr val="C00000"/>
                </a:solidFill>
                <a:latin typeface="Arial" panose="020B0604020202020204" pitchFamily="34" charset="0"/>
                <a:ea typeface="Times New Roman" panose="02020603050405020304" pitchFamily="18" charset="0"/>
                <a:cs typeface="Arial" panose="020B0604020202020204" pitchFamily="34" charset="0"/>
              </a:rPr>
              <a:t>Phospholipases are enzymes that degrade phospholipids through hydrolytic cleavage of carboxy- and phosphodiester</a:t>
            </a:r>
            <a:r>
              <a:rPr lang="en-US" sz="2600" b="1"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r>
              <a:rPr lang="en-US" sz="2600" b="1" kern="1800" dirty="0">
                <a:solidFill>
                  <a:srgbClr val="C00000"/>
                </a:solidFill>
                <a:latin typeface="Arial" panose="020B0604020202020204" pitchFamily="34" charset="0"/>
                <a:ea typeface="Times New Roman" panose="02020603050405020304" pitchFamily="18" charset="0"/>
                <a:cs typeface="Arial" panose="020B0604020202020204" pitchFamily="34" charset="0"/>
              </a:rPr>
              <a:t>bonds. Phospholipases A, B lipases fatty acid esters and Phospholipases of the C, D types cleave phosphate ester bonds. </a:t>
            </a:r>
            <a:endParaRPr lang="en-US" sz="2600" b="1"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143592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5C160E4-831F-4EEE-9CEF-630549A3068E}"/>
              </a:ext>
            </a:extLst>
          </p:cNvPr>
          <p:cNvSpPr/>
          <p:nvPr/>
        </p:nvSpPr>
        <p:spPr>
          <a:xfrm>
            <a:off x="450167" y="496946"/>
            <a:ext cx="11268222" cy="6199069"/>
          </a:xfrm>
          <a:prstGeom prst="rect">
            <a:avLst/>
          </a:prstGeom>
        </p:spPr>
        <p:txBody>
          <a:bodyPr wrap="square">
            <a:spAutoFit/>
          </a:bodyPr>
          <a:lstStyle/>
          <a:p>
            <a:pPr rtl="1">
              <a:lnSpc>
                <a:spcPct val="150000"/>
              </a:lnSpc>
            </a:pPr>
            <a:r>
              <a:rPr lang="en-US" sz="2800" b="1" kern="1800" dirty="0">
                <a:latin typeface="Verdana" panose="020B0604030504040204" pitchFamily="34" charset="0"/>
                <a:ea typeface="Times New Roman" panose="02020603050405020304" pitchFamily="18" charset="0"/>
                <a:cs typeface="Arial" panose="020B0604020202020204" pitchFamily="34" charset="0"/>
              </a:rPr>
              <a:t>          Protein Decomposition</a:t>
            </a:r>
          </a:p>
          <a:p>
            <a:pPr rtl="1">
              <a:lnSpc>
                <a:spcPct val="150000"/>
              </a:lnSpc>
            </a:pPr>
            <a:r>
              <a:rPr lang="en-US" sz="2800" b="1" dirty="0">
                <a:solidFill>
                  <a:schemeClr val="accent2">
                    <a:lumMod val="75000"/>
                  </a:schemeClr>
                </a:solidFill>
              </a:rPr>
              <a:t>Proteins are complex organic substances containing nitrogen, sulfur, and sometimes phosphorus in addition to carbon, hydrogen and oxygen. During the course of decomposition of organic matter, proteins are first hydrolyzed to a number of intermediate products e.g. Proteases, peptides etc. collectively</a:t>
            </a:r>
          </a:p>
          <a:p>
            <a:pPr>
              <a:lnSpc>
                <a:spcPct val="150000"/>
              </a:lnSpc>
            </a:pPr>
            <a:r>
              <a:rPr lang="en-US" sz="2800" b="1" dirty="0">
                <a:solidFill>
                  <a:schemeClr val="accent2">
                    <a:lumMod val="75000"/>
                  </a:schemeClr>
                </a:solidFill>
              </a:rPr>
              <a:t>known as polypeptides. The intermediate products so formed are then hydrolyzed and broken down ultimately to individual amino acids, or ammonia and amides. </a:t>
            </a:r>
            <a:endParaRPr lang="en-US" sz="2800" b="1" kern="1800" dirty="0">
              <a:solidFill>
                <a:schemeClr val="accent2">
                  <a:lumMod val="75000"/>
                </a:schemeClr>
              </a:solidFill>
              <a:effectLst/>
              <a:ea typeface="Times New Roman" panose="02020603050405020304" pitchFamily="18" charset="0"/>
              <a:cs typeface="Arial" panose="020B0604020202020204" pitchFamily="34" charset="0"/>
            </a:endParaRPr>
          </a:p>
          <a:p>
            <a:pPr rtl="1">
              <a:lnSpc>
                <a:spcPct val="150000"/>
              </a:lnSpc>
            </a:pP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9714956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3D937B2-F8A2-4C48-85DB-3BEED4A79BB3}"/>
              </a:ext>
            </a:extLst>
          </p:cNvPr>
          <p:cNvSpPr/>
          <p:nvPr/>
        </p:nvSpPr>
        <p:spPr>
          <a:xfrm>
            <a:off x="618978" y="422031"/>
            <a:ext cx="11197884" cy="5842497"/>
          </a:xfrm>
          <a:prstGeom prst="rect">
            <a:avLst/>
          </a:prstGeom>
        </p:spPr>
        <p:txBody>
          <a:bodyPr wrap="square">
            <a:spAutoFit/>
          </a:bodyPr>
          <a:lstStyle/>
          <a:p>
            <a:pPr>
              <a:lnSpc>
                <a:spcPct val="150000"/>
              </a:lnSpc>
            </a:pPr>
            <a:r>
              <a:rPr lang="en-US" sz="2800" b="1" kern="1800" dirty="0">
                <a:solidFill>
                  <a:srgbClr val="00B050"/>
                </a:solidFill>
                <a:ea typeface="Times New Roman" panose="02020603050405020304" pitchFamily="18" charset="0"/>
                <a:cs typeface="Arial" panose="020B0604020202020204" pitchFamily="34" charset="0"/>
              </a:rPr>
              <a:t>The process of hydrolysis of proteins to amino acids is known as  “ammonification”, which is brought about by certain enzymes, collectively known as “proteases” or “proteolytic” enzymes secreted by various microorganisms. </a:t>
            </a:r>
          </a:p>
          <a:p>
            <a:pPr>
              <a:lnSpc>
                <a:spcPct val="150000"/>
              </a:lnSpc>
            </a:pPr>
            <a:r>
              <a:rPr lang="en-US" sz="2800" b="1" kern="1800" dirty="0">
                <a:solidFill>
                  <a:srgbClr val="00B050"/>
                </a:solidFill>
                <a:ea typeface="Times New Roman" panose="02020603050405020304" pitchFamily="18" charset="0"/>
                <a:cs typeface="Arial" panose="020B0604020202020204" pitchFamily="34" charset="0"/>
              </a:rPr>
              <a:t>Amino acids and amines are further decomposed and converted into ammonia. </a:t>
            </a:r>
          </a:p>
          <a:p>
            <a:pPr>
              <a:lnSpc>
                <a:spcPct val="150000"/>
              </a:lnSpc>
            </a:pPr>
            <a:r>
              <a:rPr lang="en-US" sz="2800" b="1" kern="1800" dirty="0">
                <a:solidFill>
                  <a:srgbClr val="00B050"/>
                </a:solidFill>
                <a:ea typeface="Times New Roman" panose="02020603050405020304" pitchFamily="18" charset="0"/>
                <a:cs typeface="Arial" panose="020B0604020202020204" pitchFamily="34" charset="0"/>
              </a:rPr>
              <a:t>During the course of ammonification, various organic acids, alcohols, aldehydes etc. are produced which are further decomposed finally to produce carbon dioxide and water. </a:t>
            </a:r>
            <a:endParaRPr lang="en-US" sz="2800" b="1" dirty="0">
              <a:solidFill>
                <a:srgbClr val="00B050"/>
              </a:solidFill>
            </a:endParaRPr>
          </a:p>
        </p:txBody>
      </p:sp>
    </p:spTree>
    <p:extLst>
      <p:ext uri="{BB962C8B-B14F-4D97-AF65-F5344CB8AC3E}">
        <p14:creationId xmlns:p14="http://schemas.microsoft.com/office/powerpoint/2010/main" val="1480218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7383AC6-E45B-4664-827C-6287CD0866C3}"/>
              </a:ext>
            </a:extLst>
          </p:cNvPr>
          <p:cNvSpPr/>
          <p:nvPr/>
        </p:nvSpPr>
        <p:spPr>
          <a:xfrm>
            <a:off x="769032" y="275130"/>
            <a:ext cx="11104099" cy="5842497"/>
          </a:xfrm>
          <a:prstGeom prst="rect">
            <a:avLst/>
          </a:prstGeom>
        </p:spPr>
        <p:txBody>
          <a:bodyPr wrap="square">
            <a:spAutoFit/>
          </a:bodyPr>
          <a:lstStyle/>
          <a:p>
            <a:pPr rtl="1">
              <a:lnSpc>
                <a:spcPct val="150000"/>
              </a:lnSpc>
            </a:pPr>
            <a:r>
              <a:rPr lang="en-US" sz="2800" b="1" kern="1800" dirty="0">
                <a:solidFill>
                  <a:srgbClr val="FF0000"/>
                </a:solidFill>
                <a:latin typeface="Arial" panose="020B0604020202020204" pitchFamily="34" charset="0"/>
                <a:ea typeface="Times New Roman" panose="02020603050405020304" pitchFamily="18" charset="0"/>
                <a:cs typeface="Arial" panose="020B0604020202020204" pitchFamily="34" charset="0"/>
              </a:rPr>
              <a:t>Decomposition of Organic Matter and the Microbes Involved </a:t>
            </a:r>
          </a:p>
          <a:p>
            <a:pPr rtl="1">
              <a:lnSpc>
                <a:spcPct val="150000"/>
              </a:lnSpc>
            </a:pPr>
            <a:endParaRPr lang="en-US" sz="2800" b="1" dirty="0">
              <a:solidFill>
                <a:srgbClr val="0070C0"/>
              </a:solidFill>
            </a:endParaRPr>
          </a:p>
          <a:p>
            <a:pPr rtl="1">
              <a:lnSpc>
                <a:spcPct val="150000"/>
              </a:lnSpc>
            </a:pPr>
            <a:r>
              <a:rPr lang="en-US" sz="2800" b="1" dirty="0">
                <a:solidFill>
                  <a:srgbClr val="0070C0"/>
                </a:solidFill>
              </a:rPr>
              <a:t>The insoluble plant residues constitute the part of humus and soil organic matter complex. The final product of aerobic decomposition is CO</a:t>
            </a:r>
            <a:r>
              <a:rPr lang="en-US" sz="2800" b="1" baseline="-25000" dirty="0">
                <a:solidFill>
                  <a:srgbClr val="0070C0"/>
                </a:solidFill>
              </a:rPr>
              <a:t>2</a:t>
            </a:r>
            <a:r>
              <a:rPr lang="en-US" sz="2800" b="1" dirty="0">
                <a:solidFill>
                  <a:srgbClr val="0070C0"/>
                </a:solidFill>
              </a:rPr>
              <a:t> and that of anaerobic decomposition are Hydrogen, ethyl alcohol (CH</a:t>
            </a:r>
            <a:r>
              <a:rPr lang="en-US" sz="2800" b="1" baseline="-25000" dirty="0">
                <a:solidFill>
                  <a:srgbClr val="0070C0"/>
                </a:solidFill>
              </a:rPr>
              <a:t>4</a:t>
            </a:r>
            <a:r>
              <a:rPr lang="en-US" sz="2800" b="1" dirty="0">
                <a:solidFill>
                  <a:srgbClr val="0070C0"/>
                </a:solidFill>
              </a:rPr>
              <a:t>), various organic acids and carbon dioxide (CO</a:t>
            </a:r>
            <a:r>
              <a:rPr lang="en-US" sz="2800" b="1" baseline="-25000" dirty="0">
                <a:solidFill>
                  <a:srgbClr val="0070C0"/>
                </a:solidFill>
              </a:rPr>
              <a:t>2</a:t>
            </a:r>
            <a:r>
              <a:rPr lang="en-US" sz="2800" b="1" dirty="0">
                <a:solidFill>
                  <a:srgbClr val="0070C0"/>
                </a:solidFill>
              </a:rPr>
              <a:t>). </a:t>
            </a:r>
          </a:p>
          <a:p>
            <a:pPr rtl="1">
              <a:lnSpc>
                <a:spcPct val="150000"/>
              </a:lnSpc>
            </a:pPr>
            <a:r>
              <a:rPr lang="en-US" sz="2800" b="1" dirty="0">
                <a:solidFill>
                  <a:srgbClr val="0070C0"/>
                </a:solidFill>
              </a:rPr>
              <a:t>Soil organisms use organic matter as a source of energy and food. The process of decomposition is initially fast, but slows down considerably as the supply of readily decomposable organic matter gets exhausted. </a:t>
            </a:r>
            <a:endParaRPr lang="en-US" sz="2800" b="1" dirty="0">
              <a:solidFill>
                <a:srgbClr val="0070C0"/>
              </a:solidFill>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184854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B7041A2-358D-420D-9E24-F43EE9FDF23B}"/>
              </a:ext>
            </a:extLst>
          </p:cNvPr>
          <p:cNvSpPr/>
          <p:nvPr/>
        </p:nvSpPr>
        <p:spPr>
          <a:xfrm>
            <a:off x="628356" y="388764"/>
            <a:ext cx="11244775" cy="6117829"/>
          </a:xfrm>
          <a:prstGeom prst="rect">
            <a:avLst/>
          </a:prstGeom>
        </p:spPr>
        <p:txBody>
          <a:bodyPr wrap="square">
            <a:spAutoFit/>
          </a:bodyPr>
          <a:lstStyle/>
          <a:p>
            <a:pPr>
              <a:lnSpc>
                <a:spcPct val="150000"/>
              </a:lnSpc>
            </a:pPr>
            <a:r>
              <a:rPr lang="en-US" sz="2400" b="1" kern="1800" dirty="0">
                <a:solidFill>
                  <a:schemeClr val="tx2">
                    <a:lumMod val="50000"/>
                  </a:schemeClr>
                </a:solidFill>
                <a:latin typeface="Arial" panose="020B0604020202020204" pitchFamily="34" charset="0"/>
                <a:ea typeface="Times New Roman" panose="02020603050405020304" pitchFamily="18" charset="0"/>
                <a:cs typeface="Arial" panose="020B0604020202020204" pitchFamily="34" charset="0"/>
              </a:rPr>
              <a:t>Sugars, water-soluble nitrogenous compounds, amino acids, lipids, starches and some of the hemicellulases are decomposed first at rapid rate, while insoluble compounds such as cellulose, hemicellulose, lignin, proteins etc. which forms the major portion of organic matter are decomposed later slowly. Thus, the organic matter added to the soil is converted by oxidative decomposition to simpler substances which are made available in stages for plant growth and the residue is transformed into humus. </a:t>
            </a:r>
          </a:p>
          <a:p>
            <a:pPr>
              <a:lnSpc>
                <a:spcPct val="150000"/>
              </a:lnSpc>
            </a:pPr>
            <a:r>
              <a:rPr lang="en-US" sz="2400" b="1" kern="1800" dirty="0">
                <a:solidFill>
                  <a:schemeClr val="tx2">
                    <a:lumMod val="50000"/>
                  </a:schemeClr>
                </a:solidFill>
                <a:latin typeface="Arial" panose="020B0604020202020204" pitchFamily="34" charset="0"/>
                <a:ea typeface="Times New Roman" panose="02020603050405020304" pitchFamily="18" charset="0"/>
                <a:cs typeface="Arial" panose="020B0604020202020204" pitchFamily="34" charset="0"/>
              </a:rPr>
              <a:t>The microbiology of decomposition/degradation of some of the major constituents of soil organic matter/plant residues are discussed in brief in the following paragraphs:</a:t>
            </a:r>
            <a:endParaRPr lang="en-US" sz="2400" b="1"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65393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7B58FF8-61A1-4293-A3A9-ED6D2A5BC868}"/>
              </a:ext>
            </a:extLst>
          </p:cNvPr>
          <p:cNvSpPr/>
          <p:nvPr/>
        </p:nvSpPr>
        <p:spPr>
          <a:xfrm>
            <a:off x="407963" y="285931"/>
            <a:ext cx="11521439" cy="6660734"/>
          </a:xfrm>
          <a:prstGeom prst="rect">
            <a:avLst/>
          </a:prstGeom>
        </p:spPr>
        <p:txBody>
          <a:bodyPr wrap="square">
            <a:spAutoFit/>
          </a:bodyPr>
          <a:lstStyle/>
          <a:p>
            <a:pPr rtl="1">
              <a:lnSpc>
                <a:spcPct val="150000"/>
              </a:lnSpc>
            </a:pPr>
            <a:r>
              <a:rPr lang="en-US" sz="2400" b="1" kern="1800" dirty="0">
                <a:solidFill>
                  <a:srgbClr val="FF0000"/>
                </a:solidFill>
                <a:latin typeface="Arial" panose="020B0604020202020204" pitchFamily="34" charset="0"/>
                <a:ea typeface="Times New Roman" panose="02020603050405020304" pitchFamily="18" charset="0"/>
                <a:cs typeface="Arial" panose="020B0604020202020204" pitchFamily="34" charset="0"/>
              </a:rPr>
              <a:t>Cellulose decomposition </a:t>
            </a:r>
            <a:endParaRPr lang="en-US" sz="2400" b="1" dirty="0">
              <a:solidFill>
                <a:srgbClr val="002060"/>
              </a:solidFill>
            </a:endParaRPr>
          </a:p>
          <a:p>
            <a:pPr rtl="1">
              <a:lnSpc>
                <a:spcPct val="150000"/>
              </a:lnSpc>
            </a:pPr>
            <a:r>
              <a:rPr lang="en-US" sz="2300" b="1" dirty="0">
                <a:solidFill>
                  <a:srgbClr val="002060"/>
                </a:solidFill>
              </a:rPr>
              <a:t>Cellulose is the most abundant carbohydrate present in plant residues/organic matter in nature. When cellulose is associated with pentosans (e.g. xylans &amp; mannans) it undergoes rapid decomposition, but when associated with lignin, the rate of decomposition is very slow. </a:t>
            </a:r>
          </a:p>
          <a:p>
            <a:pPr rtl="1">
              <a:lnSpc>
                <a:spcPct val="150000"/>
              </a:lnSpc>
            </a:pPr>
            <a:r>
              <a:rPr lang="en-US" sz="2300" b="1" dirty="0">
                <a:solidFill>
                  <a:srgbClr val="002060"/>
                </a:solidFill>
              </a:rPr>
              <a:t>The decomposition of cellulose occurs in two stages: </a:t>
            </a:r>
          </a:p>
          <a:p>
            <a:pPr rtl="1">
              <a:lnSpc>
                <a:spcPct val="150000"/>
              </a:lnSpc>
            </a:pPr>
            <a:r>
              <a:rPr lang="en-US" sz="2300" b="1" dirty="0">
                <a:solidFill>
                  <a:srgbClr val="002060"/>
                </a:solidFill>
              </a:rPr>
              <a:t>(</a:t>
            </a:r>
            <a:r>
              <a:rPr lang="en-US" sz="2300" b="1" dirty="0" err="1">
                <a:solidFill>
                  <a:srgbClr val="002060"/>
                </a:solidFill>
              </a:rPr>
              <a:t>i</a:t>
            </a:r>
            <a:r>
              <a:rPr lang="en-US" sz="2300" b="1" dirty="0">
                <a:solidFill>
                  <a:srgbClr val="002060"/>
                </a:solidFill>
              </a:rPr>
              <a:t>) in the first stage the long chain of cellulase is broken down into cellobiase and then into glucose by the process of hydrolysis in the presence of enzymes cellulase and cellobiase, and (ii) in second stage glucose is oxidized and converted CO</a:t>
            </a:r>
            <a:r>
              <a:rPr lang="en-US" sz="2300" b="1" baseline="-25000" dirty="0">
                <a:solidFill>
                  <a:srgbClr val="002060"/>
                </a:solidFill>
              </a:rPr>
              <a:t>2</a:t>
            </a:r>
            <a:r>
              <a:rPr lang="en-US" sz="2300" b="1" dirty="0">
                <a:solidFill>
                  <a:srgbClr val="002060"/>
                </a:solidFill>
              </a:rPr>
              <a:t> and water. </a:t>
            </a:r>
            <a:endParaRPr lang="en-US" sz="2300" b="1" kern="1800" dirty="0">
              <a:solidFill>
                <a:srgbClr val="002060"/>
              </a:solidFill>
              <a:effectLst/>
              <a:ea typeface="Times New Roman" panose="02020603050405020304" pitchFamily="18" charset="0"/>
              <a:cs typeface="Arial" panose="020B0604020202020204" pitchFamily="34" charset="0"/>
            </a:endParaRPr>
          </a:p>
          <a:p>
            <a:pPr rtl="1">
              <a:lnSpc>
                <a:spcPct val="150000"/>
              </a:lnSpc>
            </a:pPr>
            <a:endParaRPr lang="en-US" sz="1400" b="1" kern="1800" dirty="0">
              <a:latin typeface="Verdana" panose="020B0604030504040204" pitchFamily="34" charset="0"/>
              <a:ea typeface="Times New Roman" panose="02020603050405020304" pitchFamily="18" charset="0"/>
              <a:cs typeface="Arial" panose="020B0604020202020204" pitchFamily="34" charset="0"/>
            </a:endParaRPr>
          </a:p>
          <a:p>
            <a:pPr rtl="1">
              <a:lnSpc>
                <a:spcPct val="150000"/>
              </a:lnSpc>
            </a:pPr>
            <a:endParaRPr lang="en-US" sz="1400" b="1" kern="1800" dirty="0">
              <a:effectLst/>
              <a:latin typeface="Verdana" panose="020B0604030504040204" pitchFamily="34" charset="0"/>
              <a:ea typeface="Times New Roman" panose="02020603050405020304" pitchFamily="18" charset="0"/>
              <a:cs typeface="Arial" panose="020B0604020202020204" pitchFamily="34" charset="0"/>
            </a:endParaRPr>
          </a:p>
          <a:p>
            <a:pPr rtl="1">
              <a:lnSpc>
                <a:spcPct val="150000"/>
              </a:lnSpc>
            </a:pPr>
            <a:endParaRPr lang="en-US" sz="1400" b="1" kern="1800" dirty="0">
              <a:latin typeface="Verdana" panose="020B0604030504040204" pitchFamily="34" charset="0"/>
              <a:ea typeface="Times New Roman" panose="02020603050405020304" pitchFamily="18" charset="0"/>
              <a:cs typeface="Arial" panose="020B0604020202020204" pitchFamily="34" charset="0"/>
            </a:endParaRPr>
          </a:p>
          <a:p>
            <a:pPr rtl="1">
              <a:lnSpc>
                <a:spcPct val="150000"/>
              </a:lnSpc>
            </a:pPr>
            <a:endParaRPr lang="en-US" sz="1400" b="1" kern="1800" dirty="0">
              <a:effectLst/>
              <a:latin typeface="Verdana" panose="020B0604030504040204" pitchFamily="34" charset="0"/>
              <a:ea typeface="Times New Roman" panose="02020603050405020304" pitchFamily="18" charset="0"/>
              <a:cs typeface="Arial" panose="020B0604020202020204" pitchFamily="34" charset="0"/>
            </a:endParaRPr>
          </a:p>
          <a:p>
            <a:pPr rtl="1">
              <a:lnSpc>
                <a:spcPct val="150000"/>
              </a:lnSpc>
            </a:pP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054913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125F5DC-4949-4E55-A55A-11F7C9E256D1}"/>
              </a:ext>
            </a:extLst>
          </p:cNvPr>
          <p:cNvSpPr/>
          <p:nvPr/>
        </p:nvSpPr>
        <p:spPr>
          <a:xfrm>
            <a:off x="436099" y="235447"/>
            <a:ext cx="11408898" cy="6133859"/>
          </a:xfrm>
          <a:prstGeom prst="rect">
            <a:avLst/>
          </a:prstGeom>
        </p:spPr>
        <p:txBody>
          <a:bodyPr wrap="square">
            <a:spAutoFit/>
          </a:bodyPr>
          <a:lstStyle/>
          <a:p>
            <a:pPr rtl="1">
              <a:lnSpc>
                <a:spcPct val="150000"/>
              </a:lnSpc>
            </a:pPr>
            <a:r>
              <a:rPr lang="en-US" sz="2200" b="1" kern="1800" dirty="0">
                <a:solidFill>
                  <a:srgbClr val="C00000"/>
                </a:solidFill>
                <a:ea typeface="Times New Roman" panose="02020603050405020304" pitchFamily="18" charset="0"/>
                <a:cs typeface="Arial" panose="020B0604020202020204" pitchFamily="34" charset="0"/>
              </a:rPr>
              <a:t>Cellulose is a structural polysaccharide that contains glucose. In order to access this glucose for catabolism, the cellulose must be decomposed by extracellular enzymes. These pieces are then transported into the cell for energy generation (catabolism) or production of biomass (anabolism). </a:t>
            </a:r>
          </a:p>
          <a:p>
            <a:pPr rtl="1">
              <a:lnSpc>
                <a:spcPct val="150000"/>
              </a:lnSpc>
            </a:pPr>
            <a:r>
              <a:rPr lang="en-US" sz="2200" b="1" kern="1800" dirty="0">
                <a:solidFill>
                  <a:srgbClr val="C00000"/>
                </a:solidFill>
                <a:ea typeface="Times New Roman" panose="02020603050405020304" pitchFamily="18" charset="0"/>
                <a:cs typeface="Arial" panose="020B0604020202020204" pitchFamily="34" charset="0"/>
              </a:rPr>
              <a:t>Fungi such as </a:t>
            </a:r>
            <a:r>
              <a:rPr lang="en-US" sz="2200" b="1" i="1" kern="1800" dirty="0">
                <a:solidFill>
                  <a:srgbClr val="C00000"/>
                </a:solidFill>
                <a:ea typeface="Times New Roman" panose="02020603050405020304" pitchFamily="18" charset="0"/>
                <a:cs typeface="Arial" panose="020B0604020202020204" pitchFamily="34" charset="0"/>
              </a:rPr>
              <a:t>Penicillium</a:t>
            </a:r>
            <a:r>
              <a:rPr lang="en-US" sz="2200" b="1" kern="1800" dirty="0">
                <a:solidFill>
                  <a:srgbClr val="C00000"/>
                </a:solidFill>
                <a:ea typeface="Times New Roman" panose="02020603050405020304" pitchFamily="18" charset="0"/>
                <a:cs typeface="Arial" panose="020B0604020202020204" pitchFamily="34" charset="0"/>
              </a:rPr>
              <a:t> and </a:t>
            </a:r>
            <a:r>
              <a:rPr lang="en-US" sz="2200" b="1" i="1" kern="1800" dirty="0">
                <a:solidFill>
                  <a:srgbClr val="C00000"/>
                </a:solidFill>
                <a:ea typeface="Times New Roman" panose="02020603050405020304" pitchFamily="18" charset="0"/>
                <a:cs typeface="Arial" panose="020B0604020202020204" pitchFamily="34" charset="0"/>
              </a:rPr>
              <a:t>Aspergillu</a:t>
            </a:r>
            <a:r>
              <a:rPr lang="en-US" sz="2200" b="1" kern="1800" dirty="0">
                <a:solidFill>
                  <a:srgbClr val="C00000"/>
                </a:solidFill>
                <a:ea typeface="Times New Roman" panose="02020603050405020304" pitchFamily="18" charset="0"/>
                <a:cs typeface="Arial" panose="020B0604020202020204" pitchFamily="34" charset="0"/>
              </a:rPr>
              <a:t>s and bacteria such as </a:t>
            </a:r>
            <a:r>
              <a:rPr lang="en-US" sz="2200" b="1" i="1" kern="1800" dirty="0">
                <a:solidFill>
                  <a:srgbClr val="C00000"/>
                </a:solidFill>
                <a:ea typeface="Times New Roman" panose="02020603050405020304" pitchFamily="18" charset="0"/>
                <a:cs typeface="Arial" panose="020B0604020202020204" pitchFamily="34" charset="0"/>
              </a:rPr>
              <a:t>Streptomyces </a:t>
            </a:r>
            <a:r>
              <a:rPr lang="en-US" sz="2200" b="1" kern="1800" dirty="0">
                <a:solidFill>
                  <a:srgbClr val="C00000"/>
                </a:solidFill>
                <a:ea typeface="Times New Roman" panose="02020603050405020304" pitchFamily="18" charset="0"/>
                <a:cs typeface="Arial" panose="020B0604020202020204" pitchFamily="34" charset="0"/>
              </a:rPr>
              <a:t>and </a:t>
            </a:r>
            <a:r>
              <a:rPr lang="en-US" sz="2200" b="1" i="1" kern="1800" dirty="0">
                <a:solidFill>
                  <a:srgbClr val="C00000"/>
                </a:solidFill>
                <a:ea typeface="Times New Roman" panose="02020603050405020304" pitchFamily="18" charset="0"/>
                <a:cs typeface="Arial" panose="020B0604020202020204" pitchFamily="34" charset="0"/>
              </a:rPr>
              <a:t>Pseudomonas</a:t>
            </a:r>
            <a:r>
              <a:rPr lang="en-US" sz="2200" b="1" kern="1800" dirty="0">
                <a:solidFill>
                  <a:srgbClr val="C00000"/>
                </a:solidFill>
                <a:ea typeface="Times New Roman" panose="02020603050405020304" pitchFamily="18" charset="0"/>
                <a:cs typeface="Arial" panose="020B0604020202020204" pitchFamily="34" charset="0"/>
              </a:rPr>
              <a:t> are important participants in the extracellular cleavage of cellulose. </a:t>
            </a:r>
          </a:p>
          <a:p>
            <a:pPr rtl="1">
              <a:lnSpc>
                <a:spcPct val="150000"/>
              </a:lnSpc>
            </a:pPr>
            <a:r>
              <a:rPr lang="en-US" sz="2200" b="1" kern="1800" dirty="0">
                <a:solidFill>
                  <a:srgbClr val="C00000"/>
                </a:solidFill>
                <a:ea typeface="Times New Roman" panose="02020603050405020304" pitchFamily="18" charset="0"/>
                <a:cs typeface="Arial" panose="020B0604020202020204" pitchFamily="34" charset="0"/>
              </a:rPr>
              <a:t>The most extensively studied sources of cellulolytic enzymes have been the fungi </a:t>
            </a:r>
            <a:r>
              <a:rPr lang="en-US" sz="2200" b="1" i="1" kern="1800" dirty="0">
                <a:solidFill>
                  <a:srgbClr val="C00000"/>
                </a:solidFill>
                <a:ea typeface="Times New Roman" panose="02020603050405020304" pitchFamily="18" charset="0"/>
                <a:cs typeface="Arial" panose="020B0604020202020204" pitchFamily="34" charset="0"/>
              </a:rPr>
              <a:t>Trichoderma</a:t>
            </a:r>
            <a:r>
              <a:rPr lang="en-US" sz="2200" b="1" kern="1800" dirty="0">
                <a:solidFill>
                  <a:srgbClr val="C00000"/>
                </a:solidFill>
                <a:ea typeface="Times New Roman" panose="02020603050405020304" pitchFamily="18" charset="0"/>
                <a:cs typeface="Arial" panose="020B0604020202020204" pitchFamily="34" charset="0"/>
              </a:rPr>
              <a:t> and </a:t>
            </a:r>
            <a:r>
              <a:rPr lang="en-US" sz="2200" b="1" i="1" kern="1800" dirty="0">
                <a:solidFill>
                  <a:srgbClr val="C00000"/>
                </a:solidFill>
                <a:ea typeface="Times New Roman" panose="02020603050405020304" pitchFamily="18" charset="0"/>
                <a:cs typeface="Arial" panose="020B0604020202020204" pitchFamily="34" charset="0"/>
              </a:rPr>
              <a:t>Phanerochaete</a:t>
            </a:r>
            <a:r>
              <a:rPr lang="en-US" sz="2200" b="1" kern="1800" dirty="0">
                <a:solidFill>
                  <a:srgbClr val="C00000"/>
                </a:solidFill>
                <a:ea typeface="Times New Roman" panose="02020603050405020304" pitchFamily="18" charset="0"/>
                <a:cs typeface="Arial" panose="020B0604020202020204" pitchFamily="34" charset="0"/>
              </a:rPr>
              <a:t> and the bacteria </a:t>
            </a:r>
            <a:r>
              <a:rPr lang="en-US" sz="2200" b="1" i="1" kern="1800" dirty="0">
                <a:solidFill>
                  <a:srgbClr val="C00000"/>
                </a:solidFill>
                <a:ea typeface="Times New Roman" panose="02020603050405020304" pitchFamily="18" charset="0"/>
                <a:cs typeface="Arial" panose="020B0604020202020204" pitchFamily="34" charset="0"/>
              </a:rPr>
              <a:t>Cellulomonas</a:t>
            </a:r>
            <a:r>
              <a:rPr lang="en-US" sz="2200" b="1" kern="1800" dirty="0">
                <a:solidFill>
                  <a:srgbClr val="C00000"/>
                </a:solidFill>
                <a:ea typeface="Times New Roman" panose="02020603050405020304" pitchFamily="18" charset="0"/>
                <a:cs typeface="Arial" panose="020B0604020202020204" pitchFamily="34" charset="0"/>
              </a:rPr>
              <a:t> (anaerobe) and </a:t>
            </a:r>
            <a:r>
              <a:rPr lang="en-US" sz="2200" b="1" i="1" kern="1800" dirty="0">
                <a:solidFill>
                  <a:srgbClr val="C00000"/>
                </a:solidFill>
                <a:ea typeface="Times New Roman" panose="02020603050405020304" pitchFamily="18" charset="0"/>
                <a:cs typeface="Arial" panose="020B0604020202020204" pitchFamily="34" charset="0"/>
              </a:rPr>
              <a:t>Clostridium thermocellum</a:t>
            </a:r>
            <a:r>
              <a:rPr lang="en-US" sz="2200" b="1" kern="1800" dirty="0">
                <a:solidFill>
                  <a:srgbClr val="C00000"/>
                </a:solidFill>
                <a:ea typeface="Times New Roman" panose="02020603050405020304" pitchFamily="18" charset="0"/>
                <a:cs typeface="Arial" panose="020B0604020202020204" pitchFamily="34" charset="0"/>
              </a:rPr>
              <a:t> (an anaerobe). </a:t>
            </a:r>
            <a:endParaRPr lang="en-US" sz="2200" b="1" dirty="0">
              <a:solidFill>
                <a:srgbClr val="C00000"/>
              </a:solidFill>
              <a:effectLst/>
              <a:ea typeface="Times New Roman" panose="02020603050405020304" pitchFamily="18" charset="0"/>
              <a:cs typeface="Arial" panose="020B0604020202020204" pitchFamily="34" charset="0"/>
            </a:endParaRPr>
          </a:p>
          <a:p>
            <a:pPr rtl="1">
              <a:lnSpc>
                <a:spcPct val="150000"/>
              </a:lnSpc>
            </a:pPr>
            <a:r>
              <a:rPr lang="en-US" sz="2200" b="1" kern="1800" dirty="0">
                <a:solidFill>
                  <a:srgbClr val="C00000"/>
                </a:solidFill>
                <a:ea typeface="Times New Roman" panose="02020603050405020304" pitchFamily="18" charset="0"/>
                <a:cs typeface="Arial" panose="020B0604020202020204" pitchFamily="34" charset="0"/>
              </a:rPr>
              <a:t>Fungi produces three types of cellulolytic enzymes that cooperate in the degradation of cellulose: endoglucanases (EG I to EG V), cellobiohydrolases (CBH I and CBH II), and β-glucosidases (BGL I and BGL II). </a:t>
            </a:r>
            <a:endParaRPr lang="en-US" sz="2200" b="1" dirty="0">
              <a:solidFill>
                <a:srgbClr val="C00000"/>
              </a:solidFill>
              <a:effectLst/>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387829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CE9C9A9-7A7A-41FF-A9CA-0C533139CE50}"/>
              </a:ext>
            </a:extLst>
          </p:cNvPr>
          <p:cNvSpPr/>
          <p:nvPr/>
        </p:nvSpPr>
        <p:spPr>
          <a:xfrm>
            <a:off x="740897" y="277312"/>
            <a:ext cx="11174437" cy="5780429"/>
          </a:xfrm>
          <a:prstGeom prst="rect">
            <a:avLst/>
          </a:prstGeom>
        </p:spPr>
        <p:txBody>
          <a:bodyPr wrap="square">
            <a:spAutoFit/>
          </a:bodyPr>
          <a:lstStyle/>
          <a:p>
            <a:pPr rtl="1">
              <a:lnSpc>
                <a:spcPct val="150000"/>
              </a:lnSpc>
            </a:pPr>
            <a:r>
              <a:rPr lang="en-US" sz="2400" kern="18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2400" b="1" kern="1800" dirty="0">
                <a:solidFill>
                  <a:srgbClr val="FF0000"/>
                </a:solidFill>
                <a:latin typeface="Arial" panose="020B0604020202020204" pitchFamily="34" charset="0"/>
                <a:ea typeface="Times New Roman" panose="02020603050405020304" pitchFamily="18" charset="0"/>
                <a:cs typeface="Arial" panose="020B0604020202020204" pitchFamily="34" charset="0"/>
              </a:rPr>
              <a:t>Hemicellulose decomposition </a:t>
            </a:r>
            <a:endPar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p>
            <a:pPr>
              <a:lnSpc>
                <a:spcPct val="150000"/>
              </a:lnSpc>
            </a:pPr>
            <a:r>
              <a:rPr lang="en-US" sz="2500" b="1" kern="1800" dirty="0">
                <a:solidFill>
                  <a:schemeClr val="accent1"/>
                </a:solidFill>
                <a:ea typeface="Times New Roman" panose="02020603050405020304" pitchFamily="18" charset="0"/>
                <a:cs typeface="Arial" panose="020B0604020202020204" pitchFamily="34" charset="0"/>
              </a:rPr>
              <a:t>Hemicelluloses are water-soluble polysaccharides and consists of hexoses, pentoses, and uronic acids and are the major plant constituents second only in quantity of cellulose, and sources of energy and nutrients for soil microflora. </a:t>
            </a:r>
          </a:p>
          <a:p>
            <a:pPr>
              <a:lnSpc>
                <a:spcPct val="150000"/>
              </a:lnSpc>
            </a:pPr>
            <a:r>
              <a:rPr lang="en-US" sz="2500" b="1" kern="1800" dirty="0">
                <a:solidFill>
                  <a:schemeClr val="accent1"/>
                </a:solidFill>
                <a:ea typeface="Times New Roman" panose="02020603050405020304" pitchFamily="18" charset="0"/>
                <a:cs typeface="Arial" panose="020B0604020202020204" pitchFamily="34" charset="0"/>
              </a:rPr>
              <a:t>The hydrolysis is brought about by number of hemicellulolytic enzymes known as "hemicellulases" excreted by the microorganisms. </a:t>
            </a:r>
          </a:p>
          <a:p>
            <a:pPr>
              <a:lnSpc>
                <a:spcPct val="150000"/>
              </a:lnSpc>
            </a:pPr>
            <a:r>
              <a:rPr lang="en-US" sz="2500" b="1" kern="1800" dirty="0">
                <a:solidFill>
                  <a:schemeClr val="accent1"/>
                </a:solidFill>
                <a:ea typeface="Times New Roman" panose="02020603050405020304" pitchFamily="18" charset="0"/>
                <a:cs typeface="Arial" panose="020B0604020202020204" pitchFamily="34" charset="0"/>
              </a:rPr>
              <a:t>On hydrolysis hemicelluloses are converted into soluble monosaccharide/sugars (e.g. xylose, arabinose, galactose and mannose) which are further convened to organic acids, alcohols, CO</a:t>
            </a:r>
            <a:r>
              <a:rPr lang="en-US" sz="2500" b="1" kern="1800" baseline="-25000" dirty="0">
                <a:solidFill>
                  <a:schemeClr val="accent1"/>
                </a:solidFill>
                <a:ea typeface="Times New Roman" panose="02020603050405020304" pitchFamily="18" charset="0"/>
                <a:cs typeface="Arial" panose="020B0604020202020204" pitchFamily="34" charset="0"/>
              </a:rPr>
              <a:t>2</a:t>
            </a:r>
            <a:r>
              <a:rPr lang="en-US" sz="2500" b="1" kern="1800" dirty="0">
                <a:solidFill>
                  <a:schemeClr val="accent1"/>
                </a:solidFill>
                <a:ea typeface="Times New Roman" panose="02020603050405020304" pitchFamily="18" charset="0"/>
                <a:cs typeface="Arial" panose="020B0604020202020204" pitchFamily="34" charset="0"/>
              </a:rPr>
              <a:t> and H</a:t>
            </a:r>
            <a:r>
              <a:rPr lang="en-US" sz="2500" b="1" kern="1800" baseline="-25000" dirty="0">
                <a:solidFill>
                  <a:schemeClr val="accent1"/>
                </a:solidFill>
                <a:ea typeface="Times New Roman" panose="02020603050405020304" pitchFamily="18" charset="0"/>
                <a:cs typeface="Arial" panose="020B0604020202020204" pitchFamily="34" charset="0"/>
              </a:rPr>
              <a:t>2</a:t>
            </a:r>
            <a:r>
              <a:rPr lang="en-US" sz="2500" b="1" kern="1800" dirty="0">
                <a:solidFill>
                  <a:schemeClr val="accent1"/>
                </a:solidFill>
                <a:ea typeface="Times New Roman" panose="02020603050405020304" pitchFamily="18" charset="0"/>
                <a:cs typeface="Arial" panose="020B0604020202020204" pitchFamily="34" charset="0"/>
              </a:rPr>
              <a:t>O and uronic acids are broken down to pentoses and CO</a:t>
            </a:r>
            <a:r>
              <a:rPr lang="en-US" sz="2500" b="1" kern="1800" baseline="-25000" dirty="0">
                <a:solidFill>
                  <a:schemeClr val="accent1"/>
                </a:solidFill>
                <a:ea typeface="Times New Roman" panose="02020603050405020304" pitchFamily="18" charset="0"/>
                <a:cs typeface="Arial" panose="020B0604020202020204" pitchFamily="34" charset="0"/>
              </a:rPr>
              <a:t>2</a:t>
            </a:r>
            <a:r>
              <a:rPr lang="en-US" sz="2500" b="1" kern="1800" dirty="0">
                <a:solidFill>
                  <a:schemeClr val="accent1"/>
                </a:solidFill>
                <a:ea typeface="Times New Roman" panose="02020603050405020304" pitchFamily="18" charset="0"/>
                <a:cs typeface="Arial" panose="020B0604020202020204" pitchFamily="34" charset="0"/>
              </a:rPr>
              <a:t>. </a:t>
            </a:r>
            <a:endParaRPr lang="en-US" sz="2500" b="1" dirty="0">
              <a:solidFill>
                <a:schemeClr val="accent1"/>
              </a:solidFill>
            </a:endParaRPr>
          </a:p>
        </p:txBody>
      </p:sp>
    </p:spTree>
    <p:extLst>
      <p:ext uri="{BB962C8B-B14F-4D97-AF65-F5344CB8AC3E}">
        <p14:creationId xmlns:p14="http://schemas.microsoft.com/office/powerpoint/2010/main" val="1601428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9C711DA-FE54-46F7-BC01-9D36C4A82C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64566" y="986845"/>
            <a:ext cx="9411286" cy="5034125"/>
          </a:xfrm>
          <a:prstGeom prst="rect">
            <a:avLst/>
          </a:prstGeom>
        </p:spPr>
      </p:pic>
    </p:spTree>
    <p:extLst>
      <p:ext uri="{BB962C8B-B14F-4D97-AF65-F5344CB8AC3E}">
        <p14:creationId xmlns:p14="http://schemas.microsoft.com/office/powerpoint/2010/main" val="1088073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36B2569-1CC4-4FD8-B03B-77C5CF809E0D}"/>
              </a:ext>
            </a:extLst>
          </p:cNvPr>
          <p:cNvSpPr/>
          <p:nvPr/>
        </p:nvSpPr>
        <p:spPr>
          <a:xfrm>
            <a:off x="825304" y="424603"/>
            <a:ext cx="10963422" cy="5829481"/>
          </a:xfrm>
          <a:prstGeom prst="rect">
            <a:avLst/>
          </a:prstGeom>
        </p:spPr>
        <p:txBody>
          <a:bodyPr wrap="square">
            <a:spAutoFit/>
          </a:bodyPr>
          <a:lstStyle/>
          <a:p>
            <a:pPr rtl="1">
              <a:lnSpc>
                <a:spcPct val="150000"/>
              </a:lnSpc>
            </a:pPr>
            <a:r>
              <a:rPr lang="en-US" sz="2800" b="1" kern="1800" dirty="0">
                <a:solidFill>
                  <a:srgbClr val="FF0000"/>
                </a:solidFill>
                <a:latin typeface="Arial" panose="020B0604020202020204" pitchFamily="34" charset="0"/>
                <a:ea typeface="Times New Roman" panose="02020603050405020304" pitchFamily="18" charset="0"/>
                <a:cs typeface="Arial" panose="020B0604020202020204" pitchFamily="34" charset="0"/>
              </a:rPr>
              <a:t>Various microorganisms including fungi, bacteria and actinomycetes both aerobic and anaerobic are involved in the decomposition of hemicelluloses. </a:t>
            </a:r>
          </a:p>
          <a:p>
            <a:pPr rtl="1">
              <a:lnSpc>
                <a:spcPct val="150000"/>
              </a:lnSpc>
            </a:pPr>
            <a:r>
              <a:rPr lang="en-US" sz="2800" b="1" kern="1800" dirty="0">
                <a:solidFill>
                  <a:srgbClr val="FF0000"/>
                </a:solidFill>
                <a:latin typeface="Arial" panose="020B0604020202020204" pitchFamily="34" charset="0"/>
                <a:ea typeface="Times New Roman" panose="02020603050405020304" pitchFamily="18" charset="0"/>
                <a:cs typeface="Arial" panose="020B0604020202020204" pitchFamily="34" charset="0"/>
              </a:rPr>
              <a:t>Even though hemicelluloses decomposition is much quicker than cellulose decomposition, cells will utilize simple as substrates before hemicelluloses</a:t>
            </a:r>
            <a:endParaRPr lang="en-US" sz="2800" b="1" dirty="0">
              <a:solidFill>
                <a:srgbClr val="FF0000"/>
              </a:solidFill>
              <a:latin typeface="Arial" panose="020B0604020202020204" pitchFamily="34" charset="0"/>
              <a:ea typeface="Times New Roman" panose="02020603050405020304" pitchFamily="18" charset="0"/>
              <a:cs typeface="Arial" panose="020B0604020202020204" pitchFamily="34" charset="0"/>
            </a:endParaRPr>
          </a:p>
          <a:p>
            <a:pPr rtl="1">
              <a:lnSpc>
                <a:spcPct val="150000"/>
              </a:lnSpc>
            </a:pPr>
            <a:r>
              <a:rPr lang="en-US" sz="2800" b="1" kern="1800" dirty="0">
                <a:latin typeface="Arial" panose="020B0604020202020204" pitchFamily="34" charset="0"/>
                <a:ea typeface="Times New Roman" panose="02020603050405020304" pitchFamily="18" charset="0"/>
                <a:cs typeface="Arial" panose="020B0604020202020204" pitchFamily="34" charset="0"/>
              </a:rPr>
              <a:t>Enzymes: </a:t>
            </a:r>
            <a:endParaRPr lang="en-US" sz="2800" b="1" dirty="0">
              <a:latin typeface="Arial" panose="020B0604020202020204" pitchFamily="34" charset="0"/>
              <a:ea typeface="Times New Roman" panose="02020603050405020304" pitchFamily="18" charset="0"/>
              <a:cs typeface="Arial" panose="020B0604020202020204" pitchFamily="34" charset="0"/>
            </a:endParaRPr>
          </a:p>
          <a:p>
            <a:pPr rtl="1">
              <a:lnSpc>
                <a:spcPct val="150000"/>
              </a:lnSpc>
            </a:pPr>
            <a:r>
              <a:rPr lang="en-US" sz="2800" b="1" kern="1800" dirty="0">
                <a:solidFill>
                  <a:srgbClr val="FF0000"/>
                </a:solidFill>
                <a:latin typeface="Arial" panose="020B0604020202020204" pitchFamily="34" charset="0"/>
                <a:ea typeface="Times New Roman" panose="02020603050405020304" pitchFamily="18" charset="0"/>
                <a:cs typeface="Arial" panose="020B0604020202020204" pitchFamily="34" charset="0"/>
              </a:rPr>
              <a:t>Hemicellulases are xylanases, mannanases, arabinofuranosides, and pectin lyases.</a:t>
            </a:r>
            <a:endParaRPr lang="en-US" sz="2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422386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E02CD15-3328-4429-AFF1-8041C42CC286}"/>
              </a:ext>
            </a:extLst>
          </p:cNvPr>
          <p:cNvSpPr/>
          <p:nvPr/>
        </p:nvSpPr>
        <p:spPr>
          <a:xfrm>
            <a:off x="492370" y="321859"/>
            <a:ext cx="11380762" cy="6074099"/>
          </a:xfrm>
          <a:prstGeom prst="rect">
            <a:avLst/>
          </a:prstGeom>
        </p:spPr>
        <p:txBody>
          <a:bodyPr wrap="square">
            <a:spAutoFit/>
          </a:bodyPr>
          <a:lstStyle/>
          <a:p>
            <a:pPr rtl="1">
              <a:lnSpc>
                <a:spcPct val="150000"/>
              </a:lnSpc>
            </a:pPr>
            <a:r>
              <a:rPr lang="en-US" sz="2800" b="1" kern="1800" dirty="0">
                <a:solidFill>
                  <a:schemeClr val="tx2"/>
                </a:solidFill>
                <a:latin typeface="Verdana" panose="020B0604030504040204" pitchFamily="34" charset="0"/>
                <a:ea typeface="Times New Roman" panose="02020603050405020304" pitchFamily="18" charset="0"/>
                <a:cs typeface="Arial" panose="020B0604020202020204" pitchFamily="34" charset="0"/>
              </a:rPr>
              <a:t>Chitin decomposition</a:t>
            </a:r>
            <a:endParaRPr lang="en-US" sz="2800" b="1" dirty="0">
              <a:solidFill>
                <a:schemeClr val="tx2"/>
              </a:solidFill>
              <a:latin typeface="Calibri" panose="020F0502020204030204" pitchFamily="34" charset="0"/>
              <a:ea typeface="Times New Roman" panose="02020603050405020304" pitchFamily="18" charset="0"/>
              <a:cs typeface="Arial" panose="020B0604020202020204" pitchFamily="34" charset="0"/>
            </a:endParaRPr>
          </a:p>
          <a:p>
            <a:pPr rtl="1">
              <a:lnSpc>
                <a:spcPct val="150000"/>
              </a:lnSpc>
            </a:pPr>
            <a:r>
              <a:rPr lang="en-US" sz="2600" b="1" kern="1800" dirty="0">
                <a:solidFill>
                  <a:schemeClr val="accent6">
                    <a:lumMod val="75000"/>
                  </a:schemeClr>
                </a:solidFill>
                <a:latin typeface="Verdana" panose="020B0604030504040204" pitchFamily="34" charset="0"/>
                <a:ea typeface="Times New Roman" panose="02020603050405020304" pitchFamily="18" charset="0"/>
                <a:cs typeface="Arial" panose="020B0604020202020204" pitchFamily="34" charset="0"/>
              </a:rPr>
              <a:t> Chitin is a special compound which can be found in the integument of arthropods and cell wall of fungi. The polymer is not easily degraded, and requires a variety of enzymes to do so. The dominant chitin degrades are the actinomycetes Streptomyces and Nocardia, and (less importantly) fungi as </a:t>
            </a:r>
            <a:r>
              <a:rPr lang="en-US" sz="2600" b="1" i="1" kern="1800" dirty="0">
                <a:solidFill>
                  <a:schemeClr val="accent6">
                    <a:lumMod val="75000"/>
                  </a:schemeClr>
                </a:solidFill>
                <a:latin typeface="Verdana" panose="020B0604030504040204" pitchFamily="34" charset="0"/>
                <a:ea typeface="Times New Roman" panose="02020603050405020304" pitchFamily="18" charset="0"/>
                <a:cs typeface="Arial" panose="020B0604020202020204" pitchFamily="34" charset="0"/>
              </a:rPr>
              <a:t>Trichoderma</a:t>
            </a:r>
            <a:r>
              <a:rPr lang="en-US" sz="2600" b="1" kern="1800" dirty="0">
                <a:solidFill>
                  <a:schemeClr val="accent6">
                    <a:lumMod val="75000"/>
                  </a:schemeClr>
                </a:solidFill>
                <a:latin typeface="Verdana" panose="020B0604030504040204" pitchFamily="34" charset="0"/>
                <a:ea typeface="Times New Roman" panose="02020603050405020304" pitchFamily="18" charset="0"/>
                <a:cs typeface="Arial" panose="020B0604020202020204" pitchFamily="34" charset="0"/>
              </a:rPr>
              <a:t> and </a:t>
            </a:r>
            <a:r>
              <a:rPr lang="en-US" sz="2600" b="1" i="1" kern="1800" dirty="0">
                <a:solidFill>
                  <a:schemeClr val="accent6">
                    <a:lumMod val="75000"/>
                  </a:schemeClr>
                </a:solidFill>
                <a:latin typeface="Verdana" panose="020B0604030504040204" pitchFamily="34" charset="0"/>
                <a:ea typeface="Times New Roman" panose="02020603050405020304" pitchFamily="18" charset="0"/>
                <a:cs typeface="Arial" panose="020B0604020202020204" pitchFamily="34" charset="0"/>
              </a:rPr>
              <a:t>Verticillium.</a:t>
            </a:r>
            <a:endParaRPr lang="en-US" sz="2600" b="1" dirty="0">
              <a:solidFill>
                <a:schemeClr val="accent6">
                  <a:lumMod val="75000"/>
                </a:schemeClr>
              </a:solidFill>
              <a:latin typeface="Calibri" panose="020F0502020204030204" pitchFamily="34" charset="0"/>
              <a:ea typeface="Times New Roman" panose="02020603050405020304" pitchFamily="18" charset="0"/>
              <a:cs typeface="Arial" panose="020B0604020202020204" pitchFamily="34" charset="0"/>
            </a:endParaRPr>
          </a:p>
          <a:p>
            <a:pPr rtl="1">
              <a:lnSpc>
                <a:spcPct val="150000"/>
              </a:lnSpc>
            </a:pPr>
            <a:r>
              <a:rPr lang="en-US" sz="2600" b="1" kern="1800" dirty="0">
                <a:latin typeface="Verdana" panose="020B0604030504040204" pitchFamily="34" charset="0"/>
                <a:ea typeface="Times New Roman" panose="02020603050405020304" pitchFamily="18" charset="0"/>
                <a:cs typeface="Arial" panose="020B0604020202020204" pitchFamily="34" charset="0"/>
              </a:rPr>
              <a:t>Enzymes </a:t>
            </a:r>
            <a:endParaRPr lang="en-US" sz="2600" b="1" dirty="0">
              <a:latin typeface="Calibri" panose="020F0502020204030204" pitchFamily="34" charset="0"/>
              <a:ea typeface="Times New Roman" panose="02020603050405020304" pitchFamily="18" charset="0"/>
              <a:cs typeface="Arial" panose="020B0604020202020204" pitchFamily="34" charset="0"/>
            </a:endParaRPr>
          </a:p>
          <a:p>
            <a:pPr rtl="1">
              <a:lnSpc>
                <a:spcPct val="150000"/>
              </a:lnSpc>
            </a:pPr>
            <a:r>
              <a:rPr lang="en-US" sz="2600" b="1" kern="1800" dirty="0">
                <a:solidFill>
                  <a:schemeClr val="accent6">
                    <a:lumMod val="75000"/>
                  </a:schemeClr>
                </a:solidFill>
                <a:latin typeface="Verdana" panose="020B0604030504040204" pitchFamily="34" charset="0"/>
                <a:ea typeface="Times New Roman" panose="02020603050405020304" pitchFamily="18" charset="0"/>
                <a:cs typeface="Arial" panose="020B0604020202020204" pitchFamily="34" charset="0"/>
              </a:rPr>
              <a:t>Microbes produced Chitinase enzymes for chitin degradation and Chitosanase for chitosan degradation.</a:t>
            </a:r>
            <a:endParaRPr lang="en-US" sz="2600" b="1" dirty="0">
              <a:solidFill>
                <a:schemeClr val="accent6">
                  <a:lumMod val="75000"/>
                </a:schemeClr>
              </a:solidFill>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960707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TotalTime>
  <Words>1177</Words>
  <Application>Microsoft Office PowerPoint</Application>
  <PresentationFormat>Widescreen</PresentationFormat>
  <Paragraphs>58</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Mahmoud Noureldein</dc:creator>
  <cp:lastModifiedBy>Mahmoud Noureldein</cp:lastModifiedBy>
  <cp:revision>11</cp:revision>
  <dcterms:created xsi:type="dcterms:W3CDTF">2020-04-04T12:50:40Z</dcterms:created>
  <dcterms:modified xsi:type="dcterms:W3CDTF">2020-04-04T18:16:55Z</dcterms:modified>
</cp:coreProperties>
</file>