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493" r:id="rId3"/>
    <p:sldId id="608" r:id="rId4"/>
    <p:sldId id="609" r:id="rId5"/>
    <p:sldId id="494" r:id="rId6"/>
    <p:sldId id="495" r:id="rId7"/>
    <p:sldId id="496" r:id="rId8"/>
    <p:sldId id="498" r:id="rId9"/>
    <p:sldId id="499" r:id="rId10"/>
    <p:sldId id="500" r:id="rId11"/>
    <p:sldId id="501" r:id="rId12"/>
    <p:sldId id="611" r:id="rId13"/>
    <p:sldId id="585" r:id="rId14"/>
    <p:sldId id="610" r:id="rId15"/>
    <p:sldId id="504" r:id="rId16"/>
    <p:sldId id="505" r:id="rId17"/>
    <p:sldId id="526" r:id="rId18"/>
    <p:sldId id="527" r:id="rId19"/>
    <p:sldId id="58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D2264-D072-4A0D-92D9-D782943996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7B645F-FB08-4E23-A6B0-77526F262D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311B9D-492F-4038-94BF-ED0500BD0779}"/>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D86C4C7D-90D1-4612-AB6F-FF967E42B0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7D16C-B968-4981-84E3-9A409302E77E}"/>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172525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6E52-ED9D-4C1D-B35F-F0767A8424D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EA20D0-C456-4170-A78B-A233CF7C4B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228835-0BD0-4BEB-B5D9-CAD864547D74}"/>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A2DE640D-E4EC-4850-98A4-B01C4A9B4E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6761BE-F64C-472B-94B2-B69738FEDE3A}"/>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954358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8E2DCD-4A53-4CAE-A5A0-70C48EA0B0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69EF27-A205-4BE0-A1A2-4FE06EAE27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9AF5D-0353-4296-B166-C4FCEE152AFC}"/>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24DFB949-99A2-4335-8969-B369BF726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064EAC-1C74-4D56-94E3-568E5B830617}"/>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673878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C6D6-D5B1-467F-B579-433E7A1DE8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5F478F-40B8-4E85-A8C6-C2F62CE115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15C257-32AE-486D-922B-AFE03B5F82CA}"/>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6EBE09F0-3904-46CD-B44F-424CDA5D2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55D6D-2F1D-45E4-9C29-4F5711D6E57B}"/>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387515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817A8-ADEF-4CA1-84CC-7AF4E14D2B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FB71C1-0FB1-4620-8E9E-26A66E3994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1F16CC-69AB-4A6F-8887-6201A0D7FA75}"/>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6BA5950B-A87E-4530-968E-A6366597B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4FCD9C-9842-4E3F-B965-573880BC7D9F}"/>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1021500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42CA2-5B2D-4C1B-A301-04D4C6059B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7DE957-B2B0-44C5-A30D-DE6038A5DA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44A39D-B408-4A25-866F-C4C2E2D338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14B1F-B5D1-4770-8C69-22EAF733E24A}"/>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6" name="Footer Placeholder 5">
            <a:extLst>
              <a:ext uri="{FF2B5EF4-FFF2-40B4-BE49-F238E27FC236}">
                <a16:creationId xmlns:a16="http://schemas.microsoft.com/office/drawing/2014/main" id="{730CE203-6D98-4AA3-B250-4F2156DCB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5133D3-385B-4B54-80FA-020FF76FE816}"/>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217345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CC71E-FC62-485B-B0F3-5FAAAB06CB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0BE4BC-3824-4C7C-9F3D-DC412C00D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44C490-6E96-47EF-80F8-3B1B9FBFB09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45FEB7-6596-4D68-AB4E-2E404CBD1B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40062-4614-4BEA-833A-59B9AD161D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6AD2D4-7643-4F15-9F97-AD5534824FDF}"/>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8" name="Footer Placeholder 7">
            <a:extLst>
              <a:ext uri="{FF2B5EF4-FFF2-40B4-BE49-F238E27FC236}">
                <a16:creationId xmlns:a16="http://schemas.microsoft.com/office/drawing/2014/main" id="{D5A55933-9F53-499C-A446-3D1D1FF699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FD5611-555D-4C2C-932E-420CC6FE373C}"/>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63393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564F-F93E-4C2C-A5D6-C38BDF4122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03A2D-61B6-425B-87C5-49C87DD453CD}"/>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4" name="Footer Placeholder 3">
            <a:extLst>
              <a:ext uri="{FF2B5EF4-FFF2-40B4-BE49-F238E27FC236}">
                <a16:creationId xmlns:a16="http://schemas.microsoft.com/office/drawing/2014/main" id="{AAD166EA-AA66-4A74-8356-A2557C27B7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718A47-E315-4F8D-B977-48229D72F9BD}"/>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1577633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FAA296-5943-43D2-89F0-B2C1904E1315}"/>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3" name="Footer Placeholder 2">
            <a:extLst>
              <a:ext uri="{FF2B5EF4-FFF2-40B4-BE49-F238E27FC236}">
                <a16:creationId xmlns:a16="http://schemas.microsoft.com/office/drawing/2014/main" id="{7A392DBE-6B45-4C89-BB63-B367F81BDE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3CFEF-5FEA-4033-BC22-7429014408EE}"/>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1657054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FC12-358B-4800-84DE-ACBC25EF8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341F0-BB9C-48A3-8CB2-DB152C78D1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0C47C6-716D-4014-8D43-0CBFD6D801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422FB5-556C-49B9-B915-97366D232D3D}"/>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6" name="Footer Placeholder 5">
            <a:extLst>
              <a:ext uri="{FF2B5EF4-FFF2-40B4-BE49-F238E27FC236}">
                <a16:creationId xmlns:a16="http://schemas.microsoft.com/office/drawing/2014/main" id="{32ED2F60-EC36-4225-A170-C23EF86954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EEBB8-96FC-408A-AEC8-01E5F37C003F}"/>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407176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4CE5-D03E-436A-9DC8-C4F895805B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56014E-7481-4D17-BC31-7C0B260607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7EB85F-B9F6-4DFD-A69E-0D342D3A4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22928-42D0-41A0-9FDB-A834F38C550A}"/>
              </a:ext>
            </a:extLst>
          </p:cNvPr>
          <p:cNvSpPr>
            <a:spLocks noGrp="1"/>
          </p:cNvSpPr>
          <p:nvPr>
            <p:ph type="dt" sz="half" idx="10"/>
          </p:nvPr>
        </p:nvSpPr>
        <p:spPr/>
        <p:txBody>
          <a:bodyPr/>
          <a:lstStyle/>
          <a:p>
            <a:fld id="{70E3B09F-5870-48D0-8E92-407CADA41357}" type="datetimeFigureOut">
              <a:rPr lang="en-US" smtClean="0"/>
              <a:t>4/6/2020</a:t>
            </a:fld>
            <a:endParaRPr lang="en-US"/>
          </a:p>
        </p:txBody>
      </p:sp>
      <p:sp>
        <p:nvSpPr>
          <p:cNvPr id="6" name="Footer Placeholder 5">
            <a:extLst>
              <a:ext uri="{FF2B5EF4-FFF2-40B4-BE49-F238E27FC236}">
                <a16:creationId xmlns:a16="http://schemas.microsoft.com/office/drawing/2014/main" id="{D0D4EB96-D03E-445A-9134-1261E24920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629AD2-C368-45CA-8356-DF7052895496}"/>
              </a:ext>
            </a:extLst>
          </p:cNvPr>
          <p:cNvSpPr>
            <a:spLocks noGrp="1"/>
          </p:cNvSpPr>
          <p:nvPr>
            <p:ph type="sldNum" sz="quarter" idx="12"/>
          </p:nvPr>
        </p:nvSpPr>
        <p:spPr/>
        <p:txBody>
          <a:bodyPr/>
          <a:lstStyle/>
          <a:p>
            <a:fld id="{4BF09CEB-D3C5-472D-9E97-2B276C7AB8D9}" type="slidenum">
              <a:rPr lang="en-US" smtClean="0"/>
              <a:t>‹#›</a:t>
            </a:fld>
            <a:endParaRPr lang="en-US"/>
          </a:p>
        </p:txBody>
      </p:sp>
    </p:spTree>
    <p:extLst>
      <p:ext uri="{BB962C8B-B14F-4D97-AF65-F5344CB8AC3E}">
        <p14:creationId xmlns:p14="http://schemas.microsoft.com/office/powerpoint/2010/main" val="2441506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8000"/>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2980A1-308D-419C-B437-A80935B3CD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DDCE76-5F76-4D1B-AF48-8D1C31EBF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424B1F-316D-42EB-BCFD-7C4DD2AF29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3B09F-5870-48D0-8E92-407CADA41357}" type="datetimeFigureOut">
              <a:rPr lang="en-US" smtClean="0"/>
              <a:t>4/6/2020</a:t>
            </a:fld>
            <a:endParaRPr lang="en-US"/>
          </a:p>
        </p:txBody>
      </p:sp>
      <p:sp>
        <p:nvSpPr>
          <p:cNvPr id="5" name="Footer Placeholder 4">
            <a:extLst>
              <a:ext uri="{FF2B5EF4-FFF2-40B4-BE49-F238E27FC236}">
                <a16:creationId xmlns:a16="http://schemas.microsoft.com/office/drawing/2014/main" id="{70D56AC8-78C5-4CC0-86BB-C69FF7C9A7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90BE67-48EE-4E0C-B5FD-897F8CEC88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F09CEB-D3C5-472D-9E97-2B276C7AB8D9}" type="slidenum">
              <a:rPr lang="en-US" smtClean="0"/>
              <a:t>‹#›</a:t>
            </a:fld>
            <a:endParaRPr lang="en-US"/>
          </a:p>
        </p:txBody>
      </p:sp>
    </p:spTree>
    <p:extLst>
      <p:ext uri="{BB962C8B-B14F-4D97-AF65-F5344CB8AC3E}">
        <p14:creationId xmlns:p14="http://schemas.microsoft.com/office/powerpoint/2010/main" val="19215334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330FE9-32AF-4F18-9618-1524B7F33BA4}"/>
              </a:ext>
            </a:extLst>
          </p:cNvPr>
          <p:cNvSpPr/>
          <p:nvPr/>
        </p:nvSpPr>
        <p:spPr>
          <a:xfrm>
            <a:off x="661183" y="466288"/>
            <a:ext cx="10719580" cy="5731121"/>
          </a:xfrm>
          <a:prstGeom prst="rect">
            <a:avLst/>
          </a:prstGeom>
        </p:spPr>
        <p:txBody>
          <a:bodyPr wrap="square">
            <a:spAutoFit/>
          </a:bodyPr>
          <a:lstStyle/>
          <a:p>
            <a:pPr indent="360045" algn="ctr">
              <a:lnSpc>
                <a:spcPct val="150000"/>
              </a:lnSpc>
            </a:pPr>
            <a:r>
              <a:rPr lang="en-US" sz="3600" b="1" dirty="0">
                <a:solidFill>
                  <a:srgbClr val="C00000"/>
                </a:solidFill>
                <a:latin typeface="Calibri" panose="020F0502020204030204" pitchFamily="34" charset="0"/>
                <a:ea typeface="Times New Roman" panose="02020603050405020304" pitchFamily="18" charset="0"/>
                <a:cs typeface="Calibri" panose="020F0502020204030204" pitchFamily="34" charset="0"/>
              </a:rPr>
              <a:t>Soil Microbiology</a:t>
            </a:r>
            <a:endParaRPr lang="en-US" sz="3600" dirty="0">
              <a:solidFill>
                <a:srgbClr val="00B050"/>
              </a:solidFill>
              <a:latin typeface="Calibri" panose="020F0502020204030204" pitchFamily="34" charset="0"/>
              <a:ea typeface="Times New Roman" panose="02020603050405020304" pitchFamily="18" charset="0"/>
              <a:cs typeface="Calibri" panose="020F0502020204030204" pitchFamily="34" charset="0"/>
            </a:endParaRPr>
          </a:p>
          <a:p>
            <a:pPr indent="360045" algn="ctr">
              <a:lnSpc>
                <a:spcPct val="150000"/>
              </a:lnSpc>
            </a:pPr>
            <a:r>
              <a:rPr lang="en-US" sz="3600" b="1" dirty="0">
                <a:solidFill>
                  <a:srgbClr val="7030A0"/>
                </a:solidFill>
                <a:latin typeface="Calibri" panose="020F0502020204030204" pitchFamily="34" charset="0"/>
                <a:cs typeface="Calibri" panose="020F0502020204030204" pitchFamily="34" charset="0"/>
              </a:rPr>
              <a:t>Third year botany</a:t>
            </a:r>
          </a:p>
          <a:p>
            <a:pPr indent="360045" algn="ctr">
              <a:lnSpc>
                <a:spcPct val="150000"/>
              </a:lnSpc>
            </a:pPr>
            <a:r>
              <a:rPr lang="en-US" sz="3600" b="1"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307B</a:t>
            </a:r>
          </a:p>
          <a:p>
            <a:pPr indent="360045" algn="ctr">
              <a:lnSpc>
                <a:spcPct val="150000"/>
              </a:lnSpc>
            </a:pPr>
            <a:r>
              <a:rPr lang="en-US" sz="3600" b="1"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Lecture 8</a:t>
            </a:r>
            <a:endParaRPr lang="en-US" sz="1600" dirty="0">
              <a:effectLst/>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endParaRPr lang="en-US" sz="1600" dirty="0">
              <a:latin typeface="Verdana" panose="020B0604030504040204" pitchFamily="34" charset="0"/>
              <a:ea typeface="Times New Roman" panose="02020603050405020304" pitchFamily="18" charset="0"/>
            </a:endParaRPr>
          </a:p>
          <a:p>
            <a:pPr indent="360045" algn="ctr">
              <a:lnSpc>
                <a:spcPct val="150000"/>
              </a:lnSpc>
            </a:pPr>
            <a:r>
              <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D</a:t>
            </a:r>
            <a:r>
              <a:rPr lang="en-US" sz="3600" b="1" dirty="0">
                <a:highlight>
                  <a:srgbClr val="FFFF00"/>
                </a:highlight>
                <a:latin typeface="Calibri" panose="020F0502020204030204" pitchFamily="34" charset="0"/>
                <a:ea typeface="Times New Roman" panose="02020603050405020304" pitchFamily="18" charset="0"/>
                <a:cs typeface="Calibri" panose="020F0502020204030204" pitchFamily="34" charset="0"/>
              </a:rPr>
              <a:t>r. Mahmoud Nour El-Dein</a:t>
            </a:r>
            <a:endParaRPr lang="en-US" sz="3600" b="1"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869756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4">
            <a:extLst>
              <a:ext uri="{FF2B5EF4-FFF2-40B4-BE49-F238E27FC236}">
                <a16:creationId xmlns:a16="http://schemas.microsoft.com/office/drawing/2014/main" id="{339D32B6-E19F-41F5-86A4-B5EB8D174A3C}"/>
              </a:ext>
            </a:extLst>
          </p:cNvPr>
          <p:cNvSpPr>
            <a:spLocks noGrp="1" noChangeArrowheads="1"/>
          </p:cNvSpPr>
          <p:nvPr>
            <p:ph idx="1"/>
          </p:nvPr>
        </p:nvSpPr>
        <p:spPr>
          <a:xfrm>
            <a:off x="1828800" y="228600"/>
            <a:ext cx="8305800" cy="6172200"/>
          </a:xfrm>
        </p:spPr>
        <p:txBody>
          <a:bodyPr/>
          <a:lstStyle/>
          <a:p>
            <a:pPr eaLnBrk="1" hangingPunct="1">
              <a:spcBef>
                <a:spcPct val="0"/>
              </a:spcBef>
              <a:buFontTx/>
              <a:buNone/>
            </a:pPr>
            <a:r>
              <a:rPr lang="en-US" altLang="ar-EG" b="1" dirty="0">
                <a:solidFill>
                  <a:schemeClr val="hlink"/>
                </a:solidFill>
                <a:latin typeface="Times New Roman" panose="02020603050405020304" pitchFamily="18" charset="0"/>
                <a:cs typeface="Times New Roman" panose="02020603050405020304" pitchFamily="18" charset="0"/>
              </a:rPr>
              <a:t>    </a:t>
            </a:r>
            <a:endParaRPr lang="en-US" altLang="ar-EG" dirty="0">
              <a:solidFill>
                <a:srgbClr val="A50021"/>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127F7D24-3C7E-4B7A-B9C9-56173E15EE37}"/>
              </a:ext>
            </a:extLst>
          </p:cNvPr>
          <p:cNvSpPr/>
          <p:nvPr/>
        </p:nvSpPr>
        <p:spPr>
          <a:xfrm>
            <a:off x="719796" y="671120"/>
            <a:ext cx="10752407" cy="5539978"/>
          </a:xfrm>
          <a:prstGeom prst="rect">
            <a:avLst/>
          </a:prstGeom>
        </p:spPr>
        <p:txBody>
          <a:bodyPr wrap="square">
            <a:spAutoFit/>
          </a:bodyPr>
          <a:lstStyle/>
          <a:p>
            <a:pPr>
              <a:lnSpc>
                <a:spcPct val="150000"/>
              </a:lnSpc>
              <a:spcBef>
                <a:spcPct val="0"/>
              </a:spcBef>
            </a:pPr>
            <a:endParaRPr lang="en-US" altLang="ar-EG" sz="2800" b="1" dirty="0">
              <a:solidFill>
                <a:srgbClr val="FF0000"/>
              </a:solidFill>
              <a:latin typeface="Times New Roman" panose="02020603050405020304" pitchFamily="18" charset="0"/>
              <a:cs typeface="Times New Roman" panose="02020603050405020304" pitchFamily="18" charset="0"/>
            </a:endParaRPr>
          </a:p>
          <a:p>
            <a:pPr>
              <a:lnSpc>
                <a:spcPct val="150000"/>
              </a:lnSpc>
              <a:spcBef>
                <a:spcPct val="0"/>
              </a:spcBef>
            </a:pPr>
            <a:r>
              <a:rPr lang="en-US" altLang="ar-EG" sz="2800" b="1" dirty="0">
                <a:solidFill>
                  <a:srgbClr val="FF0000"/>
                </a:solidFill>
                <a:latin typeface="Times New Roman" panose="02020603050405020304" pitchFamily="18" charset="0"/>
                <a:cs typeface="Times New Roman" panose="02020603050405020304" pitchFamily="18" charset="0"/>
              </a:rPr>
              <a:t>Factors Influencing Rate of Organic Matter Decomposition.</a:t>
            </a:r>
          </a:p>
          <a:p>
            <a:pPr>
              <a:lnSpc>
                <a:spcPct val="150000"/>
              </a:lnSpc>
              <a:spcBef>
                <a:spcPct val="0"/>
              </a:spcBef>
            </a:pPr>
            <a:r>
              <a:rPr lang="en-US" altLang="ar-EG" sz="2800" b="1" dirty="0">
                <a:latin typeface="Times New Roman" panose="02020603050405020304" pitchFamily="18" charset="0"/>
                <a:cs typeface="Times New Roman" panose="02020603050405020304" pitchFamily="18" charset="0"/>
              </a:rPr>
              <a:t>In addition to the composition of organic matter, nature and abundance of microorganisms in soil, the extent of C, N, P and K., moisture content of the soil and its temperature, pH, aeration, C: N ratio of plant residues and presence/absence of inhibitory substances (e.g. tannins) etc. are some of the major factors which influence the rate of organic matter decomposition.</a:t>
            </a:r>
          </a:p>
          <a:p>
            <a:pPr>
              <a:spcBef>
                <a:spcPct val="0"/>
              </a:spcBef>
            </a:pPr>
            <a:r>
              <a:rPr lang="en-US" altLang="ar-EG" b="1" dirty="0">
                <a:solidFill>
                  <a:srgbClr val="3366FF"/>
                </a:solidFill>
                <a:latin typeface="Times New Roman" panose="02020603050405020304" pitchFamily="18" charset="0"/>
                <a:cs typeface="Times New Roman" panose="02020603050405020304"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4">
            <a:extLst>
              <a:ext uri="{FF2B5EF4-FFF2-40B4-BE49-F238E27FC236}">
                <a16:creationId xmlns:a16="http://schemas.microsoft.com/office/drawing/2014/main" id="{A7289677-8C6F-4D59-A6CE-7AF33626A552}"/>
              </a:ext>
            </a:extLst>
          </p:cNvPr>
          <p:cNvSpPr>
            <a:spLocks noGrp="1" noChangeArrowheads="1"/>
          </p:cNvSpPr>
          <p:nvPr>
            <p:ph idx="1"/>
          </p:nvPr>
        </p:nvSpPr>
        <p:spPr>
          <a:xfrm>
            <a:off x="689317" y="228600"/>
            <a:ext cx="11254153" cy="6096000"/>
          </a:xfrm>
        </p:spPr>
        <p:txBody>
          <a:bodyPr>
            <a:normAutofit fontScale="92500" lnSpcReduction="10000"/>
          </a:bodyPr>
          <a:lstStyle/>
          <a:p>
            <a:pPr eaLnBrk="1" hangingPunct="1">
              <a:lnSpc>
                <a:spcPct val="150000"/>
              </a:lnSpc>
              <a:spcBef>
                <a:spcPct val="0"/>
              </a:spcBef>
              <a:buFontTx/>
              <a:buNone/>
            </a:pPr>
            <a:endParaRPr lang="en-US" altLang="ar-EG" sz="3000" b="1" dirty="0">
              <a:solidFill>
                <a:srgbClr val="A50021"/>
              </a:solidFill>
              <a:latin typeface="Times New Roman" panose="02020603050405020304" pitchFamily="18" charset="0"/>
              <a:cs typeface="Times New Roman" panose="02020603050405020304" pitchFamily="18" charset="0"/>
            </a:endParaRPr>
          </a:p>
          <a:p>
            <a:pPr eaLnBrk="1" hangingPunct="1">
              <a:lnSpc>
                <a:spcPct val="150000"/>
              </a:lnSpc>
              <a:spcBef>
                <a:spcPct val="0"/>
              </a:spcBef>
              <a:buFontTx/>
              <a:buNone/>
            </a:pPr>
            <a:r>
              <a:rPr lang="en-US" altLang="ar-EG" sz="3000" b="1" dirty="0">
                <a:solidFill>
                  <a:srgbClr val="A50021"/>
                </a:solidFill>
                <a:latin typeface="Times New Roman" panose="02020603050405020304" pitchFamily="18" charset="0"/>
                <a:cs typeface="Times New Roman" panose="02020603050405020304" pitchFamily="18" charset="0"/>
              </a:rPr>
              <a:t>As soon as plant and animal residues are added to the soil, there is a rapid increase in the activity of microorganisms. </a:t>
            </a:r>
          </a:p>
          <a:p>
            <a:pPr eaLnBrk="1" hangingPunct="1">
              <a:lnSpc>
                <a:spcPct val="150000"/>
              </a:lnSpc>
              <a:spcBef>
                <a:spcPct val="0"/>
              </a:spcBef>
              <a:buFontTx/>
              <a:buNone/>
            </a:pPr>
            <a:endParaRPr lang="en-US" altLang="ar-EG" sz="3000" b="1" dirty="0">
              <a:solidFill>
                <a:srgbClr val="A50021"/>
              </a:solidFill>
              <a:latin typeface="Times New Roman" panose="02020603050405020304" pitchFamily="18" charset="0"/>
              <a:cs typeface="Times New Roman" panose="02020603050405020304" pitchFamily="18" charset="0"/>
            </a:endParaRPr>
          </a:p>
          <a:p>
            <a:pPr eaLnBrk="1" hangingPunct="1">
              <a:lnSpc>
                <a:spcPct val="150000"/>
              </a:lnSpc>
              <a:spcBef>
                <a:spcPct val="0"/>
              </a:spcBef>
              <a:buFontTx/>
              <a:buNone/>
            </a:pPr>
            <a:r>
              <a:rPr lang="en-US" altLang="ar-EG" sz="3000" b="1" dirty="0">
                <a:solidFill>
                  <a:srgbClr val="A50021"/>
                </a:solidFill>
                <a:latin typeface="Times New Roman" panose="02020603050405020304" pitchFamily="18" charset="0"/>
                <a:cs typeface="Times New Roman" panose="02020603050405020304" pitchFamily="18" charset="0"/>
              </a:rPr>
              <a:t>These are not true soil organisms, but they continue their activity by taking part in the decomposition of organic matter and thereby release of plant nutrients in the soil. </a:t>
            </a:r>
          </a:p>
          <a:p>
            <a:pPr eaLnBrk="1" hangingPunct="1">
              <a:lnSpc>
                <a:spcPct val="150000"/>
              </a:lnSpc>
              <a:spcBef>
                <a:spcPct val="0"/>
              </a:spcBef>
              <a:buFontTx/>
              <a:buNone/>
            </a:pPr>
            <a:endParaRPr lang="en-US" altLang="ar-EG" sz="3000" b="1" dirty="0">
              <a:solidFill>
                <a:srgbClr val="A50021"/>
              </a:solidFill>
              <a:latin typeface="Times New Roman" panose="02020603050405020304" pitchFamily="18" charset="0"/>
              <a:cs typeface="Times New Roman" panose="02020603050405020304" pitchFamily="18" charset="0"/>
            </a:endParaRPr>
          </a:p>
          <a:p>
            <a:pPr eaLnBrk="1" hangingPunct="1">
              <a:lnSpc>
                <a:spcPct val="150000"/>
              </a:lnSpc>
              <a:spcBef>
                <a:spcPct val="0"/>
              </a:spcBef>
              <a:buFontTx/>
              <a:buNone/>
            </a:pPr>
            <a:r>
              <a:rPr lang="en-US" altLang="ar-EG" sz="3000" b="1" dirty="0">
                <a:solidFill>
                  <a:srgbClr val="A50021"/>
                </a:solidFill>
                <a:latin typeface="Times New Roman" panose="02020603050405020304" pitchFamily="18" charset="0"/>
                <a:cs typeface="Times New Roman" panose="02020603050405020304" pitchFamily="18" charset="0"/>
              </a:rPr>
              <a:t>Bacteria are the most abundant organisms playing important role in the decomposition of organic matter</a:t>
            </a:r>
            <a:r>
              <a:rPr lang="en-US" altLang="ar-EG" sz="3000" b="1" dirty="0">
                <a:solidFill>
                  <a:schemeClr val="hlink"/>
                </a:solidFill>
                <a:latin typeface="Times New Roman" panose="02020603050405020304" pitchFamily="18" charset="0"/>
                <a:cs typeface="Times New Roman" panose="02020603050405020304" pitchFamily="18" charset="0"/>
              </a:rPr>
              <a:t>.</a:t>
            </a:r>
          </a:p>
          <a:p>
            <a:pPr eaLnBrk="1" hangingPunct="1">
              <a:buFont typeface="Wingdings" panose="05000000000000000000" pitchFamily="2" charset="2"/>
              <a:buNone/>
            </a:pPr>
            <a:endParaRPr lang="en-US" altLang="ar-EG" dirty="0">
              <a:solidFill>
                <a:schemeClr val="hlin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09B0A4-FA8A-4E41-99C2-5B06382994A9}"/>
              </a:ext>
            </a:extLst>
          </p:cNvPr>
          <p:cNvSpPr/>
          <p:nvPr/>
        </p:nvSpPr>
        <p:spPr>
          <a:xfrm>
            <a:off x="867507" y="521830"/>
            <a:ext cx="10893083" cy="5185522"/>
          </a:xfrm>
          <a:prstGeom prst="rect">
            <a:avLst/>
          </a:prstGeom>
        </p:spPr>
        <p:txBody>
          <a:bodyPr wrap="square">
            <a:spAutoFit/>
          </a:bodyPr>
          <a:lstStyle/>
          <a:p>
            <a:pPr>
              <a:lnSpc>
                <a:spcPct val="150000"/>
              </a:lnSpc>
            </a:pPr>
            <a:r>
              <a:rPr lang="en-US" altLang="ar-EG" sz="2800" b="1" dirty="0">
                <a:solidFill>
                  <a:srgbClr val="A50021"/>
                </a:solidFill>
                <a:latin typeface="Times New Roman" panose="02020603050405020304" pitchFamily="18" charset="0"/>
              </a:rPr>
              <a:t>Majority of bacteria involved in decomposition of organic matter are heterotrophs and autotrophs are least in proportion which are not directly involved in organic matter decomposition. Actinomycetes and fungi are also found to play important role in the decomposition of organic matter. </a:t>
            </a:r>
          </a:p>
          <a:p>
            <a:pPr>
              <a:lnSpc>
                <a:spcPct val="150000"/>
              </a:lnSpc>
            </a:pPr>
            <a:r>
              <a:rPr lang="en-US" altLang="ar-EG" sz="2800" b="1" dirty="0">
                <a:solidFill>
                  <a:srgbClr val="A50021"/>
                </a:solidFill>
                <a:latin typeface="Times New Roman" panose="02020603050405020304" pitchFamily="18" charset="0"/>
              </a:rPr>
              <a:t>Soil algae may contribute a small amount of organic matter through their biomass but they do not have any active role in organic matter decomposition. </a:t>
            </a:r>
          </a:p>
        </p:txBody>
      </p:sp>
    </p:spTree>
    <p:extLst>
      <p:ext uri="{BB962C8B-B14F-4D97-AF65-F5344CB8AC3E}">
        <p14:creationId xmlns:p14="http://schemas.microsoft.com/office/powerpoint/2010/main" val="2440868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3">
            <a:extLst>
              <a:ext uri="{FF2B5EF4-FFF2-40B4-BE49-F238E27FC236}">
                <a16:creationId xmlns:a16="http://schemas.microsoft.com/office/drawing/2014/main" id="{F3281F04-6438-4419-AC79-32DC1C7C6518}"/>
              </a:ext>
            </a:extLst>
          </p:cNvPr>
          <p:cNvSpPr>
            <a:spLocks noGrp="1" noChangeArrowheads="1"/>
          </p:cNvSpPr>
          <p:nvPr>
            <p:ph idx="1"/>
          </p:nvPr>
        </p:nvSpPr>
        <p:spPr>
          <a:xfrm>
            <a:off x="633046" y="675248"/>
            <a:ext cx="11338560" cy="5683349"/>
          </a:xfrm>
        </p:spPr>
        <p:txBody>
          <a:bodyPr>
            <a:normAutofit fontScale="92500"/>
          </a:bodyPr>
          <a:lstStyle/>
          <a:p>
            <a:pPr marL="457200" indent="-457200">
              <a:lnSpc>
                <a:spcPct val="80000"/>
              </a:lnSpc>
              <a:buNone/>
            </a:pPr>
            <a:endParaRPr lang="en-US" altLang="ar-EG" b="1" dirty="0">
              <a:solidFill>
                <a:srgbClr val="009900"/>
              </a:solidFill>
              <a:latin typeface="Times New Roman" panose="02020603050405020304" pitchFamily="18" charset="0"/>
              <a:cs typeface="Times New Roman" panose="02020603050405020304" pitchFamily="18" charset="0"/>
            </a:endParaRPr>
          </a:p>
          <a:p>
            <a:pPr marL="457200" indent="-457200">
              <a:lnSpc>
                <a:spcPct val="80000"/>
              </a:lnSpc>
              <a:buNone/>
            </a:pPr>
            <a:r>
              <a:rPr lang="en-US" altLang="ar-EG" b="1" dirty="0">
                <a:solidFill>
                  <a:srgbClr val="009900"/>
                </a:solidFill>
                <a:latin typeface="Times New Roman" panose="02020603050405020304" pitchFamily="18" charset="0"/>
                <a:cs typeface="Times New Roman" panose="02020603050405020304" pitchFamily="18" charset="0"/>
              </a:rPr>
              <a:t>a- Aeration:</a:t>
            </a:r>
            <a:r>
              <a:rPr lang="en-US" altLang="ar-EG" dirty="0"/>
              <a:t> </a:t>
            </a:r>
          </a:p>
          <a:p>
            <a:pPr marL="457200" indent="-457200">
              <a:lnSpc>
                <a:spcPct val="150000"/>
              </a:lnSpc>
              <a:spcBef>
                <a:spcPts val="0"/>
              </a:spcBef>
              <a:buNone/>
            </a:pPr>
            <a:r>
              <a:rPr lang="en-US" altLang="ar-EG" b="1" dirty="0">
                <a:solidFill>
                  <a:srgbClr val="A50021"/>
                </a:solidFill>
                <a:latin typeface="Times New Roman" panose="02020603050405020304" pitchFamily="18" charset="0"/>
                <a:cs typeface="Times New Roman" panose="02020603050405020304" pitchFamily="18" charset="0"/>
              </a:rPr>
              <a:t>Good aeration is necessary for the proper activity of the microorganisms involved in the decomposition of organic matter. </a:t>
            </a:r>
          </a:p>
          <a:p>
            <a:pPr marL="457200" indent="-457200">
              <a:lnSpc>
                <a:spcPct val="150000"/>
              </a:lnSpc>
              <a:spcBef>
                <a:spcPts val="0"/>
              </a:spcBef>
              <a:buNone/>
            </a:pPr>
            <a:r>
              <a:rPr lang="en-US" altLang="ar-EG" b="1" dirty="0">
                <a:solidFill>
                  <a:srgbClr val="A50021"/>
                </a:solidFill>
                <a:latin typeface="Times New Roman" panose="02020603050405020304" pitchFamily="18" charset="0"/>
                <a:cs typeface="Times New Roman" panose="02020603050405020304" pitchFamily="18" charset="0"/>
              </a:rPr>
              <a:t>Under anaerobic conditions fungi and actinomycetes are almost suppressed and only a few bacteria </a:t>
            </a:r>
            <a:r>
              <a:rPr lang="en-US" altLang="ar-EG" b="1" i="1" dirty="0">
                <a:solidFill>
                  <a:srgbClr val="A50021"/>
                </a:solidFill>
                <a:latin typeface="Times New Roman" panose="02020603050405020304" pitchFamily="18" charset="0"/>
                <a:cs typeface="Times New Roman" panose="02020603050405020304" pitchFamily="18" charset="0"/>
              </a:rPr>
              <a:t>(Clostridium) </a:t>
            </a:r>
            <a:r>
              <a:rPr lang="en-US" altLang="ar-EG" b="1" dirty="0">
                <a:solidFill>
                  <a:srgbClr val="A50021"/>
                </a:solidFill>
                <a:latin typeface="Times New Roman" panose="02020603050405020304" pitchFamily="18" charset="0"/>
                <a:cs typeface="Times New Roman" panose="02020603050405020304" pitchFamily="18" charset="0"/>
              </a:rPr>
              <a:t>take part in anaerobic decomposition. </a:t>
            </a:r>
          </a:p>
          <a:p>
            <a:pPr marL="457200" indent="-457200">
              <a:lnSpc>
                <a:spcPct val="150000"/>
              </a:lnSpc>
              <a:spcBef>
                <a:spcPts val="0"/>
              </a:spcBef>
              <a:buNone/>
            </a:pPr>
            <a:r>
              <a:rPr lang="en-US" altLang="ar-EG" b="1" dirty="0">
                <a:solidFill>
                  <a:srgbClr val="A50021"/>
                </a:solidFill>
                <a:latin typeface="Times New Roman" panose="02020603050405020304" pitchFamily="18" charset="0"/>
                <a:cs typeface="Times New Roman" panose="02020603050405020304" pitchFamily="18" charset="0"/>
              </a:rPr>
              <a:t>The rate of decomposition is markedly retarded. It was found that under aerobic conditions 65 % of the total organic matter decomposes during six months, while under anaerobic conditions only 47 % organic matter can be decomposed during the same period.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9FBACE-CF3B-413D-AD6E-E60A2DC5F255}"/>
              </a:ext>
            </a:extLst>
          </p:cNvPr>
          <p:cNvSpPr/>
          <p:nvPr/>
        </p:nvSpPr>
        <p:spPr>
          <a:xfrm>
            <a:off x="633045" y="703384"/>
            <a:ext cx="11029071" cy="5539978"/>
          </a:xfrm>
          <a:prstGeom prst="rect">
            <a:avLst/>
          </a:prstGeom>
        </p:spPr>
        <p:txBody>
          <a:bodyPr wrap="square">
            <a:spAutoFit/>
          </a:bodyPr>
          <a:lstStyle/>
          <a:p>
            <a:pPr>
              <a:lnSpc>
                <a:spcPct val="150000"/>
              </a:lnSpc>
            </a:pPr>
            <a:endParaRPr lang="en-US" altLang="ar-EG" sz="2800" b="1" dirty="0">
              <a:latin typeface="Times New Roman" panose="02020603050405020304" pitchFamily="18" charset="0"/>
              <a:cs typeface="Times New Roman" panose="02020603050405020304" pitchFamily="18" charset="0"/>
            </a:endParaRPr>
          </a:p>
          <a:p>
            <a:pPr>
              <a:lnSpc>
                <a:spcPct val="150000"/>
              </a:lnSpc>
            </a:pPr>
            <a:endParaRPr lang="en-US" altLang="ar-EG" sz="2800" b="1" dirty="0">
              <a:latin typeface="Times New Roman" panose="02020603050405020304" pitchFamily="18" charset="0"/>
              <a:cs typeface="Times New Roman" panose="02020603050405020304" pitchFamily="18" charset="0"/>
            </a:endParaRPr>
          </a:p>
          <a:p>
            <a:pPr>
              <a:lnSpc>
                <a:spcPct val="150000"/>
              </a:lnSpc>
            </a:pPr>
            <a:r>
              <a:rPr lang="en-US" altLang="ar-EG" sz="2800" b="1" dirty="0">
                <a:latin typeface="Times New Roman" panose="02020603050405020304" pitchFamily="18" charset="0"/>
                <a:cs typeface="Times New Roman" panose="02020603050405020304" pitchFamily="18" charset="0"/>
              </a:rPr>
              <a:t>Anaerobic decomposition of organic matter results into the production of large quantity of organic acids and evolution of gases like methane (CH </a:t>
            </a:r>
            <a:r>
              <a:rPr lang="en-US" altLang="ar-EG" sz="2800" b="1" baseline="-25000" dirty="0">
                <a:latin typeface="Times New Roman" panose="02020603050405020304" pitchFamily="18" charset="0"/>
                <a:cs typeface="Times New Roman" panose="02020603050405020304" pitchFamily="18" charset="0"/>
              </a:rPr>
              <a:t>4</a:t>
            </a:r>
            <a:r>
              <a:rPr lang="en-US" altLang="ar-EG" sz="2800" b="1" dirty="0">
                <a:latin typeface="Times New Roman" panose="02020603050405020304" pitchFamily="18" charset="0"/>
                <a:cs typeface="Times New Roman" panose="02020603050405020304" pitchFamily="18" charset="0"/>
              </a:rPr>
              <a:t>) hydrogen (H</a:t>
            </a:r>
            <a:r>
              <a:rPr lang="en-US" altLang="ar-EG" sz="2800" b="1" baseline="-25000" dirty="0">
                <a:latin typeface="Times New Roman" panose="02020603050405020304" pitchFamily="18" charset="0"/>
                <a:cs typeface="Times New Roman" panose="02020603050405020304" pitchFamily="18" charset="0"/>
              </a:rPr>
              <a:t>2</a:t>
            </a:r>
            <a:r>
              <a:rPr lang="en-US" altLang="ar-EG" sz="2800" b="1" dirty="0">
                <a:latin typeface="Times New Roman" panose="02020603050405020304" pitchFamily="18" charset="0"/>
                <a:cs typeface="Times New Roman" panose="02020603050405020304" pitchFamily="18" charset="0"/>
              </a:rPr>
              <a:t>) and carbon dioxide (CO</a:t>
            </a:r>
            <a:r>
              <a:rPr lang="en-US" altLang="ar-EG" sz="2800" b="1" baseline="-25000" dirty="0">
                <a:latin typeface="Times New Roman" panose="02020603050405020304" pitchFamily="18" charset="0"/>
                <a:cs typeface="Times New Roman" panose="02020603050405020304" pitchFamily="18" charset="0"/>
              </a:rPr>
              <a:t>2</a:t>
            </a:r>
            <a:r>
              <a:rPr lang="en-US" altLang="ar-EG" sz="2800" b="1" dirty="0">
                <a:latin typeface="Times New Roman" panose="02020603050405020304" pitchFamily="18" charset="0"/>
                <a:cs typeface="Times New Roman" panose="02020603050405020304" pitchFamily="18" charset="0"/>
              </a:rPr>
              <a:t>). </a:t>
            </a:r>
          </a:p>
          <a:p>
            <a:pPr>
              <a:lnSpc>
                <a:spcPct val="150000"/>
              </a:lnSpc>
            </a:pPr>
            <a:r>
              <a:rPr lang="en-US" altLang="ar-EG" sz="2800" b="1" dirty="0">
                <a:latin typeface="Times New Roman" panose="02020603050405020304" pitchFamily="18" charset="0"/>
                <a:cs typeface="Times New Roman" panose="02020603050405020304" pitchFamily="18" charset="0"/>
              </a:rPr>
              <a:t>Anaerobic decomposition of organic matter results into the production of large quantity of organic acids and evolution of gases like methane (CH </a:t>
            </a:r>
            <a:r>
              <a:rPr lang="en-US" altLang="ar-EG" sz="2800" b="1" baseline="-25000" dirty="0">
                <a:latin typeface="Times New Roman" panose="02020603050405020304" pitchFamily="18" charset="0"/>
                <a:cs typeface="Times New Roman" panose="02020603050405020304" pitchFamily="18" charset="0"/>
              </a:rPr>
              <a:t>4</a:t>
            </a:r>
            <a:r>
              <a:rPr lang="en-US" altLang="ar-EG" sz="2800" b="1" dirty="0">
                <a:latin typeface="Times New Roman" panose="02020603050405020304" pitchFamily="18" charset="0"/>
                <a:cs typeface="Times New Roman" panose="02020603050405020304" pitchFamily="18" charset="0"/>
              </a:rPr>
              <a:t>) hydrogen (H</a:t>
            </a:r>
            <a:r>
              <a:rPr lang="en-US" altLang="ar-EG" sz="2800" b="1" baseline="-25000" dirty="0">
                <a:latin typeface="Times New Roman" panose="02020603050405020304" pitchFamily="18" charset="0"/>
                <a:cs typeface="Times New Roman" panose="02020603050405020304" pitchFamily="18" charset="0"/>
              </a:rPr>
              <a:t>2</a:t>
            </a:r>
            <a:r>
              <a:rPr lang="en-US" altLang="ar-EG" sz="2800" b="1" dirty="0">
                <a:latin typeface="Times New Roman" panose="02020603050405020304" pitchFamily="18" charset="0"/>
                <a:cs typeface="Times New Roman" panose="02020603050405020304" pitchFamily="18" charset="0"/>
              </a:rPr>
              <a:t>) and carbon dioxide (CO</a:t>
            </a:r>
            <a:r>
              <a:rPr lang="en-US" altLang="ar-EG" sz="2800" b="1" baseline="-25000" dirty="0">
                <a:latin typeface="Times New Roman" panose="02020603050405020304" pitchFamily="18" charset="0"/>
                <a:cs typeface="Times New Roman" panose="02020603050405020304" pitchFamily="18" charset="0"/>
              </a:rPr>
              <a:t>2</a:t>
            </a:r>
            <a:r>
              <a:rPr lang="en-US" altLang="ar-EG" sz="2800" b="1"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891066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a:extLst>
              <a:ext uri="{FF2B5EF4-FFF2-40B4-BE49-F238E27FC236}">
                <a16:creationId xmlns:a16="http://schemas.microsoft.com/office/drawing/2014/main" id="{A116E120-E800-41D1-9C21-CF30A2A5BD39}"/>
              </a:ext>
            </a:extLst>
          </p:cNvPr>
          <p:cNvSpPr>
            <a:spLocks noChangeArrowheads="1"/>
          </p:cNvSpPr>
          <p:nvPr/>
        </p:nvSpPr>
        <p:spPr bwMode="auto">
          <a:xfrm>
            <a:off x="450166" y="404519"/>
            <a:ext cx="11091203" cy="5728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rtl="1" eaLnBrk="1" hangingPunct="1"/>
            <a:endParaRPr lang="en-US" altLang="ar-EG" sz="2800" b="1" dirty="0">
              <a:solidFill>
                <a:schemeClr val="hlink"/>
              </a:solidFill>
              <a:latin typeface="Times New Roman" panose="02020603050405020304" pitchFamily="18" charset="0"/>
              <a:cs typeface="Times New Roman" panose="02020603050405020304" pitchFamily="18" charset="0"/>
            </a:endParaRPr>
          </a:p>
          <a:p>
            <a:pPr rtl="1" eaLnBrk="1" hangingPunct="1"/>
            <a:endParaRPr lang="en-US" altLang="ar-EG" sz="2800" b="1" dirty="0">
              <a:solidFill>
                <a:srgbClr val="009900"/>
              </a:solidFill>
              <a:latin typeface="Times New Roman" panose="02020603050405020304" pitchFamily="18" charset="0"/>
              <a:cs typeface="Times New Roman" panose="02020603050405020304" pitchFamily="18" charset="0"/>
            </a:endParaRPr>
          </a:p>
          <a:p>
            <a:pPr rtl="1" eaLnBrk="1" hangingPunct="1"/>
            <a:r>
              <a:rPr lang="en-US" altLang="ar-EG" sz="2800" b="1" dirty="0">
                <a:solidFill>
                  <a:srgbClr val="009900"/>
                </a:solidFill>
                <a:latin typeface="Times New Roman" panose="02020603050405020304" pitchFamily="18" charset="0"/>
                <a:cs typeface="Times New Roman" panose="02020603050405020304" pitchFamily="18" charset="0"/>
              </a:rPr>
              <a:t>b) Temperature:</a:t>
            </a:r>
            <a:r>
              <a:rPr lang="en-US" altLang="ar-EG" sz="2800" b="1" dirty="0">
                <a:solidFill>
                  <a:srgbClr val="3366FF"/>
                </a:solidFill>
                <a:latin typeface="Times New Roman" panose="02020603050405020304" pitchFamily="18" charset="0"/>
                <a:cs typeface="Times New Roman" panose="02020603050405020304" pitchFamily="18" charset="0"/>
              </a:rPr>
              <a:t> </a:t>
            </a:r>
          </a:p>
          <a:p>
            <a:pPr rtl="1" eaLnBrk="1" hangingPunct="1">
              <a:lnSpc>
                <a:spcPct val="150000"/>
              </a:lnSpc>
            </a:pPr>
            <a:r>
              <a:rPr lang="en-US" altLang="ar-EG" sz="3200" b="1" dirty="0">
                <a:solidFill>
                  <a:srgbClr val="A50021"/>
                </a:solidFill>
                <a:latin typeface="Times New Roman" panose="02020603050405020304" pitchFamily="18" charset="0"/>
                <a:cs typeface="Times New Roman" panose="02020603050405020304" pitchFamily="18" charset="0"/>
              </a:rPr>
              <a:t>The rate of decomposition is more rapid in the temperature range of 30° to 40°' At temperatures below or above this range, the rate of decomposition is markedly retarded. Appreciable organic mater decomposition occurs at 25° C and further fluctuation in the soil temperature has little effect on decomposition.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4">
            <a:extLst>
              <a:ext uri="{FF2B5EF4-FFF2-40B4-BE49-F238E27FC236}">
                <a16:creationId xmlns:a16="http://schemas.microsoft.com/office/drawing/2014/main" id="{F3DE9F57-72F5-40CB-ADF9-AA3353EE90CD}"/>
              </a:ext>
            </a:extLst>
          </p:cNvPr>
          <p:cNvSpPr>
            <a:spLocks noGrp="1" noChangeArrowheads="1"/>
          </p:cNvSpPr>
          <p:nvPr>
            <p:ph idx="1"/>
          </p:nvPr>
        </p:nvSpPr>
        <p:spPr>
          <a:xfrm>
            <a:off x="520505" y="590842"/>
            <a:ext cx="11338560" cy="5767755"/>
          </a:xfrm>
        </p:spPr>
        <p:txBody>
          <a:bodyPr>
            <a:normAutofit lnSpcReduction="10000"/>
          </a:bodyPr>
          <a:lstStyle/>
          <a:p>
            <a:pPr eaLnBrk="1" hangingPunct="1">
              <a:lnSpc>
                <a:spcPct val="150000"/>
              </a:lnSpc>
              <a:spcBef>
                <a:spcPts val="0"/>
              </a:spcBef>
              <a:buFont typeface="Wingdings" panose="05000000000000000000" pitchFamily="2" charset="2"/>
              <a:buNone/>
            </a:pPr>
            <a:endParaRPr lang="en-US" altLang="ar-EG" sz="3200" b="1" dirty="0">
              <a:solidFill>
                <a:srgbClr val="009900"/>
              </a:solidFill>
              <a:latin typeface="Times New Roman" panose="02020603050405020304" pitchFamily="18" charset="0"/>
              <a:cs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sz="3200" b="1" dirty="0">
                <a:solidFill>
                  <a:srgbClr val="009900"/>
                </a:solidFill>
                <a:latin typeface="Times New Roman" panose="02020603050405020304" pitchFamily="18" charset="0"/>
                <a:cs typeface="Times New Roman" panose="02020603050405020304" pitchFamily="18" charset="0"/>
              </a:rPr>
              <a:t>c) Moisture:</a:t>
            </a:r>
          </a:p>
          <a:p>
            <a:pPr eaLnBrk="1" hangingPunct="1">
              <a:lnSpc>
                <a:spcPct val="150000"/>
              </a:lnSpc>
              <a:spcBef>
                <a:spcPts val="0"/>
              </a:spcBef>
              <a:buFont typeface="Wingdings" panose="05000000000000000000" pitchFamily="2" charset="2"/>
              <a:buNone/>
            </a:pPr>
            <a:r>
              <a:rPr lang="en-US" altLang="ar-EG" sz="3200" b="1" dirty="0">
                <a:solidFill>
                  <a:srgbClr val="A50021"/>
                </a:solidFill>
                <a:latin typeface="Times New Roman" panose="02020603050405020304" pitchFamily="18" charset="0"/>
                <a:cs typeface="Times New Roman" panose="02020603050405020304" pitchFamily="18" charset="0"/>
              </a:rPr>
              <a:t>Adequate soil moisture i.e. about 60 to 80 percent of the water-holding capacity of the soil is must for the proper decomposition of organic matter. </a:t>
            </a:r>
          </a:p>
          <a:p>
            <a:pPr eaLnBrk="1" hangingPunct="1">
              <a:lnSpc>
                <a:spcPct val="150000"/>
              </a:lnSpc>
              <a:spcBef>
                <a:spcPts val="0"/>
              </a:spcBef>
              <a:buFont typeface="Wingdings" panose="05000000000000000000" pitchFamily="2" charset="2"/>
              <a:buNone/>
            </a:pPr>
            <a:r>
              <a:rPr lang="en-US" altLang="ar-EG" sz="3200" b="1" dirty="0">
                <a:solidFill>
                  <a:srgbClr val="A50021"/>
                </a:solidFill>
                <a:latin typeface="Times New Roman" panose="02020603050405020304" pitchFamily="18" charset="0"/>
                <a:cs typeface="Times New Roman" panose="02020603050405020304" pitchFamily="18" charset="0"/>
              </a:rPr>
              <a:t>Too much moisture leads to insufficient aeration which results in the reduced activity of microorganisms and there by checks the rate of decomposition </a:t>
            </a:r>
          </a:p>
          <a:p>
            <a:pPr eaLnBrk="1" hangingPunct="1">
              <a:buFont typeface="Wingdings" panose="05000000000000000000" pitchFamily="2" charset="2"/>
              <a:buNone/>
            </a:pPr>
            <a:endParaRPr lang="en-US" altLang="ar-EG" dirty="0">
              <a:solidFill>
                <a:srgbClr val="A5002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3">
            <a:extLst>
              <a:ext uri="{FF2B5EF4-FFF2-40B4-BE49-F238E27FC236}">
                <a16:creationId xmlns:a16="http://schemas.microsoft.com/office/drawing/2014/main" id="{8C1AB797-FB8F-4917-8AC6-0054EEBE090A}"/>
              </a:ext>
            </a:extLst>
          </p:cNvPr>
          <p:cNvSpPr>
            <a:spLocks noGrp="1" noChangeArrowheads="1"/>
          </p:cNvSpPr>
          <p:nvPr>
            <p:ph idx="1"/>
          </p:nvPr>
        </p:nvSpPr>
        <p:spPr>
          <a:xfrm>
            <a:off x="450167" y="304800"/>
            <a:ext cx="11296356" cy="6019800"/>
          </a:xfrm>
        </p:spPr>
        <p:txBody>
          <a:bodyPr/>
          <a:lstStyle/>
          <a:p>
            <a:pPr eaLnBrk="1" hangingPunct="1">
              <a:lnSpc>
                <a:spcPct val="150000"/>
              </a:lnSpc>
              <a:spcBef>
                <a:spcPts val="0"/>
              </a:spcBef>
              <a:buFont typeface="Wingdings" panose="05000000000000000000" pitchFamily="2" charset="2"/>
              <a:buNone/>
            </a:pPr>
            <a:endParaRPr lang="en-US" altLang="ar-EG" b="1" dirty="0">
              <a:solidFill>
                <a:srgbClr val="009900"/>
              </a:solidFill>
              <a:latin typeface="Times New Roman" panose="02020603050405020304" pitchFamily="18" charset="0"/>
              <a:cs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d) Soil pH/soil reaction:</a:t>
            </a:r>
            <a:r>
              <a:rPr lang="en-US" altLang="ar-EG" dirty="0">
                <a:latin typeface="Times New Roman" panose="02020603050405020304" pitchFamily="18" charset="0"/>
                <a:cs typeface="Times New Roman" panose="02020603050405020304" pitchFamily="18" charset="0"/>
              </a:rPr>
              <a:t> </a:t>
            </a:r>
          </a:p>
          <a:p>
            <a:pPr eaLnBrk="1" hangingPunct="1">
              <a:lnSpc>
                <a:spcPct val="150000"/>
              </a:lnSpc>
              <a:spcBef>
                <a:spcPts val="0"/>
              </a:spcBef>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Soil pH affects directly the kind, density and the activity of fungi, bacteria &amp; actinomycetes involved in the process of decomposition and thereby rate of decomposition of organic matter. </a:t>
            </a:r>
          </a:p>
          <a:p>
            <a:pPr eaLnBrk="1" hangingPunct="1">
              <a:lnSpc>
                <a:spcPct val="150000"/>
              </a:lnSpc>
              <a:spcBef>
                <a:spcPts val="0"/>
              </a:spcBef>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The rate of decomposition is more in neutral soils than that of acidic soils. Therefore, treatment of acid soils with lime can accelerate the rate of organic matter decomposition.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3">
            <a:extLst>
              <a:ext uri="{FF2B5EF4-FFF2-40B4-BE49-F238E27FC236}">
                <a16:creationId xmlns:a16="http://schemas.microsoft.com/office/drawing/2014/main" id="{D298F1C6-C453-4E69-A43F-1CD3649060CC}"/>
              </a:ext>
            </a:extLst>
          </p:cNvPr>
          <p:cNvSpPr>
            <a:spLocks noGrp="1" noChangeArrowheads="1"/>
          </p:cNvSpPr>
          <p:nvPr>
            <p:ph idx="1"/>
          </p:nvPr>
        </p:nvSpPr>
        <p:spPr>
          <a:xfrm>
            <a:off x="844060" y="480218"/>
            <a:ext cx="10860259" cy="5897563"/>
          </a:xfrm>
        </p:spPr>
        <p:txBody>
          <a:bodyPr>
            <a:normAutofit fontScale="92500" lnSpcReduction="10000"/>
          </a:bodyPr>
          <a:lstStyle/>
          <a:p>
            <a:pPr eaLnBrk="1" hangingPunct="1">
              <a:lnSpc>
                <a:spcPct val="150000"/>
              </a:lnSpc>
              <a:spcBef>
                <a:spcPts val="0"/>
              </a:spcBef>
              <a:buFont typeface="Wingdings" panose="05000000000000000000" pitchFamily="2" charset="2"/>
              <a:buNone/>
            </a:pPr>
            <a:endParaRPr lang="en-US" altLang="ar-EG" b="1" dirty="0">
              <a:latin typeface="Times New Roman" panose="02020603050405020304" pitchFamily="18" charset="0"/>
              <a:cs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e) C: N ratio:</a:t>
            </a:r>
          </a:p>
          <a:p>
            <a:pPr eaLnBrk="1" hangingPunct="1">
              <a:lnSpc>
                <a:spcPct val="150000"/>
              </a:lnSpc>
              <a:spcBef>
                <a:spcPts val="0"/>
              </a:spcBef>
              <a:buFont typeface="Wingdings" panose="05000000000000000000" pitchFamily="2" charset="2"/>
              <a:buNone/>
            </a:pPr>
            <a:r>
              <a:rPr lang="en-US" altLang="ar-EG" b="1" dirty="0">
                <a:latin typeface="Times New Roman" panose="02020603050405020304" pitchFamily="18" charset="0"/>
                <a:cs typeface="Times New Roman" panose="02020603050405020304" pitchFamily="18" charset="0"/>
              </a:rPr>
              <a:t> </a:t>
            </a:r>
            <a:r>
              <a:rPr lang="en-US" altLang="ar-EG" b="1" dirty="0">
                <a:solidFill>
                  <a:schemeClr val="accent2">
                    <a:lumMod val="75000"/>
                  </a:schemeClr>
                </a:solidFill>
                <a:latin typeface="Times New Roman" panose="02020603050405020304" pitchFamily="18" charset="0"/>
                <a:cs typeface="Times New Roman" panose="02020603050405020304" pitchFamily="18" charset="0"/>
              </a:rPr>
              <a:t>C: N ration of organic matter has great influence on the rate of decomposition. Organic matter from diverse plant-tissues varies widely in their C: N ratio (app. 8-10 %). The optimum C: N ratio in the range of 20-25 is ideal for maximum decomposition, since a favorable soil environment is created to bring about equilibrium between mineralization and immobilization processes.</a:t>
            </a:r>
          </a:p>
          <a:p>
            <a:pPr eaLnBrk="1" hangingPunct="1">
              <a:lnSpc>
                <a:spcPct val="150000"/>
              </a:lnSpc>
              <a:spcBef>
                <a:spcPts val="0"/>
              </a:spcBef>
              <a:buFont typeface="Wingdings" panose="05000000000000000000" pitchFamily="2" charset="2"/>
              <a:buNone/>
            </a:pPr>
            <a:r>
              <a:rPr lang="en-US" altLang="ar-EG" b="1" dirty="0">
                <a:solidFill>
                  <a:schemeClr val="accent2">
                    <a:lumMod val="75000"/>
                  </a:schemeClr>
                </a:solidFill>
                <a:latin typeface="Times New Roman" panose="02020603050405020304" pitchFamily="18" charset="0"/>
                <a:cs typeface="Times New Roman" panose="02020603050405020304" pitchFamily="18" charset="0"/>
              </a:rPr>
              <a:t> Thus, a low nitrogen content or wide C: N ratio results into the slow decomposition.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3">
            <a:extLst>
              <a:ext uri="{FF2B5EF4-FFF2-40B4-BE49-F238E27FC236}">
                <a16:creationId xmlns:a16="http://schemas.microsoft.com/office/drawing/2014/main" id="{CB7872A4-C0CD-46B4-BB7A-573B08960FDB}"/>
              </a:ext>
            </a:extLst>
          </p:cNvPr>
          <p:cNvSpPr>
            <a:spLocks noGrp="1" noChangeArrowheads="1"/>
          </p:cNvSpPr>
          <p:nvPr>
            <p:ph idx="1"/>
          </p:nvPr>
        </p:nvSpPr>
        <p:spPr>
          <a:xfrm>
            <a:off x="464234" y="633046"/>
            <a:ext cx="11380763" cy="5497880"/>
          </a:xfrm>
        </p:spPr>
        <p:txBody>
          <a:bodyPr>
            <a:normAutofit fontScale="92500"/>
          </a:bodyPr>
          <a:lstStyle/>
          <a:p>
            <a:pPr>
              <a:lnSpc>
                <a:spcPct val="150000"/>
              </a:lnSpc>
              <a:spcBef>
                <a:spcPts val="0"/>
              </a:spcBef>
              <a:buNone/>
            </a:pPr>
            <a:endParaRPr lang="en-US" altLang="ar-EG" b="1" dirty="0">
              <a:solidFill>
                <a:schemeClr val="accent2">
                  <a:lumMod val="75000"/>
                </a:schemeClr>
              </a:solidFill>
              <a:latin typeface="Times New Roman" panose="02020603050405020304" pitchFamily="18" charset="0"/>
              <a:cs typeface="Times New Roman" panose="02020603050405020304" pitchFamily="18" charset="0"/>
            </a:endParaRPr>
          </a:p>
          <a:p>
            <a:pPr>
              <a:lnSpc>
                <a:spcPct val="150000"/>
              </a:lnSpc>
              <a:spcBef>
                <a:spcPts val="0"/>
              </a:spcBef>
              <a:buNone/>
            </a:pPr>
            <a:r>
              <a:rPr lang="en-US" altLang="ar-EG" b="1" dirty="0">
                <a:solidFill>
                  <a:schemeClr val="accent2">
                    <a:lumMod val="75000"/>
                  </a:schemeClr>
                </a:solidFill>
                <a:latin typeface="Times New Roman" panose="02020603050405020304" pitchFamily="18" charset="0"/>
                <a:cs typeface="Times New Roman" panose="02020603050405020304" pitchFamily="18" charset="0"/>
              </a:rPr>
              <a:t>Protein rich, young and succulent plant tissues are decomposed more rapidly than die protein-poor, mature and hard plant tissues.</a:t>
            </a:r>
          </a:p>
          <a:p>
            <a:pPr eaLnBrk="1" hangingPunct="1">
              <a:lnSpc>
                <a:spcPct val="150000"/>
              </a:lnSpc>
              <a:spcBef>
                <a:spcPts val="0"/>
              </a:spcBef>
              <a:buFont typeface="Wingdings" panose="05000000000000000000" pitchFamily="2" charset="2"/>
              <a:buNone/>
            </a:pPr>
            <a:r>
              <a:rPr lang="en-US" altLang="ar-EG" b="1" dirty="0">
                <a:solidFill>
                  <a:schemeClr val="accent2">
                    <a:lumMod val="75000"/>
                  </a:schemeClr>
                </a:solidFill>
                <a:latin typeface="Times New Roman" panose="02020603050405020304" pitchFamily="18" charset="0"/>
                <a:cs typeface="Times New Roman" panose="02020603050405020304" pitchFamily="18" charset="0"/>
              </a:rPr>
              <a:t>Therefore, C:N ratio of organic matter as well as soil should be narrow for better and rapid decomposition. </a:t>
            </a:r>
          </a:p>
          <a:p>
            <a:pPr eaLnBrk="1" hangingPunct="1">
              <a:lnSpc>
                <a:spcPct val="150000"/>
              </a:lnSpc>
              <a:spcBef>
                <a:spcPts val="0"/>
              </a:spcBef>
              <a:buFont typeface="Wingdings" panose="05000000000000000000" pitchFamily="2" charset="2"/>
              <a:buNone/>
            </a:pPr>
            <a:endParaRPr lang="en-US" altLang="ar-EG" b="1" dirty="0">
              <a:solidFill>
                <a:schemeClr val="accent2">
                  <a:lumMod val="75000"/>
                </a:schemeClr>
              </a:solidFill>
              <a:latin typeface="Times New Roman" panose="02020603050405020304" pitchFamily="18" charset="0"/>
              <a:cs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solidFill>
                  <a:schemeClr val="accent2">
                    <a:lumMod val="75000"/>
                  </a:schemeClr>
                </a:solidFill>
                <a:latin typeface="Times New Roman" panose="02020603050405020304" pitchFamily="18" charset="0"/>
                <a:cs typeface="Times New Roman" panose="02020603050405020304" pitchFamily="18" charset="0"/>
              </a:rPr>
              <a:t>Thus, high aeration, mesophilic temperature range, optimum moisture, neutral/alkaline soil reaction and narrow C: N ratio of soil and organic matter are required for rapid and better decomposition of organic matter.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4">
            <a:extLst>
              <a:ext uri="{FF2B5EF4-FFF2-40B4-BE49-F238E27FC236}">
                <a16:creationId xmlns:a16="http://schemas.microsoft.com/office/drawing/2014/main" id="{D035A9EC-5DED-424E-A7F4-637F668254FA}"/>
              </a:ext>
            </a:extLst>
          </p:cNvPr>
          <p:cNvSpPr>
            <a:spLocks noGrp="1" noChangeArrowheads="1"/>
          </p:cNvSpPr>
          <p:nvPr>
            <p:ph idx="1"/>
          </p:nvPr>
        </p:nvSpPr>
        <p:spPr>
          <a:xfrm>
            <a:off x="506437" y="228600"/>
            <a:ext cx="11282289" cy="6248400"/>
          </a:xfrm>
        </p:spPr>
        <p:txBody>
          <a:bodyPr>
            <a:normAutofit/>
          </a:bodyPr>
          <a:lstStyle/>
          <a:p>
            <a:pPr eaLnBrk="1" hangingPunct="1">
              <a:buFont typeface="Wingdings" panose="05000000000000000000" pitchFamily="2" charset="2"/>
              <a:buNone/>
            </a:pPr>
            <a:r>
              <a:rPr lang="en-US" altLang="ar-EG" b="1" dirty="0">
                <a:solidFill>
                  <a:srgbClr val="009900"/>
                </a:solidFill>
                <a:latin typeface="Times New Roman" panose="02020603050405020304" pitchFamily="18" charset="0"/>
                <a:cs typeface="Times New Roman" panose="02020603050405020304" pitchFamily="18" charset="0"/>
              </a:rPr>
              <a:t>Composition of Organic Matter</a:t>
            </a:r>
          </a:p>
          <a:p>
            <a:pPr eaLnBrk="1" hangingPunct="1">
              <a:lnSpc>
                <a:spcPct val="150000"/>
              </a:lnSpc>
              <a:spcBef>
                <a:spcPts val="0"/>
              </a:spcBef>
              <a:buFont typeface="Wingdings" panose="05000000000000000000" pitchFamily="2" charset="2"/>
              <a:buNone/>
            </a:pPr>
            <a:endParaRPr lang="en-US" altLang="ar-EG" b="1" dirty="0">
              <a:solidFill>
                <a:srgbClr val="002060"/>
              </a:solidFill>
              <a:latin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solidFill>
                  <a:srgbClr val="002060"/>
                </a:solidFill>
                <a:latin typeface="Times New Roman" panose="02020603050405020304" pitchFamily="18" charset="0"/>
              </a:rPr>
              <a:t>Soil organic matter plays important role in the maintenance and improvement of soil properties. It is a dynamic material and is one of the major sources of nutrient elements for plants. </a:t>
            </a:r>
          </a:p>
          <a:p>
            <a:pPr eaLnBrk="1" hangingPunct="1">
              <a:lnSpc>
                <a:spcPct val="150000"/>
              </a:lnSpc>
              <a:spcBef>
                <a:spcPts val="0"/>
              </a:spcBef>
              <a:buFont typeface="Wingdings" panose="05000000000000000000" pitchFamily="2" charset="2"/>
              <a:buNone/>
            </a:pPr>
            <a:endParaRPr lang="en-US" altLang="ar-EG" b="1" dirty="0">
              <a:solidFill>
                <a:srgbClr val="002060"/>
              </a:solidFill>
              <a:latin typeface="Times New Roman" panose="02020603050405020304" pitchFamily="18" charset="0"/>
            </a:endParaRPr>
          </a:p>
          <a:p>
            <a:pPr eaLnBrk="1" hangingPunct="1">
              <a:lnSpc>
                <a:spcPct val="150000"/>
              </a:lnSpc>
              <a:spcBef>
                <a:spcPts val="0"/>
              </a:spcBef>
              <a:buFont typeface="Wingdings" panose="05000000000000000000" pitchFamily="2" charset="2"/>
              <a:buNone/>
            </a:pPr>
            <a:r>
              <a:rPr lang="en-US" altLang="ar-EG" b="1" dirty="0">
                <a:solidFill>
                  <a:srgbClr val="002060"/>
                </a:solidFill>
                <a:latin typeface="Times New Roman" panose="02020603050405020304" pitchFamily="18" charset="0"/>
              </a:rPr>
              <a:t>Soil organic matter is derived to a large extent from residues and remains of the plants together with the small quantities of animal remains, excreta, and microbial tissues.</a:t>
            </a:r>
          </a:p>
          <a:p>
            <a:pPr eaLnBrk="1" hangingPunct="1">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 </a:t>
            </a:r>
            <a:endParaRPr lang="en-US" altLang="ar-EG"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81C001-B822-4EFD-9E72-2C671468B7BF}"/>
              </a:ext>
            </a:extLst>
          </p:cNvPr>
          <p:cNvSpPr/>
          <p:nvPr/>
        </p:nvSpPr>
        <p:spPr>
          <a:xfrm>
            <a:off x="450166" y="184586"/>
            <a:ext cx="11535507" cy="6488828"/>
          </a:xfrm>
          <a:prstGeom prst="rect">
            <a:avLst/>
          </a:prstGeom>
        </p:spPr>
        <p:txBody>
          <a:bodyPr wrap="square">
            <a:spAutoFit/>
          </a:bodyPr>
          <a:lstStyle/>
          <a:p>
            <a:pPr>
              <a:lnSpc>
                <a:spcPct val="150000"/>
              </a:lnSpc>
            </a:pPr>
            <a:endParaRPr lang="en-US" altLang="ar-EG" sz="2800" b="1" dirty="0">
              <a:solidFill>
                <a:srgbClr val="A50021"/>
              </a:solidFill>
              <a:latin typeface="Times New Roman" panose="02020603050405020304" pitchFamily="18" charset="0"/>
            </a:endParaRPr>
          </a:p>
          <a:p>
            <a:pPr>
              <a:lnSpc>
                <a:spcPct val="150000"/>
              </a:lnSpc>
            </a:pPr>
            <a:r>
              <a:rPr lang="en-US" altLang="ar-EG" sz="2800" b="1" dirty="0">
                <a:solidFill>
                  <a:srgbClr val="A50021"/>
                </a:solidFill>
                <a:latin typeface="Times New Roman" panose="02020603050405020304" pitchFamily="18" charset="0"/>
              </a:rPr>
              <a:t>Soil organic matter is composed of three major components i.e. plants residues, animal remain and dead remains of microorganisms. </a:t>
            </a:r>
          </a:p>
          <a:p>
            <a:pPr>
              <a:lnSpc>
                <a:spcPct val="150000"/>
              </a:lnSpc>
            </a:pPr>
            <a:endParaRPr lang="en-US" altLang="ar-EG" sz="2800" b="1" dirty="0">
              <a:solidFill>
                <a:srgbClr val="A50021"/>
              </a:solidFill>
              <a:latin typeface="Times New Roman" panose="02020603050405020304" pitchFamily="18" charset="0"/>
            </a:endParaRPr>
          </a:p>
          <a:p>
            <a:pPr>
              <a:lnSpc>
                <a:spcPct val="150000"/>
              </a:lnSpc>
            </a:pPr>
            <a:r>
              <a:rPr lang="en-US" altLang="ar-EG" sz="2800" b="1" dirty="0">
                <a:solidFill>
                  <a:srgbClr val="A50021"/>
                </a:solidFill>
                <a:latin typeface="Times New Roman" panose="02020603050405020304" pitchFamily="18" charset="0"/>
              </a:rPr>
              <a:t>Various organic compounds are made up of complex carbohydrates, ( Cellulose, hemicellulose, starch) simple sugars, lignin's, pectin's, gums, mucilage's, proteins, fats, oils, waxes, resins, alcohols, organic acids, phenols</a:t>
            </a:r>
            <a:r>
              <a:rPr lang="en-US" altLang="ar-EG" sz="2800" b="1" dirty="0">
                <a:solidFill>
                  <a:srgbClr val="A50021"/>
                </a:solidFill>
                <a:latin typeface="Times New Roman" panose="02020603050405020304" pitchFamily="18" charset="0"/>
                <a:cs typeface="Times New Roman" panose="02020603050405020304" pitchFamily="18" charset="0"/>
              </a:rPr>
              <a:t> and other products. All these compounds constituting the soil organic matter can be categorized in the following way: </a:t>
            </a:r>
          </a:p>
          <a:p>
            <a:pPr>
              <a:lnSpc>
                <a:spcPct val="150000"/>
              </a:lnSpc>
            </a:pPr>
            <a:r>
              <a:rPr lang="en-US" altLang="ar-EG" sz="2800" b="1" dirty="0">
                <a:solidFill>
                  <a:srgbClr val="A50021"/>
                </a:solidFill>
              </a:rPr>
              <a:t> </a:t>
            </a:r>
          </a:p>
        </p:txBody>
      </p:sp>
    </p:spTree>
    <p:extLst>
      <p:ext uri="{BB962C8B-B14F-4D97-AF65-F5344CB8AC3E}">
        <p14:creationId xmlns:p14="http://schemas.microsoft.com/office/powerpoint/2010/main" val="392910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Image Detail">
            <a:extLst>
              <a:ext uri="{FF2B5EF4-FFF2-40B4-BE49-F238E27FC236}">
                <a16:creationId xmlns:a16="http://schemas.microsoft.com/office/drawing/2014/main" id="{11805BCE-B634-4A67-B8CB-F854013134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806" y="1083213"/>
            <a:ext cx="10438228" cy="4839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458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4">
            <a:extLst>
              <a:ext uri="{FF2B5EF4-FFF2-40B4-BE49-F238E27FC236}">
                <a16:creationId xmlns:a16="http://schemas.microsoft.com/office/drawing/2014/main" id="{BE998BD7-4029-4F4A-9303-644D25A30FBC}"/>
              </a:ext>
            </a:extLst>
          </p:cNvPr>
          <p:cNvSpPr>
            <a:spLocks noGrp="1" noChangeArrowheads="1"/>
          </p:cNvSpPr>
          <p:nvPr>
            <p:ph idx="1"/>
          </p:nvPr>
        </p:nvSpPr>
        <p:spPr>
          <a:xfrm>
            <a:off x="1752600" y="304800"/>
            <a:ext cx="8686800" cy="6172200"/>
          </a:xfrm>
        </p:spPr>
        <p:txBody>
          <a:bodyPr/>
          <a:lstStyle/>
          <a:p>
            <a:pPr eaLnBrk="1" hangingPunct="1">
              <a:spcBef>
                <a:spcPct val="0"/>
              </a:spcBef>
              <a:buFontTx/>
              <a:buNone/>
            </a:pPr>
            <a:endParaRPr lang="en-US" altLang="ar-EG" b="1">
              <a:solidFill>
                <a:srgbClr val="3366FF"/>
              </a:solidFill>
              <a:latin typeface="Times New Roman" panose="02020603050405020304" pitchFamily="18" charset="0"/>
              <a:cs typeface="Times New Roman" panose="02020603050405020304" pitchFamily="18" charset="0"/>
            </a:endParaRPr>
          </a:p>
          <a:p>
            <a:pPr eaLnBrk="1" hangingPunct="1"/>
            <a:endParaRPr lang="en-US" altLang="ar-EG">
              <a:latin typeface="Times New Roman" panose="02020603050405020304" pitchFamily="18" charset="0"/>
              <a:cs typeface="Times New Roman" panose="02020603050405020304" pitchFamily="18" charset="0"/>
            </a:endParaRPr>
          </a:p>
        </p:txBody>
      </p:sp>
      <p:pic>
        <p:nvPicPr>
          <p:cNvPr id="266244" name="Picture 8" descr="Image Detail">
            <a:extLst>
              <a:ext uri="{FF2B5EF4-FFF2-40B4-BE49-F238E27FC236}">
                <a16:creationId xmlns:a16="http://schemas.microsoft.com/office/drawing/2014/main" id="{65A964EC-BA33-4D0F-A51E-800424DD6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7619" y="744416"/>
            <a:ext cx="9566031" cy="5808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4">
            <a:extLst>
              <a:ext uri="{FF2B5EF4-FFF2-40B4-BE49-F238E27FC236}">
                <a16:creationId xmlns:a16="http://schemas.microsoft.com/office/drawing/2014/main" id="{D376830C-4178-439C-97B7-11862EB5480A}"/>
              </a:ext>
            </a:extLst>
          </p:cNvPr>
          <p:cNvSpPr>
            <a:spLocks noGrp="1" noChangeArrowheads="1"/>
          </p:cNvSpPr>
          <p:nvPr>
            <p:ph idx="1"/>
          </p:nvPr>
        </p:nvSpPr>
        <p:spPr>
          <a:xfrm>
            <a:off x="337625" y="533400"/>
            <a:ext cx="11718387" cy="5867400"/>
          </a:xfrm>
        </p:spPr>
        <p:txBody>
          <a:bodyPr/>
          <a:lstStyle/>
          <a:p>
            <a:pPr eaLnBrk="1" hangingPunct="1">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Organic Matter (Undecomposed)</a:t>
            </a:r>
          </a:p>
          <a:p>
            <a:pPr eaLnBrk="1" hangingPunct="1">
              <a:buFont typeface="Wingdings" panose="05000000000000000000" pitchFamily="2" charset="2"/>
              <a:buNone/>
            </a:pPr>
            <a:endParaRPr lang="en-US" altLang="ar-EG" b="1" dirty="0">
              <a:solidFill>
                <a:srgbClr val="0099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b="1" dirty="0">
              <a:solidFill>
                <a:srgbClr val="0099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b="1" dirty="0">
              <a:solidFill>
                <a:srgbClr val="009900"/>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ar-EG" b="1" dirty="0">
                <a:solidFill>
                  <a:srgbClr val="002060"/>
                </a:solidFill>
                <a:latin typeface="Times New Roman" panose="02020603050405020304" pitchFamily="18" charset="0"/>
                <a:cs typeface="Times New Roman" panose="02020603050405020304" pitchFamily="18" charset="0"/>
              </a:rPr>
              <a:t>                       Nitrogenous:</a:t>
            </a:r>
            <a:r>
              <a:rPr lang="en-US" altLang="ar-EG" b="1" dirty="0">
                <a:solidFill>
                  <a:srgbClr val="A50021"/>
                </a:solidFill>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endParaRPr lang="en-US" altLang="ar-EG" dirty="0">
              <a:solidFill>
                <a:schemeClr val="hlink"/>
              </a:solidFill>
            </a:endParaRPr>
          </a:p>
        </p:txBody>
      </p:sp>
      <p:sp>
        <p:nvSpPr>
          <p:cNvPr id="2" name="Rectangle 1">
            <a:extLst>
              <a:ext uri="{FF2B5EF4-FFF2-40B4-BE49-F238E27FC236}">
                <a16:creationId xmlns:a16="http://schemas.microsoft.com/office/drawing/2014/main" id="{90B419BD-8FFD-406A-841D-D6E6A8BA6625}"/>
              </a:ext>
            </a:extLst>
          </p:cNvPr>
          <p:cNvSpPr/>
          <p:nvPr/>
        </p:nvSpPr>
        <p:spPr>
          <a:xfrm>
            <a:off x="4600135" y="1441938"/>
            <a:ext cx="3348111" cy="787791"/>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ar-EG" sz="2800" b="1" dirty="0">
                <a:solidFill>
                  <a:srgbClr val="009900"/>
                </a:solidFill>
                <a:latin typeface="Times New Roman" panose="02020603050405020304" pitchFamily="18" charset="0"/>
                <a:cs typeface="Times New Roman" panose="02020603050405020304" pitchFamily="18" charset="0"/>
              </a:rPr>
              <a:t>Organic:</a:t>
            </a:r>
          </a:p>
        </p:txBody>
      </p:sp>
      <p:cxnSp>
        <p:nvCxnSpPr>
          <p:cNvPr id="13" name="Straight Arrow Connector 12">
            <a:extLst>
              <a:ext uri="{FF2B5EF4-FFF2-40B4-BE49-F238E27FC236}">
                <a16:creationId xmlns:a16="http://schemas.microsoft.com/office/drawing/2014/main" id="{FB53A111-AC0E-4A75-81C7-7DFA09DA9CAB}"/>
              </a:ext>
            </a:extLst>
          </p:cNvPr>
          <p:cNvCxnSpPr/>
          <p:nvPr/>
        </p:nvCxnSpPr>
        <p:spPr>
          <a:xfrm flipH="1">
            <a:off x="3559126" y="2229729"/>
            <a:ext cx="1041009" cy="4572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F970AF51-C4C0-4FBF-AB75-780931C9CB10}"/>
              </a:ext>
            </a:extLst>
          </p:cNvPr>
          <p:cNvSpPr/>
          <p:nvPr/>
        </p:nvSpPr>
        <p:spPr>
          <a:xfrm>
            <a:off x="604911" y="3429000"/>
            <a:ext cx="2433711" cy="1804182"/>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Water Soluble e.g. Nitrates, ammoniacal compounds, amides, amino acids etc</a:t>
            </a:r>
            <a:r>
              <a:rPr lang="en-US" sz="1400" dirty="0"/>
              <a:t>.</a:t>
            </a:r>
          </a:p>
        </p:txBody>
      </p:sp>
      <p:cxnSp>
        <p:nvCxnSpPr>
          <p:cNvPr id="20" name="Straight Arrow Connector 19">
            <a:extLst>
              <a:ext uri="{FF2B5EF4-FFF2-40B4-BE49-F238E27FC236}">
                <a16:creationId xmlns:a16="http://schemas.microsoft.com/office/drawing/2014/main" id="{B86EC6FA-BA51-458E-8809-EF75244498BD}"/>
              </a:ext>
            </a:extLst>
          </p:cNvPr>
          <p:cNvCxnSpPr/>
          <p:nvPr/>
        </p:nvCxnSpPr>
        <p:spPr>
          <a:xfrm flipH="1">
            <a:off x="2166425" y="2982351"/>
            <a:ext cx="576775" cy="4466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Rounded Corners 20">
            <a:extLst>
              <a:ext uri="{FF2B5EF4-FFF2-40B4-BE49-F238E27FC236}">
                <a16:creationId xmlns:a16="http://schemas.microsoft.com/office/drawing/2014/main" id="{727A9102-BC9A-4930-A20F-07BC0BD8284F}"/>
              </a:ext>
            </a:extLst>
          </p:cNvPr>
          <p:cNvSpPr/>
          <p:nvPr/>
        </p:nvSpPr>
        <p:spPr>
          <a:xfrm>
            <a:off x="3305908" y="3436033"/>
            <a:ext cx="2208627" cy="22156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dirty="0"/>
              <a:t>Insoluble e.g. Proteins nucleoproteins, peptides, alkaloids purines, pyridines chitin etc.</a:t>
            </a:r>
            <a:endParaRPr lang="en-US" sz="1600" dirty="0"/>
          </a:p>
        </p:txBody>
      </p:sp>
      <p:cxnSp>
        <p:nvCxnSpPr>
          <p:cNvPr id="23" name="Straight Arrow Connector 22">
            <a:extLst>
              <a:ext uri="{FF2B5EF4-FFF2-40B4-BE49-F238E27FC236}">
                <a16:creationId xmlns:a16="http://schemas.microsoft.com/office/drawing/2014/main" id="{7FD25782-563B-4A58-B8BA-365F4661579E}"/>
              </a:ext>
            </a:extLst>
          </p:cNvPr>
          <p:cNvCxnSpPr/>
          <p:nvPr/>
        </p:nvCxnSpPr>
        <p:spPr>
          <a:xfrm>
            <a:off x="3770142" y="2982351"/>
            <a:ext cx="506436" cy="44664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DA7BA50C-EB17-456C-AA92-5327F86D5891}"/>
              </a:ext>
            </a:extLst>
          </p:cNvPr>
          <p:cNvCxnSpPr>
            <a:cxnSpLocks/>
          </p:cNvCxnSpPr>
          <p:nvPr/>
        </p:nvCxnSpPr>
        <p:spPr>
          <a:xfrm>
            <a:off x="6850966" y="2229729"/>
            <a:ext cx="1209822"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D15CAE38-6AD5-4D20-BC3F-10FBFB3689B0}"/>
              </a:ext>
            </a:extLst>
          </p:cNvPr>
          <p:cNvSpPr/>
          <p:nvPr/>
        </p:nvSpPr>
        <p:spPr>
          <a:xfrm>
            <a:off x="7293539" y="2686929"/>
            <a:ext cx="2919606" cy="524567"/>
          </a:xfrm>
          <a:prstGeom prst="rect">
            <a:avLst/>
          </a:prstGeom>
        </p:spPr>
        <p:txBody>
          <a:bodyPr wrap="square">
            <a:spAutoFit/>
          </a:bodyPr>
          <a:lstStyle/>
          <a:p>
            <a:pPr lvl="0">
              <a:lnSpc>
                <a:spcPct val="130000"/>
              </a:lnSpc>
              <a:buSzPts val="1000"/>
              <a:tabLst>
                <a:tab pos="457200" algn="l"/>
              </a:tabLst>
            </a:pPr>
            <a:r>
              <a:rPr lang="en-US" sz="2400" dirty="0">
                <a:solidFill>
                  <a:schemeClr val="tx1">
                    <a:lumMod val="85000"/>
                    <a:lumOff val="15000"/>
                  </a:schemeClr>
                </a:solidFill>
                <a:latin typeface="Times New Roman" panose="02020603050405020304" pitchFamily="18" charset="0"/>
                <a:ea typeface="Times New Roman" panose="02020603050405020304" pitchFamily="18" charset="0"/>
              </a:rPr>
              <a:t>  </a:t>
            </a:r>
            <a:r>
              <a:rPr lang="en-US" sz="2400" b="1" dirty="0">
                <a:solidFill>
                  <a:schemeClr val="tx1">
                    <a:lumMod val="85000"/>
                    <a:lumOff val="15000"/>
                  </a:schemeClr>
                </a:solidFill>
                <a:latin typeface="Times New Roman" panose="02020603050405020304" pitchFamily="18" charset="0"/>
                <a:ea typeface="Times New Roman" panose="02020603050405020304" pitchFamily="18" charset="0"/>
              </a:rPr>
              <a:t>Non-Nitrogenous:</a:t>
            </a:r>
            <a:endParaRPr lang="en-US" sz="2400" b="1" dirty="0">
              <a:solidFill>
                <a:schemeClr val="tx1">
                  <a:lumMod val="85000"/>
                  <a:lumOff val="15000"/>
                </a:schemeClr>
              </a:solidFill>
              <a:effectLst/>
              <a:latin typeface="Times New Roman" panose="02020603050405020304" pitchFamily="18" charset="0"/>
              <a:ea typeface="Times New Roman" panose="02020603050405020304" pitchFamily="18" charset="0"/>
            </a:endParaRPr>
          </a:p>
        </p:txBody>
      </p:sp>
      <p:sp>
        <p:nvSpPr>
          <p:cNvPr id="30" name="Rectangle 29">
            <a:extLst>
              <a:ext uri="{FF2B5EF4-FFF2-40B4-BE49-F238E27FC236}">
                <a16:creationId xmlns:a16="http://schemas.microsoft.com/office/drawing/2014/main" id="{9CD46C26-61C3-47D5-A572-DBF0E1F96C76}"/>
              </a:ext>
            </a:extLst>
          </p:cNvPr>
          <p:cNvSpPr/>
          <p:nvPr/>
        </p:nvSpPr>
        <p:spPr>
          <a:xfrm>
            <a:off x="5863883" y="3571392"/>
            <a:ext cx="2447778" cy="1842868"/>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effectLst/>
            </a:endParaRPr>
          </a:p>
          <a:p>
            <a:pPr lvl="1"/>
            <a:r>
              <a:rPr lang="en-US" dirty="0"/>
              <a:t>Carbohydrates e.g. Sugars, starch, hemicellulose, gums, mucilage, pectin's, etc.</a:t>
            </a:r>
          </a:p>
        </p:txBody>
      </p:sp>
      <p:cxnSp>
        <p:nvCxnSpPr>
          <p:cNvPr id="36" name="Straight Arrow Connector 35">
            <a:extLst>
              <a:ext uri="{FF2B5EF4-FFF2-40B4-BE49-F238E27FC236}">
                <a16:creationId xmlns:a16="http://schemas.microsoft.com/office/drawing/2014/main" id="{A69FBC3A-C593-4557-A316-698358FC38D2}"/>
              </a:ext>
            </a:extLst>
          </p:cNvPr>
          <p:cNvCxnSpPr/>
          <p:nvPr/>
        </p:nvCxnSpPr>
        <p:spPr>
          <a:xfrm flipH="1">
            <a:off x="7230794" y="3205675"/>
            <a:ext cx="393895" cy="223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747C0BF4-2BF5-44EB-BBAE-8444433D8A17}"/>
              </a:ext>
            </a:extLst>
          </p:cNvPr>
          <p:cNvSpPr/>
          <p:nvPr/>
        </p:nvSpPr>
        <p:spPr>
          <a:xfrm>
            <a:off x="8291734" y="3571392"/>
            <a:ext cx="1901484" cy="184286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US" sz="1600" dirty="0"/>
              <a:t>Miscellaneous: e.g. Lignin, tannins, organic acid, etc</a:t>
            </a:r>
            <a:r>
              <a:rPr lang="en-US" dirty="0"/>
              <a:t>.</a:t>
            </a:r>
            <a:endParaRPr lang="en-US" sz="1600" dirty="0"/>
          </a:p>
        </p:txBody>
      </p:sp>
      <p:sp>
        <p:nvSpPr>
          <p:cNvPr id="39" name="Rectangle 38">
            <a:extLst>
              <a:ext uri="{FF2B5EF4-FFF2-40B4-BE49-F238E27FC236}">
                <a16:creationId xmlns:a16="http://schemas.microsoft.com/office/drawing/2014/main" id="{714A4D57-AFB6-4327-BA32-5C3D5AEB02CE}"/>
              </a:ext>
            </a:extLst>
          </p:cNvPr>
          <p:cNvSpPr/>
          <p:nvPr/>
        </p:nvSpPr>
        <p:spPr>
          <a:xfrm>
            <a:off x="10256522" y="3637313"/>
            <a:ext cx="1289538" cy="171102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effectLst/>
            </a:endParaRPr>
          </a:p>
          <a:p>
            <a:pPr lvl="1"/>
            <a:r>
              <a:rPr lang="en-US" sz="1400" dirty="0"/>
              <a:t>Ether Soluble: e.g. Fats, oils, wax </a:t>
            </a:r>
            <a:r>
              <a:rPr lang="en-US" dirty="0"/>
              <a:t> </a:t>
            </a:r>
            <a:endParaRPr lang="en-US" sz="1600" dirty="0"/>
          </a:p>
        </p:txBody>
      </p:sp>
      <p:cxnSp>
        <p:nvCxnSpPr>
          <p:cNvPr id="41" name="Straight Arrow Connector 40">
            <a:extLst>
              <a:ext uri="{FF2B5EF4-FFF2-40B4-BE49-F238E27FC236}">
                <a16:creationId xmlns:a16="http://schemas.microsoft.com/office/drawing/2014/main" id="{7691CA04-F5DE-4C96-8BD4-1AAFA00B0D64}"/>
              </a:ext>
            </a:extLst>
          </p:cNvPr>
          <p:cNvCxnSpPr/>
          <p:nvPr/>
        </p:nvCxnSpPr>
        <p:spPr>
          <a:xfrm>
            <a:off x="8918917" y="3205675"/>
            <a:ext cx="0" cy="223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9BBF1042-809E-475D-A2AC-955C5CD9003D}"/>
              </a:ext>
            </a:extLst>
          </p:cNvPr>
          <p:cNvCxnSpPr/>
          <p:nvPr/>
        </p:nvCxnSpPr>
        <p:spPr>
          <a:xfrm>
            <a:off x="9664505" y="3205675"/>
            <a:ext cx="970670" cy="2303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4">
            <a:extLst>
              <a:ext uri="{FF2B5EF4-FFF2-40B4-BE49-F238E27FC236}">
                <a16:creationId xmlns:a16="http://schemas.microsoft.com/office/drawing/2014/main" id="{FE5F889B-5B1E-4C43-8F23-D5FEBF5E5E44}"/>
              </a:ext>
            </a:extLst>
          </p:cNvPr>
          <p:cNvSpPr>
            <a:spLocks noGrp="1" noChangeArrowheads="1"/>
          </p:cNvSpPr>
          <p:nvPr>
            <p:ph idx="1"/>
          </p:nvPr>
        </p:nvSpPr>
        <p:spPr>
          <a:xfrm>
            <a:off x="618978" y="381000"/>
            <a:ext cx="10832124" cy="5791200"/>
          </a:xfrm>
        </p:spPr>
        <p:txBody>
          <a:bodyPr>
            <a:normAutofit/>
          </a:bodyPr>
          <a:lstStyle/>
          <a:p>
            <a:pPr eaLnBrk="1" hangingPunct="1">
              <a:lnSpc>
                <a:spcPct val="150000"/>
              </a:lnSpc>
              <a:spcBef>
                <a:spcPts val="0"/>
              </a:spcBef>
              <a:buFont typeface="Wingdings" panose="05000000000000000000" pitchFamily="2" charset="2"/>
              <a:buNone/>
            </a:pPr>
            <a:r>
              <a:rPr lang="en-US" altLang="ar-EG" sz="3200" b="1" dirty="0">
                <a:latin typeface="Times New Roman" panose="02020603050405020304" pitchFamily="18" charset="0"/>
                <a:cs typeface="Times New Roman" panose="02020603050405020304" pitchFamily="18" charset="0"/>
              </a:rPr>
              <a:t>Inorganic </a:t>
            </a:r>
          </a:p>
          <a:p>
            <a:pPr eaLnBrk="1" hangingPunct="1">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The organic complex in the soil is, therefore made up of a large number of substances of widely different chemical composition and the amount of each substance varies with the type, nature and age of plants. </a:t>
            </a:r>
          </a:p>
          <a:p>
            <a:pPr eaLnBrk="1" hangingPunct="1">
              <a:lnSpc>
                <a:spcPct val="150000"/>
              </a:lnSpc>
              <a:spcBef>
                <a:spcPts val="0"/>
              </a:spcBef>
              <a:buFont typeface="Wingdings" panose="05000000000000000000" pitchFamily="2" charset="2"/>
              <a:buNone/>
            </a:pPr>
            <a:r>
              <a:rPr lang="en-US" altLang="ar-EG" b="1" dirty="0">
                <a:solidFill>
                  <a:srgbClr val="A50021"/>
                </a:solidFill>
                <a:latin typeface="Times New Roman" panose="02020603050405020304" pitchFamily="18" charset="0"/>
                <a:cs typeface="Times New Roman" panose="02020603050405020304" pitchFamily="18" charset="0"/>
              </a:rPr>
              <a:t> For example cellulose in a young plant is only half of the mature plants; water-soluble organic substances in young plants are nearly double to that of older plants.</a:t>
            </a:r>
            <a:r>
              <a:rPr lang="en-US" altLang="ar-EG" b="1" dirty="0">
                <a:solidFill>
                  <a:schemeClr val="hlink"/>
                </a:solidFill>
                <a:latin typeface="Times New Roman" panose="02020603050405020304" pitchFamily="18" charset="0"/>
                <a:cs typeface="Times New Roman" panose="02020603050405020304" pitchFamily="18" charset="0"/>
              </a:rPr>
              <a:t> </a:t>
            </a:r>
          </a:p>
          <a:p>
            <a:pPr eaLnBrk="1" hangingPunct="1">
              <a:buFont typeface="Wingdings" panose="05000000000000000000" pitchFamily="2" charset="2"/>
              <a:buNone/>
            </a:pPr>
            <a:endParaRPr lang="en-US" altLang="ar-EG" b="1" dirty="0">
              <a:solidFill>
                <a:schemeClr val="hlink"/>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ar-E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4">
            <a:extLst>
              <a:ext uri="{FF2B5EF4-FFF2-40B4-BE49-F238E27FC236}">
                <a16:creationId xmlns:a16="http://schemas.microsoft.com/office/drawing/2014/main" id="{865A1773-27FB-4888-BD18-C57642594B84}"/>
              </a:ext>
            </a:extLst>
          </p:cNvPr>
          <p:cNvSpPr>
            <a:spLocks noGrp="1" noChangeArrowheads="1"/>
          </p:cNvSpPr>
          <p:nvPr>
            <p:ph idx="1"/>
          </p:nvPr>
        </p:nvSpPr>
        <p:spPr>
          <a:xfrm>
            <a:off x="604911" y="381000"/>
            <a:ext cx="11099409" cy="6019800"/>
          </a:xfrm>
        </p:spPr>
        <p:txBody>
          <a:bodyPr>
            <a:normAutofit fontScale="92500"/>
          </a:bodyPr>
          <a:lstStyle/>
          <a:p>
            <a:pPr eaLnBrk="1" hangingPunct="1">
              <a:lnSpc>
                <a:spcPct val="150000"/>
              </a:lnSpc>
              <a:spcBef>
                <a:spcPct val="0"/>
              </a:spcBef>
              <a:buFontTx/>
              <a:buNone/>
            </a:pPr>
            <a:endParaRPr lang="en-US" altLang="ar-EG" b="1" dirty="0">
              <a:latin typeface="Times New Roman" panose="02020603050405020304" pitchFamily="18" charset="0"/>
            </a:endParaRPr>
          </a:p>
          <a:p>
            <a:pPr eaLnBrk="1" hangingPunct="1">
              <a:lnSpc>
                <a:spcPct val="150000"/>
              </a:lnSpc>
              <a:spcBef>
                <a:spcPct val="0"/>
              </a:spcBef>
              <a:buFontTx/>
              <a:buNone/>
            </a:pPr>
            <a:r>
              <a:rPr lang="en-US" altLang="ar-EG" b="1" dirty="0">
                <a:latin typeface="Times New Roman" panose="02020603050405020304" pitchFamily="18" charset="0"/>
              </a:rPr>
              <a:t>Among the plant residues, leguminous plants are rich in proteins than the non-leguminous plants. </a:t>
            </a:r>
          </a:p>
          <a:p>
            <a:pPr eaLnBrk="1" hangingPunct="1">
              <a:lnSpc>
                <a:spcPct val="150000"/>
              </a:lnSpc>
              <a:spcBef>
                <a:spcPct val="0"/>
              </a:spcBef>
              <a:buFontTx/>
              <a:buNone/>
            </a:pPr>
            <a:endParaRPr lang="en-US" altLang="ar-EG" b="1" dirty="0">
              <a:latin typeface="Times New Roman" panose="02020603050405020304" pitchFamily="18" charset="0"/>
            </a:endParaRPr>
          </a:p>
          <a:p>
            <a:pPr eaLnBrk="1" hangingPunct="1">
              <a:lnSpc>
                <a:spcPct val="150000"/>
              </a:lnSpc>
              <a:spcBef>
                <a:spcPct val="0"/>
              </a:spcBef>
              <a:buFontTx/>
              <a:buNone/>
            </a:pPr>
            <a:r>
              <a:rPr lang="en-US" altLang="ar-EG" b="1" dirty="0">
                <a:latin typeface="Times New Roman" panose="02020603050405020304" pitchFamily="18" charset="0"/>
              </a:rPr>
              <a:t>Grasses and cereal straws contain greater amount of cellulose, lignin, hemicelluloses than the legumes and as the plant gets older the proportion of cellulose, hemicelluloses and lignin gets increased. </a:t>
            </a:r>
          </a:p>
          <a:p>
            <a:pPr eaLnBrk="1" hangingPunct="1">
              <a:lnSpc>
                <a:spcPct val="150000"/>
              </a:lnSpc>
              <a:spcBef>
                <a:spcPct val="0"/>
              </a:spcBef>
              <a:buFontTx/>
              <a:buNone/>
            </a:pPr>
            <a:r>
              <a:rPr lang="en-US" altLang="ar-EG" b="1" dirty="0">
                <a:latin typeface="Times New Roman" panose="02020603050405020304" pitchFamily="18" charset="0"/>
              </a:rPr>
              <a:t>Plant residues contain 15-60% cellulose, 10-30 % hemicelluloses, 5-30% lignin, 2-15 % protein and 10% sugars, amino acids and organic acids.</a:t>
            </a:r>
            <a:r>
              <a:rPr lang="en-US" altLang="ar-EG" b="1" dirty="0"/>
              <a:t> </a:t>
            </a:r>
          </a:p>
          <a:p>
            <a:pPr eaLnBrk="1" hangingPunct="1"/>
            <a:endParaRPr lang="en-US" altLang="ar-EG" dirty="0">
              <a:solidFill>
                <a:srgbClr val="A5002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4">
            <a:extLst>
              <a:ext uri="{FF2B5EF4-FFF2-40B4-BE49-F238E27FC236}">
                <a16:creationId xmlns:a16="http://schemas.microsoft.com/office/drawing/2014/main" id="{5DA1EFB5-EFD9-4717-8DF4-573EAAE061EB}"/>
              </a:ext>
            </a:extLst>
          </p:cNvPr>
          <p:cNvSpPr>
            <a:spLocks noGrp="1" noChangeArrowheads="1"/>
          </p:cNvSpPr>
          <p:nvPr>
            <p:ph idx="1"/>
          </p:nvPr>
        </p:nvSpPr>
        <p:spPr>
          <a:xfrm>
            <a:off x="914400" y="1083211"/>
            <a:ext cx="10424160" cy="4937761"/>
          </a:xfrm>
        </p:spPr>
        <p:txBody>
          <a:bodyPr/>
          <a:lstStyle/>
          <a:p>
            <a:pPr eaLnBrk="1" hangingPunct="1">
              <a:lnSpc>
                <a:spcPct val="150000"/>
              </a:lnSpc>
              <a:spcBef>
                <a:spcPct val="0"/>
              </a:spcBef>
              <a:buFontTx/>
              <a:buNone/>
            </a:pPr>
            <a:endParaRPr lang="en-US" altLang="ar-EG" sz="2600" b="1" dirty="0">
              <a:latin typeface="Times New Roman" panose="02020603050405020304" pitchFamily="18" charset="0"/>
              <a:cs typeface="Times New Roman" panose="02020603050405020304" pitchFamily="18" charset="0"/>
            </a:endParaRPr>
          </a:p>
          <a:p>
            <a:pPr eaLnBrk="1" hangingPunct="1">
              <a:lnSpc>
                <a:spcPct val="150000"/>
              </a:lnSpc>
              <a:spcBef>
                <a:spcPct val="0"/>
              </a:spcBef>
              <a:buFontTx/>
              <a:buNone/>
            </a:pPr>
            <a:endParaRPr lang="en-US" altLang="ar-EG" sz="2600" b="1" dirty="0">
              <a:latin typeface="Times New Roman" panose="02020603050405020304" pitchFamily="18" charset="0"/>
              <a:cs typeface="Times New Roman" panose="02020603050405020304" pitchFamily="18" charset="0"/>
            </a:endParaRPr>
          </a:p>
          <a:p>
            <a:pPr eaLnBrk="1" hangingPunct="1">
              <a:lnSpc>
                <a:spcPct val="150000"/>
              </a:lnSpc>
              <a:spcBef>
                <a:spcPct val="0"/>
              </a:spcBef>
              <a:buFontTx/>
              <a:buNone/>
            </a:pPr>
            <a:r>
              <a:rPr lang="en-US" altLang="ar-EG" sz="2600" b="1" dirty="0">
                <a:latin typeface="Times New Roman" panose="02020603050405020304" pitchFamily="18" charset="0"/>
                <a:cs typeface="Times New Roman" panose="02020603050405020304" pitchFamily="18" charset="0"/>
              </a:rPr>
              <a:t>These differences in composition of various plant and animal residues have great significance on the rate of organic matter decomposition in general and of nitrification and humification (humus formation) in particular. </a:t>
            </a:r>
          </a:p>
          <a:p>
            <a:pPr eaLnBrk="1" hangingPunct="1">
              <a:lnSpc>
                <a:spcPct val="150000"/>
              </a:lnSpc>
              <a:spcBef>
                <a:spcPct val="0"/>
              </a:spcBef>
              <a:buFontTx/>
              <a:buNone/>
            </a:pPr>
            <a:r>
              <a:rPr lang="en-US" altLang="ar-EG" sz="2600" b="1" dirty="0">
                <a:latin typeface="Times New Roman" panose="02020603050405020304" pitchFamily="18" charset="0"/>
                <a:cs typeface="Times New Roman" panose="02020603050405020304" pitchFamily="18" charset="0"/>
              </a:rPr>
              <a:t>The end products of decomposition are CO</a:t>
            </a:r>
            <a:r>
              <a:rPr lang="en-US" altLang="ar-EG" sz="2600" b="1" baseline="-25000" dirty="0">
                <a:latin typeface="Times New Roman" panose="02020603050405020304" pitchFamily="18" charset="0"/>
                <a:cs typeface="Times New Roman" panose="02020603050405020304" pitchFamily="18" charset="0"/>
              </a:rPr>
              <a:t>2</a:t>
            </a:r>
            <a:r>
              <a:rPr lang="en-US" altLang="ar-EG" sz="2600" b="1" dirty="0">
                <a:latin typeface="Times New Roman" panose="02020603050405020304" pitchFamily="18" charset="0"/>
                <a:cs typeface="Times New Roman" panose="02020603050405020304" pitchFamily="18" charset="0"/>
              </a:rPr>
              <a:t>, H</a:t>
            </a:r>
            <a:r>
              <a:rPr lang="en-US" altLang="ar-EG" sz="2600" b="1" baseline="-25000" dirty="0">
                <a:latin typeface="Times New Roman" panose="02020603050405020304" pitchFamily="18" charset="0"/>
                <a:cs typeface="Times New Roman" panose="02020603050405020304" pitchFamily="18" charset="0"/>
              </a:rPr>
              <a:t>2</a:t>
            </a:r>
            <a:r>
              <a:rPr lang="en-US" altLang="ar-EG" sz="2600" b="1" dirty="0">
                <a:latin typeface="Times New Roman" panose="02020603050405020304" pitchFamily="18" charset="0"/>
                <a:cs typeface="Times New Roman" panose="02020603050405020304" pitchFamily="18" charset="0"/>
              </a:rPr>
              <a:t>O, NO</a:t>
            </a:r>
            <a:r>
              <a:rPr lang="en-US" altLang="ar-EG" sz="2600" b="1" baseline="-25000" dirty="0">
                <a:latin typeface="Times New Roman" panose="02020603050405020304" pitchFamily="18" charset="0"/>
                <a:cs typeface="Times New Roman" panose="02020603050405020304" pitchFamily="18" charset="0"/>
              </a:rPr>
              <a:t>3</a:t>
            </a:r>
            <a:r>
              <a:rPr lang="en-US" altLang="ar-EG" sz="2600" b="1" dirty="0">
                <a:latin typeface="Times New Roman" panose="02020603050405020304" pitchFamily="18" charset="0"/>
                <a:cs typeface="Times New Roman" panose="02020603050405020304" pitchFamily="18" charset="0"/>
              </a:rPr>
              <a:t>, SO</a:t>
            </a:r>
            <a:r>
              <a:rPr lang="en-US" altLang="ar-EG" sz="2600" b="1" baseline="-25000" dirty="0">
                <a:latin typeface="Times New Roman" panose="02020603050405020304" pitchFamily="18" charset="0"/>
                <a:cs typeface="Times New Roman" panose="02020603050405020304" pitchFamily="18" charset="0"/>
              </a:rPr>
              <a:t>4</a:t>
            </a:r>
            <a:r>
              <a:rPr lang="en-US" altLang="ar-EG" sz="2600" b="1" dirty="0">
                <a:latin typeface="Times New Roman" panose="02020603050405020304" pitchFamily="18" charset="0"/>
                <a:cs typeface="Times New Roman" panose="02020603050405020304" pitchFamily="18" charset="0"/>
              </a:rPr>
              <a:t>, CH</a:t>
            </a:r>
            <a:r>
              <a:rPr lang="en-US" altLang="ar-EG" sz="2600" b="1" baseline="-25000" dirty="0">
                <a:latin typeface="Times New Roman" panose="02020603050405020304" pitchFamily="18" charset="0"/>
                <a:cs typeface="Times New Roman" panose="02020603050405020304" pitchFamily="18" charset="0"/>
              </a:rPr>
              <a:t>4</a:t>
            </a:r>
            <a:r>
              <a:rPr lang="en-US" altLang="ar-EG" sz="2600" b="1" dirty="0">
                <a:latin typeface="Times New Roman" panose="02020603050405020304" pitchFamily="18" charset="0"/>
                <a:cs typeface="Times New Roman" panose="02020603050405020304" pitchFamily="18" charset="0"/>
              </a:rPr>
              <a:t>, NH</a:t>
            </a:r>
            <a:r>
              <a:rPr lang="en-US" altLang="ar-EG" sz="2600" b="1" baseline="-25000" dirty="0">
                <a:latin typeface="Times New Roman" panose="02020603050405020304" pitchFamily="18" charset="0"/>
                <a:cs typeface="Times New Roman" panose="02020603050405020304" pitchFamily="18" charset="0"/>
              </a:rPr>
              <a:t>4</a:t>
            </a:r>
            <a:r>
              <a:rPr lang="en-US" altLang="ar-EG" sz="2600" b="1" dirty="0">
                <a:latin typeface="Times New Roman" panose="02020603050405020304" pitchFamily="18" charset="0"/>
                <a:cs typeface="Times New Roman" panose="02020603050405020304" pitchFamily="18" charset="0"/>
              </a:rPr>
              <a:t>, and H</a:t>
            </a:r>
            <a:r>
              <a:rPr lang="en-US" altLang="ar-EG" sz="2600" b="1" baseline="-25000" dirty="0">
                <a:latin typeface="Times New Roman" panose="02020603050405020304" pitchFamily="18" charset="0"/>
                <a:cs typeface="Times New Roman" panose="02020603050405020304" pitchFamily="18" charset="0"/>
              </a:rPr>
              <a:t>2</a:t>
            </a:r>
            <a:r>
              <a:rPr lang="en-US" altLang="ar-EG" sz="2600" b="1" dirty="0">
                <a:latin typeface="Times New Roman" panose="02020603050405020304" pitchFamily="18" charset="0"/>
                <a:cs typeface="Times New Roman" panose="02020603050405020304" pitchFamily="18" charset="0"/>
              </a:rPr>
              <a:t>S</a:t>
            </a:r>
            <a:endParaRPr lang="en-US" altLang="ar-EG"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1221</Words>
  <Application>Microsoft Office PowerPoint</Application>
  <PresentationFormat>Widescreen</PresentationFormat>
  <Paragraphs>90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Mahmoud Noureldein</dc:creator>
  <cp:lastModifiedBy>Mahmoud Noureldein</cp:lastModifiedBy>
  <cp:revision>4</cp:revision>
  <dcterms:created xsi:type="dcterms:W3CDTF">2020-04-02T17:22:35Z</dcterms:created>
  <dcterms:modified xsi:type="dcterms:W3CDTF">2020-04-06T16:55:11Z</dcterms:modified>
</cp:coreProperties>
</file>