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14/08/1441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>
            <a:normAutofit fontScale="90000"/>
          </a:bodyPr>
          <a:lstStyle/>
          <a:p>
            <a:pPr rtl="0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600" dirty="0"/>
              <a:t>Practical Course</a:t>
            </a:r>
            <a:r>
              <a:rPr lang="en-US" altLang="en-US" sz="6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6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7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Growth Physiology</a:t>
            </a:r>
            <a:br>
              <a:rPr lang="en-US" altLang="en-US" sz="7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Second Year </a:t>
            </a:r>
            <a:br>
              <a:rPr lang="en-US" altLang="en-US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Botany/Chemistry Students</a:t>
            </a:r>
            <a:br>
              <a:rPr lang="en-US" altLang="en-US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Prof. Dr. Nemat M. </a:t>
            </a:r>
            <a:r>
              <a:rPr lang="en-US" alt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Hassan</a:t>
            </a:r>
            <a:endParaRPr lang="en-US" altLang="en-US" b="1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516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الاسبوع التاسع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ar-SA" dirty="0" smtClean="0"/>
              <a:t>توضيح </a:t>
            </a:r>
            <a:r>
              <a:rPr lang="ar-SA" dirty="0"/>
              <a:t>ظاهرة الانتحاء الأرضي الموجب للجذر</a:t>
            </a:r>
            <a:endParaRPr lang="en-US" dirty="0"/>
          </a:p>
          <a:p>
            <a:pPr marL="0" indent="0" algn="ctr">
              <a:buNone/>
            </a:pPr>
            <a:r>
              <a:rPr lang="ar-SA" dirty="0"/>
              <a:t> والانتحاء الأرضي السالب للساق</a:t>
            </a:r>
            <a:endParaRPr lang="en-US" dirty="0"/>
          </a:p>
          <a:p>
            <a:r>
              <a:rPr lang="ar-SA" dirty="0" err="1"/>
              <a:t>تسحيل</a:t>
            </a:r>
            <a:r>
              <a:rPr lang="ar-SA" dirty="0"/>
              <a:t> بيانات تجربة منحنى النمو</a:t>
            </a:r>
            <a:r>
              <a:rPr lang="en-US" dirty="0"/>
              <a:t> </a:t>
            </a:r>
          </a:p>
          <a:p>
            <a:r>
              <a:rPr lang="ar-SA" dirty="0"/>
              <a:t>رسم النتائج   والتعليق  على المنحنى</a:t>
            </a:r>
            <a:endParaRPr lang="en-US" dirty="0"/>
          </a:p>
          <a:p>
            <a:r>
              <a:rPr lang="ar-SA" dirty="0"/>
              <a:t>مشاهدة تجربة الانتحاء الضوئي</a:t>
            </a:r>
            <a:r>
              <a:rPr lang="en-US" dirty="0"/>
              <a:t> </a:t>
            </a:r>
          </a:p>
          <a:p>
            <a:r>
              <a:rPr lang="ar-SA" dirty="0"/>
              <a:t> مشاهدة تجربة سابقة الاعداد  واضح بها الانتحاء الأرضي</a:t>
            </a:r>
            <a:endParaRPr lang="en-US" dirty="0"/>
          </a:p>
          <a:p>
            <a:r>
              <a:rPr lang="ar-SA" dirty="0"/>
              <a:t>التعليق على كل تجربة</a:t>
            </a:r>
            <a:endParaRPr lang="en-US" dirty="0"/>
          </a:p>
          <a:p>
            <a:pPr marL="0" indent="0">
              <a:buNone/>
            </a:pPr>
            <a:r>
              <a:rPr lang="ar-SA" dirty="0"/>
              <a:t/>
            </a:r>
            <a:br>
              <a:rPr lang="ar-SA" dirty="0"/>
            </a:br>
            <a:r>
              <a:rPr lang="ar-SA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053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الاسبوع العاشر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EG" dirty="0" smtClean="0"/>
              <a:t>توضيح </a:t>
            </a:r>
            <a:r>
              <a:rPr lang="ar-EG" dirty="0"/>
              <a:t>القمة النامية للساق والقمة النامية للجذر</a:t>
            </a:r>
            <a:endParaRPr lang="en-US" dirty="0"/>
          </a:p>
          <a:p>
            <a:r>
              <a:rPr lang="ar-EG" dirty="0"/>
              <a:t>المطلوب:</a:t>
            </a:r>
            <a:endParaRPr lang="en-US" dirty="0"/>
          </a:p>
          <a:p>
            <a:r>
              <a:rPr lang="ar-EG" dirty="0"/>
              <a:t> شرائح توضح القمة النامية للساق والقمة النامية للجذر</a:t>
            </a:r>
            <a:endParaRPr lang="en-US" dirty="0"/>
          </a:p>
          <a:p>
            <a:r>
              <a:rPr lang="ar-EG" dirty="0"/>
              <a:t>الرسم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96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الاسبوع الحادي عشر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EG" dirty="0" smtClean="0"/>
              <a:t>مراجعة عامة</a:t>
            </a:r>
            <a:endParaRPr lang="en-US" dirty="0" smtClean="0"/>
          </a:p>
          <a:p>
            <a:pPr marL="0" indent="0">
              <a:buNone/>
            </a:pPr>
            <a:r>
              <a:rPr lang="ar-EG" dirty="0" smtClean="0"/>
              <a:t>وكل </a:t>
            </a:r>
            <a:r>
              <a:rPr lang="ar-EG" dirty="0"/>
              <a:t>عام وانتم </a:t>
            </a:r>
            <a:r>
              <a:rPr lang="ar-EG" dirty="0" smtClean="0"/>
              <a:t>بخير</a:t>
            </a:r>
          </a:p>
          <a:p>
            <a:pPr marL="0" indent="0">
              <a:buNone/>
            </a:pPr>
            <a:r>
              <a:rPr lang="ar-EG" dirty="0" smtClean="0"/>
              <a:t>مع </a:t>
            </a:r>
            <a:r>
              <a:rPr lang="ar-EG" dirty="0" err="1" smtClean="0"/>
              <a:t>تمنياتى</a:t>
            </a:r>
            <a:r>
              <a:rPr lang="ar-EG" dirty="0" smtClean="0"/>
              <a:t> بالتوفيق</a:t>
            </a:r>
          </a:p>
          <a:p>
            <a:pPr marL="0" indent="0">
              <a:buNone/>
            </a:pPr>
            <a:r>
              <a:rPr lang="ar-EG" dirty="0" err="1" smtClean="0"/>
              <a:t>أ.د</a:t>
            </a:r>
            <a:r>
              <a:rPr lang="ar-EG" dirty="0" smtClean="0"/>
              <a:t> نعمت محمد حسن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373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dirty="0"/>
              <a:t>الاسبوع الاول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ar-SA" sz="3800" dirty="0" smtClean="0"/>
              <a:t>انواع </a:t>
            </a:r>
            <a:r>
              <a:rPr lang="ar-SA" sz="3800" dirty="0"/>
              <a:t>الانبات</a:t>
            </a:r>
            <a:endParaRPr lang="en-US" sz="3800" dirty="0"/>
          </a:p>
          <a:p>
            <a:r>
              <a:rPr lang="ar-SA" dirty="0"/>
              <a:t>ارضى- </a:t>
            </a:r>
            <a:r>
              <a:rPr lang="ar-SA" dirty="0" err="1"/>
              <a:t>هوائى</a:t>
            </a:r>
            <a:r>
              <a:rPr lang="en-US" dirty="0"/>
              <a:t> </a:t>
            </a:r>
          </a:p>
          <a:p>
            <a:r>
              <a:rPr lang="ar-SA" dirty="0"/>
              <a:t>انبات ذوات فلقة - ذوات فلقتين</a:t>
            </a:r>
            <a:endParaRPr lang="en-US" dirty="0"/>
          </a:p>
          <a:p>
            <a:r>
              <a:rPr lang="ar-SA" dirty="0"/>
              <a:t>البذور </a:t>
            </a:r>
            <a:r>
              <a:rPr lang="ar-SA" dirty="0" err="1"/>
              <a:t>الاندوسبرمية</a:t>
            </a:r>
            <a:r>
              <a:rPr lang="ar-SA" dirty="0"/>
              <a:t> </a:t>
            </a:r>
            <a:r>
              <a:rPr lang="ar-SA" dirty="0" err="1"/>
              <a:t>واللاندوسبرمية</a:t>
            </a:r>
            <a:endParaRPr lang="en-US" dirty="0"/>
          </a:p>
          <a:p>
            <a:r>
              <a:rPr lang="ar-SA" dirty="0"/>
              <a:t>المطلوب:</a:t>
            </a:r>
            <a:endParaRPr lang="en-US" dirty="0"/>
          </a:p>
          <a:p>
            <a:r>
              <a:rPr lang="ar-SA" dirty="0"/>
              <a:t>بذور مستنبتة لمراحل مختلفة من الذرة- الفول- الخروع- الفاصوليا – الترمس</a:t>
            </a:r>
            <a:endParaRPr lang="en-US" dirty="0"/>
          </a:p>
          <a:p>
            <a:r>
              <a:rPr lang="ar-SA" dirty="0"/>
              <a:t>الملاحظة:</a:t>
            </a:r>
            <a:endParaRPr lang="en-US" dirty="0"/>
          </a:p>
          <a:p>
            <a:r>
              <a:rPr lang="ar-SA" dirty="0"/>
              <a:t>الرسم :</a:t>
            </a:r>
            <a:endParaRPr lang="en-US" dirty="0"/>
          </a:p>
          <a:p>
            <a:r>
              <a:rPr lang="ar-SA" dirty="0"/>
              <a:t/>
            </a:r>
            <a:br>
              <a:rPr lang="ar-SA" dirty="0"/>
            </a:br>
            <a:r>
              <a:rPr lang="ar-SA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268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dirty="0"/>
              <a:t>الاسبوع </a:t>
            </a:r>
            <a:r>
              <a:rPr lang="ar-SA" dirty="0" err="1"/>
              <a:t>الثانى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ar-SA" sz="4500" dirty="0" err="1"/>
              <a:t>تاثير</a:t>
            </a:r>
            <a:r>
              <a:rPr lang="ar-SA" sz="4500" dirty="0"/>
              <a:t>  مدة النقع على الانبات</a:t>
            </a:r>
            <a:endParaRPr lang="en-US" sz="4500" dirty="0"/>
          </a:p>
          <a:p>
            <a:r>
              <a:rPr lang="ar-SA" dirty="0"/>
              <a:t>المطلوب:</a:t>
            </a:r>
            <a:r>
              <a:rPr lang="en-US" dirty="0"/>
              <a:t> </a:t>
            </a:r>
          </a:p>
          <a:p>
            <a:r>
              <a:rPr lang="ar-SA" dirty="0"/>
              <a:t>بذور فاصوليا - فول - قمح - ارز</a:t>
            </a:r>
            <a:endParaRPr lang="en-US" dirty="0"/>
          </a:p>
          <a:p>
            <a:r>
              <a:rPr lang="ar-SA" dirty="0" err="1"/>
              <a:t>برطمانات</a:t>
            </a:r>
            <a:r>
              <a:rPr lang="ar-SA" dirty="0"/>
              <a:t>-  قطن - اطباق فوم</a:t>
            </a:r>
            <a:endParaRPr lang="en-US" dirty="0"/>
          </a:p>
          <a:p>
            <a:r>
              <a:rPr lang="ar-SA" dirty="0"/>
              <a:t> الخطوات:</a:t>
            </a:r>
            <a:r>
              <a:rPr lang="en-US" dirty="0"/>
              <a:t>  </a:t>
            </a:r>
          </a:p>
          <a:p>
            <a:r>
              <a:rPr lang="ar-SA" dirty="0"/>
              <a:t>1- يقسم الطلاب الى مجموعات كل مجموعة تتولى نوع واحد من البذور </a:t>
            </a:r>
            <a:endParaRPr lang="en-US" dirty="0"/>
          </a:p>
          <a:p>
            <a:r>
              <a:rPr lang="en-US" dirty="0"/>
              <a:t> </a:t>
            </a:r>
            <a:r>
              <a:rPr lang="ar-SA" dirty="0"/>
              <a:t>2- يتم نقع كل نوع </a:t>
            </a:r>
            <a:r>
              <a:rPr lang="ar-SA" dirty="0" err="1"/>
              <a:t>فى</a:t>
            </a:r>
            <a:r>
              <a:rPr lang="ar-SA" dirty="0"/>
              <a:t> المياه لعدد ساعات مختلفة: صفر - ساعة - ساعتين- ثلاثة- اربعة - اثنتي عشرة- اربع وعشرين ساعة</a:t>
            </a:r>
            <a:r>
              <a:rPr lang="en-US" dirty="0"/>
              <a:t> </a:t>
            </a:r>
          </a:p>
          <a:p>
            <a:r>
              <a:rPr lang="ar-SA" dirty="0"/>
              <a:t>3- توضع البذور  المنقوعة و غير المنقوعة  مباشرة على قطن مبلل </a:t>
            </a:r>
            <a:r>
              <a:rPr lang="ar-SA" dirty="0" err="1"/>
              <a:t>فى</a:t>
            </a:r>
            <a:r>
              <a:rPr lang="ar-SA" dirty="0"/>
              <a:t> اطباق الفوم  وتترك لتقوم بعملية الإنبات</a:t>
            </a:r>
            <a:endParaRPr lang="en-US" dirty="0"/>
          </a:p>
          <a:p>
            <a:r>
              <a:rPr lang="ar-SA" dirty="0"/>
              <a:t>4- يقوم الطلاب  بملاحظة البذور وتسجيل النتائج   يوميا ورشها بالماء  كلما احتاجت حيث تسجل اوقات الانبات مع كل حالة  وتسجل كذلك عدد   البذور  النابتة وتحسب </a:t>
            </a:r>
            <a:r>
              <a:rPr lang="en-US" dirty="0"/>
              <a:t> </a:t>
            </a:r>
            <a:r>
              <a:rPr lang="ar-SA" dirty="0"/>
              <a:t>سرعة الانبات والنسبة المئوية </a:t>
            </a:r>
            <a:r>
              <a:rPr lang="ar-SA" dirty="0" err="1"/>
              <a:t>للانبات</a:t>
            </a:r>
            <a:r>
              <a:rPr lang="ar-SA" dirty="0"/>
              <a:t> </a:t>
            </a:r>
            <a:endParaRPr lang="ar-EG" dirty="0" smtClean="0"/>
          </a:p>
          <a:p>
            <a:r>
              <a:rPr lang="ar-EG" dirty="0" smtClean="0"/>
              <a:t>التعليق: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52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dirty="0"/>
              <a:t>الاسبوع الثالث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ar-SA" sz="4500" dirty="0" err="1"/>
              <a:t>تاثير</a:t>
            </a:r>
            <a:r>
              <a:rPr lang="ar-SA" sz="4500" dirty="0"/>
              <a:t> درجات الحرارة على الانبات</a:t>
            </a:r>
            <a:endParaRPr lang="en-US" sz="4500" dirty="0"/>
          </a:p>
          <a:p>
            <a:r>
              <a:rPr lang="ar-SA" dirty="0"/>
              <a:t>يعرض الطلاب نتائج التجربة السابقة   واجراء الحسابات اولا</a:t>
            </a:r>
            <a:endParaRPr lang="en-US" dirty="0"/>
          </a:p>
          <a:p>
            <a:r>
              <a:rPr lang="ar-SA" dirty="0"/>
              <a:t>المطلوب:</a:t>
            </a:r>
            <a:endParaRPr lang="en-US" dirty="0"/>
          </a:p>
          <a:p>
            <a:r>
              <a:rPr lang="ar-SA" dirty="0"/>
              <a:t>بذور لمحاصيل مختلفة مثل:</a:t>
            </a:r>
            <a:endParaRPr lang="en-US" dirty="0"/>
          </a:p>
          <a:p>
            <a:r>
              <a:rPr lang="ar-SA" dirty="0"/>
              <a:t>الفول- القمح - الخس – الكتان</a:t>
            </a:r>
            <a:endParaRPr lang="en-US" dirty="0"/>
          </a:p>
          <a:p>
            <a:r>
              <a:rPr lang="ar-SA" dirty="0"/>
              <a:t> الخطوات:</a:t>
            </a:r>
            <a:endParaRPr lang="en-US" dirty="0"/>
          </a:p>
          <a:p>
            <a:r>
              <a:rPr lang="ar-SA" dirty="0"/>
              <a:t>1- توضع البذور على قطن مبلل </a:t>
            </a:r>
            <a:r>
              <a:rPr lang="ar-SA" dirty="0" err="1"/>
              <a:t>فى</a:t>
            </a:r>
            <a:r>
              <a:rPr lang="ar-SA" dirty="0"/>
              <a:t> اطباق</a:t>
            </a:r>
            <a:endParaRPr lang="en-US" dirty="0"/>
          </a:p>
          <a:p>
            <a:r>
              <a:rPr lang="ar-SA" dirty="0"/>
              <a:t>2- تحضن البذور عند درجات حرارة مختلفة  لمدة  اسبوع وهى: </a:t>
            </a:r>
            <a:endParaRPr lang="en-US" dirty="0"/>
          </a:p>
          <a:p>
            <a:r>
              <a:rPr lang="ar-SA" dirty="0"/>
              <a:t>درجة مئوية </a:t>
            </a:r>
            <a:r>
              <a:rPr lang="en-US" dirty="0"/>
              <a:t>10-15-25-35-40 </a:t>
            </a:r>
          </a:p>
          <a:p>
            <a:r>
              <a:rPr lang="ar-SA" dirty="0"/>
              <a:t>3- يتم تسجيل بيانات الانبات على مدار الاسبوع  وهى سرعة الانبات والنسبة المئوية </a:t>
            </a:r>
            <a:r>
              <a:rPr lang="ar-SA" dirty="0" err="1"/>
              <a:t>للانبات</a:t>
            </a:r>
            <a:endParaRPr lang="en-US" dirty="0"/>
          </a:p>
          <a:p>
            <a:r>
              <a:rPr lang="ar-SA" dirty="0"/>
              <a:t>التعليق:</a:t>
            </a:r>
            <a:endParaRPr lang="en-US" dirty="0"/>
          </a:p>
          <a:p>
            <a:r>
              <a:rPr lang="ar-SA" dirty="0"/>
              <a:t/>
            </a:r>
            <a:br>
              <a:rPr lang="ar-SA" dirty="0"/>
            </a:br>
            <a:r>
              <a:rPr lang="ar-SA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776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ar-SA" dirty="0"/>
              <a:t>الاسبوع الرابع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ar-SA" sz="4000" dirty="0" err="1" smtClean="0"/>
              <a:t>تاثير</a:t>
            </a:r>
            <a:r>
              <a:rPr lang="ar-SA" dirty="0" smtClean="0"/>
              <a:t> </a:t>
            </a:r>
            <a:r>
              <a:rPr lang="ar-SA" dirty="0"/>
              <a:t>الضوء  على الانبات</a:t>
            </a:r>
            <a:endParaRPr lang="en-US" dirty="0"/>
          </a:p>
          <a:p>
            <a:r>
              <a:rPr lang="ar-SA" dirty="0"/>
              <a:t>يعرض الطلاب نتائج التجربة السابقة   واجراء الحسابات</a:t>
            </a:r>
            <a:endParaRPr lang="en-US" dirty="0"/>
          </a:p>
          <a:p>
            <a:pPr marL="0" indent="0">
              <a:buNone/>
            </a:pPr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المطلوب:</a:t>
            </a:r>
            <a:endParaRPr lang="en-US" dirty="0"/>
          </a:p>
          <a:p>
            <a:r>
              <a:rPr lang="ar-SA" dirty="0"/>
              <a:t>بذور لمحاصيل مختلفة مثل</a:t>
            </a:r>
            <a:endParaRPr lang="en-US" dirty="0"/>
          </a:p>
          <a:p>
            <a:r>
              <a:rPr lang="ar-SA" dirty="0"/>
              <a:t>الفول- القمح - الخس – الكتان</a:t>
            </a:r>
            <a:r>
              <a:rPr lang="en-US" dirty="0"/>
              <a:t>-</a:t>
            </a:r>
            <a:r>
              <a:rPr lang="ar-EG" dirty="0"/>
              <a:t>الطماطم</a:t>
            </a:r>
            <a:endParaRPr lang="en-US" dirty="0"/>
          </a:p>
          <a:p>
            <a:r>
              <a:rPr lang="ar-EG" dirty="0"/>
              <a:t> </a:t>
            </a:r>
            <a:r>
              <a:rPr lang="ar-SA" dirty="0"/>
              <a:t>الخطوات:</a:t>
            </a:r>
            <a:endParaRPr lang="en-US" dirty="0"/>
          </a:p>
          <a:p>
            <a:r>
              <a:rPr lang="en-US" dirty="0"/>
              <a:t> </a:t>
            </a:r>
            <a:r>
              <a:rPr lang="ar-SA" dirty="0"/>
              <a:t>1- توضع البذور على قطن مبلل </a:t>
            </a:r>
            <a:r>
              <a:rPr lang="ar-SA" dirty="0" err="1"/>
              <a:t>فى</a:t>
            </a:r>
            <a:r>
              <a:rPr lang="ar-SA" dirty="0"/>
              <a:t> اطباق</a:t>
            </a:r>
            <a:endParaRPr lang="en-US" dirty="0"/>
          </a:p>
          <a:p>
            <a:r>
              <a:rPr lang="ar-SA" dirty="0"/>
              <a:t>2- تكرر التجربة لكل نوع مرتين  حيث يوضع طبق </a:t>
            </a:r>
            <a:r>
              <a:rPr lang="ar-SA" dirty="0" err="1"/>
              <a:t>فى</a:t>
            </a:r>
            <a:r>
              <a:rPr lang="ar-SA" dirty="0"/>
              <a:t>  الضوء  وطبق اخر </a:t>
            </a:r>
            <a:r>
              <a:rPr lang="ar-SA" dirty="0" err="1"/>
              <a:t>فى</a:t>
            </a:r>
            <a:r>
              <a:rPr lang="ar-SA" dirty="0"/>
              <a:t> الظلام</a:t>
            </a:r>
            <a:r>
              <a:rPr lang="en-US" dirty="0"/>
              <a:t> </a:t>
            </a:r>
          </a:p>
          <a:p>
            <a:r>
              <a:rPr lang="ar-SA" dirty="0"/>
              <a:t>3- تحضن البذور في درجة حرارة الغرفة</a:t>
            </a:r>
            <a:r>
              <a:rPr lang="en-US" dirty="0"/>
              <a:t> </a:t>
            </a:r>
          </a:p>
          <a:p>
            <a:r>
              <a:rPr lang="ar-SA" dirty="0"/>
              <a:t>4- تسجل  دلالات الانبات </a:t>
            </a:r>
            <a:r>
              <a:rPr lang="ar-SA" dirty="0" err="1"/>
              <a:t>فى</a:t>
            </a:r>
            <a:r>
              <a:rPr lang="ar-SA" dirty="0"/>
              <a:t> كل حالة</a:t>
            </a:r>
            <a:r>
              <a:rPr lang="ar-EG" dirty="0"/>
              <a:t> ويعلق الطلاب على النتائج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759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dirty="0"/>
              <a:t>الاسبوع  الخامس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ar-SA" sz="4400" dirty="0" err="1" smtClean="0"/>
              <a:t>تاثير</a:t>
            </a:r>
            <a:r>
              <a:rPr lang="ar-SA" sz="4400" dirty="0" smtClean="0"/>
              <a:t> </a:t>
            </a:r>
            <a:r>
              <a:rPr lang="ar-SA" sz="4400" dirty="0"/>
              <a:t> المنشطات  والمثبطات على النمو</a:t>
            </a:r>
            <a:endParaRPr lang="en-US" sz="4400" dirty="0"/>
          </a:p>
          <a:p>
            <a:r>
              <a:rPr lang="ar-SA" dirty="0"/>
              <a:t>يعرض الطلاب نتائج التجربة السابقة   واجراء الحسابات</a:t>
            </a:r>
            <a:endParaRPr lang="en-US" dirty="0"/>
          </a:p>
          <a:p>
            <a:r>
              <a:rPr lang="ar-SA" dirty="0"/>
              <a:t>المطلوب:</a:t>
            </a:r>
            <a:endParaRPr lang="en-US" dirty="0"/>
          </a:p>
          <a:p>
            <a:r>
              <a:rPr lang="ar-SA" dirty="0"/>
              <a:t>بذور   قمح وفول  و  انواع اخرى متاحة  واطباق فوم  وقطن</a:t>
            </a:r>
            <a:endParaRPr lang="en-US" dirty="0"/>
          </a:p>
          <a:p>
            <a:r>
              <a:rPr lang="en-US" dirty="0"/>
              <a:t>10 mM kNO</a:t>
            </a:r>
            <a:r>
              <a:rPr lang="en-US" baseline="-25000" dirty="0"/>
              <a:t>3</a:t>
            </a:r>
            <a:endParaRPr lang="en-US" dirty="0"/>
          </a:p>
          <a:p>
            <a:r>
              <a:rPr lang="en-US" dirty="0"/>
              <a:t>10 mM NH</a:t>
            </a:r>
            <a:r>
              <a:rPr lang="en-US" baseline="-25000" dirty="0"/>
              <a:t>4</a:t>
            </a:r>
            <a:r>
              <a:rPr lang="en-US" dirty="0"/>
              <a:t>Cl</a:t>
            </a:r>
          </a:p>
          <a:p>
            <a:r>
              <a:rPr lang="en-US" dirty="0"/>
              <a:t>10 mM </a:t>
            </a:r>
            <a:r>
              <a:rPr lang="en-US" dirty="0" err="1"/>
              <a:t>thiourea</a:t>
            </a:r>
            <a:endParaRPr lang="en-US" dirty="0"/>
          </a:p>
          <a:p>
            <a:r>
              <a:rPr lang="en-US" dirty="0"/>
              <a:t>5 µM ABA</a:t>
            </a:r>
          </a:p>
          <a:p>
            <a:r>
              <a:rPr lang="en-US" dirty="0"/>
              <a:t>10 µM </a:t>
            </a:r>
            <a:r>
              <a:rPr lang="en-US" dirty="0" err="1"/>
              <a:t>kinitein</a:t>
            </a:r>
            <a:endParaRPr lang="en-US" dirty="0"/>
          </a:p>
          <a:p>
            <a:r>
              <a:rPr lang="en-US" dirty="0"/>
              <a:t>5 µMGA3</a:t>
            </a:r>
          </a:p>
          <a:p>
            <a:r>
              <a:rPr lang="ar-SA" dirty="0"/>
              <a:t> الخطوات:</a:t>
            </a:r>
            <a:endParaRPr lang="en-US" dirty="0"/>
          </a:p>
          <a:p>
            <a:r>
              <a:rPr lang="ar-SA" dirty="0"/>
              <a:t>1- تنقع البذور </a:t>
            </a:r>
            <a:r>
              <a:rPr lang="ar-SA" dirty="0" err="1"/>
              <a:t>فى</a:t>
            </a:r>
            <a:r>
              <a:rPr lang="ar-SA" dirty="0"/>
              <a:t> المواد السابقة  لمدة ساعة </a:t>
            </a:r>
            <a:endParaRPr lang="en-US" dirty="0"/>
          </a:p>
          <a:p>
            <a:r>
              <a:rPr lang="ar-SA" dirty="0"/>
              <a:t>2- تفرد على القطن المبلل وتترك </a:t>
            </a:r>
            <a:r>
              <a:rPr lang="ar-SA" dirty="0" err="1"/>
              <a:t>لتس</a:t>
            </a:r>
            <a:r>
              <a:rPr lang="ar-EG" dirty="0"/>
              <a:t>ت</a:t>
            </a:r>
            <a:r>
              <a:rPr lang="ar-SA" dirty="0"/>
              <a:t>نبت  لمدة اسبوع</a:t>
            </a:r>
            <a:endParaRPr lang="en-US" dirty="0"/>
          </a:p>
          <a:p>
            <a:r>
              <a:rPr lang="ar-SA" dirty="0"/>
              <a:t>3- تترك مجموعة ضابطة لكل نوع منقوعة </a:t>
            </a:r>
            <a:r>
              <a:rPr lang="ar-SA" dirty="0" err="1"/>
              <a:t>فى</a:t>
            </a:r>
            <a:r>
              <a:rPr lang="ar-SA" dirty="0"/>
              <a:t> الماء فقط  وتستنبت بنفس الطريقة</a:t>
            </a:r>
            <a:r>
              <a:rPr lang="en-US" dirty="0"/>
              <a:t> </a:t>
            </a:r>
          </a:p>
          <a:p>
            <a:r>
              <a:rPr lang="ar-SA" dirty="0"/>
              <a:t>4- تسجل علامات الانبات</a:t>
            </a:r>
            <a:endParaRPr lang="en-US" dirty="0"/>
          </a:p>
          <a:p>
            <a:r>
              <a:rPr lang="ar-SA" dirty="0"/>
              <a:t>التعليق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958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ar-SA" dirty="0"/>
              <a:t>الاسبوع السادس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60932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SA" sz="2800" dirty="0" smtClean="0"/>
              <a:t>قياس </a:t>
            </a:r>
            <a:r>
              <a:rPr lang="ar-SA" sz="2800" dirty="0"/>
              <a:t>دلالات النمو للنبات</a:t>
            </a:r>
            <a:endParaRPr lang="en-US" sz="2800" dirty="0"/>
          </a:p>
          <a:p>
            <a:r>
              <a:rPr lang="ar-SA" sz="2800" dirty="0"/>
              <a:t> </a:t>
            </a:r>
            <a:r>
              <a:rPr lang="ar-SA" sz="2400" dirty="0"/>
              <a:t>يعرض الطلاب نتائج التجربة السابقة   واجراء الحسابات</a:t>
            </a:r>
            <a:endParaRPr lang="en-US" sz="2400" dirty="0"/>
          </a:p>
          <a:p>
            <a:r>
              <a:rPr lang="ar-SA" sz="2400" dirty="0"/>
              <a:t>المطلوب:</a:t>
            </a:r>
            <a:endParaRPr lang="en-US" sz="2400" dirty="0"/>
          </a:p>
          <a:p>
            <a:r>
              <a:rPr lang="ar-SA" sz="2400" dirty="0"/>
              <a:t> اصص- تربة رملية طينية- بذور فول وذرة</a:t>
            </a:r>
            <a:endParaRPr lang="en-US" sz="2400" dirty="0"/>
          </a:p>
          <a:p>
            <a:r>
              <a:rPr lang="ar-SA" sz="2400" dirty="0"/>
              <a:t>1- تزرع البذور  المختلفة </a:t>
            </a:r>
            <a:r>
              <a:rPr lang="ar-SA" sz="2400" dirty="0" err="1"/>
              <a:t>فى</a:t>
            </a:r>
            <a:r>
              <a:rPr lang="ar-SA" sz="2400" dirty="0"/>
              <a:t> اصص مملوءة بالتربة  وتروى وتترك </a:t>
            </a:r>
            <a:r>
              <a:rPr lang="ar-SA" sz="2400" dirty="0" err="1"/>
              <a:t>فى</a:t>
            </a:r>
            <a:r>
              <a:rPr lang="ar-SA" sz="2400" dirty="0"/>
              <a:t> مكان مناسب  للنمو</a:t>
            </a:r>
            <a:endParaRPr lang="en-US" sz="2400" dirty="0"/>
          </a:p>
          <a:p>
            <a:r>
              <a:rPr lang="ar-SA" sz="2400" dirty="0"/>
              <a:t>2- تروى وقت الحاجة</a:t>
            </a:r>
            <a:r>
              <a:rPr lang="en-US" sz="2400" dirty="0"/>
              <a:t> </a:t>
            </a:r>
          </a:p>
          <a:p>
            <a:r>
              <a:rPr lang="ar-SA" sz="2400" dirty="0"/>
              <a:t>3- بتم منابعة النباتات وتؤخذ القياسات التالية كل اسبوع  لمدة ثلاث اسابيع</a:t>
            </a:r>
            <a:endParaRPr lang="en-US" sz="2400" dirty="0"/>
          </a:p>
          <a:p>
            <a:r>
              <a:rPr lang="ar-SA" sz="2400" dirty="0" smtClean="0"/>
              <a:t>وهى:</a:t>
            </a:r>
            <a:r>
              <a:rPr lang="ar-EG" sz="2400" dirty="0" smtClean="0"/>
              <a:t> </a:t>
            </a:r>
            <a:r>
              <a:rPr lang="ar-SA" sz="2400" dirty="0" smtClean="0"/>
              <a:t>طول </a:t>
            </a:r>
            <a:r>
              <a:rPr lang="ar-SA" sz="2400" dirty="0"/>
              <a:t>الساق - عدد الاوراق- الوزن الغض للجذر والساق- الوزن الجاف للجذر والساق</a:t>
            </a:r>
            <a:endParaRPr lang="en-US" sz="2400" dirty="0"/>
          </a:p>
          <a:p>
            <a:r>
              <a:rPr lang="ar-SA" sz="2400" dirty="0"/>
              <a:t>4- تكرر القياسات ثلاث مرات لكل نوع من النباتات  عند كل مرحلة   ويؤخذ المتوسط</a:t>
            </a:r>
            <a:r>
              <a:rPr lang="en-US" sz="2400" dirty="0"/>
              <a:t> </a:t>
            </a:r>
          </a:p>
          <a:p>
            <a:r>
              <a:rPr lang="ar-SA" sz="2400" dirty="0"/>
              <a:t>5- تسجل البيانات  على برنامج الرسم </a:t>
            </a:r>
            <a:r>
              <a:rPr lang="ar-SA" sz="2400" dirty="0" err="1"/>
              <a:t>البيانى</a:t>
            </a:r>
            <a:r>
              <a:rPr lang="ar-SA" sz="2400" dirty="0"/>
              <a:t> (اكسل)</a:t>
            </a:r>
            <a:endParaRPr lang="en-US" sz="2400" dirty="0"/>
          </a:p>
          <a:p>
            <a:r>
              <a:rPr lang="ar-EG" sz="2400" dirty="0" smtClean="0"/>
              <a:t>التعليق</a:t>
            </a:r>
            <a:endParaRPr lang="en-US" sz="24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4221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الاسبوع السابع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dirty="0" smtClean="0"/>
              <a:t>توضيح </a:t>
            </a:r>
            <a:r>
              <a:rPr lang="ar-SA" dirty="0"/>
              <a:t>ظاهرة الشحوب  </a:t>
            </a:r>
            <a:r>
              <a:rPr lang="ar-SA" dirty="0" err="1"/>
              <a:t>الظلامى</a:t>
            </a:r>
            <a:endParaRPr lang="en-US" dirty="0"/>
          </a:p>
          <a:p>
            <a:r>
              <a:rPr lang="ar-SA" dirty="0"/>
              <a:t>استكمال و تسجيل بيانات التجربة السابقة </a:t>
            </a:r>
            <a:endParaRPr lang="en-US" dirty="0"/>
          </a:p>
          <a:p>
            <a:r>
              <a:rPr lang="ar-SA" dirty="0"/>
              <a:t>المطلوب:</a:t>
            </a:r>
            <a:endParaRPr lang="en-US" dirty="0"/>
          </a:p>
          <a:p>
            <a:r>
              <a:rPr lang="ar-SA" dirty="0"/>
              <a:t>بذور  مستنبتة على قطن  مبلل ويوضع  </a:t>
            </a:r>
            <a:r>
              <a:rPr lang="ar-SA" dirty="0" err="1"/>
              <a:t>فى</a:t>
            </a:r>
            <a:r>
              <a:rPr lang="ar-SA" dirty="0"/>
              <a:t> الظلام لمدة اسبوع</a:t>
            </a:r>
            <a:endParaRPr lang="en-US" dirty="0"/>
          </a:p>
          <a:p>
            <a:r>
              <a:rPr lang="ar-SA" dirty="0"/>
              <a:t>المشاهدة:</a:t>
            </a:r>
            <a:endParaRPr lang="en-US" dirty="0"/>
          </a:p>
          <a:p>
            <a:r>
              <a:rPr lang="ar-SA" dirty="0"/>
              <a:t>التعليق: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376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dirty="0"/>
              <a:t>الاسبوع الثامن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ar-SA" dirty="0" smtClean="0"/>
              <a:t>توضيح </a:t>
            </a:r>
            <a:r>
              <a:rPr lang="ar-SA" dirty="0"/>
              <a:t>ظاهرة الانتحاء </a:t>
            </a:r>
            <a:r>
              <a:rPr lang="ar-SA" dirty="0" err="1"/>
              <a:t>الضوئى</a:t>
            </a:r>
            <a:r>
              <a:rPr lang="ar-SA" dirty="0"/>
              <a:t> الموجب</a:t>
            </a:r>
            <a:endParaRPr lang="en-US" dirty="0"/>
          </a:p>
          <a:p>
            <a:r>
              <a:rPr lang="ar-SA" sz="4500" dirty="0"/>
              <a:t>تسجيل بيانات تجربة  منحنى النمو</a:t>
            </a:r>
            <a:endParaRPr lang="en-US" sz="4500" dirty="0"/>
          </a:p>
          <a:p>
            <a:r>
              <a:rPr lang="ar-SA" sz="4500" dirty="0"/>
              <a:t>مشاهدة نتائج الشحوب </a:t>
            </a:r>
            <a:r>
              <a:rPr lang="ar-SA" sz="4500" dirty="0" err="1"/>
              <a:t>الظلامى</a:t>
            </a:r>
            <a:endParaRPr lang="en-US" sz="4500" dirty="0"/>
          </a:p>
          <a:p>
            <a:r>
              <a:rPr lang="ar-SA" sz="4500" dirty="0"/>
              <a:t>المطلوب:</a:t>
            </a:r>
            <a:endParaRPr lang="en-US" sz="4500" dirty="0"/>
          </a:p>
          <a:p>
            <a:r>
              <a:rPr lang="ar-SA" sz="4500" dirty="0" err="1"/>
              <a:t>بئورمنقوعة</a:t>
            </a:r>
            <a:r>
              <a:rPr lang="ar-SA" sz="4500" dirty="0"/>
              <a:t> طبق بترى وقطن</a:t>
            </a:r>
            <a:endParaRPr lang="en-US" sz="4500" dirty="0"/>
          </a:p>
          <a:p>
            <a:r>
              <a:rPr lang="ar-SA" sz="4500" dirty="0"/>
              <a:t> الخطوات:</a:t>
            </a:r>
            <a:endParaRPr lang="en-US" sz="4500" dirty="0"/>
          </a:p>
          <a:p>
            <a:r>
              <a:rPr lang="ar-SA" sz="4500" dirty="0"/>
              <a:t>1- ترش البذور المنقوعة عل القطن المبلل في الطبق</a:t>
            </a:r>
            <a:endParaRPr lang="en-US" sz="4500" dirty="0"/>
          </a:p>
          <a:p>
            <a:r>
              <a:rPr lang="ar-SA" sz="4500" dirty="0"/>
              <a:t>2- يوضع الطبق داخل كرتونة مغلقة  بها فتحة صغيرة جانبية</a:t>
            </a:r>
            <a:endParaRPr lang="en-US" sz="4500" dirty="0"/>
          </a:p>
          <a:p>
            <a:r>
              <a:rPr lang="ar-SA" sz="4500" dirty="0"/>
              <a:t>3- تترك لمدة اسبوع</a:t>
            </a:r>
            <a:endParaRPr lang="en-US" sz="4500" dirty="0"/>
          </a:p>
          <a:p>
            <a:r>
              <a:rPr lang="ar-SA" sz="4500" dirty="0"/>
              <a:t>تسجل المشاهدة</a:t>
            </a:r>
            <a:endParaRPr lang="en-US" sz="4500" dirty="0"/>
          </a:p>
          <a:p>
            <a:r>
              <a:rPr lang="ar-SA" sz="4500" dirty="0"/>
              <a:t>التعليق</a:t>
            </a:r>
            <a:endParaRPr lang="en-US" sz="4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0999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146</Words>
  <Application>Microsoft Office PowerPoint</Application>
  <PresentationFormat>On-screen Show (4:3)</PresentationFormat>
  <Paragraphs>116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سمة Office</vt:lpstr>
      <vt:lpstr> Practical Course Growth Physiology Second Year  Botany/Chemistry Students  Prof. Dr. Nemat M. Hassan</vt:lpstr>
      <vt:lpstr>الاسبوع الاول </vt:lpstr>
      <vt:lpstr>الاسبوع الثانى </vt:lpstr>
      <vt:lpstr>الاسبوع الثالث </vt:lpstr>
      <vt:lpstr>الاسبوع الرابع </vt:lpstr>
      <vt:lpstr>الاسبوع  الخامس </vt:lpstr>
      <vt:lpstr>الاسبوع السادس </vt:lpstr>
      <vt:lpstr>الاسبوع السابع </vt:lpstr>
      <vt:lpstr>الاسبوع الثامن </vt:lpstr>
      <vt:lpstr>الاسبوع التاسع </vt:lpstr>
      <vt:lpstr>الاسبوع العاشر </vt:lpstr>
      <vt:lpstr>الاسبوع الحادي عشر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Practical Course Growth Physiology Second Year  Botany/Chemistry Students  Prof. Dr. Nemat M. Hassan</dc:title>
  <dc:creator>Nematalla</dc:creator>
  <cp:lastModifiedBy>Mamdouh Nematalla</cp:lastModifiedBy>
  <cp:revision>4</cp:revision>
  <dcterms:created xsi:type="dcterms:W3CDTF">2020-04-07T10:36:44Z</dcterms:created>
  <dcterms:modified xsi:type="dcterms:W3CDTF">2020-04-07T11:07:21Z</dcterms:modified>
</cp:coreProperties>
</file>