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5" r:id="rId2"/>
    <p:sldId id="256" r:id="rId3"/>
    <p:sldId id="257" r:id="rId4"/>
    <p:sldId id="258" r:id="rId5"/>
    <p:sldId id="261" r:id="rId6"/>
    <p:sldId id="262" r:id="rId7"/>
    <p:sldId id="259" r:id="rId8"/>
    <p:sldId id="260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13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D0866D34-A642-4752-803E-68D0ABEAF8D8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EFF5B56E-BA5B-4662-97E6-23E6E4025B8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6D34-A642-4752-803E-68D0ABEAF8D8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5B56E-BA5B-4662-97E6-23E6E4025B8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6D34-A642-4752-803E-68D0ABEAF8D8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5B56E-BA5B-4662-97E6-23E6E4025B8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6D34-A642-4752-803E-68D0ABEAF8D8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5B56E-BA5B-4662-97E6-23E6E4025B8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6D34-A642-4752-803E-68D0ABEAF8D8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5B56E-BA5B-4662-97E6-23E6E4025B8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6D34-A642-4752-803E-68D0ABEAF8D8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5B56E-BA5B-4662-97E6-23E6E4025B8D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6D34-A642-4752-803E-68D0ABEAF8D8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5B56E-BA5B-4662-97E6-23E6E4025B8D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6D34-A642-4752-803E-68D0ABEAF8D8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5B56E-BA5B-4662-97E6-23E6E4025B8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6D34-A642-4752-803E-68D0ABEAF8D8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5B56E-BA5B-4662-97E6-23E6E4025B8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D0866D34-A642-4752-803E-68D0ABEAF8D8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EFF5B56E-BA5B-4662-97E6-23E6E4025B8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D0866D34-A642-4752-803E-68D0ABEAF8D8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EFF5B56E-BA5B-4662-97E6-23E6E4025B8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D0866D34-A642-4752-803E-68D0ABEAF8D8}" type="datetimeFigureOut">
              <a:rPr lang="en-GB" smtClean="0"/>
              <a:t>15/03/2020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EFF5B56E-BA5B-4662-97E6-23E6E4025B8D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gAuZ6dBOfs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hyperlink" Target="http://en.wikipedia.org/wiki/Autoradiography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en.wikipedia.org/wiki/Chemiluminescence" TargetMode="Externa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Autoradiography" TargetMode="External"/><Relationship Id="rId3" Type="http://schemas.openxmlformats.org/officeDocument/2006/relationships/hyperlink" Target="http://en.wikipedia.org/wiki/Protein" TargetMode="External"/><Relationship Id="rId7" Type="http://schemas.openxmlformats.org/officeDocument/2006/relationships/hyperlink" Target="http://en.wikipedia.org/wiki/Chemiluminescence" TargetMode="External"/><Relationship Id="rId2" Type="http://schemas.openxmlformats.org/officeDocument/2006/relationships/hyperlink" Target="http://en.wikipedia.org/wiki/Antibodies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en.wikipedia.org/wiki/Western_blot" TargetMode="External"/><Relationship Id="rId5" Type="http://schemas.openxmlformats.org/officeDocument/2006/relationships/hyperlink" Target="http://en.wikipedia.org/wiki/Monoclonal_antibody" TargetMode="External"/><Relationship Id="rId4" Type="http://schemas.openxmlformats.org/officeDocument/2006/relationships/hyperlink" Target="http://en.wikipedia.org/wiki/Polyclonal_antibodie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95128" y="1700808"/>
            <a:ext cx="602921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Lecture 6</a:t>
            </a:r>
          </a:p>
          <a:p>
            <a:pPr algn="ctr"/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Molecular biology and genetic engineering</a:t>
            </a:r>
          </a:p>
          <a:p>
            <a:pPr algn="ctr"/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For master students:</a:t>
            </a:r>
          </a:p>
          <a:p>
            <a:pPr algn="ctr"/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1- Cytology and genetics program</a:t>
            </a:r>
          </a:p>
          <a:p>
            <a:pPr algn="ctr"/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And</a:t>
            </a:r>
          </a:p>
          <a:p>
            <a:pPr algn="ctr"/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2- Plant taxonomy program</a:t>
            </a:r>
          </a:p>
          <a:p>
            <a:pPr algn="ctr"/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By </a:t>
            </a:r>
          </a:p>
          <a:p>
            <a:pPr algn="ctr"/>
            <a:r>
              <a:rPr lang="en-GB" sz="2400" dirty="0" err="1" smtClean="0">
                <a:latin typeface="Andalus" pitchFamily="18" charset="-78"/>
                <a:cs typeface="Andalus" pitchFamily="18" charset="-78"/>
              </a:rPr>
              <a:t>Dr.</a:t>
            </a:r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GB" sz="2400" dirty="0" err="1" smtClean="0">
                <a:latin typeface="Andalus" pitchFamily="18" charset="-78"/>
                <a:cs typeface="Andalus" pitchFamily="18" charset="-78"/>
              </a:rPr>
              <a:t>Reham</a:t>
            </a:r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 M. Nada</a:t>
            </a:r>
          </a:p>
          <a:p>
            <a:pPr algn="ctr"/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Associate professor of Plant molecular biology </a:t>
            </a:r>
            <a:endParaRPr lang="en-GB" sz="24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83326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3768" y="1484784"/>
            <a:ext cx="25156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DNA extraction </a:t>
            </a:r>
            <a:endParaRPr lang="en-GB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051720" y="3476450"/>
            <a:ext cx="5505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Manual methods versus commercial kits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692342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79712" y="1782108"/>
            <a:ext cx="47817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/>
              <a:t>Methods used in protein estimation</a:t>
            </a:r>
            <a:endParaRPr lang="en-GB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868144" y="2298931"/>
            <a:ext cx="12768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1- Lowry </a:t>
            </a:r>
          </a:p>
          <a:p>
            <a:r>
              <a:rPr lang="en-GB" dirty="0" smtClean="0"/>
              <a:t>2- Bradford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583411" y="4641362"/>
            <a:ext cx="19305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Standard Curve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275015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79711" y="2234459"/>
            <a:ext cx="40799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SDS PAGE versus Native PAGE</a:t>
            </a:r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398939" y="1079158"/>
            <a:ext cx="36749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/>
              <a:t>Protein Electrophoresis</a:t>
            </a:r>
            <a:endParaRPr lang="en-GB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483768" y="3573016"/>
            <a:ext cx="5236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Continuous versus discontinuous PAGE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681010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1484784"/>
            <a:ext cx="33569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Western blotting</a:t>
            </a:r>
            <a:endParaRPr lang="en-GB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1835696" y="3861048"/>
            <a:ext cx="60363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Definition of primary antibody and secondary antibody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833202" y="2274144"/>
            <a:ext cx="5061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hlinkClick r:id="rId2"/>
              </a:rPr>
              <a:t>https://www.youtube.com/watch?v=VgAuZ6dBOfs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5628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816" y="188640"/>
            <a:ext cx="2952328" cy="661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Western blotting</a:t>
            </a:r>
          </a:p>
        </p:txBody>
      </p:sp>
      <p:pic>
        <p:nvPicPr>
          <p:cNvPr id="3" name="Picture 2" descr="western blot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3645024"/>
            <a:ext cx="2520280" cy="2607345"/>
          </a:xfrm>
          <a:prstGeom prst="rect">
            <a:avLst/>
          </a:prstGeom>
        </p:spPr>
      </p:pic>
      <p:pic>
        <p:nvPicPr>
          <p:cNvPr id="4" name="Picture 3" descr="western blot 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908720"/>
            <a:ext cx="2592288" cy="2376264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rot="5400000">
            <a:off x="1440446" y="3464210"/>
            <a:ext cx="360040" cy="1588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western blot 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8064" y="980728"/>
            <a:ext cx="3384376" cy="1800200"/>
          </a:xfrm>
          <a:prstGeom prst="rect">
            <a:avLst/>
          </a:prstGeom>
        </p:spPr>
      </p:pic>
      <p:pic>
        <p:nvPicPr>
          <p:cNvPr id="11" name="Picture 10" descr="western blot sandwitch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347864" y="3645024"/>
            <a:ext cx="2721843" cy="260392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732240" y="5661248"/>
            <a:ext cx="194421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Primary antibody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6660232" y="4437112"/>
            <a:ext cx="204607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Secondary antibody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5004048" y="3212976"/>
            <a:ext cx="38843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err="1" smtClean="0">
                <a:latin typeface="Times New Roman" pitchFamily="18" charset="0"/>
                <a:cs typeface="Times New Roman" pitchFamily="18" charset="0"/>
                <a:hlinkClick r:id="rId6" action="ppaction://hlinkfile"/>
              </a:rPr>
              <a:t>chemiluminescence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, or </a:t>
            </a:r>
            <a:r>
              <a:rPr lang="en-GB" dirty="0" smtClean="0">
                <a:latin typeface="Times New Roman" pitchFamily="18" charset="0"/>
                <a:cs typeface="Times New Roman" pitchFamily="18" charset="0"/>
                <a:hlinkClick r:id="rId7" action="ppaction://hlinkfile" tooltip="Autoradiography"/>
              </a:rPr>
              <a:t>autoradiography</a:t>
            </a:r>
            <a:endParaRPr lang="en-GB" dirty="0"/>
          </a:p>
        </p:txBody>
      </p:sp>
      <p:sp>
        <p:nvSpPr>
          <p:cNvPr id="16" name="Right Arrow 15"/>
          <p:cNvSpPr/>
          <p:nvPr/>
        </p:nvSpPr>
        <p:spPr>
          <a:xfrm>
            <a:off x="2915816" y="4797152"/>
            <a:ext cx="432048" cy="144016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>
            <a:endCxn id="12" idx="1"/>
          </p:cNvCxnSpPr>
          <p:nvPr/>
        </p:nvCxnSpPr>
        <p:spPr>
          <a:xfrm flipV="1">
            <a:off x="6084168" y="5845914"/>
            <a:ext cx="648072" cy="31358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 flipH="1" flipV="1">
            <a:off x="7417110" y="5265204"/>
            <a:ext cx="791294" cy="794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 flipH="1" flipV="1">
            <a:off x="7273094" y="3968266"/>
            <a:ext cx="791294" cy="794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4" idx="0"/>
          </p:cNvCxnSpPr>
          <p:nvPr/>
        </p:nvCxnSpPr>
        <p:spPr>
          <a:xfrm rot="5400000" flipH="1" flipV="1">
            <a:off x="6731231" y="2995944"/>
            <a:ext cx="432048" cy="2017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4091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 animBg="1"/>
      <p:bldP spid="13" grpId="0" animBg="1"/>
      <p:bldP spid="14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764704"/>
            <a:ext cx="748883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000" dirty="0" smtClean="0">
                <a:latin typeface="Times New Roman" pitchFamily="18" charset="0"/>
                <a:cs typeface="Times New Roman" pitchFamily="18" charset="0"/>
                <a:hlinkClick r:id="rId2" action="ppaction://hlinkfile" tooltip="Antibodies"/>
              </a:rPr>
              <a:t>Antibodies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to most 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  <a:hlinkClick r:id="rId3" action="ppaction://hlinkfile" tooltip="Protein"/>
              </a:rPr>
              <a:t>proteins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can be created by injecting small amounts of the protein into an animal such as a mouse, rabbit, sheep, or donkey (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  <a:hlinkClick r:id="rId4" action="ppaction://hlinkfile"/>
              </a:rPr>
              <a:t>polyclonal antibodies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) or produced in cell culture (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  <a:hlinkClick r:id="rId5" action="ppaction://hlinkfile" tooltip="Monoclonal antibody"/>
              </a:rPr>
              <a:t>monoclonal antibodies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algn="just">
              <a:lnSpc>
                <a:spcPct val="150000"/>
              </a:lnSpc>
            </a:pP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  <a:hlinkClick r:id="rId6" action="ppaction://hlinkfile" tooltip="Western blot"/>
              </a:rPr>
              <a:t>western blotting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, proteins are first separated by size, </a:t>
            </a:r>
          </a:p>
          <a:p>
            <a:pPr algn="just">
              <a:lnSpc>
                <a:spcPct val="150000"/>
              </a:lnSpc>
            </a:pP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The proteins in the gel are then transferred to a PVDF, nitrocellulose, nylon or other support membrane.</a:t>
            </a:r>
          </a:p>
          <a:p>
            <a:pPr algn="just">
              <a:lnSpc>
                <a:spcPct val="150000"/>
              </a:lnSpc>
            </a:pP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This membrane can then be probed with solutions of antibodies. </a:t>
            </a:r>
          </a:p>
          <a:p>
            <a:pPr algn="just">
              <a:lnSpc>
                <a:spcPct val="150000"/>
              </a:lnSpc>
            </a:pP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Antibodies that specifically bind to the protein of interest can then be visualized by a variety of techniques, including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colored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products,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  <a:hlinkClick r:id="rId7" action="ppaction://hlinkfile"/>
              </a:rPr>
              <a:t>chemiluminescence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, or 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  <a:hlinkClick r:id="rId8" action="ppaction://hlinkfile" tooltip="Autoradiography"/>
              </a:rPr>
              <a:t>autoradiography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83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816" y="1100603"/>
            <a:ext cx="27344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RNA extraction</a:t>
            </a:r>
            <a:endParaRPr lang="en-GB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2267744" y="2420888"/>
            <a:ext cx="2701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Using TRI reagent method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716016" y="3172326"/>
            <a:ext cx="2314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Using commercial kits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136564" y="4806444"/>
            <a:ext cx="4292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Advantage and disadvantage for each one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838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1961720"/>
            <a:ext cx="59756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Estimation of RNA quality and quantity</a:t>
            </a:r>
            <a:endParaRPr lang="en-GB" sz="2800" dirty="0"/>
          </a:p>
        </p:txBody>
      </p:sp>
      <p:pic>
        <p:nvPicPr>
          <p:cNvPr id="3" name="Picture 2" descr="rn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9632" y="3501008"/>
            <a:ext cx="6840760" cy="14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749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9941" y="2780928"/>
            <a:ext cx="66624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quantity and quality of RNA by using spectrophotometer at 260 and 280 nm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63734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19</TotalTime>
  <Words>232</Words>
  <Application>Microsoft Office PowerPoint</Application>
  <PresentationFormat>On-screen Show (4:3)</PresentationFormat>
  <Paragraphs>36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Pushpin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Office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Dalton</dc:creator>
  <cp:lastModifiedBy>Dalton</cp:lastModifiedBy>
  <cp:revision>14</cp:revision>
  <dcterms:created xsi:type="dcterms:W3CDTF">2020-03-15T14:12:09Z</dcterms:created>
  <dcterms:modified xsi:type="dcterms:W3CDTF">2020-03-15T14:31:42Z</dcterms:modified>
</cp:coreProperties>
</file>