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56" r:id="rId3"/>
    <p:sldId id="257" r:id="rId4"/>
    <p:sldId id="258" r:id="rId5"/>
    <p:sldId id="259" r:id="rId6"/>
    <p:sldId id="260" r:id="rId7"/>
    <p:sldId id="261" r:id="rId8"/>
    <p:sldId id="269" r:id="rId9"/>
    <p:sldId id="262" r:id="rId10"/>
    <p:sldId id="263" r:id="rId11"/>
    <p:sldId id="270" r:id="rId12"/>
    <p:sldId id="264" r:id="rId13"/>
    <p:sldId id="267" r:id="rId14"/>
    <p:sldId id="265" r:id="rId15"/>
    <p:sldId id="26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A11E5-8CCC-4A3E-A5B4-134B729A30A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ACF4842-92BD-4A05-B657-B2283FC413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99DEB9B-713F-4E74-956D-60DC43EAB699}"/>
              </a:ext>
            </a:extLst>
          </p:cNvPr>
          <p:cNvSpPr>
            <a:spLocks noGrp="1"/>
          </p:cNvSpPr>
          <p:nvPr>
            <p:ph type="dt" sz="half" idx="10"/>
          </p:nvPr>
        </p:nvSpPr>
        <p:spPr/>
        <p:txBody>
          <a:bodyPr/>
          <a:lstStyle/>
          <a:p>
            <a:fld id="{B90AFFB2-34A7-4AC9-9C2B-9DEA6DA98928}" type="datetimeFigureOut">
              <a:rPr lang="en-US" smtClean="0"/>
              <a:t>4/11/2020</a:t>
            </a:fld>
            <a:endParaRPr lang="en-US"/>
          </a:p>
        </p:txBody>
      </p:sp>
      <p:sp>
        <p:nvSpPr>
          <p:cNvPr id="5" name="Footer Placeholder 4">
            <a:extLst>
              <a:ext uri="{FF2B5EF4-FFF2-40B4-BE49-F238E27FC236}">
                <a16:creationId xmlns:a16="http://schemas.microsoft.com/office/drawing/2014/main" id="{86051A97-236D-4A33-95D6-F7D5764DA2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9E45DF-7494-4D5C-A969-B524815AFC01}"/>
              </a:ext>
            </a:extLst>
          </p:cNvPr>
          <p:cNvSpPr>
            <a:spLocks noGrp="1"/>
          </p:cNvSpPr>
          <p:nvPr>
            <p:ph type="sldNum" sz="quarter" idx="12"/>
          </p:nvPr>
        </p:nvSpPr>
        <p:spPr/>
        <p:txBody>
          <a:bodyPr/>
          <a:lstStyle/>
          <a:p>
            <a:fld id="{F53EF586-F137-4462-A69F-61DA248088A7}" type="slidenum">
              <a:rPr lang="en-US" smtClean="0"/>
              <a:t>‹#›</a:t>
            </a:fld>
            <a:endParaRPr lang="en-US"/>
          </a:p>
        </p:txBody>
      </p:sp>
    </p:spTree>
    <p:extLst>
      <p:ext uri="{BB962C8B-B14F-4D97-AF65-F5344CB8AC3E}">
        <p14:creationId xmlns:p14="http://schemas.microsoft.com/office/powerpoint/2010/main" val="2545045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BDCD73-2013-4125-87A7-88AF6581B73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A945E3D-683C-46C6-8E98-DD18079EDB0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E4D8D3-58D8-4CFD-8BED-3FB5C5312AC2}"/>
              </a:ext>
            </a:extLst>
          </p:cNvPr>
          <p:cNvSpPr>
            <a:spLocks noGrp="1"/>
          </p:cNvSpPr>
          <p:nvPr>
            <p:ph type="dt" sz="half" idx="10"/>
          </p:nvPr>
        </p:nvSpPr>
        <p:spPr/>
        <p:txBody>
          <a:bodyPr/>
          <a:lstStyle/>
          <a:p>
            <a:fld id="{B90AFFB2-34A7-4AC9-9C2B-9DEA6DA98928}" type="datetimeFigureOut">
              <a:rPr lang="en-US" smtClean="0"/>
              <a:t>4/11/2020</a:t>
            </a:fld>
            <a:endParaRPr lang="en-US"/>
          </a:p>
        </p:txBody>
      </p:sp>
      <p:sp>
        <p:nvSpPr>
          <p:cNvPr id="5" name="Footer Placeholder 4">
            <a:extLst>
              <a:ext uri="{FF2B5EF4-FFF2-40B4-BE49-F238E27FC236}">
                <a16:creationId xmlns:a16="http://schemas.microsoft.com/office/drawing/2014/main" id="{E44BB972-20CF-4248-B5BB-D0DB269EED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23C059-6AAA-4D83-9CCA-29829608592F}"/>
              </a:ext>
            </a:extLst>
          </p:cNvPr>
          <p:cNvSpPr>
            <a:spLocks noGrp="1"/>
          </p:cNvSpPr>
          <p:nvPr>
            <p:ph type="sldNum" sz="quarter" idx="12"/>
          </p:nvPr>
        </p:nvSpPr>
        <p:spPr/>
        <p:txBody>
          <a:bodyPr/>
          <a:lstStyle/>
          <a:p>
            <a:fld id="{F53EF586-F137-4462-A69F-61DA248088A7}" type="slidenum">
              <a:rPr lang="en-US" smtClean="0"/>
              <a:t>‹#›</a:t>
            </a:fld>
            <a:endParaRPr lang="en-US"/>
          </a:p>
        </p:txBody>
      </p:sp>
    </p:spTree>
    <p:extLst>
      <p:ext uri="{BB962C8B-B14F-4D97-AF65-F5344CB8AC3E}">
        <p14:creationId xmlns:p14="http://schemas.microsoft.com/office/powerpoint/2010/main" val="2220178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7F94451-4B87-4259-A451-3126FEF802B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80D4AE3-8FBD-4806-BB2F-D443770834C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CD01AA-7B68-421D-A6B5-FC9B2A4B2B27}"/>
              </a:ext>
            </a:extLst>
          </p:cNvPr>
          <p:cNvSpPr>
            <a:spLocks noGrp="1"/>
          </p:cNvSpPr>
          <p:nvPr>
            <p:ph type="dt" sz="half" idx="10"/>
          </p:nvPr>
        </p:nvSpPr>
        <p:spPr/>
        <p:txBody>
          <a:bodyPr/>
          <a:lstStyle/>
          <a:p>
            <a:fld id="{B90AFFB2-34A7-4AC9-9C2B-9DEA6DA98928}" type="datetimeFigureOut">
              <a:rPr lang="en-US" smtClean="0"/>
              <a:t>4/11/2020</a:t>
            </a:fld>
            <a:endParaRPr lang="en-US"/>
          </a:p>
        </p:txBody>
      </p:sp>
      <p:sp>
        <p:nvSpPr>
          <p:cNvPr id="5" name="Footer Placeholder 4">
            <a:extLst>
              <a:ext uri="{FF2B5EF4-FFF2-40B4-BE49-F238E27FC236}">
                <a16:creationId xmlns:a16="http://schemas.microsoft.com/office/drawing/2014/main" id="{63AA69FD-5E64-4AB0-95DC-612888853F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18ECF6-C626-414F-997F-D5423234EB7C}"/>
              </a:ext>
            </a:extLst>
          </p:cNvPr>
          <p:cNvSpPr>
            <a:spLocks noGrp="1"/>
          </p:cNvSpPr>
          <p:nvPr>
            <p:ph type="sldNum" sz="quarter" idx="12"/>
          </p:nvPr>
        </p:nvSpPr>
        <p:spPr/>
        <p:txBody>
          <a:bodyPr/>
          <a:lstStyle/>
          <a:p>
            <a:fld id="{F53EF586-F137-4462-A69F-61DA248088A7}" type="slidenum">
              <a:rPr lang="en-US" smtClean="0"/>
              <a:t>‹#›</a:t>
            </a:fld>
            <a:endParaRPr lang="en-US"/>
          </a:p>
        </p:txBody>
      </p:sp>
    </p:spTree>
    <p:extLst>
      <p:ext uri="{BB962C8B-B14F-4D97-AF65-F5344CB8AC3E}">
        <p14:creationId xmlns:p14="http://schemas.microsoft.com/office/powerpoint/2010/main" val="2091032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56491-08ED-4640-A0EC-4D266B21568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4CC7E93-AD3E-43A6-A3C3-8CAB4F91731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EEC667-0BD5-4EFA-BBE3-B573625ADBE8}"/>
              </a:ext>
            </a:extLst>
          </p:cNvPr>
          <p:cNvSpPr>
            <a:spLocks noGrp="1"/>
          </p:cNvSpPr>
          <p:nvPr>
            <p:ph type="dt" sz="half" idx="10"/>
          </p:nvPr>
        </p:nvSpPr>
        <p:spPr/>
        <p:txBody>
          <a:bodyPr/>
          <a:lstStyle/>
          <a:p>
            <a:fld id="{B90AFFB2-34A7-4AC9-9C2B-9DEA6DA98928}" type="datetimeFigureOut">
              <a:rPr lang="en-US" smtClean="0"/>
              <a:t>4/11/2020</a:t>
            </a:fld>
            <a:endParaRPr lang="en-US"/>
          </a:p>
        </p:txBody>
      </p:sp>
      <p:sp>
        <p:nvSpPr>
          <p:cNvPr id="5" name="Footer Placeholder 4">
            <a:extLst>
              <a:ext uri="{FF2B5EF4-FFF2-40B4-BE49-F238E27FC236}">
                <a16:creationId xmlns:a16="http://schemas.microsoft.com/office/drawing/2014/main" id="{FFACF557-59F6-4F8D-A93D-F75F8938DC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539851-5408-46F9-A43E-3C54C037708D}"/>
              </a:ext>
            </a:extLst>
          </p:cNvPr>
          <p:cNvSpPr>
            <a:spLocks noGrp="1"/>
          </p:cNvSpPr>
          <p:nvPr>
            <p:ph type="sldNum" sz="quarter" idx="12"/>
          </p:nvPr>
        </p:nvSpPr>
        <p:spPr/>
        <p:txBody>
          <a:bodyPr/>
          <a:lstStyle/>
          <a:p>
            <a:fld id="{F53EF586-F137-4462-A69F-61DA248088A7}" type="slidenum">
              <a:rPr lang="en-US" smtClean="0"/>
              <a:t>‹#›</a:t>
            </a:fld>
            <a:endParaRPr lang="en-US"/>
          </a:p>
        </p:txBody>
      </p:sp>
    </p:spTree>
    <p:extLst>
      <p:ext uri="{BB962C8B-B14F-4D97-AF65-F5344CB8AC3E}">
        <p14:creationId xmlns:p14="http://schemas.microsoft.com/office/powerpoint/2010/main" val="2075382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B9178-A780-4430-9CE3-3ABFE2FE1A0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36EE82-ABF0-4FCD-BF4E-A56489E7A5A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A7ADFD-0944-40B8-AC7A-79FD469E2066}"/>
              </a:ext>
            </a:extLst>
          </p:cNvPr>
          <p:cNvSpPr>
            <a:spLocks noGrp="1"/>
          </p:cNvSpPr>
          <p:nvPr>
            <p:ph type="dt" sz="half" idx="10"/>
          </p:nvPr>
        </p:nvSpPr>
        <p:spPr/>
        <p:txBody>
          <a:bodyPr/>
          <a:lstStyle/>
          <a:p>
            <a:fld id="{B90AFFB2-34A7-4AC9-9C2B-9DEA6DA98928}" type="datetimeFigureOut">
              <a:rPr lang="en-US" smtClean="0"/>
              <a:t>4/11/2020</a:t>
            </a:fld>
            <a:endParaRPr lang="en-US"/>
          </a:p>
        </p:txBody>
      </p:sp>
      <p:sp>
        <p:nvSpPr>
          <p:cNvPr id="5" name="Footer Placeholder 4">
            <a:extLst>
              <a:ext uri="{FF2B5EF4-FFF2-40B4-BE49-F238E27FC236}">
                <a16:creationId xmlns:a16="http://schemas.microsoft.com/office/drawing/2014/main" id="{D667DA12-5A48-4651-B80D-2C4AB7C323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A30C31-AF63-420B-867D-B793B28258C8}"/>
              </a:ext>
            </a:extLst>
          </p:cNvPr>
          <p:cNvSpPr>
            <a:spLocks noGrp="1"/>
          </p:cNvSpPr>
          <p:nvPr>
            <p:ph type="sldNum" sz="quarter" idx="12"/>
          </p:nvPr>
        </p:nvSpPr>
        <p:spPr/>
        <p:txBody>
          <a:bodyPr/>
          <a:lstStyle/>
          <a:p>
            <a:fld id="{F53EF586-F137-4462-A69F-61DA248088A7}" type="slidenum">
              <a:rPr lang="en-US" smtClean="0"/>
              <a:t>‹#›</a:t>
            </a:fld>
            <a:endParaRPr lang="en-US"/>
          </a:p>
        </p:txBody>
      </p:sp>
    </p:spTree>
    <p:extLst>
      <p:ext uri="{BB962C8B-B14F-4D97-AF65-F5344CB8AC3E}">
        <p14:creationId xmlns:p14="http://schemas.microsoft.com/office/powerpoint/2010/main" val="258252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417E6-B23F-49EE-AC58-74ED0F8CAB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4FE455-8BBA-40BD-B24A-74F0F310246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3C2732A-C472-4AF8-B57D-CF2646022B5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25E91D2-D7A8-4F0E-B5BA-DECB426AD229}"/>
              </a:ext>
            </a:extLst>
          </p:cNvPr>
          <p:cNvSpPr>
            <a:spLocks noGrp="1"/>
          </p:cNvSpPr>
          <p:nvPr>
            <p:ph type="dt" sz="half" idx="10"/>
          </p:nvPr>
        </p:nvSpPr>
        <p:spPr/>
        <p:txBody>
          <a:bodyPr/>
          <a:lstStyle/>
          <a:p>
            <a:fld id="{B90AFFB2-34A7-4AC9-9C2B-9DEA6DA98928}" type="datetimeFigureOut">
              <a:rPr lang="en-US" smtClean="0"/>
              <a:t>4/11/2020</a:t>
            </a:fld>
            <a:endParaRPr lang="en-US"/>
          </a:p>
        </p:txBody>
      </p:sp>
      <p:sp>
        <p:nvSpPr>
          <p:cNvPr id="6" name="Footer Placeholder 5">
            <a:extLst>
              <a:ext uri="{FF2B5EF4-FFF2-40B4-BE49-F238E27FC236}">
                <a16:creationId xmlns:a16="http://schemas.microsoft.com/office/drawing/2014/main" id="{DE72C93F-14FB-4945-A900-55BA99BA65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C04D2A-EE58-4123-BDD2-77AE048BC2EF}"/>
              </a:ext>
            </a:extLst>
          </p:cNvPr>
          <p:cNvSpPr>
            <a:spLocks noGrp="1"/>
          </p:cNvSpPr>
          <p:nvPr>
            <p:ph type="sldNum" sz="quarter" idx="12"/>
          </p:nvPr>
        </p:nvSpPr>
        <p:spPr/>
        <p:txBody>
          <a:bodyPr/>
          <a:lstStyle/>
          <a:p>
            <a:fld id="{F53EF586-F137-4462-A69F-61DA248088A7}" type="slidenum">
              <a:rPr lang="en-US" smtClean="0"/>
              <a:t>‹#›</a:t>
            </a:fld>
            <a:endParaRPr lang="en-US"/>
          </a:p>
        </p:txBody>
      </p:sp>
    </p:spTree>
    <p:extLst>
      <p:ext uri="{BB962C8B-B14F-4D97-AF65-F5344CB8AC3E}">
        <p14:creationId xmlns:p14="http://schemas.microsoft.com/office/powerpoint/2010/main" val="1832178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D3199-8E7C-4C91-84DC-47117AA1BDC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E4D054E-558D-45E1-A612-096F17E821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88C5040-79BD-4549-8050-6B425E5DE24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2CC1616-A667-4F10-88D4-C27A9C6072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63284C-6612-4FAA-A9C1-832B0BA63F7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C54BBFB-C7F1-4BB1-A9AB-FE0B9DD42D3B}"/>
              </a:ext>
            </a:extLst>
          </p:cNvPr>
          <p:cNvSpPr>
            <a:spLocks noGrp="1"/>
          </p:cNvSpPr>
          <p:nvPr>
            <p:ph type="dt" sz="half" idx="10"/>
          </p:nvPr>
        </p:nvSpPr>
        <p:spPr/>
        <p:txBody>
          <a:bodyPr/>
          <a:lstStyle/>
          <a:p>
            <a:fld id="{B90AFFB2-34A7-4AC9-9C2B-9DEA6DA98928}" type="datetimeFigureOut">
              <a:rPr lang="en-US" smtClean="0"/>
              <a:t>4/11/2020</a:t>
            </a:fld>
            <a:endParaRPr lang="en-US"/>
          </a:p>
        </p:txBody>
      </p:sp>
      <p:sp>
        <p:nvSpPr>
          <p:cNvPr id="8" name="Footer Placeholder 7">
            <a:extLst>
              <a:ext uri="{FF2B5EF4-FFF2-40B4-BE49-F238E27FC236}">
                <a16:creationId xmlns:a16="http://schemas.microsoft.com/office/drawing/2014/main" id="{B8660D2B-45A1-4499-A95B-EC1C1BAB4E8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ACEC62-6A20-4594-AD0C-609F08C9245C}"/>
              </a:ext>
            </a:extLst>
          </p:cNvPr>
          <p:cNvSpPr>
            <a:spLocks noGrp="1"/>
          </p:cNvSpPr>
          <p:nvPr>
            <p:ph type="sldNum" sz="quarter" idx="12"/>
          </p:nvPr>
        </p:nvSpPr>
        <p:spPr/>
        <p:txBody>
          <a:bodyPr/>
          <a:lstStyle/>
          <a:p>
            <a:fld id="{F53EF586-F137-4462-A69F-61DA248088A7}" type="slidenum">
              <a:rPr lang="en-US" smtClean="0"/>
              <a:t>‹#›</a:t>
            </a:fld>
            <a:endParaRPr lang="en-US"/>
          </a:p>
        </p:txBody>
      </p:sp>
    </p:spTree>
    <p:extLst>
      <p:ext uri="{BB962C8B-B14F-4D97-AF65-F5344CB8AC3E}">
        <p14:creationId xmlns:p14="http://schemas.microsoft.com/office/powerpoint/2010/main" val="2642294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36E47-E36A-4687-B207-4D07350C98C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A43520A-7E73-49A2-B7FE-246DAA71E53A}"/>
              </a:ext>
            </a:extLst>
          </p:cNvPr>
          <p:cNvSpPr>
            <a:spLocks noGrp="1"/>
          </p:cNvSpPr>
          <p:nvPr>
            <p:ph type="dt" sz="half" idx="10"/>
          </p:nvPr>
        </p:nvSpPr>
        <p:spPr/>
        <p:txBody>
          <a:bodyPr/>
          <a:lstStyle/>
          <a:p>
            <a:fld id="{B90AFFB2-34A7-4AC9-9C2B-9DEA6DA98928}" type="datetimeFigureOut">
              <a:rPr lang="en-US" smtClean="0"/>
              <a:t>4/11/2020</a:t>
            </a:fld>
            <a:endParaRPr lang="en-US"/>
          </a:p>
        </p:txBody>
      </p:sp>
      <p:sp>
        <p:nvSpPr>
          <p:cNvPr id="4" name="Footer Placeholder 3">
            <a:extLst>
              <a:ext uri="{FF2B5EF4-FFF2-40B4-BE49-F238E27FC236}">
                <a16:creationId xmlns:a16="http://schemas.microsoft.com/office/drawing/2014/main" id="{E98BBBCC-998F-481D-8F15-11F58313412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1DC3550-31E0-4D3F-9D7A-7F2E08F1F5FA}"/>
              </a:ext>
            </a:extLst>
          </p:cNvPr>
          <p:cNvSpPr>
            <a:spLocks noGrp="1"/>
          </p:cNvSpPr>
          <p:nvPr>
            <p:ph type="sldNum" sz="quarter" idx="12"/>
          </p:nvPr>
        </p:nvSpPr>
        <p:spPr/>
        <p:txBody>
          <a:bodyPr/>
          <a:lstStyle/>
          <a:p>
            <a:fld id="{F53EF586-F137-4462-A69F-61DA248088A7}" type="slidenum">
              <a:rPr lang="en-US" smtClean="0"/>
              <a:t>‹#›</a:t>
            </a:fld>
            <a:endParaRPr lang="en-US"/>
          </a:p>
        </p:txBody>
      </p:sp>
    </p:spTree>
    <p:extLst>
      <p:ext uri="{BB962C8B-B14F-4D97-AF65-F5344CB8AC3E}">
        <p14:creationId xmlns:p14="http://schemas.microsoft.com/office/powerpoint/2010/main" val="3381721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85F2756-6357-4706-BBA8-25614517125C}"/>
              </a:ext>
            </a:extLst>
          </p:cNvPr>
          <p:cNvSpPr>
            <a:spLocks noGrp="1"/>
          </p:cNvSpPr>
          <p:nvPr>
            <p:ph type="dt" sz="half" idx="10"/>
          </p:nvPr>
        </p:nvSpPr>
        <p:spPr/>
        <p:txBody>
          <a:bodyPr/>
          <a:lstStyle/>
          <a:p>
            <a:fld id="{B90AFFB2-34A7-4AC9-9C2B-9DEA6DA98928}" type="datetimeFigureOut">
              <a:rPr lang="en-US" smtClean="0"/>
              <a:t>4/11/2020</a:t>
            </a:fld>
            <a:endParaRPr lang="en-US"/>
          </a:p>
        </p:txBody>
      </p:sp>
      <p:sp>
        <p:nvSpPr>
          <p:cNvPr id="3" name="Footer Placeholder 2">
            <a:extLst>
              <a:ext uri="{FF2B5EF4-FFF2-40B4-BE49-F238E27FC236}">
                <a16:creationId xmlns:a16="http://schemas.microsoft.com/office/drawing/2014/main" id="{7F24B921-423A-4002-85BD-2CC7159EB24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BEAF6DE-CC5E-43FB-A17F-327DE67AFF8E}"/>
              </a:ext>
            </a:extLst>
          </p:cNvPr>
          <p:cNvSpPr>
            <a:spLocks noGrp="1"/>
          </p:cNvSpPr>
          <p:nvPr>
            <p:ph type="sldNum" sz="quarter" idx="12"/>
          </p:nvPr>
        </p:nvSpPr>
        <p:spPr/>
        <p:txBody>
          <a:bodyPr/>
          <a:lstStyle/>
          <a:p>
            <a:fld id="{F53EF586-F137-4462-A69F-61DA248088A7}" type="slidenum">
              <a:rPr lang="en-US" smtClean="0"/>
              <a:t>‹#›</a:t>
            </a:fld>
            <a:endParaRPr lang="en-US"/>
          </a:p>
        </p:txBody>
      </p:sp>
    </p:spTree>
    <p:extLst>
      <p:ext uri="{BB962C8B-B14F-4D97-AF65-F5344CB8AC3E}">
        <p14:creationId xmlns:p14="http://schemas.microsoft.com/office/powerpoint/2010/main" val="1113036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06DCD-52F8-4618-A2D9-070303DAF4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D7031DD-0032-4319-AB87-24CB6A246A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EF718A3-DC4F-4D0C-9B16-D0D65217F3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35F4AC-CFBC-46D4-BA6C-C0526AE23698}"/>
              </a:ext>
            </a:extLst>
          </p:cNvPr>
          <p:cNvSpPr>
            <a:spLocks noGrp="1"/>
          </p:cNvSpPr>
          <p:nvPr>
            <p:ph type="dt" sz="half" idx="10"/>
          </p:nvPr>
        </p:nvSpPr>
        <p:spPr/>
        <p:txBody>
          <a:bodyPr/>
          <a:lstStyle/>
          <a:p>
            <a:fld id="{B90AFFB2-34A7-4AC9-9C2B-9DEA6DA98928}" type="datetimeFigureOut">
              <a:rPr lang="en-US" smtClean="0"/>
              <a:t>4/11/2020</a:t>
            </a:fld>
            <a:endParaRPr lang="en-US"/>
          </a:p>
        </p:txBody>
      </p:sp>
      <p:sp>
        <p:nvSpPr>
          <p:cNvPr id="6" name="Footer Placeholder 5">
            <a:extLst>
              <a:ext uri="{FF2B5EF4-FFF2-40B4-BE49-F238E27FC236}">
                <a16:creationId xmlns:a16="http://schemas.microsoft.com/office/drawing/2014/main" id="{74AB7A84-E197-4D2E-862C-DF5BBEE4BC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D55E3B-68DD-48A0-8367-D7E381885D69}"/>
              </a:ext>
            </a:extLst>
          </p:cNvPr>
          <p:cNvSpPr>
            <a:spLocks noGrp="1"/>
          </p:cNvSpPr>
          <p:nvPr>
            <p:ph type="sldNum" sz="quarter" idx="12"/>
          </p:nvPr>
        </p:nvSpPr>
        <p:spPr/>
        <p:txBody>
          <a:bodyPr/>
          <a:lstStyle/>
          <a:p>
            <a:fld id="{F53EF586-F137-4462-A69F-61DA248088A7}" type="slidenum">
              <a:rPr lang="en-US" smtClean="0"/>
              <a:t>‹#›</a:t>
            </a:fld>
            <a:endParaRPr lang="en-US"/>
          </a:p>
        </p:txBody>
      </p:sp>
    </p:spTree>
    <p:extLst>
      <p:ext uri="{BB962C8B-B14F-4D97-AF65-F5344CB8AC3E}">
        <p14:creationId xmlns:p14="http://schemas.microsoft.com/office/powerpoint/2010/main" val="698266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8477A-9DEF-4092-AA31-13455D5051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49F0BAD-6A33-463D-9FA8-FF7A517265D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8038962-EA65-4667-B386-C8086443DB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41C05-5712-4A18-B214-40A72F59F735}"/>
              </a:ext>
            </a:extLst>
          </p:cNvPr>
          <p:cNvSpPr>
            <a:spLocks noGrp="1"/>
          </p:cNvSpPr>
          <p:nvPr>
            <p:ph type="dt" sz="half" idx="10"/>
          </p:nvPr>
        </p:nvSpPr>
        <p:spPr/>
        <p:txBody>
          <a:bodyPr/>
          <a:lstStyle/>
          <a:p>
            <a:fld id="{B90AFFB2-34A7-4AC9-9C2B-9DEA6DA98928}" type="datetimeFigureOut">
              <a:rPr lang="en-US" smtClean="0"/>
              <a:t>4/11/2020</a:t>
            </a:fld>
            <a:endParaRPr lang="en-US"/>
          </a:p>
        </p:txBody>
      </p:sp>
      <p:sp>
        <p:nvSpPr>
          <p:cNvPr id="6" name="Footer Placeholder 5">
            <a:extLst>
              <a:ext uri="{FF2B5EF4-FFF2-40B4-BE49-F238E27FC236}">
                <a16:creationId xmlns:a16="http://schemas.microsoft.com/office/drawing/2014/main" id="{9527B9B6-9EA9-4CEE-8486-EB52FE6F37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5BBA51-4D9C-4385-80CE-DC4435ABC165}"/>
              </a:ext>
            </a:extLst>
          </p:cNvPr>
          <p:cNvSpPr>
            <a:spLocks noGrp="1"/>
          </p:cNvSpPr>
          <p:nvPr>
            <p:ph type="sldNum" sz="quarter" idx="12"/>
          </p:nvPr>
        </p:nvSpPr>
        <p:spPr/>
        <p:txBody>
          <a:bodyPr/>
          <a:lstStyle/>
          <a:p>
            <a:fld id="{F53EF586-F137-4462-A69F-61DA248088A7}" type="slidenum">
              <a:rPr lang="en-US" smtClean="0"/>
              <a:t>‹#›</a:t>
            </a:fld>
            <a:endParaRPr lang="en-US"/>
          </a:p>
        </p:txBody>
      </p:sp>
    </p:spTree>
    <p:extLst>
      <p:ext uri="{BB962C8B-B14F-4D97-AF65-F5344CB8AC3E}">
        <p14:creationId xmlns:p14="http://schemas.microsoft.com/office/powerpoint/2010/main" val="2902721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2000"/>
            <a:lum/>
          </a:blip>
          <a:srcRect/>
          <a:stretch>
            <a:fillRect t="-1000" b="-1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E0ACCDE-C7F4-49FA-B17C-7B8A7097BB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5EE920E-D94D-4863-B7DC-18E84CE93C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CB91A1-2E32-4173-BA15-8373F91359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0AFFB2-34A7-4AC9-9C2B-9DEA6DA98928}" type="datetimeFigureOut">
              <a:rPr lang="en-US" smtClean="0"/>
              <a:t>4/11/2020</a:t>
            </a:fld>
            <a:endParaRPr lang="en-US"/>
          </a:p>
        </p:txBody>
      </p:sp>
      <p:sp>
        <p:nvSpPr>
          <p:cNvPr id="5" name="Footer Placeholder 4">
            <a:extLst>
              <a:ext uri="{FF2B5EF4-FFF2-40B4-BE49-F238E27FC236}">
                <a16:creationId xmlns:a16="http://schemas.microsoft.com/office/drawing/2014/main" id="{C0432176-F81B-4C84-822E-0AEC53D8B4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60D3578-405A-4C91-809C-59F525DEBFA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3EF586-F137-4462-A69F-61DA248088A7}" type="slidenum">
              <a:rPr lang="en-US" smtClean="0"/>
              <a:t>‹#›</a:t>
            </a:fld>
            <a:endParaRPr lang="en-US"/>
          </a:p>
        </p:txBody>
      </p:sp>
    </p:spTree>
    <p:extLst>
      <p:ext uri="{BB962C8B-B14F-4D97-AF65-F5344CB8AC3E}">
        <p14:creationId xmlns:p14="http://schemas.microsoft.com/office/powerpoint/2010/main" val="2131346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D330FE9-32AF-4F18-9618-1524B7F33BA4}"/>
              </a:ext>
            </a:extLst>
          </p:cNvPr>
          <p:cNvSpPr/>
          <p:nvPr/>
        </p:nvSpPr>
        <p:spPr>
          <a:xfrm>
            <a:off x="661183" y="466288"/>
            <a:ext cx="10719580" cy="5731121"/>
          </a:xfrm>
          <a:prstGeom prst="rect">
            <a:avLst/>
          </a:prstGeom>
        </p:spPr>
        <p:txBody>
          <a:bodyPr wrap="square">
            <a:spAutoFit/>
          </a:bodyPr>
          <a:lstStyle/>
          <a:p>
            <a:pPr indent="360045" algn="ctr">
              <a:lnSpc>
                <a:spcPct val="150000"/>
              </a:lnSpc>
            </a:pPr>
            <a:r>
              <a:rPr lang="en-US" sz="3600" b="1" dirty="0">
                <a:solidFill>
                  <a:srgbClr val="C00000"/>
                </a:solidFill>
                <a:latin typeface="Calibri" panose="020F0502020204030204" pitchFamily="34" charset="0"/>
                <a:ea typeface="Times New Roman" panose="02020603050405020304" pitchFamily="18" charset="0"/>
                <a:cs typeface="Calibri" panose="020F0502020204030204" pitchFamily="34" charset="0"/>
              </a:rPr>
              <a:t>Soil Microbiology</a:t>
            </a:r>
            <a:endParaRPr lang="en-US" sz="3600" dirty="0">
              <a:solidFill>
                <a:srgbClr val="00B050"/>
              </a:solidFill>
              <a:latin typeface="Calibri" panose="020F0502020204030204" pitchFamily="34" charset="0"/>
              <a:ea typeface="Times New Roman" panose="02020603050405020304" pitchFamily="18" charset="0"/>
              <a:cs typeface="Calibri" panose="020F0502020204030204" pitchFamily="34" charset="0"/>
            </a:endParaRPr>
          </a:p>
          <a:p>
            <a:pPr indent="360045" algn="ctr">
              <a:lnSpc>
                <a:spcPct val="150000"/>
              </a:lnSpc>
            </a:pPr>
            <a:r>
              <a:rPr lang="en-US" sz="3600" b="1" dirty="0">
                <a:solidFill>
                  <a:srgbClr val="7030A0"/>
                </a:solidFill>
                <a:latin typeface="Calibri" panose="020F0502020204030204" pitchFamily="34" charset="0"/>
                <a:cs typeface="Calibri" panose="020F0502020204030204" pitchFamily="34" charset="0"/>
              </a:rPr>
              <a:t>Third year botany</a:t>
            </a:r>
          </a:p>
          <a:p>
            <a:pPr indent="360045" algn="ctr">
              <a:lnSpc>
                <a:spcPct val="150000"/>
              </a:lnSpc>
            </a:pPr>
            <a:r>
              <a:rPr lang="en-US" sz="3600" b="1" dirty="0">
                <a:solidFill>
                  <a:srgbClr val="7030A0"/>
                </a:solidFill>
                <a:effectLst/>
                <a:latin typeface="Calibri" panose="020F0502020204030204" pitchFamily="34" charset="0"/>
                <a:ea typeface="Times New Roman" panose="02020603050405020304" pitchFamily="18" charset="0"/>
                <a:cs typeface="Calibri" panose="020F0502020204030204" pitchFamily="34" charset="0"/>
              </a:rPr>
              <a:t>307B</a:t>
            </a:r>
          </a:p>
          <a:p>
            <a:pPr indent="360045" algn="ctr">
              <a:lnSpc>
                <a:spcPct val="150000"/>
              </a:lnSpc>
            </a:pPr>
            <a:r>
              <a:rPr lang="en-US" sz="3600" b="1" dirty="0">
                <a:solidFill>
                  <a:srgbClr val="7030A0"/>
                </a:solidFill>
                <a:effectLst/>
                <a:latin typeface="Calibri" panose="020F0502020204030204" pitchFamily="34" charset="0"/>
                <a:ea typeface="Times New Roman" panose="02020603050405020304" pitchFamily="18" charset="0"/>
                <a:cs typeface="Calibri" panose="020F0502020204030204" pitchFamily="34" charset="0"/>
              </a:rPr>
              <a:t>Lecture 9</a:t>
            </a:r>
            <a:endParaRPr lang="en-US" sz="1600" dirty="0">
              <a:effectLst/>
              <a:latin typeface="Verdana" panose="020B0604030504040204" pitchFamily="34" charset="0"/>
              <a:ea typeface="Times New Roman" panose="02020603050405020304" pitchFamily="18" charset="0"/>
            </a:endParaRPr>
          </a:p>
          <a:p>
            <a:pPr indent="360045" algn="ctr">
              <a:lnSpc>
                <a:spcPct val="150000"/>
              </a:lnSpc>
            </a:pPr>
            <a:endParaRPr lang="en-US" sz="1600" dirty="0">
              <a:latin typeface="Verdana" panose="020B0604030504040204" pitchFamily="34" charset="0"/>
              <a:ea typeface="Times New Roman" panose="02020603050405020304" pitchFamily="18" charset="0"/>
            </a:endParaRPr>
          </a:p>
          <a:p>
            <a:pPr indent="360045" algn="ctr">
              <a:lnSpc>
                <a:spcPct val="150000"/>
              </a:lnSpc>
            </a:pPr>
            <a:endParaRPr lang="en-US" sz="1600" dirty="0">
              <a:latin typeface="Verdana" panose="020B0604030504040204" pitchFamily="34" charset="0"/>
              <a:ea typeface="Times New Roman" panose="02020603050405020304" pitchFamily="18" charset="0"/>
            </a:endParaRPr>
          </a:p>
          <a:p>
            <a:pPr indent="360045" algn="ctr">
              <a:lnSpc>
                <a:spcPct val="150000"/>
              </a:lnSpc>
            </a:pPr>
            <a:endParaRPr lang="en-US" sz="1600" dirty="0">
              <a:latin typeface="Verdana" panose="020B0604030504040204" pitchFamily="34" charset="0"/>
              <a:ea typeface="Times New Roman" panose="02020603050405020304" pitchFamily="18" charset="0"/>
            </a:endParaRPr>
          </a:p>
          <a:p>
            <a:pPr indent="360045" algn="ctr">
              <a:lnSpc>
                <a:spcPct val="150000"/>
              </a:lnSpc>
            </a:pPr>
            <a:endParaRPr lang="en-US" sz="1600" dirty="0">
              <a:latin typeface="Verdana" panose="020B0604030504040204" pitchFamily="34" charset="0"/>
              <a:ea typeface="Times New Roman" panose="02020603050405020304" pitchFamily="18" charset="0"/>
            </a:endParaRPr>
          </a:p>
          <a:p>
            <a:pPr indent="360045" algn="ctr">
              <a:lnSpc>
                <a:spcPct val="150000"/>
              </a:lnSpc>
            </a:pPr>
            <a:r>
              <a:rPr lang="en-US" sz="3600" b="1" dirty="0">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D</a:t>
            </a:r>
            <a:r>
              <a:rPr lang="en-US" sz="3600" b="1" dirty="0">
                <a:highlight>
                  <a:srgbClr val="FFFF00"/>
                </a:highlight>
                <a:latin typeface="Calibri" panose="020F0502020204030204" pitchFamily="34" charset="0"/>
                <a:ea typeface="Times New Roman" panose="02020603050405020304" pitchFamily="18" charset="0"/>
                <a:cs typeface="Calibri" panose="020F0502020204030204" pitchFamily="34" charset="0"/>
              </a:rPr>
              <a:t>r. Mahmoud Nour El-Dein</a:t>
            </a:r>
            <a:endParaRPr lang="en-US" sz="3600" b="1" dirty="0">
              <a:effectLst/>
              <a:highlight>
                <a:srgbClr val="FFFF00"/>
              </a:highligh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869756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9B7427F-E34F-4113-9992-D950E4D02794}"/>
              </a:ext>
            </a:extLst>
          </p:cNvPr>
          <p:cNvSpPr/>
          <p:nvPr/>
        </p:nvSpPr>
        <p:spPr>
          <a:xfrm>
            <a:off x="698694" y="345387"/>
            <a:ext cx="11090031" cy="6241837"/>
          </a:xfrm>
          <a:prstGeom prst="rect">
            <a:avLst/>
          </a:prstGeom>
        </p:spPr>
        <p:txBody>
          <a:bodyPr wrap="square">
            <a:spAutoFit/>
          </a:bodyPr>
          <a:lstStyle/>
          <a:p>
            <a:pPr>
              <a:lnSpc>
                <a:spcPct val="150000"/>
              </a:lnSpc>
            </a:pPr>
            <a:endParaRPr lang="en-US" altLang="ar-EG" sz="3000" b="1" dirty="0">
              <a:solidFill>
                <a:schemeClr val="tx2"/>
              </a:solidFill>
              <a:latin typeface="Times New Roman" panose="02020603050405020304" pitchFamily="18" charset="0"/>
              <a:cs typeface="Times New Roman" panose="02020603050405020304" pitchFamily="18" charset="0"/>
            </a:endParaRPr>
          </a:p>
          <a:p>
            <a:pPr>
              <a:lnSpc>
                <a:spcPct val="150000"/>
              </a:lnSpc>
            </a:pPr>
            <a:r>
              <a:rPr lang="en-US" altLang="ar-EG" sz="3000" b="1" dirty="0">
                <a:solidFill>
                  <a:schemeClr val="accent2">
                    <a:lumMod val="50000"/>
                  </a:schemeClr>
                </a:solidFill>
                <a:latin typeface="Times New Roman" panose="02020603050405020304" pitchFamily="18" charset="0"/>
                <a:cs typeface="Times New Roman" panose="02020603050405020304" pitchFamily="18" charset="0"/>
              </a:rPr>
              <a:t>On hydrolysis hemicelluloses are converted into soluble monosaccharide (e.g. xylose, arabinose, galactose and mannose) which are further convened to organic acids, alcohols, CO</a:t>
            </a:r>
            <a:r>
              <a:rPr lang="en-US" altLang="ar-EG" sz="3000" b="1" baseline="-25000" dirty="0">
                <a:solidFill>
                  <a:schemeClr val="accent2">
                    <a:lumMod val="50000"/>
                  </a:schemeClr>
                </a:solidFill>
                <a:latin typeface="Times New Roman" panose="02020603050405020304" pitchFamily="18" charset="0"/>
                <a:cs typeface="Times New Roman" panose="02020603050405020304" pitchFamily="18" charset="0"/>
              </a:rPr>
              <a:t>2</a:t>
            </a:r>
            <a:r>
              <a:rPr lang="en-US" altLang="ar-EG" sz="3000" b="1" dirty="0">
                <a:solidFill>
                  <a:schemeClr val="accent2">
                    <a:lumMod val="50000"/>
                  </a:schemeClr>
                </a:solidFill>
                <a:latin typeface="Times New Roman" panose="02020603050405020304" pitchFamily="18" charset="0"/>
                <a:cs typeface="Times New Roman" panose="02020603050405020304" pitchFamily="18" charset="0"/>
              </a:rPr>
              <a:t> and H</a:t>
            </a:r>
            <a:r>
              <a:rPr lang="en-US" altLang="ar-EG" sz="3000" b="1" baseline="-25000" dirty="0">
                <a:solidFill>
                  <a:schemeClr val="accent2">
                    <a:lumMod val="50000"/>
                  </a:schemeClr>
                </a:solidFill>
                <a:latin typeface="Times New Roman" panose="02020603050405020304" pitchFamily="18" charset="0"/>
                <a:cs typeface="Times New Roman" panose="02020603050405020304" pitchFamily="18" charset="0"/>
              </a:rPr>
              <a:t>2</a:t>
            </a:r>
            <a:r>
              <a:rPr lang="en-US" altLang="ar-EG" sz="3000" b="1" dirty="0">
                <a:solidFill>
                  <a:schemeClr val="accent2">
                    <a:lumMod val="50000"/>
                  </a:schemeClr>
                </a:solidFill>
                <a:latin typeface="Times New Roman" panose="02020603050405020304" pitchFamily="18" charset="0"/>
                <a:cs typeface="Times New Roman" panose="02020603050405020304" pitchFamily="18" charset="0"/>
              </a:rPr>
              <a:t>O and uronic acids are broken down to pentose's and CO</a:t>
            </a:r>
            <a:r>
              <a:rPr lang="en-US" altLang="ar-EG" sz="3000" b="1" baseline="-25000" dirty="0">
                <a:solidFill>
                  <a:schemeClr val="accent2">
                    <a:lumMod val="50000"/>
                  </a:schemeClr>
                </a:solidFill>
                <a:latin typeface="Times New Roman" panose="02020603050405020304" pitchFamily="18" charset="0"/>
                <a:cs typeface="Times New Roman" panose="02020603050405020304" pitchFamily="18" charset="0"/>
              </a:rPr>
              <a:t>2</a:t>
            </a:r>
            <a:r>
              <a:rPr lang="en-US" altLang="ar-EG" sz="3000" b="1" dirty="0">
                <a:solidFill>
                  <a:schemeClr val="accent2">
                    <a:lumMod val="50000"/>
                  </a:schemeClr>
                </a:solidFill>
                <a:latin typeface="Times New Roman" panose="02020603050405020304" pitchFamily="18" charset="0"/>
                <a:cs typeface="Times New Roman" panose="02020603050405020304" pitchFamily="18" charset="0"/>
              </a:rPr>
              <a:t>. </a:t>
            </a:r>
          </a:p>
          <a:p>
            <a:pPr>
              <a:lnSpc>
                <a:spcPct val="150000"/>
              </a:lnSpc>
            </a:pPr>
            <a:endParaRPr lang="en-US" altLang="ar-EG" sz="3000" b="1" dirty="0">
              <a:solidFill>
                <a:schemeClr val="accent2">
                  <a:lumMod val="50000"/>
                </a:schemeClr>
              </a:solidFill>
              <a:latin typeface="Times New Roman" panose="02020603050405020304" pitchFamily="18" charset="0"/>
              <a:cs typeface="Times New Roman" panose="02020603050405020304" pitchFamily="18" charset="0"/>
            </a:endParaRPr>
          </a:p>
          <a:p>
            <a:pPr>
              <a:lnSpc>
                <a:spcPct val="150000"/>
              </a:lnSpc>
            </a:pPr>
            <a:r>
              <a:rPr lang="en-US" altLang="ar-EG" sz="3000" b="1" dirty="0">
                <a:solidFill>
                  <a:schemeClr val="accent2">
                    <a:lumMod val="50000"/>
                  </a:schemeClr>
                </a:solidFill>
                <a:latin typeface="Times New Roman" panose="02020603050405020304" pitchFamily="18" charset="0"/>
                <a:cs typeface="Times New Roman" panose="02020603050405020304" pitchFamily="18" charset="0"/>
              </a:rPr>
              <a:t>Various microorganisms including fungi, bacteria and actinomycetes both aerobic and anaerobic are involved in the decomposition of hemicelluloses.</a:t>
            </a:r>
          </a:p>
        </p:txBody>
      </p:sp>
    </p:spTree>
    <p:extLst>
      <p:ext uri="{BB962C8B-B14F-4D97-AF65-F5344CB8AC3E}">
        <p14:creationId xmlns:p14="http://schemas.microsoft.com/office/powerpoint/2010/main" val="24186841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B9D7D92-D33F-4BED-8BCC-02E2B7145D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2535" y="1085850"/>
            <a:ext cx="10705514" cy="5202408"/>
          </a:xfrm>
          <a:prstGeom prst="rect">
            <a:avLst/>
          </a:prstGeom>
        </p:spPr>
      </p:pic>
    </p:spTree>
    <p:extLst>
      <p:ext uri="{BB962C8B-B14F-4D97-AF65-F5344CB8AC3E}">
        <p14:creationId xmlns:p14="http://schemas.microsoft.com/office/powerpoint/2010/main" val="23666639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87E38C9-96A0-4822-9C81-4BA8B8E1D3AA}"/>
              </a:ext>
            </a:extLst>
          </p:cNvPr>
          <p:cNvSpPr/>
          <p:nvPr/>
        </p:nvSpPr>
        <p:spPr>
          <a:xfrm>
            <a:off x="506437" y="590843"/>
            <a:ext cx="11535507" cy="5975931"/>
          </a:xfrm>
          <a:prstGeom prst="rect">
            <a:avLst/>
          </a:prstGeom>
        </p:spPr>
        <p:txBody>
          <a:bodyPr wrap="square">
            <a:spAutoFit/>
          </a:bodyPr>
          <a:lstStyle/>
          <a:p>
            <a:pPr>
              <a:lnSpc>
                <a:spcPct val="150000"/>
              </a:lnSpc>
            </a:pPr>
            <a:r>
              <a:rPr lang="en-US" altLang="ar-EG" sz="2400" b="1" dirty="0">
                <a:latin typeface="Times New Roman" panose="02020603050405020304" pitchFamily="18" charset="0"/>
                <a:cs typeface="Times New Roman" panose="02020603050405020304" pitchFamily="18" charset="0"/>
              </a:rPr>
              <a:t>                            </a:t>
            </a:r>
            <a:r>
              <a:rPr lang="en-US" altLang="ar-EG" sz="2400" b="1" dirty="0">
                <a:highlight>
                  <a:srgbClr val="00FF00"/>
                </a:highlight>
                <a:latin typeface="Times New Roman" panose="02020603050405020304" pitchFamily="18" charset="0"/>
                <a:cs typeface="Times New Roman" panose="02020603050405020304" pitchFamily="18" charset="0"/>
              </a:rPr>
              <a:t>c) Lignin Decomposition: </a:t>
            </a:r>
          </a:p>
          <a:p>
            <a:pPr>
              <a:lnSpc>
                <a:spcPct val="150000"/>
              </a:lnSpc>
            </a:pPr>
            <a:r>
              <a:rPr lang="en-US" altLang="ar-EG" sz="2600" b="1" dirty="0">
                <a:solidFill>
                  <a:schemeClr val="accent2">
                    <a:lumMod val="75000"/>
                  </a:schemeClr>
                </a:solidFill>
                <a:latin typeface="Times New Roman" panose="02020603050405020304" pitchFamily="18" charset="0"/>
                <a:cs typeface="Times New Roman" panose="02020603050405020304" pitchFamily="18" charset="0"/>
              </a:rPr>
              <a:t>Lignin is the third most abundant constituent of plant tissues, and accounts about 10-30 % of the dry matter of mature plant materials. Lignin content of young plants is low and gradually increases as the plant grows old. It is one of the most resistant organic substances for the microorganisms to degrade however certain Basidiomycetous fungi are known to degrade lignin at slow rates. </a:t>
            </a:r>
          </a:p>
          <a:p>
            <a:pPr>
              <a:lnSpc>
                <a:spcPct val="150000"/>
              </a:lnSpc>
            </a:pPr>
            <a:r>
              <a:rPr lang="en-US" altLang="ar-EG" sz="2600" b="1" dirty="0">
                <a:solidFill>
                  <a:schemeClr val="accent2">
                    <a:lumMod val="75000"/>
                  </a:schemeClr>
                </a:solidFill>
                <a:latin typeface="Times New Roman" panose="02020603050405020304" pitchFamily="18" charset="0"/>
                <a:cs typeface="Times New Roman" panose="02020603050405020304" pitchFamily="18" charset="0"/>
              </a:rPr>
              <a:t>Complete oxidation of lignin result in the formation of aromatic compounds such as syringaldehydes, vanillin and ferulic acid. The final cleavages of these aromatic compounds yield organic acids, carbon dioxide, methane and water.</a:t>
            </a:r>
          </a:p>
        </p:txBody>
      </p:sp>
    </p:spTree>
    <p:extLst>
      <p:ext uri="{BB962C8B-B14F-4D97-AF65-F5344CB8AC3E}">
        <p14:creationId xmlns:p14="http://schemas.microsoft.com/office/powerpoint/2010/main" val="27461125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089CD08-9E99-4A00-806D-F2FE49C786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7114" y="1125415"/>
            <a:ext cx="10761784" cy="5148776"/>
          </a:xfrm>
          <a:prstGeom prst="rect">
            <a:avLst/>
          </a:prstGeom>
        </p:spPr>
      </p:pic>
    </p:spTree>
    <p:extLst>
      <p:ext uri="{BB962C8B-B14F-4D97-AF65-F5344CB8AC3E}">
        <p14:creationId xmlns:p14="http://schemas.microsoft.com/office/powerpoint/2010/main" val="9696045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1C698C2-6571-40AC-A70F-3848FC3E7EFD}"/>
              </a:ext>
            </a:extLst>
          </p:cNvPr>
          <p:cNvSpPr/>
          <p:nvPr/>
        </p:nvSpPr>
        <p:spPr>
          <a:xfrm>
            <a:off x="558018" y="458085"/>
            <a:ext cx="11329181" cy="5840189"/>
          </a:xfrm>
          <a:prstGeom prst="rect">
            <a:avLst/>
          </a:prstGeom>
        </p:spPr>
        <p:txBody>
          <a:bodyPr wrap="square">
            <a:spAutoFit/>
          </a:bodyPr>
          <a:lstStyle/>
          <a:p>
            <a:pPr>
              <a:lnSpc>
                <a:spcPct val="150000"/>
              </a:lnSpc>
            </a:pPr>
            <a:r>
              <a:rPr lang="en-US" altLang="ar-EG" sz="2800" b="1" dirty="0">
                <a:solidFill>
                  <a:srgbClr val="FF0000"/>
                </a:solidFill>
                <a:latin typeface="Times New Roman" panose="02020603050405020304" pitchFamily="18" charset="0"/>
                <a:cs typeface="Times New Roman" panose="02020603050405020304" pitchFamily="18" charset="0"/>
              </a:rPr>
              <a:t>                 </a:t>
            </a:r>
            <a:r>
              <a:rPr lang="en-US" altLang="ar-EG" sz="2800" b="1" dirty="0">
                <a:solidFill>
                  <a:srgbClr val="FF0000"/>
                </a:solidFill>
                <a:highlight>
                  <a:srgbClr val="C0C0C0"/>
                </a:highlight>
                <a:latin typeface="Times New Roman" panose="02020603050405020304" pitchFamily="18" charset="0"/>
                <a:cs typeface="Times New Roman" panose="02020603050405020304" pitchFamily="18" charset="0"/>
              </a:rPr>
              <a:t>d) Protein Decomposition: </a:t>
            </a:r>
          </a:p>
          <a:p>
            <a:pPr>
              <a:lnSpc>
                <a:spcPct val="150000"/>
              </a:lnSpc>
            </a:pPr>
            <a:r>
              <a:rPr lang="en-US" altLang="ar-EG" sz="2800" b="1" dirty="0">
                <a:solidFill>
                  <a:srgbClr val="002060"/>
                </a:solidFill>
                <a:latin typeface="Times New Roman" panose="02020603050405020304" pitchFamily="18" charset="0"/>
                <a:cs typeface="Times New Roman" panose="02020603050405020304" pitchFamily="18" charset="0"/>
              </a:rPr>
              <a:t>Proteins are complex organic substances containing nitrogen, </a:t>
            </a:r>
            <a:r>
              <a:rPr lang="en-US" altLang="ar-EG" sz="2800" b="1" dirty="0" err="1">
                <a:solidFill>
                  <a:srgbClr val="002060"/>
                </a:solidFill>
                <a:latin typeface="Times New Roman" panose="02020603050405020304" pitchFamily="18" charset="0"/>
                <a:cs typeface="Times New Roman" panose="02020603050405020304" pitchFamily="18" charset="0"/>
              </a:rPr>
              <a:t>sulphur</a:t>
            </a:r>
            <a:r>
              <a:rPr lang="en-US" altLang="ar-EG" sz="2800" b="1" dirty="0">
                <a:solidFill>
                  <a:srgbClr val="002060"/>
                </a:solidFill>
                <a:latin typeface="Times New Roman" panose="02020603050405020304" pitchFamily="18" charset="0"/>
                <a:cs typeface="Times New Roman" panose="02020603050405020304" pitchFamily="18" charset="0"/>
              </a:rPr>
              <a:t>, and sometimes phosphorus in addition to carbon, hydrogen and oxygen. During the course of decomposition of organic matter, proteins are first hydrolyzed to a number of intermediate products e.g. Proteases, peptides etc. collectively known as polypeptides</a:t>
            </a:r>
          </a:p>
          <a:p>
            <a:pPr>
              <a:lnSpc>
                <a:spcPct val="150000"/>
              </a:lnSpc>
            </a:pPr>
            <a:endParaRPr lang="en-US" altLang="ar-EG" sz="2800" b="1" dirty="0">
              <a:solidFill>
                <a:srgbClr val="002060"/>
              </a:solidFill>
              <a:latin typeface="Times New Roman" panose="02020603050405020304" pitchFamily="18" charset="0"/>
              <a:cs typeface="Times New Roman" panose="02020603050405020304" pitchFamily="18" charset="0"/>
            </a:endParaRPr>
          </a:p>
          <a:p>
            <a:pPr>
              <a:lnSpc>
                <a:spcPct val="150000"/>
              </a:lnSpc>
            </a:pPr>
            <a:r>
              <a:rPr lang="en-US" altLang="ar-EG" sz="2800" b="1" dirty="0">
                <a:solidFill>
                  <a:srgbClr val="002060"/>
                </a:solidFill>
                <a:latin typeface="Times New Roman" panose="02020603050405020304" pitchFamily="18" charset="0"/>
                <a:cs typeface="Times New Roman" panose="02020603050405020304" pitchFamily="18" charset="0"/>
              </a:rPr>
              <a:t>The intermediate products so formed are then hydrolyzed and broken down ultimately to individual amino acids, or ammonia and amides. </a:t>
            </a:r>
            <a:endParaRPr lang="en-US" sz="2800" b="1" dirty="0">
              <a:solidFill>
                <a:srgbClr val="002060"/>
              </a:solidFill>
            </a:endParaRPr>
          </a:p>
        </p:txBody>
      </p:sp>
    </p:spTree>
    <p:extLst>
      <p:ext uri="{BB962C8B-B14F-4D97-AF65-F5344CB8AC3E}">
        <p14:creationId xmlns:p14="http://schemas.microsoft.com/office/powerpoint/2010/main" val="16995738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9F28FF9-3728-40BE-B64E-59B84278DF8B}"/>
              </a:ext>
            </a:extLst>
          </p:cNvPr>
          <p:cNvSpPr/>
          <p:nvPr/>
        </p:nvSpPr>
        <p:spPr>
          <a:xfrm>
            <a:off x="325901" y="886619"/>
            <a:ext cx="11540197" cy="5563061"/>
          </a:xfrm>
          <a:prstGeom prst="rect">
            <a:avLst/>
          </a:prstGeom>
        </p:spPr>
        <p:txBody>
          <a:bodyPr wrap="square">
            <a:spAutoFit/>
          </a:bodyPr>
          <a:lstStyle/>
          <a:p>
            <a:pPr>
              <a:lnSpc>
                <a:spcPct val="150000"/>
              </a:lnSpc>
            </a:pPr>
            <a:r>
              <a:rPr lang="en-US" altLang="ar-EG" sz="2500" b="1" dirty="0">
                <a:solidFill>
                  <a:srgbClr val="00B0F0"/>
                </a:solidFill>
                <a:latin typeface="Times New Roman" panose="02020603050405020304" pitchFamily="18" charset="0"/>
                <a:cs typeface="Times New Roman" panose="02020603050405020304" pitchFamily="18" charset="0"/>
              </a:rPr>
              <a:t>The process of hydrolysis of proteins to amino acids is known as “</a:t>
            </a:r>
            <a:r>
              <a:rPr lang="en-US" altLang="ar-EG" sz="2500" b="1" dirty="0">
                <a:solidFill>
                  <a:srgbClr val="00B0F0"/>
                </a:solidFill>
                <a:highlight>
                  <a:srgbClr val="FFFF00"/>
                </a:highlight>
                <a:latin typeface="Times New Roman" panose="02020603050405020304" pitchFamily="18" charset="0"/>
                <a:cs typeface="Times New Roman" panose="02020603050405020304" pitchFamily="18" charset="0"/>
              </a:rPr>
              <a:t>aminization or ammonification”</a:t>
            </a:r>
            <a:r>
              <a:rPr lang="en-US" altLang="ar-EG" sz="2500" b="1" dirty="0">
                <a:solidFill>
                  <a:srgbClr val="00B0F0"/>
                </a:solidFill>
                <a:latin typeface="Times New Roman" panose="02020603050405020304" pitchFamily="18" charset="0"/>
                <a:cs typeface="Times New Roman" panose="02020603050405020304" pitchFamily="18" charset="0"/>
              </a:rPr>
              <a:t>, which is brought about by certain enzymes, collectively known as “</a:t>
            </a:r>
            <a:r>
              <a:rPr lang="en-US" altLang="ar-EG" sz="2500" b="1" dirty="0">
                <a:solidFill>
                  <a:srgbClr val="00B0F0"/>
                </a:solidFill>
                <a:highlight>
                  <a:srgbClr val="000080"/>
                </a:highlight>
                <a:latin typeface="Times New Roman" panose="02020603050405020304" pitchFamily="18" charset="0"/>
                <a:cs typeface="Times New Roman" panose="02020603050405020304" pitchFamily="18" charset="0"/>
              </a:rPr>
              <a:t>proteases</a:t>
            </a:r>
            <a:r>
              <a:rPr lang="en-US" altLang="ar-EG" sz="2500" b="1" dirty="0">
                <a:solidFill>
                  <a:srgbClr val="00B0F0"/>
                </a:solidFill>
                <a:latin typeface="Times New Roman" panose="02020603050405020304" pitchFamily="18" charset="0"/>
                <a:cs typeface="Times New Roman" panose="02020603050405020304" pitchFamily="18" charset="0"/>
              </a:rPr>
              <a:t>” or “</a:t>
            </a:r>
            <a:r>
              <a:rPr lang="en-US" altLang="ar-EG" sz="2500" b="1" dirty="0">
                <a:solidFill>
                  <a:srgbClr val="00B0F0"/>
                </a:solidFill>
                <a:highlight>
                  <a:srgbClr val="C0C0C0"/>
                </a:highlight>
                <a:latin typeface="Times New Roman" panose="02020603050405020304" pitchFamily="18" charset="0"/>
                <a:cs typeface="Times New Roman" panose="02020603050405020304" pitchFamily="18" charset="0"/>
              </a:rPr>
              <a:t>proteolytic</a:t>
            </a:r>
            <a:r>
              <a:rPr lang="en-US" altLang="ar-EG" sz="2500" b="1" dirty="0">
                <a:solidFill>
                  <a:srgbClr val="00B0F0"/>
                </a:solidFill>
                <a:latin typeface="Times New Roman" panose="02020603050405020304" pitchFamily="18" charset="0"/>
                <a:cs typeface="Times New Roman" panose="02020603050405020304" pitchFamily="18" charset="0"/>
              </a:rPr>
              <a:t>” enzymes secreted by various microorganisms. Amino acids and amines are further decomposed and converted into ammonia. During the course of ammonification, various organic acids, alcohols, aldehydes etc. are produced which are further decomposed finally to produce CO</a:t>
            </a:r>
            <a:r>
              <a:rPr lang="en-US" altLang="ar-EG" sz="2500" b="1" baseline="-25000" dirty="0">
                <a:solidFill>
                  <a:srgbClr val="00B0F0"/>
                </a:solidFill>
                <a:latin typeface="Times New Roman" panose="02020603050405020304" pitchFamily="18" charset="0"/>
                <a:cs typeface="Times New Roman" panose="02020603050405020304" pitchFamily="18" charset="0"/>
              </a:rPr>
              <a:t>2</a:t>
            </a:r>
            <a:r>
              <a:rPr lang="en-US" altLang="ar-EG" sz="2500" b="1" dirty="0">
                <a:solidFill>
                  <a:srgbClr val="00B0F0"/>
                </a:solidFill>
                <a:latin typeface="Times New Roman" panose="02020603050405020304" pitchFamily="18" charset="0"/>
                <a:cs typeface="Times New Roman" panose="02020603050405020304" pitchFamily="18" charset="0"/>
              </a:rPr>
              <a:t> and water.</a:t>
            </a:r>
          </a:p>
          <a:p>
            <a:pPr>
              <a:lnSpc>
                <a:spcPct val="150000"/>
              </a:lnSpc>
            </a:pPr>
            <a:r>
              <a:rPr lang="en-US" altLang="ar-EG" sz="2500" b="1" dirty="0">
                <a:solidFill>
                  <a:srgbClr val="00B0F0"/>
                </a:solidFill>
                <a:latin typeface="Times New Roman" panose="02020603050405020304" pitchFamily="18" charset="0"/>
                <a:cs typeface="Times New Roman" panose="02020603050405020304" pitchFamily="18" charset="0"/>
              </a:rPr>
              <a:t>All types of microorganisms, bacteria, fungi, and actinomycetes are able to bring about decomposition of proteins. In acid soils, fungi are pre-dominant, while in neutral and alkaline soils bacteria are dominant decomposers of proteins.</a:t>
            </a:r>
          </a:p>
          <a:p>
            <a:endParaRPr lang="en-US" dirty="0"/>
          </a:p>
        </p:txBody>
      </p:sp>
    </p:spTree>
    <p:extLst>
      <p:ext uri="{BB962C8B-B14F-4D97-AF65-F5344CB8AC3E}">
        <p14:creationId xmlns:p14="http://schemas.microsoft.com/office/powerpoint/2010/main" val="1533698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DA64A1B-3667-4D93-AD33-379AF5CC8B17}"/>
              </a:ext>
            </a:extLst>
          </p:cNvPr>
          <p:cNvSpPr/>
          <p:nvPr/>
        </p:nvSpPr>
        <p:spPr>
          <a:xfrm>
            <a:off x="464235" y="424097"/>
            <a:ext cx="11380762" cy="6327373"/>
          </a:xfrm>
          <a:prstGeom prst="rect">
            <a:avLst/>
          </a:prstGeom>
        </p:spPr>
        <p:txBody>
          <a:bodyPr wrap="square">
            <a:spAutoFit/>
          </a:bodyPr>
          <a:lstStyle/>
          <a:p>
            <a:pPr algn="ctr">
              <a:lnSpc>
                <a:spcPct val="130000"/>
              </a:lnSpc>
            </a:pPr>
            <a:r>
              <a:rPr lang="en-US" sz="2800" b="1" dirty="0">
                <a:solidFill>
                  <a:srgbClr val="000000"/>
                </a:solidFill>
                <a:latin typeface="Times New Roman" panose="02020603050405020304" pitchFamily="18" charset="0"/>
                <a:ea typeface="Times New Roman" panose="02020603050405020304" pitchFamily="18" charset="0"/>
              </a:rPr>
              <a:t>Microbiology of decomposition of various constituents in organic matter</a:t>
            </a:r>
          </a:p>
          <a:p>
            <a:pPr>
              <a:lnSpc>
                <a:spcPct val="150000"/>
              </a:lnSpc>
            </a:pPr>
            <a:r>
              <a:rPr lang="en-US" altLang="ar-EG" sz="2800" b="1" dirty="0">
                <a:solidFill>
                  <a:srgbClr val="A50021"/>
                </a:solidFill>
                <a:latin typeface="Times New Roman" panose="02020603050405020304" pitchFamily="18" charset="0"/>
                <a:cs typeface="Times New Roman" panose="02020603050405020304" pitchFamily="18" charset="0"/>
              </a:rPr>
              <a:t>When plant and animal residues are added to the soil, the various constituents of the soil organic matter are decomposed simultaneously by the activity of microorganisms and carbon is released as CO</a:t>
            </a:r>
            <a:r>
              <a:rPr lang="en-US" altLang="ar-EG" sz="2800" b="1" baseline="-25000" dirty="0">
                <a:solidFill>
                  <a:srgbClr val="A50021"/>
                </a:solidFill>
                <a:latin typeface="Times New Roman" panose="02020603050405020304" pitchFamily="18" charset="0"/>
                <a:cs typeface="Times New Roman" panose="02020603050405020304" pitchFamily="18" charset="0"/>
              </a:rPr>
              <a:t>2</a:t>
            </a:r>
            <a:r>
              <a:rPr lang="en-US" altLang="ar-EG" sz="2800" b="1" i="1" dirty="0">
                <a:solidFill>
                  <a:srgbClr val="A50021"/>
                </a:solidFill>
                <a:latin typeface="Times New Roman" panose="02020603050405020304" pitchFamily="18" charset="0"/>
                <a:cs typeface="Times New Roman" panose="02020603050405020304" pitchFamily="18" charset="0"/>
              </a:rPr>
              <a:t>, </a:t>
            </a:r>
            <a:r>
              <a:rPr lang="en-US" altLang="ar-EG" sz="2800" b="1" dirty="0">
                <a:solidFill>
                  <a:srgbClr val="A50021"/>
                </a:solidFill>
                <a:latin typeface="Times New Roman" panose="02020603050405020304" pitchFamily="18" charset="0"/>
                <a:cs typeface="Times New Roman" panose="02020603050405020304" pitchFamily="18" charset="0"/>
              </a:rPr>
              <a:t>and nitrogen as NH</a:t>
            </a:r>
            <a:r>
              <a:rPr lang="en-US" altLang="ar-EG" sz="2800" b="1" baseline="-25000" dirty="0">
                <a:solidFill>
                  <a:srgbClr val="A50021"/>
                </a:solidFill>
                <a:latin typeface="Times New Roman" panose="02020603050405020304" pitchFamily="18" charset="0"/>
                <a:cs typeface="Times New Roman" panose="02020603050405020304" pitchFamily="18" charset="0"/>
              </a:rPr>
              <a:t>4</a:t>
            </a:r>
            <a:r>
              <a:rPr lang="en-US" altLang="ar-EG" sz="2800" b="1" dirty="0">
                <a:solidFill>
                  <a:srgbClr val="A50021"/>
                </a:solidFill>
                <a:latin typeface="Times New Roman" panose="02020603050405020304" pitchFamily="18" charset="0"/>
                <a:cs typeface="Times New Roman" panose="02020603050405020304" pitchFamily="18" charset="0"/>
              </a:rPr>
              <a:t> —&gt;NO</a:t>
            </a:r>
            <a:r>
              <a:rPr lang="en-US" altLang="ar-EG" sz="2800" b="1" baseline="-25000" dirty="0">
                <a:solidFill>
                  <a:srgbClr val="A50021"/>
                </a:solidFill>
                <a:latin typeface="Times New Roman" panose="02020603050405020304" pitchFamily="18" charset="0"/>
                <a:cs typeface="Times New Roman" panose="02020603050405020304" pitchFamily="18" charset="0"/>
              </a:rPr>
              <a:t>3</a:t>
            </a:r>
            <a:r>
              <a:rPr lang="en-US" altLang="ar-EG" sz="2800" b="1" dirty="0">
                <a:solidFill>
                  <a:srgbClr val="A50021"/>
                </a:solidFill>
                <a:latin typeface="Times New Roman" panose="02020603050405020304" pitchFamily="18" charset="0"/>
                <a:cs typeface="Times New Roman" panose="02020603050405020304" pitchFamily="18" charset="0"/>
              </a:rPr>
              <a:t> for the use by plants. </a:t>
            </a:r>
          </a:p>
          <a:p>
            <a:pPr>
              <a:lnSpc>
                <a:spcPct val="150000"/>
              </a:lnSpc>
            </a:pPr>
            <a:r>
              <a:rPr lang="en-US" altLang="ar-EG" sz="2800" b="1" dirty="0">
                <a:solidFill>
                  <a:srgbClr val="A50021"/>
                </a:solidFill>
                <a:latin typeface="Times New Roman" panose="02020603050405020304" pitchFamily="18" charset="0"/>
                <a:cs typeface="Times New Roman" panose="02020603050405020304" pitchFamily="18" charset="0"/>
              </a:rPr>
              <a:t>Other nutrients are also converted into plant usable forms. This process of release of nutrients from organic matter is called mineralization. </a:t>
            </a:r>
          </a:p>
          <a:p>
            <a:pPr>
              <a:lnSpc>
                <a:spcPct val="150000"/>
              </a:lnSpc>
            </a:pPr>
            <a:r>
              <a:rPr lang="en-US" altLang="ar-EG" sz="2800" b="1" dirty="0">
                <a:solidFill>
                  <a:srgbClr val="A50021"/>
                </a:solidFill>
                <a:latin typeface="Times New Roman" panose="02020603050405020304" pitchFamily="18" charset="0"/>
                <a:cs typeface="Times New Roman" panose="02020603050405020304" pitchFamily="18" charset="0"/>
              </a:rPr>
              <a:t>The insoluble plant residues constitute the part of humus and soil organic matter complex. </a:t>
            </a:r>
          </a:p>
          <a:p>
            <a:pPr>
              <a:lnSpc>
                <a:spcPct val="130000"/>
              </a:lnSpc>
            </a:pP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64654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EEB6918-69B9-4C2B-A668-4DD1BD71BC7B}"/>
              </a:ext>
            </a:extLst>
          </p:cNvPr>
          <p:cNvSpPr/>
          <p:nvPr/>
        </p:nvSpPr>
        <p:spPr>
          <a:xfrm>
            <a:off x="572085" y="448216"/>
            <a:ext cx="11160369" cy="5913157"/>
          </a:xfrm>
          <a:prstGeom prst="rect">
            <a:avLst/>
          </a:prstGeom>
        </p:spPr>
        <p:txBody>
          <a:bodyPr wrap="square">
            <a:spAutoFit/>
          </a:bodyPr>
          <a:lstStyle/>
          <a:p>
            <a:pPr>
              <a:lnSpc>
                <a:spcPct val="150000"/>
              </a:lnSpc>
            </a:pPr>
            <a:endParaRPr lang="en-US" altLang="ar-EG" sz="3200" b="1" dirty="0">
              <a:latin typeface="Times New Roman" panose="02020603050405020304" pitchFamily="18" charset="0"/>
              <a:cs typeface="Times New Roman" panose="02020603050405020304" pitchFamily="18" charset="0"/>
            </a:endParaRPr>
          </a:p>
          <a:p>
            <a:pPr>
              <a:lnSpc>
                <a:spcPct val="150000"/>
              </a:lnSpc>
            </a:pPr>
            <a:r>
              <a:rPr lang="en-US" altLang="ar-EG" sz="3200" b="1" dirty="0">
                <a:latin typeface="Times New Roman" panose="02020603050405020304" pitchFamily="18" charset="0"/>
                <a:cs typeface="Times New Roman" panose="02020603050405020304" pitchFamily="18" charset="0"/>
              </a:rPr>
              <a:t>The final product of aerobic decomposition is CO</a:t>
            </a:r>
            <a:r>
              <a:rPr lang="en-US" altLang="ar-EG" sz="3200" b="1" baseline="-25000" dirty="0">
                <a:latin typeface="Times New Roman" panose="02020603050405020304" pitchFamily="18" charset="0"/>
                <a:cs typeface="Times New Roman" panose="02020603050405020304" pitchFamily="18" charset="0"/>
              </a:rPr>
              <a:t>2</a:t>
            </a:r>
            <a:r>
              <a:rPr lang="en-US" altLang="ar-EG" sz="3200" b="1" dirty="0">
                <a:latin typeface="Times New Roman" panose="02020603050405020304" pitchFamily="18" charset="0"/>
                <a:cs typeface="Times New Roman" panose="02020603050405020304" pitchFamily="18" charset="0"/>
              </a:rPr>
              <a:t> and that of anaerobic decomposition are hydrogen, ethyl alcohol, (CH</a:t>
            </a:r>
            <a:r>
              <a:rPr lang="en-US" altLang="ar-EG" sz="3200" b="1" baseline="-25000" dirty="0">
                <a:latin typeface="Times New Roman" panose="02020603050405020304" pitchFamily="18" charset="0"/>
                <a:cs typeface="Times New Roman" panose="02020603050405020304" pitchFamily="18" charset="0"/>
              </a:rPr>
              <a:t>4</a:t>
            </a:r>
            <a:r>
              <a:rPr lang="en-US" altLang="ar-EG" sz="3200" b="1" dirty="0">
                <a:latin typeface="Times New Roman" panose="02020603050405020304" pitchFamily="18" charset="0"/>
                <a:cs typeface="Times New Roman" panose="02020603050405020304" pitchFamily="18" charset="0"/>
              </a:rPr>
              <a:t>), various organic acids and carbon dioxide (CO</a:t>
            </a:r>
            <a:r>
              <a:rPr lang="en-US" altLang="ar-EG" sz="3200" b="1" baseline="-25000" dirty="0">
                <a:latin typeface="Times New Roman" panose="02020603050405020304" pitchFamily="18" charset="0"/>
                <a:cs typeface="Times New Roman" panose="02020603050405020304" pitchFamily="18" charset="0"/>
              </a:rPr>
              <a:t>2</a:t>
            </a:r>
            <a:r>
              <a:rPr lang="en-US" altLang="ar-EG" sz="3200" b="1" dirty="0">
                <a:latin typeface="Times New Roman" panose="02020603050405020304" pitchFamily="18" charset="0"/>
                <a:cs typeface="Times New Roman" panose="02020603050405020304" pitchFamily="18" charset="0"/>
              </a:rPr>
              <a:t>). Soil organisms use organic matter as a source of energy and food.</a:t>
            </a:r>
          </a:p>
          <a:p>
            <a:pPr>
              <a:lnSpc>
                <a:spcPct val="150000"/>
              </a:lnSpc>
            </a:pPr>
            <a:r>
              <a:rPr lang="en-US" altLang="ar-EG" sz="3200" b="1" dirty="0">
                <a:latin typeface="Times New Roman" panose="02020603050405020304" pitchFamily="18" charset="0"/>
                <a:cs typeface="Times New Roman" panose="02020603050405020304" pitchFamily="18" charset="0"/>
              </a:rPr>
              <a:t>The process of decomposition is initially fast, but slows down considerably as the supply of readily decomposable organic matter gets exhausted.</a:t>
            </a:r>
          </a:p>
        </p:txBody>
      </p:sp>
    </p:spTree>
    <p:extLst>
      <p:ext uri="{BB962C8B-B14F-4D97-AF65-F5344CB8AC3E}">
        <p14:creationId xmlns:p14="http://schemas.microsoft.com/office/powerpoint/2010/main" val="3165450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16BAC69-37D4-4112-A041-1C1DD23CEDFD}"/>
              </a:ext>
            </a:extLst>
          </p:cNvPr>
          <p:cNvSpPr/>
          <p:nvPr/>
        </p:nvSpPr>
        <p:spPr>
          <a:xfrm>
            <a:off x="494713" y="650520"/>
            <a:ext cx="11434690" cy="5809732"/>
          </a:xfrm>
          <a:prstGeom prst="rect">
            <a:avLst/>
          </a:prstGeom>
        </p:spPr>
        <p:txBody>
          <a:bodyPr wrap="square">
            <a:spAutoFit/>
          </a:bodyPr>
          <a:lstStyle/>
          <a:p>
            <a:pPr>
              <a:lnSpc>
                <a:spcPct val="150000"/>
              </a:lnSpc>
            </a:pPr>
            <a:endParaRPr lang="en-US" altLang="ar-EG" sz="3600" b="1" dirty="0">
              <a:solidFill>
                <a:srgbClr val="002060"/>
              </a:solidFill>
              <a:latin typeface="Times New Roman" panose="02020603050405020304" pitchFamily="18" charset="0"/>
              <a:cs typeface="Times New Roman" panose="02020603050405020304" pitchFamily="18" charset="0"/>
            </a:endParaRPr>
          </a:p>
          <a:p>
            <a:pPr>
              <a:lnSpc>
                <a:spcPct val="150000"/>
              </a:lnSpc>
            </a:pPr>
            <a:r>
              <a:rPr lang="en-US" altLang="ar-EG" sz="3600" b="1" dirty="0">
                <a:solidFill>
                  <a:srgbClr val="002060"/>
                </a:solidFill>
                <a:latin typeface="Times New Roman" panose="02020603050405020304" pitchFamily="18" charset="0"/>
                <a:cs typeface="Times New Roman" panose="02020603050405020304" pitchFamily="18" charset="0"/>
              </a:rPr>
              <a:t>Sugars, water-soluble nitrogenous compounds, amino acids, lipids, starches and some of the hemicellulases are decomposed first at rapid rate, while insoluble compounds such as cellulose, hemicellulose, lignin, proteins etc. which forms the major portion of organic matter are decomposed later slowly. </a:t>
            </a:r>
            <a:endParaRPr lang="en-US" altLang="ar-EG" sz="36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6233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98B25FC-E7D2-4A82-9987-9729098D00AA}"/>
              </a:ext>
            </a:extLst>
          </p:cNvPr>
          <p:cNvSpPr/>
          <p:nvPr/>
        </p:nvSpPr>
        <p:spPr>
          <a:xfrm>
            <a:off x="614288" y="395221"/>
            <a:ext cx="11258843" cy="5913157"/>
          </a:xfrm>
          <a:prstGeom prst="rect">
            <a:avLst/>
          </a:prstGeom>
        </p:spPr>
        <p:txBody>
          <a:bodyPr wrap="square">
            <a:spAutoFit/>
          </a:bodyPr>
          <a:lstStyle/>
          <a:p>
            <a:pPr>
              <a:lnSpc>
                <a:spcPct val="150000"/>
              </a:lnSpc>
            </a:pPr>
            <a:r>
              <a:rPr lang="en-US" altLang="ar-EG" sz="3200" b="1" dirty="0">
                <a:solidFill>
                  <a:srgbClr val="002060"/>
                </a:solidFill>
                <a:latin typeface="Times New Roman" panose="02020603050405020304" pitchFamily="18" charset="0"/>
                <a:cs typeface="Times New Roman" panose="02020603050405020304" pitchFamily="18" charset="0"/>
              </a:rPr>
              <a:t>Thus, the organic matter added to the soil is converted by oxidative decomposition to simpler substances which are made available in stages for plant growth and the residue is transformed into humus.</a:t>
            </a:r>
          </a:p>
          <a:p>
            <a:pPr>
              <a:lnSpc>
                <a:spcPct val="150000"/>
              </a:lnSpc>
            </a:pPr>
            <a:r>
              <a:rPr lang="en-US" altLang="ar-EG" sz="3200" b="1" dirty="0">
                <a:solidFill>
                  <a:srgbClr val="002060"/>
                </a:solidFill>
                <a:latin typeface="Times New Roman" panose="02020603050405020304" pitchFamily="18" charset="0"/>
                <a:cs typeface="Times New Roman" panose="02020603050405020304" pitchFamily="18" charset="0"/>
              </a:rPr>
              <a:t>The microbiology of decomposition/degradation of some of the major constituents ( Cellulose, Hemicellulose, Lignin, Proteins) of soil organic matter are discussed in brief in the following paragraphs.</a:t>
            </a:r>
          </a:p>
        </p:txBody>
      </p:sp>
    </p:spTree>
    <p:extLst>
      <p:ext uri="{BB962C8B-B14F-4D97-AF65-F5344CB8AC3E}">
        <p14:creationId xmlns:p14="http://schemas.microsoft.com/office/powerpoint/2010/main" val="2052532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2940179-9CB9-49CE-8D9E-D1CE74B459E2}"/>
              </a:ext>
            </a:extLst>
          </p:cNvPr>
          <p:cNvSpPr/>
          <p:nvPr/>
        </p:nvSpPr>
        <p:spPr>
          <a:xfrm>
            <a:off x="196949" y="336922"/>
            <a:ext cx="11648048" cy="6668429"/>
          </a:xfrm>
          <a:prstGeom prst="rect">
            <a:avLst/>
          </a:prstGeom>
        </p:spPr>
        <p:txBody>
          <a:bodyPr wrap="square">
            <a:spAutoFit/>
          </a:bodyPr>
          <a:lstStyle/>
          <a:p>
            <a:pPr marL="609600" indent="-609600">
              <a:lnSpc>
                <a:spcPct val="150000"/>
              </a:lnSpc>
            </a:pPr>
            <a:r>
              <a:rPr lang="en-US" altLang="ar-EG" sz="2800" b="1" dirty="0">
                <a:solidFill>
                  <a:srgbClr val="002060"/>
                </a:solidFill>
                <a:latin typeface="Times New Roman" panose="02020603050405020304" pitchFamily="18" charset="0"/>
                <a:cs typeface="Times New Roman" panose="02020603050405020304" pitchFamily="18" charset="0"/>
              </a:rPr>
              <a:t>                                      </a:t>
            </a:r>
            <a:r>
              <a:rPr lang="en-US" altLang="ar-EG" sz="2800" b="1" dirty="0">
                <a:solidFill>
                  <a:srgbClr val="002060"/>
                </a:solidFill>
                <a:highlight>
                  <a:srgbClr val="FFFF00"/>
                </a:highlight>
                <a:latin typeface="Times New Roman" panose="02020603050405020304" pitchFamily="18" charset="0"/>
                <a:cs typeface="Times New Roman" panose="02020603050405020304" pitchFamily="18" charset="0"/>
              </a:rPr>
              <a:t>Decomposition of Cellulose:  </a:t>
            </a:r>
          </a:p>
          <a:p>
            <a:pPr marL="609600" indent="-609600">
              <a:lnSpc>
                <a:spcPct val="150000"/>
              </a:lnSpc>
            </a:pPr>
            <a:r>
              <a:rPr lang="en-US" altLang="ar-EG" sz="2600" b="1" dirty="0">
                <a:solidFill>
                  <a:srgbClr val="002060"/>
                </a:solidFill>
                <a:latin typeface="Times New Roman" panose="02020603050405020304" pitchFamily="18" charset="0"/>
                <a:cs typeface="Times New Roman" panose="02020603050405020304" pitchFamily="18" charset="0"/>
              </a:rPr>
              <a:t>Cellulose is the most abundant carbohydrate present in organic matter in nature. When cellulose is associated with pentosans (e.g. xylans &amp; mannans) it undergoes rapid decomposition, but when associated with lignin, the rate of decomposition is very slow. The decomposition of cellulose occurs in two stages:</a:t>
            </a:r>
          </a:p>
          <a:p>
            <a:pPr marL="609600" indent="-609600">
              <a:lnSpc>
                <a:spcPct val="150000"/>
              </a:lnSpc>
            </a:pPr>
            <a:r>
              <a:rPr lang="en-US" altLang="ar-EG" sz="2600" b="1" dirty="0">
                <a:solidFill>
                  <a:srgbClr val="002060"/>
                </a:solidFill>
                <a:latin typeface="Times New Roman" panose="02020603050405020304" pitchFamily="18" charset="0"/>
                <a:cs typeface="Times New Roman" panose="02020603050405020304" pitchFamily="18" charset="0"/>
              </a:rPr>
              <a:t>       </a:t>
            </a:r>
            <a:r>
              <a:rPr lang="en-US" altLang="ar-EG" sz="2500" b="1" dirty="0">
                <a:solidFill>
                  <a:srgbClr val="002060"/>
                </a:solidFill>
                <a:latin typeface="Times New Roman" panose="02020603050405020304" pitchFamily="18" charset="0"/>
                <a:cs typeface="Times New Roman" panose="02020603050405020304" pitchFamily="18" charset="0"/>
              </a:rPr>
              <a:t>                     </a:t>
            </a:r>
            <a:r>
              <a:rPr lang="en-US" altLang="ar-EG" sz="2500" b="1" dirty="0">
                <a:solidFill>
                  <a:srgbClr val="002060"/>
                </a:solidFill>
                <a:highlight>
                  <a:srgbClr val="00FF00"/>
                </a:highlight>
                <a:latin typeface="Times New Roman" panose="02020603050405020304" pitchFamily="18" charset="0"/>
                <a:cs typeface="Times New Roman" panose="02020603050405020304" pitchFamily="18" charset="0"/>
              </a:rPr>
              <a:t>Cellulase  </a:t>
            </a:r>
            <a:r>
              <a:rPr lang="en-US" altLang="ar-EG" sz="2500" b="1" dirty="0">
                <a:solidFill>
                  <a:srgbClr val="002060"/>
                </a:solidFill>
                <a:latin typeface="Times New Roman" panose="02020603050405020304" pitchFamily="18" charset="0"/>
                <a:cs typeface="Times New Roman" panose="02020603050405020304" pitchFamily="18" charset="0"/>
              </a:rPr>
              <a:t>                   </a:t>
            </a:r>
            <a:r>
              <a:rPr lang="en-US" altLang="ar-EG" sz="2500" b="1" dirty="0">
                <a:solidFill>
                  <a:srgbClr val="002060"/>
                </a:solidFill>
                <a:highlight>
                  <a:srgbClr val="00FF00"/>
                </a:highlight>
                <a:latin typeface="Times New Roman" panose="02020603050405020304" pitchFamily="18" charset="0"/>
                <a:cs typeface="Times New Roman" panose="02020603050405020304" pitchFamily="18" charset="0"/>
              </a:rPr>
              <a:t>Cellobiase</a:t>
            </a:r>
            <a:r>
              <a:rPr lang="en-US" altLang="ar-EG" sz="2500" b="1" dirty="0">
                <a:solidFill>
                  <a:srgbClr val="002060"/>
                </a:solidFill>
                <a:latin typeface="Times New Roman" panose="02020603050405020304" pitchFamily="18" charset="0"/>
                <a:cs typeface="Times New Roman" panose="02020603050405020304" pitchFamily="18" charset="0"/>
              </a:rPr>
              <a:t>  </a:t>
            </a:r>
            <a:br>
              <a:rPr lang="en-US" altLang="ar-EG" sz="2500" b="1" dirty="0">
                <a:solidFill>
                  <a:srgbClr val="002060"/>
                </a:solidFill>
                <a:latin typeface="Times New Roman" panose="02020603050405020304" pitchFamily="18" charset="0"/>
                <a:cs typeface="Times New Roman" panose="02020603050405020304" pitchFamily="18" charset="0"/>
              </a:rPr>
            </a:br>
            <a:r>
              <a:rPr lang="en-US" altLang="ar-EG" sz="2500" b="1" dirty="0">
                <a:solidFill>
                  <a:srgbClr val="002060"/>
                </a:solidFill>
                <a:latin typeface="Times New Roman" panose="02020603050405020304" pitchFamily="18" charset="0"/>
                <a:cs typeface="Times New Roman" panose="02020603050405020304" pitchFamily="18" charset="0"/>
              </a:rPr>
              <a:t>1. Cellulose ----------&gt; Cellobiose ------------&gt; Glucose</a:t>
            </a:r>
            <a:br>
              <a:rPr lang="en-US" altLang="ar-EG" sz="2500" b="1" dirty="0">
                <a:solidFill>
                  <a:srgbClr val="002060"/>
                </a:solidFill>
                <a:latin typeface="Times New Roman" panose="02020603050405020304" pitchFamily="18" charset="0"/>
                <a:cs typeface="Times New Roman" panose="02020603050405020304" pitchFamily="18" charset="0"/>
              </a:rPr>
            </a:br>
            <a:r>
              <a:rPr lang="en-US" altLang="ar-EG" sz="2500" b="1" dirty="0">
                <a:solidFill>
                  <a:srgbClr val="002060"/>
                </a:solidFill>
                <a:latin typeface="Times New Roman" panose="02020603050405020304" pitchFamily="18" charset="0"/>
                <a:cs typeface="Times New Roman" panose="02020603050405020304" pitchFamily="18" charset="0"/>
              </a:rPr>
              <a:t>                     Hydrolysis                  </a:t>
            </a:r>
            <a:r>
              <a:rPr lang="en-US" altLang="ar-EG" sz="2500" b="1" dirty="0" err="1">
                <a:solidFill>
                  <a:srgbClr val="002060"/>
                </a:solidFill>
                <a:latin typeface="Times New Roman" panose="02020603050405020304" pitchFamily="18" charset="0"/>
                <a:cs typeface="Times New Roman" panose="02020603050405020304" pitchFamily="18" charset="0"/>
              </a:rPr>
              <a:t>hydrolysis</a:t>
            </a:r>
            <a:endParaRPr lang="en-US" altLang="ar-EG" sz="2500" b="1" dirty="0">
              <a:solidFill>
                <a:srgbClr val="002060"/>
              </a:solidFill>
              <a:latin typeface="Times New Roman" panose="02020603050405020304" pitchFamily="18" charset="0"/>
              <a:cs typeface="Times New Roman" panose="02020603050405020304" pitchFamily="18" charset="0"/>
            </a:endParaRPr>
          </a:p>
          <a:p>
            <a:pPr marL="609600" indent="-609600">
              <a:lnSpc>
                <a:spcPct val="150000"/>
              </a:lnSpc>
            </a:pPr>
            <a:r>
              <a:rPr lang="en-US" altLang="ar-EG" sz="2500" b="1" dirty="0">
                <a:solidFill>
                  <a:srgbClr val="002060"/>
                </a:solidFill>
                <a:latin typeface="Times New Roman" panose="02020603050405020304" pitchFamily="18" charset="0"/>
                <a:cs typeface="Times New Roman" panose="02020603050405020304" pitchFamily="18" charset="0"/>
              </a:rPr>
              <a:t>                         Oxidation                          </a:t>
            </a:r>
            <a:r>
              <a:rPr lang="en-US" altLang="ar-EG" sz="2500" b="1" dirty="0" err="1">
                <a:solidFill>
                  <a:srgbClr val="002060"/>
                </a:solidFill>
                <a:latin typeface="Times New Roman" panose="02020603050405020304" pitchFamily="18" charset="0"/>
                <a:cs typeface="Times New Roman" panose="02020603050405020304" pitchFamily="18" charset="0"/>
              </a:rPr>
              <a:t>Oxidation</a:t>
            </a:r>
            <a:r>
              <a:rPr lang="en-US" altLang="ar-EG" sz="2500" b="1" dirty="0">
                <a:solidFill>
                  <a:srgbClr val="002060"/>
                </a:solidFill>
                <a:latin typeface="Times New Roman" panose="02020603050405020304" pitchFamily="18" charset="0"/>
                <a:cs typeface="Times New Roman" panose="02020603050405020304" pitchFamily="18" charset="0"/>
              </a:rPr>
              <a:t> </a:t>
            </a:r>
            <a:br>
              <a:rPr lang="en-US" altLang="ar-EG" sz="2500" b="1" dirty="0">
                <a:solidFill>
                  <a:srgbClr val="002060"/>
                </a:solidFill>
                <a:latin typeface="Times New Roman" panose="02020603050405020304" pitchFamily="18" charset="0"/>
                <a:cs typeface="Times New Roman" panose="02020603050405020304" pitchFamily="18" charset="0"/>
              </a:rPr>
            </a:br>
            <a:r>
              <a:rPr lang="en-US" altLang="ar-EG" sz="2500" b="1" dirty="0">
                <a:solidFill>
                  <a:srgbClr val="002060"/>
                </a:solidFill>
                <a:latin typeface="Times New Roman" panose="02020603050405020304" pitchFamily="18" charset="0"/>
                <a:cs typeface="Times New Roman" panose="02020603050405020304" pitchFamily="18" charset="0"/>
              </a:rPr>
              <a:t>2. Glucose ------------&gt; Organic Acids ----------&gt; CO</a:t>
            </a:r>
            <a:r>
              <a:rPr lang="en-US" altLang="ar-EG" sz="2500" b="1" baseline="-25000" dirty="0">
                <a:solidFill>
                  <a:srgbClr val="002060"/>
                </a:solidFill>
                <a:latin typeface="Times New Roman" panose="02020603050405020304" pitchFamily="18" charset="0"/>
                <a:cs typeface="Times New Roman" panose="02020603050405020304" pitchFamily="18" charset="0"/>
              </a:rPr>
              <a:t>2</a:t>
            </a:r>
            <a:r>
              <a:rPr lang="en-US" altLang="ar-EG" sz="2500" b="1" dirty="0">
                <a:solidFill>
                  <a:srgbClr val="002060"/>
                </a:solidFill>
                <a:latin typeface="Times New Roman" panose="02020603050405020304" pitchFamily="18" charset="0"/>
                <a:cs typeface="Times New Roman" panose="02020603050405020304" pitchFamily="18" charset="0"/>
              </a:rPr>
              <a:t> + H</a:t>
            </a:r>
            <a:r>
              <a:rPr lang="en-US" altLang="ar-EG" sz="2500" b="1" baseline="-25000" dirty="0">
                <a:solidFill>
                  <a:srgbClr val="002060"/>
                </a:solidFill>
                <a:latin typeface="Times New Roman" panose="02020603050405020304" pitchFamily="18" charset="0"/>
                <a:cs typeface="Times New Roman" panose="02020603050405020304" pitchFamily="18" charset="0"/>
              </a:rPr>
              <a:t>2</a:t>
            </a:r>
            <a:r>
              <a:rPr lang="en-US" altLang="ar-EG" sz="2500" b="1" dirty="0">
                <a:solidFill>
                  <a:srgbClr val="002060"/>
                </a:solidFill>
                <a:latin typeface="Times New Roman" panose="02020603050405020304" pitchFamily="18" charset="0"/>
                <a:cs typeface="Times New Roman" panose="02020603050405020304" pitchFamily="18" charset="0"/>
              </a:rPr>
              <a:t>O</a:t>
            </a:r>
          </a:p>
        </p:txBody>
      </p:sp>
    </p:spTree>
    <p:extLst>
      <p:ext uri="{BB962C8B-B14F-4D97-AF65-F5344CB8AC3E}">
        <p14:creationId xmlns:p14="http://schemas.microsoft.com/office/powerpoint/2010/main" val="2262828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740D355-0C82-4AE5-96C2-9CCB53C24D53}"/>
              </a:ext>
            </a:extLst>
          </p:cNvPr>
          <p:cNvSpPr/>
          <p:nvPr/>
        </p:nvSpPr>
        <p:spPr>
          <a:xfrm>
            <a:off x="586153" y="544512"/>
            <a:ext cx="11174437" cy="5913157"/>
          </a:xfrm>
          <a:prstGeom prst="rect">
            <a:avLst/>
          </a:prstGeom>
        </p:spPr>
        <p:txBody>
          <a:bodyPr wrap="square">
            <a:spAutoFit/>
          </a:bodyPr>
          <a:lstStyle/>
          <a:p>
            <a:pPr>
              <a:lnSpc>
                <a:spcPct val="150000"/>
              </a:lnSpc>
            </a:pPr>
            <a:r>
              <a:rPr lang="en-US" altLang="ar-EG" sz="3200" b="1" dirty="0">
                <a:latin typeface="Times New Roman" panose="02020603050405020304" pitchFamily="18" charset="0"/>
                <a:cs typeface="Times New Roman" panose="02020603050405020304" pitchFamily="18" charset="0"/>
              </a:rPr>
              <a:t>The intermediate products formed during enzymatic hydrolysis of cellulose (e.g. cellobiose and glucose) are utilized by the cellulose-decomposing organisms or by other organisms as source of energy for biosynthetic processes. </a:t>
            </a:r>
          </a:p>
          <a:p>
            <a:pPr>
              <a:lnSpc>
                <a:spcPct val="150000"/>
              </a:lnSpc>
            </a:pPr>
            <a:endParaRPr lang="en-US" altLang="ar-EG" sz="3200" b="1" dirty="0">
              <a:latin typeface="Times New Roman" panose="02020603050405020304" pitchFamily="18" charset="0"/>
              <a:cs typeface="Times New Roman" panose="02020603050405020304" pitchFamily="18" charset="0"/>
            </a:endParaRPr>
          </a:p>
          <a:p>
            <a:pPr>
              <a:lnSpc>
                <a:spcPct val="150000"/>
              </a:lnSpc>
            </a:pPr>
            <a:r>
              <a:rPr lang="en-US" altLang="ar-EG" sz="3200" b="1" dirty="0">
                <a:latin typeface="Times New Roman" panose="02020603050405020304" pitchFamily="18" charset="0"/>
                <a:cs typeface="Times New Roman" panose="02020603050405020304" pitchFamily="18" charset="0"/>
              </a:rPr>
              <a:t>The cellulolytic microorganisms responsible for degradation of cellulose through the excretion of enzymes (cellulase &amp; Cellobiase) are fungi, bacteria and actinomycetes.</a:t>
            </a:r>
          </a:p>
        </p:txBody>
      </p:sp>
    </p:spTree>
    <p:extLst>
      <p:ext uri="{BB962C8B-B14F-4D97-AF65-F5344CB8AC3E}">
        <p14:creationId xmlns:p14="http://schemas.microsoft.com/office/powerpoint/2010/main" val="2125990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F88D971-C404-40D1-815A-DAAE94A930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3552" y="858129"/>
            <a:ext cx="10578904" cy="5430129"/>
          </a:xfrm>
          <a:prstGeom prst="rect">
            <a:avLst/>
          </a:prstGeom>
        </p:spPr>
      </p:pic>
    </p:spTree>
    <p:extLst>
      <p:ext uri="{BB962C8B-B14F-4D97-AF65-F5344CB8AC3E}">
        <p14:creationId xmlns:p14="http://schemas.microsoft.com/office/powerpoint/2010/main" val="4167982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F744F27-CD8D-4300-A042-758A9882D4D3}"/>
              </a:ext>
            </a:extLst>
          </p:cNvPr>
          <p:cNvSpPr/>
          <p:nvPr/>
        </p:nvSpPr>
        <p:spPr>
          <a:xfrm>
            <a:off x="712762" y="351919"/>
            <a:ext cx="11258843" cy="6432017"/>
          </a:xfrm>
          <a:prstGeom prst="rect">
            <a:avLst/>
          </a:prstGeom>
        </p:spPr>
        <p:txBody>
          <a:bodyPr wrap="square">
            <a:spAutoFit/>
          </a:bodyPr>
          <a:lstStyle/>
          <a:p>
            <a:pPr>
              <a:lnSpc>
                <a:spcPct val="150000"/>
              </a:lnSpc>
            </a:pPr>
            <a:r>
              <a:rPr lang="en-US" altLang="ar-EG" sz="2600" b="1" dirty="0">
                <a:latin typeface="Times New Roman" panose="02020603050405020304" pitchFamily="18" charset="0"/>
                <a:cs typeface="Times New Roman" panose="02020603050405020304" pitchFamily="18" charset="0"/>
              </a:rPr>
              <a:t>           </a:t>
            </a:r>
            <a:r>
              <a:rPr lang="en-US" altLang="ar-EG" sz="2600" b="1" dirty="0">
                <a:highlight>
                  <a:srgbClr val="00FFFF"/>
                </a:highlight>
                <a:latin typeface="Times New Roman" panose="02020603050405020304" pitchFamily="18" charset="0"/>
                <a:cs typeface="Times New Roman" panose="02020603050405020304" pitchFamily="18" charset="0"/>
              </a:rPr>
              <a:t>b) Decomposition of Hemicelluloses: </a:t>
            </a:r>
          </a:p>
          <a:p>
            <a:pPr>
              <a:lnSpc>
                <a:spcPct val="150000"/>
              </a:lnSpc>
            </a:pPr>
            <a:r>
              <a:rPr lang="en-US" altLang="ar-EG" sz="2800" b="1" dirty="0">
                <a:solidFill>
                  <a:srgbClr val="A50021"/>
                </a:solidFill>
                <a:latin typeface="Times New Roman" panose="02020603050405020304" pitchFamily="18" charset="0"/>
                <a:cs typeface="Times New Roman" panose="02020603050405020304" pitchFamily="18" charset="0"/>
              </a:rPr>
              <a:t>Hemicelluloses are water-soluble polysaccharides and consists of hexoses, pentose's, and uronic acids and are the major plant constituents second only in quantity of cellulose, and sources of energy and nutrients for soil micro flora.</a:t>
            </a:r>
          </a:p>
          <a:p>
            <a:pPr>
              <a:lnSpc>
                <a:spcPct val="150000"/>
              </a:lnSpc>
            </a:pPr>
            <a:r>
              <a:rPr lang="en-US" altLang="ar-EG" sz="2800" b="1" dirty="0">
                <a:solidFill>
                  <a:srgbClr val="A50021"/>
                </a:solidFill>
                <a:latin typeface="Times New Roman" panose="02020603050405020304" pitchFamily="18" charset="0"/>
                <a:cs typeface="Times New Roman" panose="02020603050405020304" pitchFamily="18" charset="0"/>
              </a:rPr>
              <a:t>When subjected to microbial decomposition, hemicelluloses degrade initially at faster rate and are first hydrolyzed to their component sugars and uronic acids. The hydrolysis is brought about by number of hemicellulolytic enzymes known as "hemicellulases" excreted by the microorganisms. </a:t>
            </a:r>
          </a:p>
        </p:txBody>
      </p:sp>
    </p:spTree>
    <p:extLst>
      <p:ext uri="{BB962C8B-B14F-4D97-AF65-F5344CB8AC3E}">
        <p14:creationId xmlns:p14="http://schemas.microsoft.com/office/powerpoint/2010/main" val="23777700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TotalTime>
  <Words>984</Words>
  <Application>Microsoft Office PowerPoint</Application>
  <PresentationFormat>Widescreen</PresentationFormat>
  <Paragraphs>43</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Times New Roman</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Mahmoud Noureldein</dc:creator>
  <cp:lastModifiedBy>Mahmoud Noureldein</cp:lastModifiedBy>
  <cp:revision>6</cp:revision>
  <dcterms:created xsi:type="dcterms:W3CDTF">2020-04-11T15:28:00Z</dcterms:created>
  <dcterms:modified xsi:type="dcterms:W3CDTF">2020-04-11T16:18:24Z</dcterms:modified>
</cp:coreProperties>
</file>