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6" r:id="rId10"/>
    <p:sldId id="283" r:id="rId11"/>
    <p:sldId id="268" r:id="rId12"/>
    <p:sldId id="269" r:id="rId13"/>
    <p:sldId id="264" r:id="rId14"/>
    <p:sldId id="267" r:id="rId15"/>
    <p:sldId id="29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7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660"/>
  </p:normalViewPr>
  <p:slideViewPr>
    <p:cSldViewPr snapToGrid="0" showGuides="1">
      <p:cViewPr varScale="1">
        <p:scale>
          <a:sx n="45" d="100"/>
          <a:sy n="45" d="100"/>
        </p:scale>
        <p:origin x="72" y="528"/>
      </p:cViewPr>
      <p:guideLst>
        <p:guide orient="horz" pos="2205"/>
        <p:guide pos="37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2161E-160D-4BBF-B2FE-71B74A18DAFE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BF04-22B3-484F-9D97-692967413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60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2161E-160D-4BBF-B2FE-71B74A18DAFE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BF04-22B3-484F-9D97-692967413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571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2161E-160D-4BBF-B2FE-71B74A18DAFE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BF04-22B3-484F-9D97-692967413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658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2161E-160D-4BBF-B2FE-71B74A18DAFE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BF04-22B3-484F-9D97-692967413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79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2161E-160D-4BBF-B2FE-71B74A18DAFE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BF04-22B3-484F-9D97-692967413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4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2161E-160D-4BBF-B2FE-71B74A18DAFE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BF04-22B3-484F-9D97-692967413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77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2161E-160D-4BBF-B2FE-71B74A18DAFE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BF04-22B3-484F-9D97-692967413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96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2161E-160D-4BBF-B2FE-71B74A18DAFE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BF04-22B3-484F-9D97-692967413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21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2161E-160D-4BBF-B2FE-71B74A18DAFE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BF04-22B3-484F-9D97-692967413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21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2161E-160D-4BBF-B2FE-71B74A18DAFE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BF04-22B3-484F-9D97-692967413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79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2161E-160D-4BBF-B2FE-71B74A18DAFE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BF04-22B3-484F-9D97-692967413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22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2161E-160D-4BBF-B2FE-71B74A18DAFE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BBF04-22B3-484F-9D97-692967413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320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3.w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2.wmf"/><Relationship Id="rId4" Type="http://schemas.openxmlformats.org/officeDocument/2006/relationships/image" Target="../media/image8.jpeg"/><Relationship Id="rId9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464" y="220204"/>
            <a:ext cx="1921733" cy="152353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47999" y="1216538"/>
            <a:ext cx="6096000" cy="45239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EG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محاضرات الضوء الفيزيائي </a:t>
            </a:r>
            <a:endParaRPr 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EG" sz="40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إعداد</a:t>
            </a:r>
            <a:endParaRPr lang="en-US" sz="4000" dirty="0" smtClean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EG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أ. د./ وائل عبد المحسن رمضان </a:t>
            </a:r>
            <a:endParaRPr lang="en-US" sz="4000" b="1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EG" sz="2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قسم الفيزياء كلية العلوم جامعة دمياط </a:t>
            </a:r>
            <a:endParaRPr lang="en-US" sz="2800" dirty="0" smtClean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EG" sz="40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الفرقة الثانية </a:t>
            </a:r>
            <a:endParaRPr lang="en-US" sz="4000" dirty="0" smtClean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EG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شعبة العلوم الطبيعية ( لائحة قديمة) </a:t>
            </a:r>
            <a:endParaRPr lang="en-US" sz="4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01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ssi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14" y="2819400"/>
            <a:ext cx="5272458" cy="3953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11"/>
          <p:cNvSpPr txBox="1">
            <a:spLocks noChangeArrowheads="1"/>
          </p:cNvSpPr>
          <p:nvPr/>
        </p:nvSpPr>
        <p:spPr bwMode="auto">
          <a:xfrm>
            <a:off x="1676400" y="2362200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ahoma" panose="020B0604030504040204" pitchFamily="34" charset="0"/>
              </a:rPr>
              <a:t>y</a:t>
            </a:r>
            <a:r>
              <a:rPr lang="en-US" altLang="en-US" sz="2400" baseline="-25000">
                <a:solidFill>
                  <a:srgbClr val="000000"/>
                </a:solidFill>
                <a:latin typeface="Tahoma" panose="020B0604030504040204" pitchFamily="34" charset="0"/>
              </a:rPr>
              <a:t>1</a:t>
            </a:r>
            <a:r>
              <a:rPr lang="en-US" altLang="en-US" sz="2400">
                <a:solidFill>
                  <a:srgbClr val="000000"/>
                </a:solidFill>
                <a:latin typeface="Tahoma" panose="020B0604030504040204" pitchFamily="34" charset="0"/>
              </a:rPr>
              <a:t> = (32 mm)/2	tan</a:t>
            </a:r>
            <a:r>
              <a:rPr lang="en-US" altLang="en-US" sz="240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 = y</a:t>
            </a:r>
            <a:r>
              <a:rPr lang="en-US" altLang="en-US" sz="2400" baseline="-2500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1</a:t>
            </a:r>
            <a:r>
              <a:rPr lang="en-US" altLang="en-US" sz="240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/L	     tan  sin   for small </a:t>
            </a:r>
          </a:p>
        </p:txBody>
      </p:sp>
      <p:graphicFrame>
        <p:nvGraphicFramePr>
          <p:cNvPr id="2053" name="Object 12"/>
          <p:cNvGraphicFramePr>
            <a:graphicFrameLocks noChangeAspect="1"/>
          </p:cNvGraphicFramePr>
          <p:nvPr/>
        </p:nvGraphicFramePr>
        <p:xfrm>
          <a:off x="6473826" y="3708400"/>
          <a:ext cx="42005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" name="Equation" r:id="rId5" imgW="2108200" imgH="431800" progId="Equation.DSMT4">
                  <p:embed/>
                </p:oleObj>
              </mc:Choice>
              <mc:Fallback>
                <p:oleObj name="Equation" r:id="rId5" imgW="21082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3826" y="3708400"/>
                        <a:ext cx="4200525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13"/>
          <p:cNvGraphicFramePr>
            <a:graphicFrameLocks noChangeAspect="1"/>
          </p:cNvGraphicFramePr>
          <p:nvPr/>
        </p:nvGraphicFramePr>
        <p:xfrm>
          <a:off x="6472238" y="4876800"/>
          <a:ext cx="33655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3" name="Equation" r:id="rId7" imgW="1688367" imgH="533169" progId="Equation.DSMT4">
                  <p:embed/>
                </p:oleObj>
              </mc:Choice>
              <mc:Fallback>
                <p:oleObj name="Equation" r:id="rId7" imgW="1688367" imgH="5331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2238" y="4876800"/>
                        <a:ext cx="33655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14"/>
          <p:cNvGraphicFramePr>
            <a:graphicFrameLocks noChangeAspect="1"/>
          </p:cNvGraphicFramePr>
          <p:nvPr/>
        </p:nvGraphicFramePr>
        <p:xfrm>
          <a:off x="6470651" y="6146800"/>
          <a:ext cx="220186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" name="Equation" r:id="rId9" imgW="1104900" imgH="203200" progId="Equation.DSMT4">
                  <p:embed/>
                </p:oleObj>
              </mc:Choice>
              <mc:Fallback>
                <p:oleObj name="Equation" r:id="rId9" imgW="1104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0651" y="6146800"/>
                        <a:ext cx="2201863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/>
          <p:cNvCxnSpPr>
            <a:cxnSpLocks noChangeShapeType="1"/>
          </p:cNvCxnSpPr>
          <p:nvPr/>
        </p:nvCxnSpPr>
        <p:spPr bwMode="auto">
          <a:xfrm>
            <a:off x="4104167" y="4227550"/>
            <a:ext cx="0" cy="990600"/>
          </a:xfrm>
          <a:prstGeom prst="straightConnector1">
            <a:avLst/>
          </a:prstGeom>
          <a:noFill/>
          <a:ln w="38100" algn="ctr">
            <a:solidFill>
              <a:srgbClr val="A5002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Rectangle 3"/>
          <p:cNvSpPr>
            <a:spLocks noChangeArrowheads="1"/>
          </p:cNvSpPr>
          <p:nvPr/>
        </p:nvSpPr>
        <p:spPr bwMode="auto">
          <a:xfrm rot="-5400000">
            <a:off x="3816480" y="4491868"/>
            <a:ext cx="1133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A50021"/>
                </a:solidFill>
                <a:latin typeface="Tahoma" panose="020B0604030504040204" pitchFamily="34" charset="0"/>
              </a:rPr>
              <a:t>32 mm</a:t>
            </a:r>
          </a:p>
        </p:txBody>
      </p:sp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>
            <a:off x="1371600" y="6350000"/>
            <a:ext cx="2209800" cy="0"/>
          </a:xfrm>
          <a:prstGeom prst="straightConnector1">
            <a:avLst/>
          </a:prstGeom>
          <a:noFill/>
          <a:ln w="38100" algn="ctr">
            <a:solidFill>
              <a:srgbClr val="A5002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20950" y="5954233"/>
            <a:ext cx="708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A50021"/>
                </a:solidFill>
                <a:latin typeface="Tahoma" panose="020B0604030504040204" pitchFamily="34" charset="0"/>
              </a:rPr>
              <a:t>6 m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477000" y="3073400"/>
          <a:ext cx="2362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5" name="Equation" r:id="rId11" imgW="1180588" imgH="215806" progId="Equation.3">
                  <p:embed/>
                </p:oleObj>
              </mc:Choice>
              <mc:Fallback>
                <p:oleObj name="Equation" r:id="rId11" imgW="1180588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073400"/>
                        <a:ext cx="23622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68781" y="119946"/>
            <a:ext cx="9168957" cy="2062103"/>
          </a:xfrm>
          <a:prstGeom prst="rect">
            <a:avLst/>
          </a:prstGeom>
          <a:solidFill>
            <a:srgbClr val="339933"/>
          </a:solidFill>
          <a:ln w="25400" cmpd="dbl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 rtl="1"/>
            <a:r>
              <a:rPr lang="ar-EG" sz="3200" dirty="0" smtClean="0">
                <a:solidFill>
                  <a:schemeClr val="bg1"/>
                </a:solidFill>
              </a:rPr>
              <a:t>مثال : يمر شعاع ليزر طوله الموجي </a:t>
            </a:r>
            <a:r>
              <a:rPr lang="en-US" sz="3200" dirty="0" smtClean="0">
                <a:solidFill>
                  <a:schemeClr val="bg1"/>
                </a:solidFill>
              </a:rPr>
              <a:t>633 nm </a:t>
            </a:r>
            <a:r>
              <a:rPr lang="ar-EG" sz="3200" dirty="0" smtClean="0">
                <a:solidFill>
                  <a:schemeClr val="bg1"/>
                </a:solidFill>
              </a:rPr>
              <a:t> خلال فتحة ضيقة و لوحظ تكون هدب حيود على شاشة تبعد عن الفتحة بمسافة  </a:t>
            </a:r>
            <a:r>
              <a:rPr lang="en-US" sz="3200" dirty="0" smtClean="0">
                <a:solidFill>
                  <a:schemeClr val="bg1"/>
                </a:solidFill>
              </a:rPr>
              <a:t>6.0 m </a:t>
            </a:r>
            <a:r>
              <a:rPr lang="ar-EG" sz="3200" dirty="0" smtClean="0">
                <a:solidFill>
                  <a:schemeClr val="bg1"/>
                </a:solidFill>
              </a:rPr>
              <a:t>   . و كانت المسافية بين أول نهايتين صغرتين لشدة الاستضاءة </a:t>
            </a:r>
            <a:r>
              <a:rPr lang="en-US" sz="3200" dirty="0" smtClean="0">
                <a:solidFill>
                  <a:schemeClr val="bg1"/>
                </a:solidFill>
              </a:rPr>
              <a:t>32 mm</a:t>
            </a:r>
            <a:r>
              <a:rPr lang="ar-EG" sz="3200" dirty="0" smtClean="0">
                <a:solidFill>
                  <a:schemeClr val="bg1"/>
                </a:solidFill>
              </a:rPr>
              <a:t>.  احسب اتساع الفتحة </a:t>
            </a:r>
            <a:r>
              <a:rPr lang="en-US" sz="3200" dirty="0" smtClean="0">
                <a:solidFill>
                  <a:schemeClr val="bg1"/>
                </a:solidFill>
              </a:rPr>
              <a:t>a</a:t>
            </a:r>
            <a:r>
              <a:rPr lang="ar-EG" sz="3200" dirty="0" smtClean="0">
                <a:solidFill>
                  <a:schemeClr val="bg1"/>
                </a:solidFill>
              </a:rPr>
              <a:t>. 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464" y="220204"/>
            <a:ext cx="1921733" cy="1523536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20240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4" grpId="0"/>
      <p:bldP spid="4" grpId="1"/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464" y="220204"/>
            <a:ext cx="1921733" cy="15235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83224" y="656302"/>
            <a:ext cx="5129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محزوزو الحيود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Diffraction Greeting 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69057" y="1642255"/>
            <a:ext cx="8049140" cy="2363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EG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تعريف محزوز الحيود : </a:t>
            </a:r>
            <a:r>
              <a:rPr lang="ar-EG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هو اداة بها العديد من الفتحات الخطية الصغيرة جدا بينها مسافات صغيرة غير منفذة للضوء . و تصنع من شريحة من الزجاج الضوئي الجيد يصنع بها خدوش خطية متوازية بماسة (لا تنفذ الضوء) و تحصر بينها خطوط منفذة للضوء( تمثل الفتحات) </a:t>
            </a:r>
            <a:r>
              <a:rPr lang="ar-EG" sz="2400" dirty="0"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45"/>
          <p:cNvGrpSpPr>
            <a:grpSpLocks/>
          </p:cNvGrpSpPr>
          <p:nvPr/>
        </p:nvGrpSpPr>
        <p:grpSpPr bwMode="auto">
          <a:xfrm>
            <a:off x="657446" y="996955"/>
            <a:ext cx="3234070" cy="2695353"/>
            <a:chOff x="192" y="1116"/>
            <a:chExt cx="2592" cy="2436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864" y="1665"/>
              <a:ext cx="48" cy="336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864" y="2049"/>
              <a:ext cx="48" cy="336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864" y="2433"/>
              <a:ext cx="48" cy="336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864" y="2817"/>
              <a:ext cx="48" cy="336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864" y="3201"/>
              <a:ext cx="48" cy="336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864" y="1281"/>
              <a:ext cx="48" cy="336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192" y="1665"/>
              <a:ext cx="3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192" y="1857"/>
              <a:ext cx="3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192" y="2049"/>
              <a:ext cx="3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>
              <a:off x="192" y="2241"/>
              <a:ext cx="3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192" y="2433"/>
              <a:ext cx="3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192" y="2625"/>
              <a:ext cx="3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>
              <a:off x="192" y="2817"/>
              <a:ext cx="3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>
              <a:off x="192" y="3009"/>
              <a:ext cx="3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192" y="3201"/>
              <a:ext cx="3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>
              <a:off x="192" y="3393"/>
              <a:ext cx="3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0"/>
            <p:cNvSpPr>
              <a:spLocks noChangeShapeType="1"/>
            </p:cNvSpPr>
            <p:nvPr/>
          </p:nvSpPr>
          <p:spPr bwMode="auto">
            <a:xfrm>
              <a:off x="192" y="1473"/>
              <a:ext cx="3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>
              <a:off x="912" y="2414"/>
              <a:ext cx="18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 flipV="1">
              <a:off x="912" y="1491"/>
              <a:ext cx="1632" cy="5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 flipV="1">
              <a:off x="912" y="1116"/>
              <a:ext cx="1632" cy="5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 flipV="1">
              <a:off x="912" y="2271"/>
              <a:ext cx="1632" cy="5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 flipV="1">
              <a:off x="1056" y="2655"/>
              <a:ext cx="1488" cy="48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auto">
            <a:xfrm flipV="1">
              <a:off x="912" y="1887"/>
              <a:ext cx="1632" cy="5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Arc 27"/>
            <p:cNvSpPr>
              <a:spLocks/>
            </p:cNvSpPr>
            <p:nvPr/>
          </p:nvSpPr>
          <p:spPr bwMode="auto">
            <a:xfrm>
              <a:off x="1872" y="2098"/>
              <a:ext cx="144" cy="341"/>
            </a:xfrm>
            <a:custGeom>
              <a:avLst/>
              <a:gdLst>
                <a:gd name="T0" fmla="*/ 0 w 21600"/>
                <a:gd name="T1" fmla="*/ 0 h 25581"/>
                <a:gd name="T2" fmla="*/ 0 w 21600"/>
                <a:gd name="T3" fmla="*/ 0 h 25581"/>
                <a:gd name="T4" fmla="*/ 0 w 21600"/>
                <a:gd name="T5" fmla="*/ 0 h 2558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5581"/>
                <a:gd name="T11" fmla="*/ 21600 w 21600"/>
                <a:gd name="T12" fmla="*/ 25581 h 255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5581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935"/>
                    <a:pt x="21476" y="24268"/>
                    <a:pt x="21229" y="25580"/>
                  </a:cubicBezTo>
                </a:path>
                <a:path w="21600" h="25581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935"/>
                    <a:pt x="21476" y="24268"/>
                    <a:pt x="21229" y="2558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28"/>
            <p:cNvSpPr txBox="1">
              <a:spLocks noChangeArrowheads="1"/>
            </p:cNvSpPr>
            <p:nvPr/>
          </p:nvSpPr>
          <p:spPr bwMode="auto">
            <a:xfrm>
              <a:off x="1790" y="2168"/>
              <a:ext cx="1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</a:t>
              </a:r>
              <a:endPara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" name="Line 29"/>
            <p:cNvSpPr>
              <a:spLocks noChangeShapeType="1"/>
            </p:cNvSpPr>
            <p:nvPr/>
          </p:nvSpPr>
          <p:spPr bwMode="auto">
            <a:xfrm>
              <a:off x="624" y="318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0"/>
            <p:cNvSpPr>
              <a:spLocks noChangeShapeType="1"/>
            </p:cNvSpPr>
            <p:nvPr/>
          </p:nvSpPr>
          <p:spPr bwMode="auto">
            <a:xfrm>
              <a:off x="624" y="279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1"/>
            <p:cNvSpPr>
              <a:spLocks noChangeShapeType="1"/>
            </p:cNvSpPr>
            <p:nvPr/>
          </p:nvSpPr>
          <p:spPr bwMode="auto">
            <a:xfrm>
              <a:off x="768" y="279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 Box 32"/>
            <p:cNvSpPr txBox="1">
              <a:spLocks noChangeArrowheads="1"/>
            </p:cNvSpPr>
            <p:nvPr/>
          </p:nvSpPr>
          <p:spPr bwMode="auto">
            <a:xfrm>
              <a:off x="585" y="2865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37" name="Line 33"/>
            <p:cNvSpPr>
              <a:spLocks noChangeShapeType="1"/>
            </p:cNvSpPr>
            <p:nvPr/>
          </p:nvSpPr>
          <p:spPr bwMode="auto">
            <a:xfrm>
              <a:off x="912" y="2799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8" name="Group 34"/>
            <p:cNvGrpSpPr>
              <a:grpSpLocks/>
            </p:cNvGrpSpPr>
            <p:nvPr/>
          </p:nvGrpSpPr>
          <p:grpSpPr bwMode="auto">
            <a:xfrm>
              <a:off x="1008" y="3171"/>
              <a:ext cx="880" cy="381"/>
              <a:chOff x="1056" y="2898"/>
              <a:chExt cx="880" cy="381"/>
            </a:xfrm>
          </p:grpSpPr>
          <p:sp>
            <p:nvSpPr>
              <p:cNvPr id="40" name="Line 35"/>
              <p:cNvSpPr>
                <a:spLocks noChangeShapeType="1"/>
              </p:cNvSpPr>
              <p:nvPr/>
            </p:nvSpPr>
            <p:spPr bwMode="auto">
              <a:xfrm flipH="1" flipV="1">
                <a:off x="1056" y="2898"/>
                <a:ext cx="96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Text Box 36"/>
              <p:cNvSpPr txBox="1">
                <a:spLocks noChangeArrowheads="1"/>
              </p:cNvSpPr>
              <p:nvPr/>
            </p:nvSpPr>
            <p:spPr bwMode="auto">
              <a:xfrm>
                <a:off x="1142" y="3029"/>
                <a:ext cx="79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0000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 = </a:t>
                </a:r>
                <a:r>
                  <a:rPr lang="en-US" altLang="en-US" sz="2000" i="1">
                    <a:solidFill>
                      <a:srgbClr val="000000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d</a:t>
                </a:r>
                <a:r>
                  <a:rPr lang="en-US" altLang="en-US" sz="2000">
                    <a:solidFill>
                      <a:srgbClr val="000000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 sin </a:t>
                </a:r>
                <a:endPara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39" name="Line 37"/>
            <p:cNvSpPr>
              <a:spLocks noChangeShapeType="1"/>
            </p:cNvSpPr>
            <p:nvPr/>
          </p:nvSpPr>
          <p:spPr bwMode="auto">
            <a:xfrm flipV="1">
              <a:off x="912" y="3139"/>
              <a:ext cx="144" cy="4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2" name="Picture 38" descr="grating-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24" y="3904749"/>
            <a:ext cx="3810000" cy="288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4183224" y="3945748"/>
            <a:ext cx="77349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فإذا كان اتساع الفتحة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ar-EG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و الجزء المعتم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b </a:t>
            </a:r>
            <a:r>
              <a:rPr lang="ar-EG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فإن عنصر المحزوز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ar-EG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هو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d = a+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b                    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338083" y="4979247"/>
            <a:ext cx="758011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EG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و يكون فرق المسار بين شعاعاين متتالين متوازيين هو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just" rtl="1"/>
            <a:r>
              <a:rPr lang="ar-EG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= d sin </a:t>
            </a:r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ϴ</a:t>
            </a:r>
            <a:r>
              <a:rPr lang="ar-EG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Symbol" panose="05050102010706020507" pitchFamily="18" charset="2"/>
              </a:rPr>
              <a:t>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ar-EG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حيث </a:t>
            </a:r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ϴ</a:t>
            </a:r>
            <a:r>
              <a:rPr lang="ar-EG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هي زاوية ميل الاشعة على الافقي  و نحصل على نهاية عظمي لشدة الاستضاءة عندما يكون فرق المسار مساوي ل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</a:t>
            </a:r>
            <a:r>
              <a:rPr lang="ar-EG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Symbol" panose="05050102010706020507" pitchFamily="18" charset="2"/>
              </a:rPr>
              <a:t></a:t>
            </a:r>
            <a:r>
              <a:rPr lang="ar-EG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Symbol" panose="05050102010706020507" pitchFamily="18" charset="2"/>
              </a:rPr>
              <a:t> أي: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5305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464" y="220204"/>
            <a:ext cx="1921733" cy="15235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52247" y="458752"/>
            <a:ext cx="61446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sin </a:t>
            </a:r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ϴ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= n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Symbol" panose="05050102010706020507" pitchFamily="18" charset="2"/>
              </a:rPr>
              <a:t>                    n= 0 ,1 , 2, 3, …….</a:t>
            </a:r>
            <a:endParaRPr lang="en-US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3009996" y="981972"/>
            <a:ext cx="6086882" cy="3672701"/>
            <a:chOff x="2888452" y="2105245"/>
            <a:chExt cx="6086882" cy="3672701"/>
          </a:xfrm>
        </p:grpSpPr>
        <p:pic>
          <p:nvPicPr>
            <p:cNvPr id="6" name="Picture 38" descr="grating-in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103" y="2890283"/>
              <a:ext cx="5490004" cy="288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8452" y="2105245"/>
              <a:ext cx="6086882" cy="1427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574159" y="4760998"/>
            <a:ext cx="111739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EG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 من هذه العلاقة يتضح أنه عندما 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= 0 </a:t>
            </a:r>
            <a:r>
              <a:rPr lang="ar-EG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فإن جميع الاطوال الموجية تحقق العلاقة و عندما 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= 1 </a:t>
            </a:r>
            <a:r>
              <a:rPr lang="ar-EG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فإن هناك زاوية </a:t>
            </a:r>
            <a:r>
              <a:rPr lang="el-G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</a:t>
            </a:r>
            <a:r>
              <a:rPr lang="ar-EG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مختلفة لكل طول موجي . و كذلك باقي الاطوال الموجية و يظهر ذلك في صورة تحليل الطيف بالالعلي 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095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464" y="220204"/>
            <a:ext cx="1921733" cy="15235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6133" y="220204"/>
            <a:ext cx="48590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EG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قوة التفريق اللوني لمحزوز الحيود </a:t>
            </a:r>
            <a:endParaRPr lang="en-US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41600" y="1283245"/>
            <a:ext cx="6054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EG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تعرف قوة المتفريق اللوني لمحزوز الحيود بالقيمة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83807" y="1040406"/>
                <a:ext cx="550407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807" y="1040406"/>
                <a:ext cx="550407" cy="93519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537804" y="1960395"/>
            <a:ext cx="3419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EG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 يمكن حسابها من العلاقة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26973" y="1749753"/>
                <a:ext cx="1818125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r>
                        <a:rPr lang="ar-EG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6973" y="1749753"/>
                <a:ext cx="1818125" cy="93519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235457" y="2671034"/>
            <a:ext cx="6604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EG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حيث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  <a:r>
              <a:rPr lang="ar-EG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هي عدد الخطوط في السنتيمتر و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ar-EG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هي الرتبة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98633" y="3270504"/>
            <a:ext cx="63914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EG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حساب الطول الموجي باستخدام محزوز الحيود </a:t>
            </a:r>
            <a:endParaRPr lang="en-US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7" descr="http://h2physics.org/wp-content/uploads/2009/08/coloredspectru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25" y="418756"/>
            <a:ext cx="2934586" cy="3113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63" y="4010705"/>
            <a:ext cx="4116174" cy="230505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79734" y="3931529"/>
            <a:ext cx="71451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لحساب الطول الموجي باستخدام محزروز الحيود يستخدم جهاز الاسبكتروميتر الموضح بالصورة :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6133" y="4872734"/>
            <a:ext cx="71451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EG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يتم استخدام لمبة الزئبق كمصدر ضوئي , يوضع محزوز الحيود على قاعدة الجهاز , يتم حساب زوايا الخروج لمختلف الاطوال الموجية بالنسبة للرتبة الاولى , و يكرر حساب الزوايا للرتبة الثانية </a:t>
            </a:r>
            <a:r>
              <a:rPr lang="ar-EG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ثم الرتبة الثالثة و هكذا ....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894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464" y="220204"/>
            <a:ext cx="1921733" cy="15235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20317" y="981972"/>
            <a:ext cx="36150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3600" b="1" dirty="0" smtClean="0">
                <a:solidFill>
                  <a:schemeClr val="accent1">
                    <a:lumMod val="50000"/>
                  </a:schemeClr>
                </a:solidFill>
              </a:rPr>
              <a:t>و باستخدام العلاقة 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7000" y="1366693"/>
            <a:ext cx="61446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sin </a:t>
            </a:r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ϴ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= n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Symbol" panose="05050102010706020507" pitchFamily="18" charset="2"/>
              </a:rPr>
              <a:t>                    n= 0 ,1 , 2, 3, …….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6294474" y="2894005"/>
                <a:ext cx="5289749" cy="2568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EG" sz="3600" dirty="0" smtClean="0"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نرسم قيم </a:t>
                </a:r>
                <a:r>
                  <a:rPr lang="en-US" sz="3600" dirty="0" smtClean="0"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sin </a:t>
                </a:r>
                <a:r>
                  <a:rPr lang="el-GR" sz="3600" dirty="0" smtClean="0"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ϴ</a:t>
                </a:r>
                <a:r>
                  <a:rPr lang="en-US" sz="3600" dirty="0" smtClean="0"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</a:t>
                </a:r>
                <a:r>
                  <a:rPr lang="ar-EG" sz="3600" dirty="0" smtClean="0"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مع </a:t>
                </a:r>
                <a:r>
                  <a:rPr lang="en-US" sz="3600" dirty="0" smtClean="0"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 </a:t>
                </a:r>
                <a:r>
                  <a:rPr lang="ar-EG" sz="3600" dirty="0" smtClean="0"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نحصل على خط مستقيم ميله </a:t>
                </a:r>
                <a:r>
                  <a:rPr lang="en-US" sz="3600" dirty="0" smtClean="0"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EG" sz="360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EG" sz="360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sz="36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ar-EG" sz="3600" dirty="0" smtClean="0"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و منها يمكن حساب قيم الطول الموجي بمعرفة قيم عنصر محزوز الحيود </a:t>
                </a:r>
                <a:endParaRPr lang="en-US" sz="36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474" y="2894005"/>
                <a:ext cx="5289749" cy="2568395"/>
              </a:xfrm>
              <a:prstGeom prst="rect">
                <a:avLst/>
              </a:prstGeom>
              <a:blipFill rotWithShape="0">
                <a:blip r:embed="rId3"/>
                <a:stretch>
                  <a:fillRect l="-461" t="-4513" r="-4383" b="-9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1105786" y="5741581"/>
            <a:ext cx="41892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084521" y="2466753"/>
            <a:ext cx="0" cy="32748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084521" y="2743200"/>
            <a:ext cx="3615070" cy="29983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721935" y="4423144"/>
            <a:ext cx="1679944" cy="212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423144" y="2915270"/>
            <a:ext cx="0" cy="15504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809798" y="5741581"/>
            <a:ext cx="4331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</a:t>
            </a:r>
            <a:endParaRPr lang="en-US" sz="3600" dirty="0"/>
          </a:p>
        </p:txBody>
      </p:sp>
      <p:sp>
        <p:nvSpPr>
          <p:cNvPr id="18" name="Rectangle 17"/>
          <p:cNvSpPr/>
          <p:nvPr/>
        </p:nvSpPr>
        <p:spPr>
          <a:xfrm rot="16200000">
            <a:off x="14897" y="3123251"/>
            <a:ext cx="12522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sin </a:t>
            </a: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ϴ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3349255" y="4275652"/>
                <a:ext cx="1780744" cy="9064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</a:rPr>
                  <a:t>Slop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EG" sz="36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EG" sz="36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sz="36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</a:rPr>
                  <a:t> </a:t>
                </a:r>
                <a:endParaRPr lang="en-US" sz="3600" dirty="0"/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9255" y="4275652"/>
                <a:ext cx="1780744" cy="906402"/>
              </a:xfrm>
              <a:prstGeom prst="rect">
                <a:avLst/>
              </a:prstGeom>
              <a:blipFill rotWithShape="0">
                <a:blip r:embed="rId4"/>
                <a:stretch>
                  <a:fillRect l="-10580" b="-17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170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464" y="220204"/>
            <a:ext cx="1921733" cy="15235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53638" y="543411"/>
            <a:ext cx="4268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3600" b="1" dirty="0">
                <a:solidFill>
                  <a:srgbClr val="FF0000"/>
                </a:solidFill>
              </a:rPr>
              <a:t>يرجي </a:t>
            </a:r>
            <a:r>
              <a:rPr lang="ar-EG" sz="3600" b="1" dirty="0" smtClean="0">
                <a:solidFill>
                  <a:srgbClr val="FF0000"/>
                </a:solidFill>
              </a:rPr>
              <a:t>الرجوع الى مذكرة </a:t>
            </a:r>
            <a:r>
              <a:rPr lang="ar-EG" sz="3600" b="1" smtClean="0">
                <a:solidFill>
                  <a:srgbClr val="FF0000"/>
                </a:solidFill>
              </a:rPr>
              <a:t>القسم لمزيد </a:t>
            </a:r>
            <a:r>
              <a:rPr lang="ar-EG" sz="3600" b="1" dirty="0" smtClean="0">
                <a:solidFill>
                  <a:srgbClr val="FF0000"/>
                </a:solidFill>
              </a:rPr>
              <a:t>من الايضاح.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3218121" y="4977165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ar-EG" sz="2800" b="1" dirty="0" smtClean="0">
                <a:solidFill>
                  <a:schemeClr val="accent1">
                    <a:lumMod val="50000"/>
                  </a:schemeClr>
                </a:solidFill>
              </a:rPr>
              <a:t>بالتوفيق </a:t>
            </a:r>
          </a:p>
          <a:p>
            <a:pPr algn="ctr" rtl="1"/>
            <a:r>
              <a:rPr lang="ar-EG" sz="2800" b="1" dirty="0" smtClean="0">
                <a:solidFill>
                  <a:schemeClr val="accent1">
                    <a:lumMod val="50000"/>
                  </a:schemeClr>
                </a:solidFill>
              </a:rPr>
              <a:t>أ.د./ وائل عبد المحسن رمضان 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98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464" y="220204"/>
            <a:ext cx="1921733" cy="15235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77339" y="1743740"/>
            <a:ext cx="3756838" cy="1928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EG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الباب الثالث </a:t>
            </a:r>
            <a:endParaRPr lang="en-US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EG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حيود الضوء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51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464" y="220204"/>
            <a:ext cx="1921733" cy="15235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32298" y="220204"/>
            <a:ext cx="6485860" cy="3092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EG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مبدأ هيجنز لإنتشار الضوء :</a:t>
            </a:r>
            <a:endParaRPr lang="en-US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EG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تعريف جبهه الموجة : هو السطح العمودي على اتجاه انتشار الموجات , فإذا كانت الاشعة متوازية فإن السطح يكون على شكل مستوى و تسمى موجات مستوية . أما إذا كانت الاشعة متفرقة و مصدر الضوء نقطي فإن الجبهه تأخذ شكل الكرة و تسمى موجات كورية.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96195" y="3701892"/>
            <a:ext cx="7261135" cy="2700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EG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ينتشر الضوء بافتراض ان هناك مصادر ثانوية على كل نقطة على الجبهه , وهذه المصادر ترسل مويجات في جميع الاتجاهات و بعد فترة صغرة م الزمن تنتقل الجبهه الى قمم هذه المويجات لتكون الجبهه الجديدة و تعمل نفس الاجرء مرة اخرى لتستمر في الانتشار. 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lum bright="-5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61" y="444444"/>
            <a:ext cx="3053737" cy="29588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14" y="3537278"/>
            <a:ext cx="3072384" cy="302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75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464" y="220204"/>
            <a:ext cx="1921733" cy="15235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16819" y="2036275"/>
            <a:ext cx="7282402" cy="3754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EG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عندما يتقابل الضوء بحافة حائل فأن جزء من هذه المويجات يختفي و لا تأخذ الجبهه النافذة نفس شكل جبهه الموجه الساقطة , وهذا يتسبب في انحناء الجبهه النافذة , و عندما ينتشر الضوء خلف الفتحة ينتشر عمدى على الجبهه وفي خطوط مستقيمة ايضا فينتج عن ذلك انحاراف بعض الاشعة لتصل الى </a:t>
            </a:r>
            <a:r>
              <a:rPr lang="ar-EG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المنطقة </a:t>
            </a:r>
            <a:r>
              <a:rPr lang="ar-EG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خلف الحائل. 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lum bright="-21000"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17" y="1651491"/>
            <a:ext cx="4082902" cy="41391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138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464" y="220204"/>
            <a:ext cx="1921733" cy="15235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8846" y="1906460"/>
            <a:ext cx="11334307" cy="3429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EG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تعرف حيود الضوء: </a:t>
            </a:r>
            <a:r>
              <a:rPr lang="ar-EG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الضوء </a:t>
            </a:r>
            <a:r>
              <a:rPr lang="ar-EG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هو إنحراف اشعة الضوء عند ملامسته لحافة حائل.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EG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انواع الحيود </a:t>
            </a:r>
            <a:r>
              <a:rPr lang="ar-EG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ar-EG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تم </a:t>
            </a:r>
            <a:r>
              <a:rPr lang="ar-EG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تقسيم الحيود حسب جبهه الموجة الساقطة على الحائل الى نوعان .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EG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حيود فرنهوفر : </a:t>
            </a:r>
            <a:r>
              <a:rPr lang="ar-EG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و تكون جبهه الموجة الساقطة مستوية . أى تكون المسافة بين المصدر و الشاشة التي يظهر عليها الضوء الحائد يكونا على مسافة لا نهائية من الحائل المسبب للحيود </a:t>
            </a:r>
            <a:r>
              <a:rPr lang="ar-EG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EG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حيود فرنل : </a:t>
            </a:r>
            <a:r>
              <a:rPr lang="ar-EG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وتكون جبهه الموجة الساقطة كورية . أي يكون كل من المصدر و الشاشة أو كليهما على مسافة محدودة من الفتحة المسببة للحيود.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64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464" y="220204"/>
            <a:ext cx="1921733" cy="15235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24618" y="2052027"/>
            <a:ext cx="9033518" cy="5142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  </a:t>
            </a:r>
            <a:r>
              <a:rPr lang="ar-EG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حيود </a:t>
            </a:r>
            <a:r>
              <a:rPr lang="ar-EG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فرنهوفر الناتج عن فتحة مستطيلة :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EG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يتم </a:t>
            </a:r>
            <a:r>
              <a:rPr lang="ar-EG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تجهيز الاشعة الضوئية لتكون متوازية كما هو موضح بالشكل , عند سقوط  هذه الاشعة على فتحة ضيقة مستطيلة فإن توزيع شدة الاستضاءة يأخذ الشكل الموضح على الحائل . نلاحظ تكون هدبة مضيئة عند المحور البصري يتبعها هدب مظلمة ثم مضيئة أصغر منها ثم مظلمة وهكذا..., قام فنهوفر بوضع نظرية لتفسير هذا التوزيع لشدة الاستضاءة كا التاليي.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EG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افترض تقسيم جبهه الموجة النافذة من الفتحة الضيقة إلى عدد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n </a:t>
            </a:r>
            <a:r>
              <a:rPr lang="ar-EG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من </a:t>
            </a:r>
            <a:r>
              <a:rPr lang="ar-EG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المصادر الثانوية كل مصدر يشع مويجة سعتها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ar-EG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بحيث يكون السعة الساقطة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n-US" sz="2800" b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ar-EG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تساوي                                         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n-US" sz="3200" b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=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n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ar-EG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  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EG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77" y="175430"/>
            <a:ext cx="5211283" cy="23407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6" y="2539705"/>
            <a:ext cx="2605642" cy="416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464" y="220204"/>
            <a:ext cx="1921733" cy="15235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391679" y="361025"/>
                <a:ext cx="7408642" cy="2326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EG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</a:rPr>
                  <a:t>و بتحديد نقطة على الشاشة 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</a:rPr>
                  <a:t>P </a:t>
                </a:r>
                <a:r>
                  <a:rPr lang="ar-EG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</a:rPr>
                  <a:t> تصل اليها مويجات من جميع لمصادر الثانوية . كل مويجة ستكون سعتها 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</a:rPr>
                  <a:t>a</a:t>
                </a:r>
                <a:r>
                  <a:rPr lang="ar-EG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</a:rPr>
                  <a:t> و زاوية الطور لها 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sym typeface="Symbol" panose="05050102010706020507" pitchFamily="18" charset="2"/>
                  </a:rPr>
                  <a:t></a:t>
                </a:r>
                <a:r>
                  <a:rPr lang="ar-EG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</a:rPr>
                  <a:t> . و من الرسم يتضح أن أكبر زاوية طور φ تعطى ب </a:t>
                </a: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algn="ctr" rtl="1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𝜑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𝜆</m:t>
                        </m:r>
                      </m:den>
                    </m:f>
                    <m:r>
                      <a:rPr lang="en-US" sz="32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  <m:func>
                      <m:func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</a:t>
                </a:r>
                <a:r>
                  <a:rPr lang="en-US" sz="28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(1) </a:t>
                </a:r>
                <a:endPara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679" y="361025"/>
                <a:ext cx="7408642" cy="2326021"/>
              </a:xfrm>
              <a:prstGeom prst="rect">
                <a:avLst/>
              </a:prstGeom>
              <a:blipFill rotWithShape="0">
                <a:blip r:embed="rId3"/>
                <a:stretch>
                  <a:fillRect l="-3125" t="-3141" r="-2056" b="-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49" y="1095554"/>
            <a:ext cx="4549184" cy="48827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70792" y="3242900"/>
            <a:ext cx="5854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A</a:t>
            </a:r>
            <a:endParaRPr lang="en-US" baseline="-25000" dirty="0"/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5039833" y="2763551"/>
            <a:ext cx="6405548" cy="3865251"/>
            <a:chOff x="240" y="1440"/>
            <a:chExt cx="3719" cy="2201"/>
          </a:xfrm>
        </p:grpSpPr>
        <p:pic>
          <p:nvPicPr>
            <p:cNvPr id="8" name="Picture 5" descr="ssin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440"/>
              <a:ext cx="2935" cy="2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6" descr="ssint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1584"/>
              <a:ext cx="503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4864711" y="4342685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Bell MT" panose="02020503060305020303" pitchFamily="18" charset="0"/>
              </a:rPr>
              <a:t>d</a:t>
            </a:r>
            <a:endParaRPr lang="en-US" sz="1100" b="1" dirty="0">
              <a:latin typeface="Bell MT" panose="020205030603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43532" y="3442955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Bell MT" panose="02020503060305020303" pitchFamily="18" charset="0"/>
              </a:rPr>
              <a:t>d</a:t>
            </a:r>
            <a:endParaRPr lang="en-US" sz="1000" b="1" dirty="0">
              <a:latin typeface="Bell MT" panose="020205030603050203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62044" y="3914376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Bell MT" panose="02020503060305020303" pitchFamily="18" charset="0"/>
              </a:rPr>
              <a:t>d</a:t>
            </a:r>
            <a:endParaRPr lang="en-US" sz="1000" b="1" dirty="0">
              <a:latin typeface="Bell MT" panose="020205030603050203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32689" y="4949616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Bell MT" panose="02020503060305020303" pitchFamily="18" charset="0"/>
              </a:rPr>
              <a:t>d</a:t>
            </a:r>
            <a:endParaRPr lang="en-US" sz="1000" b="1" dirty="0">
              <a:latin typeface="Bell MT" panose="020205030603050203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53763" y="5446970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Bell MT" panose="02020503060305020303" pitchFamily="18" charset="0"/>
              </a:rPr>
              <a:t>d</a:t>
            </a:r>
            <a:endParaRPr lang="en-US" sz="1000" b="1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55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464" y="220204"/>
            <a:ext cx="1921733" cy="15235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1548" y="471145"/>
            <a:ext cx="10008012" cy="157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EG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حيث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 </a:t>
            </a:r>
            <a:r>
              <a:rPr lang="ar-EG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 هي اتساع </a:t>
            </a:r>
            <a:r>
              <a:rPr lang="ar-EG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القتحة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ar-EG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ϴ</a:t>
            </a:r>
            <a:r>
              <a:rPr lang="ar-EG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 هي زاوية ميل الشعاع على المحور البصري (الافقي) . </a:t>
            </a: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EG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و من شكل التحصيل البياني للمتجهات المعبرة عن المويجات يتضح أن سعة المحصلة تعطى ب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698099" y="1656218"/>
                <a:ext cx="4588717" cy="6563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𝑟</m:t>
                    </m:r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3200" dirty="0" smtClean="0"/>
                  <a:t>           (2) </a:t>
                </a:r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099" y="1656218"/>
                <a:ext cx="4588717" cy="656334"/>
              </a:xfrm>
              <a:prstGeom prst="rect">
                <a:avLst/>
              </a:prstGeom>
              <a:blipFill rotWithShape="0">
                <a:blip r:embed="rId3"/>
                <a:stretch>
                  <a:fillRect l="-133" t="-9346" b="-22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102962" y="2515343"/>
            <a:ext cx="8815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EG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 لكن طول القوس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 </a:t>
            </a:r>
            <a:r>
              <a:rPr lang="ar-EG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يمثل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800" b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 هو سعة الموجة الساقطة و يعطى ب </a:t>
            </a:r>
            <a:endParaRPr lang="en-US" sz="2800" b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82148" y="3070591"/>
                <a:ext cx="31779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b="0" i="1" baseline="-25000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148" y="3070591"/>
                <a:ext cx="3177986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3985447" y="3563034"/>
            <a:ext cx="75103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 بالتعويض عن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</a:t>
            </a:r>
            <a:r>
              <a:rPr lang="ar-EG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من المعادلة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ar-EG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في (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ar-EG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و ايعادة الترتيب 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51015" y="4321073"/>
                <a:ext cx="3434432" cy="14822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𝐴𝑜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</m:num>
                        <m:den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3200" baseline="-25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015" y="4321073"/>
                <a:ext cx="3434432" cy="148220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>
            <a:off x="4096909" y="5103628"/>
            <a:ext cx="3189907" cy="0"/>
          </a:xfrm>
          <a:prstGeom prst="straightConnector1">
            <a:avLst/>
          </a:prstGeom>
          <a:ln w="539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03522" y="4526215"/>
            <a:ext cx="4091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EG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 بتربيع السعة نحص على الشدة 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047611" y="4234031"/>
                <a:ext cx="3236635" cy="1739194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𝐼𝑜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3200" b="0" i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f>
                                        <m:fPr>
                                          <m:ctrlPr>
                                            <a:rPr lang="en-US" sz="32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32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𝜑</m:t>
                                          </m:r>
                                        </m:num>
                                        <m:den>
                                          <m:r>
                                            <a:rPr lang="en-US" sz="32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𝜑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baseline="-25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7611" y="4234031"/>
                <a:ext cx="3236635" cy="173919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6891690" y="6178367"/>
            <a:ext cx="4604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EG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حيث </a:t>
            </a:r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</a:t>
            </a:r>
            <a:r>
              <a:rPr lang="ar-EG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ماذالت تعطى بالمعادلة (1) .  </a:t>
            </a:r>
            <a:endParaRPr lang="en-US" sz="2800" b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668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464" y="220204"/>
            <a:ext cx="1921733" cy="15235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79496" y="1194764"/>
            <a:ext cx="8549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ويتضح من معادلة شدة الاستضاءة أن الشدة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I= I</a:t>
            </a:r>
            <a:r>
              <a:rPr lang="en-US" sz="28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عندما تكون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φ= o</a:t>
            </a:r>
            <a:r>
              <a:rPr lang="ar-EG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9339" y="1992493"/>
            <a:ext cx="86992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أما اذا كانت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n=1, 2, 3, …..</a:t>
            </a:r>
            <a:r>
              <a:rPr lang="ar-EG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 = 2</a:t>
            </a:r>
            <a:r>
              <a: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4</a:t>
            </a:r>
            <a:r>
              <a: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6</a:t>
            </a:r>
            <a:r>
              <a: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….., 2n</a:t>
            </a:r>
            <a:r>
              <a: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</a:t>
            </a:r>
            <a:r>
              <a:rPr lang="ar-EG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r>
              <a:rPr lang="ar-EG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فإن شدة الاستضاءة ستكون صفر أو نهاية صغرى 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5709" y="3221109"/>
            <a:ext cx="77799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 بوضع 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φ= 2n</a:t>
            </a:r>
            <a:r>
              <a: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</a:t>
            </a:r>
            <a:r>
              <a:rPr lang="ar-EG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في المعدلة (1) ينتج أن  </a:t>
            </a: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 (</a:t>
            </a:r>
            <a:r>
              <a: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= n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 / d                      n=1, 2, 3, ………..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10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955</Words>
  <Application>Microsoft Office PowerPoint</Application>
  <PresentationFormat>Widescreen</PresentationFormat>
  <Paragraphs>75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Bell MT</vt:lpstr>
      <vt:lpstr>Calibri</vt:lpstr>
      <vt:lpstr>Calibri Light</vt:lpstr>
      <vt:lpstr>Cambria Math</vt:lpstr>
      <vt:lpstr>Symbol</vt:lpstr>
      <vt:lpstr>Tahoma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37</cp:revision>
  <dcterms:created xsi:type="dcterms:W3CDTF">2020-03-21T15:14:16Z</dcterms:created>
  <dcterms:modified xsi:type="dcterms:W3CDTF">2020-04-11T08:55:14Z</dcterms:modified>
</cp:coreProperties>
</file>