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96" r:id="rId3"/>
    <p:sldId id="284" r:id="rId4"/>
    <p:sldId id="287" r:id="rId5"/>
    <p:sldId id="271" r:id="rId6"/>
    <p:sldId id="272" r:id="rId7"/>
    <p:sldId id="291" r:id="rId8"/>
    <p:sldId id="273" r:id="rId9"/>
    <p:sldId id="288" r:id="rId10"/>
    <p:sldId id="294" r:id="rId11"/>
    <p:sldId id="274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05" userDrawn="1">
          <p15:clr>
            <a:srgbClr val="A4A3A4"/>
          </p15:clr>
        </p15:guide>
        <p15:guide id="2" pos="377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21" autoAdjust="0"/>
    <p:restoredTop sz="94660"/>
  </p:normalViewPr>
  <p:slideViewPr>
    <p:cSldViewPr snapToGrid="0" showGuides="1">
      <p:cViewPr varScale="1">
        <p:scale>
          <a:sx n="62" d="100"/>
          <a:sy n="62" d="100"/>
        </p:scale>
        <p:origin x="90" y="168"/>
      </p:cViewPr>
      <p:guideLst>
        <p:guide orient="horz" pos="2205"/>
        <p:guide pos="3772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4607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9571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16587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5792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5419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77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51962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7121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121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25797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5922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4">
                <a:lumMod val="5000"/>
                <a:lumOff val="95000"/>
              </a:schemeClr>
            </a:gs>
            <a:gs pos="74000">
              <a:schemeClr val="accent4">
                <a:lumMod val="45000"/>
                <a:lumOff val="55000"/>
              </a:schemeClr>
            </a:gs>
            <a:gs pos="83000">
              <a:schemeClr val="accent4">
                <a:lumMod val="45000"/>
                <a:lumOff val="55000"/>
              </a:schemeClr>
            </a:gs>
            <a:gs pos="100000">
              <a:schemeClr val="accent4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2161E-160D-4BBF-B2FE-71B74A18DAFE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7BBF04-22B3-484F-9D97-692967413AA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207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1.png"/><Relationship Id="rId3" Type="http://schemas.openxmlformats.org/officeDocument/2006/relationships/image" Target="../media/image8.png"/><Relationship Id="rId7" Type="http://schemas.openxmlformats.org/officeDocument/2006/relationships/image" Target="../media/image3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10" Type="http://schemas.openxmlformats.org/officeDocument/2006/relationships/image" Target="../media/image33.png"/><Relationship Id="rId4" Type="http://schemas.openxmlformats.org/officeDocument/2006/relationships/image" Target="../media/image27.png"/><Relationship Id="rId9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3047999" y="1216538"/>
            <a:ext cx="6096000" cy="45239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محاضرات الضوء الفيزيائي </a:t>
            </a:r>
            <a:endParaRPr lang="en-US" sz="4400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4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إعداد</a:t>
            </a:r>
            <a:endParaRPr lang="en-US" sz="4000" dirty="0" smtClean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4000" b="1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أ. د./ وائل عبد المحسن رمضان </a:t>
            </a:r>
            <a:endParaRPr lang="en-US" sz="4000" b="1" dirty="0" smtClean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28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قسم الفيزياء كلية العلوم جامعة دمياط </a:t>
            </a:r>
            <a:endParaRPr lang="en-US" sz="2800" dirty="0" smtClean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4000" dirty="0">
                <a:solidFill>
                  <a:schemeClr val="accent5">
                    <a:lumMod val="50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الفرقة الثانية </a:t>
            </a:r>
            <a:endParaRPr lang="en-US" sz="4000" dirty="0" smtClean="0">
              <a:solidFill>
                <a:schemeClr val="accent5">
                  <a:lumMod val="50000"/>
                </a:schemeClr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4000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شعبة العلوم الطبيعية ( لائحة قديمة) </a:t>
            </a:r>
            <a:endParaRPr lang="en-US" sz="400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40197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828800" y="381001"/>
            <a:ext cx="86106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i="1" u="sng" dirty="0">
                <a:latin typeface="Times New Roman" pitchFamily="18" charset="0"/>
                <a:cs typeface="Times New Roman" pitchFamily="18" charset="0"/>
              </a:rPr>
              <a:t>Optical activity: </a:t>
            </a:r>
            <a:r>
              <a:rPr lang="ar-EG" sz="3200" b="1" i="1" u="sng" dirty="0">
                <a:latin typeface="Times New Roman" pitchFamily="18" charset="0"/>
                <a:cs typeface="Times New Roman" pitchFamily="18" charset="0"/>
              </a:rPr>
              <a:t>النشاط الضوئي </a:t>
            </a:r>
            <a:r>
              <a:rPr lang="ar-EG" sz="3200" b="1" i="1" dirty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3200" b="1" i="1" dirty="0"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ar-EG" sz="3200" b="1" i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3200" b="1" i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Some materials can rotate the plane of polarization. E.g. sugar solution in water.</a:t>
            </a: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The angle of rotation depends, basically, on concentration.</a:t>
            </a:r>
          </a:p>
        </p:txBody>
      </p:sp>
      <p:pic>
        <p:nvPicPr>
          <p:cNvPr id="276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0" y="2590801"/>
            <a:ext cx="7848600" cy="3869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183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3853638" y="543411"/>
            <a:ext cx="426882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3600" b="1" dirty="0">
                <a:solidFill>
                  <a:srgbClr val="FF0000"/>
                </a:solidFill>
              </a:rPr>
              <a:t>يرجي </a:t>
            </a:r>
            <a:r>
              <a:rPr lang="ar-EG" sz="3600" b="1" dirty="0" smtClean="0">
                <a:solidFill>
                  <a:srgbClr val="FF0000"/>
                </a:solidFill>
              </a:rPr>
              <a:t>الرجوع الى مذكرة القسم </a:t>
            </a:r>
            <a:r>
              <a:rPr lang="ar-EG" sz="3600" b="1" dirty="0" smtClean="0">
                <a:solidFill>
                  <a:srgbClr val="FF0000"/>
                </a:solidFill>
              </a:rPr>
              <a:t>لمزيد </a:t>
            </a:r>
            <a:r>
              <a:rPr lang="ar-EG" sz="3600" b="1" dirty="0" smtClean="0">
                <a:solidFill>
                  <a:srgbClr val="FF0000"/>
                </a:solidFill>
              </a:rPr>
              <a:t>من الايضاح.</a:t>
            </a:r>
            <a:endParaRPr lang="en-US" sz="3600" dirty="0"/>
          </a:p>
        </p:txBody>
      </p:sp>
      <p:sp>
        <p:nvSpPr>
          <p:cNvPr id="3" name="Rectangle 2"/>
          <p:cNvSpPr/>
          <p:nvPr/>
        </p:nvSpPr>
        <p:spPr>
          <a:xfrm>
            <a:off x="3218121" y="4977165"/>
            <a:ext cx="6096000" cy="954107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 rtl="1"/>
            <a:r>
              <a:rPr lang="ar-EG" sz="2800" b="1" dirty="0" smtClean="0">
                <a:solidFill>
                  <a:schemeClr val="accent1">
                    <a:lumMod val="50000"/>
                  </a:schemeClr>
                </a:solidFill>
              </a:rPr>
              <a:t>بالتوفيق </a:t>
            </a:r>
          </a:p>
          <a:p>
            <a:pPr algn="ctr" rtl="1"/>
            <a:r>
              <a:rPr lang="ar-EG" sz="2800" b="1" dirty="0" smtClean="0">
                <a:solidFill>
                  <a:schemeClr val="accent1">
                    <a:lumMod val="50000"/>
                  </a:schemeClr>
                </a:solidFill>
              </a:rPr>
              <a:t>أ.د./ وائل عبد المحسن رمضان </a:t>
            </a:r>
            <a:endParaRPr lang="en-US" sz="2800" dirty="0">
              <a:solidFill>
                <a:schemeClr val="accent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055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3877338" y="1743740"/>
            <a:ext cx="4228275" cy="19732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الباب </a:t>
            </a:r>
            <a:r>
              <a:rPr lang="ar-EG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الرابع </a:t>
            </a:r>
            <a:endParaRPr lang="en-US" sz="54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lnSpc>
                <a:spcPct val="107000"/>
              </a:lnSpc>
              <a:spcAft>
                <a:spcPts val="800"/>
              </a:spcAft>
            </a:pPr>
            <a:r>
              <a:rPr lang="ar-EG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استقطاب </a:t>
            </a:r>
            <a:r>
              <a:rPr lang="ar-EG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الضوء </a:t>
            </a:r>
            <a:endParaRPr lang="en-US" sz="5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7934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3221068" y="160338"/>
            <a:ext cx="51054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Polarization</a:t>
            </a:r>
            <a:r>
              <a:rPr lang="en-US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     </a:t>
            </a:r>
            <a:r>
              <a:rPr lang="ar-EG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+mj-cs"/>
              </a:rPr>
              <a:t>الاستقطاب</a:t>
            </a:r>
            <a:endParaRPr lang="en-US" sz="3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+mj-cs"/>
            </a:endParaRPr>
          </a:p>
        </p:txBody>
      </p:sp>
      <p:sp>
        <p:nvSpPr>
          <p:cNvPr id="4" name="AutoShape 2" descr="ÙØªÙØ¬Ø© Ø¨Ø­Ø« Ø§ÙØµÙØ± Ø¹Ù âªpolarization of lightâ¬â"/>
          <p:cNvSpPr>
            <a:spLocks noChangeAspect="1" noChangeArrowheads="1"/>
          </p:cNvSpPr>
          <p:nvPr/>
        </p:nvSpPr>
        <p:spPr bwMode="auto">
          <a:xfrm>
            <a:off x="1679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5" descr="ÙØªÙØ¬Ø© Ø¨Ø­Ø« Ø§ÙØµÙØ± Ø¹Ù âªpolarization of lightâ¬â"/>
          <p:cNvSpPr>
            <a:spLocks noChangeAspect="1" noChangeArrowheads="1"/>
          </p:cNvSpPr>
          <p:nvPr/>
        </p:nvSpPr>
        <p:spPr bwMode="auto">
          <a:xfrm>
            <a:off x="1831975" y="79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" name="AutoShape 8" descr="ÙØªÙØ¬Ø© Ø¨Ø­Ø« Ø§ÙØµÙØ± Ø¹Ù âªpolarization of lightâ¬â"/>
          <p:cNvSpPr>
            <a:spLocks noChangeAspect="1" noChangeArrowheads="1"/>
          </p:cNvSpPr>
          <p:nvPr/>
        </p:nvSpPr>
        <p:spPr bwMode="auto">
          <a:xfrm>
            <a:off x="1984375" y="1603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AutoShape 10" descr="ÙØªÙØ¬Ø© Ø¨Ø­Ø« Ø§ÙØµÙØ± Ø¹Ù âªpolarization of lightâ¬â"/>
          <p:cNvSpPr>
            <a:spLocks noChangeAspect="1" noChangeArrowheads="1"/>
          </p:cNvSpPr>
          <p:nvPr/>
        </p:nvSpPr>
        <p:spPr bwMode="auto">
          <a:xfrm>
            <a:off x="2136775" y="312738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309966" y="920322"/>
            <a:ext cx="9500461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Wingdings" pitchFamily="2" charset="2"/>
              <a:buChar char="Ø"/>
            </a:pPr>
            <a:r>
              <a:rPr lang="ar-EG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الموجات نوعان : موجات طولية ( يكون اتجاه الذبذبة في اتجاه الانتشار)</a:t>
            </a:r>
          </a:p>
          <a:p>
            <a:pPr algn="just" rtl="1"/>
            <a:r>
              <a:rPr lang="ar-EG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</a:t>
            </a:r>
            <a:r>
              <a:rPr lang="ar-EG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   موجات مستعرضة ( يكون اتجاه الذبذبة عمودي على اتجاه الانتشار)</a:t>
            </a:r>
          </a:p>
          <a:p>
            <a:pPr marL="342900" indent="-342900" algn="just" rtl="1">
              <a:buFont typeface="Wingdings" pitchFamily="2" charset="2"/>
              <a:buChar char="Ø"/>
            </a:pPr>
            <a:r>
              <a:rPr lang="ar-EG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يحدث الاستقطاب فقط للموجات المستعرضة ( و منها موجات الضوء) و المقصود باتجاه الذبذبة هو اتجاه تذبذب المجال الكهربي لموجات الضوء الكهرومغناطيسية .</a:t>
            </a:r>
            <a:endParaRPr lang="ar-EG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4804475" y="2489982"/>
            <a:ext cx="7113722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 rtl="1">
              <a:buFont typeface="Wingdings" pitchFamily="2" charset="2"/>
              <a:buChar char="Ø"/>
            </a:pPr>
            <a:r>
              <a:rPr lang="ar-EG" dirty="0" smtClean="0"/>
              <a:t> </a:t>
            </a:r>
            <a:r>
              <a:rPr lang="ar-EG" sz="2800" dirty="0"/>
              <a:t>الضوء غير المستقطب </a:t>
            </a:r>
            <a:r>
              <a:rPr lang="ar-EG" sz="2800" dirty="0" smtClean="0"/>
              <a:t>يكون اتجاه الذبذة في </a:t>
            </a:r>
            <a:r>
              <a:rPr lang="ar-EG" sz="2800" dirty="0"/>
              <a:t>جميع الاتجاهات باحتمالات </a:t>
            </a:r>
            <a:r>
              <a:rPr lang="ar-EG" sz="2800" dirty="0" smtClean="0"/>
              <a:t>متساوية وجميعها عمودية على اتجاه الانتشار .</a:t>
            </a:r>
            <a:endParaRPr lang="ar-EG" sz="2800" dirty="0"/>
          </a:p>
          <a:p>
            <a:pPr marL="342900" indent="-342900" algn="just" rtl="1">
              <a:buFont typeface="Wingdings" pitchFamily="2" charset="2"/>
              <a:buChar char="Ø"/>
            </a:pPr>
            <a:r>
              <a:rPr lang="ar-EG" sz="2800" dirty="0" smtClean="0"/>
              <a:t>الضوء المستقطب : </a:t>
            </a:r>
            <a:r>
              <a:rPr lang="ar-EG" sz="2800" dirty="0"/>
              <a:t>هو </a:t>
            </a:r>
            <a:r>
              <a:rPr lang="ar-EG" sz="2800" dirty="0" smtClean="0"/>
              <a:t>ضوء تكون مركبة الاهتزازه للمجال الكهربية في </a:t>
            </a:r>
            <a:r>
              <a:rPr lang="ar-EG" sz="2800" dirty="0"/>
              <a:t>اتجاه </a:t>
            </a:r>
            <a:r>
              <a:rPr lang="ar-EG" sz="2800" dirty="0" smtClean="0"/>
              <a:t>واحد </a:t>
            </a:r>
            <a:r>
              <a:rPr lang="ar-EG" sz="2800" dirty="0"/>
              <a:t>و تكون مركبتها المغناطيسية عمودية على هذا الاتجاه.</a:t>
            </a:r>
            <a:endParaRPr lang="en-US" sz="2800" dirty="0"/>
          </a:p>
          <a:p>
            <a:pPr marL="342900" indent="-342900" algn="just" rtl="1">
              <a:buFont typeface="Wingdings" pitchFamily="2" charset="2"/>
              <a:buChar char="Ø"/>
            </a:pPr>
            <a:r>
              <a:rPr lang="ar-EG" sz="2800" dirty="0" smtClean="0"/>
              <a:t>موجة </a:t>
            </a:r>
            <a:r>
              <a:rPr lang="ar-EG" sz="2800" dirty="0"/>
              <a:t>في حبل أو موجة ماء بعد إلقاء حجر فيها تكون مستعرضة و لكنها مستقطبة.</a:t>
            </a:r>
          </a:p>
          <a:p>
            <a:pPr marL="342900" indent="-342900" algn="just" rtl="1">
              <a:buFont typeface="Wingdings" pitchFamily="2" charset="2"/>
              <a:buChar char="Ø"/>
            </a:pPr>
            <a:r>
              <a:rPr lang="ar-EG" sz="2800" dirty="0"/>
              <a:t>موجات الضوء غير مستقطبة غالباً و لكن يمكن استقطابها بطرق مختلفة</a:t>
            </a:r>
            <a:r>
              <a:rPr lang="ar-EG" sz="2000" dirty="0"/>
              <a:t>.</a:t>
            </a:r>
          </a:p>
        </p:txBody>
      </p:sp>
      <p:pic>
        <p:nvPicPr>
          <p:cNvPr id="12" name="Picture 4" descr="source: www.sinequanonthebook.com fig: a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966" y="3249966"/>
            <a:ext cx="4241217" cy="270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55677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3" name="Picture 1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102" y="3999931"/>
            <a:ext cx="4940879" cy="23564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87458" y="182185"/>
            <a:ext cx="9438467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EG" sz="3600" b="1" u="sng" dirty="0">
                <a:solidFill>
                  <a:srgbClr val="FF0000"/>
                </a:solidFill>
              </a:rPr>
              <a:t>أنواع الاستقطاب</a:t>
            </a:r>
          </a:p>
          <a:p>
            <a:pPr algn="r" rtl="1"/>
            <a:r>
              <a:rPr lang="ar-EG" sz="3200" dirty="0"/>
              <a:t>عند استقطاب موجات الضوء فإن الضوء المستقطب يكون مستقطباً إما: </a:t>
            </a:r>
          </a:p>
          <a:p>
            <a:pPr marL="285750" indent="-285750" algn="r" rtl="1">
              <a:buFontTx/>
              <a:buChar char="-"/>
            </a:pPr>
            <a:r>
              <a:rPr lang="ar-EG" sz="3600" dirty="0"/>
              <a:t>خطياً </a:t>
            </a:r>
            <a:r>
              <a:rPr lang="en-US" sz="3600" dirty="0"/>
              <a:t>  linear </a:t>
            </a:r>
            <a:endParaRPr lang="ar-EG" sz="3600" dirty="0"/>
          </a:p>
          <a:p>
            <a:pPr marL="285750" indent="-285750" algn="r" rtl="1">
              <a:buFontTx/>
              <a:buChar char="-"/>
            </a:pPr>
            <a:r>
              <a:rPr lang="ar-EG" sz="3600" dirty="0"/>
              <a:t>دائرياً</a:t>
            </a:r>
            <a:r>
              <a:rPr lang="en-US" sz="3600" dirty="0"/>
              <a:t>circular   </a:t>
            </a:r>
            <a:r>
              <a:rPr lang="ar-EG" sz="3600" dirty="0"/>
              <a:t> </a:t>
            </a:r>
          </a:p>
          <a:p>
            <a:pPr algn="r" rtl="1"/>
            <a:r>
              <a:rPr lang="ar-EG" sz="3600" dirty="0"/>
              <a:t>- اهليليجياً (بيضاوياً)</a:t>
            </a:r>
            <a:r>
              <a:rPr lang="en-US" sz="3600" dirty="0"/>
              <a:t>    elliptical  </a:t>
            </a:r>
          </a:p>
        </p:txBody>
      </p:sp>
      <p:pic>
        <p:nvPicPr>
          <p:cNvPr id="40962" name="Picture 2" descr="ÙØªÙØ¬Ø© Ø¨Ø­Ø« Ø§ÙØµÙØ± Ø¹Ù âªpolarization of transverse waveâ¬â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322"/>
          <a:stretch/>
        </p:blipFill>
        <p:spPr bwMode="auto">
          <a:xfrm>
            <a:off x="6591300" y="3999931"/>
            <a:ext cx="4900047" cy="21766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3158589" y="3061812"/>
            <a:ext cx="56589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سنهتم فقط بدراسة الاستقطاب الخطي </a:t>
            </a:r>
            <a:endParaRPr lang="en-US" sz="36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8" name="Straight Arrow Connector 7"/>
          <p:cNvCxnSpPr/>
          <p:nvPr/>
        </p:nvCxnSpPr>
        <p:spPr>
          <a:xfrm flipH="1">
            <a:off x="2154264" y="3708143"/>
            <a:ext cx="1782305" cy="848359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>
            <a:off x="6478292" y="3708143"/>
            <a:ext cx="976393" cy="724372"/>
          </a:xfrm>
          <a:prstGeom prst="straightConnector1">
            <a:avLst/>
          </a:prstGeom>
          <a:ln w="412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93946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grpSp>
        <p:nvGrpSpPr>
          <p:cNvPr id="2" name="Group 1"/>
          <p:cNvGrpSpPr/>
          <p:nvPr/>
        </p:nvGrpSpPr>
        <p:grpSpPr>
          <a:xfrm>
            <a:off x="1345520" y="531795"/>
            <a:ext cx="8055520" cy="3675044"/>
            <a:chOff x="1940944" y="1637581"/>
            <a:chExt cx="8055520" cy="3675044"/>
          </a:xfrm>
        </p:grpSpPr>
        <p:pic>
          <p:nvPicPr>
            <p:cNvPr id="3" name="Picture 2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24214" y="2102922"/>
              <a:ext cx="6572250" cy="320970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5" name="Text Box 7"/>
            <p:cNvSpPr txBox="1">
              <a:spLocks noChangeArrowheads="1"/>
            </p:cNvSpPr>
            <p:nvPr/>
          </p:nvSpPr>
          <p:spPr bwMode="auto">
            <a:xfrm>
              <a:off x="3862677" y="1637581"/>
              <a:ext cx="3071813" cy="5715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ar-SA" sz="3200" b="1" dirty="0">
                  <a:solidFill>
                    <a:srgbClr val="0000CC"/>
                  </a:solidFill>
                  <a:latin typeface="Calibri" pitchFamily="34" charset="0"/>
                  <a:ea typeface="Arial" pitchFamily="34" charset="0"/>
                  <a:cs typeface="Font 177"/>
                </a:rPr>
                <a:t>بلورتي التورمالين</a:t>
              </a:r>
              <a:endParaRPr lang="ar-SA" sz="3200" b="1" dirty="0">
                <a:solidFill>
                  <a:srgbClr val="0000CC"/>
                </a:solidFill>
                <a:ea typeface="Arial" pitchFamily="34" charset="0"/>
                <a:cs typeface="Font 177"/>
              </a:endParaRPr>
            </a:p>
          </p:txBody>
        </p:sp>
        <p:sp>
          <p:nvSpPr>
            <p:cNvPr id="6" name="Text Box 7"/>
            <p:cNvSpPr txBox="1">
              <a:spLocks noChangeArrowheads="1"/>
            </p:cNvSpPr>
            <p:nvPr/>
          </p:nvSpPr>
          <p:spPr bwMode="auto">
            <a:xfrm>
              <a:off x="7424714" y="1637581"/>
              <a:ext cx="2571750" cy="5715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ar-SA" sz="3200" b="1" dirty="0">
                  <a:solidFill>
                    <a:srgbClr val="0000CC"/>
                  </a:solidFill>
                  <a:latin typeface="Calibri" pitchFamily="34" charset="0"/>
                  <a:ea typeface="Arial" pitchFamily="34" charset="0"/>
                  <a:cs typeface="Font 177"/>
                </a:rPr>
                <a:t>أفلام المستقطب</a:t>
              </a:r>
              <a:endParaRPr lang="ar-SA" sz="3200" b="1" dirty="0">
                <a:solidFill>
                  <a:srgbClr val="0000CC"/>
                </a:solidFill>
                <a:ea typeface="Arial" pitchFamily="34" charset="0"/>
                <a:cs typeface="Font 177"/>
              </a:endParaRPr>
            </a:p>
          </p:txBody>
        </p:sp>
        <p:sp>
          <p:nvSpPr>
            <p:cNvPr id="7" name="Text Box 7"/>
            <p:cNvSpPr txBox="1">
              <a:spLocks noChangeArrowheads="1"/>
            </p:cNvSpPr>
            <p:nvPr/>
          </p:nvSpPr>
          <p:spPr bwMode="auto">
            <a:xfrm>
              <a:off x="1940944" y="2174104"/>
              <a:ext cx="1428750" cy="1143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ar-SA" sz="3200" b="1" dirty="0">
                  <a:solidFill>
                    <a:srgbClr val="0000CC"/>
                  </a:solidFill>
                </a:rPr>
                <a:t>وضع</a:t>
              </a:r>
            </a:p>
            <a:p>
              <a:pPr algn="ctr">
                <a:spcAft>
                  <a:spcPts val="1000"/>
                </a:spcAft>
                <a:defRPr/>
              </a:pPr>
              <a:r>
                <a:rPr lang="ar-SA" sz="3200" b="1" dirty="0">
                  <a:solidFill>
                    <a:srgbClr val="0000CC"/>
                  </a:solidFill>
                </a:rPr>
                <a:t>التوازي</a:t>
              </a:r>
            </a:p>
          </p:txBody>
        </p:sp>
        <p:sp>
          <p:nvSpPr>
            <p:cNvPr id="8" name="Text Box 7"/>
            <p:cNvSpPr txBox="1">
              <a:spLocks noChangeArrowheads="1"/>
            </p:cNvSpPr>
            <p:nvPr/>
          </p:nvSpPr>
          <p:spPr bwMode="auto">
            <a:xfrm>
              <a:off x="1954398" y="3707773"/>
              <a:ext cx="1428750" cy="1143000"/>
            </a:xfrm>
            <a:prstGeom prst="rect">
              <a:avLst/>
            </a:prstGeom>
            <a:solidFill>
              <a:schemeClr val="accent4">
                <a:lumMod val="20000"/>
                <a:lumOff val="80000"/>
              </a:schemeClr>
            </a:solidFill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>
                <a:spcAft>
                  <a:spcPts val="1000"/>
                </a:spcAft>
                <a:defRPr/>
              </a:pPr>
              <a:r>
                <a:rPr lang="ar-SA" sz="3200" b="1" dirty="0">
                  <a:solidFill>
                    <a:srgbClr val="0000CC"/>
                  </a:solidFill>
                </a:rPr>
                <a:t>وضع</a:t>
              </a:r>
            </a:p>
            <a:p>
              <a:pPr algn="ctr">
                <a:spcAft>
                  <a:spcPts val="1000"/>
                </a:spcAft>
                <a:defRPr/>
              </a:pPr>
              <a:r>
                <a:rPr lang="ar-SA" sz="3200" b="1" dirty="0">
                  <a:solidFill>
                    <a:srgbClr val="0000CC"/>
                  </a:solidFill>
                </a:rPr>
                <a:t>التعامد</a:t>
              </a: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147231" y="4206839"/>
            <a:ext cx="11681637" cy="21852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rtl="1"/>
            <a:r>
              <a:rPr lang="ar-EG" sz="3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عند مرور ضوء غير مستقطب من بلورة تورمالين (مستقطب) فإنه يحدث له استقطاب خطي و ينفذ ضوء مستقطب تذبذبه موازي لمحور البلورة . عند وضع بلورة اخرى </a:t>
            </a:r>
            <a:r>
              <a:rPr lang="ar-EG" sz="3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محلل) </a:t>
            </a:r>
            <a:r>
              <a:rPr lang="ar-EG" sz="3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في مسار الضوء فإن الضوء ينفذ اذا كان محور المستقطب و المحلل متوازيين و لا ينفذ اذا كان محوري المستقطب و المحلل متعامدين.  </a:t>
            </a:r>
            <a:endParaRPr lang="en-US" sz="3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4936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945558" y="1500646"/>
            <a:ext cx="10197363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7160" algn="just" rtl="1">
              <a:buClr>
                <a:schemeClr val="tx1">
                  <a:shade val="95000"/>
                </a:schemeClr>
              </a:buClr>
              <a:defRPr/>
            </a:pPr>
            <a:r>
              <a:rPr lang="ar-SA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إذا كانت 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sym typeface="Symbol"/>
              </a:rPr>
              <a:t>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هي الزاوية بين اتجاهي </a:t>
            </a:r>
            <a:r>
              <a:rPr lang="ar-EG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محوري المستقطب و المحلل 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وكانت </a:t>
            </a:r>
            <a:r>
              <a:rPr lang="en-US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en-US" sz="3200" baseline="-25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، هي شدة الضوء النافذه من المستقطب 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شدة عظمى)، فإن شدة الضوء </a:t>
            </a:r>
            <a:r>
              <a:rPr lang="en-US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النافذه من 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المحلل</a:t>
            </a:r>
            <a:r>
              <a:rPr lang="ar-EG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ar-SA" sz="32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عند </a:t>
            </a:r>
            <a:r>
              <a:rPr lang="ar-SA" sz="32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أي وضع تتعين بالعلاقة:</a:t>
            </a:r>
          </a:p>
        </p:txBody>
      </p:sp>
      <p:pic>
        <p:nvPicPr>
          <p:cNvPr id="5" name="Picture 4"/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5340"/>
          <a:stretch/>
        </p:blipFill>
        <p:spPr bwMode="auto">
          <a:xfrm>
            <a:off x="685800" y="3513497"/>
            <a:ext cx="7713922" cy="31364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37440" y="3229572"/>
            <a:ext cx="4505481" cy="16800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7"/>
          <p:cNvSpPr/>
          <p:nvPr/>
        </p:nvSpPr>
        <p:spPr>
          <a:xfrm>
            <a:off x="434798" y="244118"/>
            <a:ext cx="888307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Malus’s law (of polarized light)    </a:t>
            </a:r>
            <a:r>
              <a:rPr lang="ar-EG" sz="36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قانون مالوس 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605030" y="2844851"/>
            <a:ext cx="172354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SA" sz="4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مستقطب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988050" y="2969510"/>
            <a:ext cx="110799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EG" sz="44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محلل</a:t>
            </a:r>
            <a:endParaRPr lang="en-US" sz="4400" dirty="0">
              <a:solidFill>
                <a:schemeClr val="accent6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88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926952" y="658806"/>
            <a:ext cx="939918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Polarization </a:t>
            </a:r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by reflection   </a:t>
            </a:r>
            <a:r>
              <a:rPr lang="ar-EG" sz="3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الاستقطاب بالانعكاس</a:t>
            </a:r>
            <a:endParaRPr lang="en-US" sz="36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70120" y="1743739"/>
            <a:ext cx="11748077" cy="46166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EG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الضوء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المنعكس قد يكون غير مستقطب أو قد يكون مستقطب و ذلك بناءاً على قيمة زاوية السقوط.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إذا كان السقوط عمودياً (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normal </a:t>
            </a:r>
            <a:r>
              <a:rPr lang="el-GR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=0</a:t>
            </a:r>
            <a:r>
              <a:rPr lang="en-US" sz="2800" baseline="30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أو موازياً للسطح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grazing </a:t>
            </a:r>
            <a:r>
              <a:rPr lang="el-GR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θ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=90</a:t>
            </a:r>
            <a:r>
              <a:rPr lang="en-US" sz="2800" baseline="300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o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) فإن الضوء المنعكس يكون غير مستقطب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كلياً.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عند قيم زوايا السقوط الأخرى (الأكبر من صفر)، يكون الضوء المنعكس مستقطباً جزئياً. 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و لكن عند قيمة زاوية سقوط معينة وحيدة يكون الضوء المنعكس مستقطباً </a:t>
            </a:r>
            <a:r>
              <a:rPr lang="ar-EG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كلياً تُسمى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هذه الزاوية بزاوية بروفستر   </a:t>
            </a:r>
            <a:r>
              <a:rPr lang="en-US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Brewster angle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</a:p>
          <a:p>
            <a:pPr marL="342900" indent="-342900" algn="just" rtl="1">
              <a:lnSpc>
                <a:spcPct val="150000"/>
              </a:lnSpc>
              <a:buFont typeface="Wingdings" pitchFamily="2" charset="2"/>
              <a:buChar char="Ø"/>
            </a:pPr>
            <a:r>
              <a:rPr lang="ar-EG" sz="2800" dirty="0" smtClean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زاوية </a:t>
            </a:r>
            <a:r>
              <a:rPr lang="ar-EG" sz="2800" dirty="0">
                <a:solidFill>
                  <a:schemeClr val="accent1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بروستر هي زاوية سقوط عندها يكون الشعاع المنعكس و الشعاع المنكسر متعامدان تماماً.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6418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69" t="27345" r="44701" b="6255"/>
          <a:stretch/>
        </p:blipFill>
        <p:spPr bwMode="auto">
          <a:xfrm>
            <a:off x="463332" y="304654"/>
            <a:ext cx="4784651" cy="29345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668" t="37049" b="6175"/>
          <a:stretch/>
        </p:blipFill>
        <p:spPr bwMode="auto">
          <a:xfrm>
            <a:off x="463332" y="3665111"/>
            <a:ext cx="4784651" cy="31078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161452" y="1542372"/>
                <a:ext cx="4221412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sz="36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36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func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452" y="1542372"/>
                <a:ext cx="4221412" cy="646331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8864692" y="3018780"/>
            <a:ext cx="30535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3600" dirty="0" smtClean="0"/>
              <a:t>عند شرط بوفستر </a:t>
            </a:r>
            <a:endParaRPr lang="en-US" sz="3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4557929" y="2128197"/>
                <a:ext cx="1804981" cy="689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sz="3600" i="1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7929" y="2128197"/>
                <a:ext cx="1804981" cy="689099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88292" y="3001894"/>
                <a:ext cx="2875274" cy="6890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lang="en-US" sz="3600" i="1">
                          <a:latin typeface="Cambria Math"/>
                        </a:rPr>
                        <m:t>=</m:t>
                      </m:r>
                      <m:r>
                        <a:rPr lang="en-US" sz="3600" i="1">
                          <a:latin typeface="Cambria Math"/>
                        </a:rPr>
                        <m:t>90</m:t>
                      </m:r>
                      <m:r>
                        <a:rPr lang="en-US" sz="3600" i="1">
                          <a:latin typeface="Cambria Math"/>
                        </a:rPr>
                        <m:t>−</m:t>
                      </m:r>
                      <m:sSub>
                        <m:sSub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i="1">
                              <a:latin typeface="Cambria Math"/>
                              <a:ea typeface="Cambria Math"/>
                            </a:rPr>
                            <m:t>𝜃</m:t>
                          </m:r>
                        </m:e>
                        <m:sub>
                          <m:r>
                            <a:rPr lang="en-US" sz="3600" i="1">
                              <a:latin typeface="Cambria Math"/>
                            </a:rPr>
                            <m:t>𝑝</m:t>
                          </m:r>
                        </m:sub>
                      </m:sSub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88292" y="3001894"/>
                <a:ext cx="2875274" cy="689099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5161452" y="3744365"/>
                <a:ext cx="6477927" cy="55643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i="1">
                              <a:latin typeface="Cambria Math"/>
                            </a:rPr>
                            <m:t>𝑛</m:t>
                          </m:r>
                        </m:e>
                        <m:sub>
                          <m:r>
                            <a:rPr lang="en-US" sz="2800" i="1">
                              <a:latin typeface="Cambria Math"/>
                            </a:rPr>
                            <m:t>1</m:t>
                          </m:r>
                        </m:sub>
                      </m:sSub>
                      <m:func>
                        <m:funcPr>
                          <m:ctrlPr>
                            <a:rPr lang="en-US" sz="28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2800">
                              <a:latin typeface="Cambria Math"/>
                            </a:rPr>
                            <m:t>sin</m:t>
                          </m:r>
                        </m:fName>
                        <m:e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2800" i="1"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</a:rPr>
                                <m:t>sin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90</m:t>
                                  </m:r>
                                  <m:r>
                                    <a:rPr lang="en-US" sz="2800" i="1">
                                      <a:latin typeface="Cambria Math"/>
                                    </a:rPr>
                                    <m:t>−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sub>
                              </m:sSub>
                            </m:e>
                          </m:func>
                          <m:r>
                            <a:rPr lang="en-US" sz="2800" i="1">
                              <a:latin typeface="Cambria Math"/>
                            </a:rPr>
                            <m:t>)=</m:t>
                          </m:r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/>
                                </a:rPr>
                                <m:t>cos</m:t>
                              </m:r>
                            </m:fName>
                            <m:e>
                              <m:sSub>
                                <m:sSub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2800" i="1"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𝜃</m:t>
                                  </m:r>
                                </m:e>
                                <m:sub>
                                  <m:r>
                                    <a:rPr lang="en-US" sz="2800" i="1">
                                      <a:latin typeface="Cambria Math"/>
                                      <a:ea typeface="Cambria Math"/>
                                    </a:rPr>
                                    <m:t>𝑝</m:t>
                                  </m:r>
                                </m:sub>
                              </m:sSub>
                              <m:r>
                                <a:rPr lang="en-US" sz="2800" i="1">
                                  <a:latin typeface="Cambria Math"/>
                                  <a:ea typeface="Cambria Math"/>
                                </a:rPr>
                                <m:t>)</m:t>
                              </m:r>
                            </m:e>
                          </m:func>
                        </m:e>
                      </m:func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61452" y="3744365"/>
                <a:ext cx="6477927" cy="55643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5271208" y="4354171"/>
                <a:ext cx="2553263" cy="113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3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3600">
                              <a:latin typeface="Cambria Math"/>
                            </a:rPr>
                            <m:t>tan</m:t>
                          </m:r>
                        </m:fName>
                        <m:e>
                          <m:sSub>
                            <m:sSub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3600" i="1"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3600" i="1"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3600" i="1">
                              <a:latin typeface="Cambria Math"/>
                            </a:rPr>
                            <m:t>=</m:t>
                          </m:r>
                          <m:f>
                            <m:fPr>
                              <m:ctrlPr>
                                <a:rPr lang="en-US" sz="36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sz="3600" i="1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3600" i="1">
                                      <a:latin typeface="Cambria Math"/>
                                    </a:rPr>
                                    <m:t>𝑛</m:t>
                                  </m:r>
                                </m:e>
                                <m:sub>
                                  <m:r>
                                    <a:rPr lang="en-US" sz="3600" i="1">
                                      <a:latin typeface="Cambria Math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71208" y="4354171"/>
                <a:ext cx="2553263" cy="113178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8247032" y="4526303"/>
                <a:ext cx="1116459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sz="36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sz="3600" i="1">
                            <a:latin typeface="Cambria Math"/>
                          </a:rPr>
                          <m:t>𝑛</m:t>
                        </m:r>
                      </m:e>
                      <m:sub>
                        <m:r>
                          <a:rPr lang="en-US" sz="3600" i="1">
                            <a:latin typeface="Cambria Math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3600" dirty="0"/>
                  <a:t>=1</a:t>
                </a:r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247032" y="4526303"/>
                <a:ext cx="1116459" cy="646331"/>
              </a:xfrm>
              <a:prstGeom prst="rect">
                <a:avLst/>
              </a:prstGeom>
              <a:blipFill rotWithShape="0">
                <a:blip r:embed="rId9"/>
                <a:stretch>
                  <a:fillRect t="-15094" r="-15301" b="-3490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tangle 16"/>
          <p:cNvSpPr/>
          <p:nvPr/>
        </p:nvSpPr>
        <p:spPr>
          <a:xfrm>
            <a:off x="2155416" y="3939240"/>
            <a:ext cx="3080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if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 flipV="1">
            <a:off x="3787063" y="4101743"/>
            <a:ext cx="1082069" cy="1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7152405" y="5615532"/>
                <a:ext cx="3076152" cy="887935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unc>
                        <m:funcPr>
                          <m:ctrlPr>
                            <a:rPr lang="en-US" sz="4800" i="1" smtClean="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sz="4800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tan</m:t>
                          </m:r>
                        </m:fName>
                        <m:e>
                          <m:sSub>
                            <m:sSubPr>
                              <m:ctrlPr>
                                <a:rPr lang="en-US" sz="4800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  <a:ea typeface="Cambria Math"/>
                                </a:rPr>
                                <m:t>𝜃</m:t>
                              </m:r>
                            </m:e>
                            <m:sub>
                              <m:r>
                                <a:rPr lang="en-US" sz="4800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𝑝</m:t>
                              </m:r>
                            </m:sub>
                          </m:sSub>
                          <m:r>
                            <a:rPr lang="en-US" sz="4800" i="1">
                              <a:solidFill>
                                <a:srgbClr val="FF0000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/>
                            </a:rPr>
                            <m:t>=</m:t>
                          </m:r>
                          <m:sSub>
                            <m:sSubPr>
                              <m:ctrlPr>
                                <a:rPr lang="en-US" sz="4800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4800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𝑛</m:t>
                              </m:r>
                            </m:e>
                            <m:sub>
                              <m:r>
                                <a:rPr lang="en-US" sz="4800" i="1">
                                  <a:solidFill>
                                    <a:srgbClr val="FF0000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</m:func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2405" y="5615532"/>
                <a:ext cx="3076152" cy="887935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" name="TextBox 22"/>
          <p:cNvSpPr txBox="1"/>
          <p:nvPr/>
        </p:nvSpPr>
        <p:spPr>
          <a:xfrm>
            <a:off x="5499549" y="24640"/>
            <a:ext cx="3305713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 rtl="1"/>
            <a:r>
              <a:rPr lang="ar-EG" sz="5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زاوية بوفستر </a:t>
            </a:r>
            <a:endParaRPr lang="en-US" sz="5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5811417" y="1061816"/>
            <a:ext cx="31870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EG" sz="3600" dirty="0" smtClean="0"/>
              <a:t>قانون سنل للإنكسار </a:t>
            </a:r>
            <a:endParaRPr lang="en-US" sz="3600" dirty="0"/>
          </a:p>
        </p:txBody>
      </p:sp>
      <p:sp>
        <p:nvSpPr>
          <p:cNvPr id="25" name="TextBox 24"/>
          <p:cNvSpPr txBox="1"/>
          <p:nvPr/>
        </p:nvSpPr>
        <p:spPr>
          <a:xfrm>
            <a:off x="6209365" y="2148792"/>
            <a:ext cx="54033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3600" dirty="0" smtClean="0"/>
              <a:t>زاوية السقوط تساوي زاوية بوفستر </a:t>
            </a:r>
            <a:endParaRPr lang="en-US" sz="3600" dirty="0"/>
          </a:p>
        </p:txBody>
      </p:sp>
      <p:sp>
        <p:nvSpPr>
          <p:cNvPr id="26" name="TextBox 25"/>
          <p:cNvSpPr txBox="1"/>
          <p:nvPr/>
        </p:nvSpPr>
        <p:spPr>
          <a:xfrm>
            <a:off x="9913263" y="4554861"/>
            <a:ext cx="147279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ar-EG" sz="3600" dirty="0" smtClean="0"/>
              <a:t>للهواء </a:t>
            </a: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056263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1" grpId="0"/>
      <p:bldP spid="13" grpId="0"/>
      <p:bldP spid="14" grpId="0"/>
      <p:bldP spid="16" grpId="0"/>
      <p:bldP spid="17" grpId="0"/>
      <p:bldP spid="19" grpId="0" animBg="1"/>
      <p:bldP spid="25" grpId="0"/>
      <p:bldP spid="26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170482" y="981972"/>
            <a:ext cx="11183318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3200" b="1" u="sng" dirty="0">
                <a:solidFill>
                  <a:srgbClr val="FF0000"/>
                </a:solidFill>
              </a:rPr>
              <a:t>طرق استقطاب الضوء:</a:t>
            </a:r>
            <a:endParaRPr lang="en-US" sz="3200" b="1" u="sng" dirty="0">
              <a:solidFill>
                <a:srgbClr val="FF0000"/>
              </a:solidFill>
            </a:endParaRPr>
          </a:p>
          <a:p>
            <a:pPr marL="285750" indent="-285750" algn="r" rtl="1">
              <a:lnSpc>
                <a:spcPct val="150000"/>
              </a:lnSpc>
              <a:buFontTx/>
              <a:buChar char="-"/>
            </a:pPr>
            <a:r>
              <a:rPr lang="ar-EG" sz="3200" dirty="0" smtClean="0"/>
              <a:t>بالنفاذ </a:t>
            </a:r>
            <a:r>
              <a:rPr lang="ar-EG" sz="3200" dirty="0"/>
              <a:t>عن طريق استخدام مُستقطب  </a:t>
            </a:r>
            <a:r>
              <a:rPr lang="en-US" sz="3200" dirty="0"/>
              <a:t>polarizer (&amp; sometimes analyzer)</a:t>
            </a:r>
          </a:p>
          <a:p>
            <a:pPr marL="285750" indent="-285750" algn="r" rtl="1">
              <a:lnSpc>
                <a:spcPct val="150000"/>
              </a:lnSpc>
              <a:buFontTx/>
              <a:buChar char="-"/>
            </a:pPr>
            <a:r>
              <a:rPr lang="ar-EG" sz="3200" dirty="0"/>
              <a:t>الاستقطاب بالانعكاس</a:t>
            </a:r>
            <a:r>
              <a:rPr lang="en-US" sz="3200" dirty="0"/>
              <a:t>    reflection     </a:t>
            </a:r>
            <a:endParaRPr lang="ar-EG" sz="3200" dirty="0"/>
          </a:p>
          <a:p>
            <a:pPr marL="285750" indent="-285750" algn="r" rtl="1">
              <a:lnSpc>
                <a:spcPct val="150000"/>
              </a:lnSpc>
              <a:buFontTx/>
              <a:buChar char="-"/>
            </a:pPr>
            <a:r>
              <a:rPr lang="ar-EG" sz="3200" dirty="0"/>
              <a:t>الاستقطاب بالانكسار المزدوج</a:t>
            </a:r>
            <a:r>
              <a:rPr lang="en-US" sz="3200" dirty="0"/>
              <a:t>   double refraction (birefringence) </a:t>
            </a:r>
            <a:endParaRPr lang="ar-EG" sz="3200" dirty="0"/>
          </a:p>
          <a:p>
            <a:pPr marL="285750" indent="-285750" algn="r" rtl="1">
              <a:lnSpc>
                <a:spcPct val="150000"/>
              </a:lnSpc>
              <a:buFontTx/>
              <a:buChar char="-"/>
            </a:pPr>
            <a:r>
              <a:rPr lang="ar-EG" sz="3200" dirty="0"/>
              <a:t>الاستقطاب بالانتثار/ الانتشار المشتت   </a:t>
            </a:r>
            <a:r>
              <a:rPr lang="en-US" sz="3200" dirty="0"/>
              <a:t>scattering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clrChange>
              <a:clrFrom>
                <a:srgbClr val="000000">
                  <a:alpha val="0"/>
                </a:srgbClr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96464" y="220204"/>
            <a:ext cx="1921733" cy="1523536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0501" y="5026079"/>
            <a:ext cx="831509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 rtl="1"/>
            <a:r>
              <a:rPr lang="ar-EG" sz="3600" b="1" dirty="0" smtClean="0">
                <a:solidFill>
                  <a:srgbClr val="FF0000"/>
                </a:solidFill>
              </a:rPr>
              <a:t>يرجي مراجعة المذكرة لمتابعة </a:t>
            </a:r>
          </a:p>
          <a:p>
            <a:pPr algn="ctr" rtl="1"/>
            <a:r>
              <a:rPr lang="ar-EG" sz="3600" b="1" dirty="0" smtClean="0">
                <a:solidFill>
                  <a:srgbClr val="FF0000"/>
                </a:solidFill>
              </a:rPr>
              <a:t>شرح الطرق المختلفة للحصول على الضوء المستقطب </a:t>
            </a:r>
            <a:endParaRPr lang="en-US" sz="36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64578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</TotalTime>
  <Words>463</Words>
  <Application>Microsoft Office PowerPoint</Application>
  <PresentationFormat>Widescreen</PresentationFormat>
  <Paragraphs>69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Font 177</vt:lpstr>
      <vt:lpstr>Symbol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37</cp:revision>
  <dcterms:created xsi:type="dcterms:W3CDTF">2020-03-21T15:14:16Z</dcterms:created>
  <dcterms:modified xsi:type="dcterms:W3CDTF">2020-04-11T08:55:31Z</dcterms:modified>
</cp:coreProperties>
</file>