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84" r:id="rId4"/>
    <p:sldId id="287" r:id="rId5"/>
    <p:sldId id="271" r:id="rId6"/>
    <p:sldId id="272" r:id="rId7"/>
    <p:sldId id="291" r:id="rId8"/>
    <p:sldId id="273" r:id="rId9"/>
    <p:sldId id="288" r:id="rId10"/>
    <p:sldId id="294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7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90" y="168"/>
      </p:cViewPr>
      <p:guideLst>
        <p:guide orient="horz" pos="2205"/>
        <p:guide pos="37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71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5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7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4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9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21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2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7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22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161E-160D-4BBF-B2FE-71B74A18DAFE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BF04-22B3-484F-9D97-692967413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8.png"/><Relationship Id="rId7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7999" y="1216538"/>
            <a:ext cx="6096000" cy="4523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محاضرات الضوء الفيزيائي 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sz="4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إعداد</a:t>
            </a:r>
            <a:endParaRPr lang="en-US" sz="4000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أ. د./ وائل عبد المحسن رمضان </a:t>
            </a:r>
            <a:endParaRPr lang="en-US" sz="40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قسم الفيزياء كلية العلوم جامعة دمياط 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sz="4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الفرقة الثانية </a:t>
            </a:r>
            <a:endParaRPr lang="en-US" sz="4000" dirty="0" smtClean="0">
              <a:solidFill>
                <a:schemeClr val="accent5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sz="4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شعبة العلوم الطبيعية ( لائحة قديمة) </a:t>
            </a:r>
            <a:endParaRPr lang="en-US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381001"/>
            <a:ext cx="8610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latin typeface="Times New Roman" pitchFamily="18" charset="0"/>
                <a:cs typeface="Times New Roman" pitchFamily="18" charset="0"/>
              </a:rPr>
              <a:t>Optical activity: </a:t>
            </a:r>
            <a:r>
              <a:rPr lang="ar-EG" sz="3200" b="1" i="1" u="sng" dirty="0">
                <a:latin typeface="Times New Roman" pitchFamily="18" charset="0"/>
                <a:cs typeface="Times New Roman" pitchFamily="18" charset="0"/>
              </a:rPr>
              <a:t>النشاط الضوئي </a:t>
            </a:r>
            <a:r>
              <a:rPr lang="ar-EG" sz="32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r-EG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Some materials can rotate the plane of polarization. E.g. sugar solution in water.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angle of rotation depends, basically, on concentration.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1"/>
            <a:ext cx="7848600" cy="386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1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53638" y="543411"/>
            <a:ext cx="4268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solidFill>
                  <a:srgbClr val="FF0000"/>
                </a:solidFill>
              </a:rPr>
              <a:t>يرجي </a:t>
            </a:r>
            <a:r>
              <a:rPr lang="ar-EG" sz="3600" b="1" dirty="0" smtClean="0">
                <a:solidFill>
                  <a:srgbClr val="FF0000"/>
                </a:solidFill>
              </a:rPr>
              <a:t>الرجوع الى مذكرة القسم </a:t>
            </a:r>
            <a:r>
              <a:rPr lang="ar-EG" sz="3600" b="1" dirty="0" smtClean="0">
                <a:solidFill>
                  <a:srgbClr val="FF0000"/>
                </a:solidFill>
              </a:rPr>
              <a:t>لمزيد </a:t>
            </a:r>
            <a:r>
              <a:rPr lang="ar-EG" sz="3600" b="1" dirty="0" smtClean="0">
                <a:solidFill>
                  <a:srgbClr val="FF0000"/>
                </a:solidFill>
              </a:rPr>
              <a:t>من الايضاح.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218121" y="497716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ar-EG" sz="2800" b="1" dirty="0" smtClean="0">
                <a:solidFill>
                  <a:schemeClr val="accent1">
                    <a:lumMod val="50000"/>
                  </a:schemeClr>
                </a:solidFill>
              </a:rPr>
              <a:t>بالتوفيق </a:t>
            </a:r>
          </a:p>
          <a:p>
            <a:pPr algn="ctr" rtl="1"/>
            <a:r>
              <a:rPr lang="ar-EG" sz="2800" b="1" dirty="0" smtClean="0">
                <a:solidFill>
                  <a:schemeClr val="accent1">
                    <a:lumMod val="50000"/>
                  </a:schemeClr>
                </a:solidFill>
              </a:rPr>
              <a:t>أ.د./ وائل عبد المحسن رمضان 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77338" y="1743740"/>
            <a:ext cx="4228275" cy="1973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الباب </a:t>
            </a:r>
            <a:r>
              <a:rPr lang="ar-EG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الرابع 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استقطاب </a:t>
            </a:r>
            <a:r>
              <a:rPr lang="ar-EG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</a:rPr>
              <a:t>الضوء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9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221068" y="160338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Polarization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   </a:t>
            </a:r>
            <a:r>
              <a:rPr lang="ar-E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الاستقطاب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AutoShape 2" descr="ÙØªÙØ¬Ø© Ø¨Ø­Ø« Ø§ÙØµÙØ± Ø¹Ù âªpolarization of lightâ¬â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5" descr="ÙØªÙØ¬Ø© Ø¨Ø­Ø« Ø§ÙØµÙØ± Ø¹Ù âªpolarization of lightâ¬â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ÙØªÙØ¬Ø© Ø¨Ø­Ø« Ø§ÙØµÙØ± Ø¹Ù âªpolarization of lightâ¬â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ÙØªÙØ¬Ø© Ø¨Ø­Ø« Ø§ÙØµÙØ± Ø¹Ù âªpolarization of lightâ¬â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9966" y="920322"/>
            <a:ext cx="950046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الموجات نوعان : موجات طولية ( يكون اتجاه الذبذبة في اتجاه الانتشار)</a:t>
            </a:r>
          </a:p>
          <a:p>
            <a:pPr algn="just" rtl="1"/>
            <a:r>
              <a:rPr lang="ar-EG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ar-EG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موجات مستعرضة ( يكون اتجاه الذبذبة عمودي على اتجاه الانتشار)</a:t>
            </a:r>
          </a:p>
          <a:p>
            <a:pPr marL="342900" indent="-342900" algn="just" rtl="1">
              <a:buFont typeface="Wingdings" pitchFamily="2" charset="2"/>
              <a:buChar char="Ø"/>
            </a:pPr>
            <a:r>
              <a:rPr lang="ar-EG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يحدث الاستقطاب فقط للموجات المستعرضة ( و منها موجات الضوء) و المقصود باتجاه الذبذبة هو اتجاه تذبذب المجال الكهربي لموجات الضوء الكهرومغناطيسية .</a:t>
            </a:r>
            <a:endParaRPr lang="ar-EG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804475" y="2489982"/>
            <a:ext cx="71137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Wingdings" pitchFamily="2" charset="2"/>
              <a:buChar char="Ø"/>
            </a:pPr>
            <a:r>
              <a:rPr lang="ar-EG" dirty="0" smtClean="0"/>
              <a:t> </a:t>
            </a:r>
            <a:r>
              <a:rPr lang="ar-EG" sz="2800" dirty="0"/>
              <a:t>الضوء غير المستقطب </a:t>
            </a:r>
            <a:r>
              <a:rPr lang="ar-EG" sz="2800" dirty="0" smtClean="0"/>
              <a:t>يكون اتجاه الذبذة في </a:t>
            </a:r>
            <a:r>
              <a:rPr lang="ar-EG" sz="2800" dirty="0"/>
              <a:t>جميع الاتجاهات باحتمالات </a:t>
            </a:r>
            <a:r>
              <a:rPr lang="ar-EG" sz="2800" dirty="0" smtClean="0"/>
              <a:t>متساوية وجميعها عمودية على اتجاه الانتشار .</a:t>
            </a:r>
            <a:endParaRPr lang="ar-EG" sz="2800" dirty="0"/>
          </a:p>
          <a:p>
            <a:pPr marL="342900" indent="-342900" algn="just" rtl="1">
              <a:buFont typeface="Wingdings" pitchFamily="2" charset="2"/>
              <a:buChar char="Ø"/>
            </a:pPr>
            <a:r>
              <a:rPr lang="ar-EG" sz="2800" dirty="0" smtClean="0"/>
              <a:t>الضوء المستقطب : </a:t>
            </a:r>
            <a:r>
              <a:rPr lang="ar-EG" sz="2800" dirty="0"/>
              <a:t>هو </a:t>
            </a:r>
            <a:r>
              <a:rPr lang="ar-EG" sz="2800" dirty="0" smtClean="0"/>
              <a:t>ضوء تكون مركبة الاهتزازه للمجال الكهربية في </a:t>
            </a:r>
            <a:r>
              <a:rPr lang="ar-EG" sz="2800" dirty="0"/>
              <a:t>اتجاه </a:t>
            </a:r>
            <a:r>
              <a:rPr lang="ar-EG" sz="2800" dirty="0" smtClean="0"/>
              <a:t>واحد </a:t>
            </a:r>
            <a:r>
              <a:rPr lang="ar-EG" sz="2800" dirty="0"/>
              <a:t>و تكون مركبتها المغناطيسية عمودية على هذا الاتجاه.</a:t>
            </a:r>
            <a:endParaRPr lang="en-US" sz="2800" dirty="0"/>
          </a:p>
          <a:p>
            <a:pPr marL="342900" indent="-342900" algn="just" rtl="1">
              <a:buFont typeface="Wingdings" pitchFamily="2" charset="2"/>
              <a:buChar char="Ø"/>
            </a:pPr>
            <a:r>
              <a:rPr lang="ar-EG" sz="2800" dirty="0" smtClean="0"/>
              <a:t>موجة </a:t>
            </a:r>
            <a:r>
              <a:rPr lang="ar-EG" sz="2800" dirty="0"/>
              <a:t>في حبل أو موجة ماء بعد إلقاء حجر فيها تكون مستعرضة و لكنها مستقطبة.</a:t>
            </a:r>
          </a:p>
          <a:p>
            <a:pPr marL="342900" indent="-342900" algn="just" rtl="1">
              <a:buFont typeface="Wingdings" pitchFamily="2" charset="2"/>
              <a:buChar char="Ø"/>
            </a:pPr>
            <a:r>
              <a:rPr lang="ar-EG" sz="2800" dirty="0"/>
              <a:t>موجات الضوء غير مستقطبة غالباً و لكن يمكن استقطابها بطرق مختلفة</a:t>
            </a:r>
            <a:r>
              <a:rPr lang="ar-EG" sz="2000" dirty="0"/>
              <a:t>.</a:t>
            </a:r>
          </a:p>
        </p:txBody>
      </p:sp>
      <p:pic>
        <p:nvPicPr>
          <p:cNvPr id="12" name="Picture 4" descr="source: www.sinequanonthebook.com fig: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66" y="3249966"/>
            <a:ext cx="4241217" cy="270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6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02" y="3999931"/>
            <a:ext cx="4940879" cy="2356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7458" y="182185"/>
            <a:ext cx="943846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600" b="1" u="sng" dirty="0">
                <a:solidFill>
                  <a:srgbClr val="FF0000"/>
                </a:solidFill>
              </a:rPr>
              <a:t>أنواع الاستقطاب</a:t>
            </a:r>
          </a:p>
          <a:p>
            <a:pPr algn="r" rtl="1"/>
            <a:r>
              <a:rPr lang="ar-EG" sz="3200" dirty="0"/>
              <a:t>عند استقطاب موجات الضوء فإن الضوء المستقطب يكون مستقطباً إما: </a:t>
            </a:r>
          </a:p>
          <a:p>
            <a:pPr marL="285750" indent="-285750" algn="r" rtl="1">
              <a:buFontTx/>
              <a:buChar char="-"/>
            </a:pPr>
            <a:r>
              <a:rPr lang="ar-EG" sz="3600" dirty="0"/>
              <a:t>خطياً </a:t>
            </a:r>
            <a:r>
              <a:rPr lang="en-US" sz="3600" dirty="0"/>
              <a:t>  linear </a:t>
            </a:r>
            <a:endParaRPr lang="ar-EG" sz="3600" dirty="0"/>
          </a:p>
          <a:p>
            <a:pPr marL="285750" indent="-285750" algn="r" rtl="1">
              <a:buFontTx/>
              <a:buChar char="-"/>
            </a:pPr>
            <a:r>
              <a:rPr lang="ar-EG" sz="3600" dirty="0"/>
              <a:t>دائرياً</a:t>
            </a:r>
            <a:r>
              <a:rPr lang="en-US" sz="3600" dirty="0"/>
              <a:t>circular   </a:t>
            </a:r>
            <a:r>
              <a:rPr lang="ar-EG" sz="3600" dirty="0"/>
              <a:t> </a:t>
            </a:r>
          </a:p>
          <a:p>
            <a:pPr algn="r" rtl="1"/>
            <a:r>
              <a:rPr lang="ar-EG" sz="3600" dirty="0"/>
              <a:t>- اهليليجياً (بيضاوياً)</a:t>
            </a:r>
            <a:r>
              <a:rPr lang="en-US" sz="3600" dirty="0"/>
              <a:t>    elliptical  </a:t>
            </a:r>
          </a:p>
        </p:txBody>
      </p:sp>
      <p:pic>
        <p:nvPicPr>
          <p:cNvPr id="40962" name="Picture 2" descr="ÙØªÙØ¬Ø© Ø¨Ø­Ø« Ø§ÙØµÙØ± Ø¹Ù âªpolarization of transverse waveâ¬â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22"/>
          <a:stretch/>
        </p:blipFill>
        <p:spPr bwMode="auto">
          <a:xfrm>
            <a:off x="6591300" y="3999931"/>
            <a:ext cx="4900047" cy="217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8589" y="3061812"/>
            <a:ext cx="5658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سنهتم فقط بدراسة الاستقطاب الخطي 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54264" y="3708143"/>
            <a:ext cx="1782305" cy="848359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78292" y="3708143"/>
            <a:ext cx="976393" cy="724372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3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345520" y="531795"/>
            <a:ext cx="8055520" cy="3675044"/>
            <a:chOff x="1940944" y="1637581"/>
            <a:chExt cx="8055520" cy="3675044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214" y="2102922"/>
              <a:ext cx="6572250" cy="3209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3862677" y="1637581"/>
              <a:ext cx="3071813" cy="571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ar-SA" sz="3200" b="1" dirty="0">
                  <a:solidFill>
                    <a:srgbClr val="0000CC"/>
                  </a:solidFill>
                  <a:latin typeface="Calibri" pitchFamily="34" charset="0"/>
                  <a:ea typeface="Arial" pitchFamily="34" charset="0"/>
                  <a:cs typeface="Font 177"/>
                </a:rPr>
                <a:t>بلورتي التورمالين</a:t>
              </a:r>
              <a:endParaRPr lang="ar-SA" sz="3200" b="1" dirty="0">
                <a:solidFill>
                  <a:srgbClr val="0000CC"/>
                </a:solidFill>
                <a:ea typeface="Arial" pitchFamily="34" charset="0"/>
                <a:cs typeface="Font 177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7424714" y="1637581"/>
              <a:ext cx="2571750" cy="571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ar-SA" sz="3200" b="1" dirty="0">
                  <a:solidFill>
                    <a:srgbClr val="0000CC"/>
                  </a:solidFill>
                  <a:latin typeface="Calibri" pitchFamily="34" charset="0"/>
                  <a:ea typeface="Arial" pitchFamily="34" charset="0"/>
                  <a:cs typeface="Font 177"/>
                </a:rPr>
                <a:t>أفلام المستقطب</a:t>
              </a:r>
              <a:endParaRPr lang="ar-SA" sz="3200" b="1" dirty="0">
                <a:solidFill>
                  <a:srgbClr val="0000CC"/>
                </a:solidFill>
                <a:ea typeface="Arial" pitchFamily="34" charset="0"/>
                <a:cs typeface="Font 177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940944" y="2174104"/>
              <a:ext cx="1428750" cy="1143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ar-SA" sz="3200" b="1" dirty="0">
                  <a:solidFill>
                    <a:srgbClr val="0000CC"/>
                  </a:solidFill>
                </a:rPr>
                <a:t>وضع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ar-SA" sz="3200" b="1" dirty="0">
                  <a:solidFill>
                    <a:srgbClr val="0000CC"/>
                  </a:solidFill>
                </a:rPr>
                <a:t>التوازي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954398" y="3707773"/>
              <a:ext cx="1428750" cy="1143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ar-SA" sz="3200" b="1" dirty="0">
                  <a:solidFill>
                    <a:srgbClr val="0000CC"/>
                  </a:solidFill>
                </a:rPr>
                <a:t>وضع</a:t>
              </a:r>
            </a:p>
            <a:p>
              <a:pPr algn="ctr">
                <a:spcAft>
                  <a:spcPts val="1000"/>
                </a:spcAft>
                <a:defRPr/>
              </a:pPr>
              <a:r>
                <a:rPr lang="ar-SA" sz="3200" b="1" dirty="0">
                  <a:solidFill>
                    <a:srgbClr val="0000CC"/>
                  </a:solidFill>
                </a:rPr>
                <a:t>التعامد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47231" y="4206839"/>
            <a:ext cx="1168163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EG" sz="3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عند مرور ضوء غير مستقطب من بلورة تورمالين (مستقطب) فإنه يحدث له استقطاب خطي و ينفذ ضوء مستقطب تذبذبه موازي لمحور البلورة . عند وضع بلورة اخرى </a:t>
            </a:r>
            <a:r>
              <a:rPr lang="ar-EG" sz="3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محلل) </a:t>
            </a:r>
            <a:r>
              <a:rPr lang="ar-EG" sz="3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مسار الضوء فإن الضوء ينفذ اذا كان محور المستقطب و المحلل متوازيين و لا ينفذ اذا كان محوري المستقطب و المحلل متعامدين.  </a:t>
            </a:r>
            <a:endParaRPr lang="en-US" sz="3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49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45558" y="1500646"/>
            <a:ext cx="101973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algn="just" rtl="1">
              <a:buClr>
                <a:schemeClr val="tx1">
                  <a:shade val="95000"/>
                </a:schemeClr>
              </a:buClr>
              <a:defRPr/>
            </a:pP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إذا كانت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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هي الزاوية بين اتجاهي </a:t>
            </a:r>
            <a:r>
              <a:rPr lang="ar-EG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محوري المستقطب و المحلل 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وكانت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200" baseline="-25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 هي شدة الضوء النافذه من المستقطب 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شدة عظمى)، فإن شدة الضوء 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النافذه من 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المحلل</a:t>
            </a:r>
            <a:r>
              <a:rPr lang="ar-EG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عند </a:t>
            </a:r>
            <a:r>
              <a:rPr lang="ar-SA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أي وضع تتعين بالعلاقة: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40"/>
          <a:stretch/>
        </p:blipFill>
        <p:spPr bwMode="auto">
          <a:xfrm>
            <a:off x="685800" y="3513497"/>
            <a:ext cx="7713922" cy="3136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440" y="3229572"/>
            <a:ext cx="4505481" cy="1680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34798" y="244118"/>
            <a:ext cx="88830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Malus’s law (of polarized light)    </a:t>
            </a:r>
            <a:r>
              <a:rPr lang="ar-EG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قانون مالوس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5030" y="2844851"/>
            <a:ext cx="17235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مستقطب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88050" y="2969510"/>
            <a:ext cx="11079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محلل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8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6952" y="658806"/>
            <a:ext cx="9399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Polarization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by reflection   </a:t>
            </a:r>
            <a:r>
              <a:rPr lang="ar-EG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الاستقطاب بالانعكاس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120" y="1743739"/>
            <a:ext cx="1174807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الضوء </a:t>
            </a: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المنعكس قد يكون غير مستقطب أو قد يكون مستقطب و ذلك بناءاً على قيمة زاوية السقوط.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إذا كان السقوط عمودياً (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l-GR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2800" baseline="30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أو موازياً للسطح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grazing </a:t>
            </a:r>
            <a:r>
              <a:rPr lang="el-GR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=90</a:t>
            </a:r>
            <a:r>
              <a:rPr lang="en-US" sz="2800" baseline="30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فإن الضوء المنعكس يكون غير مستقطب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كلياً.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عند قيم زوايا السقوط الأخرى (الأكبر من صفر)، يكون الضوء المنعكس مستقطباً جزئياً. 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و لكن عند قيمة زاوية سقوط معينة وحيدة يكون الضوء المنعكس مستقطباً </a:t>
            </a:r>
            <a:r>
              <a:rPr lang="ar-EG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كلياً تُسمى </a:t>
            </a: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هذه الزاوية بزاوية بروفستر  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Brewster angle </a:t>
            </a: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زاوية </a:t>
            </a:r>
            <a:r>
              <a:rPr lang="ar-EG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بروستر هي زاوية سقوط عندها يكون الشعاع المنعكس و الشعاع المنكسر متعامدان تماماً.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" t="27345" r="44701" b="6255"/>
          <a:stretch/>
        </p:blipFill>
        <p:spPr bwMode="auto">
          <a:xfrm>
            <a:off x="463332" y="304654"/>
            <a:ext cx="4784651" cy="2934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8" t="37049" b="6175"/>
          <a:stretch/>
        </p:blipFill>
        <p:spPr bwMode="auto">
          <a:xfrm>
            <a:off x="463332" y="3665111"/>
            <a:ext cx="4784651" cy="3107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61452" y="1542372"/>
                <a:ext cx="422141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6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452" y="1542372"/>
                <a:ext cx="4221412" cy="6463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8864692" y="3018780"/>
            <a:ext cx="3053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600" dirty="0" smtClean="0"/>
              <a:t>عند شرط بوفستر 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557929" y="2128197"/>
                <a:ext cx="1804981" cy="689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929" y="2128197"/>
                <a:ext cx="1804981" cy="6890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88292" y="3001894"/>
                <a:ext cx="2875274" cy="689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=</m:t>
                      </m:r>
                      <m:r>
                        <a:rPr lang="en-US" sz="3600" i="1">
                          <a:latin typeface="Cambria Math"/>
                        </a:rPr>
                        <m:t>90</m:t>
                      </m:r>
                      <m:r>
                        <a:rPr lang="en-US" sz="3600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292" y="3001894"/>
                <a:ext cx="2875274" cy="6890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61452" y="3744365"/>
                <a:ext cx="6477927" cy="556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func>
                        <m:func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>
                              <a:latin typeface="Cambria Math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28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90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func>
                          <m:r>
                            <a:rPr lang="en-US" sz="2800" i="1">
                              <a:latin typeface="Cambria Math"/>
                            </a:rPr>
                            <m:t>)=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/>
                                      <a:ea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28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452" y="3744365"/>
                <a:ext cx="6477927" cy="55643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71208" y="4354171"/>
                <a:ext cx="2553263" cy="113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>
                              <a:latin typeface="Cambria Math"/>
                            </a:rPr>
                            <m:t>tan</m:t>
                          </m:r>
                        </m:fName>
                        <m:e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36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1208" y="4354171"/>
                <a:ext cx="2553263" cy="113178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8247032" y="4526303"/>
                <a:ext cx="1116459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/>
                  <a:t>=1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7032" y="4526303"/>
                <a:ext cx="1116459" cy="646331"/>
              </a:xfrm>
              <a:prstGeom prst="rect">
                <a:avLst/>
              </a:prstGeom>
              <a:blipFill rotWithShape="0">
                <a:blip r:embed="rId9"/>
                <a:stretch>
                  <a:fillRect t="-15094" r="-1530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2155416" y="393924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if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787063" y="4101743"/>
            <a:ext cx="1082069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152405" y="5615532"/>
                <a:ext cx="3076152" cy="887935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800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80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tan</m:t>
                          </m:r>
                        </m:fName>
                        <m:e>
                          <m:sSub>
                            <m:sSubPr>
                              <m:ctrlPr>
                                <a:rPr lang="en-US" sz="4800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sz="4800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4800" i="1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4800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4800" i="1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2405" y="5615532"/>
                <a:ext cx="3076152" cy="88793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5499549" y="24640"/>
            <a:ext cx="3305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EG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زاوية بوفستر 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11417" y="1061816"/>
            <a:ext cx="318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EG" sz="3600" dirty="0" smtClean="0"/>
              <a:t>قانون سنل للإنكسار 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6209365" y="2148792"/>
            <a:ext cx="5403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600" dirty="0" smtClean="0"/>
              <a:t>زاوية السقوط تساوي زاوية بوفستر 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9913263" y="4554861"/>
            <a:ext cx="1472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EG" sz="3600" dirty="0" smtClean="0"/>
              <a:t>للهواء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62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3" grpId="0"/>
      <p:bldP spid="14" grpId="0"/>
      <p:bldP spid="16" grpId="0"/>
      <p:bldP spid="17" grpId="0"/>
      <p:bldP spid="19" grpId="0" animBg="1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0482" y="981972"/>
            <a:ext cx="111833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200" b="1" u="sng" dirty="0">
                <a:solidFill>
                  <a:srgbClr val="FF0000"/>
                </a:solidFill>
              </a:rPr>
              <a:t>طرق استقطاب الضوء:</a:t>
            </a:r>
            <a:endParaRPr lang="en-US" sz="3200" b="1" u="sng" dirty="0">
              <a:solidFill>
                <a:srgbClr val="FF0000"/>
              </a:solidFill>
            </a:endParaRPr>
          </a:p>
          <a:p>
            <a:pPr marL="285750" indent="-285750" algn="r" rtl="1">
              <a:lnSpc>
                <a:spcPct val="150000"/>
              </a:lnSpc>
              <a:buFontTx/>
              <a:buChar char="-"/>
            </a:pPr>
            <a:r>
              <a:rPr lang="ar-EG" sz="3200" dirty="0" smtClean="0"/>
              <a:t>بالنفاذ </a:t>
            </a:r>
            <a:r>
              <a:rPr lang="ar-EG" sz="3200" dirty="0"/>
              <a:t>عن طريق استخدام مُستقطب  </a:t>
            </a:r>
            <a:r>
              <a:rPr lang="en-US" sz="3200" dirty="0"/>
              <a:t>polarizer (&amp; sometimes analyzer)</a:t>
            </a:r>
          </a:p>
          <a:p>
            <a:pPr marL="285750" indent="-285750" algn="r" rtl="1">
              <a:lnSpc>
                <a:spcPct val="150000"/>
              </a:lnSpc>
              <a:buFontTx/>
              <a:buChar char="-"/>
            </a:pPr>
            <a:r>
              <a:rPr lang="ar-EG" sz="3200" dirty="0"/>
              <a:t>الاستقطاب بالانعكاس</a:t>
            </a:r>
            <a:r>
              <a:rPr lang="en-US" sz="3200" dirty="0"/>
              <a:t>    reflection     </a:t>
            </a:r>
            <a:endParaRPr lang="ar-EG" sz="3200" dirty="0"/>
          </a:p>
          <a:p>
            <a:pPr marL="285750" indent="-285750" algn="r" rtl="1">
              <a:lnSpc>
                <a:spcPct val="150000"/>
              </a:lnSpc>
              <a:buFontTx/>
              <a:buChar char="-"/>
            </a:pPr>
            <a:r>
              <a:rPr lang="ar-EG" sz="3200" dirty="0"/>
              <a:t>الاستقطاب بالانكسار المزدوج</a:t>
            </a:r>
            <a:r>
              <a:rPr lang="en-US" sz="3200" dirty="0"/>
              <a:t>   double refraction (birefringence) </a:t>
            </a:r>
            <a:endParaRPr lang="ar-EG" sz="3200" dirty="0"/>
          </a:p>
          <a:p>
            <a:pPr marL="285750" indent="-285750" algn="r" rtl="1">
              <a:lnSpc>
                <a:spcPct val="150000"/>
              </a:lnSpc>
              <a:buFontTx/>
              <a:buChar char="-"/>
            </a:pPr>
            <a:r>
              <a:rPr lang="ar-EG" sz="3200" dirty="0"/>
              <a:t>الاستقطاب بالانتثار/ الانتشار المشتت   </a:t>
            </a:r>
            <a:r>
              <a:rPr lang="en-US" sz="3200" dirty="0"/>
              <a:t>scattering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464" y="220204"/>
            <a:ext cx="1921733" cy="15235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0501" y="5026079"/>
            <a:ext cx="83150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ar-EG" sz="3600" b="1" dirty="0" smtClean="0">
                <a:solidFill>
                  <a:srgbClr val="FF0000"/>
                </a:solidFill>
              </a:rPr>
              <a:t>يرجي مراجعة المذكرة لمتابعة </a:t>
            </a:r>
          </a:p>
          <a:p>
            <a:pPr algn="ctr" rtl="1"/>
            <a:r>
              <a:rPr lang="ar-EG" sz="3600" b="1" dirty="0" smtClean="0">
                <a:solidFill>
                  <a:srgbClr val="FF0000"/>
                </a:solidFill>
              </a:rPr>
              <a:t>شرح الطرق المختلفة للحصول على الضوء المستقطب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463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Font 177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2020-03-21T15:14:16Z</dcterms:created>
  <dcterms:modified xsi:type="dcterms:W3CDTF">2020-04-11T08:55:31Z</dcterms:modified>
</cp:coreProperties>
</file>