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7" r:id="rId1"/>
  </p:sldMasterIdLst>
  <p:notesMasterIdLst>
    <p:notesMasterId r:id="rId19"/>
  </p:notesMasterIdLst>
  <p:sldIdLst>
    <p:sldId id="266" r:id="rId2"/>
    <p:sldId id="289" r:id="rId3"/>
    <p:sldId id="292" r:id="rId4"/>
    <p:sldId id="286" r:id="rId5"/>
    <p:sldId id="335" r:id="rId6"/>
    <p:sldId id="302" r:id="rId7"/>
    <p:sldId id="359" r:id="rId8"/>
    <p:sldId id="360" r:id="rId9"/>
    <p:sldId id="361" r:id="rId10"/>
    <p:sldId id="362" r:id="rId11"/>
    <p:sldId id="363" r:id="rId12"/>
    <p:sldId id="364" r:id="rId13"/>
    <p:sldId id="365" r:id="rId14"/>
    <p:sldId id="366" r:id="rId15"/>
    <p:sldId id="356" r:id="rId16"/>
    <p:sldId id="347" r:id="rId17"/>
    <p:sldId id="358" r:id="rId1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ahoma" pitchFamily="34" charset="0"/>
        <a:ea typeface="+mn-ea"/>
        <a:cs typeface="Arial" charset="0"/>
      </a:defRPr>
    </a:lvl1pPr>
    <a:lvl2pPr marL="457200" algn="r" rtl="1" fontAlgn="base">
      <a:spcBef>
        <a:spcPct val="0"/>
      </a:spcBef>
      <a:spcAft>
        <a:spcPct val="0"/>
      </a:spcAft>
      <a:defRPr kern="1200">
        <a:solidFill>
          <a:schemeClr val="tx1"/>
        </a:solidFill>
        <a:latin typeface="Tahoma" pitchFamily="34" charset="0"/>
        <a:ea typeface="+mn-ea"/>
        <a:cs typeface="Arial" charset="0"/>
      </a:defRPr>
    </a:lvl2pPr>
    <a:lvl3pPr marL="914400" algn="r" rtl="1" fontAlgn="base">
      <a:spcBef>
        <a:spcPct val="0"/>
      </a:spcBef>
      <a:spcAft>
        <a:spcPct val="0"/>
      </a:spcAft>
      <a:defRPr kern="1200">
        <a:solidFill>
          <a:schemeClr val="tx1"/>
        </a:solidFill>
        <a:latin typeface="Tahoma" pitchFamily="34" charset="0"/>
        <a:ea typeface="+mn-ea"/>
        <a:cs typeface="Arial" charset="0"/>
      </a:defRPr>
    </a:lvl3pPr>
    <a:lvl4pPr marL="1371600" algn="r" rtl="1" fontAlgn="base">
      <a:spcBef>
        <a:spcPct val="0"/>
      </a:spcBef>
      <a:spcAft>
        <a:spcPct val="0"/>
      </a:spcAft>
      <a:defRPr kern="1200">
        <a:solidFill>
          <a:schemeClr val="tx1"/>
        </a:solidFill>
        <a:latin typeface="Tahoma" pitchFamily="34" charset="0"/>
        <a:ea typeface="+mn-ea"/>
        <a:cs typeface="Arial" charset="0"/>
      </a:defRPr>
    </a:lvl4pPr>
    <a:lvl5pPr marL="1828800" algn="r" rtl="1"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FF"/>
    <a:srgbClr val="CCFFCC"/>
    <a:srgbClr val="FFCCFF"/>
    <a:srgbClr val="660066"/>
    <a:srgbClr val="FFFF00"/>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72" autoAdjust="0"/>
    <p:restoredTop sz="94664" autoAdjust="0"/>
  </p:normalViewPr>
  <p:slideViewPr>
    <p:cSldViewPr>
      <p:cViewPr>
        <p:scale>
          <a:sx n="110" d="100"/>
          <a:sy n="110" d="100"/>
        </p:scale>
        <p:origin x="-360"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04803"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06"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04807"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fld id="{75031AEE-A8EF-4192-A21F-27A1FD6A5630}" type="slidenum">
              <a:rPr lang="ar-EG"/>
              <a:pPr>
                <a:defRPr/>
              </a:pPr>
              <a:t>‹#›</a:t>
            </a:fld>
            <a:endParaRPr lang="en-US"/>
          </a:p>
        </p:txBody>
      </p:sp>
    </p:spTree>
    <p:extLst>
      <p:ext uri="{BB962C8B-B14F-4D97-AF65-F5344CB8AC3E}">
        <p14:creationId xmlns:p14="http://schemas.microsoft.com/office/powerpoint/2010/main" val="162184174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968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9968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58B653-6D9A-425F-95D2-0BFB804FA7E2}" type="slidenum">
              <a:rPr lang="ar-EG"/>
              <a:pPr>
                <a:defRPr/>
              </a:pPr>
              <a:t>‹#›</a:t>
            </a:fld>
            <a:endParaRPr lang="en-US"/>
          </a:p>
        </p:txBody>
      </p:sp>
    </p:spTree>
    <p:extLst>
      <p:ext uri="{BB962C8B-B14F-4D97-AF65-F5344CB8AC3E}">
        <p14:creationId xmlns:p14="http://schemas.microsoft.com/office/powerpoint/2010/main" val="6356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79C776-ED1A-43E4-866F-D9F862272575}" type="slidenum">
              <a:rPr lang="ar-EG"/>
              <a:pPr>
                <a:defRPr/>
              </a:pPr>
              <a:t>‹#›</a:t>
            </a:fld>
            <a:endParaRPr lang="en-US"/>
          </a:p>
        </p:txBody>
      </p:sp>
    </p:spTree>
    <p:extLst>
      <p:ext uri="{BB962C8B-B14F-4D97-AF65-F5344CB8AC3E}">
        <p14:creationId xmlns:p14="http://schemas.microsoft.com/office/powerpoint/2010/main" val="270190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8FAE6-555D-416A-81EC-F71894D29264}" type="slidenum">
              <a:rPr lang="ar-EG"/>
              <a:pPr>
                <a:defRPr/>
              </a:pPr>
              <a:t>‹#›</a:t>
            </a:fld>
            <a:endParaRPr lang="en-US"/>
          </a:p>
        </p:txBody>
      </p:sp>
    </p:spTree>
    <p:extLst>
      <p:ext uri="{BB962C8B-B14F-4D97-AF65-F5344CB8AC3E}">
        <p14:creationId xmlns:p14="http://schemas.microsoft.com/office/powerpoint/2010/main" val="343715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F86E12-2D69-4AB5-AFFE-CA153A6AB321}" type="slidenum">
              <a:rPr lang="ar-EG"/>
              <a:pPr>
                <a:defRPr/>
              </a:pPr>
              <a:t>‹#›</a:t>
            </a:fld>
            <a:endParaRPr lang="en-US"/>
          </a:p>
        </p:txBody>
      </p:sp>
    </p:spTree>
    <p:extLst>
      <p:ext uri="{BB962C8B-B14F-4D97-AF65-F5344CB8AC3E}">
        <p14:creationId xmlns:p14="http://schemas.microsoft.com/office/powerpoint/2010/main" val="421002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30A73C-9B63-4702-8369-3BEBDBC9B21F}" type="slidenum">
              <a:rPr lang="ar-EG"/>
              <a:pPr>
                <a:defRPr/>
              </a:pPr>
              <a:t>‹#›</a:t>
            </a:fld>
            <a:endParaRPr lang="en-US"/>
          </a:p>
        </p:txBody>
      </p:sp>
    </p:spTree>
    <p:extLst>
      <p:ext uri="{BB962C8B-B14F-4D97-AF65-F5344CB8AC3E}">
        <p14:creationId xmlns:p14="http://schemas.microsoft.com/office/powerpoint/2010/main" val="244919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A6A7D3-32D8-4D1E-A87A-812556276DA0}" type="slidenum">
              <a:rPr lang="ar-EG"/>
              <a:pPr>
                <a:defRPr/>
              </a:pPr>
              <a:t>‹#›</a:t>
            </a:fld>
            <a:endParaRPr lang="en-US"/>
          </a:p>
        </p:txBody>
      </p:sp>
    </p:spTree>
    <p:extLst>
      <p:ext uri="{BB962C8B-B14F-4D97-AF65-F5344CB8AC3E}">
        <p14:creationId xmlns:p14="http://schemas.microsoft.com/office/powerpoint/2010/main" val="71758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3BAE11-71E1-440B-901F-1E812892619C}" type="slidenum">
              <a:rPr lang="ar-EG"/>
              <a:pPr>
                <a:defRPr/>
              </a:pPr>
              <a:t>‹#›</a:t>
            </a:fld>
            <a:endParaRPr lang="en-US"/>
          </a:p>
        </p:txBody>
      </p:sp>
    </p:spTree>
    <p:extLst>
      <p:ext uri="{BB962C8B-B14F-4D97-AF65-F5344CB8AC3E}">
        <p14:creationId xmlns:p14="http://schemas.microsoft.com/office/powerpoint/2010/main" val="419311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A5EA7D-8CA9-4D44-9C3A-A5A3B4E0DAEA}" type="slidenum">
              <a:rPr lang="ar-EG"/>
              <a:pPr>
                <a:defRPr/>
              </a:pPr>
              <a:t>‹#›</a:t>
            </a:fld>
            <a:endParaRPr lang="en-US"/>
          </a:p>
        </p:txBody>
      </p:sp>
    </p:spTree>
    <p:extLst>
      <p:ext uri="{BB962C8B-B14F-4D97-AF65-F5344CB8AC3E}">
        <p14:creationId xmlns:p14="http://schemas.microsoft.com/office/powerpoint/2010/main" val="14171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112A04-4B0A-4192-8CA3-528186A5B590}" type="slidenum">
              <a:rPr lang="ar-EG"/>
              <a:pPr>
                <a:defRPr/>
              </a:pPr>
              <a:t>‹#›</a:t>
            </a:fld>
            <a:endParaRPr lang="en-US"/>
          </a:p>
        </p:txBody>
      </p:sp>
    </p:spTree>
    <p:extLst>
      <p:ext uri="{BB962C8B-B14F-4D97-AF65-F5344CB8AC3E}">
        <p14:creationId xmlns:p14="http://schemas.microsoft.com/office/powerpoint/2010/main" val="312899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75B6A0-79E1-41DD-A67B-96CA9C37FBD3}" type="slidenum">
              <a:rPr lang="ar-EG"/>
              <a:pPr>
                <a:defRPr/>
              </a:pPr>
              <a:t>‹#›</a:t>
            </a:fld>
            <a:endParaRPr lang="en-US"/>
          </a:p>
        </p:txBody>
      </p:sp>
    </p:spTree>
    <p:extLst>
      <p:ext uri="{BB962C8B-B14F-4D97-AF65-F5344CB8AC3E}">
        <p14:creationId xmlns:p14="http://schemas.microsoft.com/office/powerpoint/2010/main" val="1557297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DC6C88-DDFF-4BB0-B36B-B395E75A2DFF}" type="slidenum">
              <a:rPr lang="ar-EG"/>
              <a:pPr>
                <a:defRPr/>
              </a:pPr>
              <a:t>‹#›</a:t>
            </a:fld>
            <a:endParaRPr lang="en-US"/>
          </a:p>
        </p:txBody>
      </p:sp>
    </p:spTree>
    <p:extLst>
      <p:ext uri="{BB962C8B-B14F-4D97-AF65-F5344CB8AC3E}">
        <p14:creationId xmlns:p14="http://schemas.microsoft.com/office/powerpoint/2010/main" val="277039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865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Arial" charset="0"/>
              </a:defRPr>
            </a:lvl1pPr>
          </a:lstStyle>
          <a:p>
            <a:pPr>
              <a:defRPr/>
            </a:pPr>
            <a:endParaRPr 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Arial" charset="0"/>
              </a:defRPr>
            </a:lvl1pPr>
          </a:lstStyle>
          <a:p>
            <a:pPr>
              <a:defRPr/>
            </a:pPr>
            <a:endParaRPr lang="en-US"/>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Arial" charset="0"/>
              </a:defRPr>
            </a:lvl1pPr>
          </a:lstStyle>
          <a:p>
            <a:pPr>
              <a:defRPr/>
            </a:pPr>
            <a:fld id="{91289EF6-3A5F-4D9C-9348-9A356471BB08}" type="slidenum">
              <a:rPr lang="ar-EG"/>
              <a:pPr>
                <a:defRPr/>
              </a:pPr>
              <a:t>‹#›</a:t>
            </a:fld>
            <a:endParaRPr lang="en-US"/>
          </a:p>
        </p:txBody>
      </p:sp>
    </p:spTree>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1700213"/>
            <a:ext cx="8229600" cy="2305050"/>
          </a:xfrm>
        </p:spPr>
        <p:txBody>
          <a:bodyPr/>
          <a:lstStyle/>
          <a:p>
            <a:pPr rtl="0" eaLnBrk="1" hangingPunct="1">
              <a:defRPr/>
            </a:pPr>
            <a:r>
              <a:rPr lang="en-US" b="1" i="1" smtClean="0">
                <a:solidFill>
                  <a:srgbClr val="FFFF66"/>
                </a:solidFill>
              </a:rPr>
              <a:t>Lecture Nine</a:t>
            </a:r>
            <a:r>
              <a:rPr lang="en-US" b="1" i="1" dirty="0" smtClean="0">
                <a:solidFill>
                  <a:srgbClr val="FFFF66"/>
                </a:solidFill>
              </a:rPr>
              <a:t/>
            </a:r>
            <a:br>
              <a:rPr lang="en-US" b="1" i="1" dirty="0" smtClean="0">
                <a:solidFill>
                  <a:srgbClr val="FFFF66"/>
                </a:solidFill>
              </a:rPr>
            </a:br>
            <a:r>
              <a:rPr lang="en-US" sz="3600" b="1" i="1" dirty="0" smtClean="0">
                <a:solidFill>
                  <a:srgbClr val="FFFF66"/>
                </a:solidFill>
              </a:rPr>
              <a:t>Metamorphism of </a:t>
            </a:r>
            <a:r>
              <a:rPr lang="eu-ES" sz="3600" b="1" i="1" dirty="0" smtClean="0">
                <a:solidFill>
                  <a:srgbClr val="FFFF66"/>
                </a:solidFill>
              </a:rPr>
              <a:t>carbonate rocks</a:t>
            </a:r>
            <a:r>
              <a:rPr lang="en-US" b="1" i="1" dirty="0" smtClean="0">
                <a:solidFill>
                  <a:srgbClr val="FFFF66"/>
                </a:solidFill>
              </a:rPr>
              <a:t>  </a:t>
            </a:r>
            <a:br>
              <a:rPr lang="en-US" b="1" i="1" dirty="0" smtClean="0">
                <a:solidFill>
                  <a:srgbClr val="FFFF66"/>
                </a:solidFill>
              </a:rPr>
            </a:br>
            <a:r>
              <a:rPr lang="en-US" sz="4000" b="1" i="1" dirty="0" smtClean="0">
                <a:solidFill>
                  <a:srgbClr val="FFFFFF"/>
                </a:solidFill>
                <a:effectLst/>
              </a:rPr>
              <a:t>(</a:t>
            </a:r>
            <a:r>
              <a:rPr lang="en-US" sz="4000" b="1" i="1" dirty="0" err="1" smtClean="0">
                <a:solidFill>
                  <a:srgbClr val="FFFFFF"/>
                </a:solidFill>
                <a:effectLst/>
              </a:rPr>
              <a:t>Metcarbonates</a:t>
            </a:r>
            <a:r>
              <a:rPr lang="en-US" sz="4000" b="1" i="1" dirty="0" smtClean="0">
                <a:solidFill>
                  <a:srgbClr val="FFFFFF"/>
                </a:solidFill>
                <a:effectLst/>
              </a:rPr>
              <a:t>)</a:t>
            </a:r>
          </a:p>
        </p:txBody>
      </p:sp>
      <p:sp>
        <p:nvSpPr>
          <p:cNvPr id="2051" name="Text Box 3"/>
          <p:cNvSpPr txBox="1">
            <a:spLocks noChangeArrowheads="1"/>
          </p:cNvSpPr>
          <p:nvPr/>
        </p:nvSpPr>
        <p:spPr bwMode="auto">
          <a:xfrm>
            <a:off x="179388" y="836613"/>
            <a:ext cx="882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l" rtl="0" eaLnBrk="1" hangingPunct="1">
              <a:spcBef>
                <a:spcPct val="50000"/>
              </a:spcBef>
              <a:buFontTx/>
              <a:buChar char="-"/>
            </a:pPr>
            <a:endParaRPr lang="en-US" sz="2400" b="1">
              <a:solidFill>
                <a:srgbClr val="FFFF66"/>
              </a:solidFill>
              <a:latin typeface="Lucida Sans"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descr="woll4"/>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939" name="Picture 3" descr="woll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940" name="Picture 4" descr="woll2a"/>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5938"/>
                                        </p:tgtEl>
                                        <p:attrNameLst>
                                          <p:attrName>style.visibility</p:attrName>
                                        </p:attrNameLst>
                                      </p:cBhvr>
                                      <p:to>
                                        <p:strVal val="visible"/>
                                      </p:to>
                                    </p:set>
                                    <p:anim calcmode="lin" valueType="num">
                                      <p:cBhvr additive="base">
                                        <p:cTn id="7" dur="500" fill="hold"/>
                                        <p:tgtEl>
                                          <p:spTgt spid="295938"/>
                                        </p:tgtEl>
                                        <p:attrNameLst>
                                          <p:attrName>ppt_x</p:attrName>
                                        </p:attrNameLst>
                                      </p:cBhvr>
                                      <p:tavLst>
                                        <p:tav tm="0">
                                          <p:val>
                                            <p:strVal val="#ppt_x"/>
                                          </p:val>
                                        </p:tav>
                                        <p:tav tm="100000">
                                          <p:val>
                                            <p:strVal val="#ppt_x"/>
                                          </p:val>
                                        </p:tav>
                                      </p:tavLst>
                                    </p:anim>
                                    <p:anim calcmode="lin" valueType="num">
                                      <p:cBhvr additive="base">
                                        <p:cTn id="8" dur="500" fill="hold"/>
                                        <p:tgtEl>
                                          <p:spTgt spid="2959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95939"/>
                                        </p:tgtEl>
                                        <p:attrNameLst>
                                          <p:attrName>style.visibility</p:attrName>
                                        </p:attrNameLst>
                                      </p:cBhvr>
                                      <p:to>
                                        <p:strVal val="visible"/>
                                      </p:to>
                                    </p:set>
                                    <p:animEffect transition="in" filter="blinds(horizontal)">
                                      <p:cBhvr>
                                        <p:cTn id="13" dur="500"/>
                                        <p:tgtEl>
                                          <p:spTgt spid="2959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295940"/>
                                        </p:tgtEl>
                                        <p:attrNameLst>
                                          <p:attrName>style.visibility</p:attrName>
                                        </p:attrNameLst>
                                      </p:cBhvr>
                                      <p:to>
                                        <p:strVal val="visible"/>
                                      </p:to>
                                    </p:set>
                                    <p:anim calcmode="lin" valueType="num">
                                      <p:cBhvr>
                                        <p:cTn id="18" dur="500" fill="hold"/>
                                        <p:tgtEl>
                                          <p:spTgt spid="295940"/>
                                        </p:tgtEl>
                                        <p:attrNameLst>
                                          <p:attrName>ppt_w</p:attrName>
                                        </p:attrNameLst>
                                      </p:cBhvr>
                                      <p:tavLst>
                                        <p:tav tm="0">
                                          <p:val>
                                            <p:fltVal val="0"/>
                                          </p:val>
                                        </p:tav>
                                        <p:tav tm="100000">
                                          <p:val>
                                            <p:strVal val="#ppt_w"/>
                                          </p:val>
                                        </p:tav>
                                      </p:tavLst>
                                    </p:anim>
                                    <p:anim calcmode="lin" valueType="num">
                                      <p:cBhvr>
                                        <p:cTn id="19" dur="500" fill="hold"/>
                                        <p:tgtEl>
                                          <p:spTgt spid="295940"/>
                                        </p:tgtEl>
                                        <p:attrNameLst>
                                          <p:attrName>ppt_h</p:attrName>
                                        </p:attrNameLst>
                                      </p:cBhvr>
                                      <p:tavLst>
                                        <p:tav tm="0">
                                          <p:val>
                                            <p:fltVal val="0"/>
                                          </p:val>
                                        </p:tav>
                                        <p:tav tm="100000">
                                          <p:val>
                                            <p:strVal val="#ppt_h"/>
                                          </p:val>
                                        </p:tav>
                                      </p:tavLst>
                                    </p:anim>
                                    <p:animEffect transition="in" filter="fade">
                                      <p:cBhvr>
                                        <p:cTn id="20" dur="500"/>
                                        <p:tgtEl>
                                          <p:spTgt spid="295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1010031"/>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63" name="Picture 3" descr="P101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64" name="Picture 4" descr="P10100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6963"/>
                                        </p:tgtEl>
                                        <p:attrNameLst>
                                          <p:attrName>style.visibility</p:attrName>
                                        </p:attrNameLst>
                                      </p:cBhvr>
                                      <p:to>
                                        <p:strVal val="visible"/>
                                      </p:to>
                                    </p:set>
                                    <p:animEffect transition="in" filter="circle(in)">
                                      <p:cBhvr>
                                        <p:cTn id="7" dur="2000"/>
                                        <p:tgtEl>
                                          <p:spTgt spid="296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96964"/>
                                        </p:tgtEl>
                                        <p:attrNameLst>
                                          <p:attrName>style.visibility</p:attrName>
                                        </p:attrNameLst>
                                      </p:cBhvr>
                                      <p:to>
                                        <p:strVal val="visible"/>
                                      </p:to>
                                    </p:set>
                                    <p:anim calcmode="lin" valueType="num">
                                      <p:cBhvr>
                                        <p:cTn id="12" dur="500" fill="hold"/>
                                        <p:tgtEl>
                                          <p:spTgt spid="296964"/>
                                        </p:tgtEl>
                                        <p:attrNameLst>
                                          <p:attrName>ppt_w</p:attrName>
                                        </p:attrNameLst>
                                      </p:cBhvr>
                                      <p:tavLst>
                                        <p:tav tm="0">
                                          <p:val>
                                            <p:fltVal val="0"/>
                                          </p:val>
                                        </p:tav>
                                        <p:tav tm="100000">
                                          <p:val>
                                            <p:strVal val="#ppt_w"/>
                                          </p:val>
                                        </p:tav>
                                      </p:tavLst>
                                    </p:anim>
                                    <p:anim calcmode="lin" valueType="num">
                                      <p:cBhvr>
                                        <p:cTn id="13" dur="500" fill="hold"/>
                                        <p:tgtEl>
                                          <p:spTgt spid="296964"/>
                                        </p:tgtEl>
                                        <p:attrNameLst>
                                          <p:attrName>ppt_h</p:attrName>
                                        </p:attrNameLst>
                                      </p:cBhvr>
                                      <p:tavLst>
                                        <p:tav tm="0">
                                          <p:val>
                                            <p:fltVal val="0"/>
                                          </p:val>
                                        </p:tav>
                                        <p:tav tm="100000">
                                          <p:val>
                                            <p:strVal val="#ppt_h"/>
                                          </p:val>
                                        </p:tav>
                                      </p:tavLst>
                                    </p:anim>
                                    <p:animEffect transition="in" filter="fade">
                                      <p:cBhvr>
                                        <p:cTn id="14" dur="500"/>
                                        <p:tgtEl>
                                          <p:spTgt spid="296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79388" y="836613"/>
            <a:ext cx="882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l" rtl="0" eaLnBrk="1" hangingPunct="1">
              <a:spcBef>
                <a:spcPct val="50000"/>
              </a:spcBef>
              <a:buFontTx/>
              <a:buChar char="-"/>
            </a:pPr>
            <a:endParaRPr lang="en-US" sz="2400" b="1">
              <a:solidFill>
                <a:srgbClr val="FFFF66"/>
              </a:solidFill>
              <a:latin typeface="Lucida Sans" pitchFamily="34" charset="0"/>
            </a:endParaRPr>
          </a:p>
        </p:txBody>
      </p:sp>
      <p:pic>
        <p:nvPicPr>
          <p:cNvPr id="13315" name="Picture 3" descr="P1010023"/>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88" name="Picture 4" descr="P1010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wedge">
                                      <p:cBhvr>
                                        <p:cTn id="7" dur="2000"/>
                                        <p:tgtEl>
                                          <p:spTgt spid="297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9388" y="836613"/>
            <a:ext cx="882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l" rtl="0" eaLnBrk="1" hangingPunct="1">
              <a:spcBef>
                <a:spcPct val="50000"/>
              </a:spcBef>
              <a:buFontTx/>
              <a:buChar char="-"/>
            </a:pPr>
            <a:endParaRPr lang="en-US" sz="2400" b="1">
              <a:solidFill>
                <a:srgbClr val="FFFF66"/>
              </a:solidFill>
              <a:latin typeface="Lucida Sans" pitchFamily="34" charset="0"/>
            </a:endParaRPr>
          </a:p>
        </p:txBody>
      </p:sp>
      <p:pic>
        <p:nvPicPr>
          <p:cNvPr id="14339" name="Picture 3" descr="pyro1"/>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012" name="Picture 4" descr="pyro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99012"/>
                                        </p:tgtEl>
                                        <p:attrNameLst>
                                          <p:attrName>style.visibility</p:attrName>
                                        </p:attrNameLst>
                                      </p:cBhvr>
                                      <p:to>
                                        <p:strVal val="visible"/>
                                      </p:to>
                                    </p:set>
                                    <p:animEffect transition="in" filter="wedge">
                                      <p:cBhvr>
                                        <p:cTn id="7" dur="2000"/>
                                        <p:tgtEl>
                                          <p:spTgt spid="299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9388" y="836613"/>
            <a:ext cx="882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l" rtl="0" eaLnBrk="1" hangingPunct="1">
              <a:spcBef>
                <a:spcPct val="50000"/>
              </a:spcBef>
              <a:buFontTx/>
              <a:buChar char="-"/>
            </a:pPr>
            <a:endParaRPr lang="en-US" sz="2400" b="1">
              <a:solidFill>
                <a:srgbClr val="FFFF66"/>
              </a:solidFill>
              <a:latin typeface="Lucida Sans" pitchFamily="34" charset="0"/>
            </a:endParaRPr>
          </a:p>
        </p:txBody>
      </p:sp>
      <p:pic>
        <p:nvPicPr>
          <p:cNvPr id="15363" name="Picture 3" descr="P1010049"/>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36" name="Picture 4" descr="P1010051"/>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00036"/>
                                        </p:tgtEl>
                                        <p:attrNameLst>
                                          <p:attrName>style.visibility</p:attrName>
                                        </p:attrNameLst>
                                      </p:cBhvr>
                                      <p:to>
                                        <p:strVal val="visible"/>
                                      </p:to>
                                    </p:set>
                                    <p:animEffect transition="in" filter="wedge">
                                      <p:cBhvr>
                                        <p:cTn id="7" dur="2000"/>
                                        <p:tgtEl>
                                          <p:spTgt spid="300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0" y="44450"/>
            <a:ext cx="9144000" cy="409575"/>
          </a:xfrm>
        </p:spPr>
        <p:txBody>
          <a:bodyPr/>
          <a:lstStyle/>
          <a:p>
            <a:pPr rtl="0" eaLnBrk="1" hangingPunct="1">
              <a:defRPr/>
            </a:pPr>
            <a:r>
              <a:rPr lang="en-US" sz="2400" b="1" smtClean="0">
                <a:solidFill>
                  <a:srgbClr val="FFFFFF"/>
                </a:solidFill>
                <a:effectLst/>
              </a:rPr>
              <a:t>1- Pure Carbonates (Limestone and dolomite)</a:t>
            </a:r>
            <a:r>
              <a:rPr lang="en-US" sz="4000" smtClean="0"/>
              <a:t> </a:t>
            </a:r>
          </a:p>
        </p:txBody>
      </p:sp>
      <p:sp>
        <p:nvSpPr>
          <p:cNvPr id="279555" name="Rectangle 3"/>
          <p:cNvSpPr>
            <a:spLocks noChangeArrowheads="1"/>
          </p:cNvSpPr>
          <p:nvPr/>
        </p:nvSpPr>
        <p:spPr bwMode="auto">
          <a:xfrm>
            <a:off x="34925" y="1196975"/>
            <a:ext cx="8964613" cy="5472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rtl="0">
              <a:lnSpc>
                <a:spcPct val="120000"/>
              </a:lnSpc>
              <a:spcBef>
                <a:spcPct val="50000"/>
              </a:spcBef>
              <a:buClr>
                <a:schemeClr val="tx1"/>
              </a:buClr>
              <a:buFont typeface="Wingdings" pitchFamily="2" charset="2"/>
              <a:buChar char="Ø"/>
              <a:defRPr/>
            </a:pPr>
            <a:r>
              <a:rPr lang="en-US" sz="2000" b="1">
                <a:solidFill>
                  <a:srgbClr val="FFFF00"/>
                </a:solidFill>
                <a:effectLst>
                  <a:outerShdw blurRad="38100" dist="38100" dir="2700000" algn="tl">
                    <a:srgbClr val="000000"/>
                  </a:outerShdw>
                </a:effectLst>
              </a:rPr>
              <a:t>At </a:t>
            </a:r>
            <a:r>
              <a:rPr lang="en-US" sz="2000" b="1">
                <a:solidFill>
                  <a:srgbClr val="FF00FF"/>
                </a:solidFill>
                <a:effectLst>
                  <a:outerShdw blurRad="38100" dist="38100" dir="2700000" algn="tl">
                    <a:srgbClr val="000000"/>
                  </a:outerShdw>
                </a:effectLst>
              </a:rPr>
              <a:t>HT/LP</a:t>
            </a:r>
            <a:r>
              <a:rPr lang="en-US" sz="2000" b="1">
                <a:solidFill>
                  <a:srgbClr val="FFFF00"/>
                </a:solidFill>
                <a:effectLst>
                  <a:outerShdw blurRad="38100" dist="38100" dir="2700000" algn="tl">
                    <a:srgbClr val="000000"/>
                  </a:outerShdw>
                </a:effectLst>
              </a:rPr>
              <a:t>, dolomite marble loses CO</a:t>
            </a:r>
            <a:r>
              <a:rPr lang="en-US" sz="2000" b="1" baseline="-25000">
                <a:solidFill>
                  <a:srgbClr val="FFFF00"/>
                </a:solidFill>
                <a:effectLst>
                  <a:outerShdw blurRad="38100" dist="38100" dir="2700000" algn="tl">
                    <a:srgbClr val="000000"/>
                  </a:outerShdw>
                </a:effectLst>
              </a:rPr>
              <a:t>2</a:t>
            </a:r>
            <a:r>
              <a:rPr lang="en-US" sz="2000" b="1">
                <a:solidFill>
                  <a:srgbClr val="FFFF00"/>
                </a:solidFill>
                <a:effectLst>
                  <a:outerShdw blurRad="38100" dist="38100" dir="2700000" algn="tl">
                    <a:srgbClr val="000000"/>
                  </a:outerShdw>
                </a:effectLst>
              </a:rPr>
              <a:t> to form </a:t>
            </a:r>
            <a:r>
              <a:rPr lang="en-US" sz="2000" b="1">
                <a:effectLst>
                  <a:outerShdw blurRad="38100" dist="38100" dir="2700000" algn="tl">
                    <a:srgbClr val="000000"/>
                  </a:outerShdw>
                </a:effectLst>
              </a:rPr>
              <a:t>periclase</a:t>
            </a:r>
            <a:r>
              <a:rPr lang="en-US" sz="2000" b="1">
                <a:solidFill>
                  <a:srgbClr val="FFFF00"/>
                </a:solidFill>
                <a:effectLst>
                  <a:outerShdw blurRad="38100" dist="38100" dir="2700000" algn="tl">
                    <a:srgbClr val="000000"/>
                  </a:outerShdw>
                </a:effectLst>
              </a:rPr>
              <a:t> (MgO) in condition &lt;900 °C, and consequently reacts with water to form </a:t>
            </a:r>
            <a:r>
              <a:rPr lang="en-US" sz="2000" b="1">
                <a:effectLst>
                  <a:outerShdw blurRad="38100" dist="38100" dir="2700000" algn="tl">
                    <a:srgbClr val="000000"/>
                  </a:outerShdw>
                </a:effectLst>
              </a:rPr>
              <a:t>brucite</a:t>
            </a:r>
            <a:r>
              <a:rPr lang="en-US" sz="2000" b="1">
                <a:solidFill>
                  <a:srgbClr val="FFFF00"/>
                </a:solidFill>
                <a:effectLst>
                  <a:outerShdw blurRad="38100" dist="38100" dir="2700000" algn="tl">
                    <a:srgbClr val="000000"/>
                  </a:outerShdw>
                </a:effectLst>
              </a:rPr>
              <a:t> (MgO(OH)</a:t>
            </a:r>
            <a:r>
              <a:rPr lang="en-US" sz="2000" b="1" baseline="-25000">
                <a:solidFill>
                  <a:srgbClr val="FFFF00"/>
                </a:solidFill>
                <a:effectLst>
                  <a:outerShdw blurRad="38100" dist="38100" dir="2700000" algn="tl">
                    <a:srgbClr val="000000"/>
                  </a:outerShdw>
                </a:effectLst>
              </a:rPr>
              <a:t>2</a:t>
            </a:r>
            <a:r>
              <a:rPr lang="en-US" sz="2000" b="1">
                <a:solidFill>
                  <a:srgbClr val="FFFF00"/>
                </a:solidFill>
                <a:effectLst>
                  <a:outerShdw blurRad="38100" dist="38100" dir="2700000" algn="tl">
                    <a:srgbClr val="000000"/>
                  </a:outerShdw>
                </a:effectLst>
              </a:rPr>
              <a:t>). Therefore, the common result of decarbonation of dolomite or dolomitic marble is a mixture of </a:t>
            </a:r>
            <a:r>
              <a:rPr lang="en-US" sz="2000" b="1">
                <a:effectLst>
                  <a:outerShdw blurRad="38100" dist="38100" dir="2700000" algn="tl">
                    <a:srgbClr val="000000"/>
                  </a:outerShdw>
                </a:effectLst>
              </a:rPr>
              <a:t>brucite and calcite</a:t>
            </a:r>
            <a:r>
              <a:rPr lang="en-US" sz="2000" b="1">
                <a:solidFill>
                  <a:srgbClr val="FFFF00"/>
                </a:solidFill>
                <a:effectLst>
                  <a:outerShdw blurRad="38100" dist="38100" dir="2700000" algn="tl">
                    <a:srgbClr val="000000"/>
                  </a:outerShdw>
                </a:effectLst>
              </a:rPr>
              <a:t>.</a:t>
            </a:r>
          </a:p>
          <a:p>
            <a:pPr marL="342900" indent="-342900" algn="just" rtl="0">
              <a:lnSpc>
                <a:spcPct val="120000"/>
              </a:lnSpc>
              <a:spcBef>
                <a:spcPct val="50000"/>
              </a:spcBef>
              <a:buClr>
                <a:schemeClr val="tx1"/>
              </a:buClr>
              <a:buFont typeface="Wingdings" pitchFamily="2" charset="2"/>
              <a:buChar char="Ø"/>
              <a:defRPr/>
            </a:pPr>
            <a:r>
              <a:rPr lang="en-US" sz="2000" b="1">
                <a:solidFill>
                  <a:srgbClr val="FFFF00"/>
                </a:solidFill>
                <a:effectLst>
                  <a:outerShdw blurRad="38100" dist="38100" dir="2700000" algn="tl">
                    <a:srgbClr val="000000"/>
                  </a:outerShdw>
                </a:effectLst>
                <a:sym typeface="Wingdings" pitchFamily="2" charset="2"/>
              </a:rPr>
              <a:t>Quartz bearing dolomitic marbles (</a:t>
            </a:r>
            <a:r>
              <a:rPr lang="en-US" sz="2000" b="1">
                <a:effectLst>
                  <a:outerShdw blurRad="38100" dist="38100" dir="2700000" algn="tl">
                    <a:srgbClr val="000000"/>
                  </a:outerShdw>
                </a:effectLst>
                <a:sym typeface="Wingdings" pitchFamily="2" charset="2"/>
              </a:rPr>
              <a:t>calcite + dolomite + quartz</a:t>
            </a:r>
            <a:r>
              <a:rPr lang="en-US" sz="2000" b="1">
                <a:solidFill>
                  <a:srgbClr val="FFFF00"/>
                </a:solidFill>
                <a:effectLst>
                  <a:outerShdw blurRad="38100" dist="38100" dir="2700000" algn="tl">
                    <a:srgbClr val="000000"/>
                  </a:outerShdw>
                </a:effectLst>
                <a:sym typeface="Wingdings" pitchFamily="2" charset="2"/>
              </a:rPr>
              <a:t>) develop a characteristic sequence of Ca- and/or Mg-silicate as follows:</a:t>
            </a:r>
          </a:p>
          <a:p>
            <a:pPr marL="342900" indent="-342900" algn="just" rtl="0">
              <a:lnSpc>
                <a:spcPct val="120000"/>
              </a:lnSpc>
              <a:spcBef>
                <a:spcPct val="50000"/>
              </a:spcBef>
              <a:buClr>
                <a:schemeClr val="tx1"/>
              </a:buClr>
              <a:buFont typeface="Wingdings" pitchFamily="2" charset="2"/>
              <a:buNone/>
              <a:defRPr/>
            </a:pPr>
            <a:r>
              <a:rPr lang="en-US" sz="2000" b="1">
                <a:solidFill>
                  <a:srgbClr val="FFFF00"/>
                </a:solidFill>
                <a:effectLst>
                  <a:outerShdw blurRad="38100" dist="38100" dir="2700000" algn="tl">
                    <a:srgbClr val="000000"/>
                  </a:outerShdw>
                </a:effectLst>
                <a:sym typeface="Wingdings" pitchFamily="2" charset="2"/>
              </a:rPr>
              <a:t> </a:t>
            </a:r>
            <a:r>
              <a:rPr lang="en-US" sz="2000" b="1">
                <a:effectLst>
                  <a:outerShdw blurRad="38100" dist="38100" dir="2700000" algn="tl">
                    <a:srgbClr val="000000"/>
                  </a:outerShdw>
                </a:effectLst>
                <a:sym typeface="Wingdings" pitchFamily="2" charset="2"/>
              </a:rPr>
              <a:t>(i) talc</a:t>
            </a:r>
            <a:endParaRPr lang="en-US" sz="2000" b="1">
              <a:solidFill>
                <a:srgbClr val="FFFF00"/>
              </a:solidFill>
              <a:effectLst>
                <a:outerShdw blurRad="38100" dist="38100" dir="2700000" algn="tl">
                  <a:srgbClr val="000000"/>
                </a:outerShdw>
              </a:effectLst>
              <a:sym typeface="Wingdings" pitchFamily="2" charset="2"/>
            </a:endParaRPr>
          </a:p>
          <a:p>
            <a:pPr marL="342900" indent="-342900" algn="ctr" rtl="0">
              <a:lnSpc>
                <a:spcPct val="60000"/>
              </a:lnSpc>
              <a:spcBef>
                <a:spcPct val="50000"/>
              </a:spcBef>
              <a:buClr>
                <a:schemeClr val="tx1"/>
              </a:buClr>
              <a:buFont typeface="Wingdings" pitchFamily="2" charset="2"/>
              <a:buNone/>
              <a:defRPr/>
            </a:pPr>
            <a:r>
              <a:rPr lang="it-IT" sz="2000" b="1">
                <a:effectLst>
                  <a:outerShdw blurRad="38100" dist="38100" dir="2700000" algn="tl">
                    <a:srgbClr val="000000"/>
                  </a:outerShdw>
                </a:effectLst>
                <a:sym typeface="Wingdings" pitchFamily="2" charset="2"/>
              </a:rPr>
              <a:t>dolomite + qurtz + H</a:t>
            </a:r>
            <a:r>
              <a:rPr lang="it-IT" sz="2000" b="1" baseline="-25000">
                <a:effectLst>
                  <a:outerShdw blurRad="38100" dist="38100" dir="2700000" algn="tl">
                    <a:srgbClr val="000000"/>
                  </a:outerShdw>
                </a:effectLst>
                <a:sym typeface="Wingdings" pitchFamily="2" charset="2"/>
              </a:rPr>
              <a:t>2</a:t>
            </a:r>
            <a:r>
              <a:rPr lang="it-IT" sz="2000" b="1">
                <a:effectLst>
                  <a:outerShdw blurRad="38100" dist="38100" dir="2700000" algn="tl">
                    <a:srgbClr val="000000"/>
                  </a:outerShdw>
                </a:effectLst>
                <a:sym typeface="Wingdings" pitchFamily="2" charset="2"/>
              </a:rPr>
              <a:t>O = talc + calcite + CO</a:t>
            </a:r>
            <a:r>
              <a:rPr lang="it-IT" sz="2000" b="1" baseline="-25000">
                <a:effectLst>
                  <a:outerShdw blurRad="38100" dist="38100" dir="2700000" algn="tl">
                    <a:srgbClr val="000000"/>
                  </a:outerShdw>
                </a:effectLst>
                <a:sym typeface="Wingdings" pitchFamily="2" charset="2"/>
              </a:rPr>
              <a:t>2</a:t>
            </a:r>
            <a:r>
              <a:rPr lang="en-US" sz="2000" b="1">
                <a:solidFill>
                  <a:srgbClr val="FFFF00"/>
                </a:solidFill>
                <a:effectLst>
                  <a:outerShdw blurRad="38100" dist="38100" dir="2700000" algn="tl">
                    <a:srgbClr val="000000"/>
                  </a:outerShdw>
                </a:effectLst>
                <a:sym typeface="Wingdings" pitchFamily="2" charset="2"/>
              </a:rPr>
              <a:t> </a:t>
            </a:r>
          </a:p>
          <a:p>
            <a:pPr marL="342900" indent="-342900" algn="just" rtl="0">
              <a:lnSpc>
                <a:spcPct val="120000"/>
              </a:lnSpc>
              <a:spcBef>
                <a:spcPct val="50000"/>
              </a:spcBef>
              <a:buClr>
                <a:schemeClr val="tx1"/>
              </a:buClr>
              <a:buFont typeface="Wingdings" pitchFamily="2" charset="2"/>
              <a:buNone/>
              <a:defRPr/>
            </a:pPr>
            <a:r>
              <a:rPr lang="en-US" sz="2000" b="1">
                <a:solidFill>
                  <a:srgbClr val="FFFF00"/>
                </a:solidFill>
                <a:effectLst>
                  <a:outerShdw blurRad="38100" dist="38100" dir="2700000" algn="tl">
                    <a:srgbClr val="000000"/>
                  </a:outerShdw>
                </a:effectLst>
                <a:sym typeface="Wingdings" pitchFamily="2" charset="2"/>
              </a:rPr>
              <a:t> </a:t>
            </a:r>
            <a:r>
              <a:rPr lang="en-US" sz="2000" b="1">
                <a:effectLst>
                  <a:outerShdw blurRad="38100" dist="38100" dir="2700000" algn="tl">
                    <a:srgbClr val="000000"/>
                  </a:outerShdw>
                </a:effectLst>
                <a:sym typeface="Wingdings" pitchFamily="2" charset="2"/>
              </a:rPr>
              <a:t>(ii) tremolite</a:t>
            </a:r>
            <a:r>
              <a:rPr lang="en-US" sz="2000" b="1">
                <a:solidFill>
                  <a:srgbClr val="FFFF00"/>
                </a:solidFill>
                <a:effectLst>
                  <a:outerShdw blurRad="38100" dist="38100" dir="2700000" algn="tl">
                    <a:srgbClr val="000000"/>
                  </a:outerShdw>
                </a:effectLst>
                <a:sym typeface="Wingdings" pitchFamily="2" charset="2"/>
              </a:rPr>
              <a:t> in the greenschist facies,</a:t>
            </a:r>
          </a:p>
          <a:p>
            <a:pPr marL="342900" indent="-342900" algn="ctr" rtl="0">
              <a:lnSpc>
                <a:spcPct val="120000"/>
              </a:lnSpc>
              <a:spcBef>
                <a:spcPct val="50000"/>
              </a:spcBef>
              <a:buClr>
                <a:schemeClr val="tx1"/>
              </a:buClr>
              <a:buFont typeface="Wingdings" pitchFamily="2" charset="2"/>
              <a:buNone/>
              <a:defRPr/>
            </a:pPr>
            <a:r>
              <a:rPr lang="it-IT" sz="2000" b="1">
                <a:effectLst>
                  <a:outerShdw blurRad="38100" dist="38100" dir="2700000" algn="tl">
                    <a:srgbClr val="000000"/>
                  </a:outerShdw>
                </a:effectLst>
                <a:sym typeface="Wingdings" pitchFamily="2" charset="2"/>
              </a:rPr>
              <a:t>talc + calcite + quartz = tremolite +  H</a:t>
            </a:r>
            <a:r>
              <a:rPr lang="it-IT" sz="2000" b="1" baseline="-25000">
                <a:effectLst>
                  <a:outerShdw blurRad="38100" dist="38100" dir="2700000" algn="tl">
                    <a:srgbClr val="000000"/>
                  </a:outerShdw>
                </a:effectLst>
                <a:sym typeface="Wingdings" pitchFamily="2" charset="2"/>
              </a:rPr>
              <a:t>2</a:t>
            </a:r>
            <a:r>
              <a:rPr lang="it-IT" sz="2000" b="1">
                <a:effectLst>
                  <a:outerShdw blurRad="38100" dist="38100" dir="2700000" algn="tl">
                    <a:srgbClr val="000000"/>
                  </a:outerShdw>
                </a:effectLst>
                <a:sym typeface="Wingdings" pitchFamily="2" charset="2"/>
              </a:rPr>
              <a:t>O + CO</a:t>
            </a:r>
            <a:r>
              <a:rPr lang="it-IT" sz="2000" b="1" baseline="-25000">
                <a:effectLst>
                  <a:outerShdw blurRad="38100" dist="38100" dir="2700000" algn="tl">
                    <a:srgbClr val="000000"/>
                  </a:outerShdw>
                </a:effectLst>
                <a:sym typeface="Wingdings" pitchFamily="2" charset="2"/>
              </a:rPr>
              <a:t>2 </a:t>
            </a:r>
            <a:r>
              <a:rPr lang="it-IT" sz="2000" b="1">
                <a:effectLst>
                  <a:outerShdw blurRad="38100" dist="38100" dir="2700000" algn="tl">
                    <a:srgbClr val="000000"/>
                  </a:outerShdw>
                </a:effectLst>
                <a:sym typeface="Wingdings" pitchFamily="2" charset="2"/>
              </a:rPr>
              <a:t>(quartz rich)</a:t>
            </a:r>
          </a:p>
          <a:p>
            <a:pPr marL="342900" indent="-342900" algn="ctr" rtl="0">
              <a:lnSpc>
                <a:spcPct val="40000"/>
              </a:lnSpc>
              <a:spcBef>
                <a:spcPct val="50000"/>
              </a:spcBef>
              <a:buClr>
                <a:schemeClr val="tx1"/>
              </a:buClr>
              <a:buFont typeface="Wingdings" pitchFamily="2" charset="2"/>
              <a:buNone/>
              <a:defRPr/>
            </a:pPr>
            <a:r>
              <a:rPr lang="en-US" sz="3200">
                <a:effectLst>
                  <a:outerShdw blurRad="38100" dist="38100" dir="2700000" algn="tl">
                    <a:srgbClr val="000000"/>
                  </a:outerShdw>
                </a:effectLst>
                <a:sym typeface="Wingdings" pitchFamily="2" charset="2"/>
              </a:rPr>
              <a:t> </a:t>
            </a:r>
            <a:r>
              <a:rPr lang="it-IT" sz="2000" b="1">
                <a:effectLst>
                  <a:outerShdw blurRad="38100" dist="38100" dir="2700000" algn="tl">
                    <a:srgbClr val="000000"/>
                  </a:outerShdw>
                </a:effectLst>
                <a:sym typeface="Wingdings" pitchFamily="2" charset="2"/>
              </a:rPr>
              <a:t>talc+calcite = tremolite + dolomite + CO</a:t>
            </a:r>
            <a:r>
              <a:rPr lang="it-IT" sz="2000" b="1" baseline="-25000">
                <a:effectLst>
                  <a:outerShdw blurRad="38100" dist="38100" dir="2700000" algn="tl">
                    <a:srgbClr val="000000"/>
                  </a:outerShdw>
                </a:effectLst>
                <a:sym typeface="Wingdings" pitchFamily="2" charset="2"/>
              </a:rPr>
              <a:t>2</a:t>
            </a:r>
            <a:r>
              <a:rPr lang="it-IT" sz="2000" b="1">
                <a:effectLst>
                  <a:outerShdw blurRad="38100" dist="38100" dir="2700000" algn="tl">
                    <a:srgbClr val="000000"/>
                  </a:outerShdw>
                </a:effectLst>
                <a:sym typeface="Wingdings" pitchFamily="2" charset="2"/>
              </a:rPr>
              <a:t> + H</a:t>
            </a:r>
            <a:r>
              <a:rPr lang="it-IT" sz="2000" b="1" baseline="-25000">
                <a:effectLst>
                  <a:outerShdw blurRad="38100" dist="38100" dir="2700000" algn="tl">
                    <a:srgbClr val="000000"/>
                  </a:outerShdw>
                </a:effectLst>
                <a:sym typeface="Wingdings" pitchFamily="2" charset="2"/>
              </a:rPr>
              <a:t>2</a:t>
            </a:r>
            <a:r>
              <a:rPr lang="it-IT" sz="2000" b="1">
                <a:effectLst>
                  <a:outerShdw blurRad="38100" dist="38100" dir="2700000" algn="tl">
                    <a:srgbClr val="000000"/>
                  </a:outerShdw>
                </a:effectLst>
                <a:sym typeface="Wingdings" pitchFamily="2" charset="2"/>
              </a:rPr>
              <a:t>O (quartz poor)</a:t>
            </a:r>
            <a:endParaRPr lang="en-US" sz="2000" b="1">
              <a:effectLst>
                <a:outerShdw blurRad="38100" dist="38100" dir="2700000" algn="tl">
                  <a:srgbClr val="000000"/>
                </a:outerShdw>
              </a:effectLst>
              <a:sym typeface="Wingdings" pitchFamily="2" charset="2"/>
            </a:endParaRPr>
          </a:p>
        </p:txBody>
      </p:sp>
      <p:sp>
        <p:nvSpPr>
          <p:cNvPr id="279556" name="Rectangle 4"/>
          <p:cNvSpPr>
            <a:spLocks noChangeArrowheads="1"/>
          </p:cNvSpPr>
          <p:nvPr/>
        </p:nvSpPr>
        <p:spPr bwMode="auto">
          <a:xfrm>
            <a:off x="179388" y="620713"/>
            <a:ext cx="33845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rtl="0">
              <a:defRPr/>
            </a:pPr>
            <a:r>
              <a:rPr lang="en-US" sz="2400" b="1">
                <a:solidFill>
                  <a:srgbClr val="CCFFCC"/>
                </a:solidFill>
              </a:rPr>
              <a:t>A- Dolomite marble</a:t>
            </a:r>
            <a:r>
              <a:rPr lang="en-US" sz="4000">
                <a:solidFill>
                  <a:schemeClr val="tx2"/>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p:cTn id="7" dur="500" fill="hold"/>
                                        <p:tgtEl>
                                          <p:spTgt spid="279556"/>
                                        </p:tgtEl>
                                        <p:attrNameLst>
                                          <p:attrName>ppt_w</p:attrName>
                                        </p:attrNameLst>
                                      </p:cBhvr>
                                      <p:tavLst>
                                        <p:tav tm="0">
                                          <p:val>
                                            <p:fltVal val="0"/>
                                          </p:val>
                                        </p:tav>
                                        <p:tav tm="100000">
                                          <p:val>
                                            <p:strVal val="#ppt_w"/>
                                          </p:val>
                                        </p:tav>
                                      </p:tavLst>
                                    </p:anim>
                                    <p:anim calcmode="lin" valueType="num">
                                      <p:cBhvr>
                                        <p:cTn id="8" dur="500" fill="hold"/>
                                        <p:tgtEl>
                                          <p:spTgt spid="279556"/>
                                        </p:tgtEl>
                                        <p:attrNameLst>
                                          <p:attrName>ppt_h</p:attrName>
                                        </p:attrNameLst>
                                      </p:cBhvr>
                                      <p:tavLst>
                                        <p:tav tm="0">
                                          <p:val>
                                            <p:fltVal val="0"/>
                                          </p:val>
                                        </p:tav>
                                        <p:tav tm="100000">
                                          <p:val>
                                            <p:strVal val="#ppt_h"/>
                                          </p:val>
                                        </p:tav>
                                      </p:tavLst>
                                    </p:anim>
                                    <p:animEffect transition="in" filter="fade">
                                      <p:cBhvr>
                                        <p:cTn id="9" dur="500"/>
                                        <p:tgtEl>
                                          <p:spTgt spid="279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79555">
                                            <p:bg/>
                                          </p:spTgt>
                                        </p:tgtEl>
                                        <p:attrNameLst>
                                          <p:attrName>style.visibility</p:attrName>
                                        </p:attrNameLst>
                                      </p:cBhvr>
                                      <p:to>
                                        <p:strVal val="visible"/>
                                      </p:to>
                                    </p:set>
                                    <p:animEffect transition="in" filter="circle(in)">
                                      <p:cBhvr>
                                        <p:cTn id="14" dur="2000"/>
                                        <p:tgtEl>
                                          <p:spTgt spid="279555">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9555">
                                            <p:txEl>
                                              <p:pRg st="0" end="0"/>
                                            </p:txEl>
                                          </p:spTgt>
                                        </p:tgtEl>
                                        <p:attrNameLst>
                                          <p:attrName>style.visibility</p:attrName>
                                        </p:attrNameLst>
                                      </p:cBhvr>
                                      <p:to>
                                        <p:strVal val="visible"/>
                                      </p:to>
                                    </p:set>
                                    <p:anim calcmode="lin" valueType="num">
                                      <p:cBhvr additive="base">
                                        <p:cTn id="19" dur="500" fill="hold"/>
                                        <p:tgtEl>
                                          <p:spTgt spid="27955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9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9555">
                                            <p:txEl>
                                              <p:pRg st="1" end="1"/>
                                            </p:txEl>
                                          </p:spTgt>
                                        </p:tgtEl>
                                        <p:attrNameLst>
                                          <p:attrName>style.visibility</p:attrName>
                                        </p:attrNameLst>
                                      </p:cBhvr>
                                      <p:to>
                                        <p:strVal val="visible"/>
                                      </p:to>
                                    </p:set>
                                    <p:anim calcmode="lin" valueType="num">
                                      <p:cBhvr additive="base">
                                        <p:cTn id="25" dur="500" fill="hold"/>
                                        <p:tgtEl>
                                          <p:spTgt spid="27955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9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79555">
                                            <p:txEl>
                                              <p:pRg st="2" end="2"/>
                                            </p:txEl>
                                          </p:spTgt>
                                        </p:tgtEl>
                                        <p:attrNameLst>
                                          <p:attrName>style.visibility</p:attrName>
                                        </p:attrNameLst>
                                      </p:cBhvr>
                                      <p:to>
                                        <p:strVal val="visible"/>
                                      </p:to>
                                    </p:set>
                                    <p:anim calcmode="lin" valueType="num">
                                      <p:cBhvr additive="base">
                                        <p:cTn id="31" dur="500" fill="hold"/>
                                        <p:tgtEl>
                                          <p:spTgt spid="27955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9555">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9555">
                                            <p:txEl>
                                              <p:pRg st="3" end="3"/>
                                            </p:txEl>
                                          </p:spTgt>
                                        </p:tgtEl>
                                        <p:attrNameLst>
                                          <p:attrName>style.visibility</p:attrName>
                                        </p:attrNameLst>
                                      </p:cBhvr>
                                      <p:to>
                                        <p:strVal val="visible"/>
                                      </p:to>
                                    </p:set>
                                    <p:anim calcmode="lin" valueType="num">
                                      <p:cBhvr additive="base">
                                        <p:cTn id="35" dur="500" fill="hold"/>
                                        <p:tgtEl>
                                          <p:spTgt spid="27955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9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79555">
                                            <p:txEl>
                                              <p:pRg st="4" end="4"/>
                                            </p:txEl>
                                          </p:spTgt>
                                        </p:tgtEl>
                                        <p:attrNameLst>
                                          <p:attrName>style.visibility</p:attrName>
                                        </p:attrNameLst>
                                      </p:cBhvr>
                                      <p:to>
                                        <p:strVal val="visible"/>
                                      </p:to>
                                    </p:set>
                                    <p:anim calcmode="lin" valueType="num">
                                      <p:cBhvr additive="base">
                                        <p:cTn id="41" dur="500" fill="hold"/>
                                        <p:tgtEl>
                                          <p:spTgt spid="27955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9555">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79555">
                                            <p:txEl>
                                              <p:pRg st="5" end="5"/>
                                            </p:txEl>
                                          </p:spTgt>
                                        </p:tgtEl>
                                        <p:attrNameLst>
                                          <p:attrName>style.visibility</p:attrName>
                                        </p:attrNameLst>
                                      </p:cBhvr>
                                      <p:to>
                                        <p:strVal val="visible"/>
                                      </p:to>
                                    </p:set>
                                    <p:anim calcmode="lin" valueType="num">
                                      <p:cBhvr additive="base">
                                        <p:cTn id="45" dur="500" fill="hold"/>
                                        <p:tgtEl>
                                          <p:spTgt spid="27955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9555">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9555">
                                            <p:txEl>
                                              <p:pRg st="6" end="6"/>
                                            </p:txEl>
                                          </p:spTgt>
                                        </p:tgtEl>
                                        <p:attrNameLst>
                                          <p:attrName>style.visibility</p:attrName>
                                        </p:attrNameLst>
                                      </p:cBhvr>
                                      <p:to>
                                        <p:strVal val="visible"/>
                                      </p:to>
                                    </p:set>
                                    <p:anim calcmode="lin" valueType="num">
                                      <p:cBhvr additive="base">
                                        <p:cTn id="49" dur="500" fill="hold"/>
                                        <p:tgtEl>
                                          <p:spTgt spid="27955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95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allAtOnce" animBg="1"/>
      <p:bldP spid="2795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44450"/>
            <a:ext cx="9144000" cy="409575"/>
          </a:xfrm>
        </p:spPr>
        <p:txBody>
          <a:bodyPr/>
          <a:lstStyle/>
          <a:p>
            <a:pPr rtl="0" eaLnBrk="1" hangingPunct="1">
              <a:defRPr/>
            </a:pPr>
            <a:r>
              <a:rPr lang="en-US" sz="2400" b="1" smtClean="0">
                <a:solidFill>
                  <a:srgbClr val="FFFFFF"/>
                </a:solidFill>
                <a:effectLst/>
              </a:rPr>
              <a:t>1- Pure Carbonates (Limestone and dolomite)</a:t>
            </a:r>
            <a:r>
              <a:rPr lang="en-US" sz="4000" smtClean="0"/>
              <a:t> </a:t>
            </a:r>
          </a:p>
        </p:txBody>
      </p:sp>
      <p:sp>
        <p:nvSpPr>
          <p:cNvPr id="270340" name="Rectangle 4"/>
          <p:cNvSpPr>
            <a:spLocks noChangeArrowheads="1"/>
          </p:cNvSpPr>
          <p:nvPr/>
        </p:nvSpPr>
        <p:spPr bwMode="auto">
          <a:xfrm>
            <a:off x="34925" y="1196975"/>
            <a:ext cx="8964613" cy="5472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rtl="0">
              <a:lnSpc>
                <a:spcPct val="120000"/>
              </a:lnSpc>
              <a:spcBef>
                <a:spcPct val="50000"/>
              </a:spcBef>
              <a:buClr>
                <a:schemeClr val="tx1"/>
              </a:buClr>
              <a:buFont typeface="Wingdings" pitchFamily="2" charset="2"/>
              <a:buNone/>
              <a:defRPr/>
            </a:pPr>
            <a:r>
              <a:rPr lang="en-US" sz="2000" b="1">
                <a:effectLst>
                  <a:outerShdw blurRad="38100" dist="38100" dir="2700000" algn="tl">
                    <a:srgbClr val="000000"/>
                  </a:outerShdw>
                </a:effectLst>
                <a:sym typeface="Wingdings" pitchFamily="2" charset="2"/>
              </a:rPr>
              <a:t>(iii) diopside and/or forsterite</a:t>
            </a:r>
            <a:r>
              <a:rPr lang="en-US" sz="2000" b="1">
                <a:solidFill>
                  <a:srgbClr val="FFFF00"/>
                </a:solidFill>
                <a:effectLst>
                  <a:outerShdw blurRad="38100" dist="38100" dir="2700000" algn="tl">
                    <a:srgbClr val="000000"/>
                  </a:outerShdw>
                </a:effectLst>
                <a:sym typeface="Wingdings" pitchFamily="2" charset="2"/>
              </a:rPr>
              <a:t> in the amphibolite facies</a:t>
            </a:r>
          </a:p>
          <a:p>
            <a:pPr marL="342900" indent="-342900" algn="ctr" rtl="0">
              <a:lnSpc>
                <a:spcPct val="120000"/>
              </a:lnSpc>
              <a:spcBef>
                <a:spcPct val="50000"/>
              </a:spcBef>
              <a:buClr>
                <a:schemeClr val="tx1"/>
              </a:buClr>
              <a:buFont typeface="Wingdings" pitchFamily="2" charset="2"/>
              <a:buNone/>
              <a:defRPr/>
            </a:pPr>
            <a:r>
              <a:rPr lang="it-IT" sz="2000" b="1">
                <a:effectLst>
                  <a:outerShdw blurRad="38100" dist="38100" dir="2700000" algn="tl">
                    <a:srgbClr val="000000"/>
                  </a:outerShdw>
                </a:effectLst>
                <a:sym typeface="Wingdings" pitchFamily="2" charset="2"/>
              </a:rPr>
              <a:t>tremolite+calcite+quartz = diopside+H</a:t>
            </a:r>
            <a:r>
              <a:rPr lang="it-IT" sz="2000" b="1" baseline="-25000">
                <a:effectLst>
                  <a:outerShdw blurRad="38100" dist="38100" dir="2700000" algn="tl">
                    <a:srgbClr val="000000"/>
                  </a:outerShdw>
                </a:effectLst>
                <a:sym typeface="Wingdings" pitchFamily="2" charset="2"/>
              </a:rPr>
              <a:t>2</a:t>
            </a:r>
            <a:r>
              <a:rPr lang="it-IT" sz="2000" b="1">
                <a:effectLst>
                  <a:outerShdw blurRad="38100" dist="38100" dir="2700000" algn="tl">
                    <a:srgbClr val="000000"/>
                  </a:outerShdw>
                </a:effectLst>
                <a:sym typeface="Wingdings" pitchFamily="2" charset="2"/>
              </a:rPr>
              <a:t>O +CO</a:t>
            </a:r>
            <a:r>
              <a:rPr lang="it-IT" sz="2000" b="1" baseline="-25000">
                <a:effectLst>
                  <a:outerShdw blurRad="38100" dist="38100" dir="2700000" algn="tl">
                    <a:srgbClr val="000000"/>
                  </a:outerShdw>
                </a:effectLst>
                <a:sym typeface="Wingdings" pitchFamily="2" charset="2"/>
              </a:rPr>
              <a:t>2</a:t>
            </a:r>
            <a:endParaRPr lang="en-US" sz="2000" b="1" baseline="-25000">
              <a:effectLst>
                <a:outerShdw blurRad="38100" dist="38100" dir="2700000" algn="tl">
                  <a:srgbClr val="000000"/>
                </a:outerShdw>
              </a:effectLst>
              <a:sym typeface="Wingdings" pitchFamily="2" charset="2"/>
            </a:endParaRPr>
          </a:p>
          <a:p>
            <a:pPr marL="342900" indent="-342900" algn="ctr" rtl="0">
              <a:lnSpc>
                <a:spcPct val="120000"/>
              </a:lnSpc>
              <a:spcBef>
                <a:spcPct val="50000"/>
              </a:spcBef>
              <a:buClr>
                <a:schemeClr val="tx1"/>
              </a:buClr>
              <a:buFont typeface="Wingdings" pitchFamily="2" charset="2"/>
              <a:buNone/>
              <a:defRPr/>
            </a:pPr>
            <a:r>
              <a:rPr lang="it-IT" sz="2000" b="1">
                <a:effectLst>
                  <a:outerShdw blurRad="38100" dist="38100" dir="2700000" algn="tl">
                    <a:srgbClr val="000000"/>
                  </a:outerShdw>
                </a:effectLst>
                <a:sym typeface="Wingdings" pitchFamily="2" charset="2"/>
              </a:rPr>
              <a:t>tremolite + dolomite = forsterite + calcite + H</a:t>
            </a:r>
            <a:r>
              <a:rPr lang="it-IT" sz="2000" b="1" baseline="-25000">
                <a:effectLst>
                  <a:outerShdw blurRad="38100" dist="38100" dir="2700000" algn="tl">
                    <a:srgbClr val="000000"/>
                  </a:outerShdw>
                </a:effectLst>
                <a:sym typeface="Wingdings" pitchFamily="2" charset="2"/>
              </a:rPr>
              <a:t>2</a:t>
            </a:r>
            <a:r>
              <a:rPr lang="it-IT" sz="2000" b="1">
                <a:effectLst>
                  <a:outerShdw blurRad="38100" dist="38100" dir="2700000" algn="tl">
                    <a:srgbClr val="000000"/>
                  </a:outerShdw>
                </a:effectLst>
                <a:sym typeface="Wingdings" pitchFamily="2" charset="2"/>
              </a:rPr>
              <a:t>O + CO</a:t>
            </a:r>
            <a:r>
              <a:rPr lang="it-IT" sz="2000" b="1" baseline="-25000">
                <a:effectLst>
                  <a:outerShdw blurRad="38100" dist="38100" dir="2700000" algn="tl">
                    <a:srgbClr val="000000"/>
                  </a:outerShdw>
                </a:effectLst>
                <a:sym typeface="Wingdings" pitchFamily="2" charset="2"/>
              </a:rPr>
              <a:t>2</a:t>
            </a:r>
            <a:endParaRPr lang="en-US" sz="2000" b="1" baseline="-25000">
              <a:effectLst>
                <a:outerShdw blurRad="38100" dist="38100" dir="2700000" algn="tl">
                  <a:srgbClr val="000000"/>
                </a:outerShdw>
              </a:effectLst>
              <a:sym typeface="Wingdings" pitchFamily="2" charset="2"/>
            </a:endParaRPr>
          </a:p>
          <a:p>
            <a:pPr marL="342900" indent="-342900" algn="just" rtl="0">
              <a:lnSpc>
                <a:spcPct val="120000"/>
              </a:lnSpc>
              <a:spcBef>
                <a:spcPct val="50000"/>
              </a:spcBef>
              <a:buClr>
                <a:schemeClr val="tx1"/>
              </a:buClr>
              <a:buFont typeface="Wingdings" pitchFamily="2" charset="2"/>
              <a:buNone/>
              <a:defRPr/>
            </a:pPr>
            <a:r>
              <a:rPr lang="en-US" sz="2000" b="1">
                <a:solidFill>
                  <a:srgbClr val="FFFF00"/>
                </a:solidFill>
                <a:effectLst>
                  <a:outerShdw blurRad="38100" dist="38100" dir="2700000" algn="tl">
                    <a:srgbClr val="000000"/>
                  </a:outerShdw>
                </a:effectLst>
                <a:sym typeface="Wingdings" pitchFamily="2" charset="2"/>
              </a:rPr>
              <a:t>And, </a:t>
            </a:r>
          </a:p>
          <a:p>
            <a:pPr marL="342900" indent="-342900" algn="just" rtl="0">
              <a:lnSpc>
                <a:spcPct val="120000"/>
              </a:lnSpc>
              <a:spcBef>
                <a:spcPct val="50000"/>
              </a:spcBef>
              <a:buClr>
                <a:schemeClr val="tx1"/>
              </a:buClr>
              <a:buFont typeface="Wingdings" pitchFamily="2" charset="2"/>
              <a:buNone/>
              <a:defRPr/>
            </a:pPr>
            <a:r>
              <a:rPr lang="en-US" sz="2000" b="1">
                <a:effectLst>
                  <a:outerShdw blurRad="38100" dist="38100" dir="2700000" algn="tl">
                    <a:srgbClr val="000000"/>
                  </a:outerShdw>
                </a:effectLst>
                <a:sym typeface="Wingdings" pitchFamily="2" charset="2"/>
              </a:rPr>
              <a:t>(iv) diopside + forsterite</a:t>
            </a:r>
            <a:r>
              <a:rPr lang="en-US" sz="2000" b="1">
                <a:solidFill>
                  <a:srgbClr val="FFFF00"/>
                </a:solidFill>
                <a:effectLst>
                  <a:outerShdw blurRad="38100" dist="38100" dir="2700000" algn="tl">
                    <a:srgbClr val="000000"/>
                  </a:outerShdw>
                </a:effectLst>
                <a:sym typeface="Wingdings" pitchFamily="2" charset="2"/>
              </a:rPr>
              <a:t> at higher grade.</a:t>
            </a:r>
            <a:r>
              <a:rPr lang="en-GB" sz="2000" b="1">
                <a:solidFill>
                  <a:srgbClr val="FFFF00"/>
                </a:solidFill>
                <a:effectLst>
                  <a:outerShdw blurRad="38100" dist="38100" dir="2700000" algn="tl">
                    <a:srgbClr val="000000"/>
                  </a:outerShdw>
                </a:effectLst>
                <a:sym typeface="Wingdings" pitchFamily="2" charset="2"/>
              </a:rPr>
              <a:t> </a:t>
            </a:r>
          </a:p>
          <a:p>
            <a:pPr marL="342900" indent="-342900" algn="ctr" rtl="0">
              <a:lnSpc>
                <a:spcPct val="70000"/>
              </a:lnSpc>
              <a:spcBef>
                <a:spcPct val="50000"/>
              </a:spcBef>
              <a:buClr>
                <a:schemeClr val="tx1"/>
              </a:buClr>
              <a:buFont typeface="Wingdings" pitchFamily="2" charset="2"/>
              <a:buNone/>
              <a:defRPr/>
            </a:pPr>
            <a:r>
              <a:rPr lang="en-US" sz="3200">
                <a:effectLst>
                  <a:outerShdw blurRad="38100" dist="38100" dir="2700000" algn="tl">
                    <a:srgbClr val="000000"/>
                  </a:outerShdw>
                </a:effectLst>
                <a:sym typeface="Wingdings" pitchFamily="2" charset="2"/>
              </a:rPr>
              <a:t> </a:t>
            </a:r>
            <a:r>
              <a:rPr lang="it-IT" sz="2000" b="1">
                <a:effectLst>
                  <a:outerShdw blurRad="38100" dist="38100" dir="2700000" algn="tl">
                    <a:srgbClr val="000000"/>
                  </a:outerShdw>
                </a:effectLst>
                <a:sym typeface="Wingdings" pitchFamily="2" charset="2"/>
              </a:rPr>
              <a:t>tremolite + calcite = diopside + forsterite + H</a:t>
            </a:r>
            <a:r>
              <a:rPr lang="it-IT" sz="2000" b="1" baseline="-25000">
                <a:effectLst>
                  <a:outerShdw blurRad="38100" dist="38100" dir="2700000" algn="tl">
                    <a:srgbClr val="000000"/>
                  </a:outerShdw>
                </a:effectLst>
                <a:sym typeface="Wingdings" pitchFamily="2" charset="2"/>
              </a:rPr>
              <a:t>2</a:t>
            </a:r>
            <a:r>
              <a:rPr lang="it-IT" sz="2000" b="1">
                <a:effectLst>
                  <a:outerShdw blurRad="38100" dist="38100" dir="2700000" algn="tl">
                    <a:srgbClr val="000000"/>
                  </a:outerShdw>
                </a:effectLst>
                <a:sym typeface="Wingdings" pitchFamily="2" charset="2"/>
              </a:rPr>
              <a:t>O+CO</a:t>
            </a:r>
            <a:r>
              <a:rPr lang="it-IT" sz="2000" b="1" baseline="-25000">
                <a:effectLst>
                  <a:outerShdw blurRad="38100" dist="38100" dir="2700000" algn="tl">
                    <a:srgbClr val="000000"/>
                  </a:outerShdw>
                </a:effectLst>
                <a:sym typeface="Wingdings" pitchFamily="2" charset="2"/>
              </a:rPr>
              <a:t>2</a:t>
            </a:r>
            <a:r>
              <a:rPr lang="en-GB" sz="2000" b="1">
                <a:effectLst>
                  <a:outerShdw blurRad="38100" dist="38100" dir="2700000" algn="tl">
                    <a:srgbClr val="000000"/>
                  </a:outerShdw>
                </a:effectLst>
                <a:sym typeface="Wingdings" pitchFamily="2" charset="2"/>
              </a:rPr>
              <a:t> </a:t>
            </a:r>
          </a:p>
          <a:p>
            <a:pPr marL="342900" indent="-342900" algn="just" rtl="0">
              <a:lnSpc>
                <a:spcPct val="120000"/>
              </a:lnSpc>
              <a:spcBef>
                <a:spcPct val="50000"/>
              </a:spcBef>
              <a:buClr>
                <a:schemeClr val="tx1"/>
              </a:buClr>
              <a:buFont typeface="Wingdings" pitchFamily="2" charset="2"/>
              <a:buChar char="Ø"/>
              <a:defRPr/>
            </a:pPr>
            <a:r>
              <a:rPr lang="en-US" sz="2000" b="1">
                <a:solidFill>
                  <a:srgbClr val="FFFF00"/>
                </a:solidFill>
                <a:effectLst>
                  <a:outerShdw blurRad="38100" dist="38100" dir="2700000" algn="tl">
                    <a:srgbClr val="000000"/>
                  </a:outerShdw>
                </a:effectLst>
                <a:sym typeface="Wingdings" pitchFamily="2" charset="2"/>
              </a:rPr>
              <a:t>Sheet-silicate impurity in calcite and dolomite marble adds variety by the following Al-bearing minerals to feature in the assemblage: typically they include </a:t>
            </a:r>
            <a:r>
              <a:rPr lang="en-US" sz="2000" b="1">
                <a:effectLst>
                  <a:outerShdw blurRad="38100" dist="38100" dir="2700000" algn="tl">
                    <a:srgbClr val="000000"/>
                  </a:outerShdw>
                </a:effectLst>
                <a:sym typeface="Wingdings" pitchFamily="2" charset="2"/>
              </a:rPr>
              <a:t>zoisite, epidote and Ca-rich garnet</a:t>
            </a:r>
            <a:r>
              <a:rPr lang="en-US" sz="2000" b="1">
                <a:solidFill>
                  <a:srgbClr val="FFFF00"/>
                </a:solidFill>
                <a:effectLst>
                  <a:outerShdw blurRad="38100" dist="38100" dir="2700000" algn="tl">
                    <a:srgbClr val="000000"/>
                  </a:outerShdw>
                </a:effectLst>
                <a:sym typeface="Wingdings" pitchFamily="2" charset="2"/>
              </a:rPr>
              <a:t> in the greenschist facies and </a:t>
            </a:r>
            <a:r>
              <a:rPr lang="en-US" sz="2000" b="1">
                <a:effectLst>
                  <a:outerShdw blurRad="38100" dist="38100" dir="2700000" algn="tl">
                    <a:srgbClr val="000000"/>
                  </a:outerShdw>
                </a:effectLst>
                <a:sym typeface="Wingdings" pitchFamily="2" charset="2"/>
              </a:rPr>
              <a:t>anorthite</a:t>
            </a:r>
            <a:r>
              <a:rPr lang="en-US" sz="2000" b="1">
                <a:solidFill>
                  <a:srgbClr val="FFFF00"/>
                </a:solidFill>
                <a:effectLst>
                  <a:outerShdw blurRad="38100" dist="38100" dir="2700000" algn="tl">
                    <a:srgbClr val="000000"/>
                  </a:outerShdw>
                </a:effectLst>
                <a:sym typeface="Wingdings" pitchFamily="2" charset="2"/>
              </a:rPr>
              <a:t> in the amphibolite facies. </a:t>
            </a:r>
            <a:endParaRPr lang="en-GB" sz="2000" b="1">
              <a:solidFill>
                <a:srgbClr val="FFFF00"/>
              </a:solidFill>
              <a:effectLst>
                <a:outerShdw blurRad="38100" dist="38100" dir="2700000" algn="tl">
                  <a:srgbClr val="000000"/>
                </a:outerShdw>
              </a:effectLst>
              <a:sym typeface="Wingdings" pitchFamily="2" charset="2"/>
            </a:endParaRPr>
          </a:p>
        </p:txBody>
      </p:sp>
      <p:sp>
        <p:nvSpPr>
          <p:cNvPr id="270341" name="Rectangle 5"/>
          <p:cNvSpPr>
            <a:spLocks noChangeArrowheads="1"/>
          </p:cNvSpPr>
          <p:nvPr/>
        </p:nvSpPr>
        <p:spPr bwMode="auto">
          <a:xfrm>
            <a:off x="179388" y="620713"/>
            <a:ext cx="4752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rtl="0">
              <a:defRPr/>
            </a:pPr>
            <a:r>
              <a:rPr lang="en-US" sz="2400" b="1">
                <a:solidFill>
                  <a:srgbClr val="CCFFCC"/>
                </a:solidFill>
              </a:rPr>
              <a:t>A- Dolomite marble, cont.</a:t>
            </a:r>
            <a:r>
              <a:rPr lang="en-US" sz="4000">
                <a:solidFill>
                  <a:schemeClr val="tx2"/>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0340">
                                            <p:bg/>
                                          </p:spTgt>
                                        </p:tgtEl>
                                        <p:attrNameLst>
                                          <p:attrName>style.visibility</p:attrName>
                                        </p:attrNameLst>
                                      </p:cBhvr>
                                      <p:to>
                                        <p:strVal val="visible"/>
                                      </p:to>
                                    </p:set>
                                    <p:animEffect transition="in" filter="diamond(in)">
                                      <p:cBhvr>
                                        <p:cTn id="7" dur="2000"/>
                                        <p:tgtEl>
                                          <p:spTgt spid="27034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70340">
                                            <p:txEl>
                                              <p:pRg st="0" end="0"/>
                                            </p:txEl>
                                          </p:spTgt>
                                        </p:tgtEl>
                                        <p:attrNameLst>
                                          <p:attrName>style.visibility</p:attrName>
                                        </p:attrNameLst>
                                      </p:cBhvr>
                                      <p:to>
                                        <p:strVal val="visible"/>
                                      </p:to>
                                    </p:set>
                                    <p:anim calcmode="lin" valueType="num">
                                      <p:cBhvr additive="base">
                                        <p:cTn id="12" dur="500" fill="hold"/>
                                        <p:tgtEl>
                                          <p:spTgt spid="27034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034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70340">
                                            <p:txEl>
                                              <p:pRg st="1" end="1"/>
                                            </p:txEl>
                                          </p:spTgt>
                                        </p:tgtEl>
                                        <p:attrNameLst>
                                          <p:attrName>style.visibility</p:attrName>
                                        </p:attrNameLst>
                                      </p:cBhvr>
                                      <p:to>
                                        <p:strVal val="visible"/>
                                      </p:to>
                                    </p:set>
                                    <p:anim calcmode="lin" valueType="num">
                                      <p:cBhvr additive="base">
                                        <p:cTn id="16" dur="500" fill="hold"/>
                                        <p:tgtEl>
                                          <p:spTgt spid="27034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70340">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70340">
                                            <p:txEl>
                                              <p:pRg st="2" end="2"/>
                                            </p:txEl>
                                          </p:spTgt>
                                        </p:tgtEl>
                                        <p:attrNameLst>
                                          <p:attrName>style.visibility</p:attrName>
                                        </p:attrNameLst>
                                      </p:cBhvr>
                                      <p:to>
                                        <p:strVal val="visible"/>
                                      </p:to>
                                    </p:set>
                                    <p:anim calcmode="lin" valueType="num">
                                      <p:cBhvr additive="base">
                                        <p:cTn id="20" dur="500" fill="hold"/>
                                        <p:tgtEl>
                                          <p:spTgt spid="27034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70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70340">
                                            <p:txEl>
                                              <p:pRg st="3" end="3"/>
                                            </p:txEl>
                                          </p:spTgt>
                                        </p:tgtEl>
                                        <p:attrNameLst>
                                          <p:attrName>style.visibility</p:attrName>
                                        </p:attrNameLst>
                                      </p:cBhvr>
                                      <p:to>
                                        <p:strVal val="visible"/>
                                      </p:to>
                                    </p:set>
                                    <p:anim calcmode="lin" valueType="num">
                                      <p:cBhvr additive="base">
                                        <p:cTn id="26" dur="500" fill="hold"/>
                                        <p:tgtEl>
                                          <p:spTgt spid="27034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70340">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70340">
                                            <p:txEl>
                                              <p:pRg st="4" end="4"/>
                                            </p:txEl>
                                          </p:spTgt>
                                        </p:tgtEl>
                                        <p:attrNameLst>
                                          <p:attrName>style.visibility</p:attrName>
                                        </p:attrNameLst>
                                      </p:cBhvr>
                                      <p:to>
                                        <p:strVal val="visible"/>
                                      </p:to>
                                    </p:set>
                                    <p:anim calcmode="lin" valueType="num">
                                      <p:cBhvr additive="base">
                                        <p:cTn id="30" dur="500" fill="hold"/>
                                        <p:tgtEl>
                                          <p:spTgt spid="27034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0340">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70340">
                                            <p:txEl>
                                              <p:pRg st="5" end="5"/>
                                            </p:txEl>
                                          </p:spTgt>
                                        </p:tgtEl>
                                        <p:attrNameLst>
                                          <p:attrName>style.visibility</p:attrName>
                                        </p:attrNameLst>
                                      </p:cBhvr>
                                      <p:to>
                                        <p:strVal val="visible"/>
                                      </p:to>
                                    </p:set>
                                    <p:anim calcmode="lin" valueType="num">
                                      <p:cBhvr additive="base">
                                        <p:cTn id="34" dur="500" fill="hold"/>
                                        <p:tgtEl>
                                          <p:spTgt spid="270340">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703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70340">
                                            <p:txEl>
                                              <p:pRg st="6" end="6"/>
                                            </p:txEl>
                                          </p:spTgt>
                                        </p:tgtEl>
                                        <p:attrNameLst>
                                          <p:attrName>style.visibility</p:attrName>
                                        </p:attrNameLst>
                                      </p:cBhvr>
                                      <p:to>
                                        <p:strVal val="visible"/>
                                      </p:to>
                                    </p:set>
                                    <p:anim calcmode="lin" valueType="num">
                                      <p:cBhvr additive="base">
                                        <p:cTn id="40" dur="500" fill="hold"/>
                                        <p:tgtEl>
                                          <p:spTgt spid="270340">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7034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33375"/>
            <a:ext cx="9144000" cy="409575"/>
          </a:xfrm>
        </p:spPr>
        <p:txBody>
          <a:bodyPr/>
          <a:lstStyle/>
          <a:p>
            <a:pPr rtl="0" eaLnBrk="1" hangingPunct="1"/>
            <a:r>
              <a:rPr lang="en-US" sz="2400" b="1" smtClean="0">
                <a:solidFill>
                  <a:srgbClr val="FFFFFF"/>
                </a:solidFill>
                <a:effectLst/>
              </a:rPr>
              <a:t>Metamorphic zones developed in regionally metamorphosed dolomitic rocks of the Lepontine Alps</a:t>
            </a:r>
          </a:p>
        </p:txBody>
      </p:sp>
      <p:pic>
        <p:nvPicPr>
          <p:cNvPr id="18435" name="Picture 5" descr="Fig 2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8572500"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44450"/>
            <a:ext cx="8229600" cy="487363"/>
          </a:xfrm>
        </p:spPr>
        <p:txBody>
          <a:bodyPr/>
          <a:lstStyle/>
          <a:p>
            <a:pPr rtl="0" eaLnBrk="1" hangingPunct="1"/>
            <a:r>
              <a:rPr lang="en-US" sz="3200" b="1" smtClean="0">
                <a:solidFill>
                  <a:srgbClr val="FFFFFF"/>
                </a:solidFill>
                <a:effectLst/>
              </a:rPr>
              <a:t>What is the Metacarbonates?</a:t>
            </a:r>
          </a:p>
        </p:txBody>
      </p:sp>
      <p:sp>
        <p:nvSpPr>
          <p:cNvPr id="208899" name="Text Box 3"/>
          <p:cNvSpPr txBox="1">
            <a:spLocks noChangeArrowheads="1"/>
          </p:cNvSpPr>
          <p:nvPr/>
        </p:nvSpPr>
        <p:spPr bwMode="auto">
          <a:xfrm>
            <a:off x="179388" y="620713"/>
            <a:ext cx="8713787" cy="62103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0">
              <a:lnSpc>
                <a:spcPct val="80000"/>
              </a:lnSpc>
              <a:spcBef>
                <a:spcPct val="50000"/>
              </a:spcBef>
              <a:buFont typeface="Wingdings 3" pitchFamily="18" charset="2"/>
              <a:buChar char="_"/>
              <a:defRPr/>
            </a:pPr>
            <a:r>
              <a:rPr lang="en-US" sz="2400">
                <a:solidFill>
                  <a:srgbClr val="0000CC"/>
                </a:solidFill>
                <a:effectLst>
                  <a:outerShdw blurRad="38100" dist="38100" dir="2700000" algn="tl">
                    <a:srgbClr val="000000"/>
                  </a:outerShdw>
                </a:effectLst>
                <a:sym typeface="Wingdings 3" pitchFamily="18" charset="2"/>
              </a:rPr>
              <a:t>Metacarbonates</a:t>
            </a:r>
            <a:r>
              <a:rPr lang="en-US" sz="2400">
                <a:solidFill>
                  <a:srgbClr val="0000CC"/>
                </a:solidFill>
                <a:sym typeface="Wingdings 3" pitchFamily="18" charset="2"/>
              </a:rPr>
              <a:t>,</a:t>
            </a:r>
            <a:r>
              <a:rPr lang="en-US">
                <a:sym typeface="Wingdings 3" pitchFamily="18" charset="2"/>
              </a:rPr>
              <a:t> </a:t>
            </a:r>
            <a:r>
              <a:rPr lang="en-US" sz="2200" b="1">
                <a:solidFill>
                  <a:srgbClr val="FFFF00"/>
                </a:solidFill>
                <a:effectLst>
                  <a:outerShdw blurRad="38100" dist="38100" dir="2700000" algn="tl">
                    <a:srgbClr val="000000"/>
                  </a:outerShdw>
                </a:effectLst>
                <a:latin typeface="Arial" charset="0"/>
              </a:rPr>
              <a:t>are metamorphosed calcareous (limestone and dolomite) rocks in which the carbonate component is predominant</a:t>
            </a:r>
            <a:r>
              <a:rPr lang="en-US" sz="2200" b="1">
                <a:solidFill>
                  <a:srgbClr val="FFFF00"/>
                </a:solidFill>
                <a:effectLst>
                  <a:outerShdw blurRad="38100" dist="38100" dir="2700000" algn="tl">
                    <a:srgbClr val="000000"/>
                  </a:outerShdw>
                </a:effectLst>
                <a:latin typeface="Arial" charset="0"/>
                <a:sym typeface="Wingdings 3" pitchFamily="18" charset="2"/>
              </a:rPr>
              <a:t>, with </a:t>
            </a:r>
            <a:r>
              <a:rPr lang="en-US" sz="2200" i="1">
                <a:effectLst>
                  <a:outerShdw blurRad="38100" dist="38100" dir="2700000" algn="tl">
                    <a:srgbClr val="000000"/>
                  </a:outerShdw>
                </a:effectLst>
                <a:sym typeface="Wingdings 3" pitchFamily="18" charset="2"/>
              </a:rPr>
              <a:t>granoblastic</a:t>
            </a:r>
            <a:r>
              <a:rPr lang="en-US" sz="2200" b="1" i="1">
                <a:solidFill>
                  <a:srgbClr val="FFFF00"/>
                </a:solidFill>
                <a:effectLst>
                  <a:outerShdw blurRad="38100" dist="38100" dir="2700000" algn="tl">
                    <a:srgbClr val="000000"/>
                  </a:outerShdw>
                </a:effectLst>
                <a:latin typeface="Arial" charset="0"/>
                <a:sym typeface="Wingdings 3" pitchFamily="18" charset="2"/>
              </a:rPr>
              <a:t> </a:t>
            </a:r>
            <a:r>
              <a:rPr lang="en-US" sz="2200" i="1">
                <a:effectLst>
                  <a:outerShdw blurRad="38100" dist="38100" dir="2700000" algn="tl">
                    <a:srgbClr val="000000"/>
                  </a:outerShdw>
                </a:effectLst>
                <a:sym typeface="Wingdings 3" pitchFamily="18" charset="2"/>
              </a:rPr>
              <a:t>polygonal</a:t>
            </a:r>
            <a:r>
              <a:rPr lang="en-US" sz="2200" b="1">
                <a:solidFill>
                  <a:srgbClr val="FFFF00"/>
                </a:solidFill>
                <a:effectLst>
                  <a:outerShdw blurRad="38100" dist="38100" dir="2700000" algn="tl">
                    <a:srgbClr val="000000"/>
                  </a:outerShdw>
                </a:effectLst>
                <a:latin typeface="Arial" charset="0"/>
                <a:sym typeface="Wingdings 3" pitchFamily="18" charset="2"/>
              </a:rPr>
              <a:t> texture</a:t>
            </a:r>
            <a:r>
              <a:rPr lang="en-GB">
                <a:sym typeface="Wingdings 3" pitchFamily="18" charset="2"/>
              </a:rPr>
              <a:t> </a:t>
            </a:r>
            <a:r>
              <a:rPr lang="en-US" sz="2200" b="1">
                <a:solidFill>
                  <a:srgbClr val="FFFF00"/>
                </a:solidFill>
                <a:effectLst>
                  <a:outerShdw blurRad="38100" dist="38100" dir="2700000" algn="tl">
                    <a:srgbClr val="000000"/>
                  </a:outerShdw>
                </a:effectLst>
                <a:latin typeface="Arial" charset="0"/>
                <a:sym typeface="Wingdings 3" pitchFamily="18" charset="2"/>
              </a:rPr>
              <a:t> </a:t>
            </a:r>
          </a:p>
          <a:p>
            <a:pPr algn="just" rtl="0">
              <a:spcBef>
                <a:spcPct val="50000"/>
              </a:spcBef>
              <a:buFont typeface="Wingdings 3" pitchFamily="18" charset="2"/>
              <a:buChar char="_"/>
              <a:defRPr/>
            </a:pPr>
            <a:r>
              <a:rPr lang="en-US" sz="2200" b="1">
                <a:solidFill>
                  <a:srgbClr val="FFFF00"/>
                </a:solidFill>
                <a:effectLst>
                  <a:outerShdw blurRad="38100" dist="38100" dir="2700000" algn="tl">
                    <a:srgbClr val="000000"/>
                  </a:outerShdw>
                </a:effectLst>
                <a:latin typeface="Arial" charset="0"/>
                <a:sym typeface="Wingdings 3" pitchFamily="18" charset="2"/>
              </a:rPr>
              <a:t> </a:t>
            </a:r>
            <a:r>
              <a:rPr lang="en-US" sz="2400">
                <a:solidFill>
                  <a:srgbClr val="0000CC"/>
                </a:solidFill>
                <a:effectLst>
                  <a:outerShdw blurRad="38100" dist="38100" dir="2700000" algn="tl">
                    <a:srgbClr val="000000"/>
                  </a:outerShdw>
                </a:effectLst>
                <a:sym typeface="Wingdings 3" pitchFamily="18" charset="2"/>
              </a:rPr>
              <a:t>Metacarbonates</a:t>
            </a:r>
            <a:r>
              <a:rPr lang="en-US" sz="2200" b="1">
                <a:solidFill>
                  <a:srgbClr val="FFFF00"/>
                </a:solidFill>
                <a:effectLst>
                  <a:outerShdw blurRad="38100" dist="38100" dir="2700000" algn="tl">
                    <a:srgbClr val="000000"/>
                  </a:outerShdw>
                </a:effectLst>
                <a:latin typeface="Arial" charset="0"/>
                <a:sym typeface="Wingdings 3" pitchFamily="18" charset="2"/>
              </a:rPr>
              <a:t> include:</a:t>
            </a:r>
          </a:p>
          <a:p>
            <a:pPr algn="l" rtl="0">
              <a:defRPr/>
            </a:pPr>
            <a:r>
              <a:rPr lang="en-US">
                <a:solidFill>
                  <a:srgbClr val="00CC00"/>
                </a:solidFill>
                <a:effectLst>
                  <a:outerShdw blurRad="38100" dist="38100" dir="2700000" algn="tl">
                    <a:srgbClr val="000000"/>
                  </a:outerShdw>
                </a:effectLst>
              </a:rPr>
              <a:t> </a:t>
            </a:r>
            <a:r>
              <a:rPr lang="en-US" sz="2200">
                <a:effectLst>
                  <a:outerShdw blurRad="38100" dist="38100" dir="2700000" algn="tl">
                    <a:srgbClr val="000000"/>
                  </a:outerShdw>
                </a:effectLst>
              </a:rPr>
              <a:t>i) </a:t>
            </a:r>
            <a:r>
              <a:rPr lang="en-US" sz="2200" u="sng">
                <a:effectLst>
                  <a:outerShdw blurRad="38100" dist="38100" dir="2700000" algn="tl">
                    <a:srgbClr val="000000"/>
                  </a:outerShdw>
                </a:effectLst>
              </a:rPr>
              <a:t>Marbles</a:t>
            </a:r>
            <a:r>
              <a:rPr lang="en-US">
                <a:solidFill>
                  <a:schemeClr val="accent1"/>
                </a:solidFill>
                <a:effectLst>
                  <a:outerShdw blurRad="38100" dist="38100" dir="2700000" algn="tl">
                    <a:srgbClr val="000000"/>
                  </a:outerShdw>
                </a:effectLst>
              </a:rPr>
              <a:t> </a:t>
            </a:r>
            <a:r>
              <a:rPr lang="en-US" sz="2200" b="1">
                <a:solidFill>
                  <a:srgbClr val="FFFF00"/>
                </a:solidFill>
                <a:effectLst>
                  <a:outerShdw blurRad="38100" dist="38100" dir="2700000" algn="tl">
                    <a:srgbClr val="000000"/>
                  </a:outerShdw>
                </a:effectLst>
                <a:latin typeface="Arial" charset="0"/>
              </a:rPr>
              <a:t>are nearly pure carbonate (carbonate &gt;50%)</a:t>
            </a:r>
          </a:p>
          <a:p>
            <a:pPr algn="just" rtl="0">
              <a:lnSpc>
                <a:spcPct val="90000"/>
              </a:lnSpc>
              <a:defRPr/>
            </a:pPr>
            <a:r>
              <a:rPr lang="en-US">
                <a:solidFill>
                  <a:srgbClr val="00CC00"/>
                </a:solidFill>
                <a:effectLst>
                  <a:outerShdw blurRad="38100" dist="38100" dir="2700000" algn="tl">
                    <a:srgbClr val="000000"/>
                  </a:outerShdw>
                </a:effectLst>
              </a:rPr>
              <a:t> </a:t>
            </a:r>
            <a:r>
              <a:rPr lang="en-US" sz="2200">
                <a:effectLst>
                  <a:outerShdw blurRad="38100" dist="38100" dir="2700000" algn="tl">
                    <a:srgbClr val="000000"/>
                  </a:outerShdw>
                </a:effectLst>
              </a:rPr>
              <a:t>ii) </a:t>
            </a:r>
            <a:r>
              <a:rPr lang="en-US" sz="2200" u="sng">
                <a:effectLst>
                  <a:outerShdw blurRad="38100" dist="38100" dir="2700000" algn="tl">
                    <a:srgbClr val="000000"/>
                  </a:outerShdw>
                </a:effectLst>
              </a:rPr>
              <a:t>Calc-silicate rocks</a:t>
            </a:r>
            <a:r>
              <a:rPr lang="en-US" sz="2200">
                <a:effectLst>
                  <a:outerShdw blurRad="38100" dist="38100" dir="2700000" algn="tl">
                    <a:srgbClr val="000000"/>
                  </a:outerShdw>
                </a:effectLst>
              </a:rPr>
              <a:t>:</a:t>
            </a:r>
            <a:r>
              <a:rPr lang="en-US">
                <a:solidFill>
                  <a:schemeClr val="accent1"/>
                </a:solidFill>
                <a:effectLst>
                  <a:outerShdw blurRad="38100" dist="38100" dir="2700000" algn="tl">
                    <a:srgbClr val="000000"/>
                  </a:outerShdw>
                </a:effectLst>
              </a:rPr>
              <a:t> </a:t>
            </a:r>
            <a:r>
              <a:rPr lang="en-US" sz="2200" b="1">
                <a:solidFill>
                  <a:srgbClr val="FFFF00"/>
                </a:solidFill>
                <a:effectLst>
                  <a:outerShdw blurRad="38100" dist="38100" dir="2700000" algn="tl">
                    <a:srgbClr val="000000"/>
                  </a:outerShdw>
                </a:effectLst>
                <a:latin typeface="Arial" charset="0"/>
              </a:rPr>
              <a:t>carbonate is subordinate (carbonate &lt;50%) and may be composed of Ca-Mg-Fe-Al silicate minerals, such as </a:t>
            </a:r>
            <a:r>
              <a:rPr lang="en-US" sz="2200" b="1">
                <a:solidFill>
                  <a:srgbClr val="FFCCFF"/>
                </a:solidFill>
                <a:effectLst>
                  <a:outerShdw blurRad="38100" dist="38100" dir="2700000" algn="tl">
                    <a:srgbClr val="000000"/>
                  </a:outerShdw>
                </a:effectLst>
                <a:latin typeface="Arial" charset="0"/>
              </a:rPr>
              <a:t>diopside, grossular, Ca-amphiboles, vesuvianite, epidote, wollastonite, plagioclase, talc, anthophyllite, etc</a:t>
            </a:r>
            <a:r>
              <a:rPr lang="en-US" sz="2200" b="1">
                <a:solidFill>
                  <a:srgbClr val="FFFF00"/>
                </a:solidFill>
                <a:effectLst>
                  <a:outerShdw blurRad="38100" dist="38100" dir="2700000" algn="tl">
                    <a:srgbClr val="000000"/>
                  </a:outerShdw>
                </a:effectLst>
                <a:latin typeface="Arial" charset="0"/>
              </a:rPr>
              <a:t>. </a:t>
            </a:r>
          </a:p>
          <a:p>
            <a:pPr algn="l" rtl="0">
              <a:defRPr/>
            </a:pPr>
            <a:r>
              <a:rPr lang="en-US" sz="2200">
                <a:effectLst>
                  <a:outerShdw blurRad="38100" dist="38100" dir="2700000" algn="tl">
                    <a:srgbClr val="000000"/>
                  </a:outerShdw>
                </a:effectLst>
              </a:rPr>
              <a:t>iii) </a:t>
            </a:r>
            <a:r>
              <a:rPr lang="en-US" sz="2200" u="sng">
                <a:effectLst>
                  <a:outerShdw blurRad="38100" dist="38100" dir="2700000" algn="tl">
                    <a:srgbClr val="000000"/>
                  </a:outerShdw>
                </a:effectLst>
              </a:rPr>
              <a:t>Skarn</a:t>
            </a:r>
            <a:r>
              <a:rPr lang="en-US" sz="2200">
                <a:effectLst>
                  <a:outerShdw blurRad="38100" dist="38100" dir="2700000" algn="tl">
                    <a:srgbClr val="000000"/>
                  </a:outerShdw>
                </a:effectLst>
              </a:rPr>
              <a:t>:</a:t>
            </a:r>
            <a:r>
              <a:rPr lang="en-US">
                <a:solidFill>
                  <a:schemeClr val="accent1"/>
                </a:solidFill>
                <a:effectLst>
                  <a:outerShdw blurRad="38100" dist="38100" dir="2700000" algn="tl">
                    <a:srgbClr val="000000"/>
                  </a:outerShdw>
                </a:effectLst>
              </a:rPr>
              <a:t> </a:t>
            </a:r>
            <a:r>
              <a:rPr lang="en-US" sz="2200" b="1">
                <a:solidFill>
                  <a:srgbClr val="FFFF00"/>
                </a:solidFill>
                <a:effectLst>
                  <a:outerShdw blurRad="38100" dist="38100" dir="2700000" algn="tl">
                    <a:srgbClr val="000000"/>
                  </a:outerShdw>
                </a:effectLst>
                <a:latin typeface="Arial" charset="0"/>
              </a:rPr>
              <a:t>calc-silicate rock formed by metasomatism between carbonates and silicate-rich rocks or fluids</a:t>
            </a:r>
          </a:p>
          <a:p>
            <a:pPr algn="just" rtl="0">
              <a:lnSpc>
                <a:spcPct val="90000"/>
              </a:lnSpc>
              <a:spcBef>
                <a:spcPct val="50000"/>
              </a:spcBef>
              <a:buFont typeface="Wingdings 3" pitchFamily="18" charset="2"/>
              <a:buNone/>
              <a:defRPr/>
            </a:pPr>
            <a:r>
              <a:rPr lang="en-US" sz="2400">
                <a:solidFill>
                  <a:srgbClr val="0000CC"/>
                </a:solidFill>
                <a:effectLst>
                  <a:outerShdw blurRad="38100" dist="38100" dir="2700000" algn="tl">
                    <a:srgbClr val="000000"/>
                  </a:outerShdw>
                </a:effectLst>
              </a:rPr>
              <a:t>Carbonate rocks </a:t>
            </a:r>
            <a:r>
              <a:rPr lang="en-US" sz="2200" b="1">
                <a:solidFill>
                  <a:srgbClr val="FFFF00"/>
                </a:solidFill>
                <a:effectLst>
                  <a:outerShdw blurRad="38100" dist="38100" dir="2700000" algn="tl">
                    <a:srgbClr val="000000"/>
                  </a:outerShdw>
                </a:effectLst>
                <a:latin typeface="Arial" charset="0"/>
              </a:rPr>
              <a:t>are predominantly carbonate minerals, usually limestone or dolostone. They may be pure carbonate, or they may contain variable amounts of other precipitates (such as chert or hematite) or detrital material (sand, clays, etc.)</a:t>
            </a:r>
          </a:p>
          <a:p>
            <a:pPr algn="just" rtl="0">
              <a:lnSpc>
                <a:spcPct val="90000"/>
              </a:lnSpc>
              <a:spcBef>
                <a:spcPct val="50000"/>
              </a:spcBef>
              <a:buFont typeface="Wingdings 3" pitchFamily="18" charset="2"/>
              <a:buChar char="_"/>
              <a:defRPr/>
            </a:pPr>
            <a:r>
              <a:rPr lang="en-US" sz="2400">
                <a:solidFill>
                  <a:srgbClr val="0000CC"/>
                </a:solidFill>
                <a:effectLst>
                  <a:outerShdw blurRad="38100" dist="38100" dir="2700000" algn="tl">
                    <a:srgbClr val="000000"/>
                  </a:outerShdw>
                </a:effectLst>
              </a:rPr>
              <a:t>Chemically</a:t>
            </a:r>
            <a:r>
              <a:rPr lang="en-US" sz="2200" b="1">
                <a:solidFill>
                  <a:srgbClr val="FFFF00"/>
                </a:solidFill>
                <a:effectLst>
                  <a:outerShdw blurRad="38100" dist="38100" dir="2700000" algn="tl">
                    <a:srgbClr val="000000"/>
                  </a:outerShdw>
                </a:effectLst>
                <a:latin typeface="Arial" charset="0"/>
              </a:rPr>
              <a:t>, the carbonate rocks are rich in CaO, CO</a:t>
            </a:r>
            <a:r>
              <a:rPr lang="en-US" sz="2200" b="1" baseline="-25000">
                <a:solidFill>
                  <a:srgbClr val="FFFF00"/>
                </a:solidFill>
                <a:effectLst>
                  <a:outerShdw blurRad="38100" dist="38100" dir="2700000" algn="tl">
                    <a:srgbClr val="000000"/>
                  </a:outerShdw>
                </a:effectLst>
                <a:latin typeface="Arial" charset="0"/>
              </a:rPr>
              <a:t>2</a:t>
            </a:r>
            <a:r>
              <a:rPr lang="en-US" sz="2200" b="1">
                <a:solidFill>
                  <a:srgbClr val="FFFF00"/>
                </a:solidFill>
                <a:effectLst>
                  <a:outerShdw blurRad="38100" dist="38100" dir="2700000" algn="tl">
                    <a:srgbClr val="000000"/>
                  </a:outerShdw>
                </a:effectLst>
                <a:latin typeface="Arial" charset="0"/>
              </a:rPr>
              <a:t>, MgO, and mad may SiO</a:t>
            </a:r>
            <a:r>
              <a:rPr lang="en-US" sz="2200" b="1" baseline="-25000">
                <a:solidFill>
                  <a:srgbClr val="FFFF00"/>
                </a:solidFill>
                <a:effectLst>
                  <a:outerShdw blurRad="38100" dist="38100" dir="2700000" algn="tl">
                    <a:srgbClr val="000000"/>
                  </a:outerShdw>
                </a:effectLst>
                <a:latin typeface="Arial" charset="0"/>
              </a:rPr>
              <a:t>2</a:t>
            </a:r>
            <a:r>
              <a:rPr lang="en-US" sz="2200" b="1">
                <a:solidFill>
                  <a:srgbClr val="FFFF00"/>
                </a:solidFill>
                <a:effectLst>
                  <a:outerShdw blurRad="38100" dist="38100" dir="2700000" algn="tl">
                    <a:srgbClr val="000000"/>
                  </a:outerShdw>
                </a:effectLst>
                <a:latin typeface="Arial" charset="0"/>
              </a:rPr>
              <a:t>, Al</a:t>
            </a:r>
            <a:r>
              <a:rPr lang="en-US" sz="2200" b="1" baseline="-25000">
                <a:solidFill>
                  <a:srgbClr val="FFFF00"/>
                </a:solidFill>
                <a:effectLst>
                  <a:outerShdw blurRad="38100" dist="38100" dir="2700000" algn="tl">
                    <a:srgbClr val="000000"/>
                  </a:outerShdw>
                </a:effectLst>
                <a:latin typeface="Arial" charset="0"/>
              </a:rPr>
              <a:t>2</a:t>
            </a:r>
            <a:r>
              <a:rPr lang="en-US" sz="2200" b="1">
                <a:solidFill>
                  <a:srgbClr val="FFFF00"/>
                </a:solidFill>
                <a:effectLst>
                  <a:outerShdw blurRad="38100" dist="38100" dir="2700000" algn="tl">
                    <a:srgbClr val="000000"/>
                  </a:outerShdw>
                </a:effectLst>
                <a:latin typeface="Arial" charset="0"/>
              </a:rPr>
              <a:t>O</a:t>
            </a:r>
            <a:r>
              <a:rPr lang="en-US" sz="2200" b="1" baseline="-25000">
                <a:solidFill>
                  <a:srgbClr val="FFFF00"/>
                </a:solidFill>
                <a:effectLst>
                  <a:outerShdw blurRad="38100" dist="38100" dir="2700000" algn="tl">
                    <a:srgbClr val="000000"/>
                  </a:outerShdw>
                </a:effectLst>
                <a:latin typeface="Arial" charset="0"/>
              </a:rPr>
              <a:t>3</a:t>
            </a:r>
            <a:r>
              <a:rPr lang="en-US" sz="2200" b="1">
                <a:solidFill>
                  <a:srgbClr val="FFFF00"/>
                </a:solidFill>
                <a:effectLst>
                  <a:outerShdw blurRad="38100" dist="38100" dir="2700000" algn="tl">
                    <a:srgbClr val="000000"/>
                  </a:outerShdw>
                </a:effectLst>
                <a:latin typeface="Arial" charset="0"/>
              </a:rPr>
              <a:t>, FeO, and other subordinate oxides if the carbonate are impure.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 calcmode="lin" valueType="num">
                                      <p:cBhvr additive="base">
                                        <p:cTn id="7" dur="500" fill="hold"/>
                                        <p:tgtEl>
                                          <p:spTgt spid="208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8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8899">
                                            <p:txEl>
                                              <p:pRg st="1" end="1"/>
                                            </p:txEl>
                                          </p:spTgt>
                                        </p:tgtEl>
                                        <p:attrNameLst>
                                          <p:attrName>style.visibility</p:attrName>
                                        </p:attrNameLst>
                                      </p:cBhvr>
                                      <p:to>
                                        <p:strVal val="visible"/>
                                      </p:to>
                                    </p:set>
                                    <p:anim calcmode="lin" valueType="num">
                                      <p:cBhvr additive="base">
                                        <p:cTn id="13" dur="500" fill="hold"/>
                                        <p:tgtEl>
                                          <p:spTgt spid="208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8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8899">
                                            <p:txEl>
                                              <p:pRg st="2" end="2"/>
                                            </p:txEl>
                                          </p:spTgt>
                                        </p:tgtEl>
                                        <p:attrNameLst>
                                          <p:attrName>style.visibility</p:attrName>
                                        </p:attrNameLst>
                                      </p:cBhvr>
                                      <p:to>
                                        <p:strVal val="visible"/>
                                      </p:to>
                                    </p:set>
                                    <p:anim calcmode="lin" valueType="num">
                                      <p:cBhvr additive="base">
                                        <p:cTn id="19" dur="500" fill="hold"/>
                                        <p:tgtEl>
                                          <p:spTgt spid="2088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8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8899">
                                            <p:txEl>
                                              <p:pRg st="3" end="3"/>
                                            </p:txEl>
                                          </p:spTgt>
                                        </p:tgtEl>
                                        <p:attrNameLst>
                                          <p:attrName>style.visibility</p:attrName>
                                        </p:attrNameLst>
                                      </p:cBhvr>
                                      <p:to>
                                        <p:strVal val="visible"/>
                                      </p:to>
                                    </p:set>
                                    <p:anim calcmode="lin" valueType="num">
                                      <p:cBhvr additive="base">
                                        <p:cTn id="25" dur="500" fill="hold"/>
                                        <p:tgtEl>
                                          <p:spTgt spid="2088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8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8899">
                                            <p:txEl>
                                              <p:pRg st="4" end="4"/>
                                            </p:txEl>
                                          </p:spTgt>
                                        </p:tgtEl>
                                        <p:attrNameLst>
                                          <p:attrName>style.visibility</p:attrName>
                                        </p:attrNameLst>
                                      </p:cBhvr>
                                      <p:to>
                                        <p:strVal val="visible"/>
                                      </p:to>
                                    </p:set>
                                    <p:anim calcmode="lin" valueType="num">
                                      <p:cBhvr additive="base">
                                        <p:cTn id="31" dur="500" fill="hold"/>
                                        <p:tgtEl>
                                          <p:spTgt spid="2088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8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8899">
                                            <p:txEl>
                                              <p:pRg st="5" end="5"/>
                                            </p:txEl>
                                          </p:spTgt>
                                        </p:tgtEl>
                                        <p:attrNameLst>
                                          <p:attrName>style.visibility</p:attrName>
                                        </p:attrNameLst>
                                      </p:cBhvr>
                                      <p:to>
                                        <p:strVal val="visible"/>
                                      </p:to>
                                    </p:set>
                                    <p:anim calcmode="lin" valueType="num">
                                      <p:cBhvr additive="base">
                                        <p:cTn id="37" dur="500" fill="hold"/>
                                        <p:tgtEl>
                                          <p:spTgt spid="2088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88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08899">
                                            <p:txEl>
                                              <p:pRg st="6" end="6"/>
                                            </p:txEl>
                                          </p:spTgt>
                                        </p:tgtEl>
                                        <p:attrNameLst>
                                          <p:attrName>style.visibility</p:attrName>
                                        </p:attrNameLst>
                                      </p:cBhvr>
                                      <p:to>
                                        <p:strVal val="visible"/>
                                      </p:to>
                                    </p:set>
                                    <p:anim calcmode="lin" valueType="num">
                                      <p:cBhvr additive="base">
                                        <p:cTn id="43" dur="500" fill="hold"/>
                                        <p:tgtEl>
                                          <p:spTgt spid="2088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88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63575" y="44450"/>
            <a:ext cx="8229600" cy="487363"/>
          </a:xfrm>
        </p:spPr>
        <p:txBody>
          <a:bodyPr/>
          <a:lstStyle/>
          <a:p>
            <a:pPr rtl="0" eaLnBrk="1" hangingPunct="1"/>
            <a:r>
              <a:rPr lang="en-US" sz="3200" b="1" smtClean="0">
                <a:solidFill>
                  <a:srgbClr val="FFFFFF"/>
                </a:solidFill>
                <a:effectLst/>
              </a:rPr>
              <a:t>Mineralogy of Metacarbonates</a:t>
            </a:r>
          </a:p>
        </p:txBody>
      </p:sp>
      <p:sp>
        <p:nvSpPr>
          <p:cNvPr id="211974" name="Text Box 6"/>
          <p:cNvSpPr txBox="1">
            <a:spLocks noChangeArrowheads="1"/>
          </p:cNvSpPr>
          <p:nvPr/>
        </p:nvSpPr>
        <p:spPr bwMode="auto">
          <a:xfrm>
            <a:off x="179388" y="620713"/>
            <a:ext cx="4608512" cy="53149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algn="r" rtl="1" fontAlgn="base">
              <a:spcBef>
                <a:spcPct val="0"/>
              </a:spcBef>
              <a:spcAft>
                <a:spcPct val="0"/>
              </a:spcAft>
              <a:defRPr>
                <a:solidFill>
                  <a:schemeClr val="tx1"/>
                </a:solidFill>
                <a:latin typeface="Arial" charset="0"/>
                <a:cs typeface="Arial" charset="0"/>
              </a:defRPr>
            </a:lvl6pPr>
            <a:lvl7pPr marL="3086100" indent="-342900" algn="r" rtl="1" fontAlgn="base">
              <a:spcBef>
                <a:spcPct val="0"/>
              </a:spcBef>
              <a:spcAft>
                <a:spcPct val="0"/>
              </a:spcAft>
              <a:defRPr>
                <a:solidFill>
                  <a:schemeClr val="tx1"/>
                </a:solidFill>
                <a:latin typeface="Arial" charset="0"/>
                <a:cs typeface="Arial" charset="0"/>
              </a:defRPr>
            </a:lvl7pPr>
            <a:lvl8pPr marL="3543300" indent="-342900" algn="r" rtl="1" fontAlgn="base">
              <a:spcBef>
                <a:spcPct val="0"/>
              </a:spcBef>
              <a:spcAft>
                <a:spcPct val="0"/>
              </a:spcAft>
              <a:defRPr>
                <a:solidFill>
                  <a:schemeClr val="tx1"/>
                </a:solidFill>
                <a:latin typeface="Arial" charset="0"/>
                <a:cs typeface="Arial" charset="0"/>
              </a:defRPr>
            </a:lvl8pPr>
            <a:lvl9pPr marL="4000500" indent="-342900" algn="r" rtl="1" fontAlgn="base">
              <a:spcBef>
                <a:spcPct val="0"/>
              </a:spcBef>
              <a:spcAft>
                <a:spcPct val="0"/>
              </a:spcAft>
              <a:defRPr>
                <a:solidFill>
                  <a:schemeClr val="tx1"/>
                </a:solidFill>
                <a:latin typeface="Arial" charset="0"/>
                <a:cs typeface="Arial" charset="0"/>
              </a:defRPr>
            </a:lvl9pPr>
          </a:lstStyle>
          <a:p>
            <a:pPr algn="l">
              <a:defRPr/>
            </a:pPr>
            <a:r>
              <a:rPr lang="en-US" sz="2400" smtClean="0">
                <a:solidFill>
                  <a:srgbClr val="0000CC"/>
                </a:solidFill>
                <a:effectLst>
                  <a:outerShdw blurRad="38100" dist="38100" dir="2700000" algn="tl">
                    <a:srgbClr val="000000"/>
                  </a:outerShdw>
                </a:effectLst>
                <a:latin typeface="Tahoma" pitchFamily="34" charset="0"/>
              </a:rPr>
              <a:t>Metacarbonate contain the following mineral assemblage:</a:t>
            </a:r>
            <a:r>
              <a:rPr lang="en-US" sz="2200" b="1" smtClean="0">
                <a:solidFill>
                  <a:srgbClr val="FFFF00"/>
                </a:solidFill>
                <a:effectLst>
                  <a:outerShdw blurRad="38100" dist="38100" dir="2700000" algn="tl">
                    <a:srgbClr val="000000"/>
                  </a:outerShdw>
                </a:effectLst>
                <a:sym typeface="Wingdings 3" pitchFamily="18" charset="2"/>
              </a:rPr>
              <a:t> </a:t>
            </a:r>
          </a:p>
          <a:p>
            <a:pPr algn="l" rtl="0">
              <a:lnSpc>
                <a:spcPct val="110000"/>
              </a:lnSpc>
              <a:spcBef>
                <a:spcPct val="50000"/>
              </a:spcBef>
              <a:buClr>
                <a:srgbClr val="0000CC"/>
              </a:buClr>
              <a:buFont typeface="Wingdings" pitchFamily="2" charset="2"/>
              <a:buChar char="v"/>
              <a:defRPr/>
            </a:pPr>
            <a:r>
              <a:rPr lang="en-US" sz="2200" b="1" smtClean="0">
                <a:solidFill>
                  <a:srgbClr val="9900CC"/>
                </a:solidFill>
                <a:effectLst>
                  <a:outerShdw blurRad="38100" dist="38100" dir="2700000" algn="tl">
                    <a:srgbClr val="000000"/>
                  </a:outerShdw>
                </a:effectLst>
              </a:rPr>
              <a:t>Carbonate minerals </a:t>
            </a:r>
            <a:r>
              <a:rPr lang="en-US" sz="2200" b="1" smtClean="0">
                <a:solidFill>
                  <a:srgbClr val="FFFF00"/>
                </a:solidFill>
                <a:effectLst>
                  <a:outerShdw blurRad="38100" dist="38100" dir="2700000" algn="tl">
                    <a:srgbClr val="000000"/>
                  </a:outerShdw>
                </a:effectLst>
              </a:rPr>
              <a:t> (Calcite and dolomite),</a:t>
            </a:r>
          </a:p>
          <a:p>
            <a:pPr algn="l" rtl="0">
              <a:lnSpc>
                <a:spcPct val="110000"/>
              </a:lnSpc>
              <a:spcBef>
                <a:spcPct val="50000"/>
              </a:spcBef>
              <a:buClr>
                <a:srgbClr val="0000CC"/>
              </a:buClr>
              <a:buFont typeface="Wingdings" pitchFamily="2" charset="2"/>
              <a:buChar char="v"/>
              <a:defRPr/>
            </a:pPr>
            <a:r>
              <a:rPr lang="en-US" sz="2200" b="1" smtClean="0">
                <a:solidFill>
                  <a:srgbClr val="9900CC"/>
                </a:solidFill>
                <a:effectLst>
                  <a:outerShdw blurRad="38100" dist="38100" dir="2700000" algn="tl">
                    <a:srgbClr val="000000"/>
                  </a:outerShdw>
                </a:effectLst>
              </a:rPr>
              <a:t>Amphibole</a:t>
            </a:r>
            <a:r>
              <a:rPr lang="en-US" sz="2200" b="1" smtClean="0">
                <a:solidFill>
                  <a:srgbClr val="FFFF00"/>
                </a:solidFill>
                <a:effectLst>
                  <a:outerShdw blurRad="38100" dist="38100" dir="2700000" algn="tl">
                    <a:srgbClr val="000000"/>
                  </a:outerShdw>
                </a:effectLst>
              </a:rPr>
              <a:t> (anthophyllite Enstatite, Tremolite) </a:t>
            </a:r>
          </a:p>
          <a:p>
            <a:pPr algn="l" rtl="0">
              <a:lnSpc>
                <a:spcPct val="110000"/>
              </a:lnSpc>
              <a:spcBef>
                <a:spcPct val="50000"/>
              </a:spcBef>
              <a:buClr>
                <a:srgbClr val="0000CC"/>
              </a:buClr>
              <a:buFont typeface="Wingdings" pitchFamily="2" charset="2"/>
              <a:buChar char="v"/>
              <a:defRPr/>
            </a:pPr>
            <a:r>
              <a:rPr lang="en-US" sz="2200" b="1" smtClean="0">
                <a:solidFill>
                  <a:srgbClr val="9900CC"/>
                </a:solidFill>
                <a:effectLst>
                  <a:outerShdw blurRad="38100" dist="38100" dir="2700000" algn="tl">
                    <a:srgbClr val="000000"/>
                  </a:outerShdw>
                </a:effectLst>
              </a:rPr>
              <a:t>Pyroxene</a:t>
            </a:r>
            <a:r>
              <a:rPr lang="en-US" sz="2200" b="1" smtClean="0">
                <a:solidFill>
                  <a:srgbClr val="FFFF00"/>
                </a:solidFill>
                <a:effectLst>
                  <a:outerShdw blurRad="38100" dist="38100" dir="2700000" algn="tl">
                    <a:srgbClr val="000000"/>
                  </a:outerShdw>
                </a:effectLst>
              </a:rPr>
              <a:t> (Diopside)</a:t>
            </a:r>
          </a:p>
          <a:p>
            <a:pPr algn="l" rtl="0">
              <a:lnSpc>
                <a:spcPct val="110000"/>
              </a:lnSpc>
              <a:spcBef>
                <a:spcPct val="50000"/>
              </a:spcBef>
              <a:buClr>
                <a:srgbClr val="0000CC"/>
              </a:buClr>
              <a:buFont typeface="Wingdings" pitchFamily="2" charset="2"/>
              <a:buChar char="v"/>
              <a:defRPr/>
            </a:pPr>
            <a:r>
              <a:rPr lang="en-US" sz="2200" b="1" smtClean="0">
                <a:solidFill>
                  <a:srgbClr val="9900CC"/>
                </a:solidFill>
                <a:effectLst>
                  <a:outerShdw blurRad="38100" dist="38100" dir="2700000" algn="tl">
                    <a:srgbClr val="000000"/>
                  </a:outerShdw>
                </a:effectLst>
              </a:rPr>
              <a:t>Olivine</a:t>
            </a:r>
            <a:endParaRPr lang="ar-EG" sz="2200" b="1" smtClean="0">
              <a:solidFill>
                <a:srgbClr val="9900CC"/>
              </a:solidFill>
              <a:effectLst>
                <a:outerShdw blurRad="38100" dist="38100" dir="2700000" algn="tl">
                  <a:srgbClr val="000000"/>
                </a:outerShdw>
              </a:effectLst>
            </a:endParaRPr>
          </a:p>
          <a:p>
            <a:pPr algn="l" rtl="0">
              <a:lnSpc>
                <a:spcPct val="110000"/>
              </a:lnSpc>
              <a:spcBef>
                <a:spcPct val="50000"/>
              </a:spcBef>
              <a:buClr>
                <a:srgbClr val="0000CC"/>
              </a:buClr>
              <a:buFont typeface="Wingdings" pitchFamily="2" charset="2"/>
              <a:buChar char="v"/>
              <a:defRPr/>
            </a:pPr>
            <a:r>
              <a:rPr lang="en-US" sz="2200" b="1" smtClean="0">
                <a:solidFill>
                  <a:srgbClr val="9900CC"/>
                </a:solidFill>
                <a:effectLst>
                  <a:outerShdw blurRad="38100" dist="38100" dir="2700000" algn="tl">
                    <a:srgbClr val="000000"/>
                  </a:outerShdw>
                </a:effectLst>
              </a:rPr>
              <a:t>talc, </a:t>
            </a:r>
            <a:endParaRPr lang="ar-EG" sz="2200" b="1" smtClean="0">
              <a:solidFill>
                <a:srgbClr val="9900CC"/>
              </a:solidFill>
              <a:effectLst>
                <a:outerShdw blurRad="38100" dist="38100" dir="2700000" algn="tl">
                  <a:srgbClr val="000000"/>
                </a:outerShdw>
              </a:effectLst>
            </a:endParaRPr>
          </a:p>
          <a:p>
            <a:pPr algn="l" rtl="0">
              <a:lnSpc>
                <a:spcPct val="110000"/>
              </a:lnSpc>
              <a:spcBef>
                <a:spcPct val="50000"/>
              </a:spcBef>
              <a:buClr>
                <a:srgbClr val="0000CC"/>
              </a:buClr>
              <a:buFont typeface="Wingdings" pitchFamily="2" charset="2"/>
              <a:buChar char="v"/>
              <a:defRPr/>
            </a:pPr>
            <a:r>
              <a:rPr lang="en-US" sz="2200" b="1" smtClean="0">
                <a:solidFill>
                  <a:srgbClr val="9900CC"/>
                </a:solidFill>
                <a:effectLst>
                  <a:outerShdw blurRad="38100" dist="38100" dir="2700000" algn="tl">
                    <a:srgbClr val="000000"/>
                  </a:outerShdw>
                </a:effectLst>
              </a:rPr>
              <a:t>wollastonite</a:t>
            </a:r>
          </a:p>
          <a:p>
            <a:pPr algn="l" rtl="0">
              <a:lnSpc>
                <a:spcPct val="110000"/>
              </a:lnSpc>
              <a:spcBef>
                <a:spcPct val="50000"/>
              </a:spcBef>
              <a:buClr>
                <a:srgbClr val="0000CC"/>
              </a:buClr>
              <a:buFont typeface="Wingdings" pitchFamily="2" charset="2"/>
              <a:buChar char="v"/>
              <a:defRPr/>
            </a:pPr>
            <a:r>
              <a:rPr lang="en-US" sz="2200" b="1" smtClean="0">
                <a:solidFill>
                  <a:srgbClr val="9900CC"/>
                </a:solidFill>
                <a:effectLst>
                  <a:outerShdw blurRad="38100" dist="38100" dir="2700000" algn="tl">
                    <a:srgbClr val="000000"/>
                  </a:outerShdw>
                </a:effectLst>
              </a:rPr>
              <a:t>quartz</a:t>
            </a:r>
          </a:p>
        </p:txBody>
      </p:sp>
      <p:pic>
        <p:nvPicPr>
          <p:cNvPr id="4100" name="Picture 9" descr="Fig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836613"/>
            <a:ext cx="428466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1974">
                                            <p:txEl>
                                              <p:pRg st="1" end="1"/>
                                            </p:txEl>
                                          </p:spTgt>
                                        </p:tgtEl>
                                        <p:attrNameLst>
                                          <p:attrName>style.visibility</p:attrName>
                                        </p:attrNameLst>
                                      </p:cBhvr>
                                      <p:to>
                                        <p:strVal val="visible"/>
                                      </p:to>
                                    </p:set>
                                    <p:anim calcmode="lin" valueType="num">
                                      <p:cBhvr additive="base">
                                        <p:cTn id="7" dur="500" fill="hold"/>
                                        <p:tgtEl>
                                          <p:spTgt spid="2119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1974">
                                            <p:txEl>
                                              <p:pRg st="2" end="2"/>
                                            </p:txEl>
                                          </p:spTgt>
                                        </p:tgtEl>
                                        <p:attrNameLst>
                                          <p:attrName>style.visibility</p:attrName>
                                        </p:attrNameLst>
                                      </p:cBhvr>
                                      <p:to>
                                        <p:strVal val="visible"/>
                                      </p:to>
                                    </p:set>
                                    <p:anim calcmode="lin" valueType="num">
                                      <p:cBhvr additive="base">
                                        <p:cTn id="13" dur="500" fill="hold"/>
                                        <p:tgtEl>
                                          <p:spTgt spid="2119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19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1974">
                                            <p:txEl>
                                              <p:pRg st="3" end="3"/>
                                            </p:txEl>
                                          </p:spTgt>
                                        </p:tgtEl>
                                        <p:attrNameLst>
                                          <p:attrName>style.visibility</p:attrName>
                                        </p:attrNameLst>
                                      </p:cBhvr>
                                      <p:to>
                                        <p:strVal val="visible"/>
                                      </p:to>
                                    </p:set>
                                    <p:anim calcmode="lin" valueType="num">
                                      <p:cBhvr additive="base">
                                        <p:cTn id="19" dur="500" fill="hold"/>
                                        <p:tgtEl>
                                          <p:spTgt spid="2119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19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1974">
                                            <p:txEl>
                                              <p:pRg st="4" end="4"/>
                                            </p:txEl>
                                          </p:spTgt>
                                        </p:tgtEl>
                                        <p:attrNameLst>
                                          <p:attrName>style.visibility</p:attrName>
                                        </p:attrNameLst>
                                      </p:cBhvr>
                                      <p:to>
                                        <p:strVal val="visible"/>
                                      </p:to>
                                    </p:set>
                                    <p:anim calcmode="lin" valueType="num">
                                      <p:cBhvr additive="base">
                                        <p:cTn id="25" dur="500" fill="hold"/>
                                        <p:tgtEl>
                                          <p:spTgt spid="21197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19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1974">
                                            <p:txEl>
                                              <p:pRg st="5" end="5"/>
                                            </p:txEl>
                                          </p:spTgt>
                                        </p:tgtEl>
                                        <p:attrNameLst>
                                          <p:attrName>style.visibility</p:attrName>
                                        </p:attrNameLst>
                                      </p:cBhvr>
                                      <p:to>
                                        <p:strVal val="visible"/>
                                      </p:to>
                                    </p:set>
                                    <p:anim calcmode="lin" valueType="num">
                                      <p:cBhvr additive="base">
                                        <p:cTn id="31" dur="500" fill="hold"/>
                                        <p:tgtEl>
                                          <p:spTgt spid="21197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19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1974">
                                            <p:txEl>
                                              <p:pRg st="6" end="6"/>
                                            </p:txEl>
                                          </p:spTgt>
                                        </p:tgtEl>
                                        <p:attrNameLst>
                                          <p:attrName>style.visibility</p:attrName>
                                        </p:attrNameLst>
                                      </p:cBhvr>
                                      <p:to>
                                        <p:strVal val="visible"/>
                                      </p:to>
                                    </p:set>
                                    <p:anim calcmode="lin" valueType="num">
                                      <p:cBhvr additive="base">
                                        <p:cTn id="37" dur="500" fill="hold"/>
                                        <p:tgtEl>
                                          <p:spTgt spid="21197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19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1974">
                                            <p:txEl>
                                              <p:pRg st="7" end="7"/>
                                            </p:txEl>
                                          </p:spTgt>
                                        </p:tgtEl>
                                        <p:attrNameLst>
                                          <p:attrName>style.visibility</p:attrName>
                                        </p:attrNameLst>
                                      </p:cBhvr>
                                      <p:to>
                                        <p:strVal val="visible"/>
                                      </p:to>
                                    </p:set>
                                    <p:anim calcmode="lin" valueType="num">
                                      <p:cBhvr additive="base">
                                        <p:cTn id="43" dur="500" fill="hold"/>
                                        <p:tgtEl>
                                          <p:spTgt spid="21197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197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61" name="Text Box 9"/>
          <p:cNvSpPr txBox="1">
            <a:spLocks noChangeArrowheads="1"/>
          </p:cNvSpPr>
          <p:nvPr/>
        </p:nvSpPr>
        <p:spPr bwMode="auto">
          <a:xfrm>
            <a:off x="179388" y="2133600"/>
            <a:ext cx="8713787" cy="21891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0">
              <a:lnSpc>
                <a:spcPct val="110000"/>
              </a:lnSpc>
              <a:spcBef>
                <a:spcPct val="50000"/>
              </a:spcBef>
              <a:buFont typeface="Wingdings 3" pitchFamily="18" charset="2"/>
              <a:buNone/>
              <a:defRPr/>
            </a:pPr>
            <a:r>
              <a:rPr lang="en-US" sz="2400" b="1">
                <a:solidFill>
                  <a:srgbClr val="0000CC"/>
                </a:solidFill>
                <a:effectLst>
                  <a:outerShdw blurRad="38100" dist="38100" dir="2700000" algn="tl">
                    <a:srgbClr val="000000"/>
                  </a:outerShdw>
                </a:effectLst>
                <a:sym typeface="Wingdings 3" pitchFamily="18" charset="2"/>
              </a:rPr>
              <a:t>The metacrbonates will discussed for metamorphism in the following conditions:</a:t>
            </a:r>
          </a:p>
          <a:p>
            <a:pPr algn="just" rtl="0">
              <a:lnSpc>
                <a:spcPct val="110000"/>
              </a:lnSpc>
              <a:spcBef>
                <a:spcPct val="50000"/>
              </a:spcBef>
              <a:buFont typeface="Wingdings 3" pitchFamily="18" charset="2"/>
              <a:buChar char="_"/>
              <a:defRPr/>
            </a:pPr>
            <a:r>
              <a:rPr lang="en-US" sz="3200" b="1" baseline="8000">
                <a:sym typeface="Wingdings 3" pitchFamily="18" charset="2"/>
              </a:rPr>
              <a:t>Pure limestone and dolomite</a:t>
            </a:r>
          </a:p>
          <a:p>
            <a:pPr algn="just" rtl="0">
              <a:lnSpc>
                <a:spcPct val="110000"/>
              </a:lnSpc>
              <a:spcBef>
                <a:spcPct val="50000"/>
              </a:spcBef>
              <a:buFont typeface="Wingdings 3" pitchFamily="18" charset="2"/>
              <a:buChar char="_"/>
              <a:defRPr/>
            </a:pPr>
            <a:r>
              <a:rPr lang="en-US" sz="3200" b="1" baseline="8000">
                <a:sym typeface="Wingdings 3" pitchFamily="18" charset="2"/>
              </a:rPr>
              <a:t> Impure</a:t>
            </a:r>
            <a:r>
              <a:rPr lang="en-US" sz="3200" b="1">
                <a:sym typeface="Wingdings 3" pitchFamily="18" charset="2"/>
              </a:rPr>
              <a:t> </a:t>
            </a:r>
            <a:r>
              <a:rPr lang="en-US" sz="3200" b="1" baseline="8000">
                <a:sym typeface="Wingdings 3" pitchFamily="18" charset="2"/>
              </a:rPr>
              <a:t>limestone and dolomite </a:t>
            </a:r>
            <a:endParaRPr lang="en-US" sz="3200" b="1" baseline="8000">
              <a:solidFill>
                <a:srgbClr val="0000FF"/>
              </a:solidFill>
              <a:sym typeface="Wingdings 3"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2761">
                                            <p:txEl>
                                              <p:pRg st="0" end="0"/>
                                            </p:txEl>
                                          </p:spTgt>
                                        </p:tgtEl>
                                        <p:attrNameLst>
                                          <p:attrName>style.visibility</p:attrName>
                                        </p:attrNameLst>
                                      </p:cBhvr>
                                      <p:to>
                                        <p:strVal val="visible"/>
                                      </p:to>
                                    </p:set>
                                    <p:anim calcmode="lin" valueType="num">
                                      <p:cBhvr additive="base">
                                        <p:cTn id="7" dur="500" fill="hold"/>
                                        <p:tgtEl>
                                          <p:spTgt spid="2027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27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2761">
                                            <p:txEl>
                                              <p:pRg st="1" end="1"/>
                                            </p:txEl>
                                          </p:spTgt>
                                        </p:tgtEl>
                                        <p:attrNameLst>
                                          <p:attrName>style.visibility</p:attrName>
                                        </p:attrNameLst>
                                      </p:cBhvr>
                                      <p:to>
                                        <p:strVal val="visible"/>
                                      </p:to>
                                    </p:set>
                                    <p:anim calcmode="lin" valueType="num">
                                      <p:cBhvr additive="base">
                                        <p:cTn id="13" dur="500" fill="hold"/>
                                        <p:tgtEl>
                                          <p:spTgt spid="2027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7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2761">
                                            <p:txEl>
                                              <p:pRg st="2" end="2"/>
                                            </p:txEl>
                                          </p:spTgt>
                                        </p:tgtEl>
                                        <p:attrNameLst>
                                          <p:attrName>style.visibility</p:attrName>
                                        </p:attrNameLst>
                                      </p:cBhvr>
                                      <p:to>
                                        <p:strVal val="visible"/>
                                      </p:to>
                                    </p:set>
                                    <p:anim calcmode="lin" valueType="num">
                                      <p:cBhvr additive="base">
                                        <p:cTn id="19" dur="500" fill="hold"/>
                                        <p:tgtEl>
                                          <p:spTgt spid="2027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27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700213"/>
            <a:ext cx="8229600" cy="2305050"/>
          </a:xfrm>
          <a:solidFill>
            <a:schemeClr val="accent1"/>
          </a:solidFill>
        </p:spPr>
        <p:txBody>
          <a:bodyPr/>
          <a:lstStyle/>
          <a:p>
            <a:pPr rtl="0" eaLnBrk="1" hangingPunct="1"/>
            <a:r>
              <a:rPr lang="en-US" sz="3200" b="1" smtClean="0">
                <a:solidFill>
                  <a:srgbClr val="FFFFFF"/>
                </a:solidFill>
                <a:effectLst/>
              </a:rPr>
              <a:t>-1-</a:t>
            </a:r>
            <a:br>
              <a:rPr lang="en-US" sz="3200" b="1" smtClean="0">
                <a:solidFill>
                  <a:srgbClr val="FFFFFF"/>
                </a:solidFill>
                <a:effectLst/>
              </a:rPr>
            </a:br>
            <a:r>
              <a:rPr lang="eu-ES" sz="3200" b="1" smtClean="0">
                <a:solidFill>
                  <a:srgbClr val="FFFFFF"/>
                </a:solidFill>
                <a:effectLst/>
              </a:rPr>
              <a:t>Pure Metacarbonates</a:t>
            </a:r>
            <a:br>
              <a:rPr lang="eu-ES" sz="3200" b="1" smtClean="0">
                <a:solidFill>
                  <a:srgbClr val="FFFFFF"/>
                </a:solidFill>
                <a:effectLst/>
              </a:rPr>
            </a:br>
            <a:r>
              <a:rPr lang="eu-ES" sz="3200" b="1" smtClean="0">
                <a:solidFill>
                  <a:srgbClr val="FFFFFF"/>
                </a:solidFill>
                <a:effectLst/>
              </a:rPr>
              <a:t>Calcite and dolomite marbles </a:t>
            </a:r>
            <a:endParaRPr lang="en-US" sz="3200" b="1" smtClean="0">
              <a:solidFill>
                <a:srgbClr val="FFFFFF"/>
              </a:solidFill>
              <a:effectLst/>
            </a:endParaRPr>
          </a:p>
        </p:txBody>
      </p:sp>
      <p:sp>
        <p:nvSpPr>
          <p:cNvPr id="6147" name="Text Box 3"/>
          <p:cNvSpPr txBox="1">
            <a:spLocks noChangeArrowheads="1"/>
          </p:cNvSpPr>
          <p:nvPr/>
        </p:nvSpPr>
        <p:spPr bwMode="auto">
          <a:xfrm>
            <a:off x="179388" y="836613"/>
            <a:ext cx="882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l" rtl="0" eaLnBrk="1" hangingPunct="1">
              <a:spcBef>
                <a:spcPct val="50000"/>
              </a:spcBef>
              <a:buFontTx/>
              <a:buChar char="-"/>
            </a:pPr>
            <a:endParaRPr lang="en-US" sz="2400" b="1">
              <a:solidFill>
                <a:srgbClr val="FFFF66"/>
              </a:solidFill>
              <a:latin typeface="Lucida Sans"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228600"/>
            <a:ext cx="9144000" cy="409575"/>
          </a:xfrm>
        </p:spPr>
        <p:txBody>
          <a:bodyPr/>
          <a:lstStyle/>
          <a:p>
            <a:pPr rtl="0" eaLnBrk="1" hangingPunct="1">
              <a:defRPr/>
            </a:pPr>
            <a:r>
              <a:rPr lang="en-US" sz="2400" b="1" smtClean="0">
                <a:solidFill>
                  <a:srgbClr val="FFFFFF"/>
                </a:solidFill>
                <a:effectLst/>
              </a:rPr>
              <a:t>1- Pure Carbonates (Limestone and dolomite)</a:t>
            </a:r>
            <a:r>
              <a:rPr lang="en-US" sz="4000" smtClean="0"/>
              <a:t> </a:t>
            </a:r>
          </a:p>
        </p:txBody>
      </p:sp>
      <p:sp>
        <p:nvSpPr>
          <p:cNvPr id="223237" name="Rectangle 5"/>
          <p:cNvSpPr>
            <a:spLocks noGrp="1" noChangeArrowheads="1"/>
          </p:cNvSpPr>
          <p:nvPr>
            <p:ph type="body" idx="1"/>
          </p:nvPr>
        </p:nvSpPr>
        <p:spPr>
          <a:xfrm>
            <a:off x="179388" y="765175"/>
            <a:ext cx="8713787" cy="1511300"/>
          </a:xfrm>
          <a:solidFill>
            <a:schemeClr val="accent1"/>
          </a:solidFill>
        </p:spPr>
        <p:txBody>
          <a:bodyPr/>
          <a:lstStyle/>
          <a:p>
            <a:pPr algn="just" rtl="0" eaLnBrk="1" hangingPunct="1">
              <a:lnSpc>
                <a:spcPct val="110000"/>
              </a:lnSpc>
              <a:spcBef>
                <a:spcPct val="50000"/>
              </a:spcBef>
              <a:buClr>
                <a:schemeClr val="tx1"/>
              </a:buClr>
              <a:buSzTx/>
              <a:buFont typeface="Wingdings" pitchFamily="2" charset="2"/>
              <a:buChar char="Ø"/>
              <a:defRPr/>
            </a:pPr>
            <a:r>
              <a:rPr lang="en-US" sz="2000" b="1" smtClean="0">
                <a:solidFill>
                  <a:srgbClr val="FFFF00"/>
                </a:solidFill>
              </a:rPr>
              <a:t>Metamorphism of pure carbonate rocks yielded </a:t>
            </a:r>
            <a:r>
              <a:rPr lang="en-US" sz="2000" b="1" smtClean="0"/>
              <a:t>calcite</a:t>
            </a:r>
            <a:r>
              <a:rPr lang="en-US" sz="2000" b="1" smtClean="0">
                <a:solidFill>
                  <a:srgbClr val="FFFF00"/>
                </a:solidFill>
              </a:rPr>
              <a:t> and/or </a:t>
            </a:r>
            <a:r>
              <a:rPr lang="en-US" sz="2000" b="1" smtClean="0"/>
              <a:t>dolomite</a:t>
            </a:r>
            <a:r>
              <a:rPr lang="en-US" sz="2000" b="1" smtClean="0">
                <a:solidFill>
                  <a:srgbClr val="FFFF00"/>
                </a:solidFill>
              </a:rPr>
              <a:t> </a:t>
            </a:r>
            <a:r>
              <a:rPr lang="en-US" sz="2000" b="1" smtClean="0"/>
              <a:t>marbles</a:t>
            </a:r>
            <a:r>
              <a:rPr lang="en-US" sz="2000" b="1" smtClean="0">
                <a:solidFill>
                  <a:srgbClr val="FFFF00"/>
                </a:solidFill>
              </a:rPr>
              <a:t>. Many marbles are composed only of calcite and/or dolomite with minor quartz and phyllosilicates, originally of detrital origin</a:t>
            </a:r>
            <a:r>
              <a:rPr lang="en-US" sz="2200" b="1" smtClean="0">
                <a:solidFill>
                  <a:srgbClr val="FFFF00"/>
                </a:solidFill>
              </a:rPr>
              <a:t>. </a:t>
            </a:r>
            <a:endParaRPr lang="en-GB" sz="2200" b="1" smtClean="0">
              <a:solidFill>
                <a:srgbClr val="FFFF00"/>
              </a:solidFill>
              <a:sym typeface="Wingdings" pitchFamily="2" charset="2"/>
            </a:endParaRPr>
          </a:p>
        </p:txBody>
      </p:sp>
      <p:sp>
        <p:nvSpPr>
          <p:cNvPr id="223241" name="Rectangle 9"/>
          <p:cNvSpPr>
            <a:spLocks noChangeArrowheads="1"/>
          </p:cNvSpPr>
          <p:nvPr/>
        </p:nvSpPr>
        <p:spPr bwMode="auto">
          <a:xfrm>
            <a:off x="179388" y="2924175"/>
            <a:ext cx="8713787" cy="36734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rtl="0">
              <a:lnSpc>
                <a:spcPct val="110000"/>
              </a:lnSpc>
              <a:spcBef>
                <a:spcPct val="50000"/>
              </a:spcBef>
              <a:buClr>
                <a:schemeClr val="tx1"/>
              </a:buClr>
              <a:buFont typeface="Wingdings" pitchFamily="2" charset="2"/>
              <a:buChar char="Ø"/>
              <a:defRPr/>
            </a:pPr>
            <a:r>
              <a:rPr lang="en-US" sz="2000" b="1">
                <a:solidFill>
                  <a:srgbClr val="FFFF00"/>
                </a:solidFill>
                <a:effectLst>
                  <a:outerShdw blurRad="38100" dist="38100" dir="2700000" algn="tl">
                    <a:srgbClr val="000000"/>
                  </a:outerShdw>
                </a:effectLst>
              </a:rPr>
              <a:t>The grade of metamorphism is function in grain size, where grain size increases with grade increase.</a:t>
            </a:r>
          </a:p>
          <a:p>
            <a:pPr marL="342900" indent="-342900" algn="just" rtl="0">
              <a:lnSpc>
                <a:spcPct val="110000"/>
              </a:lnSpc>
              <a:spcBef>
                <a:spcPct val="50000"/>
              </a:spcBef>
              <a:buClr>
                <a:schemeClr val="tx1"/>
              </a:buClr>
              <a:buFont typeface="Wingdings" pitchFamily="2" charset="2"/>
              <a:buChar char="Ø"/>
              <a:defRPr/>
            </a:pPr>
            <a:r>
              <a:rPr lang="en-US" sz="2000" b="1">
                <a:solidFill>
                  <a:srgbClr val="FFFF00"/>
                </a:solidFill>
                <a:effectLst>
                  <a:outerShdw blurRad="38100" dist="38100" dir="2700000" algn="tl">
                    <a:srgbClr val="000000"/>
                  </a:outerShdw>
                </a:effectLst>
                <a:sym typeface="Wingdings" pitchFamily="2" charset="2"/>
              </a:rPr>
              <a:t>At very </a:t>
            </a:r>
            <a:r>
              <a:rPr lang="en-US" sz="2000" b="1">
                <a:solidFill>
                  <a:srgbClr val="FF00FF"/>
                </a:solidFill>
                <a:effectLst>
                  <a:outerShdw blurRad="38100" dist="38100" dir="2700000" algn="tl">
                    <a:srgbClr val="000000"/>
                  </a:outerShdw>
                </a:effectLst>
                <a:sym typeface="Wingdings" pitchFamily="2" charset="2"/>
              </a:rPr>
              <a:t>HP</a:t>
            </a:r>
            <a:r>
              <a:rPr lang="en-US" sz="2000" b="1">
                <a:solidFill>
                  <a:srgbClr val="FFFF00"/>
                </a:solidFill>
                <a:effectLst>
                  <a:outerShdw blurRad="38100" dist="38100" dir="2700000" algn="tl">
                    <a:srgbClr val="000000"/>
                  </a:outerShdw>
                </a:effectLst>
                <a:sym typeface="Wingdings" pitchFamily="2" charset="2"/>
              </a:rPr>
              <a:t>, the polymorph </a:t>
            </a:r>
            <a:r>
              <a:rPr lang="en-US" sz="2000" b="1">
                <a:solidFill>
                  <a:srgbClr val="CCFFCC"/>
                </a:solidFill>
                <a:sym typeface="Wingdings" pitchFamily="2" charset="2"/>
              </a:rPr>
              <a:t>aragonite</a:t>
            </a:r>
            <a:r>
              <a:rPr lang="en-US" sz="2000" b="1">
                <a:solidFill>
                  <a:srgbClr val="FFFF00"/>
                </a:solidFill>
                <a:effectLst>
                  <a:outerShdw blurRad="38100" dist="38100" dir="2700000" algn="tl">
                    <a:srgbClr val="000000"/>
                  </a:outerShdw>
                </a:effectLst>
                <a:sym typeface="Wingdings" pitchFamily="2" charset="2"/>
              </a:rPr>
              <a:t> becomes stable and </a:t>
            </a:r>
            <a:r>
              <a:rPr lang="en-US" sz="2000" b="1">
                <a:solidFill>
                  <a:srgbClr val="CCFFCC"/>
                </a:solidFill>
                <a:sym typeface="Wingdings" pitchFamily="2" charset="2"/>
              </a:rPr>
              <a:t>aragonite marble</a:t>
            </a:r>
            <a:r>
              <a:rPr lang="en-US" sz="2000" b="1">
                <a:solidFill>
                  <a:srgbClr val="FFFF00"/>
                </a:solidFill>
                <a:effectLst>
                  <a:outerShdw blurRad="38100" dist="38100" dir="2700000" algn="tl">
                    <a:srgbClr val="000000"/>
                  </a:outerShdw>
                </a:effectLst>
                <a:sym typeface="Wingdings" pitchFamily="2" charset="2"/>
              </a:rPr>
              <a:t> is known from high pressure terrains. </a:t>
            </a:r>
          </a:p>
          <a:p>
            <a:pPr marL="342900" indent="-342900" algn="just" rtl="0">
              <a:lnSpc>
                <a:spcPct val="110000"/>
              </a:lnSpc>
              <a:spcBef>
                <a:spcPct val="50000"/>
              </a:spcBef>
              <a:buClr>
                <a:schemeClr val="tx1"/>
              </a:buClr>
              <a:buFont typeface="Wingdings" pitchFamily="2" charset="2"/>
              <a:buChar char="Ø"/>
              <a:defRPr/>
            </a:pPr>
            <a:r>
              <a:rPr lang="en-US" sz="2000" b="1">
                <a:solidFill>
                  <a:srgbClr val="FFFF00"/>
                </a:solidFill>
                <a:effectLst>
                  <a:outerShdw blurRad="38100" dist="38100" dir="2700000" algn="tl">
                    <a:srgbClr val="000000"/>
                  </a:outerShdw>
                </a:effectLst>
                <a:sym typeface="Wingdings" pitchFamily="2" charset="2"/>
              </a:rPr>
              <a:t>At </a:t>
            </a:r>
            <a:r>
              <a:rPr lang="en-US" sz="2000" b="1">
                <a:solidFill>
                  <a:srgbClr val="FF00FF"/>
                </a:solidFill>
                <a:effectLst>
                  <a:outerShdw blurRad="38100" dist="38100" dir="2700000" algn="tl">
                    <a:srgbClr val="000000"/>
                  </a:outerShdw>
                </a:effectLst>
                <a:sym typeface="Wingdings" pitchFamily="2" charset="2"/>
              </a:rPr>
              <a:t>HT/LP</a:t>
            </a:r>
            <a:r>
              <a:rPr lang="en-US" sz="2000" b="1">
                <a:solidFill>
                  <a:srgbClr val="FFFF00"/>
                </a:solidFill>
                <a:effectLst>
                  <a:outerShdw blurRad="38100" dist="38100" dir="2700000" algn="tl">
                    <a:srgbClr val="000000"/>
                  </a:outerShdw>
                </a:effectLst>
                <a:sym typeface="Wingdings" pitchFamily="2" charset="2"/>
              </a:rPr>
              <a:t> (&gt;600°C) calcite and quartz react to produce </a:t>
            </a:r>
            <a:r>
              <a:rPr lang="en-US" sz="2000" b="1">
                <a:solidFill>
                  <a:srgbClr val="CCFFCC"/>
                </a:solidFill>
                <a:sym typeface="Wingdings" pitchFamily="2" charset="2"/>
              </a:rPr>
              <a:t>wollasonite</a:t>
            </a:r>
            <a:r>
              <a:rPr lang="en-US" sz="2000" b="1">
                <a:solidFill>
                  <a:srgbClr val="FFFF00"/>
                </a:solidFill>
                <a:effectLst>
                  <a:outerShdw blurRad="38100" dist="38100" dir="2700000" algn="tl">
                    <a:srgbClr val="000000"/>
                  </a:outerShdw>
                </a:effectLst>
                <a:sym typeface="Wingdings" pitchFamily="2" charset="2"/>
              </a:rPr>
              <a:t> and CO</a:t>
            </a:r>
            <a:r>
              <a:rPr lang="en-US" sz="2000" b="1" baseline="-25000">
                <a:solidFill>
                  <a:srgbClr val="FFFF00"/>
                </a:solidFill>
                <a:effectLst>
                  <a:outerShdw blurRad="38100" dist="38100" dir="2700000" algn="tl">
                    <a:srgbClr val="000000"/>
                  </a:outerShdw>
                </a:effectLst>
                <a:sym typeface="Wingdings" pitchFamily="2" charset="2"/>
              </a:rPr>
              <a:t>2</a:t>
            </a:r>
            <a:r>
              <a:rPr lang="en-US" sz="2000" b="1">
                <a:solidFill>
                  <a:srgbClr val="FFFF00"/>
                </a:solidFill>
                <a:effectLst>
                  <a:outerShdw blurRad="38100" dist="38100" dir="2700000" algn="tl">
                    <a:srgbClr val="000000"/>
                  </a:outerShdw>
                </a:effectLst>
                <a:sym typeface="Wingdings" pitchFamily="2" charset="2"/>
              </a:rPr>
              <a:t>. The reaction occurs only at high temperature thermal aureole, and is inhibited by high fluid pressures of CO</a:t>
            </a:r>
            <a:r>
              <a:rPr lang="en-US" sz="2000" b="1" baseline="-25000">
                <a:solidFill>
                  <a:srgbClr val="FFFF00"/>
                </a:solidFill>
                <a:effectLst>
                  <a:outerShdw blurRad="38100" dist="38100" dir="2700000" algn="tl">
                    <a:srgbClr val="000000"/>
                  </a:outerShdw>
                </a:effectLst>
                <a:sym typeface="Wingdings" pitchFamily="2" charset="2"/>
              </a:rPr>
              <a:t>2</a:t>
            </a:r>
            <a:r>
              <a:rPr lang="en-US" sz="2000" b="1">
                <a:solidFill>
                  <a:srgbClr val="FFFF00"/>
                </a:solidFill>
                <a:effectLst>
                  <a:outerShdw blurRad="38100" dist="38100" dir="2700000" algn="tl">
                    <a:srgbClr val="000000"/>
                  </a:outerShdw>
                </a:effectLst>
                <a:sym typeface="Wingdings" pitchFamily="2" charset="2"/>
              </a:rPr>
              <a:t>.</a:t>
            </a:r>
          </a:p>
          <a:p>
            <a:pPr marL="342900" indent="-342900" algn="ctr" rtl="0">
              <a:lnSpc>
                <a:spcPct val="110000"/>
              </a:lnSpc>
              <a:spcBef>
                <a:spcPct val="50000"/>
              </a:spcBef>
              <a:buClr>
                <a:schemeClr val="tx1"/>
              </a:buClr>
              <a:buFont typeface="Wingdings" pitchFamily="2" charset="2"/>
              <a:buNone/>
              <a:defRPr/>
            </a:pPr>
            <a:r>
              <a:rPr lang="it-IT" sz="2000" b="1">
                <a:effectLst>
                  <a:outerShdw blurRad="38100" dist="38100" dir="2700000" algn="tl">
                    <a:srgbClr val="000000"/>
                  </a:outerShdw>
                </a:effectLst>
                <a:sym typeface="Wingdings" pitchFamily="2" charset="2"/>
              </a:rPr>
              <a:t>CaCO</a:t>
            </a:r>
            <a:r>
              <a:rPr lang="it-IT" sz="2000" b="1" baseline="-25000">
                <a:effectLst>
                  <a:outerShdw blurRad="38100" dist="38100" dir="2700000" algn="tl">
                    <a:srgbClr val="000000"/>
                  </a:outerShdw>
                </a:effectLst>
                <a:sym typeface="Wingdings" pitchFamily="2" charset="2"/>
              </a:rPr>
              <a:t>3</a:t>
            </a:r>
            <a:r>
              <a:rPr lang="it-IT" sz="2000" b="1">
                <a:effectLst>
                  <a:outerShdw blurRad="38100" dist="38100" dir="2700000" algn="tl">
                    <a:srgbClr val="000000"/>
                  </a:outerShdw>
                </a:effectLst>
                <a:sym typeface="Wingdings" pitchFamily="2" charset="2"/>
              </a:rPr>
              <a:t> +SiO</a:t>
            </a:r>
            <a:r>
              <a:rPr lang="it-IT" sz="2000" b="1" baseline="-25000">
                <a:effectLst>
                  <a:outerShdw blurRad="38100" dist="38100" dir="2700000" algn="tl">
                    <a:srgbClr val="000000"/>
                  </a:outerShdw>
                </a:effectLst>
                <a:sym typeface="Wingdings" pitchFamily="2" charset="2"/>
              </a:rPr>
              <a:t>2 </a:t>
            </a:r>
            <a:r>
              <a:rPr lang="it-IT" sz="2000" b="1">
                <a:effectLst>
                  <a:outerShdw blurRad="38100" dist="38100" dir="2700000" algn="tl">
                    <a:srgbClr val="000000"/>
                  </a:outerShdw>
                </a:effectLst>
                <a:sym typeface="Wingdings" pitchFamily="2" charset="2"/>
              </a:rPr>
              <a:t>    CaSiO</a:t>
            </a:r>
            <a:r>
              <a:rPr lang="it-IT" sz="2000" b="1" baseline="-25000">
                <a:effectLst>
                  <a:outerShdw blurRad="38100" dist="38100" dir="2700000" algn="tl">
                    <a:srgbClr val="000000"/>
                  </a:outerShdw>
                </a:effectLst>
                <a:sym typeface="Wingdings" pitchFamily="2" charset="2"/>
              </a:rPr>
              <a:t>3</a:t>
            </a:r>
            <a:r>
              <a:rPr lang="it-IT" sz="2000" b="1">
                <a:effectLst>
                  <a:outerShdw blurRad="38100" dist="38100" dir="2700000" algn="tl">
                    <a:srgbClr val="000000"/>
                  </a:outerShdw>
                </a:effectLst>
                <a:sym typeface="Wingdings" pitchFamily="2" charset="2"/>
              </a:rPr>
              <a:t> + CO</a:t>
            </a:r>
            <a:r>
              <a:rPr lang="it-IT" sz="2000" b="1" baseline="-25000">
                <a:effectLst>
                  <a:outerShdw blurRad="38100" dist="38100" dir="2700000" algn="tl">
                    <a:srgbClr val="000000"/>
                  </a:outerShdw>
                </a:effectLst>
                <a:sym typeface="Wingdings" pitchFamily="2" charset="2"/>
              </a:rPr>
              <a:t>2</a:t>
            </a:r>
          </a:p>
        </p:txBody>
      </p:sp>
      <p:sp>
        <p:nvSpPr>
          <p:cNvPr id="223242" name="Rectangle 10"/>
          <p:cNvSpPr>
            <a:spLocks noChangeArrowheads="1"/>
          </p:cNvSpPr>
          <p:nvPr/>
        </p:nvSpPr>
        <p:spPr bwMode="auto">
          <a:xfrm>
            <a:off x="179388" y="2298700"/>
            <a:ext cx="33845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rtl="0">
              <a:defRPr/>
            </a:pPr>
            <a:r>
              <a:rPr lang="en-US" sz="2400" b="1">
                <a:solidFill>
                  <a:srgbClr val="CCFFCC"/>
                </a:solidFill>
              </a:rPr>
              <a:t>A- Calcite marble</a:t>
            </a:r>
            <a:r>
              <a:rPr lang="en-US" sz="4000">
                <a:solidFill>
                  <a:schemeClr val="tx2"/>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3237">
                                            <p:txEl>
                                              <p:pRg st="0" end="0"/>
                                            </p:txEl>
                                          </p:spTgt>
                                        </p:tgtEl>
                                        <p:attrNameLst>
                                          <p:attrName>style.visibility</p:attrName>
                                        </p:attrNameLst>
                                      </p:cBhvr>
                                      <p:to>
                                        <p:strVal val="visible"/>
                                      </p:to>
                                    </p:set>
                                    <p:anim calcmode="lin" valueType="num">
                                      <p:cBhvr additive="base">
                                        <p:cTn id="7" dur="500" fill="hold"/>
                                        <p:tgtEl>
                                          <p:spTgt spid="2232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32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23242"/>
                                        </p:tgtEl>
                                        <p:attrNameLst>
                                          <p:attrName>style.visibility</p:attrName>
                                        </p:attrNameLst>
                                      </p:cBhvr>
                                      <p:to>
                                        <p:strVal val="visible"/>
                                      </p:to>
                                    </p:set>
                                    <p:animEffect transition="in" filter="box(in)">
                                      <p:cBhvr>
                                        <p:cTn id="13" dur="500"/>
                                        <p:tgtEl>
                                          <p:spTgt spid="22324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23241">
                                            <p:bg/>
                                          </p:spTgt>
                                        </p:tgtEl>
                                        <p:attrNameLst>
                                          <p:attrName>style.visibility</p:attrName>
                                        </p:attrNameLst>
                                      </p:cBhvr>
                                      <p:to>
                                        <p:strVal val="visible"/>
                                      </p:to>
                                    </p:set>
                                    <p:animEffect transition="in" filter="circle(in)">
                                      <p:cBhvr>
                                        <p:cTn id="18" dur="2000"/>
                                        <p:tgtEl>
                                          <p:spTgt spid="223241">
                                            <p:bg/>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23241">
                                            <p:txEl>
                                              <p:pRg st="0" end="0"/>
                                            </p:txEl>
                                          </p:spTgt>
                                        </p:tgtEl>
                                        <p:attrNameLst>
                                          <p:attrName>style.visibility</p:attrName>
                                        </p:attrNameLst>
                                      </p:cBhvr>
                                      <p:to>
                                        <p:strVal val="visible"/>
                                      </p:to>
                                    </p:set>
                                    <p:anim calcmode="lin" valueType="num">
                                      <p:cBhvr additive="base">
                                        <p:cTn id="23" dur="500" fill="hold"/>
                                        <p:tgtEl>
                                          <p:spTgt spid="22324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32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23241">
                                            <p:txEl>
                                              <p:pRg st="1" end="1"/>
                                            </p:txEl>
                                          </p:spTgt>
                                        </p:tgtEl>
                                        <p:attrNameLst>
                                          <p:attrName>style.visibility</p:attrName>
                                        </p:attrNameLst>
                                      </p:cBhvr>
                                      <p:to>
                                        <p:strVal val="visible"/>
                                      </p:to>
                                    </p:set>
                                    <p:anim calcmode="lin" valueType="num">
                                      <p:cBhvr additive="base">
                                        <p:cTn id="29" dur="500" fill="hold"/>
                                        <p:tgtEl>
                                          <p:spTgt spid="22324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32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23241">
                                            <p:txEl>
                                              <p:pRg st="2" end="2"/>
                                            </p:txEl>
                                          </p:spTgt>
                                        </p:tgtEl>
                                        <p:attrNameLst>
                                          <p:attrName>style.visibility</p:attrName>
                                        </p:attrNameLst>
                                      </p:cBhvr>
                                      <p:to>
                                        <p:strVal val="visible"/>
                                      </p:to>
                                    </p:set>
                                    <p:anim calcmode="lin" valueType="num">
                                      <p:cBhvr additive="base">
                                        <p:cTn id="35" dur="500" fill="hold"/>
                                        <p:tgtEl>
                                          <p:spTgt spid="22324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32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23241">
                                            <p:txEl>
                                              <p:pRg st="3" end="3"/>
                                            </p:txEl>
                                          </p:spTgt>
                                        </p:tgtEl>
                                        <p:attrNameLst>
                                          <p:attrName>style.visibility</p:attrName>
                                        </p:attrNameLst>
                                      </p:cBhvr>
                                      <p:to>
                                        <p:strVal val="visible"/>
                                      </p:to>
                                    </p:set>
                                    <p:anim calcmode="lin" valueType="num">
                                      <p:cBhvr additive="base">
                                        <p:cTn id="41" dur="500" fill="hold"/>
                                        <p:tgtEl>
                                          <p:spTgt spid="22324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324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1" grpId="0" build="allAtOnce" animBg="1"/>
      <p:bldP spid="2232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calcite2"/>
          <p:cNvPicPr>
            <a:picLocks noChangeAspect="1" noChangeArrowheads="1"/>
          </p:cNvPicPr>
          <p:nvPr/>
        </p:nvPicPr>
        <p:blipFill>
          <a:blip r:embed="rId2">
            <a:lum bright="48000"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67" name="Picture 3" descr="calcite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2866"/>
                                        </p:tgtEl>
                                        <p:attrNameLst>
                                          <p:attrName>style.visibility</p:attrName>
                                        </p:attrNameLst>
                                      </p:cBhvr>
                                      <p:to>
                                        <p:strVal val="visible"/>
                                      </p:to>
                                    </p:set>
                                    <p:anim calcmode="lin" valueType="num">
                                      <p:cBhvr additive="base">
                                        <p:cTn id="7" dur="500" fill="hold"/>
                                        <p:tgtEl>
                                          <p:spTgt spid="292866"/>
                                        </p:tgtEl>
                                        <p:attrNameLst>
                                          <p:attrName>ppt_x</p:attrName>
                                        </p:attrNameLst>
                                      </p:cBhvr>
                                      <p:tavLst>
                                        <p:tav tm="0">
                                          <p:val>
                                            <p:strVal val="#ppt_x"/>
                                          </p:val>
                                        </p:tav>
                                        <p:tav tm="100000">
                                          <p:val>
                                            <p:strVal val="#ppt_x"/>
                                          </p:val>
                                        </p:tav>
                                      </p:tavLst>
                                    </p:anim>
                                    <p:anim calcmode="lin" valueType="num">
                                      <p:cBhvr additive="base">
                                        <p:cTn id="8" dur="500" fill="hold"/>
                                        <p:tgtEl>
                                          <p:spTgt spid="2928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92867"/>
                                        </p:tgtEl>
                                        <p:attrNameLst>
                                          <p:attrName>style.visibility</p:attrName>
                                        </p:attrNameLst>
                                      </p:cBhvr>
                                      <p:to>
                                        <p:strVal val="visible"/>
                                      </p:to>
                                    </p:set>
                                    <p:animEffect transition="in" filter="diamond(in)">
                                      <p:cBhvr>
                                        <p:cTn id="13" dur="2000"/>
                                        <p:tgtEl>
                                          <p:spTgt spid="292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descr="calcite1"/>
          <p:cNvPicPr>
            <a:picLocks noChangeAspect="1" noChangeArrowheads="1"/>
          </p:cNvPicPr>
          <p:nvPr/>
        </p:nvPicPr>
        <p:blipFill>
          <a:blip r:embed="rId2">
            <a:lum bright="24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1" name="Picture 3" descr="calcite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additive="base">
                                        <p:cTn id="7" dur="500" fill="hold"/>
                                        <p:tgtEl>
                                          <p:spTgt spid="293890"/>
                                        </p:tgtEl>
                                        <p:attrNameLst>
                                          <p:attrName>ppt_x</p:attrName>
                                        </p:attrNameLst>
                                      </p:cBhvr>
                                      <p:tavLst>
                                        <p:tav tm="0">
                                          <p:val>
                                            <p:strVal val="#ppt_x"/>
                                          </p:val>
                                        </p:tav>
                                        <p:tav tm="100000">
                                          <p:val>
                                            <p:strVal val="#ppt_x"/>
                                          </p:val>
                                        </p:tav>
                                      </p:tavLst>
                                    </p:anim>
                                    <p:anim calcmode="lin" valueType="num">
                                      <p:cBhvr additive="base">
                                        <p:cTn id="8" dur="500" fill="hold"/>
                                        <p:tgtEl>
                                          <p:spTgt spid="2938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93891"/>
                                        </p:tgtEl>
                                        <p:attrNameLst>
                                          <p:attrName>style.visibility</p:attrName>
                                        </p:attrNameLst>
                                      </p:cBhvr>
                                      <p:to>
                                        <p:strVal val="visible"/>
                                      </p:to>
                                    </p:set>
                                    <p:animEffect transition="in" filter="diamond(in)">
                                      <p:cBhvr>
                                        <p:cTn id="13" dur="2000"/>
                                        <p:tgtEl>
                                          <p:spTgt spid="293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descr="P1010042"/>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915" name="Picture 3" descr="P1010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4914"/>
                                        </p:tgtEl>
                                        <p:attrNameLst>
                                          <p:attrName>style.visibility</p:attrName>
                                        </p:attrNameLst>
                                      </p:cBhvr>
                                      <p:to>
                                        <p:strVal val="visible"/>
                                      </p:to>
                                    </p:set>
                                    <p:anim calcmode="lin" valueType="num">
                                      <p:cBhvr additive="base">
                                        <p:cTn id="7" dur="500" fill="hold"/>
                                        <p:tgtEl>
                                          <p:spTgt spid="294914"/>
                                        </p:tgtEl>
                                        <p:attrNameLst>
                                          <p:attrName>ppt_x</p:attrName>
                                        </p:attrNameLst>
                                      </p:cBhvr>
                                      <p:tavLst>
                                        <p:tav tm="0">
                                          <p:val>
                                            <p:strVal val="#ppt_x"/>
                                          </p:val>
                                        </p:tav>
                                        <p:tav tm="100000">
                                          <p:val>
                                            <p:strVal val="#ppt_x"/>
                                          </p:val>
                                        </p:tav>
                                      </p:tavLst>
                                    </p:anim>
                                    <p:anim calcmode="lin" valueType="num">
                                      <p:cBhvr additive="base">
                                        <p:cTn id="8" dur="500" fill="hold"/>
                                        <p:tgtEl>
                                          <p:spTgt spid="2949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94915"/>
                                        </p:tgtEl>
                                        <p:attrNameLst>
                                          <p:attrName>style.visibility</p:attrName>
                                        </p:attrNameLst>
                                      </p:cBhvr>
                                      <p:to>
                                        <p:strVal val="visible"/>
                                      </p:to>
                                    </p:set>
                                    <p:animEffect transition="in" filter="diamond(in)">
                                      <p:cBhvr>
                                        <p:cTn id="13" dur="2000"/>
                                        <p:tgtEl>
                                          <p:spTgt spid="294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2127</TotalTime>
  <Words>614</Words>
  <Application>Microsoft Office PowerPoint</Application>
  <PresentationFormat>On-screen Show (4:3)</PresentationFormat>
  <Paragraphs>48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Tahoma</vt:lpstr>
      <vt:lpstr>Arial</vt:lpstr>
      <vt:lpstr>Wingdings</vt:lpstr>
      <vt:lpstr>Lucida Sans</vt:lpstr>
      <vt:lpstr>Wingdings 3</vt:lpstr>
      <vt:lpstr>Textured</vt:lpstr>
      <vt:lpstr>Lecture Nine Metamorphism of carbonate rocks   (Metcarbonates)</vt:lpstr>
      <vt:lpstr>What is the Metacarbonates?</vt:lpstr>
      <vt:lpstr>Mineralogy of Metacarbonates</vt:lpstr>
      <vt:lpstr>PowerPoint Presentation</vt:lpstr>
      <vt:lpstr>-1- Pure Metacarbonates Calcite and dolomite marbles </vt:lpstr>
      <vt:lpstr>1- Pure Carbonates (Limestone and dolomite)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Pure Carbonates (Limestone and dolomite) </vt:lpstr>
      <vt:lpstr>1- Pure Carbonates (Limestone and dolomite) </vt:lpstr>
      <vt:lpstr>Metamorphic zones developed in regionally metamorphosed dolomitic rocks of the Lepontine Alps</vt:lpstr>
    </vt:vector>
  </TitlesOfParts>
  <Company>Mansoura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notes on Metamorphic Petrology</dc:title>
  <dc:creator>Dr. Mahrous Abu El-Enen</dc:creator>
  <cp:lastModifiedBy>ahmed77</cp:lastModifiedBy>
  <cp:revision>172</cp:revision>
  <dcterms:created xsi:type="dcterms:W3CDTF">2004-09-16T20:52:09Z</dcterms:created>
  <dcterms:modified xsi:type="dcterms:W3CDTF">2020-04-28T19:19:29Z</dcterms:modified>
</cp:coreProperties>
</file>