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7" r:id="rId1"/>
  </p:sldMasterIdLst>
  <p:notesMasterIdLst>
    <p:notesMasterId r:id="rId26"/>
  </p:notesMasterIdLst>
  <p:sldIdLst>
    <p:sldId id="266" r:id="rId2"/>
    <p:sldId id="289" r:id="rId3"/>
    <p:sldId id="292" r:id="rId4"/>
    <p:sldId id="286" r:id="rId5"/>
    <p:sldId id="335" r:id="rId6"/>
    <p:sldId id="302" r:id="rId7"/>
    <p:sldId id="336" r:id="rId8"/>
    <p:sldId id="303" r:id="rId9"/>
    <p:sldId id="290" r:id="rId10"/>
    <p:sldId id="308" r:id="rId11"/>
    <p:sldId id="304" r:id="rId12"/>
    <p:sldId id="307" r:id="rId13"/>
    <p:sldId id="306" r:id="rId14"/>
    <p:sldId id="309" r:id="rId15"/>
    <p:sldId id="313" r:id="rId16"/>
    <p:sldId id="310" r:id="rId17"/>
    <p:sldId id="311" r:id="rId18"/>
    <p:sldId id="312" r:id="rId19"/>
    <p:sldId id="314" r:id="rId20"/>
    <p:sldId id="315" r:id="rId21"/>
    <p:sldId id="316" r:id="rId22"/>
    <p:sldId id="305" r:id="rId23"/>
    <p:sldId id="346" r:id="rId24"/>
    <p:sldId id="317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CCFFCC"/>
    <a:srgbClr val="FFCCFF"/>
    <a:srgbClr val="660066"/>
    <a:srgbClr val="FFFF00"/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72" autoAdjust="0"/>
    <p:restoredTop sz="94664" autoAdjust="0"/>
  </p:normalViewPr>
  <p:slideViewPr>
    <p:cSldViewPr>
      <p:cViewPr>
        <p:scale>
          <a:sx n="110" d="100"/>
          <a:sy n="110" d="100"/>
        </p:scale>
        <p:origin x="-3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1F12F66-13BB-40F0-AC20-6B08322B01A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41E7-F33F-4111-BBE7-7E2AEC8B53E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E776-235E-4842-833B-A8B64ECFC6F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2E18-6D65-43A9-A8F9-6D3267B8230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CA4E-66EF-4209-A67A-B95391DFB3D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86F4-CCA4-43BB-ABC7-AC56E1063C0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D7E5-C8B8-4E8A-B71A-02798F1C89D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D0090-1371-41C4-951B-E788BACB345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F6C6-4292-455D-8049-05E53D0E53D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9A8C-A563-4A9F-80C1-A0A4F656467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4CEB3-5D29-4D6C-BF62-AA02BCFBF73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ED8A-E73F-40AF-8D26-F899C7615FD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0F119E2-3863-4E65-BD2D-CA56810076F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bt-zone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grt-zone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st-zone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ky-zone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sil-zone.g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larapinta.geology.adelaide.edu.au/mhand/Teaching/Metamorphic2/lecture5/barpro.g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eachserv.earth.ox.ac.uk/courses/es2-metrock/dalrad/chl-zone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00213"/>
            <a:ext cx="8229600" cy="230505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800" b="1" i="1" dirty="0" smtClean="0">
                <a:solidFill>
                  <a:srgbClr val="FFFF66"/>
                </a:solidFill>
              </a:rPr>
              <a:t>Lecture Ten</a:t>
            </a:r>
            <a:br>
              <a:rPr lang="en-US" sz="4800" b="1" i="1" dirty="0" smtClean="0">
                <a:solidFill>
                  <a:srgbClr val="FFFF66"/>
                </a:solidFill>
              </a:rPr>
            </a:br>
            <a:r>
              <a:rPr lang="en-US" sz="4000" b="1" i="1" dirty="0" smtClean="0">
                <a:solidFill>
                  <a:srgbClr val="FFFF66"/>
                </a:solidFill>
              </a:rPr>
              <a:t>Metamorphism of </a:t>
            </a:r>
            <a:r>
              <a:rPr lang="en-US" sz="4000" b="1" i="1" dirty="0" err="1" smtClean="0">
                <a:solidFill>
                  <a:srgbClr val="FFFF66"/>
                </a:solidFill>
              </a:rPr>
              <a:t>pelitic</a:t>
            </a:r>
            <a:r>
              <a:rPr lang="en-US" sz="4000" b="1" i="1" dirty="0" smtClean="0">
                <a:solidFill>
                  <a:srgbClr val="FFFF66"/>
                </a:solidFill>
              </a:rPr>
              <a:t> rocks</a:t>
            </a:r>
            <a:r>
              <a:rPr lang="en-US" sz="4800" b="1" i="1" dirty="0" smtClean="0">
                <a:solidFill>
                  <a:srgbClr val="FFFF66"/>
                </a:solidFill>
              </a:rPr>
              <a:t>  </a:t>
            </a:r>
            <a:endParaRPr lang="en-US" b="1" i="1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chlorite-serici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51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1" name="Picture 5" descr="chlorite-sericite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51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II- Biotite zone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250825" y="503238"/>
            <a:ext cx="8713788" cy="2638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Metapelites of the biotite zone are defined by first appearance of biotite through one of two mineral reactions (depending upon the presence or absence of K –feldspar):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K-feldspar + chlorite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biotite + muscovite + quartz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b="1">
                <a:sym typeface="Wingdings 3" pitchFamily="18" charset="2"/>
              </a:rPr>
              <a:t>Phengitic Ms + chlorite </a:t>
            </a:r>
            <a:r>
              <a:rPr lang="en-US" b="1">
                <a:sym typeface="Wingdings" pitchFamily="2" charset="2"/>
              </a:rPr>
              <a:t></a:t>
            </a:r>
            <a:r>
              <a:rPr lang="en-US" b="1">
                <a:sym typeface="Wingdings 3" pitchFamily="18" charset="2"/>
              </a:rPr>
              <a:t> biotite + phengitic-poor Ms + quartz + H</a:t>
            </a:r>
            <a:r>
              <a:rPr lang="en-US" b="1" baseline="-25000">
                <a:sym typeface="Wingdings 3" pitchFamily="18" charset="2"/>
              </a:rPr>
              <a:t>2</a:t>
            </a:r>
            <a:r>
              <a:rPr lang="en-US" b="1">
                <a:sym typeface="Wingdings 3" pitchFamily="18" charset="2"/>
              </a:rPr>
              <a:t>O</a:t>
            </a:r>
            <a:endParaRPr lang="en-US" sz="2000" b="1">
              <a:sym typeface="Wingdings 3" pitchFamily="18" charset="2"/>
            </a:endParaRPr>
          </a:p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are typically 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Phyllite</a:t>
            </a: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and contain mineral assemblage: </a:t>
            </a:r>
            <a:r>
              <a:rPr lang="en-US" sz="2000" b="1">
                <a:sym typeface="Wingdings 3" pitchFamily="18" charset="2"/>
              </a:rPr>
              <a:t>chlorite + muscovite + biotite + quartz + Na-plagioclase (albite) ± calcite.</a:t>
            </a:r>
            <a:r>
              <a:rPr lang="en-US" sz="2000">
                <a:sym typeface="Wingdings 3" pitchFamily="18" charset="2"/>
              </a:rPr>
              <a:t> </a:t>
            </a:r>
          </a:p>
        </p:txBody>
      </p:sp>
      <p:pic>
        <p:nvPicPr>
          <p:cNvPr id="225288" name="Picture 8" descr="http://teachserv.earth.ox.ac.uk/courses/es2-metrock/dalrad/bt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57563"/>
            <a:ext cx="36734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9" name="Picture 9" descr="biot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49613"/>
            <a:ext cx="48117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0" name="Picture 10" descr="biotite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49613"/>
            <a:ext cx="48117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biotit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903287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6" descr="biotite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903287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III- Garnet zone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250825" y="503238"/>
            <a:ext cx="8713788" cy="2530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Metapelites of the garnet zone are defined by first appearance of garnet porphyroblasts (Fe-rich almandine) through the following mineral reaction: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Chlorite + muscovite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garnet + biotite + quartz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are typically 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medium to coarse grained schists</a:t>
            </a: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and contain mineral assemblage: </a:t>
            </a:r>
            <a:r>
              <a:rPr lang="en-US" sz="2000" b="1">
                <a:sym typeface="Wingdings 3" pitchFamily="18" charset="2"/>
              </a:rPr>
              <a:t>garnet + biotite + chlorite + quartz + Na-plagioclase (albite) ± epidote.</a:t>
            </a:r>
            <a:r>
              <a:rPr lang="en-US" sz="2000">
                <a:sym typeface="Wingdings 3" pitchFamily="18" charset="2"/>
              </a:rPr>
              <a:t> </a:t>
            </a:r>
          </a:p>
        </p:txBody>
      </p:sp>
      <p:pic>
        <p:nvPicPr>
          <p:cNvPr id="227339" name="Picture 11" descr="http://teachserv.earth.ox.ac.uk/courses/es2-metrock/dalrad/grt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6353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0" name="Picture 12" descr="biotite-garnet-muscov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03575"/>
            <a:ext cx="48117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1" name="Picture 13" descr="biotite-garnet-muscovite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811713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garn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44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5" name="Picture 5" descr="garnet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51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P1010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5" descr="P1010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IV- Staurolite zone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250825" y="571500"/>
            <a:ext cx="8713788" cy="595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24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Staurolite is only form in Al-rich, Ca-poor pelites. This will depend on the stability of plagioclase, which allow available Ca to combined Al. Therefore, Al is reduced and other Al-silicate minerals does not form.  </a:t>
            </a:r>
          </a:p>
          <a:p>
            <a:pPr algn="just" rtl="0"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staurolite forming through the following mineral reaction: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Chld + Qtz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St + </a:t>
            </a:r>
            <a:r>
              <a:rPr lang="it-IT" sz="2000" b="1">
                <a:sym typeface="Wingdings 3" pitchFamily="18" charset="2"/>
              </a:rPr>
              <a:t>Grt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 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Grt + Ms + Chl </a:t>
            </a:r>
            <a:r>
              <a:rPr lang="en-US" b="1">
                <a:sym typeface="Wingdings" pitchFamily="2" charset="2"/>
              </a:rPr>
              <a:t></a:t>
            </a:r>
            <a:r>
              <a:rPr lang="it-IT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St + Bt + Qtz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 (Grt consuming reaction)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Ms + Chl </a:t>
            </a:r>
            <a:r>
              <a:rPr lang="en-US" b="1">
                <a:sym typeface="Wingdings" pitchFamily="2" charset="2"/>
              </a:rPr>
              <a:t> </a:t>
            </a:r>
            <a:r>
              <a:rPr lang="it-IT" sz="2000" b="1">
                <a:sym typeface="Wingdings 3" pitchFamily="18" charset="2"/>
              </a:rPr>
              <a:t>St + Bt + Qtz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  <a:r>
              <a:rPr lang="it-IT">
                <a:sym typeface="Wingdings 3" pitchFamily="18" charset="2"/>
              </a:rPr>
              <a:t> </a:t>
            </a:r>
            <a:endParaRPr lang="it-IT" sz="2000" b="1">
              <a:sym typeface="Wingdings 3" pitchFamily="18" charset="2"/>
            </a:endParaRPr>
          </a:p>
          <a:p>
            <a:pPr algn="just" rtl="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are typically </a:t>
            </a:r>
            <a:r>
              <a:rPr lang="en-US" sz="24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medium to coarse grained schists</a:t>
            </a:r>
            <a:r>
              <a:rPr lang="en-US" sz="24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and contain mineral assemblage: </a:t>
            </a:r>
            <a:r>
              <a:rPr lang="en-US" sz="2400" b="1">
                <a:sym typeface="Wingdings 3" pitchFamily="18" charset="2"/>
              </a:rPr>
              <a:t>staurolite +</a:t>
            </a:r>
            <a:r>
              <a:rPr lang="en-US" sz="24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2400" b="1">
                <a:sym typeface="Wingdings 3" pitchFamily="18" charset="2"/>
              </a:rPr>
              <a:t>garnet + biotite + muscovite + quartz + plagioclase ± chlorite (retrograde).</a:t>
            </a:r>
            <a:r>
              <a:rPr lang="en-US" sz="2400">
                <a:sym typeface="Wingdings 3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 descr="http://teachserv.earth.ox.ac.uk/courses/es2-metrock/dalrad/st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6" descr="garnet-stauroli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577215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5" name="Picture 7" descr="garnet-staurolite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577215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7" name="Picture 5" descr="P101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6" descr="P1010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V- Kyanite zone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50825" y="503238"/>
            <a:ext cx="8713788" cy="2611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Kyanite zone is typified by the range of the assemblages: </a:t>
            </a:r>
          </a:p>
          <a:p>
            <a:pPr algn="just" rtl="0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	</a:t>
            </a:r>
            <a:r>
              <a:rPr lang="en-US" sz="1700" b="1">
                <a:sym typeface="Wingdings 3" pitchFamily="18" charset="2"/>
              </a:rPr>
              <a:t>Ky + St + Bt + Ms + Qtz,		         Ky + Grt + Bt + Ms + Qtz, </a:t>
            </a:r>
          </a:p>
          <a:p>
            <a:pPr algn="just" rtl="0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1700" b="1">
                <a:sym typeface="Wingdings 3" pitchFamily="18" charset="2"/>
              </a:rPr>
              <a:t>	Ky + Grt + St + Bt + Ms + Qtz,  	         Ky + Bt + Ms + Qtz</a:t>
            </a:r>
          </a:p>
          <a:p>
            <a:pPr algn="just" rtl="0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- Kyanite formed through the reaction: </a:t>
            </a:r>
          </a:p>
          <a:p>
            <a:pPr algn="ctr"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Ms + St + Chl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Ky + Bt + Qtz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Ms + St + Qtz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Ky + Bt 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are typically 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coarse grained schists</a:t>
            </a: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and contain above mentioned diagnostic mineral assemblage</a:t>
            </a:r>
            <a:r>
              <a:rPr lang="en-US" sz="2000" b="1">
                <a:sym typeface="Wingdings 3" pitchFamily="18" charset="2"/>
              </a:rPr>
              <a:t>.</a:t>
            </a:r>
            <a:r>
              <a:rPr lang="en-US" sz="2000">
                <a:sym typeface="Wingdings 3" pitchFamily="18" charset="2"/>
              </a:rPr>
              <a:t> </a:t>
            </a:r>
          </a:p>
        </p:txBody>
      </p:sp>
      <p:pic>
        <p:nvPicPr>
          <p:cNvPr id="235527" name="Picture 7" descr="http://teachserv.earth.ox.ac.uk/courses/es2-metrock/dalrad/ky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5575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8" name="Picture 8" descr="kyani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49613"/>
            <a:ext cx="48117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9" name="Picture 9" descr="kyanite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49613"/>
            <a:ext cx="48117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What is the Metapelites?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713787" cy="6119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Metapelites</a:t>
            </a:r>
            <a:r>
              <a:rPr lang="en-US" sz="2400">
                <a:solidFill>
                  <a:srgbClr val="0000CC"/>
                </a:solidFill>
                <a:sym typeface="Wingdings 3" pitchFamily="18" charset="2"/>
              </a:rPr>
              <a:t>,</a:t>
            </a:r>
            <a:r>
              <a:rPr lang="en-US">
                <a:sym typeface="Wingdings 3" pitchFamily="18" charset="2"/>
              </a:rPr>
              <a:t>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metamorphic rocks, which derived from contact or regional metamorphism of </a:t>
            </a:r>
            <a:r>
              <a:rPr lang="en-US" sz="2200" b="1">
                <a:solidFill>
                  <a:srgbClr val="CCFFFF"/>
                </a:solidFill>
                <a:latin typeface="Arial" charset="0"/>
              </a:rPr>
              <a:t>shale or mudstones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(clay rich sediments)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3" pitchFamily="18" charset="2"/>
              </a:rPr>
              <a:t>. </a:t>
            </a:r>
          </a:p>
          <a:p>
            <a:pPr algn="just" rtl="0"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3" pitchFamily="18" charset="2"/>
              </a:rPr>
              <a:t> </a:t>
            </a: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Metapelites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3" pitchFamily="18" charset="2"/>
              </a:rPr>
              <a:t> are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most distinguished family in metamorphic rocks </a:t>
            </a: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because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 clays are very </a:t>
            </a:r>
            <a:r>
              <a:rPr lang="en-US" sz="22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sensitive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variations in temperature and pressure, undergoing extensive changes in mineralogy during progressive metamorphism.</a:t>
            </a:r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 3" pitchFamily="18" charset="2"/>
            </a:endParaRPr>
          </a:p>
          <a:p>
            <a:pPr algn="just" rtl="0"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Pelitic sediments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mineralogy dominated by fine Al-K-rich phyllosilicates (50 vol%), such as clays (montmorillonite, kaolinite, or smectite), fine white micas (sericite, paragonite, or phengite) and chlorite, all of which may occur as detrital or authigenic grains (10-30%).</a:t>
            </a:r>
          </a:p>
          <a:p>
            <a:pPr algn="just" rtl="0"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Chemically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the pelitic rocks are rich in Al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SiO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Na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O, K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O, and poor in CaO, therefore, the yielded metamorphic minerals during progressive metamorphism will be rich in Al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 descr="kyanit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 descr="kyanite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95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V- Sillimanite zone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713788" cy="2954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this zone is the highest zone in the Barrovian series </a:t>
            </a:r>
          </a:p>
          <a:p>
            <a:pPr algn="just" rtl="0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It characterize by presence of Sillimanite in the form of fibrolite, and/or coarse prismatic crystals. It could form as Psedudomorph of andalusite via solid-solid reaction      </a:t>
            </a:r>
            <a:r>
              <a:rPr lang="en-US" sz="2000" b="1">
                <a:sym typeface="Wingdings 3" pitchFamily="18" charset="2"/>
              </a:rPr>
              <a:t>AndSill</a:t>
            </a:r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Sillimanite coud also formed as a result of the following reaction:  </a:t>
            </a:r>
          </a:p>
          <a:p>
            <a:pPr algn="ctr"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St + Ms + Qtz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Grt + Bt + Sill+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ctr"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sz="2000" b="1">
                <a:sym typeface="Wingdings 3" pitchFamily="18" charset="2"/>
              </a:rPr>
              <a:t>Ms + St + Chl </a:t>
            </a:r>
            <a:r>
              <a:rPr lang="en-US" sz="2000" b="1">
                <a:sym typeface="Wingdings" pitchFamily="2" charset="2"/>
              </a:rPr>
              <a:t></a:t>
            </a:r>
            <a:r>
              <a:rPr lang="en-US" sz="2000" b="1">
                <a:sym typeface="Wingdings 3" pitchFamily="18" charset="2"/>
              </a:rPr>
              <a:t> </a:t>
            </a:r>
            <a:r>
              <a:rPr lang="it-IT" sz="2000" b="1">
                <a:sym typeface="Wingdings 3" pitchFamily="18" charset="2"/>
              </a:rPr>
              <a:t>Bt + Sill+ H</a:t>
            </a:r>
            <a:r>
              <a:rPr lang="it-IT" sz="2000" b="1" baseline="-25000">
                <a:sym typeface="Wingdings 3" pitchFamily="18" charset="2"/>
              </a:rPr>
              <a:t>2</a:t>
            </a:r>
            <a:r>
              <a:rPr lang="it-IT" sz="2000" b="1">
                <a:sym typeface="Wingdings 3" pitchFamily="18" charset="2"/>
              </a:rPr>
              <a:t>O</a:t>
            </a:r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are typically 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coarse grained schists/gneisses</a:t>
            </a: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 and contain mineral assemblage of Sill ± St </a:t>
            </a:r>
            <a:r>
              <a:rPr lang="en-US" b="1">
                <a:solidFill>
                  <a:srgbClr val="00FF00"/>
                </a:solidFill>
                <a:sym typeface="Wingdings 3" pitchFamily="18" charset="2"/>
              </a:rPr>
              <a:t>+ Grt + Bt + Ms + Qtz + Pl ± Ky</a:t>
            </a:r>
            <a:r>
              <a:rPr lang="en-US" sz="2000" b="1">
                <a:sym typeface="Wingdings 3" pitchFamily="18" charset="2"/>
              </a:rPr>
              <a:t>.</a:t>
            </a:r>
            <a:r>
              <a:rPr lang="en-US" sz="2000">
                <a:sym typeface="Wingdings 3" pitchFamily="18" charset="2"/>
              </a:rPr>
              <a:t> </a:t>
            </a:r>
          </a:p>
        </p:txBody>
      </p:sp>
      <p:pic>
        <p:nvPicPr>
          <p:cNvPr id="238599" name="Picture 7" descr="http://teachserv.earth.ox.ac.uk/courses/es2-metrock/dalrad/sil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38512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4" name="Picture 12" descr="Sillimanite-garne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48038"/>
            <a:ext cx="46799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5" name="Picture 13" descr="Sillimanite-garn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48038"/>
            <a:ext cx="46799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93713"/>
            <a:ext cx="8229600" cy="487362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Stability of metamorphic minerals</a:t>
            </a:r>
          </a:p>
        </p:txBody>
      </p:sp>
      <p:pic>
        <p:nvPicPr>
          <p:cNvPr id="23555" name="Picture 3" descr="met%20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1378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WPG40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45363" cy="6858000"/>
          </a:xfrm>
          <a:solidFill>
            <a:schemeClr val="tx1"/>
          </a:solidFill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Stability of metamorphic minerals</a:t>
            </a:r>
          </a:p>
        </p:txBody>
      </p:sp>
      <p:pic>
        <p:nvPicPr>
          <p:cNvPr id="25603" name="Picture 6" descr="http://larapinta.geology.adelaide.edu.au/mhand/Teaching/Metamorphic2/lecture5/barpro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2250"/>
            <a:ext cx="72009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Mineralogy of metapelites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3960812" cy="6080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  <a:r>
              <a:rPr 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Metapelites contain the following mineral assemblage: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Mica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(Muscovite, biotite), pyrophyllite, chlorite, chloritoid,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Feldspars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(plagioclase and K-feldspars) 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Garnet, staurolite, cordierite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Al-silicate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(andalusite, Kyanite, and sillimanite)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Quartz, orthopyroxene, spinel</a:t>
            </a:r>
          </a:p>
        </p:txBody>
      </p:sp>
      <p:pic>
        <p:nvPicPr>
          <p:cNvPr id="4100" name="Picture 7" descr="Fig1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50768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7596188" y="1844675"/>
            <a:ext cx="93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660066"/>
                </a:solidFill>
              </a:rPr>
              <a:t>+Qtz +Pl</a:t>
            </a:r>
          </a:p>
          <a:p>
            <a:pPr algn="l" eaLnBrk="1" hangingPunct="1"/>
            <a:r>
              <a:rPr lang="en-GB">
                <a:solidFill>
                  <a:srgbClr val="660066"/>
                </a:solidFill>
              </a:rPr>
              <a:t>+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8713788" cy="332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0">
              <a:lnSpc>
                <a:spcPct val="110000"/>
              </a:lnSpc>
              <a:spcBef>
                <a:spcPct val="50000"/>
              </a:spcBef>
              <a:buFont typeface="Wingdings 3" pitchFamily="18" charset="2"/>
              <a:buNone/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The metapelites will discuss their metamorphism in the following connditions:</a:t>
            </a:r>
          </a:p>
          <a:p>
            <a:pPr algn="just" rtl="0">
              <a:lnSpc>
                <a:spcPct val="110000"/>
              </a:lnSpc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3200" b="1" baseline="8000">
                <a:sym typeface="Wingdings 3" pitchFamily="18" charset="2"/>
              </a:rPr>
              <a:t>Pre-metamorphic </a:t>
            </a:r>
            <a:r>
              <a:rPr lang="en-US" sz="3200" b="1" baseline="8000">
                <a:latin typeface="Arial"/>
                <a:sym typeface="Wingdings 3" pitchFamily="18" charset="2"/>
              </a:rPr>
              <a:t>–</a:t>
            </a:r>
            <a:r>
              <a:rPr lang="en-US" sz="3200" b="1" baseline="8000">
                <a:sym typeface="Wingdings 3" pitchFamily="18" charset="2"/>
              </a:rPr>
              <a:t> low-grade metamorphic conditions</a:t>
            </a:r>
          </a:p>
          <a:p>
            <a:pPr algn="just" rtl="0">
              <a:lnSpc>
                <a:spcPct val="110000"/>
              </a:lnSpc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3200" b="1" baseline="8000">
                <a:sym typeface="Wingdings 3" pitchFamily="18" charset="2"/>
              </a:rPr>
              <a:t> In Middle Pressure metamorphism </a:t>
            </a:r>
            <a:r>
              <a:rPr lang="en-US" sz="3200" b="1" baseline="8000">
                <a:solidFill>
                  <a:srgbClr val="0000FF"/>
                </a:solidFill>
                <a:sym typeface="Wingdings 3" pitchFamily="18" charset="2"/>
              </a:rPr>
              <a:t>(Barrovian zonal scheme)</a:t>
            </a:r>
          </a:p>
          <a:p>
            <a:pPr algn="just" rtl="0">
              <a:lnSpc>
                <a:spcPct val="110000"/>
              </a:lnSpc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3200" b="1" baseline="8000">
                <a:sym typeface="Wingdings 3" pitchFamily="18" charset="2"/>
              </a:rPr>
              <a:t> In the low pressure metamorphism </a:t>
            </a:r>
            <a:r>
              <a:rPr lang="en-US" sz="3200" b="1" baseline="8000">
                <a:solidFill>
                  <a:srgbClr val="0000FF"/>
                </a:solidFill>
                <a:sym typeface="Wingdings 3" pitchFamily="18" charset="2"/>
              </a:rPr>
              <a:t>(Buchan zonal scheme)</a:t>
            </a:r>
          </a:p>
          <a:p>
            <a:pPr algn="just" rtl="0">
              <a:lnSpc>
                <a:spcPct val="110000"/>
              </a:lnSpc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3200" b="1" baseline="8000">
                <a:sym typeface="Wingdings 3" pitchFamily="18" charset="2"/>
              </a:rPr>
              <a:t> In the high temperature conditions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3" pitchFamily="18" charset="2"/>
              </a:rPr>
              <a:t> </a:t>
            </a:r>
          </a:p>
        </p:txBody>
      </p:sp>
      <p:pic>
        <p:nvPicPr>
          <p:cNvPr id="2027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46783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2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2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229600" cy="1871663"/>
          </a:xfrm>
          <a:solidFill>
            <a:schemeClr val="accent1"/>
          </a:solidFill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-1-</a:t>
            </a:r>
            <a:br>
              <a:rPr lang="en-US" sz="3200" b="1" smtClean="0">
                <a:solidFill>
                  <a:srgbClr val="FFFFFF"/>
                </a:solidFill>
                <a:effectLst/>
              </a:rPr>
            </a:br>
            <a:r>
              <a:rPr lang="en-US" sz="3200" b="1" smtClean="0">
                <a:solidFill>
                  <a:srgbClr val="FFFFFF"/>
                </a:solidFill>
                <a:effectLst/>
              </a:rPr>
              <a:t>Pre-metamorphic </a:t>
            </a:r>
            <a:r>
              <a:rPr lang="en-US" sz="3200" b="1" smtClean="0">
                <a:solidFill>
                  <a:srgbClr val="FFFFFF"/>
                </a:solidFill>
                <a:effectLst/>
                <a:latin typeface="Arial" charset="0"/>
              </a:rPr>
              <a:t>–</a:t>
            </a:r>
            <a:r>
              <a:rPr lang="en-US" sz="3200" b="1" smtClean="0">
                <a:solidFill>
                  <a:srgbClr val="FFFFFF"/>
                </a:solidFill>
                <a:effectLst/>
              </a:rPr>
              <a:t> low grade metamorphic changes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0957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effectLst/>
              </a:rPr>
              <a:t>1- Pre-metamorphic </a:t>
            </a:r>
            <a:r>
              <a:rPr lang="en-US" sz="2400" b="1" smtClean="0">
                <a:solidFill>
                  <a:srgbClr val="FFFFFF"/>
                </a:solidFill>
                <a:effectLst/>
                <a:latin typeface="Arial"/>
              </a:rPr>
              <a:t>–</a:t>
            </a:r>
            <a:r>
              <a:rPr lang="en-US" sz="2400" b="1" smtClean="0">
                <a:solidFill>
                  <a:srgbClr val="FFFFFF"/>
                </a:solidFill>
                <a:effectLst/>
              </a:rPr>
              <a:t> low grade metamorphic changes</a:t>
            </a:r>
            <a:r>
              <a:rPr lang="en-US" sz="4000" smtClean="0"/>
              <a:t> 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863600"/>
            <a:ext cx="8540750" cy="5994400"/>
          </a:xfrm>
          <a:solidFill>
            <a:schemeClr val="accent1"/>
          </a:solidFill>
        </p:spPr>
        <p:txBody>
          <a:bodyPr/>
          <a:lstStyle/>
          <a:p>
            <a:pPr algn="l" rtl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200" b="1" smtClean="0">
                <a:solidFill>
                  <a:srgbClr val="FFFF00"/>
                </a:solidFill>
                <a:latin typeface="Arial" charset="0"/>
              </a:rPr>
              <a:t>During compaction and diagenesis, changes in mudstones and shale include:</a:t>
            </a:r>
          </a:p>
          <a:p>
            <a:pPr lvl="1" algn="l" rtl="0" eaLnBrk="1" hangingPunct="1">
              <a:lnSpc>
                <a:spcPct val="110000"/>
              </a:lnSpc>
              <a:defRPr/>
            </a:pPr>
            <a:r>
              <a:rPr lang="en-US" sz="2400" smtClean="0"/>
              <a:t>Reducing of porosity (&gt; 50 Vol.%) during burial &amp; compaction</a:t>
            </a:r>
          </a:p>
          <a:p>
            <a:pPr lvl="1" algn="l" rtl="0" eaLnBrk="1" hangingPunct="1">
              <a:lnSpc>
                <a:spcPct val="110000"/>
              </a:lnSpc>
              <a:defRPr/>
            </a:pPr>
            <a:r>
              <a:rPr lang="en-US" sz="2400" smtClean="0"/>
              <a:t>Original clay, smectite, are replaced by mixture of chlorite and illite (sericitic muscovite)</a:t>
            </a:r>
          </a:p>
          <a:p>
            <a:pPr lvl="1" algn="l" rtl="0" eaLnBrk="1" hangingPunct="1">
              <a:lnSpc>
                <a:spcPct val="110000"/>
              </a:lnSpc>
              <a:defRPr/>
            </a:pPr>
            <a:r>
              <a:rPr lang="en-US" sz="2400" smtClean="0"/>
              <a:t>With progress increase of P-T condition the following assemblage could be formed</a:t>
            </a:r>
          </a:p>
          <a:p>
            <a:pPr lvl="2" algn="l" rtl="0" eaLnBrk="1" hangingPunct="1">
              <a:lnSpc>
                <a:spcPct val="110000"/>
              </a:lnSpc>
              <a:defRPr/>
            </a:pPr>
            <a:r>
              <a:rPr lang="en-US" sz="2000" smtClean="0"/>
              <a:t>chlorite + illite + kaolinite</a:t>
            </a:r>
          </a:p>
          <a:p>
            <a:pPr lvl="2" algn="l" rtl="0" eaLnBrk="1" hangingPunct="1">
              <a:lnSpc>
                <a:spcPct val="110000"/>
              </a:lnSpc>
              <a:defRPr/>
            </a:pPr>
            <a:r>
              <a:rPr lang="en-US" sz="2000" smtClean="0"/>
              <a:t>chlorite + sericite + pyrophyllite + illite + koalinite</a:t>
            </a:r>
          </a:p>
          <a:p>
            <a:pPr lvl="1" algn="l" rtl="0" eaLnBrk="1" hangingPunct="1">
              <a:lnSpc>
                <a:spcPct val="110000"/>
              </a:lnSpc>
              <a:defRPr/>
            </a:pPr>
            <a:r>
              <a:rPr lang="en-US" sz="2400" smtClean="0"/>
              <a:t>Illite crystallinity, as deined from XRD, used to measure the degree of diagenetic and very-low metamorphism.</a:t>
            </a:r>
          </a:p>
          <a:p>
            <a:pPr algn="l" rtl="0" eaLnBrk="1" hangingPunct="1">
              <a:lnSpc>
                <a:spcPct val="110000"/>
              </a:lnSpc>
              <a:defRPr/>
            </a:pPr>
            <a:r>
              <a:rPr lang="en-US" sz="2200" b="1" smtClean="0">
                <a:solidFill>
                  <a:srgbClr val="FFFF00"/>
                </a:solidFill>
                <a:latin typeface="Arial" charset="0"/>
              </a:rPr>
              <a:t>There is no sharp contact between diagenesis and low-Temperature metamorphism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00213"/>
            <a:ext cx="8229600" cy="2305050"/>
          </a:xfrm>
          <a:solidFill>
            <a:schemeClr val="accent1"/>
          </a:solidFill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-2-</a:t>
            </a:r>
            <a:br>
              <a:rPr lang="en-US" sz="3200" b="1" smtClean="0">
                <a:solidFill>
                  <a:srgbClr val="FFFFFF"/>
                </a:solidFill>
                <a:effectLst/>
              </a:rPr>
            </a:br>
            <a:r>
              <a:rPr lang="en-US" sz="3200" b="1" smtClean="0">
                <a:solidFill>
                  <a:srgbClr val="FFFFFF"/>
                </a:solidFill>
                <a:effectLst/>
              </a:rPr>
              <a:t>Medium Pressures metamorphism </a:t>
            </a:r>
            <a:br>
              <a:rPr lang="en-US" sz="3200" b="1" smtClean="0">
                <a:solidFill>
                  <a:srgbClr val="FFFFFF"/>
                </a:solidFill>
                <a:effectLst/>
              </a:rPr>
            </a:br>
            <a:r>
              <a:rPr lang="en-US" sz="3200" b="1" smtClean="0">
                <a:solidFill>
                  <a:srgbClr val="FFFFFF"/>
                </a:solidFill>
                <a:effectLst/>
              </a:rPr>
              <a:t>(Barrovian Zonal scheme)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1597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FF"/>
                </a:solidFill>
                <a:effectLst/>
              </a:rPr>
              <a:t>2- Barrovian Zonal Scheme (MP metamorphism)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13787" cy="1152525"/>
          </a:xfrm>
        </p:spPr>
        <p:txBody>
          <a:bodyPr/>
          <a:lstStyle/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200" b="1" smtClean="0">
                <a:solidFill>
                  <a:srgbClr val="FFFF00"/>
                </a:solidFill>
                <a:latin typeface="Arial" charset="0"/>
              </a:rPr>
              <a:t>    The classical zones of metamorphism in the Scottish Highlands and many other parts of the world include six distinct mineral assemblages that occur in the metapelites.</a:t>
            </a:r>
            <a:endParaRPr lang="en-GB" sz="2200" b="1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9220" name="Picture 4" descr="kinpost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12950"/>
            <a:ext cx="7488237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29600" cy="487362"/>
          </a:xfrm>
        </p:spPr>
        <p:txBody>
          <a:bodyPr/>
          <a:lstStyle/>
          <a:p>
            <a:pPr rtl="0" eaLnBrk="1" hangingPunct="1"/>
            <a:r>
              <a:rPr lang="en-US" sz="2400" b="1" smtClean="0">
                <a:solidFill>
                  <a:srgbClr val="CCFFCC"/>
                </a:solidFill>
                <a:effectLst/>
              </a:rPr>
              <a:t>I- Chlorite zone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50825" y="796925"/>
            <a:ext cx="8713788" cy="1768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Metapelites of the chlorite zone are very fine-grained 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3" pitchFamily="18" charset="2"/>
              </a:rPr>
              <a:t>slates</a:t>
            </a: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, so it makes difficult to investigate under the microscope,</a:t>
            </a:r>
          </a:p>
          <a:p>
            <a:pPr algn="just" rtl="0"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FF00"/>
                </a:solidFill>
                <a:latin typeface="Arial" charset="0"/>
                <a:sym typeface="Wingdings 3" pitchFamily="18" charset="2"/>
              </a:rPr>
              <a:t>They tyically contain mineral assemblage: </a:t>
            </a:r>
            <a:r>
              <a:rPr lang="en-US" sz="2000" b="1">
                <a:sym typeface="Wingdings 3" pitchFamily="18" charset="2"/>
              </a:rPr>
              <a:t>chlorite + Mg-Fe-bearing muscovite (phengitic) + quartz + Na-plagioclase (albite) </a:t>
            </a:r>
            <a:r>
              <a:rPr lang="en-US" sz="2000" b="1">
                <a:cs typeface="Tahoma" pitchFamily="34" charset="0"/>
                <a:sym typeface="Wingdings 3" pitchFamily="18" charset="2"/>
              </a:rPr>
              <a:t>± </a:t>
            </a:r>
            <a:r>
              <a:rPr lang="en-US" sz="2000" b="1">
                <a:sym typeface="Wingdings 3" pitchFamily="18" charset="2"/>
              </a:rPr>
              <a:t>K-feldspars ± stilpnomelane ± calcite.</a:t>
            </a:r>
            <a:r>
              <a:rPr lang="en-US" sz="2000">
                <a:sym typeface="Wingdings 3" pitchFamily="18" charset="2"/>
              </a:rPr>
              <a:t> </a:t>
            </a:r>
            <a:endParaRPr lang="en-US" sz="2000" b="1">
              <a:latin typeface="Arial" charset="0"/>
            </a:endParaRPr>
          </a:p>
        </p:txBody>
      </p:sp>
      <p:pic>
        <p:nvPicPr>
          <p:cNvPr id="209931" name="Picture 11" descr="http://teachserv.earth.ox.ac.uk/courses/es2-metrock/dalrad/chl-zon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356393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2" name="Picture 12" descr="Chl-phyllite-P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3838"/>
            <a:ext cx="52578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3" name="Picture 13" descr="Chl-Phyllite-C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5257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1823</TotalTime>
  <Words>840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Tahoma</vt:lpstr>
      <vt:lpstr>Arial</vt:lpstr>
      <vt:lpstr>Wingdings</vt:lpstr>
      <vt:lpstr>Lucida Sans</vt:lpstr>
      <vt:lpstr>Wingdings 3</vt:lpstr>
      <vt:lpstr>Textured</vt:lpstr>
      <vt:lpstr>Lecture Ten Metamorphism of pelitic rocks  </vt:lpstr>
      <vt:lpstr>What is the Metapelites?</vt:lpstr>
      <vt:lpstr>Mineralogy of metapelites</vt:lpstr>
      <vt:lpstr>PowerPoint Presentation</vt:lpstr>
      <vt:lpstr>-1- Pre-metamorphic – low grade metamorphic changes</vt:lpstr>
      <vt:lpstr>1- Pre-metamorphic – low grade metamorphic changes </vt:lpstr>
      <vt:lpstr>-2- Medium Pressures metamorphism  (Barrovian Zonal scheme) </vt:lpstr>
      <vt:lpstr>2- Barrovian Zonal Scheme (MP metamorphism)</vt:lpstr>
      <vt:lpstr>I- Chlorite zone</vt:lpstr>
      <vt:lpstr>PowerPoint Presentation</vt:lpstr>
      <vt:lpstr>II- Biotite zone</vt:lpstr>
      <vt:lpstr>PowerPoint Presentation</vt:lpstr>
      <vt:lpstr>III- Garnet zone</vt:lpstr>
      <vt:lpstr>PowerPoint Presentation</vt:lpstr>
      <vt:lpstr>PowerPoint Presentation</vt:lpstr>
      <vt:lpstr>IV- Staurolite zone</vt:lpstr>
      <vt:lpstr>PowerPoint Presentation</vt:lpstr>
      <vt:lpstr>PowerPoint Presentation</vt:lpstr>
      <vt:lpstr>V- Kyanite zone</vt:lpstr>
      <vt:lpstr>PowerPoint Presentation</vt:lpstr>
      <vt:lpstr>V- Sillimanite zone</vt:lpstr>
      <vt:lpstr>Stability of metamorphic minerals</vt:lpstr>
      <vt:lpstr>PowerPoint Presentation</vt:lpstr>
      <vt:lpstr>Stability of metamorphic minerals</vt:lpstr>
    </vt:vector>
  </TitlesOfParts>
  <Company>Mansoura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 on Metamorphic Petrology</dc:title>
  <dc:creator>Dr. Mahrous Abu El-Enen</dc:creator>
  <cp:lastModifiedBy>ahmed77</cp:lastModifiedBy>
  <cp:revision>146</cp:revision>
  <dcterms:created xsi:type="dcterms:W3CDTF">2004-09-16T20:52:09Z</dcterms:created>
  <dcterms:modified xsi:type="dcterms:W3CDTF">2020-04-28T19:19:51Z</dcterms:modified>
</cp:coreProperties>
</file>