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57" r:id="rId4"/>
    <p:sldId id="278" r:id="rId5"/>
    <p:sldId id="258" r:id="rId6"/>
    <p:sldId id="259" r:id="rId7"/>
    <p:sldId id="279" r:id="rId8"/>
    <p:sldId id="260" r:id="rId9"/>
    <p:sldId id="261" r:id="rId10"/>
    <p:sldId id="262" r:id="rId11"/>
    <p:sldId id="281" r:id="rId12"/>
    <p:sldId id="263" r:id="rId13"/>
    <p:sldId id="280" r:id="rId14"/>
    <p:sldId id="282" r:id="rId15"/>
    <p:sldId id="264" r:id="rId16"/>
    <p:sldId id="265"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D4DC-A110-466B-8C82-85AA878FC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4C4642-742B-402A-A40A-77D0313D5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FFBA47-DA56-43A9-9D94-424B44B74BC0}"/>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33E99670-2204-47AB-92F3-795BE694A0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CFA03-2F72-4171-AAFE-BE1219FAB905}"/>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2102496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4477-0075-4294-8F8F-FF9A3719FE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D8837-AC22-4A80-BC53-30643E5849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2F3263-9C91-4BEA-93FC-E869CE1B2F44}"/>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9639EDB6-DEB1-4D31-84C1-0590D0553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6527FF-CC60-475A-9A1E-211A38306F44}"/>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101143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1D337A-E788-4644-AEBA-B318E2A91B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59E578-996F-426B-928D-151145C628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0F331-DC27-4BDF-967C-F093528E8D0A}"/>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9C6245B2-F348-4388-8F40-C2B151F239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D821C-F8ED-46D2-8B3F-C429E5439251}"/>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64316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BD4B7-BBA4-4E7A-B34A-1B09B3E337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4A58EC-4B9D-4DFD-B9A5-26D0FBF58F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475C5-F6A1-47AD-884A-6DEC044FD2AD}"/>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E6EC5404-90E8-4F4A-BC98-187D4F572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A8482-E17E-4683-AAB8-99101F623ED6}"/>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106921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A020-A372-44FB-80BE-C9B0A16ED3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A7F40B-CC7A-4777-B965-B519B2FE4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B21B07-A72E-436E-B179-23DD3CA4BE7B}"/>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24DF6BB7-2E16-4196-BC8C-C89480E331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DAE931-6DEF-44BB-BDEC-B3EC0792F8A2}"/>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279788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ACCF-09D7-4505-BC9C-DC06C92000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B9838-F3F4-47D7-B19F-9BCAD00C17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0F7B10-2FC8-49AF-9A24-99CE561CA0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37BB69-863C-4D11-8F7B-829EA3CDBDCB}"/>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6" name="Footer Placeholder 5">
            <a:extLst>
              <a:ext uri="{FF2B5EF4-FFF2-40B4-BE49-F238E27FC236}">
                <a16:creationId xmlns:a16="http://schemas.microsoft.com/office/drawing/2014/main" id="{74FE4458-8638-4FC8-AFDA-8AE6E151C5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315B1-39C0-4CC9-B137-4ECD789CA2C7}"/>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22613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6F9C1-BB78-49A0-ADDB-B4B9821A6B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29B4F-8679-4B6F-AF02-B16F7EC2C1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CAFA0B-5D68-4701-BD75-0AC6E76928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D873D0-9EB9-40AF-B0EE-B7E3C99D34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8A1200-59B2-42E7-8210-66BB03F9E2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E5853F-57CF-4AD7-9226-962D9B78EE37}"/>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8" name="Footer Placeholder 7">
            <a:extLst>
              <a:ext uri="{FF2B5EF4-FFF2-40B4-BE49-F238E27FC236}">
                <a16:creationId xmlns:a16="http://schemas.microsoft.com/office/drawing/2014/main" id="{443171C1-5714-49A8-B1F6-9E66757855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0622BA-E633-4E67-8C24-8F48C09F6829}"/>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143343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49D9D-7866-46E3-9A76-6C0E6A9189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D4D32B-8C2D-48C9-B46A-FC2AA683945B}"/>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4" name="Footer Placeholder 3">
            <a:extLst>
              <a:ext uri="{FF2B5EF4-FFF2-40B4-BE49-F238E27FC236}">
                <a16:creationId xmlns:a16="http://schemas.microsoft.com/office/drawing/2014/main" id="{6393D474-317A-4034-A289-9EA122FA31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B0F763-1980-415B-A401-233BDF939834}"/>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2649440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03C343-20D0-456B-829D-2ABA03439A48}"/>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3" name="Footer Placeholder 2">
            <a:extLst>
              <a:ext uri="{FF2B5EF4-FFF2-40B4-BE49-F238E27FC236}">
                <a16:creationId xmlns:a16="http://schemas.microsoft.com/office/drawing/2014/main" id="{07C5050C-9B68-4F1E-B006-ED3628B7E7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CEB366-C3D6-456B-9F9E-68D3CD2F332B}"/>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372238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39CE-DD43-4CF9-8042-883BC6A74B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51C543-E6FC-4628-9442-1E00C3CDE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A2CE34-0436-469D-A1BD-4760A8AB1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0BEA92-1E7B-40E0-B5CA-B4678702A2D4}"/>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6" name="Footer Placeholder 5">
            <a:extLst>
              <a:ext uri="{FF2B5EF4-FFF2-40B4-BE49-F238E27FC236}">
                <a16:creationId xmlns:a16="http://schemas.microsoft.com/office/drawing/2014/main" id="{F78F25DE-CC3B-47EB-AD6D-44CB6E9CD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8D0071-FED5-4A11-B945-5F629EA5B21C}"/>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147886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DCDE-4DC5-490C-96B4-83E2E8F71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C8285E-71A5-475B-A09D-1FF87B96A6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EAA911-88CD-4C03-9052-1360168732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056098-940F-464C-9584-035BCF5DB11C}"/>
              </a:ext>
            </a:extLst>
          </p:cNvPr>
          <p:cNvSpPr>
            <a:spLocks noGrp="1"/>
          </p:cNvSpPr>
          <p:nvPr>
            <p:ph type="dt" sz="half" idx="10"/>
          </p:nvPr>
        </p:nvSpPr>
        <p:spPr/>
        <p:txBody>
          <a:bodyPr/>
          <a:lstStyle/>
          <a:p>
            <a:fld id="{BAA32D0E-C760-45EC-8B4F-2EC09066D651}" type="datetimeFigureOut">
              <a:rPr lang="en-US" smtClean="0"/>
              <a:t>4/10/2020</a:t>
            </a:fld>
            <a:endParaRPr lang="en-US"/>
          </a:p>
        </p:txBody>
      </p:sp>
      <p:sp>
        <p:nvSpPr>
          <p:cNvPr id="6" name="Footer Placeholder 5">
            <a:extLst>
              <a:ext uri="{FF2B5EF4-FFF2-40B4-BE49-F238E27FC236}">
                <a16:creationId xmlns:a16="http://schemas.microsoft.com/office/drawing/2014/main" id="{EC0EADE2-C5CA-43E7-BF92-25BF0E7AE1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B4EE10-E764-4030-AAAC-8E324F9C466E}"/>
              </a:ext>
            </a:extLst>
          </p:cNvPr>
          <p:cNvSpPr>
            <a:spLocks noGrp="1"/>
          </p:cNvSpPr>
          <p:nvPr>
            <p:ph type="sldNum" sz="quarter" idx="12"/>
          </p:nvPr>
        </p:nvSpPr>
        <p:spPr/>
        <p:txBody>
          <a:bodyPr/>
          <a:lstStyle/>
          <a:p>
            <a:fld id="{9E7D11DA-B582-4F89-B65F-BC0F86A497D4}" type="slidenum">
              <a:rPr lang="en-US" smtClean="0"/>
              <a:t>‹#›</a:t>
            </a:fld>
            <a:endParaRPr lang="en-US"/>
          </a:p>
        </p:txBody>
      </p:sp>
    </p:spTree>
    <p:extLst>
      <p:ext uri="{BB962C8B-B14F-4D97-AF65-F5344CB8AC3E}">
        <p14:creationId xmlns:p14="http://schemas.microsoft.com/office/powerpoint/2010/main" val="409677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DF555C-4C73-42D8-9A62-1AFC135D30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7197D-98B3-4C07-9B49-18A49E2E64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4C5320-F15F-464F-9C66-6F1B20F002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32D0E-C760-45EC-8B4F-2EC09066D651}" type="datetimeFigureOut">
              <a:rPr lang="en-US" smtClean="0"/>
              <a:t>4/10/2020</a:t>
            </a:fld>
            <a:endParaRPr lang="en-US"/>
          </a:p>
        </p:txBody>
      </p:sp>
      <p:sp>
        <p:nvSpPr>
          <p:cNvPr id="5" name="Footer Placeholder 4">
            <a:extLst>
              <a:ext uri="{FF2B5EF4-FFF2-40B4-BE49-F238E27FC236}">
                <a16:creationId xmlns:a16="http://schemas.microsoft.com/office/drawing/2014/main" id="{72024B99-E583-4156-A749-BF16E7C58D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317D2B-3A33-436A-9616-E9FD777206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D11DA-B582-4F89-B65F-BC0F86A497D4}" type="slidenum">
              <a:rPr lang="en-US" smtClean="0"/>
              <a:t>‹#›</a:t>
            </a:fld>
            <a:endParaRPr lang="en-US"/>
          </a:p>
        </p:txBody>
      </p:sp>
    </p:spTree>
    <p:extLst>
      <p:ext uri="{BB962C8B-B14F-4D97-AF65-F5344CB8AC3E}">
        <p14:creationId xmlns:p14="http://schemas.microsoft.com/office/powerpoint/2010/main" val="2894695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361789"/>
          </a:xfrm>
          <a:prstGeom prst="rect">
            <a:avLst/>
          </a:prstGeom>
        </p:spPr>
        <p:txBody>
          <a:bodyPr wrap="square">
            <a:spAutoFit/>
          </a:bodyPr>
          <a:lstStyle/>
          <a:p>
            <a:pPr indent="360045" algn="ctr">
              <a:lnSpc>
                <a:spcPct val="150000"/>
              </a:lnSpc>
            </a:pPr>
            <a:r>
              <a:rPr lang="en-US" sz="40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Advanced Microbial Ecology</a:t>
            </a:r>
            <a:br>
              <a:rPr lang="en-US" sz="3600" dirty="0">
                <a:latin typeface="Calibri" panose="020F0502020204030204" pitchFamily="34" charset="0"/>
                <a:ea typeface="Times New Roman" panose="02020603050405020304" pitchFamily="18" charset="0"/>
                <a:cs typeface="Calibri" panose="020F0502020204030204" pitchFamily="34" charset="0"/>
              </a:rPr>
            </a:br>
            <a:r>
              <a:rPr lang="en-US" sz="2000" dirty="0">
                <a:solidFill>
                  <a:srgbClr val="0070C0"/>
                </a:solidFill>
                <a:highlight>
                  <a:srgbClr val="C0C0C0"/>
                </a:highlight>
                <a:latin typeface="Verdana" panose="020B0604030504040204" pitchFamily="34" charset="0"/>
                <a:ea typeface="Times New Roman" panose="02020603050405020304" pitchFamily="18" charset="0"/>
              </a:rPr>
              <a:t>Code no. 618B</a:t>
            </a:r>
            <a:r>
              <a:rPr lang="en-US" sz="2000" dirty="0">
                <a:latin typeface="Verdana" panose="020B0604030504040204" pitchFamily="34" charset="0"/>
                <a:ea typeface="Times New Roman" panose="02020603050405020304" pitchFamily="18" charset="0"/>
              </a:rPr>
              <a:t>	</a:t>
            </a:r>
          </a:p>
          <a:p>
            <a:pPr indent="360045" algn="ctr">
              <a:lnSpc>
                <a:spcPct val="150000"/>
              </a:lnSpc>
            </a:pPr>
            <a:endParaRPr lang="en-US" sz="20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Pre-MSc. Students</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1600" b="1" dirty="0">
                <a:solidFill>
                  <a:srgbClr val="00B050"/>
                </a:solidFill>
                <a:latin typeface="Verdana" panose="020B0604030504040204" pitchFamily="34" charset="0"/>
                <a:ea typeface="Times New Roman" panose="02020603050405020304" pitchFamily="18" charset="0"/>
              </a:rPr>
              <a:t>Lecture no. 8</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680D60-EFB5-436B-912F-F4CA4317691B}"/>
              </a:ext>
            </a:extLst>
          </p:cNvPr>
          <p:cNvSpPr/>
          <p:nvPr/>
        </p:nvSpPr>
        <p:spPr>
          <a:xfrm>
            <a:off x="811236" y="549870"/>
            <a:ext cx="11174437" cy="5842497"/>
          </a:xfrm>
          <a:prstGeom prst="rect">
            <a:avLst/>
          </a:prstGeom>
        </p:spPr>
        <p:txBody>
          <a:bodyPr wrap="square">
            <a:spAutoFit/>
          </a:bodyPr>
          <a:lstStyle/>
          <a:p>
            <a:pPr>
              <a:lnSpc>
                <a:spcPct val="150000"/>
              </a:lnSpc>
            </a:pPr>
            <a:r>
              <a:rPr lang="en-US" sz="2800" b="1" dirty="0">
                <a:solidFill>
                  <a:schemeClr val="tx1">
                    <a:lumMod val="65000"/>
                    <a:lumOff val="35000"/>
                  </a:schemeClr>
                </a:solidFill>
                <a:ea typeface="Times New Roman" panose="02020603050405020304" pitchFamily="18" charset="0"/>
                <a:cs typeface="Arial" panose="020B0604020202020204" pitchFamily="34" charset="0"/>
              </a:rPr>
              <a:t>Although hydrocarbon biodegradation can occur over a wide range of temperatures, the rate of biodegradation generally decreases with the decreasing temperature.</a:t>
            </a:r>
            <a:endParaRPr lang="en-US" sz="2800" b="1" dirty="0">
              <a:solidFill>
                <a:schemeClr val="tx1">
                  <a:lumMod val="65000"/>
                  <a:lumOff val="35000"/>
                </a:schemeClr>
              </a:solidFill>
            </a:endParaRPr>
          </a:p>
          <a:p>
            <a:pPr>
              <a:lnSpc>
                <a:spcPct val="150000"/>
              </a:lnSpc>
            </a:pPr>
            <a:r>
              <a:rPr lang="en-US" sz="2800" b="1" dirty="0">
                <a:solidFill>
                  <a:schemeClr val="tx1">
                    <a:lumMod val="65000"/>
                    <a:lumOff val="35000"/>
                  </a:schemeClr>
                </a:solidFill>
              </a:rPr>
              <a:t>highest degradation rates that generally occur in the range </a:t>
            </a:r>
            <a:r>
              <a:rPr lang="en-US" sz="2800" b="1" dirty="0">
                <a:solidFill>
                  <a:schemeClr val="tx1">
                    <a:lumMod val="65000"/>
                    <a:lumOff val="35000"/>
                  </a:schemeClr>
                </a:solidFill>
                <a:highlight>
                  <a:srgbClr val="FFFF00"/>
                </a:highlight>
              </a:rPr>
              <a:t>30–40</a:t>
            </a:r>
            <a:r>
              <a:rPr lang="en-US" sz="2800" b="1" dirty="0">
                <a:solidFill>
                  <a:schemeClr val="tx1">
                    <a:lumMod val="65000"/>
                    <a:lumOff val="35000"/>
                  </a:schemeClr>
                </a:solidFill>
              </a:rPr>
              <a:t>◦C in soil environments, </a:t>
            </a:r>
          </a:p>
          <a:p>
            <a:pPr>
              <a:lnSpc>
                <a:spcPct val="150000"/>
              </a:lnSpc>
            </a:pPr>
            <a:r>
              <a:rPr lang="en-US" sz="2800" b="1" dirty="0">
                <a:solidFill>
                  <a:schemeClr val="tx1">
                    <a:lumMod val="65000"/>
                    <a:lumOff val="35000"/>
                  </a:schemeClr>
                </a:solidFill>
                <a:highlight>
                  <a:srgbClr val="C0C0C0"/>
                </a:highlight>
              </a:rPr>
              <a:t>20–30◦C </a:t>
            </a:r>
            <a:r>
              <a:rPr lang="en-US" sz="2800" b="1" dirty="0">
                <a:solidFill>
                  <a:schemeClr val="tx1">
                    <a:lumMod val="65000"/>
                    <a:lumOff val="35000"/>
                  </a:schemeClr>
                </a:solidFill>
              </a:rPr>
              <a:t>in some freshwater environments and </a:t>
            </a:r>
            <a:r>
              <a:rPr lang="en-US" sz="2800" b="1" dirty="0">
                <a:solidFill>
                  <a:schemeClr val="tx1">
                    <a:lumMod val="65000"/>
                    <a:lumOff val="35000"/>
                  </a:schemeClr>
                </a:solidFill>
                <a:highlight>
                  <a:srgbClr val="00FF00"/>
                </a:highlight>
              </a:rPr>
              <a:t>15–20◦C</a:t>
            </a:r>
            <a:r>
              <a:rPr lang="en-US" sz="2800" b="1" dirty="0">
                <a:solidFill>
                  <a:schemeClr val="tx1">
                    <a:lumMod val="65000"/>
                    <a:lumOff val="35000"/>
                  </a:schemeClr>
                </a:solidFill>
              </a:rPr>
              <a:t> in marine environments. </a:t>
            </a:r>
          </a:p>
          <a:p>
            <a:pPr>
              <a:lnSpc>
                <a:spcPct val="150000"/>
              </a:lnSpc>
            </a:pPr>
            <a:r>
              <a:rPr lang="en-US" sz="2800" b="1" dirty="0">
                <a:solidFill>
                  <a:schemeClr val="tx1">
                    <a:lumMod val="65000"/>
                    <a:lumOff val="35000"/>
                  </a:schemeClr>
                </a:solidFill>
              </a:rPr>
              <a:t>Signiﬁcant biodegradation of hydrocarbons have been reported in psychrophilic environments in temperate regions. </a:t>
            </a:r>
          </a:p>
        </p:txBody>
      </p:sp>
    </p:spTree>
    <p:extLst>
      <p:ext uri="{BB962C8B-B14F-4D97-AF65-F5344CB8AC3E}">
        <p14:creationId xmlns:p14="http://schemas.microsoft.com/office/powerpoint/2010/main" val="39082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C86B4C8-0A35-40C7-B1FD-A71B01D677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 y="829993"/>
            <a:ext cx="10607039" cy="5711483"/>
          </a:xfrm>
          <a:prstGeom prst="rect">
            <a:avLst/>
          </a:prstGeom>
        </p:spPr>
      </p:pic>
    </p:spTree>
    <p:extLst>
      <p:ext uri="{BB962C8B-B14F-4D97-AF65-F5344CB8AC3E}">
        <p14:creationId xmlns:p14="http://schemas.microsoft.com/office/powerpoint/2010/main" val="1631430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8BEDA-E026-44CD-9198-6BCF7A932C79}"/>
              </a:ext>
            </a:extLst>
          </p:cNvPr>
          <p:cNvSpPr/>
          <p:nvPr/>
        </p:nvSpPr>
        <p:spPr>
          <a:xfrm>
            <a:off x="586153" y="535802"/>
            <a:ext cx="11272911" cy="5186676"/>
          </a:xfrm>
          <a:prstGeom prst="rect">
            <a:avLst/>
          </a:prstGeom>
        </p:spPr>
        <p:txBody>
          <a:bodyPr wrap="square">
            <a:spAutoFit/>
          </a:bodyPr>
          <a:lstStyle/>
          <a:p>
            <a:pPr>
              <a:lnSpc>
                <a:spcPct val="150000"/>
              </a:lnSpc>
            </a:pPr>
            <a:r>
              <a:rPr lang="en-US" sz="3200" b="1" dirty="0">
                <a:solidFill>
                  <a:srgbClr val="C00000"/>
                </a:solidFill>
                <a:highlight>
                  <a:srgbClr val="00FF00"/>
                </a:highlight>
                <a:ea typeface="Times New Roman" panose="02020603050405020304" pitchFamily="18" charset="0"/>
                <a:cs typeface="Arial" panose="020B0604020202020204" pitchFamily="34" charset="0"/>
              </a:rPr>
              <a:t>Nutrients </a:t>
            </a:r>
            <a:r>
              <a:rPr lang="en-US" sz="3200" b="1" dirty="0">
                <a:solidFill>
                  <a:srgbClr val="C00000"/>
                </a:solidFill>
                <a:ea typeface="Times New Roman" panose="02020603050405020304" pitchFamily="18" charset="0"/>
                <a:cs typeface="Arial" panose="020B0604020202020204" pitchFamily="34" charset="0"/>
              </a:rPr>
              <a:t>are very important ingredients for successful biodegradation of hydrocarbon pollutants especially nitrogen, phosphorus, and in some cases iron.</a:t>
            </a:r>
            <a:r>
              <a:rPr lang="en-US" sz="3200" b="1" dirty="0">
                <a:solidFill>
                  <a:srgbClr val="C00000"/>
                </a:solidFill>
              </a:rPr>
              <a:t> </a:t>
            </a:r>
          </a:p>
          <a:p>
            <a:pPr>
              <a:lnSpc>
                <a:spcPct val="150000"/>
              </a:lnSpc>
            </a:pPr>
            <a:r>
              <a:rPr lang="en-US" sz="3200" b="1" dirty="0">
                <a:solidFill>
                  <a:srgbClr val="C00000"/>
                </a:solidFill>
              </a:rPr>
              <a:t>When a major oil spill occurred in marine and freshwater environments, the supply of carbon was signiﬁcantly increased and the availability of nitrogen and phosphorus generally became the limiting factor for oil degradation. </a:t>
            </a:r>
          </a:p>
        </p:txBody>
      </p:sp>
    </p:spTree>
    <p:extLst>
      <p:ext uri="{BB962C8B-B14F-4D97-AF65-F5344CB8AC3E}">
        <p14:creationId xmlns:p14="http://schemas.microsoft.com/office/powerpoint/2010/main" val="3710685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3805CA-AC17-44CE-B364-8ABAC6F6FA66}"/>
              </a:ext>
            </a:extLst>
          </p:cNvPr>
          <p:cNvSpPr/>
          <p:nvPr/>
        </p:nvSpPr>
        <p:spPr>
          <a:xfrm>
            <a:off x="543950" y="469818"/>
            <a:ext cx="11230707" cy="5186676"/>
          </a:xfrm>
          <a:prstGeom prst="rect">
            <a:avLst/>
          </a:prstGeom>
        </p:spPr>
        <p:txBody>
          <a:bodyPr wrap="square">
            <a:spAutoFit/>
          </a:bodyPr>
          <a:lstStyle/>
          <a:p>
            <a:pPr>
              <a:lnSpc>
                <a:spcPct val="150000"/>
              </a:lnSpc>
            </a:pPr>
            <a:r>
              <a:rPr lang="en-US" sz="3200" b="1" dirty="0">
                <a:solidFill>
                  <a:srgbClr val="C00000"/>
                </a:solidFill>
              </a:rPr>
              <a:t>In marine environments, it was found to be more pronounced due to low levels of nitrogen and phosphorous in seawater. Freshwater wetlands are typically considered to be nutrient deﬁcient due to heavy demands of nutrients by the plants. </a:t>
            </a:r>
          </a:p>
          <a:p>
            <a:pPr>
              <a:lnSpc>
                <a:spcPct val="150000"/>
              </a:lnSpc>
            </a:pPr>
            <a:endParaRPr lang="en-US" sz="3200" b="1" dirty="0">
              <a:solidFill>
                <a:srgbClr val="C00000"/>
              </a:solidFill>
            </a:endParaRPr>
          </a:p>
          <a:p>
            <a:pPr>
              <a:lnSpc>
                <a:spcPct val="150000"/>
              </a:lnSpc>
            </a:pPr>
            <a:r>
              <a:rPr lang="en-US" sz="3200" b="1" dirty="0">
                <a:solidFill>
                  <a:srgbClr val="C00000"/>
                </a:solidFill>
              </a:rPr>
              <a:t>Therefore, additions of nutrients were necessary to enhance the biodegradation of oil pollutant. </a:t>
            </a:r>
            <a:endParaRPr lang="en-US" sz="3200" dirty="0"/>
          </a:p>
        </p:txBody>
      </p:sp>
    </p:spTree>
    <p:extLst>
      <p:ext uri="{BB962C8B-B14F-4D97-AF65-F5344CB8AC3E}">
        <p14:creationId xmlns:p14="http://schemas.microsoft.com/office/powerpoint/2010/main" val="168501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E49C407-DDA7-4DB1-945A-70124F705C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14" y="1111348"/>
            <a:ext cx="10846191" cy="5542670"/>
          </a:xfrm>
          <a:prstGeom prst="rect">
            <a:avLst/>
          </a:prstGeom>
        </p:spPr>
      </p:pic>
      <p:sp>
        <p:nvSpPr>
          <p:cNvPr id="4" name="Rectangle 3">
            <a:extLst>
              <a:ext uri="{FF2B5EF4-FFF2-40B4-BE49-F238E27FC236}">
                <a16:creationId xmlns:a16="http://schemas.microsoft.com/office/drawing/2014/main" id="{802ACA34-FB69-4E67-A1BA-A6990DD7EBF6}"/>
              </a:ext>
            </a:extLst>
          </p:cNvPr>
          <p:cNvSpPr/>
          <p:nvPr/>
        </p:nvSpPr>
        <p:spPr>
          <a:xfrm>
            <a:off x="956603" y="348097"/>
            <a:ext cx="10185009" cy="671851"/>
          </a:xfrm>
          <a:prstGeom prst="rect">
            <a:avLst/>
          </a:prstGeom>
        </p:spPr>
        <p:txBody>
          <a:bodyPr wrap="square">
            <a:spAutoFit/>
          </a:bodyPr>
          <a:lstStyle/>
          <a:p>
            <a:pPr algn="ctr">
              <a:lnSpc>
                <a:spcPct val="150000"/>
              </a:lnSpc>
            </a:pPr>
            <a:r>
              <a:rPr lang="en-US" sz="2800" b="1" dirty="0">
                <a:solidFill>
                  <a:schemeClr val="accent1"/>
                </a:solidFill>
                <a:highlight>
                  <a:srgbClr val="00FF00"/>
                </a:highlight>
                <a:ea typeface="Times New Roman" panose="02020603050405020304" pitchFamily="18" charset="0"/>
              </a:rPr>
              <a:t>Mechanism of Petroleum Hydrocarbon Degradation</a:t>
            </a:r>
            <a:endParaRPr lang="en-US" sz="2800" dirty="0">
              <a:solidFill>
                <a:schemeClr val="accent1"/>
              </a:solidFill>
              <a:effectLst/>
              <a:highlight>
                <a:srgbClr val="00FF00"/>
              </a:highlight>
              <a:ea typeface="Times New Roman" panose="02020603050405020304" pitchFamily="18" charset="0"/>
            </a:endParaRPr>
          </a:p>
        </p:txBody>
      </p:sp>
    </p:spTree>
    <p:extLst>
      <p:ext uri="{BB962C8B-B14F-4D97-AF65-F5344CB8AC3E}">
        <p14:creationId xmlns:p14="http://schemas.microsoft.com/office/powerpoint/2010/main" val="2145723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F75208-BE71-4726-9B46-6A10F8310FA3}"/>
              </a:ext>
            </a:extLst>
          </p:cNvPr>
          <p:cNvSpPr/>
          <p:nvPr/>
        </p:nvSpPr>
        <p:spPr>
          <a:xfrm>
            <a:off x="576775" y="249623"/>
            <a:ext cx="11197883" cy="5842497"/>
          </a:xfrm>
          <a:prstGeom prst="rect">
            <a:avLst/>
          </a:prstGeom>
        </p:spPr>
        <p:txBody>
          <a:bodyPr wrap="square">
            <a:spAutoFit/>
          </a:bodyPr>
          <a:lstStyle/>
          <a:p>
            <a:pPr algn="ctr">
              <a:lnSpc>
                <a:spcPct val="150000"/>
              </a:lnSpc>
            </a:pPr>
            <a:r>
              <a:rPr lang="en-US" sz="2800" b="1" dirty="0">
                <a:solidFill>
                  <a:srgbClr val="C00000"/>
                </a:solidFill>
              </a:rPr>
              <a:t>Biodegradation of Petroleum Hydrocarbons by Immobilized Cell</a:t>
            </a:r>
            <a:r>
              <a:rPr lang="en-US" b="1" dirty="0"/>
              <a:t>s </a:t>
            </a:r>
          </a:p>
          <a:p>
            <a:pPr>
              <a:lnSpc>
                <a:spcPct val="150000"/>
              </a:lnSpc>
            </a:pPr>
            <a:r>
              <a:rPr lang="en-US" sz="2800" b="1" dirty="0">
                <a:solidFill>
                  <a:srgbClr val="0070C0"/>
                </a:solidFill>
              </a:rPr>
              <a:t>Immobilized cells (Cell immobilization is defined as the physical confinement or localization of intact cells to a certain defined region of space with the preservation of some desired activity) have been used and studied for the bioremediation of numerous toxic chemicals. Immobilization not only simpliﬁes separation and recovery of immobilized cells but also makes the application reusable which reduces the overall cost. Free suspension and immobilized </a:t>
            </a:r>
            <a:r>
              <a:rPr lang="en-US" sz="2800" b="1" i="1" dirty="0">
                <a:solidFill>
                  <a:srgbClr val="0070C0"/>
                </a:solidFill>
                <a:highlight>
                  <a:srgbClr val="00FF00"/>
                </a:highlight>
              </a:rPr>
              <a:t>Pseudomonas</a:t>
            </a:r>
            <a:r>
              <a:rPr lang="en-US" sz="2800" b="1" dirty="0">
                <a:solidFill>
                  <a:srgbClr val="0070C0"/>
                </a:solidFill>
                <a:highlight>
                  <a:srgbClr val="00FF00"/>
                </a:highlight>
              </a:rPr>
              <a:t> sp</a:t>
            </a:r>
            <a:r>
              <a:rPr lang="en-US" sz="2800" b="1" dirty="0">
                <a:solidFill>
                  <a:srgbClr val="0070C0"/>
                </a:solidFill>
              </a:rPr>
              <a:t>. degrade petrol in an aqueous system. </a:t>
            </a:r>
            <a:endParaRPr lang="en-US" sz="2800" b="1" dirty="0">
              <a:solidFill>
                <a:srgbClr val="0070C0"/>
              </a:solidFill>
              <a:effectLst/>
              <a:ea typeface="Times New Roman" panose="02020603050405020304" pitchFamily="18" charset="0"/>
            </a:endParaRPr>
          </a:p>
        </p:txBody>
      </p:sp>
    </p:spTree>
    <p:extLst>
      <p:ext uri="{BB962C8B-B14F-4D97-AF65-F5344CB8AC3E}">
        <p14:creationId xmlns:p14="http://schemas.microsoft.com/office/powerpoint/2010/main" val="2291353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FB81C0-8990-4508-9514-976F2C133002}"/>
              </a:ext>
            </a:extLst>
          </p:cNvPr>
          <p:cNvSpPr/>
          <p:nvPr/>
        </p:nvSpPr>
        <p:spPr>
          <a:xfrm>
            <a:off x="600220" y="578005"/>
            <a:ext cx="11343251" cy="5431743"/>
          </a:xfrm>
          <a:prstGeom prst="rect">
            <a:avLst/>
          </a:prstGeom>
        </p:spPr>
        <p:txBody>
          <a:bodyPr wrap="square">
            <a:spAutoFit/>
          </a:bodyPr>
          <a:lstStyle/>
          <a:p>
            <a:pPr>
              <a:lnSpc>
                <a:spcPct val="150000"/>
              </a:lnSpc>
            </a:pPr>
            <a:r>
              <a:rPr lang="en-US" sz="2600" b="1" dirty="0">
                <a:solidFill>
                  <a:srgbClr val="0070C0"/>
                </a:solidFill>
                <a:ea typeface="Times New Roman" panose="02020603050405020304" pitchFamily="18" charset="0"/>
                <a:cs typeface="Arial" panose="020B0604020202020204" pitchFamily="34" charset="0"/>
              </a:rPr>
              <a:t>The study indicated that immobilization resulted in a combination of increased contact between cell and hydrocarbon droplets and enhanced level of rhamnolipids production.</a:t>
            </a:r>
            <a:r>
              <a:rPr lang="en-US" sz="2600" b="1" dirty="0">
                <a:solidFill>
                  <a:srgbClr val="0070C0"/>
                </a:solidFill>
              </a:rPr>
              <a:t> </a:t>
            </a:r>
          </a:p>
          <a:p>
            <a:pPr>
              <a:lnSpc>
                <a:spcPct val="150000"/>
              </a:lnSpc>
            </a:pPr>
            <a:r>
              <a:rPr lang="en-US" sz="2600" b="1" dirty="0">
                <a:solidFill>
                  <a:srgbClr val="0070C0"/>
                </a:solidFill>
              </a:rPr>
              <a:t>Rhamnolipids caused greater dispersion of water-insoluble n-alkanes in the aqueous phase due to their amphipathic properties and the molecules consist of hydrophilic and hydrophobic moieties reduced the interfacial tension of oil-water systems. </a:t>
            </a:r>
          </a:p>
          <a:p>
            <a:pPr>
              <a:lnSpc>
                <a:spcPct val="150000"/>
              </a:lnSpc>
            </a:pPr>
            <a:r>
              <a:rPr lang="en-US" sz="2600" b="1" dirty="0">
                <a:solidFill>
                  <a:srgbClr val="0070C0"/>
                </a:solidFill>
              </a:rPr>
              <a:t>This resulted in higher interaction of cells with solubilized hydrocarbon droplets much smaller than the cells and rapid uptake of hydrocarbon in to the cells. </a:t>
            </a:r>
            <a:r>
              <a:rPr lang="en-US" sz="2600" b="1" dirty="0">
                <a:solidFill>
                  <a:srgbClr val="0070C0"/>
                </a:solidFill>
                <a:ea typeface="Times New Roman" panose="02020603050405020304" pitchFamily="18" charset="0"/>
                <a:cs typeface="Arial" panose="020B0604020202020204" pitchFamily="34" charset="0"/>
              </a:rPr>
              <a:t> </a:t>
            </a:r>
            <a:endParaRPr lang="en-US" sz="2600" b="1" dirty="0">
              <a:solidFill>
                <a:srgbClr val="0070C0"/>
              </a:solidFill>
            </a:endParaRPr>
          </a:p>
        </p:txBody>
      </p:sp>
    </p:spTree>
    <p:extLst>
      <p:ext uri="{BB962C8B-B14F-4D97-AF65-F5344CB8AC3E}">
        <p14:creationId xmlns:p14="http://schemas.microsoft.com/office/powerpoint/2010/main" val="2811634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C2CA6C-876C-4C34-9795-01467B884E62}"/>
              </a:ext>
            </a:extLst>
          </p:cNvPr>
          <p:cNvSpPr/>
          <p:nvPr/>
        </p:nvSpPr>
        <p:spPr>
          <a:xfrm>
            <a:off x="501748" y="608318"/>
            <a:ext cx="11272910" cy="1953868"/>
          </a:xfrm>
          <a:prstGeom prst="rect">
            <a:avLst/>
          </a:prstGeom>
        </p:spPr>
        <p:txBody>
          <a:bodyPr wrap="square">
            <a:spAutoFit/>
          </a:bodyPr>
          <a:lstStyle/>
          <a:p>
            <a:pPr>
              <a:lnSpc>
                <a:spcPct val="150000"/>
              </a:lnSpc>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Immobilization of bacterial cells enhanced the biodegradation rate of crude oil compared to free living cells in a wide range of culture salinity. Immobilization can be done in batch mode as well as continuous mode. </a:t>
            </a:r>
            <a:endParaRPr lang="en-US"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62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988874-0DE3-4E39-8EAD-621E3219E7BF}"/>
              </a:ext>
            </a:extLst>
          </p:cNvPr>
          <p:cNvSpPr/>
          <p:nvPr/>
        </p:nvSpPr>
        <p:spPr>
          <a:xfrm>
            <a:off x="548640" y="460638"/>
            <a:ext cx="11254154" cy="2516202"/>
          </a:xfrm>
          <a:prstGeom prst="rect">
            <a:avLst/>
          </a:prstGeom>
        </p:spPr>
        <p:txBody>
          <a:bodyPr wrap="square">
            <a:spAutoFit/>
          </a:bodyPr>
          <a:lstStyle/>
          <a:p>
            <a:pPr algn="ctr">
              <a:lnSpc>
                <a:spcPct val="150000"/>
              </a:lnSpc>
            </a:pPr>
            <a:r>
              <a:rPr lang="en-US" sz="2400" b="1" dirty="0">
                <a:solidFill>
                  <a:srgbClr val="C00000"/>
                </a:solidFill>
                <a:latin typeface="Verdana" panose="020B0604030504040204" pitchFamily="34" charset="0"/>
                <a:ea typeface="Times New Roman" panose="02020603050405020304" pitchFamily="18" charset="0"/>
              </a:rPr>
              <a:t>Microbial Degradation of Petroleum Hydrocarbon Contaminants</a:t>
            </a:r>
          </a:p>
          <a:p>
            <a:pPr>
              <a:lnSpc>
                <a:spcPct val="150000"/>
              </a:lnSpc>
            </a:pPr>
            <a:r>
              <a:rPr lang="en-US" sz="2800" b="1" dirty="0">
                <a:solidFill>
                  <a:srgbClr val="002060"/>
                </a:solidFill>
              </a:rPr>
              <a:t>Biodegradation of petroleum hydrocarbons is a complex process that depends on the nature and on the amount of the hydrocarbons present. </a:t>
            </a:r>
            <a:r>
              <a:rPr lang="en-US" sz="2700" b="1" dirty="0">
                <a:solidFill>
                  <a:srgbClr val="002060"/>
                </a:solidFill>
              </a:rPr>
              <a:t>Petroleum hydrocarbons can be divided into four classes</a:t>
            </a:r>
            <a:r>
              <a:rPr lang="en-US" sz="2800" b="1" dirty="0">
                <a:solidFill>
                  <a:srgbClr val="002060"/>
                </a:solidFill>
              </a:rPr>
              <a:t>:</a:t>
            </a:r>
            <a:endParaRPr lang="en-US" sz="2800" b="1" dirty="0">
              <a:solidFill>
                <a:srgbClr val="002060"/>
              </a:solidFill>
              <a:effectLst/>
              <a:latin typeface="Times New Roman" panose="02020603050405020304" pitchFamily="18" charset="0"/>
              <a:ea typeface="Times New Roman" panose="02020603050405020304" pitchFamily="18" charset="0"/>
            </a:endParaRPr>
          </a:p>
        </p:txBody>
      </p:sp>
      <p:sp>
        <p:nvSpPr>
          <p:cNvPr id="3" name="Arrow: Down 2">
            <a:extLst>
              <a:ext uri="{FF2B5EF4-FFF2-40B4-BE49-F238E27FC236}">
                <a16:creationId xmlns:a16="http://schemas.microsoft.com/office/drawing/2014/main" id="{D57691DA-91D3-44D6-A9DD-2464CE933116}"/>
              </a:ext>
            </a:extLst>
          </p:cNvPr>
          <p:cNvSpPr/>
          <p:nvPr/>
        </p:nvSpPr>
        <p:spPr>
          <a:xfrm>
            <a:off x="5514535" y="2926080"/>
            <a:ext cx="84407" cy="502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F4B1A76-9CBA-4D58-BF7C-303383852C61}"/>
              </a:ext>
            </a:extLst>
          </p:cNvPr>
          <p:cNvSpPr/>
          <p:nvPr/>
        </p:nvSpPr>
        <p:spPr>
          <a:xfrm>
            <a:off x="407963" y="3696829"/>
            <a:ext cx="2391510" cy="47830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1- the saturates</a:t>
            </a:r>
          </a:p>
        </p:txBody>
      </p:sp>
      <p:sp>
        <p:nvSpPr>
          <p:cNvPr id="5" name="Oval 4">
            <a:extLst>
              <a:ext uri="{FF2B5EF4-FFF2-40B4-BE49-F238E27FC236}">
                <a16:creationId xmlns:a16="http://schemas.microsoft.com/office/drawing/2014/main" id="{F734AC6D-90A0-4554-AAD4-0B184FEF6A64}"/>
              </a:ext>
            </a:extLst>
          </p:cNvPr>
          <p:cNvSpPr/>
          <p:nvPr/>
        </p:nvSpPr>
        <p:spPr>
          <a:xfrm>
            <a:off x="2855742" y="3830491"/>
            <a:ext cx="2447779" cy="47830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 the aromatics</a:t>
            </a:r>
          </a:p>
        </p:txBody>
      </p:sp>
      <p:sp>
        <p:nvSpPr>
          <p:cNvPr id="6" name="Oval 5">
            <a:extLst>
              <a:ext uri="{FF2B5EF4-FFF2-40B4-BE49-F238E27FC236}">
                <a16:creationId xmlns:a16="http://schemas.microsoft.com/office/drawing/2014/main" id="{C97D016B-0502-4193-BC04-EF1313B2425B}"/>
              </a:ext>
            </a:extLst>
          </p:cNvPr>
          <p:cNvSpPr/>
          <p:nvPr/>
        </p:nvSpPr>
        <p:spPr>
          <a:xfrm>
            <a:off x="5774787" y="3991743"/>
            <a:ext cx="3214451" cy="5642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3- </a:t>
            </a:r>
            <a:r>
              <a:rPr lang="en-US" sz="2000" b="1" dirty="0"/>
              <a:t>the asphaltenes </a:t>
            </a:r>
          </a:p>
        </p:txBody>
      </p:sp>
      <p:cxnSp>
        <p:nvCxnSpPr>
          <p:cNvPr id="8" name="Straight Connector 7">
            <a:extLst>
              <a:ext uri="{FF2B5EF4-FFF2-40B4-BE49-F238E27FC236}">
                <a16:creationId xmlns:a16="http://schemas.microsoft.com/office/drawing/2014/main" id="{482786E7-C787-45C2-8C5F-106F18930871}"/>
              </a:ext>
            </a:extLst>
          </p:cNvPr>
          <p:cNvCxnSpPr>
            <a:cxnSpLocks/>
            <a:stCxn id="3" idx="1"/>
          </p:cNvCxnSpPr>
          <p:nvPr/>
        </p:nvCxnSpPr>
        <p:spPr>
          <a:xfrm flipH="1">
            <a:off x="2363373" y="3386797"/>
            <a:ext cx="3151162" cy="341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347DC586-9A77-4F1A-995D-A776C2CCB9C9}"/>
              </a:ext>
            </a:extLst>
          </p:cNvPr>
          <p:cNvSpPr/>
          <p:nvPr/>
        </p:nvSpPr>
        <p:spPr>
          <a:xfrm>
            <a:off x="9059605" y="3907562"/>
            <a:ext cx="2504049" cy="56423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 the resins </a:t>
            </a:r>
          </a:p>
        </p:txBody>
      </p:sp>
      <p:cxnSp>
        <p:nvCxnSpPr>
          <p:cNvPr id="18" name="Straight Arrow Connector 17">
            <a:extLst>
              <a:ext uri="{FF2B5EF4-FFF2-40B4-BE49-F238E27FC236}">
                <a16:creationId xmlns:a16="http://schemas.microsoft.com/office/drawing/2014/main" id="{D7EADA4B-DB4B-41B0-8FC8-C128553E996F}"/>
              </a:ext>
            </a:extLst>
          </p:cNvPr>
          <p:cNvCxnSpPr>
            <a:cxnSpLocks/>
            <a:stCxn id="6" idx="3"/>
          </p:cNvCxnSpPr>
          <p:nvPr/>
        </p:nvCxnSpPr>
        <p:spPr>
          <a:xfrm flipH="1">
            <a:off x="2581422" y="4473343"/>
            <a:ext cx="3664110" cy="5689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2831133-9D04-441D-816C-5BFEEF4946D1}"/>
              </a:ext>
            </a:extLst>
          </p:cNvPr>
          <p:cNvCxnSpPr>
            <a:cxnSpLocks/>
            <a:stCxn id="6" idx="3"/>
          </p:cNvCxnSpPr>
          <p:nvPr/>
        </p:nvCxnSpPr>
        <p:spPr>
          <a:xfrm flipH="1">
            <a:off x="3706836" y="4473343"/>
            <a:ext cx="2538696" cy="964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DEA5391-D158-4B4D-811A-7FF0CD80BE80}"/>
              </a:ext>
            </a:extLst>
          </p:cNvPr>
          <p:cNvCxnSpPr/>
          <p:nvPr/>
        </p:nvCxnSpPr>
        <p:spPr>
          <a:xfrm flipH="1">
            <a:off x="5359791" y="4423291"/>
            <a:ext cx="1033975" cy="8822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089CF4C-1AD3-4EB9-8887-38D861520F8F}"/>
              </a:ext>
            </a:extLst>
          </p:cNvPr>
          <p:cNvCxnSpPr/>
          <p:nvPr/>
        </p:nvCxnSpPr>
        <p:spPr>
          <a:xfrm flipH="1">
            <a:off x="6663624" y="4461234"/>
            <a:ext cx="229545" cy="929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7E70817-48DD-4709-B0CA-87669B1E6815}"/>
              </a:ext>
            </a:extLst>
          </p:cNvPr>
          <p:cNvCxnSpPr>
            <a:cxnSpLocks/>
            <a:stCxn id="6" idx="4"/>
          </p:cNvCxnSpPr>
          <p:nvPr/>
        </p:nvCxnSpPr>
        <p:spPr>
          <a:xfrm>
            <a:off x="7382013" y="4555973"/>
            <a:ext cx="298944" cy="1161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7F103CA9-23A0-4031-80DB-6EAC67CF37FA}"/>
              </a:ext>
            </a:extLst>
          </p:cNvPr>
          <p:cNvSpPr/>
          <p:nvPr/>
        </p:nvSpPr>
        <p:spPr>
          <a:xfrm>
            <a:off x="1111348" y="4926229"/>
            <a:ext cx="1392701" cy="3792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highlight>
                  <a:srgbClr val="00FF00"/>
                </a:highlight>
              </a:rPr>
              <a:t>phenols</a:t>
            </a:r>
          </a:p>
        </p:txBody>
      </p:sp>
      <p:sp>
        <p:nvSpPr>
          <p:cNvPr id="28" name="Rectangle: Rounded Corners 27">
            <a:extLst>
              <a:ext uri="{FF2B5EF4-FFF2-40B4-BE49-F238E27FC236}">
                <a16:creationId xmlns:a16="http://schemas.microsoft.com/office/drawing/2014/main" id="{96B9012E-8068-4DF0-B6DE-79C9D1D9593E}"/>
              </a:ext>
            </a:extLst>
          </p:cNvPr>
          <p:cNvSpPr/>
          <p:nvPr/>
        </p:nvSpPr>
        <p:spPr>
          <a:xfrm>
            <a:off x="2560320" y="5391225"/>
            <a:ext cx="1378634" cy="5689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highlight>
                  <a:srgbClr val="00FF00"/>
                </a:highlight>
              </a:rPr>
              <a:t>fatty acids</a:t>
            </a:r>
          </a:p>
        </p:txBody>
      </p:sp>
      <p:sp>
        <p:nvSpPr>
          <p:cNvPr id="29" name="Rectangle: Rounded Corners 28">
            <a:extLst>
              <a:ext uri="{FF2B5EF4-FFF2-40B4-BE49-F238E27FC236}">
                <a16:creationId xmlns:a16="http://schemas.microsoft.com/office/drawing/2014/main" id="{6B5D1162-ADB4-4163-8CB1-FAC81A7E4317}"/>
              </a:ext>
            </a:extLst>
          </p:cNvPr>
          <p:cNvSpPr/>
          <p:nvPr/>
        </p:nvSpPr>
        <p:spPr>
          <a:xfrm>
            <a:off x="4473527" y="5305512"/>
            <a:ext cx="1280161" cy="6546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highlight>
                  <a:srgbClr val="00FF00"/>
                </a:highlight>
              </a:rPr>
              <a:t>ketones</a:t>
            </a:r>
          </a:p>
        </p:txBody>
      </p:sp>
      <p:sp>
        <p:nvSpPr>
          <p:cNvPr id="30" name="Rectangle 29">
            <a:extLst>
              <a:ext uri="{FF2B5EF4-FFF2-40B4-BE49-F238E27FC236}">
                <a16:creationId xmlns:a16="http://schemas.microsoft.com/office/drawing/2014/main" id="{460DE342-8B18-43CE-914F-3C54F5226F4C}"/>
              </a:ext>
            </a:extLst>
          </p:cNvPr>
          <p:cNvSpPr/>
          <p:nvPr/>
        </p:nvSpPr>
        <p:spPr>
          <a:xfrm>
            <a:off x="6028007" y="5391225"/>
            <a:ext cx="1033975" cy="4785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highlight>
                  <a:srgbClr val="00FF00"/>
                </a:highlight>
              </a:rPr>
              <a:t>esters</a:t>
            </a:r>
          </a:p>
        </p:txBody>
      </p:sp>
      <p:sp>
        <p:nvSpPr>
          <p:cNvPr id="31" name="Rectangle 30">
            <a:extLst>
              <a:ext uri="{FF2B5EF4-FFF2-40B4-BE49-F238E27FC236}">
                <a16:creationId xmlns:a16="http://schemas.microsoft.com/office/drawing/2014/main" id="{B0857600-E0A0-4B71-B7E4-EA0AB598F71F}"/>
              </a:ext>
            </a:extLst>
          </p:cNvPr>
          <p:cNvSpPr/>
          <p:nvPr/>
        </p:nvSpPr>
        <p:spPr>
          <a:xfrm>
            <a:off x="7427742" y="5584874"/>
            <a:ext cx="1322361" cy="5642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highlight>
                  <a:srgbClr val="00FF00"/>
                </a:highlight>
              </a:rPr>
              <a:t>porphyrins</a:t>
            </a:r>
          </a:p>
        </p:txBody>
      </p:sp>
      <p:cxnSp>
        <p:nvCxnSpPr>
          <p:cNvPr id="33" name="Straight Arrow Connector 32">
            <a:extLst>
              <a:ext uri="{FF2B5EF4-FFF2-40B4-BE49-F238E27FC236}">
                <a16:creationId xmlns:a16="http://schemas.microsoft.com/office/drawing/2014/main" id="{F7DCBC59-A354-49F6-9145-8124DC574C3E}"/>
              </a:ext>
            </a:extLst>
          </p:cNvPr>
          <p:cNvCxnSpPr/>
          <p:nvPr/>
        </p:nvCxnSpPr>
        <p:spPr>
          <a:xfrm flipH="1" flipV="1">
            <a:off x="9720775" y="3444064"/>
            <a:ext cx="309490" cy="480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8D07E9D-436E-46F8-BDDD-9657CA99776F}"/>
              </a:ext>
            </a:extLst>
          </p:cNvPr>
          <p:cNvCxnSpPr/>
          <p:nvPr/>
        </p:nvCxnSpPr>
        <p:spPr>
          <a:xfrm>
            <a:off x="9720775" y="4423291"/>
            <a:ext cx="0" cy="441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Rounded Corners 38">
            <a:extLst>
              <a:ext uri="{FF2B5EF4-FFF2-40B4-BE49-F238E27FC236}">
                <a16:creationId xmlns:a16="http://schemas.microsoft.com/office/drawing/2014/main" id="{E86CA679-D725-4F99-A5DE-6ED1E1AED366}"/>
              </a:ext>
            </a:extLst>
          </p:cNvPr>
          <p:cNvSpPr/>
          <p:nvPr/>
        </p:nvSpPr>
        <p:spPr>
          <a:xfrm>
            <a:off x="8525022" y="4864401"/>
            <a:ext cx="1505243" cy="57788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quinolines</a:t>
            </a:r>
          </a:p>
        </p:txBody>
      </p:sp>
      <p:cxnSp>
        <p:nvCxnSpPr>
          <p:cNvPr id="43" name="Straight Arrow Connector 42">
            <a:extLst>
              <a:ext uri="{FF2B5EF4-FFF2-40B4-BE49-F238E27FC236}">
                <a16:creationId xmlns:a16="http://schemas.microsoft.com/office/drawing/2014/main" id="{B7540E9C-8582-4AA9-8AF4-731AB5BA3E0C}"/>
              </a:ext>
            </a:extLst>
          </p:cNvPr>
          <p:cNvCxnSpPr/>
          <p:nvPr/>
        </p:nvCxnSpPr>
        <p:spPr>
          <a:xfrm flipV="1">
            <a:off x="10789920" y="3444064"/>
            <a:ext cx="0" cy="4634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Rounded Corners 43">
            <a:extLst>
              <a:ext uri="{FF2B5EF4-FFF2-40B4-BE49-F238E27FC236}">
                <a16:creationId xmlns:a16="http://schemas.microsoft.com/office/drawing/2014/main" id="{DFE40476-D27E-46A4-843B-619931C34115}"/>
              </a:ext>
            </a:extLst>
          </p:cNvPr>
          <p:cNvSpPr/>
          <p:nvPr/>
        </p:nvSpPr>
        <p:spPr>
          <a:xfrm>
            <a:off x="10276448" y="2829834"/>
            <a:ext cx="1420839" cy="577067"/>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carbazoles</a:t>
            </a:r>
          </a:p>
        </p:txBody>
      </p:sp>
      <p:sp>
        <p:nvSpPr>
          <p:cNvPr id="45" name="Rectangle: Rounded Corners 44">
            <a:extLst>
              <a:ext uri="{FF2B5EF4-FFF2-40B4-BE49-F238E27FC236}">
                <a16:creationId xmlns:a16="http://schemas.microsoft.com/office/drawing/2014/main" id="{353B5C10-F5AE-4870-AF77-147A91D2DE56}"/>
              </a:ext>
            </a:extLst>
          </p:cNvPr>
          <p:cNvSpPr/>
          <p:nvPr/>
        </p:nvSpPr>
        <p:spPr>
          <a:xfrm>
            <a:off x="8750103" y="2887697"/>
            <a:ext cx="1336431" cy="67745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pyridines</a:t>
            </a:r>
          </a:p>
        </p:txBody>
      </p:sp>
      <p:cxnSp>
        <p:nvCxnSpPr>
          <p:cNvPr id="47" name="Straight Arrow Connector 46">
            <a:extLst>
              <a:ext uri="{FF2B5EF4-FFF2-40B4-BE49-F238E27FC236}">
                <a16:creationId xmlns:a16="http://schemas.microsoft.com/office/drawing/2014/main" id="{350F21E6-3984-4B1D-95B7-A762301699AC}"/>
              </a:ext>
            </a:extLst>
          </p:cNvPr>
          <p:cNvCxnSpPr>
            <a:cxnSpLocks/>
            <a:stCxn id="16" idx="4"/>
          </p:cNvCxnSpPr>
          <p:nvPr/>
        </p:nvCxnSpPr>
        <p:spPr>
          <a:xfrm flipH="1">
            <a:off x="10255359" y="4471792"/>
            <a:ext cx="56271" cy="930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ectangle: Rounded Corners 48">
            <a:extLst>
              <a:ext uri="{FF2B5EF4-FFF2-40B4-BE49-F238E27FC236}">
                <a16:creationId xmlns:a16="http://schemas.microsoft.com/office/drawing/2014/main" id="{1F50EF8F-C12D-4172-98A6-0D5921C6ADEE}"/>
              </a:ext>
            </a:extLst>
          </p:cNvPr>
          <p:cNvSpPr/>
          <p:nvPr/>
        </p:nvSpPr>
        <p:spPr>
          <a:xfrm>
            <a:off x="9731326" y="5616107"/>
            <a:ext cx="1484141" cy="56423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sulfoxides</a:t>
            </a:r>
          </a:p>
        </p:txBody>
      </p:sp>
      <p:cxnSp>
        <p:nvCxnSpPr>
          <p:cNvPr id="51" name="Straight Connector 50">
            <a:extLst>
              <a:ext uri="{FF2B5EF4-FFF2-40B4-BE49-F238E27FC236}">
                <a16:creationId xmlns:a16="http://schemas.microsoft.com/office/drawing/2014/main" id="{101848E4-7059-4010-8987-722DB047592D}"/>
              </a:ext>
            </a:extLst>
          </p:cNvPr>
          <p:cNvCxnSpPr>
            <a:cxnSpLocks/>
          </p:cNvCxnSpPr>
          <p:nvPr/>
        </p:nvCxnSpPr>
        <p:spPr>
          <a:xfrm>
            <a:off x="5630427" y="3386036"/>
            <a:ext cx="1221657" cy="615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5D71E18-7216-4ECF-8150-2D65FB2F2905}"/>
              </a:ext>
            </a:extLst>
          </p:cNvPr>
          <p:cNvCxnSpPr/>
          <p:nvPr/>
        </p:nvCxnSpPr>
        <p:spPr>
          <a:xfrm>
            <a:off x="5598942" y="3344648"/>
            <a:ext cx="3523955" cy="6582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2C756227-22F6-4324-91D8-E0E1A10313C4}"/>
              </a:ext>
            </a:extLst>
          </p:cNvPr>
          <p:cNvCxnSpPr/>
          <p:nvPr/>
        </p:nvCxnSpPr>
        <p:spPr>
          <a:xfrm>
            <a:off x="10986867" y="4471792"/>
            <a:ext cx="0" cy="4653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Rectangle: Rounded Corners 55">
            <a:extLst>
              <a:ext uri="{FF2B5EF4-FFF2-40B4-BE49-F238E27FC236}">
                <a16:creationId xmlns:a16="http://schemas.microsoft.com/office/drawing/2014/main" id="{1E527DAF-7BCF-4980-BB3B-7AB6FEAE252A}"/>
              </a:ext>
            </a:extLst>
          </p:cNvPr>
          <p:cNvSpPr/>
          <p:nvPr/>
        </p:nvSpPr>
        <p:spPr>
          <a:xfrm>
            <a:off x="10592994" y="4937153"/>
            <a:ext cx="1076159" cy="46536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amides</a:t>
            </a:r>
          </a:p>
        </p:txBody>
      </p:sp>
      <p:cxnSp>
        <p:nvCxnSpPr>
          <p:cNvPr id="58" name="Connector: Elbow 57">
            <a:extLst>
              <a:ext uri="{FF2B5EF4-FFF2-40B4-BE49-F238E27FC236}">
                <a16:creationId xmlns:a16="http://schemas.microsoft.com/office/drawing/2014/main" id="{D3CADA8A-CBF0-4D46-8BD4-CEAA05B1F6DA}"/>
              </a:ext>
            </a:extLst>
          </p:cNvPr>
          <p:cNvCxnSpPr>
            <a:stCxn id="3" idx="2"/>
          </p:cNvCxnSpPr>
          <p:nvPr/>
        </p:nvCxnSpPr>
        <p:spPr>
          <a:xfrm rot="5400000">
            <a:off x="4814388" y="3088139"/>
            <a:ext cx="401491" cy="1083212"/>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204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4C1815-0D44-48F1-AB0F-11CD382623F2}"/>
              </a:ext>
            </a:extLst>
          </p:cNvPr>
          <p:cNvSpPr/>
          <p:nvPr/>
        </p:nvSpPr>
        <p:spPr>
          <a:xfrm>
            <a:off x="600220" y="231843"/>
            <a:ext cx="11399522" cy="6488828"/>
          </a:xfrm>
          <a:prstGeom prst="rect">
            <a:avLst/>
          </a:prstGeom>
        </p:spPr>
        <p:txBody>
          <a:bodyPr wrap="square">
            <a:spAutoFit/>
          </a:bodyPr>
          <a:lstStyle/>
          <a:p>
            <a:pPr>
              <a:lnSpc>
                <a:spcPct val="150000"/>
              </a:lnSpc>
            </a:pPr>
            <a:endParaRPr lang="en-US" sz="2800" b="1" dirty="0">
              <a:solidFill>
                <a:srgbClr val="C00000"/>
              </a:solidFill>
              <a:ea typeface="Times New Roman" panose="02020603050405020304" pitchFamily="18" charset="0"/>
              <a:cs typeface="Arial" panose="020B0604020202020204" pitchFamily="34" charset="0"/>
            </a:endParaRPr>
          </a:p>
          <a:p>
            <a:pPr>
              <a:lnSpc>
                <a:spcPct val="150000"/>
              </a:lnSpc>
            </a:pPr>
            <a:r>
              <a:rPr lang="en-US" sz="2800" b="1" dirty="0">
                <a:solidFill>
                  <a:srgbClr val="C00000"/>
                </a:solidFill>
                <a:ea typeface="Times New Roman" panose="02020603050405020304" pitchFamily="18" charset="0"/>
                <a:cs typeface="Arial" panose="020B0604020202020204" pitchFamily="34" charset="0"/>
              </a:rPr>
              <a:t>One of the important factors that limit biodegradation of oil pollutants in the environment is their </a:t>
            </a:r>
            <a:r>
              <a:rPr lang="en-US" sz="2800" b="1" dirty="0">
                <a:solidFill>
                  <a:srgbClr val="C00000"/>
                </a:solidFill>
                <a:highlight>
                  <a:srgbClr val="00FF00"/>
                </a:highlight>
                <a:ea typeface="Times New Roman" panose="02020603050405020304" pitchFamily="18" charset="0"/>
                <a:cs typeface="Arial" panose="020B0604020202020204" pitchFamily="34" charset="0"/>
              </a:rPr>
              <a:t>limited availability to microorganisms. </a:t>
            </a:r>
          </a:p>
          <a:p>
            <a:pPr>
              <a:lnSpc>
                <a:spcPct val="150000"/>
              </a:lnSpc>
            </a:pPr>
            <a:r>
              <a:rPr lang="en-US" sz="2800" b="1" dirty="0">
                <a:solidFill>
                  <a:srgbClr val="C00000"/>
                </a:solidFill>
                <a:ea typeface="Times New Roman" panose="02020603050405020304" pitchFamily="18" charset="0"/>
                <a:cs typeface="Arial" panose="020B0604020202020204" pitchFamily="34" charset="0"/>
              </a:rPr>
              <a:t>Petroleum hydrocarbon compounds bind to soil components, and they are difﬁcult to be removed or degraded. </a:t>
            </a:r>
          </a:p>
          <a:p>
            <a:pPr>
              <a:lnSpc>
                <a:spcPct val="150000"/>
              </a:lnSpc>
            </a:pPr>
            <a:endParaRPr lang="en-US" sz="2800" b="1" dirty="0">
              <a:solidFill>
                <a:srgbClr val="C00000"/>
              </a:solidFill>
              <a:ea typeface="Times New Roman" panose="02020603050405020304" pitchFamily="18" charset="0"/>
              <a:cs typeface="Arial" panose="020B0604020202020204" pitchFamily="34" charset="0"/>
            </a:endParaRPr>
          </a:p>
          <a:p>
            <a:pPr>
              <a:lnSpc>
                <a:spcPct val="150000"/>
              </a:lnSpc>
            </a:pPr>
            <a:r>
              <a:rPr lang="en-US" sz="2800" b="1" dirty="0">
                <a:solidFill>
                  <a:srgbClr val="C00000"/>
                </a:solidFill>
                <a:ea typeface="Times New Roman" panose="02020603050405020304" pitchFamily="18" charset="0"/>
                <a:cs typeface="Arial" panose="020B0604020202020204" pitchFamily="34" charset="0"/>
              </a:rPr>
              <a:t>Hydrocarbons diﬀer in their susceptibility to microbial attack. The susceptibility of hydrocarbons to microbial degradation can be generally ranked as follows: linear alkanes &gt; branched alkanes &gt; small aromatics &gt; cyclic alkanes. </a:t>
            </a:r>
          </a:p>
        </p:txBody>
      </p:sp>
    </p:spTree>
    <p:extLst>
      <p:ext uri="{BB962C8B-B14F-4D97-AF65-F5344CB8AC3E}">
        <p14:creationId xmlns:p14="http://schemas.microsoft.com/office/powerpoint/2010/main" val="173155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B86796-E7DD-41DD-BD82-B641CBAD35D0}"/>
              </a:ext>
            </a:extLst>
          </p:cNvPr>
          <p:cNvSpPr/>
          <p:nvPr/>
        </p:nvSpPr>
        <p:spPr>
          <a:xfrm>
            <a:off x="642423" y="361422"/>
            <a:ext cx="11118167" cy="4175759"/>
          </a:xfrm>
          <a:prstGeom prst="rect">
            <a:avLst/>
          </a:prstGeom>
        </p:spPr>
        <p:txBody>
          <a:bodyPr wrap="square">
            <a:spAutoFit/>
          </a:bodyPr>
          <a:lstStyle/>
          <a:p>
            <a:pPr>
              <a:lnSpc>
                <a:spcPct val="150000"/>
              </a:lnSpc>
            </a:pPr>
            <a:r>
              <a:rPr lang="en-US" sz="3000" b="1" dirty="0">
                <a:solidFill>
                  <a:srgbClr val="00B050"/>
                </a:solidFill>
                <a:ea typeface="Times New Roman" panose="02020603050405020304" pitchFamily="18" charset="0"/>
                <a:cs typeface="Arial" panose="020B0604020202020204" pitchFamily="34" charset="0"/>
              </a:rPr>
              <a:t>Some compounds, such as the high molecular weight polycyclic aromatic hydrocarbons (PAHs), may not be degraded at all. </a:t>
            </a:r>
          </a:p>
          <a:p>
            <a:pPr>
              <a:lnSpc>
                <a:spcPct val="150000"/>
              </a:lnSpc>
            </a:pPr>
            <a:endParaRPr lang="en-US" sz="3000" b="1" dirty="0">
              <a:solidFill>
                <a:srgbClr val="00B050"/>
              </a:solidFill>
              <a:ea typeface="Times New Roman" panose="02020603050405020304" pitchFamily="18" charset="0"/>
              <a:cs typeface="Arial" panose="020B0604020202020204" pitchFamily="34" charset="0"/>
            </a:endParaRPr>
          </a:p>
          <a:p>
            <a:pPr>
              <a:lnSpc>
                <a:spcPct val="150000"/>
              </a:lnSpc>
            </a:pPr>
            <a:r>
              <a:rPr lang="en-US" sz="3000" b="1" dirty="0">
                <a:solidFill>
                  <a:srgbClr val="00B050"/>
                </a:solidFill>
                <a:ea typeface="Times New Roman" panose="02020603050405020304" pitchFamily="18" charset="0"/>
                <a:cs typeface="Arial" panose="020B0604020202020204" pitchFamily="34" charset="0"/>
              </a:rPr>
              <a:t>Microbial degradation is the major and ultimate natural mechanism by which one can clean up the petroleum hydrocarbon pollutants from the environment. </a:t>
            </a:r>
            <a:endParaRPr lang="en-US" sz="3000" b="1" dirty="0">
              <a:solidFill>
                <a:srgbClr val="00B050"/>
              </a:solidFill>
            </a:endParaRPr>
          </a:p>
        </p:txBody>
      </p:sp>
    </p:spTree>
    <p:extLst>
      <p:ext uri="{BB962C8B-B14F-4D97-AF65-F5344CB8AC3E}">
        <p14:creationId xmlns:p14="http://schemas.microsoft.com/office/powerpoint/2010/main" val="90093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C6F0C1-4295-4321-BC46-38EAF7415B92}"/>
              </a:ext>
            </a:extLst>
          </p:cNvPr>
          <p:cNvSpPr/>
          <p:nvPr/>
        </p:nvSpPr>
        <p:spPr>
          <a:xfrm>
            <a:off x="628356" y="830917"/>
            <a:ext cx="11174437" cy="5196166"/>
          </a:xfrm>
          <a:prstGeom prst="rect">
            <a:avLst/>
          </a:prstGeom>
        </p:spPr>
        <p:txBody>
          <a:bodyPr wrap="square">
            <a:spAutoFit/>
          </a:bodyPr>
          <a:lstStyle/>
          <a:p>
            <a:pPr>
              <a:lnSpc>
                <a:spcPct val="150000"/>
              </a:lnSpc>
            </a:pPr>
            <a:r>
              <a:rPr lang="en-US" sz="2800" b="1" dirty="0"/>
              <a:t>the extensive biodegradation of alkyl aromatics in marine sediments which occurred prior to detectable biodegradation of n-alkane proﬁle of the crude oil and the microorganisms, namely, </a:t>
            </a:r>
            <a:r>
              <a:rPr lang="en-US" sz="2800" b="1" i="1" dirty="0"/>
              <a:t>Arthrobacter</a:t>
            </a:r>
            <a:r>
              <a:rPr lang="en-US" sz="2800" b="1" dirty="0"/>
              <a:t>, </a:t>
            </a:r>
            <a:r>
              <a:rPr lang="en-US" sz="2800" b="1" i="1" dirty="0"/>
              <a:t>Mycobacterium</a:t>
            </a:r>
            <a:r>
              <a:rPr lang="en-US" sz="2800" b="1" dirty="0"/>
              <a:t>, </a:t>
            </a:r>
            <a:r>
              <a:rPr lang="en-US" sz="2800" b="1" i="1" dirty="0"/>
              <a:t>Pseudomonas</a:t>
            </a:r>
            <a:r>
              <a:rPr lang="en-US" sz="2800" b="1" dirty="0"/>
              <a:t>, and </a:t>
            </a:r>
            <a:r>
              <a:rPr lang="en-US" sz="2800" b="1" i="1" dirty="0"/>
              <a:t>Rhodococcus</a:t>
            </a:r>
            <a:r>
              <a:rPr lang="en-US" sz="2800" b="1" dirty="0"/>
              <a:t> were found to be involved for alkyl aromatic degradation. </a:t>
            </a:r>
          </a:p>
          <a:p>
            <a:pPr>
              <a:lnSpc>
                <a:spcPct val="150000"/>
              </a:lnSpc>
            </a:pPr>
            <a:r>
              <a:rPr lang="en-US" sz="2800" b="1" dirty="0"/>
              <a:t>Some bacterial strains, namely, </a:t>
            </a:r>
            <a:r>
              <a:rPr lang="en-US" sz="2800" b="1" i="1" dirty="0"/>
              <a:t>Pseudomonas ﬂuorescens</a:t>
            </a:r>
            <a:r>
              <a:rPr lang="en-US" sz="2800" b="1" dirty="0"/>
              <a:t>, </a:t>
            </a:r>
            <a:r>
              <a:rPr lang="en-US" sz="2800" b="1" i="1" dirty="0"/>
              <a:t>P. aeruginosa</a:t>
            </a:r>
            <a:r>
              <a:rPr lang="en-US" sz="2800" b="1" dirty="0"/>
              <a:t>, </a:t>
            </a:r>
            <a:r>
              <a:rPr lang="en-US" sz="2800" b="1" i="1" dirty="0"/>
              <a:t>Bacillus subtilis</a:t>
            </a:r>
            <a:r>
              <a:rPr lang="en-US" sz="2800" b="1" dirty="0"/>
              <a:t>, </a:t>
            </a:r>
            <a:r>
              <a:rPr lang="en-US" sz="2800" b="1" i="1" dirty="0"/>
              <a:t>Alcaligenes </a:t>
            </a:r>
            <a:r>
              <a:rPr lang="en-US" sz="2800" b="1" dirty="0"/>
              <a:t>sp., </a:t>
            </a:r>
            <a:r>
              <a:rPr lang="en-US" sz="2800" b="1" i="1" dirty="0"/>
              <a:t>Flavobacterium </a:t>
            </a:r>
            <a:r>
              <a:rPr lang="en-US" sz="2800" b="1" dirty="0"/>
              <a:t>sp., and </a:t>
            </a:r>
            <a:r>
              <a:rPr lang="en-US" sz="2800" b="1" i="1" dirty="0"/>
              <a:t>Corynebacterium </a:t>
            </a:r>
            <a:r>
              <a:rPr lang="en-US" sz="2800" b="1" dirty="0"/>
              <a:t>sp. were isolated from the polluted stream which could degrade crude oil.</a:t>
            </a:r>
          </a:p>
        </p:txBody>
      </p:sp>
    </p:spTree>
    <p:extLst>
      <p:ext uri="{BB962C8B-B14F-4D97-AF65-F5344CB8AC3E}">
        <p14:creationId xmlns:p14="http://schemas.microsoft.com/office/powerpoint/2010/main" val="80620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07DFDE-6299-42DD-A3AB-A7C7D8362E28}"/>
              </a:ext>
            </a:extLst>
          </p:cNvPr>
          <p:cNvSpPr/>
          <p:nvPr/>
        </p:nvSpPr>
        <p:spPr>
          <a:xfrm>
            <a:off x="586153" y="1154082"/>
            <a:ext cx="11469859" cy="4549835"/>
          </a:xfrm>
          <a:prstGeom prst="rect">
            <a:avLst/>
          </a:prstGeom>
        </p:spPr>
        <p:txBody>
          <a:bodyPr wrap="square">
            <a:spAutoFit/>
          </a:bodyPr>
          <a:lstStyle/>
          <a:p>
            <a:pPr>
              <a:lnSpc>
                <a:spcPct val="150000"/>
              </a:lnSpc>
            </a:pPr>
            <a:r>
              <a:rPr lang="en-US" sz="2800" b="1" dirty="0">
                <a:solidFill>
                  <a:srgbClr val="00B0F0"/>
                </a:solidFill>
                <a:ea typeface="Times New Roman" panose="02020603050405020304" pitchFamily="18" charset="0"/>
                <a:cs typeface="Arial" panose="020B0604020202020204" pitchFamily="34" charset="0"/>
              </a:rPr>
              <a:t>Hydrocarbons in the environment are biodegraded primarily by bacteria, yeast, and fungi. The reported eﬃciency of biodegradation ranged from 6% to 82% for soil fungi, 0.13% to 50% for soil bacteria, and 0.003% to 100% for marine bacteria.</a:t>
            </a:r>
            <a:r>
              <a:rPr lang="en-US" sz="2800" b="1" dirty="0">
                <a:solidFill>
                  <a:srgbClr val="00B0F0"/>
                </a:solidFill>
              </a:rPr>
              <a:t> Many scientists reported that mixed populations with overall broad enzymatic capacities are required to degrade complex mixtures of hydrocarbons such as crude oil in soil, fresh water, and marine environments. </a:t>
            </a:r>
          </a:p>
        </p:txBody>
      </p:sp>
    </p:spTree>
    <p:extLst>
      <p:ext uri="{BB962C8B-B14F-4D97-AF65-F5344CB8AC3E}">
        <p14:creationId xmlns:p14="http://schemas.microsoft.com/office/powerpoint/2010/main" val="4130940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CA1630-B176-4ED5-B682-DE4629E95861}"/>
              </a:ext>
            </a:extLst>
          </p:cNvPr>
          <p:cNvSpPr/>
          <p:nvPr/>
        </p:nvSpPr>
        <p:spPr>
          <a:xfrm>
            <a:off x="656492" y="375491"/>
            <a:ext cx="11160370" cy="4868256"/>
          </a:xfrm>
          <a:prstGeom prst="rect">
            <a:avLst/>
          </a:prstGeom>
        </p:spPr>
        <p:txBody>
          <a:bodyPr wrap="square">
            <a:spAutoFit/>
          </a:bodyPr>
          <a:lstStyle/>
          <a:p>
            <a:pPr>
              <a:lnSpc>
                <a:spcPct val="150000"/>
              </a:lnSpc>
            </a:pPr>
            <a:r>
              <a:rPr lang="en-US" sz="3000" b="1" dirty="0">
                <a:solidFill>
                  <a:srgbClr val="00B0F0"/>
                </a:solidFill>
                <a:highlight>
                  <a:srgbClr val="FF0000"/>
                </a:highlight>
              </a:rPr>
              <a:t>Bacteria</a:t>
            </a:r>
            <a:r>
              <a:rPr lang="en-US" sz="3000" b="1" dirty="0">
                <a:solidFill>
                  <a:srgbClr val="00B0F0"/>
                </a:solidFill>
              </a:rPr>
              <a:t> are the most active agents in petroleum degradation, and they work as primary degraders of spilled oil in environment. </a:t>
            </a:r>
            <a:r>
              <a:rPr lang="en-US" sz="3000" b="1" i="1" dirty="0">
                <a:ea typeface="Times New Roman" panose="02020603050405020304" pitchFamily="18" charset="0"/>
                <a:cs typeface="Arial" panose="020B0604020202020204" pitchFamily="34" charset="0"/>
              </a:rPr>
              <a:t>Acinetobacter</a:t>
            </a:r>
            <a:r>
              <a:rPr lang="en-US" sz="3000" b="1" dirty="0">
                <a:ea typeface="Times New Roman" panose="02020603050405020304" pitchFamily="18" charset="0"/>
                <a:cs typeface="Arial" panose="020B0604020202020204" pitchFamily="34" charset="0"/>
              </a:rPr>
              <a:t> sp. was found to be capable of utilizing n-alkanes of chain length C10–C40 as a sole source of carbon. </a:t>
            </a:r>
          </a:p>
          <a:p>
            <a:pPr>
              <a:lnSpc>
                <a:spcPct val="150000"/>
              </a:lnSpc>
            </a:pPr>
            <a:endParaRPr lang="en-US" sz="3000" b="1" dirty="0"/>
          </a:p>
          <a:p>
            <a:pPr>
              <a:lnSpc>
                <a:spcPct val="150000"/>
              </a:lnSpc>
            </a:pPr>
            <a:r>
              <a:rPr lang="en-US" sz="3000" b="1" dirty="0"/>
              <a:t>Fungal genera, namely, </a:t>
            </a:r>
            <a:r>
              <a:rPr lang="en-US" sz="3000" b="1" i="1" dirty="0"/>
              <a:t>Amorphoteca</a:t>
            </a:r>
            <a:r>
              <a:rPr lang="en-US" sz="3000" b="1" dirty="0"/>
              <a:t>, </a:t>
            </a:r>
            <a:r>
              <a:rPr lang="en-US" sz="3000" b="1" i="1" dirty="0"/>
              <a:t>Neosartorya</a:t>
            </a:r>
            <a:r>
              <a:rPr lang="en-US" sz="3000" b="1" dirty="0"/>
              <a:t>, </a:t>
            </a:r>
            <a:r>
              <a:rPr lang="en-US" sz="3000" b="1" i="1" dirty="0"/>
              <a:t>Talaromyces,</a:t>
            </a:r>
            <a:r>
              <a:rPr lang="en-US" sz="3000" b="1" dirty="0"/>
              <a:t> and </a:t>
            </a:r>
            <a:r>
              <a:rPr lang="en-US" sz="3000" b="1" i="1" dirty="0"/>
              <a:t>Graphium</a:t>
            </a:r>
            <a:r>
              <a:rPr lang="en-US" sz="3000" b="1" dirty="0"/>
              <a:t> and </a:t>
            </a:r>
            <a:endParaRPr lang="en-US" sz="3000" b="1" dirty="0">
              <a:solidFill>
                <a:srgbClr val="00B0F0"/>
              </a:solidFill>
            </a:endParaRPr>
          </a:p>
        </p:txBody>
      </p:sp>
    </p:spTree>
    <p:extLst>
      <p:ext uri="{BB962C8B-B14F-4D97-AF65-F5344CB8AC3E}">
        <p14:creationId xmlns:p14="http://schemas.microsoft.com/office/powerpoint/2010/main" val="351439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221C35-8E8C-4994-BD3F-AE84DFEDE0B3}"/>
              </a:ext>
            </a:extLst>
          </p:cNvPr>
          <p:cNvSpPr/>
          <p:nvPr/>
        </p:nvSpPr>
        <p:spPr>
          <a:xfrm>
            <a:off x="825305" y="477354"/>
            <a:ext cx="11104098" cy="5539978"/>
          </a:xfrm>
          <a:prstGeom prst="rect">
            <a:avLst/>
          </a:prstGeom>
        </p:spPr>
        <p:txBody>
          <a:bodyPr wrap="square">
            <a:spAutoFit/>
          </a:bodyPr>
          <a:lstStyle/>
          <a:p>
            <a:pPr>
              <a:lnSpc>
                <a:spcPct val="150000"/>
              </a:lnSpc>
            </a:pPr>
            <a:r>
              <a:rPr lang="en-US" sz="2800" b="1" dirty="0"/>
              <a:t>yeast genera, namely, </a:t>
            </a:r>
            <a:r>
              <a:rPr lang="en-US" sz="2800" b="1" i="1" dirty="0"/>
              <a:t>Candida</a:t>
            </a:r>
            <a:r>
              <a:rPr lang="en-US" sz="2800" b="1" dirty="0"/>
              <a:t>, </a:t>
            </a:r>
            <a:r>
              <a:rPr lang="en-US" sz="2800" b="1" i="1" dirty="0"/>
              <a:t>Yarrowia</a:t>
            </a:r>
            <a:r>
              <a:rPr lang="en-US" sz="2800" b="1" dirty="0"/>
              <a:t>, and </a:t>
            </a:r>
            <a:r>
              <a:rPr lang="en-US" sz="2800" b="1" i="1" dirty="0"/>
              <a:t>Pichia</a:t>
            </a:r>
            <a:r>
              <a:rPr lang="en-US" sz="2800" b="1" dirty="0"/>
              <a:t> were isolated from petroleum contaminated soil and proved to be the potential organisms for hydrocarbon degradation, a group of terrestrial fungi, namely, </a:t>
            </a:r>
            <a:r>
              <a:rPr lang="en-US" sz="2800" b="1" i="1" dirty="0"/>
              <a:t>Aspergillus</a:t>
            </a:r>
            <a:r>
              <a:rPr lang="en-US" sz="2800" b="1" dirty="0"/>
              <a:t>, </a:t>
            </a:r>
            <a:r>
              <a:rPr lang="en-US" sz="2800" b="1" i="1" dirty="0"/>
              <a:t>Cephalosporium</a:t>
            </a:r>
            <a:r>
              <a:rPr lang="en-US" sz="2800" b="1" dirty="0"/>
              <a:t>, and </a:t>
            </a:r>
            <a:r>
              <a:rPr lang="en-US" sz="2800" b="1" i="1" dirty="0"/>
              <a:t>Penicillium</a:t>
            </a:r>
            <a:r>
              <a:rPr lang="en-US" sz="2800" b="1" dirty="0"/>
              <a:t> which were also found to be the potential degrader of crude oil hydrocarbons. </a:t>
            </a:r>
          </a:p>
          <a:p>
            <a:pPr>
              <a:lnSpc>
                <a:spcPct val="150000"/>
              </a:lnSpc>
            </a:pPr>
            <a:r>
              <a:rPr lang="en-US" sz="2800" b="1" dirty="0"/>
              <a:t>The </a:t>
            </a:r>
            <a:r>
              <a:rPr lang="en-US" sz="2800" b="1" dirty="0">
                <a:highlight>
                  <a:srgbClr val="00FF00"/>
                </a:highlight>
              </a:rPr>
              <a:t>yeast species</a:t>
            </a:r>
            <a:r>
              <a:rPr lang="en-US" sz="2800" b="1" dirty="0"/>
              <a:t>, namely, </a:t>
            </a:r>
            <a:r>
              <a:rPr lang="en-US" sz="2800" b="1" i="1" dirty="0"/>
              <a:t>Candida lipolytica</a:t>
            </a:r>
            <a:r>
              <a:rPr lang="en-US" sz="2800" b="1" dirty="0"/>
              <a:t>, </a:t>
            </a:r>
            <a:r>
              <a:rPr lang="en-US" sz="2800" b="1" i="1" dirty="0"/>
              <a:t>Rhodotorula mucilaginosa</a:t>
            </a:r>
            <a:r>
              <a:rPr lang="en-US" sz="2800" b="1" dirty="0"/>
              <a:t>, </a:t>
            </a:r>
            <a:r>
              <a:rPr lang="en-US" sz="2800" b="1" i="1" dirty="0"/>
              <a:t>Geotrichum</a:t>
            </a:r>
            <a:r>
              <a:rPr lang="en-US" sz="2800" b="1" dirty="0"/>
              <a:t> sp., and </a:t>
            </a:r>
            <a:r>
              <a:rPr lang="en-US" sz="2800" b="1" i="1" dirty="0"/>
              <a:t>Trichosporon mucoides</a:t>
            </a:r>
            <a:r>
              <a:rPr lang="en-US" sz="2800" b="1" dirty="0"/>
              <a:t> isolated from contaminated water were noted to degrade petroleum compounds. </a:t>
            </a:r>
          </a:p>
          <a:p>
            <a:endParaRPr lang="en-US" dirty="0"/>
          </a:p>
        </p:txBody>
      </p:sp>
    </p:spTree>
    <p:extLst>
      <p:ext uri="{BB962C8B-B14F-4D97-AF65-F5344CB8AC3E}">
        <p14:creationId xmlns:p14="http://schemas.microsoft.com/office/powerpoint/2010/main" val="233127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FCECDA-AD44-4E5C-9E7D-9E6DAFBB3561}"/>
              </a:ext>
            </a:extLst>
          </p:cNvPr>
          <p:cNvSpPr/>
          <p:nvPr/>
        </p:nvSpPr>
        <p:spPr>
          <a:xfrm>
            <a:off x="675249" y="390300"/>
            <a:ext cx="11254153" cy="5477910"/>
          </a:xfrm>
          <a:prstGeom prst="rect">
            <a:avLst/>
          </a:prstGeom>
        </p:spPr>
        <p:txBody>
          <a:bodyPr wrap="square">
            <a:spAutoFit/>
          </a:bodyPr>
          <a:lstStyle/>
          <a:p>
            <a:pPr algn="ctr">
              <a:lnSpc>
                <a:spcPct val="150000"/>
              </a:lnSpc>
            </a:pPr>
            <a:r>
              <a:rPr lang="en-US" sz="2800" b="1" dirty="0">
                <a:solidFill>
                  <a:schemeClr val="tx2"/>
                </a:solidFill>
                <a:latin typeface="Arial" panose="020B0604020202020204" pitchFamily="34" charset="0"/>
                <a:ea typeface="Times New Roman" panose="02020603050405020304" pitchFamily="18" charset="0"/>
                <a:cs typeface="Arial" panose="020B0604020202020204" pitchFamily="34" charset="0"/>
              </a:rPr>
              <a:t>Factors Inﬂuencing Petroleum Hydrocarbon Degradation</a:t>
            </a:r>
          </a:p>
          <a:p>
            <a:pPr>
              <a:lnSpc>
                <a:spcPct val="150000"/>
              </a:lnSpc>
            </a:pPr>
            <a:r>
              <a:rPr lang="en-US" sz="2600" b="1" dirty="0">
                <a:solidFill>
                  <a:schemeClr val="accent2">
                    <a:lumMod val="75000"/>
                  </a:schemeClr>
                </a:solidFill>
              </a:rPr>
              <a:t>The composition and inherent biodegradability of the petroleum hydrocarbon pollutant is the ﬁrst. </a:t>
            </a:r>
          </a:p>
          <a:p>
            <a:pPr>
              <a:lnSpc>
                <a:spcPct val="150000"/>
              </a:lnSpc>
            </a:pPr>
            <a:r>
              <a:rPr lang="en-US" sz="2600" b="1" dirty="0">
                <a:solidFill>
                  <a:schemeClr val="accent2">
                    <a:lumMod val="75000"/>
                  </a:schemeClr>
                </a:solidFill>
              </a:rPr>
              <a:t>Among physical factors, </a:t>
            </a:r>
            <a:r>
              <a:rPr lang="en-US" sz="2600" b="1" dirty="0">
                <a:solidFill>
                  <a:schemeClr val="accent2">
                    <a:lumMod val="75000"/>
                  </a:schemeClr>
                </a:solidFill>
                <a:highlight>
                  <a:srgbClr val="00FF00"/>
                </a:highlight>
              </a:rPr>
              <a:t>temperature</a:t>
            </a:r>
            <a:r>
              <a:rPr lang="en-US" sz="2600" b="1" dirty="0">
                <a:solidFill>
                  <a:schemeClr val="accent2">
                    <a:lumMod val="75000"/>
                  </a:schemeClr>
                </a:solidFill>
              </a:rPr>
              <a:t> plays an important role in biodegradation of hydrocarbons by directly affecting the chemistry of the pollutants as well as aﬀecting the physiology and diversity of the microbial ﬂora. </a:t>
            </a:r>
          </a:p>
          <a:p>
            <a:pPr>
              <a:lnSpc>
                <a:spcPct val="150000"/>
              </a:lnSpc>
            </a:pPr>
            <a:r>
              <a:rPr lang="en-US" sz="2600" b="1" dirty="0">
                <a:solidFill>
                  <a:schemeClr val="accent2">
                    <a:lumMod val="75000"/>
                  </a:schemeClr>
                </a:solidFill>
              </a:rPr>
              <a:t>At low temperatures, the viscosity of the oil increased, while the volatility of the toxic low molecular weight hydrocarbons was reduced, delaying the onset of biodegradation. Temperature also aﬀects the solubility of hydrocarbons. </a:t>
            </a:r>
            <a:endParaRPr lang="en-US" sz="2600" b="1" dirty="0">
              <a:solidFill>
                <a:schemeClr val="accent2">
                  <a:lumMod val="75000"/>
                </a:schemeClr>
              </a:solidFill>
              <a:effectLst/>
              <a:ea typeface="Times New Roman" panose="02020603050405020304" pitchFamily="18" charset="0"/>
            </a:endParaRPr>
          </a:p>
        </p:txBody>
      </p:sp>
    </p:spTree>
    <p:extLst>
      <p:ext uri="{BB962C8B-B14F-4D97-AF65-F5344CB8AC3E}">
        <p14:creationId xmlns:p14="http://schemas.microsoft.com/office/powerpoint/2010/main" val="2738089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996</Words>
  <Application>Microsoft Office PowerPoint</Application>
  <PresentationFormat>Widescreen</PresentationFormat>
  <Paragraphs>61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16</cp:revision>
  <dcterms:created xsi:type="dcterms:W3CDTF">2020-04-09T18:00:24Z</dcterms:created>
  <dcterms:modified xsi:type="dcterms:W3CDTF">2020-04-10T18:06:34Z</dcterms:modified>
</cp:coreProperties>
</file>