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57" r:id="rId3"/>
    <p:sldId id="359" r:id="rId4"/>
    <p:sldId id="361" r:id="rId5"/>
    <p:sldId id="363" r:id="rId6"/>
    <p:sldId id="365" r:id="rId7"/>
    <p:sldId id="367" r:id="rId8"/>
    <p:sldId id="369" r:id="rId9"/>
    <p:sldId id="371" r:id="rId10"/>
    <p:sldId id="373" r:id="rId11"/>
    <p:sldId id="375" r:id="rId12"/>
    <p:sldId id="377" r:id="rId13"/>
    <p:sldId id="379" r:id="rId14"/>
    <p:sldId id="381" r:id="rId15"/>
    <p:sldId id="383" r:id="rId16"/>
    <p:sldId id="385" r:id="rId17"/>
    <p:sldId id="387" r:id="rId18"/>
    <p:sldId id="389" r:id="rId19"/>
    <p:sldId id="391" r:id="rId20"/>
    <p:sldId id="393" r:id="rId21"/>
    <p:sldId id="395" r:id="rId22"/>
    <p:sldId id="397" r:id="rId23"/>
    <p:sldId id="399" r:id="rId24"/>
    <p:sldId id="401" r:id="rId25"/>
    <p:sldId id="403" r:id="rId26"/>
    <p:sldId id="405" r:id="rId27"/>
    <p:sldId id="407" r:id="rId28"/>
    <p:sldId id="409" r:id="rId29"/>
    <p:sldId id="411" r:id="rId30"/>
    <p:sldId id="413" r:id="rId31"/>
    <p:sldId id="415" r:id="rId32"/>
    <p:sldId id="417" r:id="rId33"/>
    <p:sldId id="419" r:id="rId34"/>
    <p:sldId id="421" r:id="rId35"/>
    <p:sldId id="423" r:id="rId36"/>
    <p:sldId id="425" r:id="rId37"/>
    <p:sldId id="427" r:id="rId38"/>
    <p:sldId id="429" r:id="rId39"/>
    <p:sldId id="431" r:id="rId40"/>
    <p:sldId id="433" r:id="rId41"/>
    <p:sldId id="435" r:id="rId42"/>
    <p:sldId id="437" r:id="rId43"/>
    <p:sldId id="439" r:id="rId44"/>
    <p:sldId id="441" r:id="rId45"/>
    <p:sldId id="443" r:id="rId46"/>
    <p:sldId id="445" r:id="rId47"/>
    <p:sldId id="447" r:id="rId48"/>
    <p:sldId id="449" r:id="rId49"/>
    <p:sldId id="451" r:id="rId50"/>
    <p:sldId id="453" r:id="rId51"/>
    <p:sldId id="455" r:id="rId52"/>
  </p:sldIdLst>
  <p:sldSz cx="9144000" cy="6858000" type="screen4x3"/>
  <p:notesSz cx="6858000" cy="9144000"/>
  <p:defaultTextStyle>
    <a:defPPr>
      <a:defRPr lang="zh-CN"/>
    </a:defPPr>
    <a:lvl1pPr algn="l" rtl="0" fontAlgn="base">
      <a:spcBef>
        <a:spcPct val="0"/>
      </a:spcBef>
      <a:spcAft>
        <a:spcPct val="0"/>
      </a:spcAft>
      <a:defRPr sz="2400" kern="1200">
        <a:solidFill>
          <a:srgbClr val="000000"/>
        </a:solidFill>
        <a:latin typeface="Arial" charset="0"/>
        <a:ea typeface="ＭＳ Ｐゴシック" pitchFamily="80" charset="-128"/>
        <a:cs typeface="+mn-cs"/>
        <a:sym typeface="Arial" charset="0"/>
      </a:defRPr>
    </a:lvl1pPr>
    <a:lvl2pPr marL="457200" algn="l" rtl="0" fontAlgn="base">
      <a:spcBef>
        <a:spcPct val="0"/>
      </a:spcBef>
      <a:spcAft>
        <a:spcPct val="0"/>
      </a:spcAft>
      <a:defRPr sz="2400" kern="1200">
        <a:solidFill>
          <a:srgbClr val="000000"/>
        </a:solidFill>
        <a:latin typeface="Arial" charset="0"/>
        <a:ea typeface="ＭＳ Ｐゴシック" pitchFamily="80" charset="-128"/>
        <a:cs typeface="+mn-cs"/>
        <a:sym typeface="Arial" charset="0"/>
      </a:defRPr>
    </a:lvl2pPr>
    <a:lvl3pPr marL="914400" algn="l" rtl="0" fontAlgn="base">
      <a:spcBef>
        <a:spcPct val="0"/>
      </a:spcBef>
      <a:spcAft>
        <a:spcPct val="0"/>
      </a:spcAft>
      <a:defRPr sz="2400" kern="1200">
        <a:solidFill>
          <a:srgbClr val="000000"/>
        </a:solidFill>
        <a:latin typeface="Arial" charset="0"/>
        <a:ea typeface="ＭＳ Ｐゴシック" pitchFamily="80" charset="-128"/>
        <a:cs typeface="+mn-cs"/>
        <a:sym typeface="Arial" charset="0"/>
      </a:defRPr>
    </a:lvl3pPr>
    <a:lvl4pPr marL="1371600" algn="l" rtl="0" fontAlgn="base">
      <a:spcBef>
        <a:spcPct val="0"/>
      </a:spcBef>
      <a:spcAft>
        <a:spcPct val="0"/>
      </a:spcAft>
      <a:defRPr sz="2400" kern="1200">
        <a:solidFill>
          <a:srgbClr val="000000"/>
        </a:solidFill>
        <a:latin typeface="Arial" charset="0"/>
        <a:ea typeface="ＭＳ Ｐゴシック" pitchFamily="80" charset="-128"/>
        <a:cs typeface="+mn-cs"/>
        <a:sym typeface="Arial" charset="0"/>
      </a:defRPr>
    </a:lvl4pPr>
    <a:lvl5pPr marL="1828800" algn="l" rtl="0" fontAlgn="base">
      <a:spcBef>
        <a:spcPct val="0"/>
      </a:spcBef>
      <a:spcAft>
        <a:spcPct val="0"/>
      </a:spcAft>
      <a:defRPr sz="2400" kern="1200">
        <a:solidFill>
          <a:srgbClr val="000000"/>
        </a:solidFill>
        <a:latin typeface="Arial" charset="0"/>
        <a:ea typeface="ＭＳ Ｐゴシック" pitchFamily="80" charset="-128"/>
        <a:cs typeface="+mn-cs"/>
        <a:sym typeface="Arial" charset="0"/>
      </a:defRPr>
    </a:lvl5pPr>
    <a:lvl6pPr marL="2286000" algn="l" defTabSz="914400" rtl="0" eaLnBrk="1" latinLnBrk="0" hangingPunct="1">
      <a:defRPr sz="2400" kern="1200">
        <a:solidFill>
          <a:srgbClr val="000000"/>
        </a:solidFill>
        <a:latin typeface="Arial" charset="0"/>
        <a:ea typeface="ＭＳ Ｐゴシック" pitchFamily="80" charset="-128"/>
        <a:cs typeface="+mn-cs"/>
        <a:sym typeface="Arial" charset="0"/>
      </a:defRPr>
    </a:lvl6pPr>
    <a:lvl7pPr marL="2743200" algn="l" defTabSz="914400" rtl="0" eaLnBrk="1" latinLnBrk="0" hangingPunct="1">
      <a:defRPr sz="2400" kern="1200">
        <a:solidFill>
          <a:srgbClr val="000000"/>
        </a:solidFill>
        <a:latin typeface="Arial" charset="0"/>
        <a:ea typeface="ＭＳ Ｐゴシック" pitchFamily="80" charset="-128"/>
        <a:cs typeface="+mn-cs"/>
        <a:sym typeface="Arial" charset="0"/>
      </a:defRPr>
    </a:lvl7pPr>
    <a:lvl8pPr marL="3200400" algn="l" defTabSz="914400" rtl="0" eaLnBrk="1" latinLnBrk="0" hangingPunct="1">
      <a:defRPr sz="2400" kern="1200">
        <a:solidFill>
          <a:srgbClr val="000000"/>
        </a:solidFill>
        <a:latin typeface="Arial" charset="0"/>
        <a:ea typeface="ＭＳ Ｐゴシック" pitchFamily="80" charset="-128"/>
        <a:cs typeface="+mn-cs"/>
        <a:sym typeface="Arial" charset="0"/>
      </a:defRPr>
    </a:lvl8pPr>
    <a:lvl9pPr marL="3657600" algn="l" defTabSz="914400" rtl="0" eaLnBrk="1" latinLnBrk="0" hangingPunct="1">
      <a:defRPr sz="2400" kern="1200">
        <a:solidFill>
          <a:srgbClr val="000000"/>
        </a:solidFill>
        <a:latin typeface="Arial" charset="0"/>
        <a:ea typeface="ＭＳ Ｐゴシック" pitchFamily="80"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78601" autoAdjust="0"/>
  </p:normalViewPr>
  <p:slideViewPr>
    <p:cSldViewPr>
      <p:cViewPr varScale="1">
        <p:scale>
          <a:sx n="84" d="100"/>
          <a:sy n="84" d="100"/>
        </p:scale>
        <p:origin x="-8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862" name="Rectangle 286"/>
          <p:cNvSpPr>
            <a:spLocks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048863" name="Rectangle 287"/>
          <p:cNvSpPr>
            <a:spLocks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1048864" name="Rectangle 288"/>
          <p:cNvSpPr>
            <a:spLocks/>
          </p:cNvSpPr>
          <p:nvPr>
            <p:ph type="sldImg" idx="2"/>
          </p:nvPr>
        </p:nvSpPr>
        <p:spPr bwMode="auto">
          <a:xfrm>
            <a:off x="1143000" y="685800"/>
            <a:ext cx="4572000" cy="3429000"/>
          </a:xfrm>
          <a:prstGeom prst="rect">
            <a:avLst/>
          </a:prstGeom>
          <a:solidFill>
            <a:srgbClr val="FFFFFF"/>
          </a:solidFill>
          <a:ln w="9525">
            <a:solidFill>
              <a:srgbClr val="000000"/>
            </a:solidFill>
            <a:miter lim="800000"/>
            <a:headEnd/>
            <a:tailEnd/>
          </a:ln>
        </p:spPr>
      </p:sp>
      <p:sp>
        <p:nvSpPr>
          <p:cNvPr id="1048865" name="Rectangle 289"/>
          <p:cNvSpPr>
            <a:spLocks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sym typeface="Arial" charset="0"/>
              </a:rPr>
              <a:t>Click to edit Master text styles</a:t>
            </a:r>
          </a:p>
          <a:p>
            <a:pPr lvl="1"/>
            <a:r>
              <a:rPr lang="en-US" altLang="en-US" smtClean="0">
                <a:sym typeface="Arial" charset="0"/>
              </a:rPr>
              <a:t>Second level</a:t>
            </a:r>
          </a:p>
          <a:p>
            <a:pPr lvl="2"/>
            <a:r>
              <a:rPr lang="en-US" altLang="en-US" smtClean="0">
                <a:sym typeface="Arial" charset="0"/>
              </a:rPr>
              <a:t>Third level</a:t>
            </a:r>
          </a:p>
          <a:p>
            <a:pPr lvl="3"/>
            <a:r>
              <a:rPr lang="en-US" altLang="en-US" smtClean="0">
                <a:sym typeface="Arial" charset="0"/>
              </a:rPr>
              <a:t>Fourth level</a:t>
            </a:r>
          </a:p>
          <a:p>
            <a:pPr lvl="4"/>
            <a:r>
              <a:rPr lang="en-US" altLang="en-US" smtClean="0">
                <a:sym typeface="Arial" charset="0"/>
              </a:rPr>
              <a:t>Fifth level</a:t>
            </a:r>
          </a:p>
        </p:txBody>
      </p:sp>
      <p:sp>
        <p:nvSpPr>
          <p:cNvPr id="1048866" name="Rectangle 290"/>
          <p:cNvSpPr>
            <a:spLocks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48867" name="Rectangle 291"/>
          <p:cNvSpPr>
            <a:spLocks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45E9B52-3387-4BD4-9FF9-4C761D0AADCE}" type="slidenum">
              <a:rPr lang="en-US" altLang="en-US"/>
              <a:pPr/>
              <a:t>‹#›</a:t>
            </a:fld>
            <a:endParaRPr lang="en-US" altLang="en-US"/>
          </a:p>
        </p:txBody>
      </p:sp>
    </p:spTree>
    <p:extLst>
      <p:ext uri="{BB962C8B-B14F-4D97-AF65-F5344CB8AC3E}">
        <p14:creationId xmlns:p14="http://schemas.microsoft.com/office/powerpoint/2010/main" val="37789942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rgbClr val="000000"/>
        </a:solidFill>
        <a:latin typeface="Arial" charset="0"/>
        <a:ea typeface="ＭＳ Ｐゴシック" pitchFamily="80" charset="-128"/>
        <a:cs typeface="+mn-cs"/>
        <a:sym typeface="Arial" charset="0"/>
      </a:defRPr>
    </a:lvl1pPr>
    <a:lvl2pPr marL="457200" algn="l" rtl="0" fontAlgn="base">
      <a:spcBef>
        <a:spcPct val="30000"/>
      </a:spcBef>
      <a:spcAft>
        <a:spcPct val="0"/>
      </a:spcAft>
      <a:defRPr sz="1200" kern="1200">
        <a:solidFill>
          <a:srgbClr val="000000"/>
        </a:solidFill>
        <a:latin typeface="Arial" charset="0"/>
        <a:ea typeface="ＭＳ Ｐゴシック" pitchFamily="80" charset="-128"/>
        <a:cs typeface="+mn-cs"/>
        <a:sym typeface="Arial" charset="0"/>
      </a:defRPr>
    </a:lvl2pPr>
    <a:lvl3pPr marL="914400" algn="l" rtl="0" fontAlgn="base">
      <a:spcBef>
        <a:spcPct val="30000"/>
      </a:spcBef>
      <a:spcAft>
        <a:spcPct val="0"/>
      </a:spcAft>
      <a:defRPr sz="1200" kern="1200">
        <a:solidFill>
          <a:srgbClr val="000000"/>
        </a:solidFill>
        <a:latin typeface="Arial" charset="0"/>
        <a:ea typeface="ＭＳ Ｐゴシック" pitchFamily="80" charset="-128"/>
        <a:cs typeface="+mn-cs"/>
        <a:sym typeface="Arial" charset="0"/>
      </a:defRPr>
    </a:lvl3pPr>
    <a:lvl4pPr marL="1371600" algn="l" rtl="0" fontAlgn="base">
      <a:spcBef>
        <a:spcPct val="30000"/>
      </a:spcBef>
      <a:spcAft>
        <a:spcPct val="0"/>
      </a:spcAft>
      <a:defRPr sz="1200" kern="1200">
        <a:solidFill>
          <a:srgbClr val="000000"/>
        </a:solidFill>
        <a:latin typeface="Arial" charset="0"/>
        <a:ea typeface="ＭＳ Ｐゴシック" pitchFamily="80" charset="-128"/>
        <a:cs typeface="+mn-cs"/>
        <a:sym typeface="Arial" charset="0"/>
      </a:defRPr>
    </a:lvl4pPr>
    <a:lvl5pPr marL="1828800" algn="l" rtl="0" fontAlgn="base">
      <a:spcBef>
        <a:spcPct val="30000"/>
      </a:spcBef>
      <a:spcAft>
        <a:spcPct val="0"/>
      </a:spcAft>
      <a:defRPr sz="1200" kern="1200">
        <a:solidFill>
          <a:srgbClr val="000000"/>
        </a:solidFill>
        <a:latin typeface="Arial" charset="0"/>
        <a:ea typeface="ＭＳ Ｐゴシック" pitchFamily="80" charset="-128"/>
        <a:cs typeface="+mn-cs"/>
        <a:sym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46C979E-1EBA-467B-B525-28FEEDC2BFB5}" type="slidenum">
              <a:rPr lang="en-US" altLang="en-US"/>
              <a:pPr/>
              <a:t>2</a:t>
            </a:fld>
            <a:endParaRPr lang="en-US" altLang="en-US"/>
          </a:p>
        </p:txBody>
      </p:sp>
      <p:sp>
        <p:nvSpPr>
          <p:cNvPr id="1048901" name="Rectangle 32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03" name="Rectangle 32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700">
                <a:latin typeface="Verdana" pitchFamily="80" charset="0"/>
              </a:rPr>
              <a:t>A volcano is a place on the Earth’s surface where hot, molten rock (called magma) breaks through. As we will see there are many different types of volcanoes and material that is erupted.</a:t>
            </a:r>
            <a:endParaRPr lang="en-US" altLang="en-US"/>
          </a:p>
          <a:p>
            <a:r>
              <a:rPr lang="en-US" altLang="en-US" sz="700">
                <a:latin typeface="Verdana" pitchFamily="80" charset="0"/>
              </a:rPr>
              <a:t>However, in general a volcano is classed as “active” if it erupts lava, rock, gas or ash, or if it shows seismic (earthquake) activity. </a:t>
            </a:r>
            <a:endParaRPr lang="en-US" altLang="en-US"/>
          </a:p>
          <a:p>
            <a:r>
              <a:rPr lang="en-US" altLang="en-US" sz="700">
                <a:latin typeface="Verdana" pitchFamily="80" charset="0"/>
              </a:rPr>
              <a:t>A volcano is dormant if it hasn't erupted for a long time (less than 1 million years) but could again one day. </a:t>
            </a:r>
            <a:endParaRPr lang="en-US" altLang="en-US"/>
          </a:p>
          <a:p>
            <a:r>
              <a:rPr lang="en-US" altLang="en-US" sz="700">
                <a:latin typeface="Verdana" pitchFamily="80" charset="0"/>
              </a:rPr>
              <a:t>An extinct volcano will never erupt again.</a:t>
            </a:r>
            <a:endParaRPr lang="en-US" altLang="en-US"/>
          </a:p>
          <a:p>
            <a:endParaRPr lang="en-US" altLang="en-US"/>
          </a:p>
          <a:p>
            <a:r>
              <a:rPr lang="en-US" altLang="en-US"/>
              <a:t>Presenters; go through the different parts of a volcano:</a:t>
            </a:r>
          </a:p>
          <a:p>
            <a:r>
              <a:rPr lang="en-US" altLang="en-US"/>
              <a:t>Magma: </a:t>
            </a:r>
            <a:r>
              <a:rPr lang="en-US" altLang="en-US">
                <a:latin typeface="Times New Roman" pitchFamily="80" charset="0"/>
              </a:rPr>
              <a:t>Molten rock beneath the surface of the earth.</a:t>
            </a:r>
            <a:endParaRPr lang="en-US" altLang="en-US"/>
          </a:p>
          <a:p>
            <a:r>
              <a:rPr lang="en-US" altLang="en-US"/>
              <a:t>Magma chamber: </a:t>
            </a:r>
            <a:r>
              <a:rPr lang="en-US" altLang="en-US">
                <a:latin typeface="Times New Roman" pitchFamily="80" charset="0"/>
              </a:rPr>
              <a:t>The subterranean cavity containing the gas-rich liquid magma which feeds a volcano.</a:t>
            </a:r>
            <a:endParaRPr lang="en-US" altLang="en-US"/>
          </a:p>
          <a:p>
            <a:r>
              <a:rPr lang="en-US" altLang="en-US">
                <a:latin typeface="Times New Roman" pitchFamily="80" charset="0"/>
              </a:rPr>
              <a:t>Conduit: A passage followed by magma in a volcano.</a:t>
            </a:r>
            <a:endParaRPr lang="en-US" altLang="en-US"/>
          </a:p>
          <a:p>
            <a:r>
              <a:rPr lang="en-US" altLang="en-US">
                <a:latin typeface="Times New Roman" pitchFamily="80" charset="0"/>
              </a:rPr>
              <a:t>Vent: The opening at the earth's surface through which volcanic materials issue forth.</a:t>
            </a:r>
            <a:endParaRPr lang="en-US" altLang="en-US"/>
          </a:p>
          <a:p>
            <a:r>
              <a:rPr lang="en-US" altLang="en-US">
                <a:latin typeface="Times New Roman" pitchFamily="80" charset="0"/>
              </a:rPr>
              <a:t>Cone: A volcanic cone built entirely of loose fragmented material (pyroclastics) and (or) lava flows erupted from the vent. Erupted material builds up with each eruption forming the cone.</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F66848C8-563C-40C0-94EA-0F4BD8FB5461}" type="slidenum">
              <a:rPr lang="en-US" altLang="en-US"/>
              <a:pPr/>
              <a:t>11</a:t>
            </a:fld>
            <a:endParaRPr lang="en-US" altLang="en-US"/>
          </a:p>
        </p:txBody>
      </p:sp>
      <p:sp>
        <p:nvSpPr>
          <p:cNvPr id="1048985" name="Rectangle 40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87" name="Rectangle 41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many hazards associated with volcanic eruptions: see list. (these are presented in turn in following slides)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F804021-0EC6-433E-A22B-F295173B40E9}" type="slidenum">
              <a:rPr lang="en-US" altLang="en-US"/>
              <a:pPr/>
              <a:t>12</a:t>
            </a:fld>
            <a:endParaRPr lang="en-US" altLang="en-US"/>
          </a:p>
        </p:txBody>
      </p:sp>
      <p:sp>
        <p:nvSpPr>
          <p:cNvPr id="1048993" name="Rectangle 41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95" name="Rectangle 41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Perhaps the biggest hazard are pyroclastic flows. As mentioned earlier these are hot, fast moving, high particles concentration flows of gas, rock and ash (something you don’t want to get in the way of!).</a:t>
            </a:r>
          </a:p>
          <a:p>
            <a:endParaRPr lang="en-US" altLang="en-US"/>
          </a:p>
          <a:p>
            <a:r>
              <a:rPr lang="en-US" altLang="en-US"/>
              <a:t>A famous historic example of an explosive eruption that produced devastating pyroclastic flows was the 79AD eruption of Mt Vesuvius in Italy that buried the ancient Roman city of Pompeii…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C330C64-550C-4151-AF25-3C86E75D5825}" type="slidenum">
              <a:rPr lang="en-US" altLang="en-US"/>
              <a:pPr/>
              <a:t>13</a:t>
            </a:fld>
            <a:endParaRPr lang="en-US" altLang="en-US"/>
          </a:p>
        </p:txBody>
      </p:sp>
      <p:sp>
        <p:nvSpPr>
          <p:cNvPr id="1049001" name="Rectangle 42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03" name="Rectangle 42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500">
                <a:latin typeface="Verdana" pitchFamily="80" charset="0"/>
              </a:rPr>
              <a:t>On August 24, 79AD Mount Vesuvius literally blew its top, erupting tonnes of molten ash, pumice (volcanic rock that contains many vesicles/bubbles) and sulfuric gas miles into the atmosphere. </a:t>
            </a:r>
            <a:endParaRPr lang="en-US" altLang="en-US"/>
          </a:p>
          <a:p>
            <a:r>
              <a:rPr lang="en-US" altLang="en-US" sz="500">
                <a:latin typeface="Verdana" pitchFamily="80" charset="0"/>
              </a:rPr>
              <a:t>The photo on the left shows a more recent eruption of Vesuvius, but this is the kind of thing people living in Pompeii would have seen at the time. The photo on the right shows the remains of an inhabitant of Pompeii with the Vesuvius volcano in the background.</a:t>
            </a:r>
            <a:endParaRPr lang="en-US" altLang="en-US"/>
          </a:p>
          <a:p>
            <a:endParaRPr lang="en-US" altLang="en-US" sz="500">
              <a:latin typeface="Verdana" pitchFamily="80" charset="0"/>
            </a:endParaRPr>
          </a:p>
          <a:p>
            <a:r>
              <a:rPr lang="en-US" altLang="en-US" sz="500">
                <a:latin typeface="Verdana" pitchFamily="80" charset="0"/>
              </a:rPr>
              <a:t>Pyroclastic flows reached the city of Pompeii and surrounding areas, devastating everything in it’s path…</a:t>
            </a:r>
            <a:endParaRPr lang="en-US" altLang="en-US"/>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88811F8D-9418-409E-ACB5-ADC033A74FA3}" type="slidenum">
              <a:rPr lang="en-US" altLang="en-US"/>
              <a:pPr/>
              <a:t>14</a:t>
            </a:fld>
            <a:endParaRPr lang="en-US" altLang="en-US"/>
          </a:p>
        </p:txBody>
      </p:sp>
      <p:sp>
        <p:nvSpPr>
          <p:cNvPr id="1049009" name="Rectangle 43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11" name="Rectangle 43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600">
                <a:latin typeface="Verdana" pitchFamily="80" charset="0"/>
              </a:rPr>
              <a:t>Pyroclastic flows of poisonous gas and hot volcanic debris engulfed the cities of Pompeii, Herculaneum and Stabiae suffocating the inhabitants and burying the buildings.</a:t>
            </a:r>
            <a:endParaRPr lang="en-US" altLang="en-US"/>
          </a:p>
          <a:p>
            <a:endParaRPr lang="en-US" altLang="en-US"/>
          </a:p>
          <a:p>
            <a:r>
              <a:rPr lang="en-US" altLang="en-US"/>
              <a:t>The people and animals of Pompeii died in their sleep or trying to evacuate the town. If you visit Pompeii today you can see their remains…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E9AB2638-53EB-4ABF-9E49-ABAD9DCE78D9}" type="slidenum">
              <a:rPr lang="en-US" altLang="en-US"/>
              <a:pPr/>
              <a:t>15</a:t>
            </a:fld>
            <a:endParaRPr lang="en-US" altLang="en-US"/>
          </a:p>
        </p:txBody>
      </p:sp>
      <p:sp>
        <p:nvSpPr>
          <p:cNvPr id="1049017" name="Rectangle 44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19" name="Rectangle 44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600">
                <a:latin typeface="Verdana" pitchFamily="80" charset="0"/>
              </a:rPr>
              <a:t>These ancient cities remained buried and undiscovered for almost 1700 years until excavation began in 1748. These excavations continue today and as entire cities are preserved as they were on the day in 79AD when they were hit by the pyroclastic flows from Vesuvius, they provide a uniquely preserved snapshot of Roman life and culture.</a:t>
            </a:r>
            <a:endParaRPr lang="en-US" altLang="en-US"/>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8411174-D9C7-4431-B4EF-47D3AB8389C3}" type="slidenum">
              <a:rPr lang="en-US" altLang="en-US"/>
              <a:pPr/>
              <a:t>16</a:t>
            </a:fld>
            <a:endParaRPr lang="en-US" altLang="en-US"/>
          </a:p>
        </p:txBody>
      </p:sp>
      <p:sp>
        <p:nvSpPr>
          <p:cNvPr id="1049033" name="Rectangle 45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35" name="Rectangle 45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Mt Vesuvius is still classed as an Active Volcano.</a:t>
            </a:r>
          </a:p>
          <a:p>
            <a:endParaRPr lang="en-US" altLang="en-US"/>
          </a:p>
          <a:p>
            <a:r>
              <a:rPr lang="en-US" altLang="en-US"/>
              <a:t>The major Italian city of Naples lies approximately 30 km from the volcano vent. 1.5 million people live in Naples and as pyroclastic flows can travel as far as 100km from source, the city is built well within the danger zone! </a:t>
            </a:r>
          </a:p>
          <a:p>
            <a:endParaRPr lang="en-US" altLang="en-US"/>
          </a:p>
          <a:p>
            <a:r>
              <a:rPr lang="en-US" altLang="en-US"/>
              <a:t>Will there be a repeat of what happened to Pompeii in 79AD?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2A0A7457-2B7D-4972-AB61-ED913CF465A5}" type="slidenum">
              <a:rPr lang="en-US" altLang="en-US"/>
              <a:pPr/>
              <a:t>17</a:t>
            </a:fld>
            <a:endParaRPr lang="en-US" altLang="en-US"/>
          </a:p>
        </p:txBody>
      </p:sp>
      <p:sp>
        <p:nvSpPr>
          <p:cNvPr id="1049045" name="Rectangle 46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47" name="Rectangle 47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Another example of the destructive power of pyroclastic flows occurred on the island of Martinique in the West Indies, when an eruption of Mt Pelee produced a pyroclastic flow that completely destroyed the city of St Pierre (see the before and after photos).</a:t>
            </a:r>
          </a:p>
          <a:p>
            <a:endParaRPr lang="en-US" altLang="en-US"/>
          </a:p>
          <a:p>
            <a:r>
              <a:rPr lang="en-US" altLang="en-US"/>
              <a:t>The force of the pyroclastic flow swept all the buildings, inhabitants and anything else in it’s path into the ocean. Some portion of the pyroclastic flow actually traveled over the ocean surface for several kilometres to burn ships that were moored in the harbor.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FAFAA2E-A148-4640-973D-474C296F8703}" type="slidenum">
              <a:rPr lang="en-US" altLang="en-US"/>
              <a:pPr/>
              <a:t>18</a:t>
            </a:fld>
            <a:endParaRPr lang="en-US" altLang="en-US"/>
          </a:p>
        </p:txBody>
      </p:sp>
      <p:sp>
        <p:nvSpPr>
          <p:cNvPr id="1049051" name="Rectangle 47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53" name="Rectangle 47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Presenter: Ask the audience where they think the safest place to survive a pyroclastic flow might be….? Consider the fact that everything above ground was flattened and transported into the ocean. </a:t>
            </a:r>
          </a:p>
          <a:p>
            <a:r>
              <a:rPr lang="en-US" altLang="en-US"/>
              <a:t>Answer: Prison (read the story below).</a:t>
            </a:r>
          </a:p>
          <a:p>
            <a:endParaRPr lang="en-US" altLang="en-US"/>
          </a:p>
          <a:p>
            <a:r>
              <a:rPr lang="en-US" altLang="en-US"/>
              <a:t>The only other known survivor in St. Pierre became a minor celebrity. He was a husky 25-year-old roustabout named Louis-Auguste Cyparis, locally known simply as "Samson". In early April, Samson was put in jail for wounding one of his friends with a cutlass. Towards the end of his sentence, he escaped from a labouring job in town, danced all night, and then turned himself into the authorities the following morning. For this, he was sentenced to solitary confinement for a week in the prison's dungeon. On May 8, he was alone in his dungeon with only a small grated opening cut into the wall above the door. While waiting for his breakfast, his cell became dark and he was overcome by intense gusts of hot air mixed with ash that had entered through the grated opening. He held his breathe while experiencing intense pain. After a few moments, the heat subsided. He was severally burned, but managed to survive for four days before he was rescued by people exploring the ruins of St. Pierre. After he recovered, he received a pardon and eventually joined the Barnum &amp; Bailey Circus, where he toured the world billed as the "Lone Survivor of St. Pierre.” **CLICK TO VIEW CIRCUS ADVERTISEMENT AND PHOTO OF PRISON CELL**</a:t>
            </a:r>
          </a:p>
          <a:p>
            <a:endParaRPr lang="en-US" altLang="en-US"/>
          </a:p>
          <a:p>
            <a:r>
              <a:rPr lang="en-US" altLang="en-US"/>
              <a:t>Another man (a local shoe maker) believed to have been in an elevated position on the outskirts of town when the pyroclastic flow hit. He therefore missed the full force of the eruption and somehow made his way through the burning wreckage to safety.</a:t>
            </a:r>
          </a:p>
          <a:p>
            <a:endParaRPr lang="en-US" altLang="en-US"/>
          </a:p>
          <a:p>
            <a:r>
              <a:rPr lang="en-US" altLang="en-US"/>
              <a:t>There were other survivors on the outskirts of the town and in some of the ships moored in the harbor. Mercifully, death came quickly to those that died. Some may have died by the sheer force of the blast, but most died within a few seconds after inhaling the burning fumes and ash of the pyroclastic flow. The throats and lungs of most of the dead were seared and their bodies badly burned. </a:t>
            </a:r>
          </a:p>
          <a:p>
            <a:r>
              <a:rPr lang="en-US" altLang="en-US"/>
              <a:t>The most common cause of death in people hit by a pyroclastic flow is drowning…fluid in lungs after burns.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177B9151-520D-4E7F-A988-07335237A924}" type="slidenum">
              <a:rPr lang="en-US" altLang="en-US"/>
              <a:pPr/>
              <a:t>19</a:t>
            </a:fld>
            <a:endParaRPr lang="en-US" altLang="en-US"/>
          </a:p>
        </p:txBody>
      </p:sp>
      <p:sp>
        <p:nvSpPr>
          <p:cNvPr id="1049057" name="Rectangle 48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59" name="Rectangle 48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have seen the effect of pyroclastic flows entering a town. But what are the exact processes that cause the damage?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435551C1-22B8-40E1-99EA-7666CFB6B1BB}" type="slidenum">
              <a:rPr lang="en-US" altLang="en-US"/>
              <a:pPr/>
              <a:t>20</a:t>
            </a:fld>
            <a:endParaRPr lang="en-US" altLang="en-US"/>
          </a:p>
        </p:txBody>
      </p:sp>
      <p:sp>
        <p:nvSpPr>
          <p:cNvPr id="1049065" name="Rectangle 48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67" name="Rectangle 49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direct force of a pyroclastic flow traveling at 10’s of metres per second and carrying boulders as large as houses is extremely damaging.</a:t>
            </a:r>
          </a:p>
          <a:p>
            <a:endParaRPr lang="en-US" altLang="en-US"/>
          </a:p>
          <a:p>
            <a:r>
              <a:rPr lang="en-US" altLang="en-US"/>
              <a:t>On the volcanic island of Montserrat in the West Indies (top photos), metre-scale blocks of volcanic rock when embedded 10’s of centimetres into concrete walls by the force of the passing pyroclastic flow. The top right hand photograph shows steel reinforcement bars that were once in the wall of a house bent in the direction of the passing flow (from right to left of screen).</a:t>
            </a:r>
          </a:p>
          <a:p>
            <a:r>
              <a:rPr lang="en-US" altLang="en-US"/>
              <a:t>As we previously saw, the entire city of St Pierre in Martinique was swept into the ocean.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3FF4C35D-8E3C-4B61-9B75-1339C49B6799}" type="slidenum">
              <a:rPr lang="en-US" altLang="en-US"/>
              <a:pPr/>
              <a:t>3</a:t>
            </a:fld>
            <a:endParaRPr lang="en-US" altLang="en-US"/>
          </a:p>
        </p:txBody>
      </p:sp>
      <p:sp>
        <p:nvSpPr>
          <p:cNvPr id="1048909" name="Rectangle 33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11" name="Rectangle 33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b="1">
                <a:latin typeface="Times New Roman" pitchFamily="80" charset="0"/>
              </a:rPr>
              <a:t>Why Do Volcanic Eruptions Occur?</a:t>
            </a:r>
            <a:endParaRPr lang="en-US" altLang="en-US"/>
          </a:p>
          <a:p>
            <a:pPr algn="just">
              <a:buFontTx/>
              <a:buChar char="•"/>
            </a:pPr>
            <a:r>
              <a:rPr lang="en-US" altLang="en-US">
                <a:latin typeface="Times New Roman" pitchFamily="80" charset="0"/>
              </a:rPr>
              <a:t>High temperature of the Earth’s interior</a:t>
            </a:r>
            <a:endParaRPr lang="en-US" altLang="en-US"/>
          </a:p>
          <a:p>
            <a:pPr lvl="1" algn="just">
              <a:buFontTx/>
              <a:buChar char="•"/>
            </a:pPr>
            <a:r>
              <a:rPr lang="en-US" altLang="en-US">
                <a:latin typeface="Times New Roman" pitchFamily="80" charset="0"/>
              </a:rPr>
              <a:t>Melting of lower crust and mantle = molten rock = magma</a:t>
            </a:r>
            <a:endParaRPr lang="en-US" altLang="en-US"/>
          </a:p>
          <a:p>
            <a:pPr lvl="1" algn="just">
              <a:buFontTx/>
              <a:buChar char="•"/>
            </a:pPr>
            <a:r>
              <a:rPr lang="en-US" altLang="en-US">
                <a:latin typeface="Times New Roman" pitchFamily="80" charset="0"/>
              </a:rPr>
              <a:t>At depths &gt; 20 km the temperature = 800-1,600 degrees Celsius</a:t>
            </a:r>
            <a:endParaRPr lang="en-US" altLang="en-US"/>
          </a:p>
          <a:p>
            <a:pPr lvl="1" algn="just">
              <a:buFontTx/>
              <a:buChar char="•"/>
            </a:pPr>
            <a:r>
              <a:rPr lang="en-US" altLang="en-US">
                <a:latin typeface="Times New Roman" pitchFamily="80" charset="0"/>
              </a:rPr>
              <a:t>The density of the magma is less than the crustal rock, therefore it rises to the surface</a:t>
            </a:r>
            <a:endParaRPr lang="en-US" altLang="en-US"/>
          </a:p>
          <a:p>
            <a:pPr algn="just">
              <a:buFontTx/>
              <a:buChar char="•"/>
            </a:pPr>
            <a:r>
              <a:rPr lang="en-US" altLang="en-US">
                <a:latin typeface="Times New Roman" pitchFamily="80" charset="0"/>
              </a:rPr>
              <a:t>Source of this heat?</a:t>
            </a:r>
            <a:endParaRPr lang="en-US" altLang="en-US"/>
          </a:p>
          <a:p>
            <a:pPr lvl="1" algn="just">
              <a:buFontTx/>
              <a:buChar char="•"/>
            </a:pPr>
            <a:r>
              <a:rPr lang="en-US" altLang="en-US">
                <a:latin typeface="Times New Roman" pitchFamily="80" charset="0"/>
              </a:rPr>
              <a:t>Residual from the cooling of the Earth (&amp; solar system)</a:t>
            </a:r>
            <a:endParaRPr lang="en-US" altLang="en-US"/>
          </a:p>
          <a:p>
            <a:pPr lvl="1" algn="just">
              <a:buFontTx/>
              <a:buChar char="•"/>
            </a:pPr>
            <a:r>
              <a:rPr lang="en-US" altLang="en-US">
                <a:latin typeface="Times New Roman" pitchFamily="80" charset="0"/>
              </a:rPr>
              <a:t>Radioactive decay</a:t>
            </a:r>
            <a:endParaRPr lang="en-US" altLang="en-US"/>
          </a:p>
          <a:p>
            <a:pPr lvl="1" algn="just">
              <a:buFontTx/>
              <a:buChar char="•"/>
            </a:pPr>
            <a:r>
              <a:rPr lang="en-US" altLang="en-US">
                <a:latin typeface="Times New Roman" pitchFamily="80" charset="0"/>
              </a:rPr>
              <a:t>Convection in the mantle</a:t>
            </a:r>
            <a:endParaRPr lang="en-US" altLang="en-US"/>
          </a:p>
          <a:p>
            <a:pPr lvl="2" algn="just"/>
            <a:r>
              <a:rPr lang="en-US" altLang="en-US">
                <a:latin typeface="Times New Roman" pitchFamily="80" charset="0"/>
              </a:rPr>
              <a:t>- Brings hot rock up from near the interior of the Earth and returns cooler material towards the centre of the Earth for reheating.</a:t>
            </a:r>
            <a:endParaRPr lang="en-US" altLang="en-US"/>
          </a:p>
          <a:p>
            <a:pPr lvl="1" algn="just">
              <a:buFontTx/>
              <a:buChar char="-"/>
            </a:pPr>
            <a:r>
              <a:rPr lang="en-US" altLang="en-US">
                <a:latin typeface="Times New Roman" pitchFamily="80" charset="0"/>
              </a:rPr>
              <a:t>Shock/impact melting</a:t>
            </a:r>
            <a:endParaRPr lang="en-US" altLang="en-US"/>
          </a:p>
          <a:p>
            <a:pPr lvl="2" algn="just">
              <a:buFontTx/>
              <a:buChar char="-"/>
            </a:pPr>
            <a:r>
              <a:rPr lang="en-US" altLang="en-US">
                <a:latin typeface="Times New Roman" pitchFamily="80" charset="0"/>
              </a:rPr>
              <a:t>E.g. meteorite impacts produce instantaneous heat and melting from high energy collisions</a:t>
            </a:r>
            <a:endParaRPr lang="en-US" altLang="en-US"/>
          </a:p>
          <a:p>
            <a:pPr algn="just">
              <a:buFontTx/>
              <a:buChar char="-"/>
            </a:pPr>
            <a:endParaRPr lang="en-US" altLang="en-US">
              <a:latin typeface="Times New Roman" pitchFamily="80" charset="0"/>
            </a:endParaRPr>
          </a:p>
          <a:p>
            <a:pPr algn="just">
              <a:buFontTx/>
              <a:buChar char="-"/>
            </a:pPr>
            <a:r>
              <a:rPr lang="en-US" altLang="en-US">
                <a:latin typeface="Times New Roman" pitchFamily="80" charset="0"/>
              </a:rPr>
              <a:t>Two styles of volcanic eruption: Explosive and Effusive (see next slides for further descriptions of each)</a:t>
            </a:r>
            <a:endParaRPr lang="en-US" altLang="en-US"/>
          </a:p>
          <a:p>
            <a:pPr lvl="1" algn="just">
              <a:buFontTx/>
              <a:buChar char="-"/>
            </a:pPr>
            <a:r>
              <a:rPr lang="en-US" altLang="en-US">
                <a:latin typeface="Times New Roman" pitchFamily="80" charset="0"/>
              </a:rPr>
              <a:t>Explosive: where rapidly escaping gas bubbles (= vesicles) rip apart the magma, fragmenting it.</a:t>
            </a:r>
            <a:endParaRPr lang="en-US" altLang="en-US"/>
          </a:p>
          <a:p>
            <a:pPr lvl="1" algn="just">
              <a:buFontTx/>
              <a:buChar char="-"/>
            </a:pPr>
            <a:r>
              <a:rPr lang="en-US" altLang="en-US">
                <a:latin typeface="Times New Roman" pitchFamily="80" charset="0"/>
              </a:rPr>
              <a:t>Effusive: where the magma leaks out onto the surface passively as lava flows.</a:t>
            </a:r>
            <a:endParaRPr lang="en-US" altLang="en-US"/>
          </a:p>
          <a:p>
            <a:pPr lvl="2" algn="just"/>
            <a:r>
              <a:rPr lang="en-US" altLang="en-US">
                <a:latin typeface="Times New Roman" pitchFamily="80" charset="0"/>
              </a:rPr>
              <a:t>- NOTE: Some effusive eruptions involving highly viscous lava may turn into explosive eruptions. If the magma is too viscous (sticky) it can block up the volcanic vent, trapping gas inside the volcano. If this gas builds up enough to break through the blockage an extremely dangerous explosive eruption may form. </a:t>
            </a:r>
            <a:endParaRPr lang="en-US" altLang="en-US"/>
          </a:p>
          <a:p>
            <a:pPr lvl="2" algn="just"/>
            <a:r>
              <a:rPr lang="en-US" altLang="en-US">
                <a:latin typeface="Times New Roman" pitchFamily="80" charset="0"/>
              </a:rPr>
              <a:t>- Some of the most explosive eruptions have formed this way, e.g. Pinatubo 1991</a:t>
            </a: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ED2ECD26-56BF-42E3-840F-ADDF79EC57BB}" type="slidenum">
              <a:rPr lang="en-US" altLang="en-US"/>
              <a:pPr/>
              <a:t>21</a:t>
            </a:fld>
            <a:endParaRPr lang="en-US" altLang="en-US"/>
          </a:p>
        </p:txBody>
      </p:sp>
      <p:sp>
        <p:nvSpPr>
          <p:cNvPr id="1049071" name="Rectangle 49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73" name="Rectangle 49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debris left behind from a passing pyroclastic flow can bury structures.</a:t>
            </a:r>
          </a:p>
          <a:p>
            <a:endParaRPr lang="en-US" altLang="en-US"/>
          </a:p>
          <a:p>
            <a:r>
              <a:rPr lang="en-US" altLang="en-US"/>
              <a:t>These example are from a 1997 eruption of the Soufrière Hills volcano on Montserrat. The pyroclastic flows produced buried the capital city of Plymouth. The white clock tower in the top photo was on the top of the town hall, which used to stand several storeys above street level.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DD339799-B8F8-41E5-904D-E5D2D286C078}" type="slidenum">
              <a:rPr lang="en-US" altLang="en-US"/>
              <a:pPr/>
              <a:t>22</a:t>
            </a:fld>
            <a:endParaRPr lang="en-US" altLang="en-US"/>
          </a:p>
        </p:txBody>
      </p:sp>
      <p:sp>
        <p:nvSpPr>
          <p:cNvPr id="1049077" name="Rectangle 50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79" name="Rectangle 50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Pyroclastic flows have temperatures commonly in excess of 400 degrees Celsius. Hot enough to burn forests and wooden structures.</a:t>
            </a:r>
          </a:p>
          <a:p>
            <a:endParaRPr lang="en-US" altLang="en-US"/>
          </a:p>
          <a:p>
            <a:r>
              <a:rPr lang="en-US" altLang="en-US"/>
              <a:t>Here we see burnt trees after an eruption from Mt St Helens in the USA.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52357352-8C2D-4093-B7C1-11037A83BA47}" type="slidenum">
              <a:rPr lang="en-US" altLang="en-US"/>
              <a:pPr/>
              <a:t>23</a:t>
            </a:fld>
            <a:endParaRPr lang="en-US" altLang="en-US"/>
          </a:p>
        </p:txBody>
      </p:sp>
      <p:sp>
        <p:nvSpPr>
          <p:cNvPr id="1049085" name="Rectangle 50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87" name="Rectangle 51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What is a Lahar?</a:t>
            </a:r>
            <a:endParaRPr lang="en-US" altLang="en-US"/>
          </a:p>
          <a:p>
            <a:pPr lvl="1">
              <a:buFontTx/>
              <a:buChar char="•"/>
            </a:pPr>
            <a:r>
              <a:rPr lang="en-US" altLang="en-US"/>
              <a:t>‘Lahar’ is an Indonesian term that describes a hot or cold mixture of water and rock fragments flowing down the slopes of a volcano and (or) river valleys.</a:t>
            </a:r>
          </a:p>
          <a:p>
            <a:pPr>
              <a:buFontTx/>
              <a:buChar char="•"/>
            </a:pPr>
            <a:endParaRPr lang="en-US" altLang="en-US"/>
          </a:p>
          <a:p>
            <a:pPr>
              <a:buFontTx/>
              <a:buChar char="•"/>
            </a:pPr>
            <a:r>
              <a:rPr lang="en-US" altLang="en-US"/>
              <a:t>Heavy rain after an eruption or hot volcanic activity melting snow and ice will provide a large volume of water that will flow down the sides of the volcano. This water picks up the newly erupted material forming fast flowing torrents of water, mud, ash, rock and debris.</a:t>
            </a:r>
          </a:p>
          <a:p>
            <a:pPr>
              <a:buFontTx/>
              <a:buChar char="•"/>
            </a:pPr>
            <a:r>
              <a:rPr lang="en-US" altLang="en-US"/>
              <a:t>Lahars can flow great distances and be very destructive. The bottom photo shows a lahar knocking down a concrete bridge.</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595FA54D-A8BD-4DD8-A0AC-4BAD101F93DE}" type="slidenum">
              <a:rPr lang="en-US" altLang="en-US"/>
              <a:pPr/>
              <a:t>24</a:t>
            </a:fld>
            <a:endParaRPr lang="en-US" altLang="en-US"/>
          </a:p>
        </p:txBody>
      </p:sp>
      <p:sp>
        <p:nvSpPr>
          <p:cNvPr id="1049093" name="Rectangle 51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095" name="Rectangle 51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Moving on from pyroclastic flows, there are other hazards associated with volcanic eruptions. Such as Pyroclastic Fall:</a:t>
            </a:r>
          </a:p>
          <a:p>
            <a:r>
              <a:rPr lang="en-US" altLang="en-US"/>
              <a:t>An explosive eruption will produce an eruption column of hot gas, ash and debris ejected kilometres into the air. As this debris falls back down to the ground it can cause a lot of damage.</a:t>
            </a:r>
          </a:p>
          <a:p>
            <a:pPr>
              <a:buFontTx/>
              <a:buChar char="•"/>
            </a:pPr>
            <a:r>
              <a:rPr lang="en-US" altLang="en-US"/>
              <a:t>Like too much snow on a roof, too much ash raining down from an eruption column can cause the roof to collapse.</a:t>
            </a:r>
          </a:p>
          <a:p>
            <a:pPr>
              <a:buFontTx/>
              <a:buChar char="•"/>
            </a:pPr>
            <a:r>
              <a:rPr lang="en-US" altLang="en-US"/>
              <a:t>Ash loading on power lines will cause them to fall.</a:t>
            </a:r>
          </a:p>
          <a:p>
            <a:pPr>
              <a:buFontTx/>
              <a:buChar char="•"/>
            </a:pPr>
            <a:r>
              <a:rPr lang="en-US" altLang="en-US"/>
              <a:t>As little as 1 centimetre of ash accumulated on the leaves of a plant will stop it from being able to photosynthesize and therefore the plant will die.</a:t>
            </a:r>
          </a:p>
          <a:p>
            <a:pPr>
              <a:buFontTx/>
              <a:buChar char="•"/>
            </a:pPr>
            <a:r>
              <a:rPr lang="en-US" altLang="en-US"/>
              <a:t>Lots of fine ash falling in lakes, rivers and water reservoirs will cause contamination making it unfit to drink, or to live in if you are a fish etc.</a:t>
            </a:r>
          </a:p>
          <a:p>
            <a:pPr>
              <a:buFontTx/>
              <a:buChar char="•"/>
            </a:pPr>
            <a:r>
              <a:rPr lang="en-US" altLang="en-US"/>
              <a:t>Very fine ash particles, if inhaled by humans, can cause extensive damage to the lungs causing a respiratory disease called silicosis.</a:t>
            </a:r>
          </a:p>
          <a:p>
            <a:endParaRPr lang="en-US" altLang="en-US"/>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9F415C46-2A51-433A-AA4D-4D395F50F62B}" type="slidenum">
              <a:rPr lang="en-US" altLang="en-US"/>
              <a:pPr/>
              <a:t>25</a:t>
            </a:fld>
            <a:endParaRPr lang="en-US" altLang="en-US"/>
          </a:p>
        </p:txBody>
      </p:sp>
      <p:sp>
        <p:nvSpPr>
          <p:cNvPr id="1049101" name="Rectangle 52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03" name="Rectangle 52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Lava flows although generally slower moving and less catastrophic than pyroclastic flows still remain dangerous.</a:t>
            </a:r>
          </a:p>
          <a:p>
            <a:pPr>
              <a:buFontTx/>
              <a:buChar char="•"/>
            </a:pPr>
            <a:r>
              <a:rPr lang="en-US" altLang="en-US"/>
              <a:t>Lava flows have temperatures in excess of 200 degrees Celsius. Therefore will burn any flamable material it contacts with.</a:t>
            </a:r>
          </a:p>
          <a:p>
            <a:pPr>
              <a:buFontTx/>
              <a:buChar char="•"/>
            </a:pPr>
            <a:r>
              <a:rPr lang="en-US" altLang="en-US"/>
              <a:t>Thick lava flows will bury all in it’s path including infrastructure (buildings, roads, waterways etc.) and agricultural land…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DA33F254-5D97-4195-B10D-677BE7141081}" type="slidenum">
              <a:rPr lang="en-US" altLang="en-US"/>
              <a:pPr/>
              <a:t>26</a:t>
            </a:fld>
            <a:endParaRPr lang="en-US" altLang="en-US"/>
          </a:p>
        </p:txBody>
      </p:sp>
      <p:sp>
        <p:nvSpPr>
          <p:cNvPr id="1049109" name="Rectangle 53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11" name="Rectangle 53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example of a hazardous effusive eruption comes from the town of Vestmannaeyjar in Iceland.</a:t>
            </a:r>
          </a:p>
          <a:p>
            <a:endParaRPr lang="en-US" altLang="en-US"/>
          </a:p>
          <a:p>
            <a:r>
              <a:rPr lang="en-US" altLang="en-US"/>
              <a:t>In 1973 a large fissure crack opened up on the outskirts of the town and lava began to flow towards the buildings….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5077CC2C-F2CE-4844-B48D-3FCE81BA4902}" type="slidenum">
              <a:rPr lang="en-US" altLang="en-US"/>
              <a:pPr/>
              <a:t>27</a:t>
            </a:fld>
            <a:endParaRPr lang="en-US" altLang="en-US"/>
          </a:p>
        </p:txBody>
      </p:sp>
      <p:sp>
        <p:nvSpPr>
          <p:cNvPr id="1049117" name="Rectangle 54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19" name="Rectangle 54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eruption happened at night and consequently caught the town’s inhabitants by surprise. No one was killed by the lava flows but around 1/3 of the town was destroyed……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A583D001-EB54-44D1-8255-36280ABBCEB1}" type="slidenum">
              <a:rPr lang="en-US" altLang="en-US"/>
              <a:pPr/>
              <a:t>28</a:t>
            </a:fld>
            <a:endParaRPr lang="en-US" altLang="en-US"/>
          </a:p>
        </p:txBody>
      </p:sp>
      <p:sp>
        <p:nvSpPr>
          <p:cNvPr id="1049125" name="Rectangle 54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27" name="Rectangle 55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people eventually stopped the advance of the lava flows by pumping seawater from the nearby harbor and spraying it on to the lava flows. This caused the front of the lava flow to cool quickly and stop moving.  This formed a barrier for the lava behind it.</a:t>
            </a:r>
          </a:p>
          <a:p>
            <a:endParaRPr lang="en-US" altLang="en-US"/>
          </a:p>
          <a:p>
            <a:r>
              <a:rPr lang="en-US" altLang="en-US"/>
              <a:t>The residents of the town were able to stop and (or) divert the lava from the rest of the town.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39C27BB7-0BC9-4382-BE40-52FDB782E670}" type="slidenum">
              <a:rPr lang="en-US" altLang="en-US"/>
              <a:pPr/>
              <a:t>29</a:t>
            </a:fld>
            <a:endParaRPr lang="en-US" altLang="en-US"/>
          </a:p>
        </p:txBody>
      </p:sp>
      <p:sp>
        <p:nvSpPr>
          <p:cNvPr id="1049133" name="Rectangle 55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35" name="Rectangle 55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See Volcanoes Exercise 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F87C1104-C4AC-45E4-97F8-6CDF5E95A907}" type="slidenum">
              <a:rPr lang="en-US" altLang="en-US"/>
              <a:pPr/>
              <a:t>30</a:t>
            </a:fld>
            <a:endParaRPr lang="en-US" altLang="en-US"/>
          </a:p>
        </p:txBody>
      </p:sp>
      <p:sp>
        <p:nvSpPr>
          <p:cNvPr id="1049139" name="Rectangle 56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41" name="Rectangle 56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have learned about the dangers and risks involved with eruptions. But, what can we do about it?How can we understand more about a volcano so that we might forecast a future eruption?</a:t>
            </a:r>
          </a:p>
          <a:p>
            <a:endParaRPr lang="en-US" altLang="en-US"/>
          </a:p>
          <a:p>
            <a:r>
              <a:rPr lang="en-US" altLang="en-US"/>
              <a:t>Answer: **CLICK TO SHOW** Volcano monitoring…..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6D4FE02D-9CD1-44E2-B420-8DD9C8D87640}" type="slidenum">
              <a:rPr lang="en-US" altLang="en-US"/>
              <a:pPr/>
              <a:t>4</a:t>
            </a:fld>
            <a:endParaRPr lang="en-US" altLang="en-US"/>
          </a:p>
        </p:txBody>
      </p:sp>
      <p:sp>
        <p:nvSpPr>
          <p:cNvPr id="1048921" name="Rectangle 34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23" name="Rectangle 34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release the pressure of a magma chamber (by cracking the surrounding rock or breaking through to the surface) the gas dissolved in the magma will start to exsolve (separate from the melt forming bubbles). These bubbles, called vesicles, rapidly expand and rise through the magma. (Think about shaking up a bottle of carbonated drink to build up the pressure and then taking the top off the bottle to quickly release the pressure - what happens?)</a:t>
            </a:r>
          </a:p>
          <a:p>
            <a:r>
              <a:rPr lang="en-US" altLang="en-US"/>
              <a:t>The rapid escape of gas (volatiles) causes magma to fragment and erupt explosively.</a:t>
            </a:r>
          </a:p>
          <a:p>
            <a:endParaRPr lang="en-US" altLang="en-US"/>
          </a:p>
          <a:p>
            <a:r>
              <a:rPr lang="en-US" altLang="en-US"/>
              <a:t>Presenter: read through the facts about explosive eruptions. Give examples of the volumes and distances. For example, the local swimming pool might be approximately 25km from the school. So get the children to think about how far that is to drive from the school to the pool and then imagine that distance going straight up into the air!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115CC866-DFBF-43AE-9563-AB6EDE1AE2F1}" type="slidenum">
              <a:rPr lang="en-US" altLang="en-US"/>
              <a:pPr/>
              <a:t>31</a:t>
            </a:fld>
            <a:endParaRPr lang="en-US" altLang="en-US"/>
          </a:p>
        </p:txBody>
      </p:sp>
      <p:sp>
        <p:nvSpPr>
          <p:cNvPr id="1049147" name="Rectangle 57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49" name="Rectangle 57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volcano monitoring?</a:t>
            </a:r>
          </a:p>
          <a:p>
            <a:r>
              <a:rPr lang="en-US" altLang="en-US"/>
              <a:t>Scientists set up “laboratories” or “volcano observatories” on the sides of active volcanoes to look for signs that the volcano is active and may have an eruption soon.</a:t>
            </a:r>
          </a:p>
          <a:p>
            <a:endParaRPr lang="en-US" altLang="en-US"/>
          </a:p>
          <a:p>
            <a:r>
              <a:rPr lang="en-US" altLang="en-US"/>
              <a:t>What are they looking for?</a:t>
            </a:r>
          </a:p>
          <a:p>
            <a:r>
              <a:rPr lang="en-US" altLang="en-US"/>
              <a:t>As magma moves through the Earth’s crust it can alter it’s environment  producing sign’s that it is on its way to the surface…these signs are called “precursors” to an eruption.</a:t>
            </a:r>
          </a:p>
          <a:p>
            <a:r>
              <a:rPr lang="en-US" altLang="en-US"/>
              <a:t>Precursors include:</a:t>
            </a:r>
          </a:p>
          <a:p>
            <a:pPr>
              <a:buFontTx/>
              <a:buChar char="•"/>
            </a:pPr>
            <a:r>
              <a:rPr lang="en-US" altLang="en-US"/>
              <a:t>Increased earthquakes in the area (increased seismicity)</a:t>
            </a:r>
          </a:p>
          <a:p>
            <a:pPr>
              <a:buFontTx/>
              <a:buChar char="•"/>
            </a:pPr>
            <a:r>
              <a:rPr lang="en-US" altLang="en-US"/>
              <a:t>Swelling and cracking of the ground (deformation)</a:t>
            </a:r>
          </a:p>
          <a:p>
            <a:pPr>
              <a:buFontTx/>
              <a:buChar char="•"/>
            </a:pPr>
            <a:r>
              <a:rPr lang="en-US" altLang="en-US"/>
              <a:t>Change in the amount of or chemistry of the gas coming out of the volcano</a:t>
            </a:r>
          </a:p>
          <a:p>
            <a:pPr>
              <a:buFontTx/>
              <a:buChar char="•"/>
            </a:pPr>
            <a:r>
              <a:rPr lang="en-US" altLang="en-US"/>
              <a:t>Change in the groundwater levels or chemistry.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DBDE66A5-E27C-4C4B-AC9E-18F2CD1E411B}" type="slidenum">
              <a:rPr lang="en-US" altLang="en-US"/>
              <a:pPr/>
              <a:t>32</a:t>
            </a:fld>
            <a:endParaRPr lang="en-US" altLang="en-US"/>
          </a:p>
        </p:txBody>
      </p:sp>
      <p:sp>
        <p:nvSpPr>
          <p:cNvPr id="1049163" name="Rectangle 58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65" name="Rectangle 58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Seismicity (earthquake activity), ground deformation and gas output are the 3 most important precursors to an eruption….</a:t>
            </a:r>
          </a:p>
          <a:p>
            <a:endParaRPr lang="en-US" altLang="en-US"/>
          </a:p>
          <a:p>
            <a:r>
              <a:rPr lang="en-US" altLang="en-US"/>
              <a:t>For example, the Montserrat volcano observatory in the West Indies will increase its alert level and warn the population if two out of these three precursors occur. This warning and increase in alert level may involve relocation of people and livestock to safer areas and (or) a ban on boats sailing within 4 km of the volcano.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31594A13-0C4A-4D86-B9E7-1F8E3572DD6A}" type="slidenum">
              <a:rPr lang="en-US" altLang="en-US"/>
              <a:pPr/>
              <a:t>33</a:t>
            </a:fld>
            <a:endParaRPr lang="en-US" altLang="en-US"/>
          </a:p>
        </p:txBody>
      </p:sp>
      <p:sp>
        <p:nvSpPr>
          <p:cNvPr id="1049171" name="Rectangle 59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73" name="Rectangle 59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Volcanoes and seismic activity (earthquakes) - what’s the link?</a:t>
            </a:r>
          </a:p>
          <a:p>
            <a:endParaRPr lang="en-US" altLang="en-US"/>
          </a:p>
          <a:p>
            <a:r>
              <a:rPr lang="en-US" altLang="en-US"/>
              <a:t>Many erupts are preceded by increased levels of seismic activity. The earthquakes are caused by fracturing and brittle failure of the subsurface rocks as new magma pushes it’s way up towards the surface.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A6D004E2-5B80-415B-AD35-DC941B2AE5DC}" type="slidenum">
              <a:rPr lang="en-US" altLang="en-US"/>
              <a:pPr/>
              <a:t>34</a:t>
            </a:fld>
            <a:endParaRPr lang="en-US" altLang="en-US"/>
          </a:p>
        </p:txBody>
      </p:sp>
      <p:sp>
        <p:nvSpPr>
          <p:cNvPr id="1049181" name="Rectangle 60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83" name="Rectangle 60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a:t>Earthquake activity is measured by Seismographs</a:t>
            </a:r>
            <a:endParaRPr lang="en-US" altLang="en-US"/>
          </a:p>
          <a:p>
            <a:pPr lvl="1">
              <a:buFontTx/>
              <a:buChar char="•"/>
            </a:pPr>
            <a:r>
              <a:rPr lang="en-US" altLang="en-US" sz="800"/>
              <a:t>Seismographs are stationed on the flanks of the volcano</a:t>
            </a:r>
            <a:endParaRPr lang="en-US" altLang="en-US"/>
          </a:p>
          <a:p>
            <a:pPr lvl="1">
              <a:buFontTx/>
              <a:buChar char="•"/>
            </a:pPr>
            <a:r>
              <a:rPr lang="en-US" altLang="en-US" sz="800"/>
              <a:t>These record the frequency, duration and intensity of the earthquakes and report it back to the volcano observatory.</a:t>
            </a:r>
            <a:endParaRPr lang="en-US" altLang="en-US"/>
          </a:p>
          <a:p>
            <a:pPr>
              <a:buFontTx/>
              <a:buChar char="•"/>
            </a:pPr>
            <a:r>
              <a:rPr lang="en-US" altLang="en-US" sz="900"/>
              <a:t>Changes in the seismic activity (especially an increase) may forecast an eruption.</a:t>
            </a:r>
            <a:endParaRPr lang="en-US" altLang="en-US"/>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35E5CA4E-9912-42C6-BBE5-82A6BFE93CE3}" type="slidenum">
              <a:rPr lang="en-US" altLang="en-US"/>
              <a:pPr/>
              <a:t>35</a:t>
            </a:fld>
            <a:endParaRPr lang="en-US" altLang="en-US"/>
          </a:p>
        </p:txBody>
      </p:sp>
      <p:sp>
        <p:nvSpPr>
          <p:cNvPr id="1049189" name="Rectangle 61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191" name="Rectangle 61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Any deformation on a volcano can be measured by GPS surveys or “tiltmeters”.</a:t>
            </a:r>
          </a:p>
          <a:p>
            <a:endParaRPr lang="en-US" altLang="en-US"/>
          </a:p>
          <a:p>
            <a:r>
              <a:rPr lang="en-US" altLang="en-US"/>
              <a:t>Tiltmeters can measure tiny changes in slope angle…. </a:t>
            </a:r>
            <a:r>
              <a:rPr lang="en-US" altLang="en-US" sz="600"/>
              <a:t>as small as one part per million. A slope change of one part per million is equivalent to raising the end of a board one kilometer long only one millimeter!</a:t>
            </a:r>
            <a:endParaRPr lang="en-US" altLang="en-US"/>
          </a:p>
          <a:p>
            <a:endParaRPr lang="en-US" altLang="en-US" sz="6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A5A4C714-52BB-4A48-AA68-8F791F40D5EA}" type="slidenum">
              <a:rPr lang="en-US" altLang="en-US"/>
              <a:pPr/>
              <a:t>36</a:t>
            </a:fld>
            <a:endParaRPr lang="en-US" altLang="en-US"/>
          </a:p>
        </p:txBody>
      </p:sp>
      <p:sp>
        <p:nvSpPr>
          <p:cNvPr id="1049203" name="Rectangle 62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205" name="Rectangle 62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Why is measuring ground deformation on a volcano important?</a:t>
            </a:r>
          </a:p>
          <a:p>
            <a:r>
              <a:rPr lang="en-US" altLang="en-US"/>
              <a:t>Tiltmeters can tell the scientists when new magma has entered a magma chamber in the volcano. </a:t>
            </a:r>
          </a:p>
          <a:p>
            <a:pPr>
              <a:buFontTx/>
              <a:buChar char="•"/>
            </a:pPr>
            <a:r>
              <a:rPr lang="en-US" altLang="en-US"/>
              <a:t>Figure A shows a volcano in a dormant (resting) stage. Titlmeters on the sides of the volcano meassure a shallow slope angle.</a:t>
            </a:r>
          </a:p>
          <a:p>
            <a:pPr>
              <a:buFontTx/>
              <a:buChar char="•"/>
            </a:pPr>
            <a:r>
              <a:rPr lang="en-US" altLang="en-US"/>
              <a:t>When new magma enters the magma chamber (Figure B) the chamber swells to accommodate the larger volume. This causes the sides of the volcano to bulge out. It’s like blowing up a balloon: the more air you put into the middle the bigger the out skin of the balloon gets. The tiltmeters will now record a new steeper slope angle on the outside of the volcano.</a:t>
            </a:r>
          </a:p>
          <a:p>
            <a:endParaRPr lang="en-US" altLang="en-US"/>
          </a:p>
          <a:p>
            <a:r>
              <a:rPr lang="en-US" altLang="en-US"/>
              <a:t>If fresh magma enters the magma chamber, this again may be a precursor to an eruption. New magma will increase the pressure in the magma chamber causing more fracturing of the surrounding rock (this will produce earthquakes) and potentially the formation of a conduit to the surface. It is common for ground deformation and seismic activity to occur at the same time before an eruption occurs.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4B49466B-9115-458C-ACF4-1C39BCFA1F74}" type="slidenum">
              <a:rPr lang="en-US" altLang="en-US"/>
              <a:pPr/>
              <a:t>37</a:t>
            </a:fld>
            <a:endParaRPr lang="en-US" altLang="en-US"/>
          </a:p>
        </p:txBody>
      </p:sp>
      <p:sp>
        <p:nvSpPr>
          <p:cNvPr id="1049211" name="Rectangle 63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213" name="Rectangle 63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magma rises towards the surface the decrease in pressure causes it to lose some of its gas content. As gas is released from the magma it often vents at the surface, leaking out of small cracks in the ground or from the large volcanic vent.</a:t>
            </a:r>
          </a:p>
          <a:p>
            <a:endParaRPr lang="en-US" altLang="en-US"/>
          </a:p>
          <a:p>
            <a:r>
              <a:rPr lang="en-US" altLang="en-US"/>
              <a:t>A dormant volcano will commonly vent gas even when there is no eruption going on. This is because the magma is deep down in the crust, still releasing gas but not in the position to erupt at the surface.</a:t>
            </a:r>
          </a:p>
          <a:p>
            <a:endParaRPr lang="en-US" altLang="en-US"/>
          </a:p>
          <a:p>
            <a:r>
              <a:rPr lang="en-US" altLang="en-US"/>
              <a:t>A change in the amount of gas or the chemistry of the gas being released is another precursor to an eruption. An increase in the amount of magma in the chamber will produce an increase in the amount of gas. Also, the new magma may have a slightly different chemical composition to the old magma and therefore release different abundances of gas types (CO</a:t>
            </a:r>
            <a:r>
              <a:rPr lang="en-US" altLang="en-US" baseline="-25000"/>
              <a:t>2</a:t>
            </a:r>
            <a:r>
              <a:rPr lang="en-US" altLang="en-US"/>
              <a:t>, SO</a:t>
            </a:r>
            <a:r>
              <a:rPr lang="en-US" altLang="en-US" baseline="-25000"/>
              <a:t>2</a:t>
            </a:r>
            <a:r>
              <a:rPr lang="en-US" altLang="en-US"/>
              <a:t>, H</a:t>
            </a:r>
            <a:r>
              <a:rPr lang="en-US" altLang="en-US" baseline="-25000"/>
              <a:t>2</a:t>
            </a:r>
            <a:r>
              <a:rPr lang="en-US" altLang="en-US"/>
              <a:t>O). </a:t>
            </a:r>
            <a:r>
              <a:rPr lang="en-US" altLang="en-US" sz="900"/>
              <a:t>For example, an increase in the ratio of carbon to sulfur can be used to indicate the arrival of a new batch of magma at the summit reservoir.</a:t>
            </a:r>
            <a:endParaRPr lang="en-US" altLang="en-US"/>
          </a:p>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B092EF75-6375-4EE2-BF92-12D1720E77DE}" type="slidenum">
              <a:rPr lang="en-US" altLang="en-US"/>
              <a:pPr/>
              <a:t>38</a:t>
            </a:fld>
            <a:endParaRPr lang="en-US" altLang="en-US"/>
          </a:p>
        </p:txBody>
      </p:sp>
      <p:sp>
        <p:nvSpPr>
          <p:cNvPr id="1049219" name="Rectangle 64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221" name="Rectangle 64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Gas (volatile) composition and abundance can be measured directly from the volcano by gathering samples from the vents and fumeroles.</a:t>
            </a:r>
          </a:p>
          <a:p>
            <a:r>
              <a:rPr lang="en-US" altLang="en-US"/>
              <a:t>Or, using remote sensing techniques. For example, </a:t>
            </a:r>
            <a:r>
              <a:rPr lang="en-US" altLang="en-US" sz="1600"/>
              <a:t>the amount of sulfur dioxide (SO</a:t>
            </a:r>
            <a:r>
              <a:rPr lang="en-US" altLang="en-US" sz="1600" baseline="-25000"/>
              <a:t>2</a:t>
            </a:r>
            <a:r>
              <a:rPr lang="en-US" altLang="en-US" sz="1600"/>
              <a:t>) released by a volcano can be measured indirectly by a correlation spectrometer or COSPEC. The spectrometer compares the light coming through the volcanic plume to a known spectra of sulfur dioxide, thereby measuring the SO</a:t>
            </a:r>
            <a:r>
              <a:rPr lang="en-US" altLang="en-US" sz="1600" baseline="-25000"/>
              <a:t>2</a:t>
            </a:r>
            <a:r>
              <a:rPr lang="en-US" altLang="en-US" sz="1600"/>
              <a:t> levels in the plume.</a:t>
            </a:r>
            <a:r>
              <a:rPr lang="en-US" altLang="en-US" sz="2400"/>
              <a:t> </a:t>
            </a:r>
            <a:endParaRPr lang="en-US" altLang="en-US"/>
          </a:p>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CD18CB62-10B0-44DD-A030-75C0E0355DC9}" type="slidenum">
              <a:rPr lang="en-US" altLang="en-US"/>
              <a:pPr/>
              <a:t>40</a:t>
            </a:fld>
            <a:endParaRPr lang="en-US" altLang="en-US"/>
          </a:p>
        </p:txBody>
      </p:sp>
      <p:sp>
        <p:nvSpPr>
          <p:cNvPr id="1049237" name="Rectangle 66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9239" name="Rectangle 66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Presenters: Ask the students this question. Get them to list 5 things geologists can do to help understand and mitigate the hazards of future volcanic eruptions.</a:t>
            </a:r>
          </a:p>
          <a:p>
            <a:r>
              <a:rPr lang="en-US" altLang="zh-CN"/>
              <a:t>See if they can come up with the same answers as provided (or perhaps they can think of more!).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41593608-D715-4482-A86A-B51643BF647D}" type="slidenum">
              <a:rPr lang="en-US" altLang="en-US"/>
              <a:pPr/>
              <a:t>5</a:t>
            </a:fld>
            <a:endParaRPr lang="en-US" altLang="en-US"/>
          </a:p>
        </p:txBody>
      </p:sp>
      <p:sp>
        <p:nvSpPr>
          <p:cNvPr id="1048931" name="Rectangle 355"/>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33" name="Rectangle 357"/>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Ash fall: The fallout of rock, debris and ash from an explosive eruption column.</a:t>
            </a:r>
          </a:p>
          <a:p>
            <a:pPr>
              <a:buFontTx/>
              <a:buChar char="•"/>
            </a:pPr>
            <a:r>
              <a:rPr lang="en-US" altLang="en-US"/>
              <a:t>An explosive volcanic eruption will propel large volumes of volcanic rock, ash and gas into the atmosphere. The larger (most dense) particles will fall out of the air quickly and close to the volcanic vent. The smaller particles (ash) can be suspended in the atmosphere for days to weeks before they fall back to Earth. Whilst in the atmosphere the wind can transport the ash particles large distances. For example when Mt Pinatubo (Philippines) erupted in 1991 ash was blown all the way around the entire globe!</a:t>
            </a:r>
          </a:p>
          <a:p>
            <a:r>
              <a:rPr lang="en-US" altLang="en-US"/>
              <a:t>Pyroclastic flow: </a:t>
            </a:r>
            <a:r>
              <a:rPr lang="en-GB" altLang="en-US" sz="1800" b="1">
                <a:latin typeface="Comic Sans MS" pitchFamily="80" charset="0"/>
              </a:rPr>
              <a:t>Pyroclastic flows are hot, turbulent, fast-moving, high particle concentration clouds of rock, ash and gas.</a:t>
            </a:r>
            <a:endParaRPr lang="en-US" altLang="en-US"/>
          </a:p>
          <a:p>
            <a:pPr>
              <a:spcBef>
                <a:spcPct val="50000"/>
              </a:spcBef>
              <a:buFontTx/>
              <a:buChar char="•"/>
            </a:pPr>
            <a:r>
              <a:rPr lang="en-GB" altLang="en-US" sz="1800" b="1">
                <a:latin typeface="Comic Sans MS" pitchFamily="80" charset="0"/>
              </a:rPr>
              <a:t>Pyroclastic flows can reach &gt; 100 km from a volcano.</a:t>
            </a:r>
            <a:endParaRPr lang="en-US" altLang="en-US"/>
          </a:p>
          <a:p>
            <a:pPr>
              <a:spcBef>
                <a:spcPct val="50000"/>
              </a:spcBef>
              <a:buFontTx/>
              <a:buChar char="•"/>
            </a:pPr>
            <a:r>
              <a:rPr lang="en-US" altLang="en-US" sz="1800" b="1">
                <a:latin typeface="Comic Sans MS" pitchFamily="80" charset="0"/>
                <a:cs typeface="Arial" charset="0"/>
              </a:rPr>
              <a:t>They can travel 100s km/h and are commonly  &gt;400°C.</a:t>
            </a:r>
            <a:endParaRPr lang="en-US" altLang="en-US"/>
          </a:p>
          <a:p>
            <a:pPr>
              <a:spcBef>
                <a:spcPct val="50000"/>
              </a:spcBef>
              <a:buFontTx/>
              <a:buChar char="•"/>
            </a:pPr>
            <a:r>
              <a:rPr lang="en-US" altLang="en-US" sz="1800" b="1">
                <a:latin typeface="Comic Sans MS" pitchFamily="80" charset="0"/>
                <a:cs typeface="Arial" charset="0"/>
              </a:rPr>
              <a:t>They will destroy everything in their path including buildings, agriculture and forests. Although because they contain a high concentration of particles and a low concentration of gas, they are dense and usually are confined to, and flow along, topographic lows (valleys). </a:t>
            </a:r>
            <a:endParaRPr lang="en-US" altLang="en-US"/>
          </a:p>
          <a:p>
            <a:pPr>
              <a:spcBef>
                <a:spcPct val="50000"/>
              </a:spcBef>
              <a:buFontTx/>
              <a:buChar char="•"/>
            </a:pPr>
            <a:r>
              <a:rPr lang="en-US" altLang="en-US" sz="1800" b="1">
                <a:latin typeface="Comic Sans MS" pitchFamily="80" charset="0"/>
                <a:cs typeface="Arial" charset="0"/>
              </a:rPr>
              <a:t>It is extremely important to understand them as they are often the most hazardous component of an explosive eruption.</a:t>
            </a:r>
            <a:endParaRPr lang="en-US" altLang="en-US"/>
          </a:p>
          <a:p>
            <a:pPr>
              <a:spcBef>
                <a:spcPct val="50000"/>
              </a:spcBef>
            </a:pPr>
            <a:r>
              <a:rPr lang="en-US" altLang="en-US" sz="2000" b="1">
                <a:latin typeface="Comic Sans MS" pitchFamily="80" charset="0"/>
                <a:cs typeface="Arial" charset="0"/>
              </a:rPr>
              <a:t>Pyroclastic surge: Pyroclastic surges are low particle concentration (low density) flows of volcanic material. </a:t>
            </a:r>
            <a:r>
              <a:rPr lang="en-US" altLang="en-US" b="1"/>
              <a:t>The reason they are low density  flows is because they don’t have a high concentration of particles and contain a lot of gas. </a:t>
            </a:r>
            <a:endParaRPr lang="en-US" altLang="en-US"/>
          </a:p>
          <a:p>
            <a:pPr>
              <a:spcBef>
                <a:spcPct val="50000"/>
              </a:spcBef>
              <a:buFontTx/>
              <a:buChar char="•"/>
            </a:pPr>
            <a:r>
              <a:rPr lang="en-US" altLang="en-US" b="1"/>
              <a:t>Pyroclastic surges are very turbulent and fast (up to 300 km per hour).</a:t>
            </a:r>
            <a:endParaRPr lang="en-US" altLang="en-US"/>
          </a:p>
          <a:p>
            <a:pPr>
              <a:spcBef>
                <a:spcPct val="50000"/>
              </a:spcBef>
              <a:buFontTx/>
              <a:buChar char="•"/>
            </a:pPr>
            <a:r>
              <a:rPr lang="en-US" altLang="en-US" b="1"/>
              <a:t>They overtop high topographic features, and therefore are not confined to valleys.</a:t>
            </a:r>
            <a:endParaRPr lang="en-US" altLang="en-US"/>
          </a:p>
          <a:p>
            <a:pPr>
              <a:spcBef>
                <a:spcPct val="50000"/>
              </a:spcBef>
              <a:buFontTx/>
              <a:buChar char="•"/>
            </a:pPr>
            <a:r>
              <a:rPr lang="en-US" altLang="en-US" b="1"/>
              <a:t>Pyroclastic surges usually do not travel as far as pyroclastic flows, but pyroclastic surges can travel up to at least 10 kilometers from the source.</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809984D5-0B4E-4566-BE43-8D7DC7A66FCF}" type="slidenum">
              <a:rPr lang="en-US" altLang="en-US"/>
              <a:pPr/>
              <a:t>6</a:t>
            </a:fld>
            <a:endParaRPr lang="en-US" altLang="en-US"/>
          </a:p>
        </p:txBody>
      </p:sp>
      <p:sp>
        <p:nvSpPr>
          <p:cNvPr id="1048937" name="Rectangle 36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39" name="Rectangle 36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truck carrying volcanologists and a film crew attempting to out run a pyroclastic flow in Indonesia….the pyroclastic flow was traveling at about 25-30 meters per second…..they made it….just!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A2C18D52-2FE8-4783-80D3-F4833D20B833}" type="slidenum">
              <a:rPr lang="en-US" altLang="en-US"/>
              <a:pPr/>
              <a:t>7</a:t>
            </a:fld>
            <a:endParaRPr lang="en-US" altLang="en-US"/>
          </a:p>
        </p:txBody>
      </p:sp>
      <p:sp>
        <p:nvSpPr>
          <p:cNvPr id="1048949" name="Rectangle 373"/>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51" name="Rectangle 375"/>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t>A volcanic eruption dominated by the passive outpouring of lava onto the Earth’s surface is called an effusive eruption.</a:t>
            </a:r>
          </a:p>
          <a:p>
            <a:pPr>
              <a:buFontTx/>
              <a:buChar char="•"/>
            </a:pPr>
            <a:r>
              <a:rPr lang="en-US" altLang="en-US"/>
              <a:t>This happens either because there is not enough gas (volatiles) in the magma to break it apart upon escaping, or the magma is too viscous (sticky) to allow the volatiles to escape quickly.</a:t>
            </a:r>
          </a:p>
          <a:p>
            <a:pPr>
              <a:buFontTx/>
              <a:buChar char="•"/>
            </a:pPr>
            <a:r>
              <a:rPr lang="en-US" altLang="en-US"/>
              <a:t>Remember: molten rock is called “magma” when it is underneath the ground. It is called “lava” once it has been erupted onto the surface.</a:t>
            </a:r>
          </a:p>
          <a:p>
            <a:pPr>
              <a:buFontTx/>
              <a:buChar char="•"/>
            </a:pPr>
            <a:r>
              <a:rPr lang="en-US" altLang="en-US"/>
              <a:t>Lava flows generated by effusive eruptions vary in shape, thickness, length, and width depending on the type of lava erupted, discharge rate (how fast it comes out of the vent), slope of the ground over which the lava travels, and duration of eruption.</a:t>
            </a:r>
          </a:p>
          <a:p>
            <a:pPr>
              <a:buFontTx/>
              <a:buChar char="•"/>
            </a:pPr>
            <a:r>
              <a:rPr lang="en-US" altLang="en-US"/>
              <a:t>Although not generally as hazardous as explosive eruptions, lava flows can burn and bury buildings and forests and do pose a danger to people living on or near an active volcano.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516D5ACA-64BB-4A7A-A1CA-624826931CBD}" type="slidenum">
              <a:rPr lang="en-US" altLang="en-US"/>
              <a:pPr/>
              <a:t>8</a:t>
            </a:fld>
            <a:endParaRPr lang="en-US" altLang="en-US"/>
          </a:p>
        </p:txBody>
      </p:sp>
      <p:sp>
        <p:nvSpPr>
          <p:cNvPr id="1048957" name="Rectangle 381"/>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59" name="Rectangle 38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See worksheet: Volcanoes, Exercise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F3092474-512C-4953-804A-9E99AD04E8DE}" type="slidenum">
              <a:rPr lang="en-US" altLang="en-US"/>
              <a:pPr/>
              <a:t>9</a:t>
            </a:fld>
            <a:endParaRPr lang="en-US" altLang="en-US"/>
          </a:p>
        </p:txBody>
      </p:sp>
      <p:sp>
        <p:nvSpPr>
          <p:cNvPr id="1048963" name="Rectangle 387"/>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65" name="Rectangle 389"/>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Volcanoes can be extremely hazardous natural phenomena. That is why it is important to understand as much as possible about them, in an attempt to understand the processes involved in eruptions and try to minimize the risk to life and property.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1"/>
          <p:cNvSpPr>
            <a:spLocks noChangeArrowheads="1"/>
          </p:cNvSpPr>
          <p:nvPr>
            <p:ph type="sldNum" sz="quarter" idx="5"/>
          </p:nvPr>
        </p:nvSpPr>
        <p:spPr>
          <a:ln/>
        </p:spPr>
        <p:txBody>
          <a:bodyPr/>
          <a:lstStyle/>
          <a:p>
            <a:fld id="{54D19E21-6A91-419F-AF33-A791EC99777D}" type="slidenum">
              <a:rPr lang="en-US" altLang="en-US"/>
              <a:pPr/>
              <a:t>10</a:t>
            </a:fld>
            <a:endParaRPr lang="en-US" altLang="en-US"/>
          </a:p>
        </p:txBody>
      </p:sp>
      <p:sp>
        <p:nvSpPr>
          <p:cNvPr id="1048975" name="Rectangle 399"/>
          <p:cNvSpPr>
            <a:spLocks noChangeArrowheads="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8977" name="Rectangle 401"/>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Many volcanoes are found in heavily populated areas. Volcanic soil is very fertile and rich in minerals so people move on to the sides of volcanoes to plant crops and graze livestock.</a:t>
            </a:r>
          </a:p>
          <a:p>
            <a:r>
              <a:rPr lang="en-US" altLang="en-US"/>
              <a:t>This puts them in great danger if there is an eruption.</a:t>
            </a:r>
          </a:p>
          <a:p>
            <a:endParaRPr lang="en-US" altLang="en-US"/>
          </a:p>
          <a:p>
            <a:r>
              <a:rPr lang="en-US" altLang="en-US"/>
              <a:t>Large individual volcanic eruptions can causes numerous fatalities. **CLICK FOR POP-UP** However, such large, catastrophic eruptions occur relatively infrequently so volcanoes causes less fatalities than earthquakes, hurricanes and famine.</a:t>
            </a:r>
          </a:p>
          <a:p>
            <a:r>
              <a:rPr lang="en-US" altLang="en-US"/>
              <a:t>Note: there are many small-scale eruptions occurring all over the world every day. But most are either in remote locations, are too small to cause too much damage or are well-managed and only a minimal risk to humans.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E73EE5-EDFB-4DFE-8A5E-37D0FED37E71}" type="slidenum">
              <a:rPr lang="en-US" altLang="en-US"/>
              <a:pPr/>
              <a:t>‹#›</a:t>
            </a:fld>
            <a:endParaRPr lang="en-US" altLang="en-US"/>
          </a:p>
        </p:txBody>
      </p:sp>
    </p:spTree>
    <p:extLst>
      <p:ext uri="{BB962C8B-B14F-4D97-AF65-F5344CB8AC3E}">
        <p14:creationId xmlns:p14="http://schemas.microsoft.com/office/powerpoint/2010/main" val="282833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F73AA5-F767-4A9B-9943-0A994FA4CA5E}" type="slidenum">
              <a:rPr lang="en-US" altLang="en-US"/>
              <a:pPr/>
              <a:t>‹#›</a:t>
            </a:fld>
            <a:endParaRPr lang="en-US" altLang="en-US"/>
          </a:p>
        </p:txBody>
      </p:sp>
    </p:spTree>
    <p:extLst>
      <p:ext uri="{BB962C8B-B14F-4D97-AF65-F5344CB8AC3E}">
        <p14:creationId xmlns:p14="http://schemas.microsoft.com/office/powerpoint/2010/main" val="346710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5D0E56-43F4-4434-B578-66368B0565BF}" type="slidenum">
              <a:rPr lang="en-US" altLang="en-US"/>
              <a:pPr/>
              <a:t>‹#›</a:t>
            </a:fld>
            <a:endParaRPr lang="en-US" altLang="en-US"/>
          </a:p>
        </p:txBody>
      </p:sp>
    </p:spTree>
    <p:extLst>
      <p:ext uri="{BB962C8B-B14F-4D97-AF65-F5344CB8AC3E}">
        <p14:creationId xmlns:p14="http://schemas.microsoft.com/office/powerpoint/2010/main" val="311450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585D56-55EB-42A2-B3CD-59E2BA075D74}" type="slidenum">
              <a:rPr lang="en-US" altLang="en-US"/>
              <a:pPr/>
              <a:t>‹#›</a:t>
            </a:fld>
            <a:endParaRPr lang="en-US" altLang="en-US"/>
          </a:p>
        </p:txBody>
      </p:sp>
    </p:spTree>
    <p:extLst>
      <p:ext uri="{BB962C8B-B14F-4D97-AF65-F5344CB8AC3E}">
        <p14:creationId xmlns:p14="http://schemas.microsoft.com/office/powerpoint/2010/main" val="116099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7EF355-3E79-4603-8FAF-244905CC430D}" type="slidenum">
              <a:rPr lang="en-US" altLang="en-US"/>
              <a:pPr/>
              <a:t>‹#›</a:t>
            </a:fld>
            <a:endParaRPr lang="en-US" altLang="en-US"/>
          </a:p>
        </p:txBody>
      </p:sp>
    </p:spTree>
    <p:extLst>
      <p:ext uri="{BB962C8B-B14F-4D97-AF65-F5344CB8AC3E}">
        <p14:creationId xmlns:p14="http://schemas.microsoft.com/office/powerpoint/2010/main" val="145859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550D91-FF02-437C-AE49-100BC8C6158E}" type="slidenum">
              <a:rPr lang="en-US" altLang="en-US"/>
              <a:pPr/>
              <a:t>‹#›</a:t>
            </a:fld>
            <a:endParaRPr lang="en-US" altLang="en-US"/>
          </a:p>
        </p:txBody>
      </p:sp>
    </p:spTree>
    <p:extLst>
      <p:ext uri="{BB962C8B-B14F-4D97-AF65-F5344CB8AC3E}">
        <p14:creationId xmlns:p14="http://schemas.microsoft.com/office/powerpoint/2010/main" val="246787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8FF0FA-464E-4973-B42B-054C4B7266FE}" type="slidenum">
              <a:rPr lang="en-US" altLang="en-US"/>
              <a:pPr/>
              <a:t>‹#›</a:t>
            </a:fld>
            <a:endParaRPr lang="en-US" altLang="en-US"/>
          </a:p>
        </p:txBody>
      </p:sp>
    </p:spTree>
    <p:extLst>
      <p:ext uri="{BB962C8B-B14F-4D97-AF65-F5344CB8AC3E}">
        <p14:creationId xmlns:p14="http://schemas.microsoft.com/office/powerpoint/2010/main" val="28745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98E55C-5B5C-46A9-ADCD-56E54A4EFC4D}" type="slidenum">
              <a:rPr lang="en-US" altLang="en-US"/>
              <a:pPr/>
              <a:t>‹#›</a:t>
            </a:fld>
            <a:endParaRPr lang="en-US" altLang="en-US"/>
          </a:p>
        </p:txBody>
      </p:sp>
    </p:spTree>
    <p:extLst>
      <p:ext uri="{BB962C8B-B14F-4D97-AF65-F5344CB8AC3E}">
        <p14:creationId xmlns:p14="http://schemas.microsoft.com/office/powerpoint/2010/main" val="5069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8F3ACE-2886-4A80-9455-FA5BC6053D7A}" type="slidenum">
              <a:rPr lang="en-US" altLang="en-US"/>
              <a:pPr/>
              <a:t>‹#›</a:t>
            </a:fld>
            <a:endParaRPr lang="en-US" altLang="en-US"/>
          </a:p>
        </p:txBody>
      </p:sp>
    </p:spTree>
    <p:extLst>
      <p:ext uri="{BB962C8B-B14F-4D97-AF65-F5344CB8AC3E}">
        <p14:creationId xmlns:p14="http://schemas.microsoft.com/office/powerpoint/2010/main" val="629974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D70697-5E26-4440-86D1-85A296CEA764}" type="slidenum">
              <a:rPr lang="en-US" altLang="en-US"/>
              <a:pPr/>
              <a:t>‹#›</a:t>
            </a:fld>
            <a:endParaRPr lang="en-US" altLang="en-US"/>
          </a:p>
        </p:txBody>
      </p:sp>
    </p:spTree>
    <p:extLst>
      <p:ext uri="{BB962C8B-B14F-4D97-AF65-F5344CB8AC3E}">
        <p14:creationId xmlns:p14="http://schemas.microsoft.com/office/powerpoint/2010/main" val="133929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AE90B3-BEB2-4F78-AD36-1C2374E9D324}" type="slidenum">
              <a:rPr lang="en-US" altLang="en-US"/>
              <a:pPr/>
              <a:t>‹#›</a:t>
            </a:fld>
            <a:endParaRPr lang="en-US" altLang="en-US"/>
          </a:p>
        </p:txBody>
      </p:sp>
    </p:spTree>
    <p:extLst>
      <p:ext uri="{BB962C8B-B14F-4D97-AF65-F5344CB8AC3E}">
        <p14:creationId xmlns:p14="http://schemas.microsoft.com/office/powerpoint/2010/main" val="413371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5AA492-CB77-4375-AF92-DEA9D004C12B}" type="slidenum">
              <a:rPr lang="en-US" altLang="en-US"/>
              <a:pPr/>
              <a:t>‹#›</a:t>
            </a:fld>
            <a:endParaRPr lang="en-US" altLang="en-US"/>
          </a:p>
        </p:txBody>
      </p:sp>
    </p:spTree>
    <p:extLst>
      <p:ext uri="{BB962C8B-B14F-4D97-AF65-F5344CB8AC3E}">
        <p14:creationId xmlns:p14="http://schemas.microsoft.com/office/powerpoint/2010/main" val="400823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10067D-A8B9-462F-AC61-136579486452}" type="slidenum">
              <a:rPr lang="en-US" altLang="en-US"/>
              <a:pPr/>
              <a:t>‹#›</a:t>
            </a:fld>
            <a:endParaRPr lang="en-US" altLang="en-US"/>
          </a:p>
        </p:txBody>
      </p:sp>
    </p:spTree>
    <p:extLst>
      <p:ext uri="{BB962C8B-B14F-4D97-AF65-F5344CB8AC3E}">
        <p14:creationId xmlns:p14="http://schemas.microsoft.com/office/powerpoint/2010/main" val="178957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299FFC-C9AC-4D34-A8EF-90AE6DA3B4D5}" type="slidenum">
              <a:rPr lang="en-US" altLang="en-US"/>
              <a:pPr/>
              <a:t>‹#›</a:t>
            </a:fld>
            <a:endParaRPr lang="en-US" altLang="en-US"/>
          </a:p>
        </p:txBody>
      </p:sp>
    </p:spTree>
    <p:extLst>
      <p:ext uri="{BB962C8B-B14F-4D97-AF65-F5344CB8AC3E}">
        <p14:creationId xmlns:p14="http://schemas.microsoft.com/office/powerpoint/2010/main" val="282672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9F5301-2BDB-467B-8C5A-0DB9642676E8}" type="slidenum">
              <a:rPr lang="en-US" altLang="en-US"/>
              <a:pPr/>
              <a:t>‹#›</a:t>
            </a:fld>
            <a:endParaRPr lang="en-US" altLang="en-US"/>
          </a:p>
        </p:txBody>
      </p:sp>
    </p:spTree>
    <p:extLst>
      <p:ext uri="{BB962C8B-B14F-4D97-AF65-F5344CB8AC3E}">
        <p14:creationId xmlns:p14="http://schemas.microsoft.com/office/powerpoint/2010/main" val="187246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BE5293-AF4F-4511-8FBB-D81A5F9DF7DB}" type="slidenum">
              <a:rPr lang="en-US" altLang="en-US"/>
              <a:pPr/>
              <a:t>‹#›</a:t>
            </a:fld>
            <a:endParaRPr lang="en-US" altLang="en-US"/>
          </a:p>
        </p:txBody>
      </p:sp>
    </p:spTree>
    <p:extLst>
      <p:ext uri="{BB962C8B-B14F-4D97-AF65-F5344CB8AC3E}">
        <p14:creationId xmlns:p14="http://schemas.microsoft.com/office/powerpoint/2010/main" val="22211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E1426E-4721-4D36-85BB-01754BCD3DCE}" type="slidenum">
              <a:rPr lang="en-US" altLang="en-US"/>
              <a:pPr/>
              <a:t>‹#›</a:t>
            </a:fld>
            <a:endParaRPr lang="en-US" altLang="en-US"/>
          </a:p>
        </p:txBody>
      </p:sp>
    </p:spTree>
    <p:extLst>
      <p:ext uri="{BB962C8B-B14F-4D97-AF65-F5344CB8AC3E}">
        <p14:creationId xmlns:p14="http://schemas.microsoft.com/office/powerpoint/2010/main" val="294268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554DF9-1A77-4733-B927-3E916ACF5103}" type="slidenum">
              <a:rPr lang="en-US" altLang="en-US"/>
              <a:pPr/>
              <a:t>‹#›</a:t>
            </a:fld>
            <a:endParaRPr lang="en-US" altLang="en-US"/>
          </a:p>
        </p:txBody>
      </p:sp>
    </p:spTree>
    <p:extLst>
      <p:ext uri="{BB962C8B-B14F-4D97-AF65-F5344CB8AC3E}">
        <p14:creationId xmlns:p14="http://schemas.microsoft.com/office/powerpoint/2010/main" val="423436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B64B746-59DF-43CF-8DCE-E09C1FABF07A}" type="slidenum">
              <a:rPr lang="en-US" altLang="en-US"/>
              <a:pPr/>
              <a:t>‹#›</a:t>
            </a:fld>
            <a:endParaRPr lang="en-US" altLang="en-US"/>
          </a:p>
        </p:txBody>
      </p:sp>
    </p:spTree>
    <p:extLst>
      <p:ext uri="{BB962C8B-B14F-4D97-AF65-F5344CB8AC3E}">
        <p14:creationId xmlns:p14="http://schemas.microsoft.com/office/powerpoint/2010/main" val="198933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0671A80-A068-4DA3-9D52-DB6546CB7728}" type="slidenum">
              <a:rPr lang="en-US" altLang="en-US"/>
              <a:pPr/>
              <a:t>‹#›</a:t>
            </a:fld>
            <a:endParaRPr lang="en-US" altLang="en-US"/>
          </a:p>
        </p:txBody>
      </p:sp>
    </p:spTree>
    <p:extLst>
      <p:ext uri="{BB962C8B-B14F-4D97-AF65-F5344CB8AC3E}">
        <p14:creationId xmlns:p14="http://schemas.microsoft.com/office/powerpoint/2010/main" val="9284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A70516-CAE6-4B9A-BD5C-0481995213E6}" type="slidenum">
              <a:rPr lang="en-US" altLang="en-US"/>
              <a:pPr/>
              <a:t>‹#›</a:t>
            </a:fld>
            <a:endParaRPr lang="en-US" altLang="en-US"/>
          </a:p>
        </p:txBody>
      </p:sp>
    </p:spTree>
    <p:extLst>
      <p:ext uri="{BB962C8B-B14F-4D97-AF65-F5344CB8AC3E}">
        <p14:creationId xmlns:p14="http://schemas.microsoft.com/office/powerpoint/2010/main" val="311661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11A2FC-F041-48AF-8108-2266D59DBC5D}" type="slidenum">
              <a:rPr lang="en-US" altLang="en-US"/>
              <a:pPr/>
              <a:t>‹#›</a:t>
            </a:fld>
            <a:endParaRPr lang="en-US" altLang="en-US"/>
          </a:p>
        </p:txBody>
      </p:sp>
    </p:spTree>
    <p:extLst>
      <p:ext uri="{BB962C8B-B14F-4D97-AF65-F5344CB8AC3E}">
        <p14:creationId xmlns:p14="http://schemas.microsoft.com/office/powerpoint/2010/main" val="266630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18" Type="http://schemas.openxmlformats.org/officeDocument/2006/relationships/image" Target="../media/image8.jpeg"/><Relationship Id="rId3" Type="http://schemas.openxmlformats.org/officeDocument/2006/relationships/slideLayout" Target="../slideLayouts/slideLayout14.xml"/><Relationship Id="rId21" Type="http://schemas.openxmlformats.org/officeDocument/2006/relationships/image" Target="../media/image11.jpe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97152" name="Picture 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53" name="Picture 10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576" name="Rectangle 1024"/>
          <p:cNvSpPr>
            <a:spLocks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48577" name="Rectangle 1025"/>
          <p:cNvSpPr>
            <a:spLocks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sym typeface="Arial" charset="0"/>
              </a:rPr>
              <a:t>Click to edit Master text styles</a:t>
            </a:r>
          </a:p>
          <a:p>
            <a:pPr lvl="1"/>
            <a:r>
              <a:rPr lang="en-US" altLang="en-US" smtClean="0">
                <a:sym typeface="Arial" charset="0"/>
              </a:rPr>
              <a:t>Second level</a:t>
            </a:r>
          </a:p>
          <a:p>
            <a:pPr lvl="2"/>
            <a:r>
              <a:rPr lang="en-US" altLang="en-US" smtClean="0">
                <a:sym typeface="Arial" charset="0"/>
              </a:rPr>
              <a:t>Third level</a:t>
            </a:r>
          </a:p>
          <a:p>
            <a:pPr lvl="3"/>
            <a:r>
              <a:rPr lang="en-US" altLang="en-US" smtClean="0">
                <a:sym typeface="Arial" charset="0"/>
              </a:rPr>
              <a:t>Fourth level</a:t>
            </a:r>
          </a:p>
          <a:p>
            <a:pPr lvl="4"/>
            <a:r>
              <a:rPr lang="en-US" altLang="en-US" smtClean="0">
                <a:sym typeface="Arial" charset="0"/>
              </a:rPr>
              <a:t>Fifth level</a:t>
            </a:r>
          </a:p>
        </p:txBody>
      </p:sp>
      <p:sp>
        <p:nvSpPr>
          <p:cNvPr id="1048578" name="Rectangle 1026"/>
          <p:cNvSpPr>
            <a:spLocks noChangeArrowheads="1"/>
          </p:cNvSpPr>
          <p:nvPr>
            <p:ph type="dt" sz="half" idx="2"/>
          </p:nvPr>
        </p:nvSpPr>
        <p:spPr bwMode="auto">
          <a:xfrm>
            <a:off x="1665288" y="6248400"/>
            <a:ext cx="130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1" i="1"/>
            </a:lvl1pPr>
          </a:lstStyle>
          <a:p>
            <a:endParaRPr lang="en-US" altLang="en-US"/>
          </a:p>
        </p:txBody>
      </p:sp>
      <p:sp>
        <p:nvSpPr>
          <p:cNvPr id="1048579" name="Rectangle 1027"/>
          <p:cNvSpPr>
            <a:spLocks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1" i="1"/>
            </a:lvl1pPr>
          </a:lstStyle>
          <a:p>
            <a:endParaRPr lang="en-US" altLang="en-US"/>
          </a:p>
        </p:txBody>
      </p:sp>
      <p:sp>
        <p:nvSpPr>
          <p:cNvPr id="1048580" name="Rectangle 1028"/>
          <p:cNvSpPr>
            <a:spLocks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b="1" i="1"/>
            </a:lvl1pPr>
          </a:lstStyle>
          <a:p>
            <a:fld id="{6B104BA4-D63C-4F52-AB8B-D801C232C051}" type="slidenum">
              <a:rPr lang="en-US" altLang="en-US"/>
              <a:pPr/>
              <a:t>‹#›</a:t>
            </a:fld>
            <a:endParaRPr lang="en-US" altLang="en-US"/>
          </a:p>
        </p:txBody>
      </p:sp>
      <p:pic>
        <p:nvPicPr>
          <p:cNvPr id="2097154" name="Picture 102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15240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581" name="Line 1029"/>
          <p:cNvSpPr>
            <a:spLocks noChangeShapeType="1"/>
          </p:cNvSpPr>
          <p:nvPr/>
        </p:nvSpPr>
        <p:spPr bwMode="auto">
          <a:xfrm>
            <a:off x="-4763" y="742950"/>
            <a:ext cx="9144001" cy="0"/>
          </a:xfrm>
          <a:prstGeom prst="line">
            <a:avLst/>
          </a:prstGeom>
          <a:noFill/>
          <a:ln w="63500">
            <a:solidFill>
              <a:srgbClr val="FF9F1B"/>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97155" name="Picture 102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82000" y="76200"/>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56" name="Picture 102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8113" y="6429375"/>
            <a:ext cx="129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ftr="0" dt="0"/>
  <p:txStyles>
    <p:titleStyle>
      <a:lvl1pPr algn="ctr" rtl="0" fontAlgn="base">
        <a:spcBef>
          <a:spcPct val="0"/>
        </a:spcBef>
        <a:spcAft>
          <a:spcPct val="0"/>
        </a:spcAft>
        <a:defRPr sz="4400">
          <a:solidFill>
            <a:srgbClr val="000000"/>
          </a:solidFill>
          <a:latin typeface="+mj-lt"/>
          <a:ea typeface="+mj-ea"/>
          <a:cs typeface="+mj-cs"/>
          <a:sym typeface="Arial" charset="0"/>
        </a:defRPr>
      </a:lvl1pPr>
      <a:lvl2pPr algn="ctr" rtl="0" fontAlgn="base">
        <a:spcBef>
          <a:spcPct val="0"/>
        </a:spcBef>
        <a:spcAft>
          <a:spcPct val="0"/>
        </a:spcAft>
        <a:defRPr sz="4400">
          <a:solidFill>
            <a:srgbClr val="000000"/>
          </a:solidFill>
          <a:latin typeface="Arial" charset="0"/>
          <a:ea typeface="ＭＳ Ｐゴシック" pitchFamily="80" charset="-128"/>
          <a:sym typeface="Arial" charset="0"/>
        </a:defRPr>
      </a:lvl2pPr>
      <a:lvl3pPr algn="ctr" rtl="0" fontAlgn="base">
        <a:spcBef>
          <a:spcPct val="0"/>
        </a:spcBef>
        <a:spcAft>
          <a:spcPct val="0"/>
        </a:spcAft>
        <a:defRPr sz="4400">
          <a:solidFill>
            <a:srgbClr val="000000"/>
          </a:solidFill>
          <a:latin typeface="Arial" charset="0"/>
          <a:ea typeface="ＭＳ Ｐゴシック" pitchFamily="80" charset="-128"/>
          <a:sym typeface="Arial" charset="0"/>
        </a:defRPr>
      </a:lvl3pPr>
      <a:lvl4pPr algn="ctr" rtl="0" fontAlgn="base">
        <a:spcBef>
          <a:spcPct val="0"/>
        </a:spcBef>
        <a:spcAft>
          <a:spcPct val="0"/>
        </a:spcAft>
        <a:defRPr sz="4400">
          <a:solidFill>
            <a:srgbClr val="000000"/>
          </a:solidFill>
          <a:latin typeface="Arial" charset="0"/>
          <a:ea typeface="ＭＳ Ｐゴシック" pitchFamily="80" charset="-128"/>
          <a:sym typeface="Arial" charset="0"/>
        </a:defRPr>
      </a:lvl4pPr>
      <a:lvl5pPr algn="ctr" rtl="0" fontAlgn="base">
        <a:spcBef>
          <a:spcPct val="0"/>
        </a:spcBef>
        <a:spcAft>
          <a:spcPct val="0"/>
        </a:spcAft>
        <a:defRPr sz="4400">
          <a:solidFill>
            <a:srgbClr val="000000"/>
          </a:solidFill>
          <a:latin typeface="Arial" charset="0"/>
          <a:ea typeface="ＭＳ Ｐゴシック" pitchFamily="80" charset="-128"/>
          <a:sym typeface="Arial" charset="0"/>
        </a:defRPr>
      </a:lvl5pPr>
      <a:lvl6pPr marL="457200" algn="ctr" rtl="0" fontAlgn="base">
        <a:spcBef>
          <a:spcPct val="0"/>
        </a:spcBef>
        <a:spcAft>
          <a:spcPct val="0"/>
        </a:spcAft>
        <a:defRPr sz="4400">
          <a:solidFill>
            <a:srgbClr val="000000"/>
          </a:solidFill>
          <a:latin typeface="Arial" charset="0"/>
          <a:ea typeface="ＭＳ Ｐゴシック" pitchFamily="80" charset="-128"/>
          <a:sym typeface="Arial" charset="0"/>
        </a:defRPr>
      </a:lvl6pPr>
      <a:lvl7pPr marL="914400" algn="ctr" rtl="0" fontAlgn="base">
        <a:spcBef>
          <a:spcPct val="0"/>
        </a:spcBef>
        <a:spcAft>
          <a:spcPct val="0"/>
        </a:spcAft>
        <a:defRPr sz="4400">
          <a:solidFill>
            <a:srgbClr val="000000"/>
          </a:solidFill>
          <a:latin typeface="Arial" charset="0"/>
          <a:ea typeface="ＭＳ Ｐゴシック" pitchFamily="80" charset="-128"/>
          <a:sym typeface="Arial" charset="0"/>
        </a:defRPr>
      </a:lvl7pPr>
      <a:lvl8pPr marL="1371600" algn="ctr" rtl="0" fontAlgn="base">
        <a:spcBef>
          <a:spcPct val="0"/>
        </a:spcBef>
        <a:spcAft>
          <a:spcPct val="0"/>
        </a:spcAft>
        <a:defRPr sz="4400">
          <a:solidFill>
            <a:srgbClr val="000000"/>
          </a:solidFill>
          <a:latin typeface="Arial" charset="0"/>
          <a:ea typeface="ＭＳ Ｐゴシック" pitchFamily="80" charset="-128"/>
          <a:sym typeface="Arial" charset="0"/>
        </a:defRPr>
      </a:lvl8pPr>
      <a:lvl9pPr marL="1828800" algn="ctr" rtl="0" fontAlgn="base">
        <a:spcBef>
          <a:spcPct val="0"/>
        </a:spcBef>
        <a:spcAft>
          <a:spcPct val="0"/>
        </a:spcAft>
        <a:defRPr sz="4400">
          <a:solidFill>
            <a:srgbClr val="000000"/>
          </a:solidFill>
          <a:latin typeface="Arial" charset="0"/>
          <a:ea typeface="ＭＳ Ｐゴシック" pitchFamily="80" charset="-128"/>
          <a:sym typeface="Arial" charset="0"/>
        </a:defRPr>
      </a:lvl9pPr>
    </p:titleStyle>
    <p:bodyStyle>
      <a:lvl1pPr marL="342900" indent="-342900" algn="l" rtl="0" fontAlgn="base">
        <a:spcBef>
          <a:spcPct val="20000"/>
        </a:spcBef>
        <a:spcAft>
          <a:spcPct val="0"/>
        </a:spcAft>
        <a:buSzPct val="100000"/>
        <a:buChar char="•"/>
        <a:defRPr sz="3200">
          <a:solidFill>
            <a:srgbClr val="000000"/>
          </a:solidFill>
          <a:latin typeface="+mn-lt"/>
          <a:ea typeface="+mn-ea"/>
          <a:cs typeface="+mn-cs"/>
          <a:sym typeface="Arial" charset="0"/>
        </a:defRPr>
      </a:lvl1pPr>
      <a:lvl2pPr marL="742950" indent="-285750" algn="l" rtl="0" fontAlgn="base">
        <a:spcBef>
          <a:spcPct val="20000"/>
        </a:spcBef>
        <a:spcAft>
          <a:spcPct val="0"/>
        </a:spcAft>
        <a:buSzPct val="100000"/>
        <a:buChar char="–"/>
        <a:defRPr sz="2800">
          <a:solidFill>
            <a:srgbClr val="000000"/>
          </a:solidFill>
          <a:latin typeface="+mn-lt"/>
          <a:ea typeface="+mn-ea"/>
          <a:sym typeface="Arial" charset="0"/>
        </a:defRPr>
      </a:lvl2pPr>
      <a:lvl3pPr marL="1143000" indent="-228600" algn="l" rtl="0" fontAlgn="base">
        <a:spcBef>
          <a:spcPct val="20000"/>
        </a:spcBef>
        <a:spcAft>
          <a:spcPct val="0"/>
        </a:spcAft>
        <a:buSzPct val="100000"/>
        <a:buChar char="•"/>
        <a:defRPr sz="2400">
          <a:solidFill>
            <a:srgbClr val="000000"/>
          </a:solidFill>
          <a:latin typeface="+mn-lt"/>
          <a:ea typeface="+mn-ea"/>
          <a:sym typeface="Arial" charset="0"/>
        </a:defRPr>
      </a:lvl3pPr>
      <a:lvl4pPr marL="1600200" indent="-228600" algn="l" rtl="0" fontAlgn="base">
        <a:spcBef>
          <a:spcPct val="20000"/>
        </a:spcBef>
        <a:spcAft>
          <a:spcPct val="0"/>
        </a:spcAft>
        <a:buSzPct val="100000"/>
        <a:buChar char="–"/>
        <a:defRPr sz="2000">
          <a:solidFill>
            <a:srgbClr val="000000"/>
          </a:solidFill>
          <a:latin typeface="+mn-lt"/>
          <a:ea typeface="+mn-ea"/>
          <a:sym typeface="Arial" charset="0"/>
        </a:defRPr>
      </a:lvl4pPr>
      <a:lvl5pPr marL="2057400" indent="-228600" algn="l" rtl="0" fontAlgn="base">
        <a:spcBef>
          <a:spcPct val="20000"/>
        </a:spcBef>
        <a:spcAft>
          <a:spcPct val="0"/>
        </a:spcAft>
        <a:buSzPct val="100000"/>
        <a:buChar char="»"/>
        <a:defRPr sz="2000">
          <a:solidFill>
            <a:srgbClr val="000000"/>
          </a:solidFill>
          <a:latin typeface="+mn-lt"/>
          <a:ea typeface="+mn-ea"/>
          <a:sym typeface="Arial" charset="0"/>
        </a:defRPr>
      </a:lvl5pPr>
      <a:lvl6pPr marL="2514600" indent="-228600" algn="l" rtl="0" fontAlgn="base">
        <a:spcBef>
          <a:spcPct val="20000"/>
        </a:spcBef>
        <a:spcAft>
          <a:spcPct val="0"/>
        </a:spcAft>
        <a:buSzPct val="100000"/>
        <a:buChar char="»"/>
        <a:defRPr sz="2000">
          <a:solidFill>
            <a:srgbClr val="000000"/>
          </a:solidFill>
          <a:latin typeface="+mn-lt"/>
          <a:ea typeface="+mn-ea"/>
          <a:sym typeface="Arial" charset="0"/>
        </a:defRPr>
      </a:lvl6pPr>
      <a:lvl7pPr marL="2971800" indent="-228600" algn="l" rtl="0" fontAlgn="base">
        <a:spcBef>
          <a:spcPct val="20000"/>
        </a:spcBef>
        <a:spcAft>
          <a:spcPct val="0"/>
        </a:spcAft>
        <a:buSzPct val="100000"/>
        <a:buChar char="»"/>
        <a:defRPr sz="2000">
          <a:solidFill>
            <a:srgbClr val="000000"/>
          </a:solidFill>
          <a:latin typeface="+mn-lt"/>
          <a:ea typeface="+mn-ea"/>
          <a:sym typeface="Arial" charset="0"/>
        </a:defRPr>
      </a:lvl7pPr>
      <a:lvl8pPr marL="3429000" indent="-228600" algn="l" rtl="0" fontAlgn="base">
        <a:spcBef>
          <a:spcPct val="20000"/>
        </a:spcBef>
        <a:spcAft>
          <a:spcPct val="0"/>
        </a:spcAft>
        <a:buSzPct val="100000"/>
        <a:buChar char="»"/>
        <a:defRPr sz="2000">
          <a:solidFill>
            <a:srgbClr val="000000"/>
          </a:solidFill>
          <a:latin typeface="+mn-lt"/>
          <a:ea typeface="+mn-ea"/>
          <a:sym typeface="Arial" charset="0"/>
        </a:defRPr>
      </a:lvl8pPr>
      <a:lvl9pPr marL="3886200" indent="-228600" algn="l" rtl="0" fontAlgn="base">
        <a:spcBef>
          <a:spcPct val="20000"/>
        </a:spcBef>
        <a:spcAft>
          <a:spcPct val="0"/>
        </a:spcAft>
        <a:buSzPct val="100000"/>
        <a:buChar char="»"/>
        <a:defRPr sz="2000">
          <a:solidFill>
            <a:srgbClr val="000000"/>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97171"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5588"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2"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15240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4"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82000" y="73025"/>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5" name="Picture 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67400" y="6442075"/>
            <a:ext cx="387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6"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00800" y="6437313"/>
            <a:ext cx="2984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7" name="Picture 2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58000" y="6437313"/>
            <a:ext cx="3571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8" name="Picture 2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91400" y="6445250"/>
            <a:ext cx="8334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179" name="Picture 2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82000" y="6427788"/>
            <a:ext cx="522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622" name="Line 46"/>
          <p:cNvSpPr>
            <a:spLocks noChangeShapeType="1"/>
          </p:cNvSpPr>
          <p:nvPr/>
        </p:nvSpPr>
        <p:spPr bwMode="auto">
          <a:xfrm>
            <a:off x="0" y="6324600"/>
            <a:ext cx="9144000" cy="0"/>
          </a:xfrm>
          <a:prstGeom prst="line">
            <a:avLst/>
          </a:prstGeom>
          <a:noFill/>
          <a:ln w="63500">
            <a:solidFill>
              <a:srgbClr val="FF9F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623" name="Line 47"/>
          <p:cNvSpPr>
            <a:spLocks noChangeShapeType="1"/>
          </p:cNvSpPr>
          <p:nvPr/>
        </p:nvSpPr>
        <p:spPr bwMode="auto">
          <a:xfrm flipV="1">
            <a:off x="0" y="735013"/>
            <a:ext cx="9139238" cy="17462"/>
          </a:xfrm>
          <a:prstGeom prst="line">
            <a:avLst/>
          </a:prstGeom>
          <a:noFill/>
          <a:ln w="63500">
            <a:solidFill>
              <a:srgbClr val="FF9F1B"/>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97180" name="Picture 2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9700" y="6432550"/>
            <a:ext cx="1293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315" name="Rectangle 739"/>
          <p:cNvSpPr>
            <a:spLocks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sym typeface="Arial" charset="0"/>
              </a:rPr>
              <a:t>Click to edit Master title style</a:t>
            </a:r>
          </a:p>
        </p:txBody>
      </p:sp>
      <p:sp>
        <p:nvSpPr>
          <p:cNvPr id="1049317" name="Rectangle 741"/>
          <p:cNvSpPr>
            <a:spLocks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sym typeface="Arial" charset="0"/>
              </a:rPr>
              <a:t>Click to edit Master text styles</a:t>
            </a:r>
          </a:p>
          <a:p>
            <a:pPr lvl="1"/>
            <a:r>
              <a:rPr lang="en-US" altLang="en-US" smtClean="0">
                <a:sym typeface="Arial" charset="0"/>
              </a:rPr>
              <a:t>Second level</a:t>
            </a:r>
          </a:p>
          <a:p>
            <a:pPr lvl="2"/>
            <a:r>
              <a:rPr lang="en-US" altLang="en-US" smtClean="0">
                <a:sym typeface="Arial" charset="0"/>
              </a:rPr>
              <a:t>Third level</a:t>
            </a:r>
          </a:p>
          <a:p>
            <a:pPr lvl="3"/>
            <a:r>
              <a:rPr lang="en-US" altLang="en-US" smtClean="0">
                <a:sym typeface="Arial" charset="0"/>
              </a:rPr>
              <a:t>Fourth level</a:t>
            </a:r>
          </a:p>
          <a:p>
            <a:pPr lvl="4"/>
            <a:r>
              <a:rPr lang="en-US" altLang="en-US" smtClean="0">
                <a:sym typeface="Arial" charset="0"/>
              </a:rPr>
              <a:t>Fifth level</a:t>
            </a:r>
          </a:p>
        </p:txBody>
      </p:sp>
      <p:sp>
        <p:nvSpPr>
          <p:cNvPr id="1049319" name="Rectangle 743"/>
          <p:cNvSpPr>
            <a:spLocks noChangeArrowheads="1"/>
          </p:cNvSpPr>
          <p:nvPr>
            <p:ph type="dt" sz="half" idx="2"/>
          </p:nvPr>
        </p:nvSpPr>
        <p:spPr bwMode="auto">
          <a:xfrm>
            <a:off x="1665288" y="6248400"/>
            <a:ext cx="130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1" i="1"/>
            </a:lvl1pPr>
          </a:lstStyle>
          <a:p>
            <a:endParaRPr lang="en-US" altLang="en-US"/>
          </a:p>
        </p:txBody>
      </p:sp>
      <p:sp>
        <p:nvSpPr>
          <p:cNvPr id="1049321" name="Rectangle 745"/>
          <p:cNvSpPr>
            <a:spLocks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1" i="1"/>
            </a:lvl1pPr>
          </a:lstStyle>
          <a:p>
            <a:endParaRPr lang="en-US" altLang="en-US"/>
          </a:p>
        </p:txBody>
      </p:sp>
      <p:sp>
        <p:nvSpPr>
          <p:cNvPr id="1049323" name="Rectangle 747"/>
          <p:cNvSpPr>
            <a:spLocks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b="1" i="1"/>
            </a:lvl1pPr>
          </a:lstStyle>
          <a:p>
            <a:fld id="{4F3A88E4-3E86-4F42-B06C-93FF26E4C0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ftr="0" dt="0"/>
  <p:txStyles>
    <p:titleStyle>
      <a:lvl1pPr algn="ctr" rtl="0" fontAlgn="base">
        <a:spcBef>
          <a:spcPct val="0"/>
        </a:spcBef>
        <a:spcAft>
          <a:spcPct val="0"/>
        </a:spcAft>
        <a:defRPr sz="4400">
          <a:solidFill>
            <a:srgbClr val="000000"/>
          </a:solidFill>
          <a:latin typeface="+mj-lt"/>
          <a:ea typeface="+mj-ea"/>
          <a:cs typeface="+mj-cs"/>
          <a:sym typeface="Arial" charset="0"/>
        </a:defRPr>
      </a:lvl1pPr>
      <a:lvl2pPr algn="ctr" rtl="0" fontAlgn="base">
        <a:spcBef>
          <a:spcPct val="0"/>
        </a:spcBef>
        <a:spcAft>
          <a:spcPct val="0"/>
        </a:spcAft>
        <a:defRPr sz="4400">
          <a:solidFill>
            <a:srgbClr val="000000"/>
          </a:solidFill>
          <a:latin typeface="Arial" charset="0"/>
          <a:ea typeface="ＭＳ Ｐゴシック" pitchFamily="80" charset="-128"/>
          <a:sym typeface="Arial" charset="0"/>
        </a:defRPr>
      </a:lvl2pPr>
      <a:lvl3pPr algn="ctr" rtl="0" fontAlgn="base">
        <a:spcBef>
          <a:spcPct val="0"/>
        </a:spcBef>
        <a:spcAft>
          <a:spcPct val="0"/>
        </a:spcAft>
        <a:defRPr sz="4400">
          <a:solidFill>
            <a:srgbClr val="000000"/>
          </a:solidFill>
          <a:latin typeface="Arial" charset="0"/>
          <a:ea typeface="ＭＳ Ｐゴシック" pitchFamily="80" charset="-128"/>
          <a:sym typeface="Arial" charset="0"/>
        </a:defRPr>
      </a:lvl3pPr>
      <a:lvl4pPr algn="ctr" rtl="0" fontAlgn="base">
        <a:spcBef>
          <a:spcPct val="0"/>
        </a:spcBef>
        <a:spcAft>
          <a:spcPct val="0"/>
        </a:spcAft>
        <a:defRPr sz="4400">
          <a:solidFill>
            <a:srgbClr val="000000"/>
          </a:solidFill>
          <a:latin typeface="Arial" charset="0"/>
          <a:ea typeface="ＭＳ Ｐゴシック" pitchFamily="80" charset="-128"/>
          <a:sym typeface="Arial" charset="0"/>
        </a:defRPr>
      </a:lvl4pPr>
      <a:lvl5pPr algn="ctr" rtl="0" fontAlgn="base">
        <a:spcBef>
          <a:spcPct val="0"/>
        </a:spcBef>
        <a:spcAft>
          <a:spcPct val="0"/>
        </a:spcAft>
        <a:defRPr sz="4400">
          <a:solidFill>
            <a:srgbClr val="000000"/>
          </a:solidFill>
          <a:latin typeface="Arial" charset="0"/>
          <a:ea typeface="ＭＳ Ｐゴシック" pitchFamily="80" charset="-128"/>
          <a:sym typeface="Arial" charset="0"/>
        </a:defRPr>
      </a:lvl5pPr>
      <a:lvl6pPr marL="457200" algn="ctr" rtl="0" fontAlgn="base">
        <a:spcBef>
          <a:spcPct val="0"/>
        </a:spcBef>
        <a:spcAft>
          <a:spcPct val="0"/>
        </a:spcAft>
        <a:defRPr sz="4400">
          <a:solidFill>
            <a:srgbClr val="000000"/>
          </a:solidFill>
          <a:latin typeface="Arial" charset="0"/>
          <a:ea typeface="ＭＳ Ｐゴシック" pitchFamily="80" charset="-128"/>
          <a:sym typeface="Arial" charset="0"/>
        </a:defRPr>
      </a:lvl6pPr>
      <a:lvl7pPr marL="914400" algn="ctr" rtl="0" fontAlgn="base">
        <a:spcBef>
          <a:spcPct val="0"/>
        </a:spcBef>
        <a:spcAft>
          <a:spcPct val="0"/>
        </a:spcAft>
        <a:defRPr sz="4400">
          <a:solidFill>
            <a:srgbClr val="000000"/>
          </a:solidFill>
          <a:latin typeface="Arial" charset="0"/>
          <a:ea typeface="ＭＳ Ｐゴシック" pitchFamily="80" charset="-128"/>
          <a:sym typeface="Arial" charset="0"/>
        </a:defRPr>
      </a:lvl7pPr>
      <a:lvl8pPr marL="1371600" algn="ctr" rtl="0" fontAlgn="base">
        <a:spcBef>
          <a:spcPct val="0"/>
        </a:spcBef>
        <a:spcAft>
          <a:spcPct val="0"/>
        </a:spcAft>
        <a:defRPr sz="4400">
          <a:solidFill>
            <a:srgbClr val="000000"/>
          </a:solidFill>
          <a:latin typeface="Arial" charset="0"/>
          <a:ea typeface="ＭＳ Ｐゴシック" pitchFamily="80" charset="-128"/>
          <a:sym typeface="Arial" charset="0"/>
        </a:defRPr>
      </a:lvl8pPr>
      <a:lvl9pPr marL="1828800" algn="ctr" rtl="0" fontAlgn="base">
        <a:spcBef>
          <a:spcPct val="0"/>
        </a:spcBef>
        <a:spcAft>
          <a:spcPct val="0"/>
        </a:spcAft>
        <a:defRPr sz="4400">
          <a:solidFill>
            <a:srgbClr val="000000"/>
          </a:solidFill>
          <a:latin typeface="Arial" charset="0"/>
          <a:ea typeface="ＭＳ Ｐゴシック" pitchFamily="80" charset="-128"/>
          <a:sym typeface="Arial" charset="0"/>
        </a:defRPr>
      </a:lvl9pPr>
    </p:titleStyle>
    <p:bodyStyle>
      <a:lvl1pPr marL="342900" indent="-342900" algn="l" rtl="0" fontAlgn="base">
        <a:spcBef>
          <a:spcPct val="20000"/>
        </a:spcBef>
        <a:spcAft>
          <a:spcPct val="0"/>
        </a:spcAft>
        <a:buSzPct val="100000"/>
        <a:buChar char="•"/>
        <a:defRPr sz="3200">
          <a:solidFill>
            <a:srgbClr val="000000"/>
          </a:solidFill>
          <a:latin typeface="+mn-lt"/>
          <a:ea typeface="+mn-ea"/>
          <a:cs typeface="+mn-cs"/>
          <a:sym typeface="Arial" charset="0"/>
        </a:defRPr>
      </a:lvl1pPr>
      <a:lvl2pPr marL="742950" indent="-285750" algn="l" rtl="0" fontAlgn="base">
        <a:spcBef>
          <a:spcPct val="20000"/>
        </a:spcBef>
        <a:spcAft>
          <a:spcPct val="0"/>
        </a:spcAft>
        <a:buSzPct val="100000"/>
        <a:buChar char="–"/>
        <a:defRPr sz="2800">
          <a:solidFill>
            <a:srgbClr val="000000"/>
          </a:solidFill>
          <a:latin typeface="+mn-lt"/>
          <a:ea typeface="+mn-ea"/>
          <a:sym typeface="Arial" charset="0"/>
        </a:defRPr>
      </a:lvl2pPr>
      <a:lvl3pPr marL="1143000" indent="-228600" algn="l" rtl="0" fontAlgn="base">
        <a:spcBef>
          <a:spcPct val="20000"/>
        </a:spcBef>
        <a:spcAft>
          <a:spcPct val="0"/>
        </a:spcAft>
        <a:buSzPct val="100000"/>
        <a:buChar char="•"/>
        <a:defRPr sz="2400">
          <a:solidFill>
            <a:srgbClr val="000000"/>
          </a:solidFill>
          <a:latin typeface="+mn-lt"/>
          <a:ea typeface="+mn-ea"/>
          <a:sym typeface="Arial" charset="0"/>
        </a:defRPr>
      </a:lvl3pPr>
      <a:lvl4pPr marL="1600200" indent="-228600" algn="l" rtl="0" fontAlgn="base">
        <a:spcBef>
          <a:spcPct val="20000"/>
        </a:spcBef>
        <a:spcAft>
          <a:spcPct val="0"/>
        </a:spcAft>
        <a:buSzPct val="100000"/>
        <a:buChar char="–"/>
        <a:defRPr sz="2000">
          <a:solidFill>
            <a:srgbClr val="000000"/>
          </a:solidFill>
          <a:latin typeface="+mn-lt"/>
          <a:ea typeface="+mn-ea"/>
          <a:sym typeface="Arial" charset="0"/>
        </a:defRPr>
      </a:lvl4pPr>
      <a:lvl5pPr marL="2057400" indent="-228600" algn="l" rtl="0" fontAlgn="base">
        <a:spcBef>
          <a:spcPct val="20000"/>
        </a:spcBef>
        <a:spcAft>
          <a:spcPct val="0"/>
        </a:spcAft>
        <a:buSzPct val="100000"/>
        <a:buChar char="»"/>
        <a:defRPr sz="2000">
          <a:solidFill>
            <a:srgbClr val="000000"/>
          </a:solidFill>
          <a:latin typeface="+mn-lt"/>
          <a:ea typeface="+mn-ea"/>
          <a:sym typeface="Arial" charset="0"/>
        </a:defRPr>
      </a:lvl5pPr>
      <a:lvl6pPr marL="2514600" indent="-228600" algn="l" rtl="0" fontAlgn="base">
        <a:spcBef>
          <a:spcPct val="20000"/>
        </a:spcBef>
        <a:spcAft>
          <a:spcPct val="0"/>
        </a:spcAft>
        <a:buSzPct val="100000"/>
        <a:buChar char="»"/>
        <a:defRPr sz="2000">
          <a:solidFill>
            <a:srgbClr val="000000"/>
          </a:solidFill>
          <a:latin typeface="+mn-lt"/>
          <a:ea typeface="+mn-ea"/>
          <a:sym typeface="Arial" charset="0"/>
        </a:defRPr>
      </a:lvl6pPr>
      <a:lvl7pPr marL="2971800" indent="-228600" algn="l" rtl="0" fontAlgn="base">
        <a:spcBef>
          <a:spcPct val="20000"/>
        </a:spcBef>
        <a:spcAft>
          <a:spcPct val="0"/>
        </a:spcAft>
        <a:buSzPct val="100000"/>
        <a:buChar char="»"/>
        <a:defRPr sz="2000">
          <a:solidFill>
            <a:srgbClr val="000000"/>
          </a:solidFill>
          <a:latin typeface="+mn-lt"/>
          <a:ea typeface="+mn-ea"/>
          <a:sym typeface="Arial" charset="0"/>
        </a:defRPr>
      </a:lvl7pPr>
      <a:lvl8pPr marL="3429000" indent="-228600" algn="l" rtl="0" fontAlgn="base">
        <a:spcBef>
          <a:spcPct val="20000"/>
        </a:spcBef>
        <a:spcAft>
          <a:spcPct val="0"/>
        </a:spcAft>
        <a:buSzPct val="100000"/>
        <a:buChar char="»"/>
        <a:defRPr sz="2000">
          <a:solidFill>
            <a:srgbClr val="000000"/>
          </a:solidFill>
          <a:latin typeface="+mn-lt"/>
          <a:ea typeface="+mn-ea"/>
          <a:sym typeface="Arial" charset="0"/>
        </a:defRPr>
      </a:lvl8pPr>
      <a:lvl9pPr marL="3886200" indent="-228600" algn="l" rtl="0" fontAlgn="base">
        <a:spcBef>
          <a:spcPct val="20000"/>
        </a:spcBef>
        <a:spcAft>
          <a:spcPct val="0"/>
        </a:spcAft>
        <a:buSzPct val="100000"/>
        <a:buChar char="»"/>
        <a:defRPr sz="2000">
          <a:solidFill>
            <a:srgbClr val="000000"/>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Rectangle 293"/>
          <p:cNvSpPr>
            <a:spLocks noChangeArrowheads="1"/>
          </p:cNvSpPr>
          <p:nvPr>
            <p:ph type="ctrTitle" idx="4294967295"/>
          </p:nvPr>
        </p:nvSpPr>
        <p:spPr bwMode="auto">
          <a:xfrm>
            <a:off x="1752600" y="990600"/>
            <a:ext cx="5486400" cy="190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Volcanic Eruptions and Hazards</a:t>
            </a:r>
          </a:p>
        </p:txBody>
      </p:sp>
      <p:pic>
        <p:nvPicPr>
          <p:cNvPr id="2097251" name="Picture 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14303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53" name="Picture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914400"/>
            <a:ext cx="1431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55"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05113"/>
            <a:ext cx="44958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Rectangle 391"/>
          <p:cNvSpPr>
            <a:spLocks noChangeArrowheads="1"/>
          </p:cNvSpPr>
          <p:nvPr>
            <p:ph type="body" idx="1"/>
          </p:nvPr>
        </p:nvSpPr>
        <p:spPr>
          <a:xfrm>
            <a:off x="457200" y="2133600"/>
            <a:ext cx="3733800" cy="3962400"/>
          </a:xfrm>
          <a:ln/>
        </p:spPr>
        <p:txBody>
          <a:bodyPr/>
          <a:lstStyle/>
          <a:p>
            <a:r>
              <a:rPr lang="en-US" altLang="en-US" sz="2400"/>
              <a:t>92,000 Tambora, Indonesia 1815</a:t>
            </a:r>
            <a:endParaRPr lang="en-US" altLang="en-US"/>
          </a:p>
          <a:p>
            <a:r>
              <a:rPr lang="en-US" altLang="en-US" sz="2400"/>
              <a:t>36,000 Krakatau, Indonesia 1883</a:t>
            </a:r>
            <a:endParaRPr lang="en-US" altLang="en-US"/>
          </a:p>
          <a:p>
            <a:r>
              <a:rPr lang="en-US" altLang="en-US" sz="2400"/>
              <a:t>29,000 Mt Pelee, Martinique 1902</a:t>
            </a:r>
            <a:endParaRPr lang="en-US" altLang="en-US"/>
          </a:p>
          <a:p>
            <a:r>
              <a:rPr lang="en-US" altLang="en-US" sz="2400"/>
              <a:t>15,000 Mt Unzen, Japan 1792</a:t>
            </a:r>
            <a:endParaRPr lang="en-US" altLang="en-US"/>
          </a:p>
          <a:p>
            <a:endParaRPr lang="en-US" altLang="en-US" sz="2400"/>
          </a:p>
        </p:txBody>
      </p:sp>
      <p:sp>
        <p:nvSpPr>
          <p:cNvPr id="1048969" name="Rectangle 39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4400"/>
              <a:t>Volcanic Fatalities</a:t>
            </a:r>
            <a:endParaRPr lang="en-US" altLang="en-US"/>
          </a:p>
        </p:txBody>
      </p:sp>
      <p:pic>
        <p:nvPicPr>
          <p:cNvPr id="2097281" name="Picture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0"/>
            <a:ext cx="51054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71" name="Rectangle 395"/>
          <p:cNvSpPr>
            <a:spLocks noChangeArrowheads="1"/>
          </p:cNvSpPr>
          <p:nvPr/>
        </p:nvSpPr>
        <p:spPr bwMode="auto">
          <a:xfrm>
            <a:off x="1676400" y="5715000"/>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US" altLang="en-US"/>
              <a:t>But, volcanoes cause fewer fatalities than earthquakes, hurricanes and famine.</a:t>
            </a:r>
          </a:p>
        </p:txBody>
      </p:sp>
      <p:sp>
        <p:nvSpPr>
          <p:cNvPr id="1048973" name="Rectangle 397"/>
          <p:cNvSpPr>
            <a:spLocks noChangeArrowheads="1"/>
          </p:cNvSpPr>
          <p:nvPr/>
        </p:nvSpPr>
        <p:spPr bwMode="auto">
          <a:xfrm>
            <a:off x="6629400" y="54102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200"/>
              <a:t>Courtesy of www.swisseduc.ch</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8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9" name="Rectangle 403"/>
          <p:cNvSpPr>
            <a:spLocks noChangeArrowheads="1"/>
          </p:cNvSpPr>
          <p:nvPr>
            <p:ph type="body" idx="1"/>
          </p:nvPr>
        </p:nvSpPr>
        <p:spPr>
          <a:xfrm>
            <a:off x="4572000" y="1828800"/>
            <a:ext cx="4191000" cy="2667000"/>
          </a:xfrm>
          <a:ln/>
        </p:spPr>
        <p:txBody>
          <a:bodyPr/>
          <a:lstStyle/>
          <a:p>
            <a:r>
              <a:rPr lang="en-US" altLang="en-US" sz="2400"/>
              <a:t>Pyroclastic flow</a:t>
            </a:r>
            <a:endParaRPr lang="en-US" altLang="en-US"/>
          </a:p>
          <a:p>
            <a:r>
              <a:rPr lang="en-US" altLang="en-US" sz="2400"/>
              <a:t>Lahars/Mud flows</a:t>
            </a:r>
            <a:endParaRPr lang="en-US" altLang="en-US"/>
          </a:p>
          <a:p>
            <a:r>
              <a:rPr lang="en-US" altLang="en-US" sz="2400"/>
              <a:t>Pyroclastic fall</a:t>
            </a:r>
            <a:endParaRPr lang="en-US" altLang="en-US"/>
          </a:p>
          <a:p>
            <a:r>
              <a:rPr lang="en-US" altLang="en-US" sz="2400"/>
              <a:t>Lava flow</a:t>
            </a:r>
            <a:endParaRPr lang="en-US" altLang="en-US"/>
          </a:p>
          <a:p>
            <a:r>
              <a:rPr lang="en-US" altLang="en-US" sz="2400"/>
              <a:t>Noxious Gas</a:t>
            </a:r>
            <a:endParaRPr lang="en-US" altLang="en-US"/>
          </a:p>
          <a:p>
            <a:r>
              <a:rPr lang="en-US" altLang="en-US" sz="2400"/>
              <a:t>Earthquakes</a:t>
            </a:r>
            <a:endParaRPr lang="en-US" altLang="en-US"/>
          </a:p>
        </p:txBody>
      </p:sp>
      <p:sp>
        <p:nvSpPr>
          <p:cNvPr id="1048981" name="Rectangle 405"/>
          <p:cNvSpPr>
            <a:spLocks noChangeArrowheads="1"/>
          </p:cNvSpPr>
          <p:nvPr>
            <p:ph type="title"/>
          </p:nvPr>
        </p:nvSpPr>
        <p:spPr>
          <a:ln/>
        </p:spPr>
        <p:txBody>
          <a:bodyPr/>
          <a:lstStyle/>
          <a:p>
            <a:r>
              <a:rPr lang="en-US" altLang="en-US"/>
              <a:t>Volcanic Hazards</a:t>
            </a:r>
          </a:p>
        </p:txBody>
      </p:sp>
      <p:pic>
        <p:nvPicPr>
          <p:cNvPr id="2097283" name="Picture 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527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83" name="Rectangle 407"/>
          <p:cNvSpPr>
            <a:spLocks noChangeArrowheads="1"/>
          </p:cNvSpPr>
          <p:nvPr/>
        </p:nvSpPr>
        <p:spPr bwMode="auto">
          <a:xfrm>
            <a:off x="1600200" y="6278563"/>
            <a:ext cx="2286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200"/>
              <a:t>Courtesy of www.swisseduc.ch</a:t>
            </a:r>
            <a:endParaRPr lang="en-US" altLang="en-US"/>
          </a:p>
        </p:txBody>
      </p:sp>
      <p:pic>
        <p:nvPicPr>
          <p:cNvPr id="2097285"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0"/>
            <a:ext cx="32004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9" name="Rectangle 413"/>
          <p:cNvSpPr>
            <a:spLocks noChangeArrowheads="1"/>
          </p:cNvSpPr>
          <p:nvPr>
            <p:ph type="title"/>
          </p:nvPr>
        </p:nvSpPr>
        <p:spPr>
          <a:xfrm>
            <a:off x="381000" y="838200"/>
            <a:ext cx="4648200" cy="1143000"/>
          </a:xfrm>
          <a:ln/>
        </p:spPr>
        <p:txBody>
          <a:bodyPr anchor="t"/>
          <a:lstStyle/>
          <a:p>
            <a:r>
              <a:rPr lang="en-US" altLang="en-US"/>
              <a:t>Pyroclastic Flow</a:t>
            </a:r>
          </a:p>
        </p:txBody>
      </p:sp>
      <p:sp>
        <p:nvSpPr>
          <p:cNvPr id="1048991" name="Rectangle 415"/>
          <p:cNvSpPr>
            <a:spLocks noChangeArrowheads="1"/>
          </p:cNvSpPr>
          <p:nvPr>
            <p:ph type="body" idx="1"/>
          </p:nvPr>
        </p:nvSpPr>
        <p:spPr>
          <a:xfrm>
            <a:off x="990600" y="2286000"/>
            <a:ext cx="3200400" cy="3810000"/>
          </a:xfrm>
          <a:ln/>
        </p:spPr>
        <p:txBody>
          <a:bodyPr/>
          <a:lstStyle/>
          <a:p>
            <a:r>
              <a:rPr lang="en-US" altLang="en-US"/>
              <a:t>For example, eruption of Vesuvius in 79 AD destroyed the city of Pompeii</a:t>
            </a:r>
          </a:p>
        </p:txBody>
      </p:sp>
      <p:pic>
        <p:nvPicPr>
          <p:cNvPr id="2097287" name="Picture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914400"/>
            <a:ext cx="33575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8997" name="Rectangle 421"/>
          <p:cNvSpPr>
            <a:spLocks noChangeArrowheads="1"/>
          </p:cNvSpPr>
          <p:nvPr>
            <p:ph type="title"/>
          </p:nvPr>
        </p:nvSpPr>
        <p:spPr>
          <a:ln/>
        </p:spPr>
        <p:txBody>
          <a:bodyPr anchor="t"/>
          <a:lstStyle/>
          <a:p>
            <a:r>
              <a:rPr lang="en-US" altLang="en-US"/>
              <a:t>Pompeii (79AD)</a:t>
            </a:r>
          </a:p>
        </p:txBody>
      </p:sp>
      <p:sp>
        <p:nvSpPr>
          <p:cNvPr id="1048999" name="Rectangle 423"/>
          <p:cNvSpPr>
            <a:spLocks noChangeArrowheads="1"/>
          </p:cNvSpPr>
          <p:nvPr>
            <p:ph type="body" idx="1"/>
          </p:nvPr>
        </p:nvSpPr>
        <p:spPr>
          <a:xfrm>
            <a:off x="3657600" y="5029200"/>
            <a:ext cx="5334000" cy="1524000"/>
          </a:xfrm>
          <a:ln/>
        </p:spPr>
        <p:txBody>
          <a:bodyPr/>
          <a:lstStyle/>
          <a:p>
            <a:pPr>
              <a:buFontTx/>
              <a:buNone/>
            </a:pPr>
            <a:r>
              <a:rPr lang="en-US" altLang="en-US" sz="1200">
                <a:latin typeface="Verdana" pitchFamily="80" charset="0"/>
              </a:rPr>
              <a:t>	</a:t>
            </a:r>
            <a:r>
              <a:rPr lang="en-US" altLang="en-US" sz="1600">
                <a:latin typeface="Verdana" pitchFamily="80" charset="0"/>
              </a:rPr>
              <a:t>On August 24, 79AD Mount Vesuvius literally blew its top, erupting tonnes of molten ash, pumice and sulfuric gas miles into the atmosphere. Pyroclastic flows flowed over the city of Pompeii and surrounding areas.</a:t>
            </a:r>
            <a:endParaRPr lang="en-US" altLang="en-US"/>
          </a:p>
        </p:txBody>
      </p:sp>
      <p:pic>
        <p:nvPicPr>
          <p:cNvPr id="2097289" name="Picture 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876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91"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649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9005" name="Rectangle 429"/>
          <p:cNvSpPr>
            <a:spLocks noChangeArrowheads="1"/>
          </p:cNvSpPr>
          <p:nvPr>
            <p:ph type="title"/>
          </p:nvPr>
        </p:nvSpPr>
        <p:spPr>
          <a:ln/>
        </p:spPr>
        <p:txBody>
          <a:bodyPr anchor="t"/>
          <a:lstStyle/>
          <a:p>
            <a:r>
              <a:rPr lang="en-US" altLang="en-US"/>
              <a:t>Pompeii (79AD)</a:t>
            </a:r>
          </a:p>
        </p:txBody>
      </p:sp>
      <p:sp>
        <p:nvSpPr>
          <p:cNvPr id="1049007" name="Rectangle 431"/>
          <p:cNvSpPr>
            <a:spLocks noChangeArrowheads="1"/>
          </p:cNvSpPr>
          <p:nvPr>
            <p:ph type="body" idx="1"/>
          </p:nvPr>
        </p:nvSpPr>
        <p:spPr>
          <a:xfrm>
            <a:off x="228600" y="1600200"/>
            <a:ext cx="5257800" cy="1828800"/>
          </a:xfrm>
          <a:ln/>
        </p:spPr>
        <p:txBody>
          <a:bodyPr/>
          <a:lstStyle/>
          <a:p>
            <a:pPr>
              <a:buFontTx/>
              <a:buNone/>
            </a:pPr>
            <a:r>
              <a:rPr lang="en-US" altLang="en-US">
                <a:latin typeface="Verdana" pitchFamily="80" charset="0"/>
              </a:rPr>
              <a:t>	</a:t>
            </a:r>
            <a:r>
              <a:rPr lang="en-US" altLang="en-US" sz="1600">
                <a:latin typeface="Verdana" pitchFamily="80" charset="0"/>
              </a:rPr>
              <a:t>Pyroclastic flows of poisonous gas and hot volcanic debris engulfed the cities of Pompeii, Herculaneum and Stabiae suffocating the inhabitants and burying the buildings.</a:t>
            </a:r>
            <a:endParaRPr lang="en-US" altLang="en-US"/>
          </a:p>
        </p:txBody>
      </p:sp>
      <p:pic>
        <p:nvPicPr>
          <p:cNvPr id="2097293"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4267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95"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3316288"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9013" name="Rectangle 437"/>
          <p:cNvSpPr>
            <a:spLocks noChangeArrowheads="1"/>
          </p:cNvSpPr>
          <p:nvPr>
            <p:ph type="title"/>
          </p:nvPr>
        </p:nvSpPr>
        <p:spPr>
          <a:ln/>
        </p:spPr>
        <p:txBody>
          <a:bodyPr anchor="t"/>
          <a:lstStyle/>
          <a:p>
            <a:r>
              <a:rPr lang="en-US" altLang="en-US"/>
              <a:t>Pompeii (79AD)</a:t>
            </a:r>
          </a:p>
        </p:txBody>
      </p:sp>
      <p:sp>
        <p:nvSpPr>
          <p:cNvPr id="1049015" name="Rectangle 439"/>
          <p:cNvSpPr>
            <a:spLocks noChangeArrowheads="1"/>
          </p:cNvSpPr>
          <p:nvPr>
            <p:ph type="body" idx="1"/>
          </p:nvPr>
        </p:nvSpPr>
        <p:spPr>
          <a:xfrm>
            <a:off x="5257800" y="1524000"/>
            <a:ext cx="3657600" cy="2438400"/>
          </a:xfrm>
          <a:ln/>
        </p:spPr>
        <p:txBody>
          <a:bodyPr/>
          <a:lstStyle/>
          <a:p>
            <a:pPr>
              <a:buFontTx/>
              <a:buNone/>
            </a:pPr>
            <a:r>
              <a:rPr lang="en-US" altLang="en-US">
                <a:latin typeface="Verdana" pitchFamily="80" charset="0"/>
              </a:rPr>
              <a:t>	</a:t>
            </a:r>
            <a:r>
              <a:rPr lang="en-US" altLang="en-US" sz="1600">
                <a:latin typeface="Verdana" pitchFamily="80" charset="0"/>
              </a:rPr>
              <a:t>The cities remained buried and undiscovered for almost 1700 years until excavation began in 1748. These excavations continue today and provide insight into life during the Roman Empire.</a:t>
            </a:r>
            <a:endParaRPr lang="en-US" altLang="en-US"/>
          </a:p>
        </p:txBody>
      </p:sp>
      <p:pic>
        <p:nvPicPr>
          <p:cNvPr id="2097297" name="Picture 1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53054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99"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719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1" name="Rectangle 445"/>
          <p:cNvSpPr>
            <a:spLocks noChangeArrowheads="1"/>
          </p:cNvSpPr>
          <p:nvPr>
            <p:ph type="title"/>
          </p:nvPr>
        </p:nvSpPr>
        <p:spPr>
          <a:ln/>
        </p:spPr>
        <p:txBody>
          <a:bodyPr anchor="t"/>
          <a:lstStyle/>
          <a:p>
            <a:r>
              <a:rPr lang="en-US" altLang="en-US"/>
              <a:t>Vesuvius today</a:t>
            </a:r>
          </a:p>
        </p:txBody>
      </p:sp>
      <p:sp>
        <p:nvSpPr>
          <p:cNvPr id="1049023" name="Rectangle 447"/>
          <p:cNvSpPr>
            <a:spLocks noChangeArrowheads="1"/>
          </p:cNvSpPr>
          <p:nvPr>
            <p:ph type="body" idx="1"/>
          </p:nvPr>
        </p:nvSpPr>
        <p:spPr>
          <a:xfrm>
            <a:off x="5181600" y="1981200"/>
            <a:ext cx="3352800" cy="4191000"/>
          </a:xfrm>
          <a:ln/>
        </p:spPr>
        <p:txBody>
          <a:bodyPr/>
          <a:lstStyle/>
          <a:p>
            <a:pPr>
              <a:lnSpc>
                <a:spcPct val="90000"/>
              </a:lnSpc>
            </a:pPr>
            <a:r>
              <a:rPr lang="en-US" altLang="en-US" sz="2200"/>
              <a:t>Vesuvius remains a hazardous volcano with heavily populated flanks: </a:t>
            </a:r>
            <a:endParaRPr lang="en-US" altLang="en-US"/>
          </a:p>
          <a:p>
            <a:pPr lvl="1">
              <a:lnSpc>
                <a:spcPct val="90000"/>
              </a:lnSpc>
            </a:pPr>
            <a:r>
              <a:rPr lang="en-US" altLang="en-US" sz="2000"/>
              <a:t>around 1.5 million people live in the city of Naples alone</a:t>
            </a:r>
            <a:endParaRPr lang="en-US" altLang="en-US"/>
          </a:p>
          <a:p>
            <a:pPr lvl="1">
              <a:lnSpc>
                <a:spcPct val="90000"/>
              </a:lnSpc>
            </a:pPr>
            <a:r>
              <a:rPr lang="en-US" altLang="en-US" sz="2000"/>
              <a:t>Naples is situated approx. 30 km from Vesuvius</a:t>
            </a:r>
            <a:endParaRPr lang="en-US" altLang="en-US"/>
          </a:p>
          <a:p>
            <a:pPr lvl="1">
              <a:lnSpc>
                <a:spcPct val="90000"/>
              </a:lnSpc>
            </a:pPr>
            <a:r>
              <a:rPr lang="en-US" altLang="en-US" sz="2000"/>
              <a:t>Pyroclastic flows can flow up to 100 km from source!</a:t>
            </a:r>
            <a:endParaRPr lang="en-US" altLang="en-US"/>
          </a:p>
        </p:txBody>
      </p:sp>
      <p:pic>
        <p:nvPicPr>
          <p:cNvPr id="2097301"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492918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025" name="Rectangle 449"/>
          <p:cNvSpPr>
            <a:spLocks noChangeArrowheads="1"/>
          </p:cNvSpPr>
          <p:nvPr/>
        </p:nvSpPr>
        <p:spPr bwMode="auto">
          <a:xfrm>
            <a:off x="609600" y="4724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800">
                <a:solidFill>
                  <a:srgbClr val="FFFFFF"/>
                </a:solidFill>
              </a:rPr>
              <a:t>Bay of Naples</a:t>
            </a:r>
            <a:endParaRPr lang="en-US" altLang="en-US"/>
          </a:p>
        </p:txBody>
      </p:sp>
      <p:sp>
        <p:nvSpPr>
          <p:cNvPr id="1049027" name="Rectangle 451"/>
          <p:cNvSpPr>
            <a:spLocks noChangeArrowheads="1"/>
          </p:cNvSpPr>
          <p:nvPr/>
        </p:nvSpPr>
        <p:spPr bwMode="auto">
          <a:xfrm>
            <a:off x="2438400" y="3810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800">
                <a:solidFill>
                  <a:srgbClr val="FFFFFF"/>
                </a:solidFill>
              </a:rPr>
              <a:t>Vesuvius</a:t>
            </a:r>
            <a:endParaRPr lang="en-US" altLang="en-US"/>
          </a:p>
        </p:txBody>
      </p:sp>
      <p:sp>
        <p:nvSpPr>
          <p:cNvPr id="1049029" name="Rectangle 453"/>
          <p:cNvSpPr>
            <a:spLocks noChangeArrowheads="1"/>
          </p:cNvSpPr>
          <p:nvPr/>
        </p:nvSpPr>
        <p:spPr bwMode="auto">
          <a:xfrm>
            <a:off x="838200" y="2743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800"/>
              <a:t>Naples</a:t>
            </a:r>
            <a:endParaRPr lang="en-US" altLang="en-US"/>
          </a:p>
        </p:txBody>
      </p:sp>
      <p:sp>
        <p:nvSpPr>
          <p:cNvPr id="1049031" name="Rectangle 455"/>
          <p:cNvSpPr>
            <a:spLocks noChangeArrowheads="1"/>
          </p:cNvSpPr>
          <p:nvPr/>
        </p:nvSpPr>
        <p:spPr bwMode="auto">
          <a:xfrm>
            <a:off x="2895600" y="5791200"/>
            <a:ext cx="2286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200"/>
              <a:t>Courtesy of www.swisseduc.ch</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7" name="Rectangle 461"/>
          <p:cNvSpPr>
            <a:spLocks noChangeArrowheads="1"/>
          </p:cNvSpPr>
          <p:nvPr>
            <p:ph type="body" idx="1"/>
          </p:nvPr>
        </p:nvSpPr>
        <p:spPr>
          <a:xfrm>
            <a:off x="609600" y="2133600"/>
            <a:ext cx="8001000" cy="3962400"/>
          </a:xfrm>
          <a:ln/>
        </p:spPr>
        <p:txBody>
          <a:bodyPr/>
          <a:lstStyle/>
          <a:p>
            <a:r>
              <a:rPr lang="en-US" altLang="en-US" sz="2800"/>
              <a:t>An eruption of Mt Peleé in 1902 produced a pyroclastic flow that destroyed the city of St. Pierre.</a:t>
            </a:r>
            <a:endParaRPr lang="en-US" altLang="en-US"/>
          </a:p>
        </p:txBody>
      </p:sp>
      <p:pic>
        <p:nvPicPr>
          <p:cNvPr id="2097303" name="Picture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358616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05" name="Picture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33800"/>
            <a:ext cx="37338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039" name="Rectangle 463"/>
          <p:cNvSpPr>
            <a:spLocks noChangeArrowheads="1"/>
          </p:cNvSpPr>
          <p:nvPr/>
        </p:nvSpPr>
        <p:spPr bwMode="auto">
          <a:xfrm>
            <a:off x="2971800" y="6172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altLang="en-US"/>
              <a:t>before</a:t>
            </a:r>
          </a:p>
        </p:txBody>
      </p:sp>
      <p:sp>
        <p:nvSpPr>
          <p:cNvPr id="1049041" name="Rectangle 465"/>
          <p:cNvSpPr>
            <a:spLocks noChangeArrowheads="1"/>
          </p:cNvSpPr>
          <p:nvPr/>
        </p:nvSpPr>
        <p:spPr bwMode="auto">
          <a:xfrm>
            <a:off x="6477000" y="6172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altLang="en-US"/>
              <a:t>after</a:t>
            </a:r>
          </a:p>
        </p:txBody>
      </p:sp>
      <p:sp>
        <p:nvSpPr>
          <p:cNvPr id="1049043" name="Rectangle 467"/>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4400"/>
              <a:t>Mt Peleé, Martinique (1902)</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pic>
        <p:nvPicPr>
          <p:cNvPr id="2097307"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914400"/>
            <a:ext cx="36306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049" name="Rectangle 473"/>
          <p:cNvSpPr>
            <a:spLocks noChangeArrowheads="1"/>
          </p:cNvSpPr>
          <p:nvPr>
            <p:ph type="title"/>
          </p:nvPr>
        </p:nvSpPr>
        <p:spPr>
          <a:xfrm>
            <a:off x="4572000" y="2133600"/>
            <a:ext cx="3886200" cy="1905000"/>
          </a:xfrm>
          <a:ln/>
        </p:spPr>
        <p:txBody>
          <a:bodyPr anchor="t"/>
          <a:lstStyle/>
          <a:p>
            <a:r>
              <a:rPr lang="en-US" altLang="en-US" sz="2400"/>
              <a:t>29,000 people died…. </a:t>
            </a:r>
            <a:br>
              <a:rPr lang="en-US" altLang="en-US" sz="2400"/>
            </a:br>
            <a:r>
              <a:rPr lang="en-US" altLang="en-US" sz="2400"/>
              <a:t>Only 2 survived! Why?</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97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5" name="Rectangle 479"/>
          <p:cNvSpPr>
            <a:spLocks noChangeArrowheads="1"/>
          </p:cNvSpPr>
          <p:nvPr>
            <p:ph type="title"/>
          </p:nvPr>
        </p:nvSpPr>
        <p:spPr>
          <a:xfrm>
            <a:off x="533400" y="2514600"/>
            <a:ext cx="8229600" cy="1600200"/>
          </a:xfrm>
          <a:ln/>
        </p:spPr>
        <p:txBody>
          <a:bodyPr anchor="t"/>
          <a:lstStyle/>
          <a:p>
            <a:r>
              <a:rPr lang="en-US" altLang="en-US"/>
              <a:t>How do pyroclastic flows cause devastation?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Rectangle 299"/>
          <p:cNvSpPr>
            <a:spLocks noChangeArrowheads="1"/>
          </p:cNvSpPr>
          <p:nvPr>
            <p:ph type="title"/>
          </p:nvPr>
        </p:nvSpPr>
        <p:spPr>
          <a:ln/>
        </p:spPr>
        <p:txBody>
          <a:bodyPr anchor="t"/>
          <a:lstStyle/>
          <a:p>
            <a:r>
              <a:rPr lang="en-US" altLang="en-US"/>
              <a:t>What is a volcano?</a:t>
            </a:r>
          </a:p>
        </p:txBody>
      </p:sp>
      <p:sp>
        <p:nvSpPr>
          <p:cNvPr id="1048877" name="Rectangle 301"/>
          <p:cNvSpPr>
            <a:spLocks noChangeArrowheads="1"/>
          </p:cNvSpPr>
          <p:nvPr>
            <p:ph type="body" idx="1"/>
          </p:nvPr>
        </p:nvSpPr>
        <p:spPr>
          <a:xfrm>
            <a:off x="5181600" y="2590800"/>
            <a:ext cx="3657600" cy="3733800"/>
          </a:xfrm>
          <a:ln/>
        </p:spPr>
        <p:txBody>
          <a:bodyPr/>
          <a:lstStyle/>
          <a:p>
            <a:r>
              <a:rPr lang="en-US" altLang="en-US" sz="1800">
                <a:latin typeface="Verdana" pitchFamily="80" charset="0"/>
              </a:rPr>
              <a:t> A volcano is a vent or 'chimney' that connects molten rock (magma) from within the Earth’s crust to the Earth's surface. </a:t>
            </a:r>
            <a:endParaRPr lang="en-US" altLang="en-US"/>
          </a:p>
          <a:p>
            <a:r>
              <a:rPr lang="en-US" altLang="en-US" sz="1800">
                <a:latin typeface="Verdana" pitchFamily="80" charset="0"/>
              </a:rPr>
              <a:t>The volcano includes the surrounding cone of erupted material. </a:t>
            </a:r>
            <a:endParaRPr lang="en-US" altLang="en-US"/>
          </a:p>
        </p:txBody>
      </p:sp>
      <p:pic>
        <p:nvPicPr>
          <p:cNvPr id="2097257" name="Picture 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32893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879" name="Rectangle 303"/>
          <p:cNvSpPr>
            <a:spLocks noChangeArrowheads="1"/>
          </p:cNvSpPr>
          <p:nvPr/>
        </p:nvSpPr>
        <p:spPr bwMode="auto">
          <a:xfrm>
            <a:off x="1524000" y="1905000"/>
            <a:ext cx="762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vent</a:t>
            </a:r>
          </a:p>
        </p:txBody>
      </p:sp>
      <p:sp>
        <p:nvSpPr>
          <p:cNvPr id="1048881" name="Rectangle 305"/>
          <p:cNvSpPr>
            <a:spLocks noChangeArrowheads="1"/>
          </p:cNvSpPr>
          <p:nvPr/>
        </p:nvSpPr>
        <p:spPr bwMode="auto">
          <a:xfrm>
            <a:off x="152400" y="3124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cone</a:t>
            </a:r>
          </a:p>
        </p:txBody>
      </p:sp>
      <p:sp>
        <p:nvSpPr>
          <p:cNvPr id="1048883" name="Rectangle 307"/>
          <p:cNvSpPr>
            <a:spLocks noChangeArrowheads="1"/>
          </p:cNvSpPr>
          <p:nvPr/>
        </p:nvSpPr>
        <p:spPr bwMode="auto">
          <a:xfrm>
            <a:off x="4114800" y="58674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magma chamber</a:t>
            </a:r>
          </a:p>
        </p:txBody>
      </p:sp>
      <p:sp>
        <p:nvSpPr>
          <p:cNvPr id="1048885" name="Rectangle 309"/>
          <p:cNvSpPr>
            <a:spLocks noChangeArrowheads="1"/>
          </p:cNvSpPr>
          <p:nvPr/>
        </p:nvSpPr>
        <p:spPr bwMode="auto">
          <a:xfrm>
            <a:off x="228600" y="4419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conduit</a:t>
            </a:r>
          </a:p>
        </p:txBody>
      </p:sp>
      <p:sp>
        <p:nvSpPr>
          <p:cNvPr id="1048887" name="Line 311"/>
          <p:cNvSpPr>
            <a:spLocks noChangeShapeType="1"/>
          </p:cNvSpPr>
          <p:nvPr/>
        </p:nvSpPr>
        <p:spPr bwMode="auto">
          <a:xfrm>
            <a:off x="2362200" y="2133600"/>
            <a:ext cx="990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8889" name="Line 313"/>
          <p:cNvSpPr>
            <a:spLocks noChangeShapeType="1"/>
          </p:cNvSpPr>
          <p:nvPr/>
        </p:nvSpPr>
        <p:spPr bwMode="auto">
          <a:xfrm>
            <a:off x="1905000" y="2286000"/>
            <a:ext cx="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8891" name="Line 315"/>
          <p:cNvSpPr>
            <a:spLocks noChangeShapeType="1"/>
          </p:cNvSpPr>
          <p:nvPr/>
        </p:nvSpPr>
        <p:spPr bwMode="auto">
          <a:xfrm>
            <a:off x="1447800" y="4648200"/>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8893" name="Line 317"/>
          <p:cNvSpPr>
            <a:spLocks noChangeShapeType="1"/>
          </p:cNvSpPr>
          <p:nvPr/>
        </p:nvSpPr>
        <p:spPr bwMode="auto">
          <a:xfrm flipH="1">
            <a:off x="3276600" y="6324600"/>
            <a:ext cx="914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8895" name="Line 319"/>
          <p:cNvSpPr>
            <a:spLocks noChangeShapeType="1"/>
          </p:cNvSpPr>
          <p:nvPr/>
        </p:nvSpPr>
        <p:spPr bwMode="auto">
          <a:xfrm flipH="1">
            <a:off x="1143000" y="2286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145730" name="AutoShape 2"/>
          <p:cNvCxnSpPr>
            <a:cxnSpLocks noChangeShapeType="1"/>
          </p:cNvCxnSpPr>
          <p:nvPr/>
        </p:nvCxnSpPr>
        <p:spPr bwMode="auto">
          <a:xfrm flipV="1">
            <a:off x="1143000" y="2286000"/>
            <a:ext cx="0" cy="1524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48897" name="Line 321"/>
          <p:cNvSpPr>
            <a:spLocks noChangeShapeType="1"/>
          </p:cNvSpPr>
          <p:nvPr/>
        </p:nvSpPr>
        <p:spPr bwMode="auto">
          <a:xfrm>
            <a:off x="1143000" y="38100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899" name="Line 323"/>
          <p:cNvSpPr>
            <a:spLocks noChangeShapeType="1"/>
          </p:cNvSpPr>
          <p:nvPr/>
        </p:nvSpPr>
        <p:spPr bwMode="auto">
          <a:xfrm flipH="1">
            <a:off x="914400" y="3352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9061" name="Rectangle 485"/>
          <p:cNvSpPr>
            <a:spLocks noChangeArrowheads="1"/>
          </p:cNvSpPr>
          <p:nvPr>
            <p:ph type="title"/>
          </p:nvPr>
        </p:nvSpPr>
        <p:spPr>
          <a:xfrm>
            <a:off x="381000" y="609600"/>
            <a:ext cx="8610600" cy="1143000"/>
          </a:xfrm>
          <a:ln/>
        </p:spPr>
        <p:txBody>
          <a:bodyPr/>
          <a:lstStyle/>
          <a:p>
            <a:r>
              <a:rPr lang="en-US" altLang="en-US"/>
              <a:t>Pyroclastic Flow - direct impact</a:t>
            </a:r>
          </a:p>
        </p:txBody>
      </p:sp>
      <p:pic>
        <p:nvPicPr>
          <p:cNvPr id="2097309"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86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11"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986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13"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358616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15" name="Picture 1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62400"/>
            <a:ext cx="37338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063" name="Rectangle 487"/>
          <p:cNvSpPr>
            <a:spLocks noChangeArrowheads="1"/>
          </p:cNvSpPr>
          <p:nvPr/>
        </p:nvSpPr>
        <p:spPr bwMode="auto">
          <a:xfrm>
            <a:off x="6248400" y="63246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200"/>
              <a:t>Courtesy of www.swisseduc.ch</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9069" name="Rectangle 493"/>
          <p:cNvSpPr>
            <a:spLocks noChangeArrowheads="1"/>
          </p:cNvSpPr>
          <p:nvPr>
            <p:ph type="title"/>
          </p:nvPr>
        </p:nvSpPr>
        <p:spPr>
          <a:xfrm>
            <a:off x="381000" y="609600"/>
            <a:ext cx="8610600" cy="1143000"/>
          </a:xfrm>
          <a:ln/>
        </p:spPr>
        <p:txBody>
          <a:bodyPr/>
          <a:lstStyle/>
          <a:p>
            <a:r>
              <a:rPr lang="en-US" altLang="en-US"/>
              <a:t>Pyroclastic Flow - burial</a:t>
            </a:r>
          </a:p>
        </p:txBody>
      </p:sp>
      <p:pic>
        <p:nvPicPr>
          <p:cNvPr id="2097317" name="Picture 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543877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19"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21" name="Picture 1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81200"/>
            <a:ext cx="270668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23" name="Picture 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81600"/>
            <a:ext cx="1828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25" name="Picture 1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1816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F0F0F0"/>
        </a:solidFill>
        <a:effectLst/>
      </p:bgPr>
    </p:bg>
    <p:spTree>
      <p:nvGrpSpPr>
        <p:cNvPr id="1" name=""/>
        <p:cNvGrpSpPr/>
        <p:nvPr/>
      </p:nvGrpSpPr>
      <p:grpSpPr>
        <a:xfrm>
          <a:off x="0" y="0"/>
          <a:ext cx="0" cy="0"/>
          <a:chOff x="0" y="0"/>
          <a:chExt cx="0" cy="0"/>
        </a:xfrm>
      </p:grpSpPr>
      <p:sp>
        <p:nvSpPr>
          <p:cNvPr id="1049075" name="Rectangle 499"/>
          <p:cNvSpPr>
            <a:spLocks noChangeArrowheads="1"/>
          </p:cNvSpPr>
          <p:nvPr>
            <p:ph type="title"/>
          </p:nvPr>
        </p:nvSpPr>
        <p:spPr>
          <a:xfrm>
            <a:off x="381000" y="609600"/>
            <a:ext cx="8610600" cy="1143000"/>
          </a:xfrm>
          <a:ln/>
        </p:spPr>
        <p:txBody>
          <a:bodyPr/>
          <a:lstStyle/>
          <a:p>
            <a:r>
              <a:rPr lang="en-US" altLang="en-US"/>
              <a:t>Pyroclastic Flow - burns</a:t>
            </a:r>
          </a:p>
        </p:txBody>
      </p:sp>
      <p:pic>
        <p:nvPicPr>
          <p:cNvPr id="2097327"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158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1" name="Rectangle 505"/>
          <p:cNvSpPr>
            <a:spLocks noChangeArrowheads="1"/>
          </p:cNvSpPr>
          <p:nvPr>
            <p:ph type="title"/>
          </p:nvPr>
        </p:nvSpPr>
        <p:spPr>
          <a:xfrm>
            <a:off x="381000" y="609600"/>
            <a:ext cx="8610600" cy="1143000"/>
          </a:xfrm>
          <a:ln/>
        </p:spPr>
        <p:txBody>
          <a:bodyPr/>
          <a:lstStyle/>
          <a:p>
            <a:r>
              <a:rPr lang="en-US" altLang="en-US"/>
              <a:t>Pyroclastic Flow - lahars</a:t>
            </a:r>
          </a:p>
        </p:txBody>
      </p:sp>
      <p:sp>
        <p:nvSpPr>
          <p:cNvPr id="1049083" name="Rectangle 507"/>
          <p:cNvSpPr>
            <a:spLocks noChangeArrowheads="1"/>
          </p:cNvSpPr>
          <p:nvPr>
            <p:ph type="body" idx="1"/>
          </p:nvPr>
        </p:nvSpPr>
        <p:spPr>
          <a:xfrm>
            <a:off x="685800" y="1828800"/>
            <a:ext cx="4648200" cy="2667000"/>
          </a:xfrm>
          <a:ln/>
        </p:spPr>
        <p:txBody>
          <a:bodyPr/>
          <a:lstStyle/>
          <a:p>
            <a:pPr>
              <a:lnSpc>
                <a:spcPct val="90000"/>
              </a:lnSpc>
            </a:pPr>
            <a:r>
              <a:rPr lang="en-US" altLang="en-US" sz="2400"/>
              <a:t>Hot volcanic activity can melt snow and ice</a:t>
            </a:r>
            <a:endParaRPr lang="en-US" altLang="en-US"/>
          </a:p>
          <a:p>
            <a:pPr>
              <a:lnSpc>
                <a:spcPct val="90000"/>
              </a:lnSpc>
            </a:pPr>
            <a:r>
              <a:rPr lang="en-US" altLang="en-US" sz="2400"/>
              <a:t>Melt water picks up rock and debris</a:t>
            </a:r>
            <a:endParaRPr lang="en-US" altLang="en-US"/>
          </a:p>
          <a:p>
            <a:pPr>
              <a:lnSpc>
                <a:spcPct val="90000"/>
              </a:lnSpc>
            </a:pPr>
            <a:r>
              <a:rPr lang="en-US" altLang="en-US" sz="2400"/>
              <a:t>Forms fast flowing, high energy torrents</a:t>
            </a:r>
            <a:endParaRPr lang="en-US" altLang="en-US"/>
          </a:p>
          <a:p>
            <a:pPr>
              <a:lnSpc>
                <a:spcPct val="90000"/>
              </a:lnSpc>
            </a:pPr>
            <a:r>
              <a:rPr lang="en-US" altLang="en-US" sz="2400"/>
              <a:t>Destroys all in its path</a:t>
            </a:r>
            <a:endParaRPr lang="en-US" altLang="en-US"/>
          </a:p>
        </p:txBody>
      </p:sp>
      <p:pic>
        <p:nvPicPr>
          <p:cNvPr id="2097329" name="Picture 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0495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31" name="Picture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95800"/>
            <a:ext cx="30305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9" name="Rectangle 513"/>
          <p:cNvSpPr>
            <a:spLocks noChangeArrowheads="1"/>
          </p:cNvSpPr>
          <p:nvPr>
            <p:ph type="title"/>
          </p:nvPr>
        </p:nvSpPr>
        <p:spPr>
          <a:xfrm>
            <a:off x="381000" y="838200"/>
            <a:ext cx="4343400" cy="1143000"/>
          </a:xfrm>
          <a:ln/>
        </p:spPr>
        <p:txBody>
          <a:bodyPr anchor="t"/>
          <a:lstStyle/>
          <a:p>
            <a:r>
              <a:rPr lang="en-US" altLang="en-US"/>
              <a:t>Pyroclastic Fall</a:t>
            </a:r>
          </a:p>
        </p:txBody>
      </p:sp>
      <p:sp>
        <p:nvSpPr>
          <p:cNvPr id="1049091" name="Rectangle 515"/>
          <p:cNvSpPr>
            <a:spLocks noChangeArrowheads="1"/>
          </p:cNvSpPr>
          <p:nvPr/>
        </p:nvSpPr>
        <p:spPr bwMode="auto">
          <a:xfrm>
            <a:off x="609600" y="1828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SzPct val="100000"/>
              <a:buFontTx/>
              <a:buChar char="•"/>
            </a:pPr>
            <a:r>
              <a:rPr lang="en-US" altLang="en-US" sz="3200"/>
              <a:t>Ash load</a:t>
            </a:r>
            <a:endParaRPr lang="en-US" altLang="en-US"/>
          </a:p>
          <a:p>
            <a:pPr marL="742950" lvl="1" indent="-285750" eaLnBrk="0" hangingPunct="0">
              <a:spcBef>
                <a:spcPct val="20000"/>
              </a:spcBef>
              <a:buSzPct val="100000"/>
              <a:buFontTx/>
              <a:buChar char="–"/>
            </a:pPr>
            <a:r>
              <a:rPr lang="en-US" altLang="en-US" sz="2800"/>
              <a:t>Collapses roofs</a:t>
            </a:r>
            <a:endParaRPr lang="en-US" altLang="en-US"/>
          </a:p>
          <a:p>
            <a:pPr marL="742950" lvl="1" indent="-285750" eaLnBrk="0" hangingPunct="0">
              <a:spcBef>
                <a:spcPct val="20000"/>
              </a:spcBef>
              <a:buSzPct val="100000"/>
              <a:buFontTx/>
              <a:buChar char="–"/>
            </a:pPr>
            <a:r>
              <a:rPr lang="en-US" altLang="en-US" sz="2800"/>
              <a:t>Brings down power lines</a:t>
            </a:r>
            <a:endParaRPr lang="en-US" altLang="en-US"/>
          </a:p>
          <a:p>
            <a:pPr marL="742950" lvl="1" indent="-285750" eaLnBrk="0" hangingPunct="0">
              <a:spcBef>
                <a:spcPct val="20000"/>
              </a:spcBef>
              <a:buSzPct val="100000"/>
              <a:buFontTx/>
              <a:buChar char="–"/>
            </a:pPr>
            <a:r>
              <a:rPr lang="en-US" altLang="en-US" sz="2800"/>
              <a:t>Kills plants</a:t>
            </a:r>
            <a:endParaRPr lang="en-US" altLang="en-US"/>
          </a:p>
          <a:p>
            <a:pPr marL="742950" lvl="1" indent="-285750" eaLnBrk="0" hangingPunct="0">
              <a:spcBef>
                <a:spcPct val="20000"/>
              </a:spcBef>
              <a:buSzPct val="100000"/>
              <a:buFontTx/>
              <a:buChar char="–"/>
            </a:pPr>
            <a:r>
              <a:rPr lang="en-US" altLang="en-US" sz="2800"/>
              <a:t>Contaminates water supplies</a:t>
            </a:r>
            <a:endParaRPr lang="en-US" altLang="en-US"/>
          </a:p>
          <a:p>
            <a:pPr marL="742950" lvl="1" indent="-285750" eaLnBrk="0" hangingPunct="0">
              <a:spcBef>
                <a:spcPct val="20000"/>
              </a:spcBef>
              <a:buSzPct val="100000"/>
              <a:buFontTx/>
              <a:buChar char="–"/>
            </a:pPr>
            <a:r>
              <a:rPr lang="en-US" altLang="en-US" sz="2800"/>
              <a:t>Respiratory hazard for humans and animals</a:t>
            </a:r>
            <a:endParaRPr lang="en-US" altLang="en-US"/>
          </a:p>
        </p:txBody>
      </p:sp>
      <p:pic>
        <p:nvPicPr>
          <p:cNvPr id="2097333" name="Picture 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2667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35" name="Picture 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22575"/>
            <a:ext cx="2667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37" name="Picture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053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7" name="Rectangle 521"/>
          <p:cNvSpPr>
            <a:spLocks noChangeArrowheads="1"/>
          </p:cNvSpPr>
          <p:nvPr>
            <p:ph type="title"/>
          </p:nvPr>
        </p:nvSpPr>
        <p:spPr>
          <a:ln/>
        </p:spPr>
        <p:txBody>
          <a:bodyPr anchor="t"/>
          <a:lstStyle/>
          <a:p>
            <a:r>
              <a:rPr lang="en-US" altLang="en-US"/>
              <a:t>Lava Flow</a:t>
            </a:r>
          </a:p>
        </p:txBody>
      </p:sp>
      <p:sp>
        <p:nvSpPr>
          <p:cNvPr id="1049099" name="Rectangle 523"/>
          <p:cNvSpPr>
            <a:spLocks noChangeArrowheads="1"/>
          </p:cNvSpPr>
          <p:nvPr>
            <p:ph type="body" idx="1"/>
          </p:nvPr>
        </p:nvSpPr>
        <p:spPr>
          <a:xfrm>
            <a:off x="533400" y="2133600"/>
            <a:ext cx="8153400" cy="3962400"/>
          </a:xfrm>
          <a:ln/>
        </p:spPr>
        <p:txBody>
          <a:bodyPr/>
          <a:lstStyle/>
          <a:p>
            <a:r>
              <a:rPr lang="en-US" altLang="en-US"/>
              <a:t>It is not just explosive volcanic activity that can be hazardous. Effusive (lava) activity is also dangerous. </a:t>
            </a:r>
          </a:p>
        </p:txBody>
      </p:sp>
      <p:pic>
        <p:nvPicPr>
          <p:cNvPr id="2097339" name="Picture 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2362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41"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0386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43" name="Picture 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38600"/>
            <a:ext cx="29718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5" name="Rectangle 529"/>
          <p:cNvSpPr>
            <a:spLocks noChangeArrowheads="1"/>
          </p:cNvSpPr>
          <p:nvPr>
            <p:ph type="title"/>
          </p:nvPr>
        </p:nvSpPr>
        <p:spPr>
          <a:ln/>
        </p:spPr>
        <p:txBody>
          <a:bodyPr anchor="t"/>
          <a:lstStyle/>
          <a:p>
            <a:r>
              <a:rPr lang="en-US" altLang="en-US"/>
              <a:t>Lava Flow - Heimaey, Iceland</a:t>
            </a:r>
          </a:p>
        </p:txBody>
      </p:sp>
      <p:sp>
        <p:nvSpPr>
          <p:cNvPr id="1049107" name="Rectangle 531"/>
          <p:cNvSpPr>
            <a:spLocks noChangeArrowheads="1"/>
          </p:cNvSpPr>
          <p:nvPr>
            <p:ph type="body" idx="1"/>
          </p:nvPr>
        </p:nvSpPr>
        <p:spPr>
          <a:xfrm>
            <a:off x="685800" y="2286000"/>
            <a:ext cx="3429000" cy="3810000"/>
          </a:xfrm>
          <a:ln/>
        </p:spPr>
        <p:txBody>
          <a:bodyPr/>
          <a:lstStyle/>
          <a:p>
            <a:r>
              <a:rPr lang="en-US" altLang="en-US" sz="2800"/>
              <a:t>Iceland, January 23,1973.</a:t>
            </a:r>
            <a:endParaRPr lang="en-US" altLang="en-US"/>
          </a:p>
          <a:p>
            <a:r>
              <a:rPr lang="en-US" altLang="en-US" sz="2800"/>
              <a:t>Large fissure eruption threatened the town of Vestmannaeyjar.</a:t>
            </a:r>
            <a:endParaRPr lang="en-US" altLang="en-US"/>
          </a:p>
        </p:txBody>
      </p:sp>
      <p:pic>
        <p:nvPicPr>
          <p:cNvPr id="2097345" name="Picture 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3886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47"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267200"/>
            <a:ext cx="38877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3" name="Rectangle 537"/>
          <p:cNvSpPr>
            <a:spLocks noChangeArrowheads="1"/>
          </p:cNvSpPr>
          <p:nvPr>
            <p:ph type="title"/>
          </p:nvPr>
        </p:nvSpPr>
        <p:spPr>
          <a:ln/>
        </p:spPr>
        <p:txBody>
          <a:bodyPr anchor="t"/>
          <a:lstStyle/>
          <a:p>
            <a:r>
              <a:rPr lang="en-US" altLang="en-US"/>
              <a:t>Lava Flow - Heimaey, Iceland</a:t>
            </a:r>
          </a:p>
        </p:txBody>
      </p:sp>
      <p:sp>
        <p:nvSpPr>
          <p:cNvPr id="1049115" name="Rectangle 539"/>
          <p:cNvSpPr>
            <a:spLocks noChangeArrowheads="1"/>
          </p:cNvSpPr>
          <p:nvPr>
            <p:ph type="body" idx="1"/>
          </p:nvPr>
        </p:nvSpPr>
        <p:spPr>
          <a:xfrm>
            <a:off x="609600" y="2438400"/>
            <a:ext cx="3962400" cy="3657600"/>
          </a:xfrm>
          <a:ln/>
        </p:spPr>
        <p:txBody>
          <a:bodyPr/>
          <a:lstStyle/>
          <a:p>
            <a:r>
              <a:rPr lang="en-US" altLang="en-US" sz="2400"/>
              <a:t>The lava flows caught the inhabitants by surprise</a:t>
            </a:r>
            <a:endParaRPr lang="en-US" altLang="en-US"/>
          </a:p>
          <a:p>
            <a:r>
              <a:rPr lang="en-US" altLang="en-US" sz="2400"/>
              <a:t>Before the eruption was over, approximately one-third of the town of Vestmannaeyjer had been destroyed</a:t>
            </a:r>
            <a:endParaRPr lang="en-US" altLang="en-US"/>
          </a:p>
        </p:txBody>
      </p:sp>
      <p:pic>
        <p:nvPicPr>
          <p:cNvPr id="2097349" name="Picture 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63725"/>
            <a:ext cx="36576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51"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3657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1" name="Rectangle 545"/>
          <p:cNvSpPr>
            <a:spLocks noChangeArrowheads="1"/>
          </p:cNvSpPr>
          <p:nvPr>
            <p:ph type="title"/>
          </p:nvPr>
        </p:nvSpPr>
        <p:spPr>
          <a:ln/>
        </p:spPr>
        <p:txBody>
          <a:bodyPr anchor="t"/>
          <a:lstStyle/>
          <a:p>
            <a:r>
              <a:rPr lang="en-US" altLang="en-US"/>
              <a:t>Lava Flow - Heimaey, Iceland</a:t>
            </a:r>
          </a:p>
        </p:txBody>
      </p:sp>
      <p:sp>
        <p:nvSpPr>
          <p:cNvPr id="1049123" name="Rectangle 547"/>
          <p:cNvSpPr>
            <a:spLocks noChangeArrowheads="1"/>
          </p:cNvSpPr>
          <p:nvPr>
            <p:ph type="body" idx="1"/>
          </p:nvPr>
        </p:nvSpPr>
        <p:spPr>
          <a:xfrm>
            <a:off x="457200" y="1905000"/>
            <a:ext cx="8458200" cy="4191000"/>
          </a:xfrm>
          <a:ln/>
        </p:spPr>
        <p:txBody>
          <a:bodyPr/>
          <a:lstStyle/>
          <a:p>
            <a:r>
              <a:rPr lang="en-US" altLang="en-US" sz="2400"/>
              <a:t>However, the potential damage was reduced by spraying seawater onto the advancing lava flows. </a:t>
            </a:r>
            <a:endParaRPr lang="en-US" altLang="en-US"/>
          </a:p>
          <a:p>
            <a:r>
              <a:rPr lang="en-US" altLang="en-US" sz="2400"/>
              <a:t>This caused them to slow and/or stop, or diverted them away from the undamaged part of the town.</a:t>
            </a:r>
            <a:endParaRPr lang="en-US" altLang="en-US"/>
          </a:p>
        </p:txBody>
      </p:sp>
      <p:pic>
        <p:nvPicPr>
          <p:cNvPr id="2097353" name="Picture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8006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9" name="Rectangle 553"/>
          <p:cNvSpPr>
            <a:spLocks noChangeArrowheads="1"/>
          </p:cNvSpPr>
          <p:nvPr>
            <p:ph type="ctrTitle" idx="4294967295"/>
          </p:nvPr>
        </p:nvSpPr>
        <p:spPr bwMode="auto">
          <a:xfrm>
            <a:off x="685800" y="1447800"/>
            <a:ext cx="77724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Practical Exercise 2.</a:t>
            </a:r>
          </a:p>
        </p:txBody>
      </p:sp>
      <p:sp>
        <p:nvSpPr>
          <p:cNvPr id="1049131" name="Rectangle 555"/>
          <p:cNvSpPr>
            <a:spLocks noChangeArrowheads="1"/>
          </p:cNvSpPr>
          <p:nvPr>
            <p:ph type="subTitle" idx="4294967295"/>
          </p:nvPr>
        </p:nvSpPr>
        <p:spPr bwMode="auto">
          <a:xfrm>
            <a:off x="1752600" y="3429000"/>
            <a:ext cx="5638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en-US" b="1"/>
              <a:t>Assessing Volcanic Hazards</a:t>
            </a:r>
            <a:endParaRPr lang="en-US" altLang="en-US"/>
          </a:p>
        </p:txBody>
      </p:sp>
      <p:pic>
        <p:nvPicPr>
          <p:cNvPr id="2097355" name="Picture 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14525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57"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14400"/>
            <a:ext cx="14525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5" name="Rectangle 329"/>
          <p:cNvSpPr>
            <a:spLocks noChangeArrowheads="1"/>
          </p:cNvSpPr>
          <p:nvPr>
            <p:ph type="title"/>
          </p:nvPr>
        </p:nvSpPr>
        <p:spPr>
          <a:xfrm>
            <a:off x="0" y="838200"/>
            <a:ext cx="9144000" cy="1143000"/>
          </a:xfrm>
          <a:ln/>
        </p:spPr>
        <p:txBody>
          <a:bodyPr anchor="t"/>
          <a:lstStyle/>
          <a:p>
            <a:r>
              <a:rPr lang="en-US" altLang="en-US"/>
              <a:t>How and why do volcanoes erupt?</a:t>
            </a:r>
          </a:p>
        </p:txBody>
      </p:sp>
      <p:sp>
        <p:nvSpPr>
          <p:cNvPr id="1048907" name="Rectangle 331"/>
          <p:cNvSpPr>
            <a:spLocks noChangeArrowheads="1"/>
          </p:cNvSpPr>
          <p:nvPr>
            <p:ph type="body" idx="1"/>
          </p:nvPr>
        </p:nvSpPr>
        <p:spPr>
          <a:xfrm>
            <a:off x="685800" y="1905000"/>
            <a:ext cx="7772400" cy="4495800"/>
          </a:xfrm>
          <a:ln/>
        </p:spPr>
        <p:txBody>
          <a:bodyPr/>
          <a:lstStyle/>
          <a:p>
            <a:r>
              <a:rPr lang="en-US" altLang="en-US" sz="1800">
                <a:latin typeface="Verdana" pitchFamily="80" charset="0"/>
              </a:rPr>
              <a:t>Hot, molten rock (magma) is buoyant (has a lower density than the surrounding rocks) and will rise up through the crust to erupt on the surface.</a:t>
            </a:r>
            <a:endParaRPr lang="en-US" altLang="en-US"/>
          </a:p>
          <a:p>
            <a:pPr lvl="1"/>
            <a:r>
              <a:rPr lang="en-US" altLang="en-US" sz="1600">
                <a:latin typeface="Verdana" pitchFamily="80" charset="0"/>
              </a:rPr>
              <a:t>Same principle as hot air rising, e.g. how a hot air balloon works</a:t>
            </a:r>
            <a:endParaRPr lang="en-US" altLang="en-US"/>
          </a:p>
          <a:p>
            <a:r>
              <a:rPr lang="en-US" altLang="en-US" sz="1800">
                <a:latin typeface="Verdana" pitchFamily="80" charset="0"/>
              </a:rPr>
              <a:t>When magma reaches the surface it depends on how easily it flows (viscosity) and the amount of gas (H</a:t>
            </a:r>
            <a:r>
              <a:rPr lang="en-US" altLang="en-US" sz="1800" baseline="-25000">
                <a:latin typeface="Verdana" pitchFamily="80" charset="0"/>
              </a:rPr>
              <a:t>2</a:t>
            </a:r>
            <a:r>
              <a:rPr lang="en-US" altLang="en-US" sz="1800">
                <a:latin typeface="Verdana" pitchFamily="80" charset="0"/>
              </a:rPr>
              <a:t>O, CO</a:t>
            </a:r>
            <a:r>
              <a:rPr lang="en-US" altLang="en-US" sz="1800" baseline="-25000">
                <a:latin typeface="Verdana" pitchFamily="80" charset="0"/>
              </a:rPr>
              <a:t>2</a:t>
            </a:r>
            <a:r>
              <a:rPr lang="en-US" altLang="en-US" sz="1800">
                <a:latin typeface="Verdana" pitchFamily="80" charset="0"/>
              </a:rPr>
              <a:t>, S) it has in it as to how it erupts.</a:t>
            </a:r>
            <a:endParaRPr lang="en-US" altLang="en-US"/>
          </a:p>
          <a:p>
            <a:r>
              <a:rPr lang="en-US" altLang="en-US" sz="1800">
                <a:latin typeface="Verdana" pitchFamily="80" charset="0"/>
              </a:rPr>
              <a:t>Large amounts of gas and a high viscosity (sticky) magma will form an explosive eruption!</a:t>
            </a:r>
            <a:endParaRPr lang="en-US" altLang="en-US"/>
          </a:p>
          <a:p>
            <a:pPr lvl="1"/>
            <a:r>
              <a:rPr lang="en-US" altLang="en-US" sz="1600">
                <a:latin typeface="Verdana" pitchFamily="80" charset="0"/>
              </a:rPr>
              <a:t>Think about shaking a carbonated drink and then releasing the cap.</a:t>
            </a:r>
            <a:endParaRPr lang="en-US" altLang="en-US"/>
          </a:p>
          <a:p>
            <a:r>
              <a:rPr lang="en-US" altLang="en-US" sz="1800">
                <a:latin typeface="Verdana" pitchFamily="80" charset="0"/>
              </a:rPr>
              <a:t>Small amounts of gas and (or) low viscosity (runny) magma will form an effusive eruption</a:t>
            </a:r>
            <a:endParaRPr lang="en-US" altLang="en-US"/>
          </a:p>
          <a:p>
            <a:pPr lvl="1"/>
            <a:r>
              <a:rPr lang="en-US" altLang="en-US" sz="1600">
                <a:latin typeface="Verdana" pitchFamily="80" charset="0"/>
              </a:rPr>
              <a:t>Where the magma just trickles out of the volcano (lava flow).</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7" name="Rectangle 561"/>
          <p:cNvSpPr>
            <a:spLocks noChangeArrowheads="1"/>
          </p:cNvSpPr>
          <p:nvPr>
            <p:ph type="body" idx="1"/>
          </p:nvPr>
        </p:nvSpPr>
        <p:spPr>
          <a:xfrm>
            <a:off x="1066800" y="990600"/>
            <a:ext cx="6781800" cy="4575175"/>
          </a:xfrm>
          <a:ln/>
        </p:spPr>
        <p:txBody>
          <a:bodyPr/>
          <a:lstStyle/>
          <a:p>
            <a:pPr algn="ctr">
              <a:buFontTx/>
              <a:buNone/>
            </a:pPr>
            <a:r>
              <a:rPr lang="en-US" altLang="en-US"/>
              <a:t>So….</a:t>
            </a:r>
          </a:p>
          <a:p>
            <a:pPr algn="ctr">
              <a:buFontTx/>
              <a:buNone/>
            </a:pPr>
            <a:r>
              <a:rPr lang="en-US" altLang="en-US"/>
              <a:t>How do we minimize the risk of active volcanoes?</a:t>
            </a:r>
          </a:p>
        </p:txBody>
      </p:sp>
      <p:pic>
        <p:nvPicPr>
          <p:cNvPr id="2097359" name="Picture 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5562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97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3" name="Rectangle 567"/>
          <p:cNvSpPr>
            <a:spLocks noChangeArrowheads="1"/>
          </p:cNvSpPr>
          <p:nvPr>
            <p:ph type="title"/>
          </p:nvPr>
        </p:nvSpPr>
        <p:spPr>
          <a:ln/>
        </p:spPr>
        <p:txBody>
          <a:bodyPr anchor="t"/>
          <a:lstStyle/>
          <a:p>
            <a:r>
              <a:rPr lang="en-US" altLang="en-US"/>
              <a:t>Volcano Monitoring</a:t>
            </a:r>
          </a:p>
        </p:txBody>
      </p:sp>
      <p:sp>
        <p:nvSpPr>
          <p:cNvPr id="1049145" name="Rectangle 569"/>
          <p:cNvSpPr>
            <a:spLocks noChangeArrowheads="1"/>
          </p:cNvSpPr>
          <p:nvPr/>
        </p:nvSpPr>
        <p:spPr bwMode="auto">
          <a:xfrm>
            <a:off x="6096000" y="2270125"/>
            <a:ext cx="2819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000"/>
              <a:t>Volcano Observatories are set up on all active volcanoes that threaten the human population. These are designed to monitor and potentially to predict the eruptive behaviour of the volcano in question.</a:t>
            </a:r>
            <a:endParaRPr lang="en-US" altLang="en-US"/>
          </a:p>
        </p:txBody>
      </p:sp>
      <p:pic>
        <p:nvPicPr>
          <p:cNvPr id="2097361" name="Picture 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586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363"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586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151" name="Rectangle 575"/>
          <p:cNvSpPr>
            <a:spLocks noChangeArrowheads="1"/>
          </p:cNvSpPr>
          <p:nvPr>
            <p:ph type="title"/>
          </p:nvPr>
        </p:nvSpPr>
        <p:spPr>
          <a:ln/>
        </p:spPr>
        <p:txBody>
          <a:bodyPr anchor="t"/>
          <a:lstStyle/>
          <a:p>
            <a:r>
              <a:rPr lang="en-US" altLang="en-US"/>
              <a:t>Volcano Monitoring</a:t>
            </a:r>
          </a:p>
        </p:txBody>
      </p:sp>
      <p:sp>
        <p:nvSpPr>
          <p:cNvPr id="1049153" name="Rectangle 577"/>
          <p:cNvSpPr>
            <a:spLocks noChangeArrowheads="1"/>
          </p:cNvSpPr>
          <p:nvPr>
            <p:ph type="body" idx="1"/>
          </p:nvPr>
        </p:nvSpPr>
        <p:spPr>
          <a:xfrm>
            <a:off x="6096000" y="2133600"/>
            <a:ext cx="2895600" cy="4076700"/>
          </a:xfrm>
          <a:ln/>
        </p:spPr>
        <p:txBody>
          <a:bodyPr/>
          <a:lstStyle/>
          <a:p>
            <a:r>
              <a:rPr lang="en-US" altLang="en-US" sz="2800"/>
              <a:t>Seismicity</a:t>
            </a:r>
            <a:endParaRPr lang="en-US" altLang="en-US"/>
          </a:p>
          <a:p>
            <a:r>
              <a:rPr lang="en-US" altLang="en-US" sz="2800"/>
              <a:t>Deformation</a:t>
            </a:r>
            <a:endParaRPr lang="en-US" altLang="en-US"/>
          </a:p>
          <a:p>
            <a:r>
              <a:rPr lang="en-US" altLang="en-US" sz="2800"/>
              <a:t>Gas Output </a:t>
            </a:r>
            <a:endParaRPr lang="en-US" altLang="en-US"/>
          </a:p>
          <a:p>
            <a:pPr lvl="1"/>
            <a:r>
              <a:rPr lang="en-US" altLang="en-US" sz="2000"/>
              <a:t>(on volcano and remote sensing techniques)</a:t>
            </a:r>
            <a:endParaRPr lang="en-US" altLang="en-US"/>
          </a:p>
          <a:p>
            <a:pPr>
              <a:buFontTx/>
              <a:buNone/>
            </a:pPr>
            <a:endParaRPr lang="en-US" altLang="en-US" sz="3600"/>
          </a:p>
          <a:p>
            <a:endParaRPr lang="en-US" altLang="en-US" sz="3600"/>
          </a:p>
        </p:txBody>
      </p:sp>
      <p:sp>
        <p:nvSpPr>
          <p:cNvPr id="1049155" name="Rectangle 579"/>
          <p:cNvSpPr>
            <a:spLocks noChangeArrowheads="1"/>
          </p:cNvSpPr>
          <p:nvPr/>
        </p:nvSpPr>
        <p:spPr bwMode="auto">
          <a:xfrm>
            <a:off x="6172200" y="4724400"/>
            <a:ext cx="2590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altLang="en-US">
                <a:solidFill>
                  <a:srgbClr val="990000"/>
                </a:solidFill>
              </a:rPr>
              <a:t>These three things are the most important precursors to an eruption.</a:t>
            </a:r>
            <a:endParaRPr lang="en-US" altLang="en-US"/>
          </a:p>
        </p:txBody>
      </p:sp>
      <p:sp>
        <p:nvSpPr>
          <p:cNvPr id="1049157" name="Rectangle 581"/>
          <p:cNvSpPr>
            <a:spLocks/>
          </p:cNvSpPr>
          <p:nvPr/>
        </p:nvSpPr>
        <p:spPr bwMode="auto">
          <a:xfrm>
            <a:off x="1295400" y="2971800"/>
            <a:ext cx="990600" cy="1219200"/>
          </a:xfrm>
          <a:prstGeom prst="rect">
            <a:avLst/>
          </a:prstGeom>
          <a:noFill/>
          <a:ln w="254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159" name="Rectangle 583"/>
          <p:cNvSpPr>
            <a:spLocks/>
          </p:cNvSpPr>
          <p:nvPr/>
        </p:nvSpPr>
        <p:spPr bwMode="auto">
          <a:xfrm>
            <a:off x="228600" y="5029200"/>
            <a:ext cx="1752600" cy="228600"/>
          </a:xfrm>
          <a:prstGeom prst="rect">
            <a:avLst/>
          </a:prstGeom>
          <a:noFill/>
          <a:ln w="254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161" name="Rectangle 585"/>
          <p:cNvSpPr>
            <a:spLocks/>
          </p:cNvSpPr>
          <p:nvPr/>
        </p:nvSpPr>
        <p:spPr bwMode="auto">
          <a:xfrm>
            <a:off x="3657600" y="3124200"/>
            <a:ext cx="1143000" cy="1219200"/>
          </a:xfrm>
          <a:prstGeom prst="rect">
            <a:avLst/>
          </a:prstGeom>
          <a:noFill/>
          <a:ln w="254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7" name="Rectangle 591"/>
          <p:cNvSpPr>
            <a:spLocks noChangeArrowheads="1"/>
          </p:cNvSpPr>
          <p:nvPr>
            <p:ph type="title"/>
          </p:nvPr>
        </p:nvSpPr>
        <p:spPr>
          <a:ln/>
        </p:spPr>
        <p:txBody>
          <a:bodyPr anchor="t"/>
          <a:lstStyle/>
          <a:p>
            <a:r>
              <a:rPr lang="en-US" altLang="en-US"/>
              <a:t>Seismic Activity</a:t>
            </a:r>
          </a:p>
        </p:txBody>
      </p:sp>
      <p:sp>
        <p:nvSpPr>
          <p:cNvPr id="1049169" name="Rectangle 593"/>
          <p:cNvSpPr>
            <a:spLocks noChangeArrowheads="1"/>
          </p:cNvSpPr>
          <p:nvPr>
            <p:ph type="body" idx="1"/>
          </p:nvPr>
        </p:nvSpPr>
        <p:spPr>
          <a:xfrm>
            <a:off x="1066800" y="1981200"/>
            <a:ext cx="7239000" cy="4038600"/>
          </a:xfrm>
          <a:ln/>
        </p:spPr>
        <p:txBody>
          <a:bodyPr/>
          <a:lstStyle/>
          <a:p>
            <a:r>
              <a:rPr lang="en-US" altLang="en-US" sz="2000"/>
              <a:t>Earthquake activity commonly precedes an eruption</a:t>
            </a:r>
            <a:endParaRPr lang="en-US" altLang="en-US"/>
          </a:p>
          <a:p>
            <a:pPr lvl="1"/>
            <a:r>
              <a:rPr lang="en-US" altLang="en-US" sz="2000"/>
              <a:t>Result of magma pushing up towards the surface</a:t>
            </a:r>
            <a:endParaRPr lang="en-US" altLang="en-US"/>
          </a:p>
          <a:p>
            <a:pPr lvl="1"/>
            <a:r>
              <a:rPr lang="en-US" altLang="en-US" sz="2000"/>
              <a:t>Increase volume of material in the volcano shatters the rock</a:t>
            </a:r>
            <a:endParaRPr lang="en-US" altLang="en-US"/>
          </a:p>
          <a:p>
            <a:pPr lvl="1"/>
            <a:r>
              <a:rPr lang="en-US" altLang="en-US" sz="2000"/>
              <a:t>This causes earthquakes</a:t>
            </a:r>
            <a:endParaRPr lang="en-US" altLang="en-US"/>
          </a:p>
          <a:p>
            <a:endParaRPr lang="en-US" altLang="en-US" sz="2400"/>
          </a:p>
        </p:txBody>
      </p:sp>
      <p:pic>
        <p:nvPicPr>
          <p:cNvPr id="2097365" name="Picture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54149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5" name="Rectangle 599"/>
          <p:cNvSpPr>
            <a:spLocks noChangeArrowheads="1"/>
          </p:cNvSpPr>
          <p:nvPr>
            <p:ph type="title"/>
          </p:nvPr>
        </p:nvSpPr>
        <p:spPr>
          <a:ln/>
        </p:spPr>
        <p:txBody>
          <a:bodyPr anchor="t"/>
          <a:lstStyle/>
          <a:p>
            <a:r>
              <a:rPr lang="en-US" altLang="en-US"/>
              <a:t>Seismic Activity</a:t>
            </a:r>
          </a:p>
        </p:txBody>
      </p:sp>
      <p:sp>
        <p:nvSpPr>
          <p:cNvPr id="1049177" name="Rectangle 601"/>
          <p:cNvSpPr>
            <a:spLocks noChangeArrowheads="1"/>
          </p:cNvSpPr>
          <p:nvPr>
            <p:ph type="body" idx="1"/>
          </p:nvPr>
        </p:nvSpPr>
        <p:spPr>
          <a:xfrm>
            <a:off x="2057400" y="1676400"/>
            <a:ext cx="6248400" cy="4343400"/>
          </a:xfrm>
          <a:ln/>
        </p:spPr>
        <p:txBody>
          <a:bodyPr/>
          <a:lstStyle/>
          <a:p>
            <a:endParaRPr lang="en-US" altLang="en-US" sz="2400"/>
          </a:p>
          <a:p>
            <a:endParaRPr lang="en-US" altLang="en-US" sz="2400"/>
          </a:p>
        </p:txBody>
      </p:sp>
      <p:pic>
        <p:nvPicPr>
          <p:cNvPr id="2097367" name="Picture 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69" name="Picture 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86200"/>
            <a:ext cx="27432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179" name="Rectangle 603"/>
          <p:cNvSpPr>
            <a:spLocks noChangeArrowheads="1"/>
          </p:cNvSpPr>
          <p:nvPr/>
        </p:nvSpPr>
        <p:spPr bwMode="auto">
          <a:xfrm>
            <a:off x="2209800" y="1828800"/>
            <a:ext cx="624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SzPct val="100000"/>
              <a:buFontTx/>
              <a:buChar char="•"/>
            </a:pPr>
            <a:r>
              <a:rPr lang="en-US" altLang="en-US" sz="2000"/>
              <a:t>Earthquake activity is measured by Seismographs</a:t>
            </a:r>
            <a:endParaRPr lang="en-US" altLang="en-US"/>
          </a:p>
          <a:p>
            <a:pPr marL="742950" lvl="1" indent="-285750" eaLnBrk="0" hangingPunct="0">
              <a:spcBef>
                <a:spcPct val="20000"/>
              </a:spcBef>
              <a:buSzPct val="100000"/>
              <a:buFontTx/>
              <a:buChar char="–"/>
            </a:pPr>
            <a:r>
              <a:rPr lang="en-US" altLang="en-US" sz="1800"/>
              <a:t>Seismographs are stationed on the flanks of the volcano</a:t>
            </a:r>
            <a:endParaRPr lang="en-US" altLang="en-US"/>
          </a:p>
          <a:p>
            <a:pPr marL="742950" lvl="1" indent="-285750" eaLnBrk="0" hangingPunct="0">
              <a:spcBef>
                <a:spcPct val="20000"/>
              </a:spcBef>
              <a:buSzPct val="100000"/>
              <a:buFontTx/>
              <a:buChar char="–"/>
            </a:pPr>
            <a:r>
              <a:rPr lang="en-US" altLang="en-US" sz="1800"/>
              <a:t>These record the frequency, duration and intensity of the earthquakes and report it back to the volcano observatory.</a:t>
            </a:r>
            <a:endParaRPr lang="en-US" altLang="en-US"/>
          </a:p>
          <a:p>
            <a:pPr marL="342900" indent="-342900" eaLnBrk="0" hangingPunct="0">
              <a:spcBef>
                <a:spcPct val="20000"/>
              </a:spcBef>
              <a:buSzPct val="100000"/>
              <a:buFontTx/>
              <a:buChar char="•"/>
            </a:pPr>
            <a:endParaRPr lang="en-US" altLang="en-US"/>
          </a:p>
        </p:txBody>
      </p:sp>
      <p:pic>
        <p:nvPicPr>
          <p:cNvPr id="2097371" name="Picture 2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86200"/>
            <a:ext cx="45180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5" name="Rectangle 609"/>
          <p:cNvSpPr>
            <a:spLocks noChangeArrowheads="1"/>
          </p:cNvSpPr>
          <p:nvPr>
            <p:ph type="title"/>
          </p:nvPr>
        </p:nvSpPr>
        <p:spPr>
          <a:ln/>
        </p:spPr>
        <p:txBody>
          <a:bodyPr anchor="t"/>
          <a:lstStyle/>
          <a:p>
            <a:r>
              <a:rPr lang="en-US" altLang="en-US"/>
              <a:t>Deformation Monitoring</a:t>
            </a:r>
          </a:p>
        </p:txBody>
      </p:sp>
      <p:sp>
        <p:nvSpPr>
          <p:cNvPr id="1049187" name="Rectangle 611"/>
          <p:cNvSpPr>
            <a:spLocks noChangeArrowheads="1"/>
          </p:cNvSpPr>
          <p:nvPr>
            <p:ph type="body" idx="1"/>
          </p:nvPr>
        </p:nvSpPr>
        <p:spPr>
          <a:xfrm>
            <a:off x="1295400" y="1752600"/>
            <a:ext cx="6248400" cy="4267200"/>
          </a:xfrm>
          <a:ln/>
        </p:spPr>
        <p:txBody>
          <a:bodyPr/>
          <a:lstStyle/>
          <a:p>
            <a:r>
              <a:rPr lang="en-US" altLang="en-US" sz="2000"/>
              <a:t>“Tiltmeters” are used to measure the deformation of the volcano</a:t>
            </a:r>
            <a:endParaRPr lang="en-US" altLang="en-US"/>
          </a:p>
          <a:p>
            <a:pPr lvl="1"/>
            <a:r>
              <a:rPr lang="en-US" altLang="en-US" sz="1400"/>
              <a:t>The tiltmeters measure changes in slope as small as one part per million. A slope change of one part per million is equivalent to raising the end of a board one kilometer long only one millimeter!</a:t>
            </a:r>
            <a:endParaRPr lang="en-US" altLang="en-US"/>
          </a:p>
          <a:p>
            <a:endParaRPr lang="en-US" altLang="en-US" sz="2400"/>
          </a:p>
        </p:txBody>
      </p:sp>
      <p:pic>
        <p:nvPicPr>
          <p:cNvPr id="2097373" name="Picture 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43434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75" name="Picture 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00400"/>
            <a:ext cx="382905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3" name="Rectangle 617"/>
          <p:cNvSpPr>
            <a:spLocks noChangeArrowheads="1"/>
          </p:cNvSpPr>
          <p:nvPr>
            <p:ph type="title"/>
          </p:nvPr>
        </p:nvSpPr>
        <p:spPr>
          <a:ln/>
        </p:spPr>
        <p:txBody>
          <a:bodyPr anchor="t"/>
          <a:lstStyle/>
          <a:p>
            <a:r>
              <a:rPr lang="en-US" altLang="en-US"/>
              <a:t>Deformation Monitoring</a:t>
            </a:r>
          </a:p>
        </p:txBody>
      </p:sp>
      <p:sp>
        <p:nvSpPr>
          <p:cNvPr id="1049195" name="Rectangle 619"/>
          <p:cNvSpPr>
            <a:spLocks noChangeArrowheads="1"/>
          </p:cNvSpPr>
          <p:nvPr>
            <p:ph type="body" idx="1"/>
          </p:nvPr>
        </p:nvSpPr>
        <p:spPr>
          <a:xfrm>
            <a:off x="381000" y="1981200"/>
            <a:ext cx="8534400" cy="4114800"/>
          </a:xfrm>
          <a:ln/>
        </p:spPr>
        <p:txBody>
          <a:bodyPr/>
          <a:lstStyle/>
          <a:p>
            <a:r>
              <a:rPr lang="en-US" altLang="en-US" sz="2000"/>
              <a:t>Tilltmeters can tell you when new material enters the magma chamber.</a:t>
            </a:r>
            <a:endParaRPr lang="en-US" altLang="en-US"/>
          </a:p>
          <a:p>
            <a:endParaRPr lang="en-US" altLang="en-US" sz="2400"/>
          </a:p>
        </p:txBody>
      </p:sp>
      <p:sp>
        <p:nvSpPr>
          <p:cNvPr id="1049197" name="Rectangle 621"/>
          <p:cNvSpPr>
            <a:spLocks noChangeArrowheads="1"/>
          </p:cNvSpPr>
          <p:nvPr/>
        </p:nvSpPr>
        <p:spPr bwMode="auto">
          <a:xfrm>
            <a:off x="6781800" y="4343400"/>
            <a:ext cx="1447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400"/>
              <a:t>Note the presence of earthquakes in relation to the deformation. Often it is a combination of events that fore-warns of an eruption.</a:t>
            </a:r>
            <a:endParaRPr lang="en-US" altLang="en-US"/>
          </a:p>
        </p:txBody>
      </p:sp>
      <p:pic>
        <p:nvPicPr>
          <p:cNvPr id="2097377" name="Picture 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47974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199" name="Rectangle 623"/>
          <p:cNvSpPr>
            <a:spLocks noChangeArrowheads="1"/>
          </p:cNvSpPr>
          <p:nvPr/>
        </p:nvSpPr>
        <p:spPr bwMode="auto">
          <a:xfrm>
            <a:off x="1905000" y="2514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A</a:t>
            </a:r>
          </a:p>
        </p:txBody>
      </p:sp>
      <p:sp>
        <p:nvSpPr>
          <p:cNvPr id="1049201" name="Rectangle 625"/>
          <p:cNvSpPr>
            <a:spLocks noChangeArrowheads="1"/>
          </p:cNvSpPr>
          <p:nvPr/>
        </p:nvSpPr>
        <p:spPr bwMode="auto">
          <a:xfrm>
            <a:off x="1905000" y="449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7" name="Rectangle 631"/>
          <p:cNvSpPr>
            <a:spLocks noChangeArrowheads="1"/>
          </p:cNvSpPr>
          <p:nvPr>
            <p:ph type="title"/>
          </p:nvPr>
        </p:nvSpPr>
        <p:spPr>
          <a:ln/>
        </p:spPr>
        <p:txBody>
          <a:bodyPr anchor="t"/>
          <a:lstStyle/>
          <a:p>
            <a:r>
              <a:rPr lang="en-US" altLang="en-US"/>
              <a:t>Gas Monitoring</a:t>
            </a:r>
          </a:p>
        </p:txBody>
      </p:sp>
      <p:sp>
        <p:nvSpPr>
          <p:cNvPr id="1049209" name="Rectangle 633"/>
          <p:cNvSpPr>
            <a:spLocks noChangeArrowheads="1"/>
          </p:cNvSpPr>
          <p:nvPr>
            <p:ph type="body" idx="1"/>
          </p:nvPr>
        </p:nvSpPr>
        <p:spPr>
          <a:xfrm>
            <a:off x="990600" y="1905000"/>
            <a:ext cx="7772400" cy="4343400"/>
          </a:xfrm>
          <a:ln/>
        </p:spPr>
        <p:txBody>
          <a:bodyPr/>
          <a:lstStyle/>
          <a:p>
            <a:r>
              <a:rPr lang="en-US" altLang="en-US" sz="2000"/>
              <a:t>Commonly gas output from a volcano increases or changes composition before an eruption.</a:t>
            </a:r>
            <a:endParaRPr lang="en-US" altLang="en-US"/>
          </a:p>
          <a:p>
            <a:pPr lvl="1"/>
            <a:r>
              <a:rPr lang="en-US" altLang="en-US" sz="2000"/>
              <a:t>As magma rises to the surface it releases (exsolves) much of its gas content.</a:t>
            </a:r>
            <a:endParaRPr lang="en-US" altLang="en-US"/>
          </a:p>
          <a:p>
            <a:pPr lvl="1"/>
            <a:r>
              <a:rPr lang="en-US" altLang="en-US" sz="2000"/>
              <a:t>This can be measured</a:t>
            </a:r>
            <a:endParaRPr lang="en-US" altLang="en-US"/>
          </a:p>
          <a:p>
            <a:endParaRPr lang="en-US" altLang="en-US" sz="2400"/>
          </a:p>
        </p:txBody>
      </p:sp>
      <p:pic>
        <p:nvPicPr>
          <p:cNvPr id="2097379" name="Picture 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33800"/>
            <a:ext cx="2971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81" name="Picture 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124200"/>
            <a:ext cx="22812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5" name="Rectangle 639"/>
          <p:cNvSpPr>
            <a:spLocks noChangeArrowheads="1"/>
          </p:cNvSpPr>
          <p:nvPr>
            <p:ph type="title"/>
          </p:nvPr>
        </p:nvSpPr>
        <p:spPr>
          <a:ln/>
        </p:spPr>
        <p:txBody>
          <a:bodyPr anchor="t"/>
          <a:lstStyle/>
          <a:p>
            <a:r>
              <a:rPr lang="en-US" altLang="en-US"/>
              <a:t>Gas Monitoring</a:t>
            </a:r>
          </a:p>
        </p:txBody>
      </p:sp>
      <p:sp>
        <p:nvSpPr>
          <p:cNvPr id="1049217" name="Rectangle 641"/>
          <p:cNvSpPr>
            <a:spLocks noChangeArrowheads="1"/>
          </p:cNvSpPr>
          <p:nvPr>
            <p:ph type="body" idx="1"/>
          </p:nvPr>
        </p:nvSpPr>
        <p:spPr>
          <a:xfrm>
            <a:off x="304800" y="1676400"/>
            <a:ext cx="6705600" cy="4343400"/>
          </a:xfrm>
          <a:ln/>
        </p:spPr>
        <p:txBody>
          <a:bodyPr/>
          <a:lstStyle/>
          <a:p>
            <a:r>
              <a:rPr lang="en-US" altLang="en-US" sz="2400"/>
              <a:t> Gas samples are collected from fumaroles and active vents. </a:t>
            </a:r>
            <a:endParaRPr lang="en-US" altLang="en-US"/>
          </a:p>
          <a:p>
            <a:endParaRPr lang="en-US" altLang="en-US" sz="2400"/>
          </a:p>
          <a:p>
            <a:endParaRPr lang="en-US" altLang="en-US" sz="2400"/>
          </a:p>
          <a:p>
            <a:endParaRPr lang="en-US" altLang="en-US" sz="2400"/>
          </a:p>
          <a:p>
            <a:endParaRPr lang="en-US" altLang="en-US" sz="2400"/>
          </a:p>
          <a:p>
            <a:r>
              <a:rPr lang="en-US" altLang="en-US" sz="2400"/>
              <a:t> Gas levels may also be monitored by remote sensing techniques</a:t>
            </a:r>
            <a:endParaRPr lang="en-US" altLang="en-US"/>
          </a:p>
          <a:p>
            <a:endParaRPr lang="en-US" altLang="en-US" sz="2400"/>
          </a:p>
        </p:txBody>
      </p:sp>
      <p:pic>
        <p:nvPicPr>
          <p:cNvPr id="2097383" name="Picture 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81225"/>
            <a:ext cx="33528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85" name="Picture 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19200"/>
            <a:ext cx="1984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87" name="Picture 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2743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89" name="Picture 2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756150"/>
            <a:ext cx="2895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91"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343400"/>
            <a:ext cx="150971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93" name="Picture 2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105400"/>
            <a:ext cx="23209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Rectangle 647"/>
          <p:cNvSpPr>
            <a:spLocks noChangeArrowheads="1"/>
          </p:cNvSpPr>
          <p:nvPr>
            <p:ph type="title"/>
          </p:nvPr>
        </p:nvSpPr>
        <p:spPr>
          <a:ln/>
        </p:spPr>
        <p:txBody>
          <a:bodyPr anchor="t"/>
          <a:lstStyle/>
          <a:p>
            <a:r>
              <a:rPr lang="en-US" altLang="en-US"/>
              <a:t>In Summary..</a:t>
            </a:r>
          </a:p>
        </p:txBody>
      </p:sp>
      <p:sp>
        <p:nvSpPr>
          <p:cNvPr id="1049225" name="Rectangle 649"/>
          <p:cNvSpPr>
            <a:spLocks noChangeArrowheads="1"/>
          </p:cNvSpPr>
          <p:nvPr>
            <p:ph type="body" idx="1"/>
          </p:nvPr>
        </p:nvSpPr>
        <p:spPr>
          <a:xfrm>
            <a:off x="2057400" y="2514600"/>
            <a:ext cx="6400800" cy="3581400"/>
          </a:xfrm>
          <a:ln/>
        </p:spPr>
        <p:txBody>
          <a:bodyPr/>
          <a:lstStyle/>
          <a:p>
            <a:r>
              <a:rPr lang="en-US" altLang="en-US" sz="2400"/>
              <a:t>Volcanoes are extremely hazardous. </a:t>
            </a:r>
            <a:endParaRPr lang="en-US" altLang="en-US"/>
          </a:p>
          <a:p>
            <a:r>
              <a:rPr lang="en-US" altLang="en-US" sz="2400"/>
              <a:t>However, the volcano can be studied, monitored and understood.</a:t>
            </a:r>
            <a:endParaRPr lang="en-US" altLang="en-US"/>
          </a:p>
          <a:p>
            <a:r>
              <a:rPr lang="en-US" altLang="en-US" sz="2400"/>
              <a:t>Each volcano is different, and offers a unique set of dangers</a:t>
            </a:r>
            <a:endParaRPr lang="en-US" altLang="en-US"/>
          </a:p>
          <a:p>
            <a:r>
              <a:rPr lang="en-US" altLang="en-US" sz="2400"/>
              <a:t> Plans may be emplaced to help control potential damage.</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Rectangle 337"/>
          <p:cNvSpPr>
            <a:spLocks noChangeArrowheads="1"/>
          </p:cNvSpPr>
          <p:nvPr>
            <p:ph type="title"/>
          </p:nvPr>
        </p:nvSpPr>
        <p:spPr>
          <a:ln/>
        </p:spPr>
        <p:txBody>
          <a:bodyPr anchor="t"/>
          <a:lstStyle/>
          <a:p>
            <a:r>
              <a:rPr lang="en-US" altLang="en-US"/>
              <a:t>Explosive Eruptions</a:t>
            </a:r>
          </a:p>
        </p:txBody>
      </p:sp>
      <p:pic>
        <p:nvPicPr>
          <p:cNvPr id="2097259"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41052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15" name="Rectangle 339"/>
          <p:cNvSpPr>
            <a:spLocks noChangeArrowheads="1"/>
          </p:cNvSpPr>
          <p:nvPr/>
        </p:nvSpPr>
        <p:spPr bwMode="auto">
          <a:xfrm>
            <a:off x="7467600" y="4648200"/>
            <a:ext cx="1274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600" b="1">
                <a:solidFill>
                  <a:srgbClr val="FFFFFF"/>
                </a:solidFill>
              </a:rPr>
              <a:t>Mt. Redoubt</a:t>
            </a:r>
            <a:endParaRPr lang="en-US" altLang="en-US"/>
          </a:p>
        </p:txBody>
      </p:sp>
      <p:sp>
        <p:nvSpPr>
          <p:cNvPr id="1048917" name="Rectangle 341"/>
          <p:cNvSpPr>
            <a:spLocks noChangeArrowheads="1"/>
          </p:cNvSpPr>
          <p:nvPr>
            <p:ph type="body" idx="1"/>
          </p:nvPr>
        </p:nvSpPr>
        <p:spPr>
          <a:xfrm>
            <a:off x="304800" y="2057400"/>
            <a:ext cx="4191000" cy="4343400"/>
          </a:xfrm>
          <a:ln/>
        </p:spPr>
        <p:txBody>
          <a:bodyPr/>
          <a:lstStyle/>
          <a:p>
            <a:pPr>
              <a:lnSpc>
                <a:spcPct val="90000"/>
              </a:lnSpc>
            </a:pPr>
            <a:r>
              <a:rPr lang="en-US" altLang="en-US" sz="2400"/>
              <a:t>Explosive volcanic eruptions can be catastrophic</a:t>
            </a:r>
            <a:endParaRPr lang="en-US" altLang="en-US"/>
          </a:p>
          <a:p>
            <a:pPr>
              <a:lnSpc>
                <a:spcPct val="90000"/>
              </a:lnSpc>
            </a:pPr>
            <a:r>
              <a:rPr lang="en-US" altLang="en-US" sz="2400"/>
              <a:t>Erupt 10’s-1000’s km</a:t>
            </a:r>
            <a:r>
              <a:rPr lang="en-US" altLang="en-US" sz="2400" baseline="30000"/>
              <a:t>3</a:t>
            </a:r>
            <a:r>
              <a:rPr lang="en-US" altLang="en-US" sz="2400"/>
              <a:t> of magma</a:t>
            </a:r>
            <a:endParaRPr lang="en-US" altLang="en-US"/>
          </a:p>
          <a:p>
            <a:pPr>
              <a:lnSpc>
                <a:spcPct val="90000"/>
              </a:lnSpc>
            </a:pPr>
            <a:r>
              <a:rPr lang="en-US" altLang="en-US" sz="2400"/>
              <a:t>Send ash clouds &gt;25 km into the stratosphere</a:t>
            </a:r>
            <a:endParaRPr lang="en-US" altLang="en-US"/>
          </a:p>
          <a:p>
            <a:pPr>
              <a:lnSpc>
                <a:spcPct val="90000"/>
              </a:lnSpc>
            </a:pPr>
            <a:r>
              <a:rPr lang="en-US" altLang="en-US" sz="2400"/>
              <a:t>Have severe environmental and climatic effects</a:t>
            </a:r>
            <a:endParaRPr lang="en-US" altLang="en-US"/>
          </a:p>
          <a:p>
            <a:pPr>
              <a:lnSpc>
                <a:spcPct val="90000"/>
              </a:lnSpc>
            </a:pPr>
            <a:r>
              <a:rPr lang="en-US" altLang="en-US" sz="2400"/>
              <a:t>Hazardous!!!</a:t>
            </a:r>
            <a:endParaRPr lang="en-US" altLang="en-US"/>
          </a:p>
        </p:txBody>
      </p:sp>
      <p:sp>
        <p:nvSpPr>
          <p:cNvPr id="1048919" name="Rectangle 343"/>
          <p:cNvSpPr>
            <a:spLocks noChangeArrowheads="1"/>
          </p:cNvSpPr>
          <p:nvPr/>
        </p:nvSpPr>
        <p:spPr bwMode="auto">
          <a:xfrm>
            <a:off x="4724400" y="5029200"/>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000"/>
              <a:t>Above: Large eruption column and ash cloud from an explosive eruption at Mt Redoubt, Alaska</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1" name="Rectangle 655"/>
          <p:cNvSpPr>
            <a:spLocks noChangeArrowheads="1"/>
          </p:cNvSpPr>
          <p:nvPr>
            <p:ph type="title"/>
          </p:nvPr>
        </p:nvSpPr>
        <p:spPr>
          <a:ln/>
        </p:spPr>
        <p:txBody>
          <a:bodyPr anchor="t"/>
          <a:lstStyle/>
          <a:p>
            <a:r>
              <a:rPr lang="en-US" altLang="en-US"/>
              <a:t>Post-lecture Question:</a:t>
            </a:r>
          </a:p>
        </p:txBody>
      </p:sp>
      <p:sp>
        <p:nvSpPr>
          <p:cNvPr id="1049233" name="Rectangle 657"/>
          <p:cNvSpPr>
            <a:spLocks noChangeArrowheads="1"/>
          </p:cNvSpPr>
          <p:nvPr>
            <p:ph type="body" idx="1"/>
          </p:nvPr>
        </p:nvSpPr>
        <p:spPr>
          <a:xfrm>
            <a:off x="1295400" y="2133600"/>
            <a:ext cx="7772400" cy="3962400"/>
          </a:xfrm>
          <a:ln/>
        </p:spPr>
        <p:txBody>
          <a:bodyPr/>
          <a:lstStyle/>
          <a:p>
            <a:r>
              <a:rPr lang="en-US" altLang="en-US"/>
              <a:t>What should geologists do about volcanic eruptions in the future?</a:t>
            </a:r>
          </a:p>
        </p:txBody>
      </p:sp>
      <p:sp>
        <p:nvSpPr>
          <p:cNvPr id="1049235" name="Rectangle 659"/>
          <p:cNvSpPr>
            <a:spLocks noChangeArrowheads="1"/>
          </p:cNvSpPr>
          <p:nvPr/>
        </p:nvSpPr>
        <p:spPr bwMode="auto">
          <a:xfrm>
            <a:off x="1295400" y="3429000"/>
            <a:ext cx="6934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hangingPunct="0">
              <a:spcBef>
                <a:spcPct val="50000"/>
              </a:spcBef>
              <a:buFontTx/>
              <a:buAutoNum type="arabicPeriod"/>
            </a:pPr>
            <a:r>
              <a:rPr lang="en-US" altLang="en-US" sz="2000"/>
              <a:t>Study volcanoes to find out more about how and why they erupt</a:t>
            </a:r>
            <a:endParaRPr lang="en-US" altLang="en-US"/>
          </a:p>
          <a:p>
            <a:pPr marL="457200" indent="-457200" eaLnBrk="0" hangingPunct="0">
              <a:spcBef>
                <a:spcPct val="50000"/>
              </a:spcBef>
              <a:buFontTx/>
              <a:buAutoNum type="arabicPeriod"/>
            </a:pPr>
            <a:r>
              <a:rPr lang="en-US" altLang="en-US" sz="2000"/>
              <a:t>Monitor the volcanoes</a:t>
            </a:r>
            <a:endParaRPr lang="en-US" altLang="en-US"/>
          </a:p>
          <a:p>
            <a:pPr marL="457200" indent="-457200" eaLnBrk="0" hangingPunct="0">
              <a:spcBef>
                <a:spcPct val="50000"/>
              </a:spcBef>
              <a:buFontTx/>
              <a:buAutoNum type="arabicPeriod"/>
            </a:pPr>
            <a:r>
              <a:rPr lang="en-US" altLang="en-US" sz="2000"/>
              <a:t>Develop hazard mitigation plans</a:t>
            </a:r>
            <a:endParaRPr lang="en-US" altLang="en-US"/>
          </a:p>
          <a:p>
            <a:pPr marL="457200" indent="-457200" eaLnBrk="0" hangingPunct="0">
              <a:spcBef>
                <a:spcPct val="50000"/>
              </a:spcBef>
              <a:buFontTx/>
              <a:buAutoNum type="arabicPeriod"/>
            </a:pPr>
            <a:r>
              <a:rPr lang="en-US" altLang="en-US" sz="2000"/>
              <a:t>Understand the population around volcanoes, i.e. why do people choose to live near volcanoes?</a:t>
            </a:r>
            <a:endParaRPr lang="en-US" altLang="en-US"/>
          </a:p>
          <a:p>
            <a:pPr marL="457200" indent="-457200" eaLnBrk="0" hangingPunct="0">
              <a:spcBef>
                <a:spcPct val="50000"/>
              </a:spcBef>
              <a:buFontTx/>
              <a:buAutoNum type="arabicPeriod"/>
            </a:pPr>
            <a:r>
              <a:rPr lang="en-US" altLang="en-US" sz="2000"/>
              <a:t>Education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9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49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49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49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49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Rectangle 665"/>
          <p:cNvSpPr>
            <a:spLocks noChangeArrowheads="1"/>
          </p:cNvSpPr>
          <p:nvPr>
            <p:ph type="ctrTitle" idx="4294967295"/>
          </p:nvPr>
        </p:nvSpPr>
        <p:spPr bwMode="auto">
          <a:xfrm>
            <a:off x="685800" y="1447800"/>
            <a:ext cx="77724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Additional (Optional) Material</a:t>
            </a:r>
          </a:p>
        </p:txBody>
      </p:sp>
      <p:sp>
        <p:nvSpPr>
          <p:cNvPr id="1049243" name="Rectangle 667"/>
          <p:cNvSpPr>
            <a:spLocks noChangeArrowheads="1"/>
          </p:cNvSpPr>
          <p:nvPr>
            <p:ph type="subTitle" idx="4294967295"/>
          </p:nvPr>
        </p:nvSpPr>
        <p:spPr bwMode="auto">
          <a:xfrm>
            <a:off x="1371600" y="34290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9" name="Rectangle 673"/>
          <p:cNvSpPr>
            <a:spLocks noChangeArrowheads="1"/>
          </p:cNvSpPr>
          <p:nvPr>
            <p:ph type="title"/>
          </p:nvPr>
        </p:nvSpPr>
        <p:spPr>
          <a:xfrm>
            <a:off x="381000" y="2057400"/>
            <a:ext cx="8610600" cy="1143000"/>
          </a:xfrm>
          <a:ln/>
        </p:spPr>
        <p:txBody>
          <a:bodyPr anchor="t"/>
          <a:lstStyle/>
          <a:p>
            <a:r>
              <a:rPr lang="en-US" altLang="en-US" sz="3200"/>
              <a:t>Are there other volcano related hazards?</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5" name="Rectangle 679"/>
          <p:cNvSpPr>
            <a:spLocks noChangeArrowheads="1"/>
          </p:cNvSpPr>
          <p:nvPr>
            <p:ph type="title"/>
          </p:nvPr>
        </p:nvSpPr>
        <p:spPr>
          <a:ln/>
        </p:spPr>
        <p:txBody>
          <a:bodyPr anchor="t"/>
          <a:lstStyle/>
          <a:p>
            <a:r>
              <a:rPr lang="en-US" altLang="en-US"/>
              <a:t>Noxious Gas</a:t>
            </a:r>
          </a:p>
        </p:txBody>
      </p:sp>
      <p:sp>
        <p:nvSpPr>
          <p:cNvPr id="1049257" name="Rectangle 681"/>
          <p:cNvSpPr>
            <a:spLocks noChangeArrowheads="1"/>
          </p:cNvSpPr>
          <p:nvPr>
            <p:ph type="body" idx="1"/>
          </p:nvPr>
        </p:nvSpPr>
        <p:spPr>
          <a:xfrm>
            <a:off x="1143000" y="1828800"/>
            <a:ext cx="4038600" cy="4038600"/>
          </a:xfrm>
          <a:ln/>
        </p:spPr>
        <p:txBody>
          <a:bodyPr/>
          <a:lstStyle/>
          <a:p>
            <a:r>
              <a:rPr lang="en-US" altLang="en-US" sz="2000"/>
              <a:t>1,700 people living in the valley below Lake Nyos in northwestern Cameroon mysteriously died on the evening of August 26, 1986.</a:t>
            </a:r>
            <a:endParaRPr lang="en-US" altLang="en-US"/>
          </a:p>
        </p:txBody>
      </p:sp>
      <p:pic>
        <p:nvPicPr>
          <p:cNvPr id="2097395" name="Picture 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3" y="1752600"/>
            <a:ext cx="29892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397" name="Picture 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9338"/>
            <a:ext cx="40386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3" name="Rectangle 687"/>
          <p:cNvSpPr>
            <a:spLocks noChangeArrowheads="1"/>
          </p:cNvSpPr>
          <p:nvPr>
            <p:ph type="title"/>
          </p:nvPr>
        </p:nvSpPr>
        <p:spPr>
          <a:ln/>
        </p:spPr>
        <p:txBody>
          <a:bodyPr anchor="t"/>
          <a:lstStyle/>
          <a:p>
            <a:r>
              <a:rPr lang="en-US" altLang="en-US"/>
              <a:t>Noxious Gas</a:t>
            </a:r>
          </a:p>
        </p:txBody>
      </p:sp>
      <p:sp>
        <p:nvSpPr>
          <p:cNvPr id="1049265" name="Rectangle 689"/>
          <p:cNvSpPr>
            <a:spLocks noChangeArrowheads="1"/>
          </p:cNvSpPr>
          <p:nvPr>
            <p:ph type="body" idx="1"/>
          </p:nvPr>
        </p:nvSpPr>
        <p:spPr>
          <a:xfrm>
            <a:off x="457200" y="1905000"/>
            <a:ext cx="5334000" cy="4191000"/>
          </a:xfrm>
          <a:ln/>
        </p:spPr>
        <p:txBody>
          <a:bodyPr/>
          <a:lstStyle/>
          <a:p>
            <a:r>
              <a:rPr lang="en-US" altLang="en-US" sz="1800"/>
              <a:t>Lake Nyos is a crater lake inside a dormant volcano.</a:t>
            </a:r>
            <a:endParaRPr lang="en-US" altLang="en-US"/>
          </a:p>
          <a:p>
            <a:r>
              <a:rPr lang="en-US" altLang="en-US" sz="1800"/>
              <a:t>The lake had become laden with carbon dioxide gas. </a:t>
            </a:r>
            <a:endParaRPr lang="en-US" altLang="en-US"/>
          </a:p>
          <a:p>
            <a:r>
              <a:rPr lang="en-US" altLang="en-US" sz="1800"/>
              <a:t>This gas had suddenly bubbled out of the lake and asphyxiated nearly every living being in the surrounding valley.</a:t>
            </a:r>
            <a:endParaRPr lang="en-US" altLang="en-US"/>
          </a:p>
        </p:txBody>
      </p:sp>
      <p:pic>
        <p:nvPicPr>
          <p:cNvPr id="2097399" name="Picture 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925" y="1981200"/>
            <a:ext cx="30940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01" name="Picture 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3581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1" name="Rectangle 695"/>
          <p:cNvSpPr>
            <a:spLocks noChangeArrowheads="1"/>
          </p:cNvSpPr>
          <p:nvPr>
            <p:ph type="title"/>
          </p:nvPr>
        </p:nvSpPr>
        <p:spPr>
          <a:ln/>
        </p:spPr>
        <p:txBody>
          <a:bodyPr anchor="t"/>
          <a:lstStyle/>
          <a:p>
            <a:r>
              <a:rPr lang="en-US" altLang="en-US"/>
              <a:t>Noxious Gas</a:t>
            </a:r>
          </a:p>
        </p:txBody>
      </p:sp>
      <p:sp>
        <p:nvSpPr>
          <p:cNvPr id="1049273" name="Rectangle 697"/>
          <p:cNvSpPr>
            <a:spLocks noChangeArrowheads="1"/>
          </p:cNvSpPr>
          <p:nvPr>
            <p:ph type="body" idx="1"/>
          </p:nvPr>
        </p:nvSpPr>
        <p:spPr>
          <a:xfrm>
            <a:off x="609600" y="2133600"/>
            <a:ext cx="5791200" cy="3886200"/>
          </a:xfrm>
          <a:ln/>
        </p:spPr>
        <p:txBody>
          <a:bodyPr/>
          <a:lstStyle/>
          <a:p>
            <a:r>
              <a:rPr lang="en-US" altLang="en-US" sz="2400"/>
              <a:t>A management plan has been developed to remove gas from the lake to prevent a further tragedy.</a:t>
            </a:r>
            <a:endParaRPr lang="en-US" altLang="en-US"/>
          </a:p>
          <a:p>
            <a:r>
              <a:rPr lang="en-US" altLang="en-US" sz="2400"/>
              <a:t>An artificial vent to the lake surface was created with pipe.</a:t>
            </a:r>
            <a:endParaRPr lang="en-US" altLang="en-US"/>
          </a:p>
          <a:p>
            <a:r>
              <a:rPr lang="en-US" altLang="en-US" sz="2400"/>
              <a:t>Water is pumped from the bottom of the lake to the surface through the pipe, where it can degas.</a:t>
            </a:r>
            <a:endParaRPr lang="en-US" altLang="en-US"/>
          </a:p>
        </p:txBody>
      </p:sp>
      <p:pic>
        <p:nvPicPr>
          <p:cNvPr id="2097403" name="Picture 2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90600"/>
            <a:ext cx="18986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9" name="Rectangle 703"/>
          <p:cNvSpPr>
            <a:spLocks noChangeArrowheads="1"/>
          </p:cNvSpPr>
          <p:nvPr>
            <p:ph type="title"/>
          </p:nvPr>
        </p:nvSpPr>
        <p:spPr>
          <a:ln/>
        </p:spPr>
        <p:txBody>
          <a:bodyPr anchor="t"/>
          <a:lstStyle/>
          <a:p>
            <a:r>
              <a:rPr lang="en-US" altLang="en-US"/>
              <a:t>Noxious Gas</a:t>
            </a:r>
          </a:p>
        </p:txBody>
      </p:sp>
      <p:pic>
        <p:nvPicPr>
          <p:cNvPr id="2097405" name="Picture 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6002338"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07" name="Picture 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600"/>
            <a:ext cx="18986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5" name="Rectangle 709"/>
          <p:cNvSpPr>
            <a:spLocks noChangeArrowheads="1"/>
          </p:cNvSpPr>
          <p:nvPr>
            <p:ph type="title"/>
          </p:nvPr>
        </p:nvSpPr>
        <p:spPr>
          <a:ln/>
        </p:spPr>
        <p:txBody>
          <a:bodyPr anchor="t"/>
          <a:lstStyle/>
          <a:p>
            <a:r>
              <a:rPr lang="en-US" altLang="en-US"/>
              <a:t>Noxious Gas</a:t>
            </a:r>
          </a:p>
        </p:txBody>
      </p:sp>
      <p:pic>
        <p:nvPicPr>
          <p:cNvPr id="2097409" name="Picture 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0114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11" name="Picture 2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752600"/>
            <a:ext cx="39671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1" name="Rectangle 715"/>
          <p:cNvSpPr>
            <a:spLocks noChangeArrowheads="1"/>
          </p:cNvSpPr>
          <p:nvPr>
            <p:ph type="title"/>
          </p:nvPr>
        </p:nvSpPr>
        <p:spPr>
          <a:ln/>
        </p:spPr>
        <p:txBody>
          <a:bodyPr anchor="t"/>
          <a:lstStyle/>
          <a:p>
            <a:r>
              <a:rPr lang="en-US" altLang="en-US"/>
              <a:t>Noxious Gas</a:t>
            </a:r>
          </a:p>
        </p:txBody>
      </p:sp>
      <p:sp>
        <p:nvSpPr>
          <p:cNvPr id="1049293" name="Rectangle 717"/>
          <p:cNvSpPr>
            <a:spLocks noChangeArrowheads="1"/>
          </p:cNvSpPr>
          <p:nvPr>
            <p:ph type="body" idx="1"/>
          </p:nvPr>
        </p:nvSpPr>
        <p:spPr>
          <a:xfrm>
            <a:off x="1295400" y="1905000"/>
            <a:ext cx="7162800" cy="4191000"/>
          </a:xfrm>
          <a:ln/>
        </p:spPr>
        <p:txBody>
          <a:bodyPr/>
          <a:lstStyle/>
          <a:p>
            <a:pPr>
              <a:lnSpc>
                <a:spcPct val="90000"/>
              </a:lnSpc>
            </a:pPr>
            <a:r>
              <a:rPr lang="en-US" altLang="en-US" sz="2800"/>
              <a:t>The Lake Nyos incident was not unique. </a:t>
            </a:r>
            <a:endParaRPr lang="en-US" altLang="en-US"/>
          </a:p>
          <a:p>
            <a:pPr>
              <a:lnSpc>
                <a:spcPct val="90000"/>
              </a:lnSpc>
            </a:pPr>
            <a:r>
              <a:rPr lang="en-US" altLang="en-US" sz="2800"/>
              <a:t>Two years earlier, Lake Monoun, 60 miles to the southeast, released a heavy cloud of toxic gas, killing 37 people. </a:t>
            </a:r>
            <a:endParaRPr lang="en-US" altLang="en-US"/>
          </a:p>
          <a:p>
            <a:pPr>
              <a:lnSpc>
                <a:spcPct val="90000"/>
              </a:lnSpc>
            </a:pPr>
            <a:r>
              <a:rPr lang="en-US" altLang="en-US" sz="2800"/>
              <a:t>A third lake, Lake Kivu, on the Congo-Rwanda border in Central Africa, is also known to act as a reservoir of carbon dioxide and methane, which is a valuable natural gas that is gathered from the lake and used locally.</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9" name="Rectangle 723"/>
          <p:cNvSpPr>
            <a:spLocks noChangeArrowheads="1"/>
          </p:cNvSpPr>
          <p:nvPr>
            <p:ph type="title"/>
          </p:nvPr>
        </p:nvSpPr>
        <p:spPr>
          <a:ln/>
        </p:spPr>
        <p:txBody>
          <a:bodyPr anchor="t"/>
          <a:lstStyle/>
          <a:p>
            <a:r>
              <a:rPr lang="en-US" altLang="en-US"/>
              <a:t>Earthquakes</a:t>
            </a:r>
          </a:p>
        </p:txBody>
      </p:sp>
      <p:sp>
        <p:nvSpPr>
          <p:cNvPr id="1049301" name="Rectangle 725"/>
          <p:cNvSpPr>
            <a:spLocks noChangeArrowheads="1"/>
          </p:cNvSpPr>
          <p:nvPr>
            <p:ph type="body" idx="1"/>
          </p:nvPr>
        </p:nvSpPr>
        <p:spPr>
          <a:xfrm>
            <a:off x="1143000" y="2133600"/>
            <a:ext cx="7315200" cy="3962400"/>
          </a:xfrm>
          <a:ln/>
        </p:spPr>
        <p:txBody>
          <a:bodyPr/>
          <a:lstStyle/>
          <a:p>
            <a:r>
              <a:rPr lang="en-US" altLang="en-US"/>
              <a:t>Large volumes of magma moving through the shallow crust can cause large earthquakes.</a:t>
            </a:r>
          </a:p>
          <a:p>
            <a:r>
              <a:rPr lang="en-US" altLang="en-US"/>
              <a:t>This can lead to building collapse, slope failure and avalanches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61" name="Picture 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2733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25" name="Rectangle 349"/>
          <p:cNvSpPr>
            <a:spLocks noChangeArrowheads="1"/>
          </p:cNvSpPr>
          <p:nvPr>
            <p:ph type="body" idx="1"/>
          </p:nvPr>
        </p:nvSpPr>
        <p:spPr>
          <a:xfrm>
            <a:off x="228600" y="2133600"/>
            <a:ext cx="4038600" cy="3962400"/>
          </a:xfrm>
          <a:ln/>
        </p:spPr>
        <p:txBody>
          <a:bodyPr/>
          <a:lstStyle/>
          <a:p>
            <a:r>
              <a:rPr lang="en-US" altLang="en-US"/>
              <a:t>Three products from an explosive eruption</a:t>
            </a:r>
          </a:p>
          <a:p>
            <a:pPr lvl="1"/>
            <a:r>
              <a:rPr lang="en-US" altLang="en-US"/>
              <a:t>Ash fall</a:t>
            </a:r>
          </a:p>
          <a:p>
            <a:pPr lvl="1"/>
            <a:r>
              <a:rPr lang="en-US" altLang="en-US"/>
              <a:t>Pyroclastic flow</a:t>
            </a:r>
          </a:p>
          <a:p>
            <a:pPr lvl="1"/>
            <a:r>
              <a:rPr lang="en-US" altLang="en-US"/>
              <a:t>Pyroclastic surge</a:t>
            </a:r>
          </a:p>
        </p:txBody>
      </p:sp>
      <p:sp>
        <p:nvSpPr>
          <p:cNvPr id="1048927" name="Rectangle 351"/>
          <p:cNvSpPr>
            <a:spLocks noChangeArrowheads="1"/>
          </p:cNvSpPr>
          <p:nvPr>
            <p:ph type="title"/>
          </p:nvPr>
        </p:nvSpPr>
        <p:spPr>
          <a:ln/>
        </p:spPr>
        <p:txBody>
          <a:bodyPr/>
          <a:lstStyle/>
          <a:p>
            <a:r>
              <a:rPr lang="en-US" altLang="en-US"/>
              <a:t>Explosive Eruptions</a:t>
            </a:r>
          </a:p>
        </p:txBody>
      </p:sp>
      <p:pic>
        <p:nvPicPr>
          <p:cNvPr id="2097263" name="Picture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25796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29" name="Rectangle 353"/>
          <p:cNvSpPr>
            <a:spLocks noChangeArrowheads="1"/>
          </p:cNvSpPr>
          <p:nvPr/>
        </p:nvSpPr>
        <p:spPr bwMode="auto">
          <a:xfrm>
            <a:off x="3886200" y="5699125"/>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000"/>
              <a:t>Pyroclastic flows on Montserrat, buried the capital city.</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13" name="Picture 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51562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307" name="Rectangle 731"/>
          <p:cNvSpPr>
            <a:spLocks noChangeArrowheads="1"/>
          </p:cNvSpPr>
          <p:nvPr>
            <p:ph type="title"/>
          </p:nvPr>
        </p:nvSpPr>
        <p:spPr>
          <a:ln/>
        </p:spPr>
        <p:txBody>
          <a:bodyPr/>
          <a:lstStyle/>
          <a:p>
            <a:r>
              <a:rPr lang="en-US" altLang="en-US"/>
              <a:t>Earthquakes</a:t>
            </a:r>
          </a:p>
        </p:txBody>
      </p:sp>
      <p:sp>
        <p:nvSpPr>
          <p:cNvPr id="1049309" name="Rectangle 733"/>
          <p:cNvSpPr>
            <a:spLocks noChangeArrowheads="1"/>
          </p:cNvSpPr>
          <p:nvPr/>
        </p:nvSpPr>
        <p:spPr bwMode="auto">
          <a:xfrm>
            <a:off x="5791200" y="4953000"/>
            <a:ext cx="3124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a:t>Destruction after a volcanic induced earthquake in Japan</a:t>
            </a:r>
          </a:p>
        </p:txBody>
      </p:sp>
      <p:pic>
        <p:nvPicPr>
          <p:cNvPr id="2097415" name="Picture 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3241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65" name="Picture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55626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35" name="Rectangle 359"/>
          <p:cNvSpPr>
            <a:spLocks noChangeArrowheads="1"/>
          </p:cNvSpPr>
          <p:nvPr/>
        </p:nvSpPr>
        <p:spPr bwMode="auto">
          <a:xfrm>
            <a:off x="6400800" y="4724400"/>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2000"/>
              <a:t>Direct measurements of pyroclastic flows are extremely dangerous!!!</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1" name="Rectangle 365"/>
          <p:cNvSpPr>
            <a:spLocks noChangeArrowheads="1"/>
          </p:cNvSpPr>
          <p:nvPr>
            <p:ph type="title"/>
          </p:nvPr>
        </p:nvSpPr>
        <p:spPr>
          <a:ln/>
        </p:spPr>
        <p:txBody>
          <a:bodyPr anchor="t"/>
          <a:lstStyle/>
          <a:p>
            <a:r>
              <a:rPr lang="en-US" altLang="en-US"/>
              <a:t>Effusive Eruptions</a:t>
            </a:r>
          </a:p>
        </p:txBody>
      </p:sp>
      <p:sp>
        <p:nvSpPr>
          <p:cNvPr id="1048943" name="Rectangle 367"/>
          <p:cNvSpPr>
            <a:spLocks noChangeArrowheads="1"/>
          </p:cNvSpPr>
          <p:nvPr>
            <p:ph type="body" idx="1"/>
          </p:nvPr>
        </p:nvSpPr>
        <p:spPr>
          <a:xfrm>
            <a:off x="3733800" y="2057400"/>
            <a:ext cx="5105400" cy="1447800"/>
          </a:xfrm>
          <a:ln/>
        </p:spPr>
        <p:txBody>
          <a:bodyPr/>
          <a:lstStyle/>
          <a:p>
            <a:r>
              <a:rPr lang="en-US" altLang="en-US" sz="2800"/>
              <a:t>Effusive eruptions are characterised by outpourings of lava on to the ground.</a:t>
            </a:r>
            <a:endParaRPr lang="en-US" altLang="en-US"/>
          </a:p>
        </p:txBody>
      </p:sp>
      <p:pic>
        <p:nvPicPr>
          <p:cNvPr id="2097267" name="Picture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41989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69"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752600"/>
            <a:ext cx="2857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945" name="Rectangle 369"/>
          <p:cNvSpPr>
            <a:spLocks noChangeArrowheads="1"/>
          </p:cNvSpPr>
          <p:nvPr/>
        </p:nvSpPr>
        <p:spPr bwMode="auto">
          <a:xfrm>
            <a:off x="2514600" y="5867400"/>
            <a:ext cx="8810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800" b="1">
                <a:solidFill>
                  <a:srgbClr val="FFFFFF"/>
                </a:solidFill>
              </a:rPr>
              <a:t>Hawaii</a:t>
            </a:r>
            <a:endParaRPr lang="en-US" altLang="en-US"/>
          </a:p>
        </p:txBody>
      </p:sp>
      <p:sp>
        <p:nvSpPr>
          <p:cNvPr id="1048947" name="Rectangle 371"/>
          <p:cNvSpPr>
            <a:spLocks noChangeArrowheads="1"/>
          </p:cNvSpPr>
          <p:nvPr/>
        </p:nvSpPr>
        <p:spPr bwMode="auto">
          <a:xfrm>
            <a:off x="5638800" y="63246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400"/>
              <a:t>Courtesy of www.swisseduc.ch</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3" name="Rectangle 377"/>
          <p:cNvSpPr>
            <a:spLocks noChangeArrowheads="1"/>
          </p:cNvSpPr>
          <p:nvPr>
            <p:ph type="ctrTitle" idx="4294967295"/>
          </p:nvPr>
        </p:nvSpPr>
        <p:spPr bwMode="auto">
          <a:xfrm>
            <a:off x="0" y="1447800"/>
            <a:ext cx="91440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Practical Exercise 1.</a:t>
            </a:r>
          </a:p>
        </p:txBody>
      </p:sp>
      <p:sp>
        <p:nvSpPr>
          <p:cNvPr id="1048955" name="Rectangle 379"/>
          <p:cNvSpPr>
            <a:spLocks noChangeArrowheads="1"/>
          </p:cNvSpPr>
          <p:nvPr>
            <p:ph type="subTitle" idx="4294967295"/>
          </p:nvPr>
        </p:nvSpPr>
        <p:spPr bwMode="auto">
          <a:xfrm>
            <a:off x="1905000" y="3048000"/>
            <a:ext cx="5410200" cy="2057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GB" altLang="en-US" b="1"/>
              <a:t>What controls the violence of an eruption? </a:t>
            </a:r>
            <a:endParaRPr lang="en-US" altLang="en-US"/>
          </a:p>
          <a:p>
            <a:pPr marL="0" indent="0" algn="ctr">
              <a:buFontTx/>
              <a:buNone/>
            </a:pPr>
            <a:r>
              <a:rPr lang="en-GB" altLang="en-US" b="1"/>
              <a:t>How fast is magma ejected out of the volcano?</a:t>
            </a:r>
            <a:endParaRPr lang="en-US" altLang="en-US"/>
          </a:p>
        </p:txBody>
      </p:sp>
      <p:pic>
        <p:nvPicPr>
          <p:cNvPr id="2097271" name="Picture 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14525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73" name="Picture 1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914400"/>
            <a:ext cx="14525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961" name="Rectangle 385"/>
          <p:cNvSpPr>
            <a:spLocks noChangeArrowheads="1"/>
          </p:cNvSpPr>
          <p:nvPr>
            <p:ph type="ctrTitle" idx="4294967295"/>
          </p:nvPr>
        </p:nvSpPr>
        <p:spPr bwMode="auto">
          <a:xfrm>
            <a:off x="1905000" y="990600"/>
            <a:ext cx="5334000" cy="2209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Volcano Monitoring and Hazard Mitigation</a:t>
            </a:r>
          </a:p>
        </p:txBody>
      </p:sp>
      <p:pic>
        <p:nvPicPr>
          <p:cNvPr id="2097275" name="Picture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1327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77" name="Picture 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143000"/>
            <a:ext cx="1327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279"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200400"/>
            <a:ext cx="27432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000000"/>
            </a:solidFill>
            <a:effectLst/>
            <a:latin typeface="Arial" charset="0"/>
            <a:ea typeface="ＭＳ Ｐゴシック" pitchFamily="80" charset="-128"/>
            <a:sym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000000"/>
            </a:solidFill>
            <a:effectLst/>
            <a:latin typeface="Arial" charset="0"/>
            <a:ea typeface="ＭＳ Ｐゴシック" pitchFamily="80" charset="-128"/>
            <a:sym typeface="Arial"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000000"/>
            </a:solidFill>
            <a:effectLst/>
            <a:latin typeface="Arial" charset="0"/>
            <a:ea typeface="ＭＳ Ｐゴシック" pitchFamily="80" charset="-128"/>
            <a:sym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000000"/>
            </a:solidFill>
            <a:effectLst/>
            <a:latin typeface="Arial" charset="0"/>
            <a:ea typeface="ＭＳ Ｐゴシック" pitchFamily="80" charset="-128"/>
            <a:sym typeface="Arial"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5264</Words>
  <Application>Microsoft Office PowerPoint</Application>
  <DocSecurity>0</DocSecurity>
  <PresentationFormat>On-screen Show (4:3)</PresentationFormat>
  <Paragraphs>378</Paragraphs>
  <Slides>50</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宋体</vt:lpstr>
      <vt:lpstr>Arial</vt:lpstr>
      <vt:lpstr>ＭＳ Ｐゴシック</vt:lpstr>
      <vt:lpstr>Verdana</vt:lpstr>
      <vt:lpstr>Times New Roman</vt:lpstr>
      <vt:lpstr>Comic Sans MS</vt:lpstr>
      <vt:lpstr>默认设计模板</vt:lpstr>
      <vt:lpstr>默认设计模板</vt:lpstr>
      <vt:lpstr>Volcanic Eruptions and Hazards</vt:lpstr>
      <vt:lpstr>What is a volcano?</vt:lpstr>
      <vt:lpstr>How and why do volcanoes erupt?</vt:lpstr>
      <vt:lpstr>Explosive Eruptions</vt:lpstr>
      <vt:lpstr>Explosive Eruptions</vt:lpstr>
      <vt:lpstr>PowerPoint Presentation</vt:lpstr>
      <vt:lpstr>Effusive Eruptions</vt:lpstr>
      <vt:lpstr>Practical Exercise 1.</vt:lpstr>
      <vt:lpstr>Volcano Monitoring and Hazard Mitigation</vt:lpstr>
      <vt:lpstr>PowerPoint Presentation</vt:lpstr>
      <vt:lpstr>Volcanic Hazards</vt:lpstr>
      <vt:lpstr>Pyroclastic Flow</vt:lpstr>
      <vt:lpstr>Pompeii (79AD)</vt:lpstr>
      <vt:lpstr>Pompeii (79AD)</vt:lpstr>
      <vt:lpstr>Pompeii (79AD)</vt:lpstr>
      <vt:lpstr>Vesuvius today</vt:lpstr>
      <vt:lpstr>PowerPoint Presentation</vt:lpstr>
      <vt:lpstr>29,000 people died….  Only 2 survived! Why?</vt:lpstr>
      <vt:lpstr>How do pyroclastic flows cause devastation?</vt:lpstr>
      <vt:lpstr>Pyroclastic Flow - direct impact</vt:lpstr>
      <vt:lpstr>Pyroclastic Flow - burial</vt:lpstr>
      <vt:lpstr>Pyroclastic Flow - burns</vt:lpstr>
      <vt:lpstr>Pyroclastic Flow - lahars</vt:lpstr>
      <vt:lpstr>Pyroclastic Fall</vt:lpstr>
      <vt:lpstr>Lava Flow</vt:lpstr>
      <vt:lpstr>Lava Flow - Heimaey, Iceland</vt:lpstr>
      <vt:lpstr>Lava Flow - Heimaey, Iceland</vt:lpstr>
      <vt:lpstr>Lava Flow - Heimaey, Iceland</vt:lpstr>
      <vt:lpstr>Practical Exercise 2.</vt:lpstr>
      <vt:lpstr>PowerPoint Presentation</vt:lpstr>
      <vt:lpstr>Volcano Monitoring</vt:lpstr>
      <vt:lpstr>Volcano Monitoring</vt:lpstr>
      <vt:lpstr>Seismic Activity</vt:lpstr>
      <vt:lpstr>Seismic Activity</vt:lpstr>
      <vt:lpstr>Deformation Monitoring</vt:lpstr>
      <vt:lpstr>Deformation Monitoring</vt:lpstr>
      <vt:lpstr>Gas Monitoring</vt:lpstr>
      <vt:lpstr>Gas Monitoring</vt:lpstr>
      <vt:lpstr>In Summary..</vt:lpstr>
      <vt:lpstr>Post-lecture Question:</vt:lpstr>
      <vt:lpstr>Additional (Optional) Material</vt:lpstr>
      <vt:lpstr>Are there other volcano related hazards?</vt:lpstr>
      <vt:lpstr>Noxious Gas</vt:lpstr>
      <vt:lpstr>Noxious Gas</vt:lpstr>
      <vt:lpstr>Noxious Gas</vt:lpstr>
      <vt:lpstr>Noxious Gas</vt:lpstr>
      <vt:lpstr>Noxious Gas</vt:lpstr>
      <vt:lpstr>Noxious Gas</vt:lpstr>
      <vt:lpstr>Earthquakes</vt:lpstr>
      <vt:lpstr>Earthquakes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Powell</dc:creator>
  <cp:lastModifiedBy>ahmed77</cp:lastModifiedBy>
  <cp:revision>1</cp:revision>
  <dcterms:created xsi:type="dcterms:W3CDTF">2007-07-09T11:36:55Z</dcterms:created>
  <dcterms:modified xsi:type="dcterms:W3CDTF">2020-05-07T16:10:03Z</dcterms:modified>
</cp:coreProperties>
</file>