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57" r:id="rId3"/>
    <p:sldId id="265" r:id="rId4"/>
    <p:sldId id="264" r:id="rId5"/>
    <p:sldId id="260" r:id="rId6"/>
    <p:sldId id="262" r:id="rId7"/>
    <p:sldId id="263" r:id="rId8"/>
    <p:sldId id="261" r:id="rId9"/>
    <p:sldId id="258" r:id="rId10"/>
    <p:sldId id="259"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B2B66-8678-4181-A71F-EE577C831D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2381CE-F14D-481B-B17E-3902439D5D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99F6EB-C179-415A-883E-A252CE48BE96}"/>
              </a:ext>
            </a:extLst>
          </p:cNvPr>
          <p:cNvSpPr>
            <a:spLocks noGrp="1"/>
          </p:cNvSpPr>
          <p:nvPr>
            <p:ph type="dt" sz="half" idx="10"/>
          </p:nvPr>
        </p:nvSpPr>
        <p:spPr/>
        <p:txBody>
          <a:bodyPr/>
          <a:lstStyle/>
          <a:p>
            <a:fld id="{B379EDC2-DE8B-42B6-91FD-C5A848DE3217}" type="datetimeFigureOut">
              <a:rPr lang="en-US" smtClean="0"/>
              <a:t>4/29/2020</a:t>
            </a:fld>
            <a:endParaRPr lang="en-US"/>
          </a:p>
        </p:txBody>
      </p:sp>
      <p:sp>
        <p:nvSpPr>
          <p:cNvPr id="5" name="Footer Placeholder 4">
            <a:extLst>
              <a:ext uri="{FF2B5EF4-FFF2-40B4-BE49-F238E27FC236}">
                <a16:creationId xmlns:a16="http://schemas.microsoft.com/office/drawing/2014/main" id="{4DAFD57E-0245-40A6-9942-611DB06880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EC298D-B640-4953-9B09-CC79400B333A}"/>
              </a:ext>
            </a:extLst>
          </p:cNvPr>
          <p:cNvSpPr>
            <a:spLocks noGrp="1"/>
          </p:cNvSpPr>
          <p:nvPr>
            <p:ph type="sldNum" sz="quarter" idx="12"/>
          </p:nvPr>
        </p:nvSpPr>
        <p:spPr/>
        <p:txBody>
          <a:bodyPr/>
          <a:lstStyle/>
          <a:p>
            <a:fld id="{53EA63DE-EBFD-43B5-AF73-08F4DD0AA2D4}" type="slidenum">
              <a:rPr lang="en-US" smtClean="0"/>
              <a:t>‹#›</a:t>
            </a:fld>
            <a:endParaRPr lang="en-US"/>
          </a:p>
        </p:txBody>
      </p:sp>
    </p:spTree>
    <p:extLst>
      <p:ext uri="{BB962C8B-B14F-4D97-AF65-F5344CB8AC3E}">
        <p14:creationId xmlns:p14="http://schemas.microsoft.com/office/powerpoint/2010/main" val="2088703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F032C-176B-44AB-B9F5-C083C1DEF3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FDBD20-5D41-44B7-BA50-FD8A537A3B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C57868-6052-4E43-8041-D6887638CB08}"/>
              </a:ext>
            </a:extLst>
          </p:cNvPr>
          <p:cNvSpPr>
            <a:spLocks noGrp="1"/>
          </p:cNvSpPr>
          <p:nvPr>
            <p:ph type="dt" sz="half" idx="10"/>
          </p:nvPr>
        </p:nvSpPr>
        <p:spPr/>
        <p:txBody>
          <a:bodyPr/>
          <a:lstStyle/>
          <a:p>
            <a:fld id="{B379EDC2-DE8B-42B6-91FD-C5A848DE3217}" type="datetimeFigureOut">
              <a:rPr lang="en-US" smtClean="0"/>
              <a:t>4/29/2020</a:t>
            </a:fld>
            <a:endParaRPr lang="en-US"/>
          </a:p>
        </p:txBody>
      </p:sp>
      <p:sp>
        <p:nvSpPr>
          <p:cNvPr id="5" name="Footer Placeholder 4">
            <a:extLst>
              <a:ext uri="{FF2B5EF4-FFF2-40B4-BE49-F238E27FC236}">
                <a16:creationId xmlns:a16="http://schemas.microsoft.com/office/drawing/2014/main" id="{1130BA2F-587D-4FB5-8474-899E11758D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18EC87-6A83-4D37-A723-9EC1E5A236D0}"/>
              </a:ext>
            </a:extLst>
          </p:cNvPr>
          <p:cNvSpPr>
            <a:spLocks noGrp="1"/>
          </p:cNvSpPr>
          <p:nvPr>
            <p:ph type="sldNum" sz="quarter" idx="12"/>
          </p:nvPr>
        </p:nvSpPr>
        <p:spPr/>
        <p:txBody>
          <a:bodyPr/>
          <a:lstStyle/>
          <a:p>
            <a:fld id="{53EA63DE-EBFD-43B5-AF73-08F4DD0AA2D4}" type="slidenum">
              <a:rPr lang="en-US" smtClean="0"/>
              <a:t>‹#›</a:t>
            </a:fld>
            <a:endParaRPr lang="en-US"/>
          </a:p>
        </p:txBody>
      </p:sp>
    </p:spTree>
    <p:extLst>
      <p:ext uri="{BB962C8B-B14F-4D97-AF65-F5344CB8AC3E}">
        <p14:creationId xmlns:p14="http://schemas.microsoft.com/office/powerpoint/2010/main" val="3571195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2CDD85-1A99-4EB2-BD9D-AD228CA9B2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572339-3887-45D4-9F91-8657F64041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9E4B80-EC5B-4682-8EBC-7170D0B70C21}"/>
              </a:ext>
            </a:extLst>
          </p:cNvPr>
          <p:cNvSpPr>
            <a:spLocks noGrp="1"/>
          </p:cNvSpPr>
          <p:nvPr>
            <p:ph type="dt" sz="half" idx="10"/>
          </p:nvPr>
        </p:nvSpPr>
        <p:spPr/>
        <p:txBody>
          <a:bodyPr/>
          <a:lstStyle/>
          <a:p>
            <a:fld id="{B379EDC2-DE8B-42B6-91FD-C5A848DE3217}" type="datetimeFigureOut">
              <a:rPr lang="en-US" smtClean="0"/>
              <a:t>4/29/2020</a:t>
            </a:fld>
            <a:endParaRPr lang="en-US"/>
          </a:p>
        </p:txBody>
      </p:sp>
      <p:sp>
        <p:nvSpPr>
          <p:cNvPr id="5" name="Footer Placeholder 4">
            <a:extLst>
              <a:ext uri="{FF2B5EF4-FFF2-40B4-BE49-F238E27FC236}">
                <a16:creationId xmlns:a16="http://schemas.microsoft.com/office/drawing/2014/main" id="{01CDD443-F976-482C-B568-1B473BE062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A473D6-D5A8-4B50-818E-5982B81FC98F}"/>
              </a:ext>
            </a:extLst>
          </p:cNvPr>
          <p:cNvSpPr>
            <a:spLocks noGrp="1"/>
          </p:cNvSpPr>
          <p:nvPr>
            <p:ph type="sldNum" sz="quarter" idx="12"/>
          </p:nvPr>
        </p:nvSpPr>
        <p:spPr/>
        <p:txBody>
          <a:bodyPr/>
          <a:lstStyle/>
          <a:p>
            <a:fld id="{53EA63DE-EBFD-43B5-AF73-08F4DD0AA2D4}" type="slidenum">
              <a:rPr lang="en-US" smtClean="0"/>
              <a:t>‹#›</a:t>
            </a:fld>
            <a:endParaRPr lang="en-US"/>
          </a:p>
        </p:txBody>
      </p:sp>
    </p:spTree>
    <p:extLst>
      <p:ext uri="{BB962C8B-B14F-4D97-AF65-F5344CB8AC3E}">
        <p14:creationId xmlns:p14="http://schemas.microsoft.com/office/powerpoint/2010/main" val="1872657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34CCC-46E9-4E57-BEC8-3E52E8CEAE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C44359-9E2E-4C2D-8177-16690914A0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1A7C62-A60F-4A0F-8E01-544EEB0EC49F}"/>
              </a:ext>
            </a:extLst>
          </p:cNvPr>
          <p:cNvSpPr>
            <a:spLocks noGrp="1"/>
          </p:cNvSpPr>
          <p:nvPr>
            <p:ph type="dt" sz="half" idx="10"/>
          </p:nvPr>
        </p:nvSpPr>
        <p:spPr/>
        <p:txBody>
          <a:bodyPr/>
          <a:lstStyle/>
          <a:p>
            <a:fld id="{B379EDC2-DE8B-42B6-91FD-C5A848DE3217}" type="datetimeFigureOut">
              <a:rPr lang="en-US" smtClean="0"/>
              <a:t>4/29/2020</a:t>
            </a:fld>
            <a:endParaRPr lang="en-US"/>
          </a:p>
        </p:txBody>
      </p:sp>
      <p:sp>
        <p:nvSpPr>
          <p:cNvPr id="5" name="Footer Placeholder 4">
            <a:extLst>
              <a:ext uri="{FF2B5EF4-FFF2-40B4-BE49-F238E27FC236}">
                <a16:creationId xmlns:a16="http://schemas.microsoft.com/office/drawing/2014/main" id="{E8130F32-9DF5-4122-80F4-D8880D2BF2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40BB75-A97F-46AB-828E-39E80A6B5E43}"/>
              </a:ext>
            </a:extLst>
          </p:cNvPr>
          <p:cNvSpPr>
            <a:spLocks noGrp="1"/>
          </p:cNvSpPr>
          <p:nvPr>
            <p:ph type="sldNum" sz="quarter" idx="12"/>
          </p:nvPr>
        </p:nvSpPr>
        <p:spPr/>
        <p:txBody>
          <a:bodyPr/>
          <a:lstStyle/>
          <a:p>
            <a:fld id="{53EA63DE-EBFD-43B5-AF73-08F4DD0AA2D4}" type="slidenum">
              <a:rPr lang="en-US" smtClean="0"/>
              <a:t>‹#›</a:t>
            </a:fld>
            <a:endParaRPr lang="en-US"/>
          </a:p>
        </p:txBody>
      </p:sp>
    </p:spTree>
    <p:extLst>
      <p:ext uri="{BB962C8B-B14F-4D97-AF65-F5344CB8AC3E}">
        <p14:creationId xmlns:p14="http://schemas.microsoft.com/office/powerpoint/2010/main" val="3737311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3899F-71F8-4DF4-AEC1-F1715D5567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26B661-B213-40F5-84D6-47D020FEC6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C6C11C-7B89-4599-8029-B82D288BB3CF}"/>
              </a:ext>
            </a:extLst>
          </p:cNvPr>
          <p:cNvSpPr>
            <a:spLocks noGrp="1"/>
          </p:cNvSpPr>
          <p:nvPr>
            <p:ph type="dt" sz="half" idx="10"/>
          </p:nvPr>
        </p:nvSpPr>
        <p:spPr/>
        <p:txBody>
          <a:bodyPr/>
          <a:lstStyle/>
          <a:p>
            <a:fld id="{B379EDC2-DE8B-42B6-91FD-C5A848DE3217}" type="datetimeFigureOut">
              <a:rPr lang="en-US" smtClean="0"/>
              <a:t>4/29/2020</a:t>
            </a:fld>
            <a:endParaRPr lang="en-US"/>
          </a:p>
        </p:txBody>
      </p:sp>
      <p:sp>
        <p:nvSpPr>
          <p:cNvPr id="5" name="Footer Placeholder 4">
            <a:extLst>
              <a:ext uri="{FF2B5EF4-FFF2-40B4-BE49-F238E27FC236}">
                <a16:creationId xmlns:a16="http://schemas.microsoft.com/office/drawing/2014/main" id="{06DA2C41-BE27-4FFD-B35E-5143144579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9F75C9-0B35-4B07-ADCD-7E4828B87EB4}"/>
              </a:ext>
            </a:extLst>
          </p:cNvPr>
          <p:cNvSpPr>
            <a:spLocks noGrp="1"/>
          </p:cNvSpPr>
          <p:nvPr>
            <p:ph type="sldNum" sz="quarter" idx="12"/>
          </p:nvPr>
        </p:nvSpPr>
        <p:spPr/>
        <p:txBody>
          <a:bodyPr/>
          <a:lstStyle/>
          <a:p>
            <a:fld id="{53EA63DE-EBFD-43B5-AF73-08F4DD0AA2D4}" type="slidenum">
              <a:rPr lang="en-US" smtClean="0"/>
              <a:t>‹#›</a:t>
            </a:fld>
            <a:endParaRPr lang="en-US"/>
          </a:p>
        </p:txBody>
      </p:sp>
    </p:spTree>
    <p:extLst>
      <p:ext uri="{BB962C8B-B14F-4D97-AF65-F5344CB8AC3E}">
        <p14:creationId xmlns:p14="http://schemas.microsoft.com/office/powerpoint/2010/main" val="1875730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05745-7D47-4451-BEBE-6290E835B6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A58B76-3C85-4952-ADB2-33827B92ED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EAED3E-7415-4BC4-BB4C-2DE9741FCB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4E6158-068F-4C4F-8000-EBAC92673993}"/>
              </a:ext>
            </a:extLst>
          </p:cNvPr>
          <p:cNvSpPr>
            <a:spLocks noGrp="1"/>
          </p:cNvSpPr>
          <p:nvPr>
            <p:ph type="dt" sz="half" idx="10"/>
          </p:nvPr>
        </p:nvSpPr>
        <p:spPr/>
        <p:txBody>
          <a:bodyPr/>
          <a:lstStyle/>
          <a:p>
            <a:fld id="{B379EDC2-DE8B-42B6-91FD-C5A848DE3217}" type="datetimeFigureOut">
              <a:rPr lang="en-US" smtClean="0"/>
              <a:t>4/29/2020</a:t>
            </a:fld>
            <a:endParaRPr lang="en-US"/>
          </a:p>
        </p:txBody>
      </p:sp>
      <p:sp>
        <p:nvSpPr>
          <p:cNvPr id="6" name="Footer Placeholder 5">
            <a:extLst>
              <a:ext uri="{FF2B5EF4-FFF2-40B4-BE49-F238E27FC236}">
                <a16:creationId xmlns:a16="http://schemas.microsoft.com/office/drawing/2014/main" id="{210B5D61-7023-485C-9CB6-AE59751EAA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FD1C85-04DA-4C30-B1CA-9015AA62AC98}"/>
              </a:ext>
            </a:extLst>
          </p:cNvPr>
          <p:cNvSpPr>
            <a:spLocks noGrp="1"/>
          </p:cNvSpPr>
          <p:nvPr>
            <p:ph type="sldNum" sz="quarter" idx="12"/>
          </p:nvPr>
        </p:nvSpPr>
        <p:spPr/>
        <p:txBody>
          <a:bodyPr/>
          <a:lstStyle/>
          <a:p>
            <a:fld id="{53EA63DE-EBFD-43B5-AF73-08F4DD0AA2D4}" type="slidenum">
              <a:rPr lang="en-US" smtClean="0"/>
              <a:t>‹#›</a:t>
            </a:fld>
            <a:endParaRPr lang="en-US"/>
          </a:p>
        </p:txBody>
      </p:sp>
    </p:spTree>
    <p:extLst>
      <p:ext uri="{BB962C8B-B14F-4D97-AF65-F5344CB8AC3E}">
        <p14:creationId xmlns:p14="http://schemas.microsoft.com/office/powerpoint/2010/main" val="3804429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F46EE-37D9-4B8B-89D6-D459237027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16D85E-74B9-4143-BBD0-CA92683E5C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33EAE9-F538-4B19-8E42-30B416502E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65CFA5-EB2D-4149-BD02-0385FBA700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A92057-9CAE-44C7-BED4-58070F9EAA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95C4B2-1213-4C5D-BD8C-7195F01CF2DE}"/>
              </a:ext>
            </a:extLst>
          </p:cNvPr>
          <p:cNvSpPr>
            <a:spLocks noGrp="1"/>
          </p:cNvSpPr>
          <p:nvPr>
            <p:ph type="dt" sz="half" idx="10"/>
          </p:nvPr>
        </p:nvSpPr>
        <p:spPr/>
        <p:txBody>
          <a:bodyPr/>
          <a:lstStyle/>
          <a:p>
            <a:fld id="{B379EDC2-DE8B-42B6-91FD-C5A848DE3217}" type="datetimeFigureOut">
              <a:rPr lang="en-US" smtClean="0"/>
              <a:t>4/29/2020</a:t>
            </a:fld>
            <a:endParaRPr lang="en-US"/>
          </a:p>
        </p:txBody>
      </p:sp>
      <p:sp>
        <p:nvSpPr>
          <p:cNvPr id="8" name="Footer Placeholder 7">
            <a:extLst>
              <a:ext uri="{FF2B5EF4-FFF2-40B4-BE49-F238E27FC236}">
                <a16:creationId xmlns:a16="http://schemas.microsoft.com/office/drawing/2014/main" id="{9BFE7668-BAB7-420C-A8FC-D4107B98268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9431FA-E7C8-4E45-826A-40AFF36F90D0}"/>
              </a:ext>
            </a:extLst>
          </p:cNvPr>
          <p:cNvSpPr>
            <a:spLocks noGrp="1"/>
          </p:cNvSpPr>
          <p:nvPr>
            <p:ph type="sldNum" sz="quarter" idx="12"/>
          </p:nvPr>
        </p:nvSpPr>
        <p:spPr/>
        <p:txBody>
          <a:bodyPr/>
          <a:lstStyle/>
          <a:p>
            <a:fld id="{53EA63DE-EBFD-43B5-AF73-08F4DD0AA2D4}" type="slidenum">
              <a:rPr lang="en-US" smtClean="0"/>
              <a:t>‹#›</a:t>
            </a:fld>
            <a:endParaRPr lang="en-US"/>
          </a:p>
        </p:txBody>
      </p:sp>
    </p:spTree>
    <p:extLst>
      <p:ext uri="{BB962C8B-B14F-4D97-AF65-F5344CB8AC3E}">
        <p14:creationId xmlns:p14="http://schemas.microsoft.com/office/powerpoint/2010/main" val="30359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DEB5A-F03B-4D3F-A623-BF40B4C785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FBD7A43-CFF0-4547-A0EF-D9EFAE571F6C}"/>
              </a:ext>
            </a:extLst>
          </p:cNvPr>
          <p:cNvSpPr>
            <a:spLocks noGrp="1"/>
          </p:cNvSpPr>
          <p:nvPr>
            <p:ph type="dt" sz="half" idx="10"/>
          </p:nvPr>
        </p:nvSpPr>
        <p:spPr/>
        <p:txBody>
          <a:bodyPr/>
          <a:lstStyle/>
          <a:p>
            <a:fld id="{B379EDC2-DE8B-42B6-91FD-C5A848DE3217}" type="datetimeFigureOut">
              <a:rPr lang="en-US" smtClean="0"/>
              <a:t>4/29/2020</a:t>
            </a:fld>
            <a:endParaRPr lang="en-US"/>
          </a:p>
        </p:txBody>
      </p:sp>
      <p:sp>
        <p:nvSpPr>
          <p:cNvPr id="4" name="Footer Placeholder 3">
            <a:extLst>
              <a:ext uri="{FF2B5EF4-FFF2-40B4-BE49-F238E27FC236}">
                <a16:creationId xmlns:a16="http://schemas.microsoft.com/office/drawing/2014/main" id="{D89E1232-9B0E-4406-9535-3A84AD3E1B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AEC597-45D4-4B16-8E3D-A19D1019CC23}"/>
              </a:ext>
            </a:extLst>
          </p:cNvPr>
          <p:cNvSpPr>
            <a:spLocks noGrp="1"/>
          </p:cNvSpPr>
          <p:nvPr>
            <p:ph type="sldNum" sz="quarter" idx="12"/>
          </p:nvPr>
        </p:nvSpPr>
        <p:spPr/>
        <p:txBody>
          <a:bodyPr/>
          <a:lstStyle/>
          <a:p>
            <a:fld id="{53EA63DE-EBFD-43B5-AF73-08F4DD0AA2D4}" type="slidenum">
              <a:rPr lang="en-US" smtClean="0"/>
              <a:t>‹#›</a:t>
            </a:fld>
            <a:endParaRPr lang="en-US"/>
          </a:p>
        </p:txBody>
      </p:sp>
    </p:spTree>
    <p:extLst>
      <p:ext uri="{BB962C8B-B14F-4D97-AF65-F5344CB8AC3E}">
        <p14:creationId xmlns:p14="http://schemas.microsoft.com/office/powerpoint/2010/main" val="4232279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8441DF-233C-4BD5-9204-0CEE3EA88AA8}"/>
              </a:ext>
            </a:extLst>
          </p:cNvPr>
          <p:cNvSpPr>
            <a:spLocks noGrp="1"/>
          </p:cNvSpPr>
          <p:nvPr>
            <p:ph type="dt" sz="half" idx="10"/>
          </p:nvPr>
        </p:nvSpPr>
        <p:spPr/>
        <p:txBody>
          <a:bodyPr/>
          <a:lstStyle/>
          <a:p>
            <a:fld id="{B379EDC2-DE8B-42B6-91FD-C5A848DE3217}" type="datetimeFigureOut">
              <a:rPr lang="en-US" smtClean="0"/>
              <a:t>4/29/2020</a:t>
            </a:fld>
            <a:endParaRPr lang="en-US"/>
          </a:p>
        </p:txBody>
      </p:sp>
      <p:sp>
        <p:nvSpPr>
          <p:cNvPr id="3" name="Footer Placeholder 2">
            <a:extLst>
              <a:ext uri="{FF2B5EF4-FFF2-40B4-BE49-F238E27FC236}">
                <a16:creationId xmlns:a16="http://schemas.microsoft.com/office/drawing/2014/main" id="{FF9FE999-BBAA-41A5-9B81-E2683AECA1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B84E12-C496-442A-936C-B71FAA0D265F}"/>
              </a:ext>
            </a:extLst>
          </p:cNvPr>
          <p:cNvSpPr>
            <a:spLocks noGrp="1"/>
          </p:cNvSpPr>
          <p:nvPr>
            <p:ph type="sldNum" sz="quarter" idx="12"/>
          </p:nvPr>
        </p:nvSpPr>
        <p:spPr/>
        <p:txBody>
          <a:bodyPr/>
          <a:lstStyle/>
          <a:p>
            <a:fld id="{53EA63DE-EBFD-43B5-AF73-08F4DD0AA2D4}" type="slidenum">
              <a:rPr lang="en-US" smtClean="0"/>
              <a:t>‹#›</a:t>
            </a:fld>
            <a:endParaRPr lang="en-US"/>
          </a:p>
        </p:txBody>
      </p:sp>
    </p:spTree>
    <p:extLst>
      <p:ext uri="{BB962C8B-B14F-4D97-AF65-F5344CB8AC3E}">
        <p14:creationId xmlns:p14="http://schemas.microsoft.com/office/powerpoint/2010/main" val="4079032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FDE6A-4953-48F2-821C-15342C3BFF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E5241C-3944-4F42-9CC6-990F5EBC07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0CF04F-D627-4530-B430-91576D791D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A27541-924D-4BE9-9270-099485CB8F6E}"/>
              </a:ext>
            </a:extLst>
          </p:cNvPr>
          <p:cNvSpPr>
            <a:spLocks noGrp="1"/>
          </p:cNvSpPr>
          <p:nvPr>
            <p:ph type="dt" sz="half" idx="10"/>
          </p:nvPr>
        </p:nvSpPr>
        <p:spPr/>
        <p:txBody>
          <a:bodyPr/>
          <a:lstStyle/>
          <a:p>
            <a:fld id="{B379EDC2-DE8B-42B6-91FD-C5A848DE3217}" type="datetimeFigureOut">
              <a:rPr lang="en-US" smtClean="0"/>
              <a:t>4/29/2020</a:t>
            </a:fld>
            <a:endParaRPr lang="en-US"/>
          </a:p>
        </p:txBody>
      </p:sp>
      <p:sp>
        <p:nvSpPr>
          <p:cNvPr id="6" name="Footer Placeholder 5">
            <a:extLst>
              <a:ext uri="{FF2B5EF4-FFF2-40B4-BE49-F238E27FC236}">
                <a16:creationId xmlns:a16="http://schemas.microsoft.com/office/drawing/2014/main" id="{88EC6BE2-0B75-4B52-8293-8B645A358A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E29D08-1E47-4303-92D7-40057CA90E97}"/>
              </a:ext>
            </a:extLst>
          </p:cNvPr>
          <p:cNvSpPr>
            <a:spLocks noGrp="1"/>
          </p:cNvSpPr>
          <p:nvPr>
            <p:ph type="sldNum" sz="quarter" idx="12"/>
          </p:nvPr>
        </p:nvSpPr>
        <p:spPr/>
        <p:txBody>
          <a:bodyPr/>
          <a:lstStyle/>
          <a:p>
            <a:fld id="{53EA63DE-EBFD-43B5-AF73-08F4DD0AA2D4}" type="slidenum">
              <a:rPr lang="en-US" smtClean="0"/>
              <a:t>‹#›</a:t>
            </a:fld>
            <a:endParaRPr lang="en-US"/>
          </a:p>
        </p:txBody>
      </p:sp>
    </p:spTree>
    <p:extLst>
      <p:ext uri="{BB962C8B-B14F-4D97-AF65-F5344CB8AC3E}">
        <p14:creationId xmlns:p14="http://schemas.microsoft.com/office/powerpoint/2010/main" val="1529258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D710C-1981-4169-858C-63903219A2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EEAE3D-FEDF-4BC0-95F3-1392CE97AC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3E68C2-8861-4E9E-9A7A-4B337DF4E0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59F78A-D371-44BD-B71E-5059C0B855DE}"/>
              </a:ext>
            </a:extLst>
          </p:cNvPr>
          <p:cNvSpPr>
            <a:spLocks noGrp="1"/>
          </p:cNvSpPr>
          <p:nvPr>
            <p:ph type="dt" sz="half" idx="10"/>
          </p:nvPr>
        </p:nvSpPr>
        <p:spPr/>
        <p:txBody>
          <a:bodyPr/>
          <a:lstStyle/>
          <a:p>
            <a:fld id="{B379EDC2-DE8B-42B6-91FD-C5A848DE3217}" type="datetimeFigureOut">
              <a:rPr lang="en-US" smtClean="0"/>
              <a:t>4/29/2020</a:t>
            </a:fld>
            <a:endParaRPr lang="en-US"/>
          </a:p>
        </p:txBody>
      </p:sp>
      <p:sp>
        <p:nvSpPr>
          <p:cNvPr id="6" name="Footer Placeholder 5">
            <a:extLst>
              <a:ext uri="{FF2B5EF4-FFF2-40B4-BE49-F238E27FC236}">
                <a16:creationId xmlns:a16="http://schemas.microsoft.com/office/drawing/2014/main" id="{6FF975B6-294A-4F76-8389-D1DC83F907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070CF0-ECE1-481C-B32B-67409A4B120A}"/>
              </a:ext>
            </a:extLst>
          </p:cNvPr>
          <p:cNvSpPr>
            <a:spLocks noGrp="1"/>
          </p:cNvSpPr>
          <p:nvPr>
            <p:ph type="sldNum" sz="quarter" idx="12"/>
          </p:nvPr>
        </p:nvSpPr>
        <p:spPr/>
        <p:txBody>
          <a:bodyPr/>
          <a:lstStyle/>
          <a:p>
            <a:fld id="{53EA63DE-EBFD-43B5-AF73-08F4DD0AA2D4}" type="slidenum">
              <a:rPr lang="en-US" smtClean="0"/>
              <a:t>‹#›</a:t>
            </a:fld>
            <a:endParaRPr lang="en-US"/>
          </a:p>
        </p:txBody>
      </p:sp>
    </p:spTree>
    <p:extLst>
      <p:ext uri="{BB962C8B-B14F-4D97-AF65-F5344CB8AC3E}">
        <p14:creationId xmlns:p14="http://schemas.microsoft.com/office/powerpoint/2010/main" val="2112582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50DFDD-1E25-4223-A8AA-85D62E849F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140AEB-991F-4D65-9A72-7EFAEBD06B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751097-9028-427B-971B-2B8BE6A961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79EDC2-DE8B-42B6-91FD-C5A848DE3217}" type="datetimeFigureOut">
              <a:rPr lang="en-US" smtClean="0"/>
              <a:t>4/29/2020</a:t>
            </a:fld>
            <a:endParaRPr lang="en-US"/>
          </a:p>
        </p:txBody>
      </p:sp>
      <p:sp>
        <p:nvSpPr>
          <p:cNvPr id="5" name="Footer Placeholder 4">
            <a:extLst>
              <a:ext uri="{FF2B5EF4-FFF2-40B4-BE49-F238E27FC236}">
                <a16:creationId xmlns:a16="http://schemas.microsoft.com/office/drawing/2014/main" id="{33D55222-164F-48B6-A4B4-DD62C2FB6D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5502FD-140F-4671-904B-667A89D194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EA63DE-EBFD-43B5-AF73-08F4DD0AA2D4}" type="slidenum">
              <a:rPr lang="en-US" smtClean="0"/>
              <a:t>‹#›</a:t>
            </a:fld>
            <a:endParaRPr lang="en-US"/>
          </a:p>
        </p:txBody>
      </p:sp>
    </p:spTree>
    <p:extLst>
      <p:ext uri="{BB962C8B-B14F-4D97-AF65-F5344CB8AC3E}">
        <p14:creationId xmlns:p14="http://schemas.microsoft.com/office/powerpoint/2010/main" val="1742922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330FE9-32AF-4F18-9618-1524B7F33BA4}"/>
              </a:ext>
            </a:extLst>
          </p:cNvPr>
          <p:cNvSpPr/>
          <p:nvPr/>
        </p:nvSpPr>
        <p:spPr>
          <a:xfrm>
            <a:off x="661183" y="466288"/>
            <a:ext cx="10719580" cy="5361789"/>
          </a:xfrm>
          <a:prstGeom prst="rect">
            <a:avLst/>
          </a:prstGeom>
        </p:spPr>
        <p:txBody>
          <a:bodyPr wrap="square">
            <a:spAutoFit/>
          </a:bodyPr>
          <a:lstStyle/>
          <a:p>
            <a:pPr indent="360045" algn="ctr">
              <a:lnSpc>
                <a:spcPct val="150000"/>
              </a:lnSpc>
            </a:pPr>
            <a:r>
              <a:rPr lang="en-US" sz="40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Advanced Microbial Ecology</a:t>
            </a:r>
            <a:br>
              <a:rPr lang="en-US" sz="3600" dirty="0">
                <a:latin typeface="Calibri" panose="020F0502020204030204" pitchFamily="34" charset="0"/>
                <a:ea typeface="Times New Roman" panose="02020603050405020304" pitchFamily="18" charset="0"/>
                <a:cs typeface="Calibri" panose="020F0502020204030204" pitchFamily="34" charset="0"/>
              </a:rPr>
            </a:br>
            <a:r>
              <a:rPr lang="en-US" sz="2000" dirty="0">
                <a:solidFill>
                  <a:srgbClr val="0070C0"/>
                </a:solidFill>
                <a:highlight>
                  <a:srgbClr val="C0C0C0"/>
                </a:highlight>
                <a:latin typeface="Verdana" panose="020B0604030504040204" pitchFamily="34" charset="0"/>
                <a:ea typeface="Times New Roman" panose="02020603050405020304" pitchFamily="18" charset="0"/>
              </a:rPr>
              <a:t>Code no. 618B</a:t>
            </a:r>
            <a:r>
              <a:rPr lang="en-US" sz="2000" dirty="0">
                <a:latin typeface="Verdana" panose="020B0604030504040204" pitchFamily="34" charset="0"/>
                <a:ea typeface="Times New Roman" panose="02020603050405020304" pitchFamily="18" charset="0"/>
              </a:rPr>
              <a:t>	</a:t>
            </a:r>
          </a:p>
          <a:p>
            <a:pPr indent="360045" algn="ctr">
              <a:lnSpc>
                <a:spcPct val="150000"/>
              </a:lnSpc>
            </a:pPr>
            <a:endParaRPr lang="en-US" sz="2000" dirty="0">
              <a:solidFill>
                <a:srgbClr val="00B050"/>
              </a:solidFill>
              <a:latin typeface="Calibri" panose="020F0502020204030204" pitchFamily="34" charset="0"/>
              <a:ea typeface="Times New Roman" panose="02020603050405020304" pitchFamily="18" charset="0"/>
              <a:cs typeface="Calibri" panose="020F0502020204030204" pitchFamily="34" charset="0"/>
            </a:endParaRPr>
          </a:p>
          <a:p>
            <a:pPr indent="360045" algn="ctr">
              <a:lnSpc>
                <a:spcPct val="150000"/>
              </a:lnSpc>
            </a:pPr>
            <a:r>
              <a:rPr lang="en-US" sz="3600" b="1" dirty="0">
                <a:solidFill>
                  <a:srgbClr val="7030A0"/>
                </a:solidFill>
                <a:latin typeface="Calibri" panose="020F0502020204030204" pitchFamily="34" charset="0"/>
                <a:cs typeface="Calibri" panose="020F0502020204030204" pitchFamily="34" charset="0"/>
              </a:rPr>
              <a:t>Pre-MSc. Students</a:t>
            </a: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r>
              <a:rPr lang="en-US" sz="1600" b="1" dirty="0">
                <a:solidFill>
                  <a:srgbClr val="00B050"/>
                </a:solidFill>
                <a:latin typeface="Verdana" panose="020B0604030504040204" pitchFamily="34" charset="0"/>
                <a:ea typeface="Times New Roman" panose="02020603050405020304" pitchFamily="18" charset="0"/>
              </a:rPr>
              <a:t>Lecture no. </a:t>
            </a:r>
            <a:r>
              <a:rPr lang="en-US" sz="1600" b="1">
                <a:solidFill>
                  <a:srgbClr val="00B050"/>
                </a:solidFill>
                <a:latin typeface="Verdana" panose="020B0604030504040204" pitchFamily="34" charset="0"/>
                <a:ea typeface="Times New Roman" panose="02020603050405020304" pitchFamily="18" charset="0"/>
              </a:rPr>
              <a:t>9</a:t>
            </a:r>
            <a:endParaRPr lang="en-US" sz="1600" b="1" dirty="0">
              <a:solidFill>
                <a:srgbClr val="00B050"/>
              </a:solidFill>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r>
              <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D</a:t>
            </a:r>
            <a:r>
              <a:rPr lang="en-US" sz="3600" b="1" dirty="0">
                <a:highlight>
                  <a:srgbClr val="FFFF00"/>
                </a:highlight>
                <a:latin typeface="Calibri" panose="020F0502020204030204" pitchFamily="34" charset="0"/>
                <a:ea typeface="Times New Roman" panose="02020603050405020304" pitchFamily="18" charset="0"/>
                <a:cs typeface="Calibri" panose="020F0502020204030204" pitchFamily="34" charset="0"/>
              </a:rPr>
              <a:t>r. Mahmoud Nour El-Dein</a:t>
            </a:r>
            <a:endPar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869756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2D90253-AE0B-4592-BB02-F1CCE6D4DD70}"/>
              </a:ext>
            </a:extLst>
          </p:cNvPr>
          <p:cNvSpPr/>
          <p:nvPr/>
        </p:nvSpPr>
        <p:spPr>
          <a:xfrm>
            <a:off x="592182" y="214995"/>
            <a:ext cx="11321143" cy="5612114"/>
          </a:xfrm>
          <a:prstGeom prst="rect">
            <a:avLst/>
          </a:prstGeom>
        </p:spPr>
        <p:txBody>
          <a:bodyPr wrap="square">
            <a:spAutoFit/>
          </a:bodyPr>
          <a:lstStyle/>
          <a:p>
            <a:pPr lvl="0" algn="just">
              <a:lnSpc>
                <a:spcPct val="150000"/>
              </a:lnSpc>
              <a:buClrTx/>
            </a:pPr>
            <a:r>
              <a:rPr lang="en-US" sz="2600" b="1" u="sng" dirty="0">
                <a:solidFill>
                  <a:srgbClr val="C00000"/>
                </a:solidFill>
                <a:latin typeface="Times New Roman" panose="02020603050405020304" pitchFamily="18" charset="0"/>
                <a:cs typeface="Times New Roman" panose="02020603050405020304" pitchFamily="18" charset="0"/>
              </a:rPr>
              <a:t>Methods for removal of heavy metals:</a:t>
            </a:r>
          </a:p>
          <a:p>
            <a:pPr lvl="0" algn="just">
              <a:lnSpc>
                <a:spcPct val="150000"/>
              </a:lnSpc>
              <a:buClrTx/>
            </a:pPr>
            <a:r>
              <a:rPr lang="en-US" sz="2400" b="1" dirty="0">
                <a:latin typeface="Times New Roman" panose="02020603050405020304" pitchFamily="18" charset="0"/>
                <a:cs typeface="Times New Roman" panose="02020603050405020304" pitchFamily="18" charset="0"/>
              </a:rPr>
              <a:t>1. Chemicals methods</a:t>
            </a:r>
            <a:r>
              <a:rPr lang="en-US" sz="2400" b="1" dirty="0">
                <a:solidFill>
                  <a:srgbClr val="C00000"/>
                </a:solidFill>
                <a:latin typeface="Times New Roman" panose="02020603050405020304" pitchFamily="18" charset="0"/>
                <a:cs typeface="Times New Roman" panose="02020603050405020304" pitchFamily="18" charset="0"/>
              </a:rPr>
              <a:t>: Chemical precipitation, electrochemical treatment, oxidation/reduction.</a:t>
            </a:r>
          </a:p>
          <a:p>
            <a:pPr lvl="0" algn="just">
              <a:lnSpc>
                <a:spcPct val="150000"/>
              </a:lnSpc>
              <a:buClrTx/>
            </a:pPr>
            <a:r>
              <a:rPr lang="en-US" sz="2400" b="1" dirty="0">
                <a:latin typeface="Times New Roman" panose="02020603050405020304" pitchFamily="18" charset="0"/>
                <a:cs typeface="Times New Roman" panose="02020603050405020304" pitchFamily="18" charset="0"/>
              </a:rPr>
              <a:t>2. Physical methods</a:t>
            </a:r>
            <a:r>
              <a:rPr lang="en-US" sz="2400" b="1" dirty="0">
                <a:solidFill>
                  <a:srgbClr val="C00000"/>
                </a:solidFill>
                <a:latin typeface="Times New Roman" panose="02020603050405020304" pitchFamily="18" charset="0"/>
                <a:cs typeface="Times New Roman" panose="02020603050405020304" pitchFamily="18" charset="0"/>
              </a:rPr>
              <a:t>: Ion exchange, membrane technology, reverse osmosis, and evaporation recovery, filtration.</a:t>
            </a:r>
          </a:p>
          <a:p>
            <a:pPr lvl="0" algn="just">
              <a:lnSpc>
                <a:spcPct val="150000"/>
              </a:lnSpc>
              <a:buClrTx/>
            </a:pPr>
            <a:r>
              <a:rPr lang="en-US" sz="2400" b="1" dirty="0">
                <a:solidFill>
                  <a:srgbClr val="00B050"/>
                </a:solidFill>
                <a:latin typeface="Times New Roman" panose="02020603050405020304" pitchFamily="18" charset="0"/>
                <a:cs typeface="Times New Roman" panose="02020603050405020304" pitchFamily="18" charset="0"/>
              </a:rPr>
              <a:t>3. Biological methods</a:t>
            </a:r>
            <a:r>
              <a:rPr lang="en-US" sz="2400" b="1" dirty="0">
                <a:solidFill>
                  <a:srgbClr val="C00000"/>
                </a:solidFill>
                <a:latin typeface="Times New Roman" panose="02020603050405020304" pitchFamily="18" charset="0"/>
                <a:cs typeface="Times New Roman" panose="02020603050405020304" pitchFamily="18" charset="0"/>
              </a:rPr>
              <a:t>: </a:t>
            </a:r>
          </a:p>
          <a:p>
            <a:pPr marL="514350" lvl="0" indent="-514350" algn="just">
              <a:lnSpc>
                <a:spcPct val="150000"/>
              </a:lnSpc>
              <a:buClrTx/>
              <a:buFont typeface="+mj-lt"/>
              <a:buAutoNum type="arabicPeriod"/>
            </a:pPr>
            <a:r>
              <a:rPr lang="en-US" sz="2400" b="1" dirty="0">
                <a:solidFill>
                  <a:schemeClr val="accent6">
                    <a:lumMod val="50000"/>
                  </a:schemeClr>
                </a:solidFill>
                <a:latin typeface="Times New Roman" panose="02020603050405020304" pitchFamily="18" charset="0"/>
                <a:cs typeface="Times New Roman" panose="02020603050405020304" pitchFamily="18" charset="0"/>
              </a:rPr>
              <a:t>Microorganisms including bacteria, fungi or algae.</a:t>
            </a:r>
          </a:p>
          <a:p>
            <a:pPr lvl="0" algn="just">
              <a:lnSpc>
                <a:spcPct val="150000"/>
              </a:lnSpc>
              <a:buClrTx/>
            </a:pPr>
            <a:endParaRPr lang="en-US" sz="2400" b="1" dirty="0">
              <a:solidFill>
                <a:schemeClr val="accent6">
                  <a:lumMod val="50000"/>
                </a:schemeClr>
              </a:solidFill>
              <a:latin typeface="Times New Roman" panose="02020603050405020304" pitchFamily="18" charset="0"/>
              <a:cs typeface="Times New Roman" panose="02020603050405020304" pitchFamily="18" charset="0"/>
            </a:endParaRPr>
          </a:p>
          <a:p>
            <a:pPr lvl="0" algn="just">
              <a:lnSpc>
                <a:spcPct val="150000"/>
              </a:lnSpc>
              <a:buClrTx/>
            </a:pPr>
            <a:r>
              <a:rPr lang="en-US" sz="2400" b="1" dirty="0">
                <a:solidFill>
                  <a:schemeClr val="accent6">
                    <a:lumMod val="50000"/>
                  </a:schemeClr>
                </a:solidFill>
                <a:latin typeface="Times New Roman" panose="02020603050405020304" pitchFamily="18" charset="0"/>
                <a:cs typeface="Times New Roman" panose="02020603050405020304" pitchFamily="18" charset="0"/>
              </a:rPr>
              <a:t>However, these strategies were not the first choice as they are expensive, inefficient, labor-intensive, or the treatment process lacks selectivity. </a:t>
            </a:r>
            <a:endParaRPr lang="en-US" b="1" dirty="0">
              <a:solidFill>
                <a:schemeClr val="accent6">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428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F03234-EA3C-4B56-8235-9AF4C3D0DD8C}"/>
              </a:ext>
            </a:extLst>
          </p:cNvPr>
          <p:cNvSpPr/>
          <p:nvPr/>
        </p:nvSpPr>
        <p:spPr>
          <a:xfrm>
            <a:off x="718457" y="341702"/>
            <a:ext cx="11181805" cy="6370975"/>
          </a:xfrm>
          <a:prstGeom prst="rect">
            <a:avLst/>
          </a:prstGeom>
        </p:spPr>
        <p:txBody>
          <a:bodyPr wrap="square">
            <a:spAutoFit/>
          </a:bodyPr>
          <a:lstStyle/>
          <a:p>
            <a:pPr lvl="0" algn="just">
              <a:lnSpc>
                <a:spcPct val="150000"/>
              </a:lnSpc>
            </a:pPr>
            <a:r>
              <a:rPr lang="en-US" sz="2600" b="1" dirty="0">
                <a:latin typeface="Times New Roman" panose="02020603050405020304" pitchFamily="18" charset="0"/>
                <a:cs typeface="Times New Roman" panose="02020603050405020304" pitchFamily="18" charset="0"/>
              </a:rPr>
              <a:t>The research on bioremediation or biosorption-based remediation techniques in the past decades has concluded that bioremediation is a natural process and cost effective. </a:t>
            </a:r>
          </a:p>
          <a:p>
            <a:pPr lvl="0" algn="just">
              <a:lnSpc>
                <a:spcPct val="150000"/>
              </a:lnSpc>
            </a:pPr>
            <a:r>
              <a:rPr lang="en-US" sz="2600" b="1" dirty="0">
                <a:solidFill>
                  <a:srgbClr val="FF0000"/>
                </a:solidFill>
                <a:latin typeface="Times New Roman" panose="02020603050405020304" pitchFamily="18" charset="0"/>
                <a:cs typeface="Times New Roman" panose="02020603050405020304" pitchFamily="18" charset="0"/>
              </a:rPr>
              <a:t>4. Biosorption:</a:t>
            </a:r>
            <a:r>
              <a:rPr lang="en-US" sz="2600" b="1" dirty="0">
                <a:latin typeface="Times New Roman" panose="02020603050405020304" pitchFamily="18" charset="0"/>
                <a:cs typeface="Times New Roman" panose="02020603050405020304" pitchFamily="18" charset="0"/>
              </a:rPr>
              <a:t> </a:t>
            </a:r>
          </a:p>
          <a:p>
            <a:pPr lvl="0" algn="just">
              <a:lnSpc>
                <a:spcPct val="150000"/>
              </a:lnSpc>
            </a:pPr>
            <a:r>
              <a:rPr lang="en-US" sz="2600" b="1" dirty="0">
                <a:solidFill>
                  <a:srgbClr val="00B050"/>
                </a:solidFill>
                <a:latin typeface="Times New Roman" panose="02020603050405020304" pitchFamily="18" charset="0"/>
                <a:cs typeface="Times New Roman" panose="02020603050405020304" pitchFamily="18" charset="0"/>
              </a:rPr>
              <a:t>ability of biological materials to accumulate heavy metals from wastewater through metabolically mediated (by the use of ATP) or spontaneous physicochemical pathways of uptake (not at the cost of ATP), or as a property of certain types of inactive, non-living microbial biomass which bind and concentrate heavy metals from even very dilute aqueous solutions.</a:t>
            </a:r>
          </a:p>
          <a:p>
            <a:pPr lvl="0" algn="just">
              <a:lnSpc>
                <a:spcPct val="150000"/>
              </a:lnSpc>
            </a:pPr>
            <a:endParaRPr lang="en-US" sz="2600" b="1" dirty="0">
              <a:solidFill>
                <a:srgbClr val="0070C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97501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4E1449F-4787-41B1-99B8-2AB0AA374D56}"/>
              </a:ext>
            </a:extLst>
          </p:cNvPr>
          <p:cNvSpPr/>
          <p:nvPr/>
        </p:nvSpPr>
        <p:spPr>
          <a:xfrm>
            <a:off x="278674" y="622151"/>
            <a:ext cx="11190515" cy="5193858"/>
          </a:xfrm>
          <a:prstGeom prst="rect">
            <a:avLst/>
          </a:prstGeom>
        </p:spPr>
        <p:txBody>
          <a:bodyPr wrap="square">
            <a:spAutoFit/>
          </a:bodyPr>
          <a:lstStyle/>
          <a:p>
            <a:pPr lvl="0" algn="just">
              <a:lnSpc>
                <a:spcPct val="150000"/>
              </a:lnSpc>
              <a:buClrTx/>
            </a:pPr>
            <a:r>
              <a:rPr lang="en-US" sz="2800" b="1" dirty="0">
                <a:solidFill>
                  <a:srgbClr val="000000"/>
                </a:solidFill>
                <a:latin typeface="Times New Roman" panose="02020603050405020304" pitchFamily="18" charset="0"/>
                <a:cs typeface="Times New Roman" panose="02020603050405020304" pitchFamily="18" charset="0"/>
              </a:rPr>
              <a:t>It is a complex process that depends on different-factors like cell physiology, physicochemical factors such as pH, temperature, contact time, ionic strength, and metal concentration, chemistry of the metal ions, cell wall composition of microorganisms.</a:t>
            </a:r>
          </a:p>
          <a:p>
            <a:pPr lvl="0" algn="just">
              <a:lnSpc>
                <a:spcPct val="150000"/>
              </a:lnSpc>
              <a:buClrTx/>
            </a:pPr>
            <a:r>
              <a:rPr lang="en-US" sz="2800" dirty="0">
                <a:solidFill>
                  <a:srgbClr val="000000"/>
                </a:solidFill>
                <a:latin typeface="Times New Roman" panose="02020603050405020304" pitchFamily="18" charset="0"/>
                <a:cs typeface="Times New Roman" panose="02020603050405020304" pitchFamily="18" charset="0"/>
              </a:rPr>
              <a:t> </a:t>
            </a:r>
          </a:p>
          <a:p>
            <a:pPr lvl="0" algn="just">
              <a:lnSpc>
                <a:spcPct val="150000"/>
              </a:lnSpc>
              <a:buClrTx/>
            </a:pPr>
            <a:r>
              <a:rPr lang="en-US" sz="2800" b="1" dirty="0">
                <a:solidFill>
                  <a:srgbClr val="C00000"/>
                </a:solidFill>
                <a:latin typeface="Times New Roman" panose="02020603050405020304" pitchFamily="18" charset="0"/>
                <a:cs typeface="Times New Roman" panose="02020603050405020304" pitchFamily="18" charset="0"/>
              </a:rPr>
              <a:t>Biosorption of different heavy metals e.g. cadmium, silver, lead, nickel etc. by using microorganisms like fungi, algae or bacteria was studied by different groups. </a:t>
            </a:r>
            <a:endParaRPr lang="en-US" sz="2800" b="1" dirty="0">
              <a:solidFill>
                <a:srgbClr val="C00000"/>
              </a:solidFill>
            </a:endParaRPr>
          </a:p>
        </p:txBody>
      </p:sp>
    </p:spTree>
    <p:extLst>
      <p:ext uri="{BB962C8B-B14F-4D97-AF65-F5344CB8AC3E}">
        <p14:creationId xmlns:p14="http://schemas.microsoft.com/office/powerpoint/2010/main" val="2556574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EDE612-8BD3-41BC-8BEC-35A78F01AFF2}"/>
              </a:ext>
            </a:extLst>
          </p:cNvPr>
          <p:cNvSpPr/>
          <p:nvPr/>
        </p:nvSpPr>
        <p:spPr>
          <a:xfrm>
            <a:off x="291737" y="214994"/>
            <a:ext cx="11530150" cy="6458691"/>
          </a:xfrm>
          <a:prstGeom prst="rect">
            <a:avLst/>
          </a:prstGeom>
        </p:spPr>
        <p:txBody>
          <a:bodyPr wrap="square">
            <a:spAutoFit/>
          </a:bodyPr>
          <a:lstStyle/>
          <a:p>
            <a:pPr lvl="0" algn="just">
              <a:lnSpc>
                <a:spcPct val="150000"/>
              </a:lnSpc>
              <a:buClrTx/>
            </a:pPr>
            <a:r>
              <a:rPr lang="en-US" sz="2500" b="1" dirty="0">
                <a:solidFill>
                  <a:srgbClr val="C00000"/>
                </a:solidFill>
                <a:highlight>
                  <a:srgbClr val="00FFFF"/>
                </a:highlight>
                <a:latin typeface="Lucida Sans Unicode" panose="020B0602030504020204" pitchFamily="34" charset="0"/>
                <a:cs typeface="Lucida Sans Unicode" panose="020B0602030504020204" pitchFamily="34" charset="0"/>
              </a:rPr>
              <a:t>Advantages of biosorption:</a:t>
            </a:r>
            <a:endParaRPr lang="en-US" sz="2400" b="1" dirty="0">
              <a:solidFill>
                <a:srgbClr val="C00000"/>
              </a:solidFill>
              <a:highlight>
                <a:srgbClr val="00FFFF"/>
              </a:highlight>
              <a:latin typeface="Lucida Sans Unicode" panose="020B0602030504020204" pitchFamily="34" charset="0"/>
              <a:cs typeface="Lucida Sans Unicode" panose="020B0602030504020204" pitchFamily="34" charset="0"/>
            </a:endParaRPr>
          </a:p>
          <a:p>
            <a:pPr lvl="0" algn="just">
              <a:lnSpc>
                <a:spcPct val="150000"/>
              </a:lnSpc>
              <a:buClrTx/>
              <a:buFont typeface="+mj-lt"/>
              <a:buAutoNum type="arabicPeriod"/>
            </a:pPr>
            <a:r>
              <a:rPr lang="en-US" sz="2400" b="1" dirty="0">
                <a:solidFill>
                  <a:srgbClr val="000000"/>
                </a:solidFill>
                <a:latin typeface="Lucida Sans Unicode" panose="020B0602030504020204" pitchFamily="34" charset="0"/>
                <a:cs typeface="Lucida Sans Unicode" panose="020B0602030504020204" pitchFamily="34" charset="0"/>
              </a:rPr>
              <a:t> Cheaper production of biomass (bacteria or fungi).</a:t>
            </a:r>
          </a:p>
          <a:p>
            <a:pPr lvl="0" algn="just">
              <a:lnSpc>
                <a:spcPct val="150000"/>
              </a:lnSpc>
              <a:buClrTx/>
              <a:buFont typeface="+mj-lt"/>
              <a:buAutoNum type="arabicPeriod"/>
            </a:pPr>
            <a:r>
              <a:rPr lang="en-US" sz="2400" b="1" dirty="0">
                <a:solidFill>
                  <a:srgbClr val="000000"/>
                </a:solidFill>
                <a:latin typeface="Lucida Sans Unicode" panose="020B0602030504020204" pitchFamily="34" charset="0"/>
                <a:cs typeface="Lucida Sans Unicode" panose="020B0602030504020204" pitchFamily="34" charset="0"/>
              </a:rPr>
              <a:t> Use of biomass for removal of heavy metals.</a:t>
            </a:r>
          </a:p>
          <a:p>
            <a:pPr lvl="0" algn="just">
              <a:lnSpc>
                <a:spcPct val="150000"/>
              </a:lnSpc>
              <a:buClrTx/>
              <a:buFont typeface="+mj-lt"/>
              <a:buAutoNum type="arabicPeriod"/>
            </a:pPr>
            <a:r>
              <a:rPr lang="en-US" sz="2400" b="1" dirty="0">
                <a:solidFill>
                  <a:srgbClr val="000000"/>
                </a:solidFill>
                <a:latin typeface="Lucida Sans Unicode" panose="020B0602030504020204" pitchFamily="34" charset="0"/>
                <a:cs typeface="Lucida Sans Unicode" panose="020B0602030504020204" pitchFamily="34" charset="0"/>
              </a:rPr>
              <a:t> Multiple heavy metals uptake at a time.</a:t>
            </a:r>
          </a:p>
          <a:p>
            <a:pPr lvl="0" algn="just">
              <a:lnSpc>
                <a:spcPct val="150000"/>
              </a:lnSpc>
              <a:buClrTx/>
              <a:buFont typeface="+mj-lt"/>
              <a:buAutoNum type="arabicPeriod"/>
            </a:pPr>
            <a:r>
              <a:rPr lang="en-US" sz="2400" b="1" dirty="0">
                <a:solidFill>
                  <a:srgbClr val="000000"/>
                </a:solidFill>
                <a:latin typeface="Lucida Sans Unicode" panose="020B0602030504020204" pitchFamily="34" charset="0"/>
                <a:cs typeface="Lucida Sans Unicode" panose="020B0602030504020204" pitchFamily="34" charset="0"/>
              </a:rPr>
              <a:t>Treatment of large volumes of wastewater.</a:t>
            </a:r>
          </a:p>
          <a:p>
            <a:pPr lvl="0" algn="just">
              <a:lnSpc>
                <a:spcPct val="150000"/>
              </a:lnSpc>
              <a:buClrTx/>
              <a:buFont typeface="+mj-lt"/>
              <a:buAutoNum type="arabicPeriod"/>
            </a:pPr>
            <a:r>
              <a:rPr lang="en-US" sz="2400" b="1" dirty="0">
                <a:solidFill>
                  <a:srgbClr val="000000"/>
                </a:solidFill>
                <a:latin typeface="Lucida Sans Unicode" panose="020B0602030504020204" pitchFamily="34" charset="0"/>
                <a:cs typeface="Lucida Sans Unicode" panose="020B0602030504020204" pitchFamily="34" charset="0"/>
              </a:rPr>
              <a:t> No need for chemical additions as highly selective for uptake and     removal of specific metals.</a:t>
            </a:r>
          </a:p>
          <a:p>
            <a:pPr lvl="0" algn="just">
              <a:lnSpc>
                <a:spcPct val="150000"/>
              </a:lnSpc>
              <a:buClrTx/>
              <a:buFont typeface="+mj-lt"/>
              <a:buAutoNum type="arabicPeriod"/>
            </a:pPr>
            <a:r>
              <a:rPr lang="en-US" sz="2400" b="1" dirty="0">
                <a:solidFill>
                  <a:srgbClr val="000000"/>
                </a:solidFill>
                <a:latin typeface="Lucida Sans Unicode" panose="020B0602030504020204" pitchFamily="34" charset="0"/>
                <a:cs typeface="Lucida Sans Unicode" panose="020B0602030504020204" pitchFamily="34" charset="0"/>
              </a:rPr>
              <a:t> Functional over wide range of conditions including temperature, pH, presence of other metal ions.</a:t>
            </a:r>
          </a:p>
          <a:p>
            <a:pPr lvl="0" algn="just">
              <a:lnSpc>
                <a:spcPct val="150000"/>
              </a:lnSpc>
              <a:buClrTx/>
              <a:buFont typeface="+mj-lt"/>
              <a:buAutoNum type="arabicPeriod"/>
            </a:pPr>
            <a:r>
              <a:rPr lang="en-US" sz="2400" b="1" dirty="0">
                <a:solidFill>
                  <a:srgbClr val="000000"/>
                </a:solidFill>
                <a:latin typeface="Lucida Sans Unicode" panose="020B0602030504020204" pitchFamily="34" charset="0"/>
                <a:cs typeface="Lucida Sans Unicode" panose="020B0602030504020204" pitchFamily="34" charset="0"/>
              </a:rPr>
              <a:t> Easy and cheaper desorption of metals attached to biomass.</a:t>
            </a:r>
          </a:p>
          <a:p>
            <a:pPr lvl="0" algn="just">
              <a:lnSpc>
                <a:spcPct val="150000"/>
              </a:lnSpc>
              <a:buClrTx/>
              <a:buFont typeface="+mj-lt"/>
              <a:buAutoNum type="arabicPeriod"/>
            </a:pPr>
            <a:r>
              <a:rPr lang="en-US" sz="2400" b="1" dirty="0">
                <a:solidFill>
                  <a:srgbClr val="000000"/>
                </a:solidFill>
                <a:latin typeface="Lucida Sans Unicode" panose="020B0602030504020204" pitchFamily="34" charset="0"/>
                <a:cs typeface="Lucida Sans Unicode" panose="020B0602030504020204" pitchFamily="34" charset="0"/>
              </a:rPr>
              <a:t> Reduced volume of waste or toxic materials production.</a:t>
            </a:r>
          </a:p>
          <a:p>
            <a:pPr lvl="0" algn="just">
              <a:lnSpc>
                <a:spcPct val="90000"/>
              </a:lnSpc>
              <a:buClrTx/>
            </a:pPr>
            <a:endParaRPr lang="en-US"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0514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DFBC8A-E79A-410B-8A26-B84A8264E53C}"/>
              </a:ext>
            </a:extLst>
          </p:cNvPr>
          <p:cNvSpPr/>
          <p:nvPr/>
        </p:nvSpPr>
        <p:spPr>
          <a:xfrm>
            <a:off x="644433" y="637424"/>
            <a:ext cx="11138263" cy="2985433"/>
          </a:xfrm>
          <a:prstGeom prst="rect">
            <a:avLst/>
          </a:prstGeom>
        </p:spPr>
        <p:txBody>
          <a:bodyPr wrap="square">
            <a:spAutoFit/>
          </a:bodyPr>
          <a:lstStyle/>
          <a:p>
            <a:pPr lvl="0" algn="just">
              <a:lnSpc>
                <a:spcPct val="150000"/>
              </a:lnSpc>
              <a:buClrTx/>
            </a:pPr>
            <a:r>
              <a:rPr lang="en-US" sz="3200" b="1" u="sng" dirty="0">
                <a:solidFill>
                  <a:srgbClr val="C00000"/>
                </a:solidFill>
                <a:highlight>
                  <a:srgbClr val="FFFF00"/>
                </a:highlight>
                <a:latin typeface="Lucida Sans Unicode" panose="020B0602030504020204" pitchFamily="34" charset="0"/>
                <a:cs typeface="Lucida Sans Unicode" panose="020B0602030504020204" pitchFamily="34" charset="0"/>
              </a:rPr>
              <a:t>Disadvantages of biosorption</a:t>
            </a:r>
            <a:r>
              <a:rPr lang="en-US" sz="3200" b="1" dirty="0">
                <a:solidFill>
                  <a:srgbClr val="C00000"/>
                </a:solidFill>
                <a:highlight>
                  <a:srgbClr val="FFFF00"/>
                </a:highlight>
                <a:latin typeface="Lucida Sans Unicode" panose="020B0602030504020204" pitchFamily="34" charset="0"/>
                <a:cs typeface="Lucida Sans Unicode" panose="020B0602030504020204" pitchFamily="34" charset="0"/>
              </a:rPr>
              <a:t>:</a:t>
            </a:r>
          </a:p>
          <a:p>
            <a:pPr lvl="0" algn="just">
              <a:lnSpc>
                <a:spcPct val="150000"/>
              </a:lnSpc>
              <a:buClrTx/>
              <a:buFont typeface="+mj-lt"/>
              <a:buAutoNum type="arabicPeriod"/>
            </a:pPr>
            <a:r>
              <a:rPr lang="en-US" sz="3200" dirty="0">
                <a:solidFill>
                  <a:srgbClr val="C00000"/>
                </a:solidFill>
                <a:latin typeface="Lucida Sans Unicode" panose="020B0602030504020204" pitchFamily="34" charset="0"/>
                <a:cs typeface="Lucida Sans Unicode" panose="020B0602030504020204" pitchFamily="34" charset="0"/>
              </a:rPr>
              <a:t> Saturation of active sites of metal binding ligands.</a:t>
            </a:r>
          </a:p>
          <a:p>
            <a:pPr lvl="0" algn="just">
              <a:lnSpc>
                <a:spcPct val="150000"/>
              </a:lnSpc>
              <a:buClrTx/>
              <a:buFont typeface="+mj-lt"/>
              <a:buAutoNum type="arabicPeriod"/>
            </a:pPr>
            <a:r>
              <a:rPr lang="en-US" sz="3200" dirty="0">
                <a:solidFill>
                  <a:srgbClr val="C00000"/>
                </a:solidFill>
                <a:latin typeface="Lucida Sans Unicode" panose="020B0602030504020204" pitchFamily="34" charset="0"/>
                <a:cs typeface="Lucida Sans Unicode" panose="020B0602030504020204" pitchFamily="34" charset="0"/>
              </a:rPr>
              <a:t> Reversible sorption of metals on biomass.</a:t>
            </a:r>
          </a:p>
          <a:p>
            <a:pPr lvl="0" algn="just">
              <a:lnSpc>
                <a:spcPct val="150000"/>
              </a:lnSpc>
              <a:buClrTx/>
              <a:buFont typeface="+mj-lt"/>
              <a:buAutoNum type="arabicPeriod"/>
            </a:pPr>
            <a:r>
              <a:rPr lang="en-US" sz="3200" dirty="0">
                <a:solidFill>
                  <a:srgbClr val="C00000"/>
                </a:solidFill>
                <a:latin typeface="Lucida Sans Unicode" panose="020B0602030504020204" pitchFamily="34" charset="0"/>
                <a:cs typeface="Lucida Sans Unicode" panose="020B0602030504020204" pitchFamily="34" charset="0"/>
              </a:rPr>
              <a:t> Metal accumulation.</a:t>
            </a:r>
          </a:p>
        </p:txBody>
      </p:sp>
    </p:spTree>
    <p:extLst>
      <p:ext uri="{BB962C8B-B14F-4D97-AF65-F5344CB8AC3E}">
        <p14:creationId xmlns:p14="http://schemas.microsoft.com/office/powerpoint/2010/main" val="3127019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A86545F-ECAC-4F93-A88E-8A2447526BCA}"/>
              </a:ext>
            </a:extLst>
          </p:cNvPr>
          <p:cNvSpPr/>
          <p:nvPr/>
        </p:nvSpPr>
        <p:spPr>
          <a:xfrm>
            <a:off x="605246" y="520314"/>
            <a:ext cx="11255828" cy="5493812"/>
          </a:xfrm>
          <a:prstGeom prst="rect">
            <a:avLst/>
          </a:prstGeom>
        </p:spPr>
        <p:txBody>
          <a:bodyPr wrap="square">
            <a:spAutoFit/>
          </a:bodyPr>
          <a:lstStyle/>
          <a:p>
            <a:pPr lvl="0" algn="ctr">
              <a:lnSpc>
                <a:spcPct val="150000"/>
              </a:lnSpc>
              <a:buClrTx/>
            </a:pPr>
            <a:r>
              <a:rPr lang="en-US" sz="2400" b="1" dirty="0">
                <a:solidFill>
                  <a:srgbClr val="C00000"/>
                </a:solidFill>
                <a:latin typeface="Lucida Sans Unicode" panose="020B0602030504020204" pitchFamily="34" charset="0"/>
                <a:cs typeface="Lucida Sans Unicode" panose="020B0602030504020204" pitchFamily="34" charset="0"/>
              </a:rPr>
              <a:t>Biosorption mechanisms</a:t>
            </a:r>
            <a:r>
              <a:rPr lang="en-US" sz="2400" dirty="0">
                <a:solidFill>
                  <a:srgbClr val="C00000"/>
                </a:solidFill>
                <a:latin typeface="Lucida Sans Unicode" panose="020B0602030504020204" pitchFamily="34" charset="0"/>
                <a:cs typeface="Lucida Sans Unicode" panose="020B0602030504020204" pitchFamily="34" charset="0"/>
              </a:rPr>
              <a:t>:</a:t>
            </a:r>
          </a:p>
          <a:p>
            <a:pPr marL="514350" lvl="0" indent="-514350" algn="just">
              <a:lnSpc>
                <a:spcPct val="150000"/>
              </a:lnSpc>
              <a:buClrTx/>
              <a:buFont typeface="+mj-lt"/>
              <a:buAutoNum type="arabicPeriod"/>
            </a:pPr>
            <a:r>
              <a:rPr lang="en-US" sz="2000" b="1" dirty="0">
                <a:solidFill>
                  <a:schemeClr val="tx2"/>
                </a:solidFill>
                <a:highlight>
                  <a:srgbClr val="00FF00"/>
                </a:highlight>
                <a:latin typeface="Lucida Sans Unicode" panose="020B0602030504020204" pitchFamily="34" charset="0"/>
                <a:cs typeface="Lucida Sans Unicode" panose="020B0602030504020204" pitchFamily="34" charset="0"/>
              </a:rPr>
              <a:t>Metabolism dependent biosorption:</a:t>
            </a:r>
          </a:p>
          <a:p>
            <a:pPr lvl="0" algn="just">
              <a:lnSpc>
                <a:spcPct val="150000"/>
              </a:lnSpc>
            </a:pPr>
            <a:r>
              <a:rPr lang="en-US" sz="2400" b="1" dirty="0">
                <a:solidFill>
                  <a:srgbClr val="000000"/>
                </a:solidFill>
                <a:latin typeface="Lucida Sans Unicode" panose="020B0602030504020204" pitchFamily="34" charset="0"/>
                <a:cs typeface="Lucida Sans Unicode" panose="020B0602030504020204" pitchFamily="34" charset="0"/>
              </a:rPr>
              <a:t>is exhibited by living biological material. It involves various mechanisms like chelation; </a:t>
            </a:r>
          </a:p>
          <a:p>
            <a:pPr lvl="0" algn="just">
              <a:lnSpc>
                <a:spcPct val="150000"/>
              </a:lnSpc>
            </a:pPr>
            <a:r>
              <a:rPr lang="en-US" sz="2400" b="1" dirty="0">
                <a:solidFill>
                  <a:srgbClr val="000000"/>
                </a:solidFill>
                <a:latin typeface="Lucida Sans Unicode" panose="020B0602030504020204" pitchFamily="34" charset="0"/>
                <a:cs typeface="Lucida Sans Unicode" panose="020B0602030504020204" pitchFamily="34" charset="0"/>
              </a:rPr>
              <a:t>a specific way in which ions and molecules bind to metal ions and it involves the formation or presence of two or more separate coordinate bonds between a polydentate ligand and a single central atom, physical adsorption; adhesion of atoms, ions, or molecules from a gas, liquid, or dissolved solid to a surface. This process creates a film of the adsorbate on the surface of the adsorbent. It is a surface phenomenon. </a:t>
            </a:r>
          </a:p>
        </p:txBody>
      </p:sp>
    </p:spTree>
    <p:extLst>
      <p:ext uri="{BB962C8B-B14F-4D97-AF65-F5344CB8AC3E}">
        <p14:creationId xmlns:p14="http://schemas.microsoft.com/office/powerpoint/2010/main" val="2401349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244623-CD64-4DBB-91D5-34DF9C357775}"/>
              </a:ext>
            </a:extLst>
          </p:cNvPr>
          <p:cNvSpPr/>
          <p:nvPr/>
        </p:nvSpPr>
        <p:spPr>
          <a:xfrm>
            <a:off x="317862" y="463188"/>
            <a:ext cx="11686903" cy="5586145"/>
          </a:xfrm>
          <a:prstGeom prst="rect">
            <a:avLst/>
          </a:prstGeom>
        </p:spPr>
        <p:txBody>
          <a:bodyPr wrap="square">
            <a:spAutoFit/>
          </a:bodyPr>
          <a:lstStyle/>
          <a:p>
            <a:pPr lvl="0" algn="just">
              <a:lnSpc>
                <a:spcPct val="150000"/>
              </a:lnSpc>
            </a:pPr>
            <a:r>
              <a:rPr lang="en-US" sz="2000" dirty="0">
                <a:solidFill>
                  <a:srgbClr val="C00000"/>
                </a:solidFill>
                <a:latin typeface="Lucida Sans Unicode" panose="020B0602030504020204" pitchFamily="34" charset="0"/>
                <a:cs typeface="Lucida Sans Unicode" panose="020B0602030504020204" pitchFamily="34" charset="0"/>
              </a:rPr>
              <a:t>2. </a:t>
            </a:r>
            <a:r>
              <a:rPr lang="en-US" sz="2400" b="1" u="sng" dirty="0">
                <a:solidFill>
                  <a:srgbClr val="C00000"/>
                </a:solidFill>
                <a:highlight>
                  <a:srgbClr val="00FF00"/>
                </a:highlight>
                <a:latin typeface="Lucida Sans Unicode" panose="020B0602030504020204" pitchFamily="34" charset="0"/>
                <a:cs typeface="Lucida Sans Unicode" panose="020B0602030504020204" pitchFamily="34" charset="0"/>
              </a:rPr>
              <a:t>Metabolism independent biosorption:</a:t>
            </a:r>
          </a:p>
          <a:p>
            <a:pPr lvl="0" algn="just">
              <a:lnSpc>
                <a:spcPct val="150000"/>
              </a:lnSpc>
            </a:pPr>
            <a:r>
              <a:rPr lang="en-US" sz="2400" dirty="0">
                <a:solidFill>
                  <a:srgbClr val="C00000"/>
                </a:solidFill>
                <a:latin typeface="Lucida Sans Unicode" panose="020B0602030504020204" pitchFamily="34" charset="0"/>
                <a:cs typeface="Lucida Sans Unicode" panose="020B0602030504020204" pitchFamily="34" charset="0"/>
              </a:rPr>
              <a:t>      </a:t>
            </a:r>
            <a:r>
              <a:rPr lang="en-US" sz="2400" b="1" dirty="0">
                <a:latin typeface="Lucida Sans Unicode" panose="020B0602030504020204" pitchFamily="34" charset="0"/>
                <a:cs typeface="Lucida Sans Unicode" panose="020B0602030504020204" pitchFamily="34" charset="0"/>
              </a:rPr>
              <a:t>The metabolism independent process mostly occurs in biomass consisting of dead cells. The adsorption process is the main key point behind such physicochemical biosorption mechanism. </a:t>
            </a:r>
          </a:p>
          <a:p>
            <a:pPr lvl="0" algn="just">
              <a:lnSpc>
                <a:spcPct val="150000"/>
              </a:lnSpc>
            </a:pPr>
            <a:r>
              <a:rPr lang="en-US" sz="2400" b="1" dirty="0">
                <a:latin typeface="Lucida Sans Unicode" panose="020B0602030504020204" pitchFamily="34" charset="0"/>
                <a:cs typeface="Lucida Sans Unicode" panose="020B0602030504020204" pitchFamily="34" charset="0"/>
              </a:rPr>
              <a:t>The adsorption process can be ionic interactions or physiochemical adsorption. Presence of anionic ligands on bacterial cell wall (carboxyl, amine, hydroxyl, phosphate, and sulfhydryl groups) also plays an important role in metal biosorption.</a:t>
            </a:r>
          </a:p>
          <a:p>
            <a:pPr lvl="0" algn="just">
              <a:lnSpc>
                <a:spcPct val="150000"/>
              </a:lnSpc>
            </a:pPr>
            <a:r>
              <a:rPr lang="en-US" sz="2400" b="1" dirty="0">
                <a:latin typeface="Lucida Sans Unicode" panose="020B0602030504020204" pitchFamily="34" charset="0"/>
                <a:cs typeface="Lucida Sans Unicode" panose="020B0602030504020204" pitchFamily="34" charset="0"/>
              </a:rPr>
              <a:t> Living biological mass is preferred over dead mass, because living cells have ability for continuous metal uptake, and self-replenishment</a:t>
            </a:r>
          </a:p>
        </p:txBody>
      </p:sp>
    </p:spTree>
    <p:extLst>
      <p:ext uri="{BB962C8B-B14F-4D97-AF65-F5344CB8AC3E}">
        <p14:creationId xmlns:p14="http://schemas.microsoft.com/office/powerpoint/2010/main" val="361402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219451-F088-4357-BDED-EFAFA6818FC0}"/>
              </a:ext>
            </a:extLst>
          </p:cNvPr>
          <p:cNvSpPr/>
          <p:nvPr/>
        </p:nvSpPr>
        <p:spPr>
          <a:xfrm>
            <a:off x="513806" y="451230"/>
            <a:ext cx="11099074" cy="5586145"/>
          </a:xfrm>
          <a:prstGeom prst="rect">
            <a:avLst/>
          </a:prstGeom>
        </p:spPr>
        <p:txBody>
          <a:bodyPr wrap="square">
            <a:spAutoFit/>
          </a:bodyPr>
          <a:lstStyle/>
          <a:p>
            <a:pPr lvl="0">
              <a:lnSpc>
                <a:spcPct val="150000"/>
              </a:lnSpc>
            </a:pPr>
            <a:r>
              <a:rPr lang="en-US" sz="2400" dirty="0">
                <a:latin typeface="Lucida Sans Unicode" panose="020B0602030504020204" pitchFamily="34" charset="0"/>
                <a:cs typeface="Lucida Sans Unicode" panose="020B0602030504020204" pitchFamily="34" charset="0"/>
              </a:rPr>
              <a:t>3. </a:t>
            </a:r>
            <a:r>
              <a:rPr lang="en-US" sz="2400" b="1" u="sng" dirty="0">
                <a:solidFill>
                  <a:srgbClr val="C00000"/>
                </a:solidFill>
                <a:highlight>
                  <a:srgbClr val="00FF00"/>
                </a:highlight>
                <a:latin typeface="Lucida Sans Unicode" panose="020B0602030504020204" pitchFamily="34" charset="0"/>
                <a:cs typeface="Lucida Sans Unicode" panose="020B0602030504020204" pitchFamily="34" charset="0"/>
              </a:rPr>
              <a:t>Metal accumulation:</a:t>
            </a:r>
          </a:p>
          <a:p>
            <a:pPr lvl="0" algn="just">
              <a:lnSpc>
                <a:spcPct val="150000"/>
              </a:lnSpc>
            </a:pPr>
            <a:r>
              <a:rPr lang="en-US" sz="2400" b="1" dirty="0">
                <a:solidFill>
                  <a:schemeClr val="accent6">
                    <a:lumMod val="50000"/>
                  </a:schemeClr>
                </a:solidFill>
                <a:latin typeface="Lucida Sans Unicode" panose="020B0602030504020204" pitchFamily="34" charset="0"/>
                <a:cs typeface="Lucida Sans Unicode" panose="020B0602030504020204" pitchFamily="34" charset="0"/>
              </a:rPr>
              <a:t>      </a:t>
            </a:r>
            <a:r>
              <a:rPr lang="en-US" sz="2400" b="1" dirty="0">
                <a:latin typeface="Lucida Sans Unicode" panose="020B0602030504020204" pitchFamily="34" charset="0"/>
                <a:cs typeface="Lucida Sans Unicode" panose="020B0602030504020204" pitchFamily="34" charset="0"/>
              </a:rPr>
              <a:t>In order to have the physiological effect on the growth of cells, heavy metals must enter the cell. Metal uptake system in bacteria is grouped in two types; one is fast and unspecific, constitutively expressed and does not require ATP. </a:t>
            </a:r>
          </a:p>
          <a:p>
            <a:pPr lvl="0" algn="just">
              <a:lnSpc>
                <a:spcPct val="150000"/>
              </a:lnSpc>
            </a:pPr>
            <a:r>
              <a:rPr lang="en-US" sz="2400" b="1" dirty="0">
                <a:latin typeface="Lucida Sans Unicode" panose="020B0602030504020204" pitchFamily="34" charset="0"/>
                <a:cs typeface="Lucida Sans Unicode" panose="020B0602030504020204" pitchFamily="34" charset="0"/>
              </a:rPr>
              <a:t>They are usually driven only by the chemiosmotic gradient across the cytoplasmic membrane of bacteria. The second type of uptake system is highly specific, slow, inducible and dependent on ATP, in addition to the chemiosmotic gradient. They are only induced in times of need, starvation or a special metabolic situation.</a:t>
            </a:r>
          </a:p>
        </p:txBody>
      </p:sp>
    </p:spTree>
    <p:extLst>
      <p:ext uri="{BB962C8B-B14F-4D97-AF65-F5344CB8AC3E}">
        <p14:creationId xmlns:p14="http://schemas.microsoft.com/office/powerpoint/2010/main" val="1894471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36E91E-1C4F-416B-A3AC-F9B522B1AD02}"/>
              </a:ext>
            </a:extLst>
          </p:cNvPr>
          <p:cNvSpPr/>
          <p:nvPr/>
        </p:nvSpPr>
        <p:spPr>
          <a:xfrm>
            <a:off x="278673" y="355372"/>
            <a:ext cx="11647715" cy="6194003"/>
          </a:xfrm>
          <a:prstGeom prst="rect">
            <a:avLst/>
          </a:prstGeom>
        </p:spPr>
        <p:txBody>
          <a:bodyPr wrap="square">
            <a:spAutoFit/>
          </a:bodyPr>
          <a:lstStyle/>
          <a:p>
            <a:pPr lvl="0" algn="ctr">
              <a:lnSpc>
                <a:spcPct val="150000"/>
              </a:lnSpc>
              <a:buClrTx/>
            </a:pPr>
            <a:r>
              <a:rPr lang="en-US" sz="2000" b="1" u="sng" dirty="0">
                <a:solidFill>
                  <a:srgbClr val="C00000"/>
                </a:solidFill>
                <a:latin typeface="Lucida Sans Unicode" panose="020B0602030504020204" pitchFamily="34" charset="0"/>
                <a:cs typeface="Lucida Sans Unicode" panose="020B0602030504020204" pitchFamily="34" charset="0"/>
              </a:rPr>
              <a:t>Biosorption by living microorganisms</a:t>
            </a:r>
            <a:r>
              <a:rPr lang="en-US" sz="2000" b="1" dirty="0">
                <a:solidFill>
                  <a:srgbClr val="C00000"/>
                </a:solidFill>
                <a:latin typeface="Lucida Sans Unicode" panose="020B0602030504020204" pitchFamily="34" charset="0"/>
                <a:cs typeface="Lucida Sans Unicode" panose="020B0602030504020204" pitchFamily="34" charset="0"/>
              </a:rPr>
              <a:t>:</a:t>
            </a:r>
          </a:p>
          <a:p>
            <a:pPr lvl="0" algn="just">
              <a:lnSpc>
                <a:spcPct val="150000"/>
              </a:lnSpc>
            </a:pPr>
            <a:r>
              <a:rPr lang="en-US" dirty="0">
                <a:solidFill>
                  <a:srgbClr val="000000"/>
                </a:solidFill>
                <a:latin typeface="Lucida Sans Unicode" panose="020B0602030504020204" pitchFamily="34" charset="0"/>
                <a:cs typeface="Lucida Sans Unicode" panose="020B0602030504020204" pitchFamily="34" charset="0"/>
              </a:rPr>
              <a:t> </a:t>
            </a:r>
            <a:r>
              <a:rPr lang="en-US" sz="2400" b="1" dirty="0">
                <a:solidFill>
                  <a:srgbClr val="C00000"/>
                </a:solidFill>
                <a:highlight>
                  <a:srgbClr val="00FF00"/>
                </a:highlight>
                <a:latin typeface="Lucida Sans Unicode" panose="020B0602030504020204" pitchFamily="34" charset="0"/>
                <a:cs typeface="Lucida Sans Unicode" panose="020B0602030504020204" pitchFamily="34" charset="0"/>
              </a:rPr>
              <a:t>Bacterial biosorption</a:t>
            </a:r>
            <a:r>
              <a:rPr lang="en-US" sz="2400" b="1" dirty="0">
                <a:solidFill>
                  <a:srgbClr val="C00000"/>
                </a:solidFill>
                <a:latin typeface="Lucida Sans Unicode" panose="020B0602030504020204" pitchFamily="34" charset="0"/>
                <a:cs typeface="Lucida Sans Unicode" panose="020B0602030504020204" pitchFamily="34" charset="0"/>
              </a:rPr>
              <a:t>:</a:t>
            </a:r>
          </a:p>
          <a:p>
            <a:pPr lvl="0" algn="just">
              <a:lnSpc>
                <a:spcPct val="150000"/>
              </a:lnSpc>
            </a:pPr>
            <a:r>
              <a:rPr lang="en-US" dirty="0">
                <a:solidFill>
                  <a:srgbClr val="000000"/>
                </a:solidFill>
                <a:latin typeface="Lucida Sans Unicode" panose="020B0602030504020204" pitchFamily="34" charset="0"/>
                <a:cs typeface="Lucida Sans Unicode" panose="020B0602030504020204" pitchFamily="34" charset="0"/>
              </a:rPr>
              <a:t>      </a:t>
            </a:r>
            <a:r>
              <a:rPr lang="en-US" sz="2000" b="1" dirty="0">
                <a:solidFill>
                  <a:srgbClr val="000000"/>
                </a:solidFill>
                <a:latin typeface="Lucida Sans Unicode" panose="020B0602030504020204" pitchFamily="34" charset="0"/>
                <a:cs typeface="Lucida Sans Unicode" panose="020B0602030504020204" pitchFamily="34" charset="0"/>
              </a:rPr>
              <a:t>Bacterial cell wall encountering the metal ion is the first component of biosorption. The metal ions get attached to the functional groups (amine, carboxyl, hydroxyl, phosphate, sulfate, amine) present on the cell wall. The general metal uptake process involves binding of metal ions to reactive groups present on bacterial cell wall followed by internalization of metal ions inside cell. More metal is uptake by Gram </a:t>
            </a:r>
            <a:r>
              <a:rPr lang="en-US" sz="2000" b="1" baseline="30000" dirty="0">
                <a:solidFill>
                  <a:srgbClr val="000000"/>
                </a:solidFill>
                <a:latin typeface="Lucida Sans Unicode" panose="020B0602030504020204" pitchFamily="34" charset="0"/>
                <a:cs typeface="Lucida Sans Unicode" panose="020B0602030504020204" pitchFamily="34" charset="0"/>
              </a:rPr>
              <a:t>+ </a:t>
            </a:r>
            <a:r>
              <a:rPr lang="en-US" sz="2000" b="1" dirty="0" err="1">
                <a:solidFill>
                  <a:srgbClr val="000000"/>
                </a:solidFill>
                <a:latin typeface="Lucida Sans Unicode" panose="020B0602030504020204" pitchFamily="34" charset="0"/>
                <a:cs typeface="Lucida Sans Unicode" panose="020B0602030504020204" pitchFamily="34" charset="0"/>
              </a:rPr>
              <a:t>ve</a:t>
            </a:r>
            <a:r>
              <a:rPr lang="en-US" sz="2000" b="1" dirty="0">
                <a:solidFill>
                  <a:srgbClr val="000000"/>
                </a:solidFill>
                <a:latin typeface="Lucida Sans Unicode" panose="020B0602030504020204" pitchFamily="34" charset="0"/>
                <a:cs typeface="Lucida Sans Unicode" panose="020B0602030504020204" pitchFamily="34" charset="0"/>
              </a:rPr>
              <a:t> bacteria due to presence of glycoproteins. Less metal uptake by Gram </a:t>
            </a:r>
            <a:r>
              <a:rPr lang="en-US" sz="2000" b="1" baseline="30000" dirty="0">
                <a:solidFill>
                  <a:srgbClr val="000000"/>
                </a:solidFill>
                <a:latin typeface="Lucida Sans Unicode" panose="020B0602030504020204" pitchFamily="34" charset="0"/>
                <a:cs typeface="Lucida Sans Unicode" panose="020B0602030504020204" pitchFamily="34" charset="0"/>
              </a:rPr>
              <a:t>- </a:t>
            </a:r>
            <a:r>
              <a:rPr lang="en-US" sz="2000" b="1" dirty="0" err="1">
                <a:solidFill>
                  <a:srgbClr val="000000"/>
                </a:solidFill>
                <a:latin typeface="Lucida Sans Unicode" panose="020B0602030504020204" pitchFamily="34" charset="0"/>
                <a:cs typeface="Lucida Sans Unicode" panose="020B0602030504020204" pitchFamily="34" charset="0"/>
              </a:rPr>
              <a:t>ve</a:t>
            </a:r>
            <a:r>
              <a:rPr lang="en-US" sz="2000" b="1" dirty="0">
                <a:solidFill>
                  <a:srgbClr val="000000"/>
                </a:solidFill>
                <a:latin typeface="Lucida Sans Unicode" panose="020B0602030504020204" pitchFamily="34" charset="0"/>
                <a:cs typeface="Lucida Sans Unicode" panose="020B0602030504020204" pitchFamily="34" charset="0"/>
              </a:rPr>
              <a:t> bacteria is observed due to phospholipids and LPS.</a:t>
            </a:r>
          </a:p>
          <a:p>
            <a:pPr lvl="0" algn="just">
              <a:lnSpc>
                <a:spcPct val="150000"/>
              </a:lnSpc>
            </a:pPr>
            <a:r>
              <a:rPr lang="en-US" sz="2000" b="1" dirty="0">
                <a:solidFill>
                  <a:srgbClr val="000000"/>
                </a:solidFill>
                <a:latin typeface="Lucida Sans Unicode" panose="020B0602030504020204" pitchFamily="34" charset="0"/>
                <a:cs typeface="Lucida Sans Unicode" panose="020B0602030504020204" pitchFamily="34" charset="0"/>
              </a:rPr>
              <a:t>        Cell wall in general, is responsible for surface binding sites and binding strength for different metal ions depending on different binding mechanisms. Various bacterial species e.g. </a:t>
            </a:r>
            <a:r>
              <a:rPr lang="en-US" sz="2000" b="1" i="1" dirty="0">
                <a:solidFill>
                  <a:srgbClr val="000000"/>
                </a:solidFill>
                <a:latin typeface="Lucida Sans Unicode" panose="020B0602030504020204" pitchFamily="34" charset="0"/>
                <a:cs typeface="Lucida Sans Unicode" panose="020B0602030504020204" pitchFamily="34" charset="0"/>
              </a:rPr>
              <a:t>Bacillus</a:t>
            </a:r>
            <a:r>
              <a:rPr lang="en-US" sz="2000" b="1" dirty="0">
                <a:solidFill>
                  <a:srgbClr val="000000"/>
                </a:solidFill>
                <a:latin typeface="Lucida Sans Unicode" panose="020B0602030504020204" pitchFamily="34" charset="0"/>
                <a:cs typeface="Lucida Sans Unicode" panose="020B0602030504020204" pitchFamily="34" charset="0"/>
              </a:rPr>
              <a:t>, </a:t>
            </a:r>
            <a:r>
              <a:rPr lang="en-US" sz="2000" b="1" i="1" dirty="0">
                <a:solidFill>
                  <a:srgbClr val="000000"/>
                </a:solidFill>
                <a:latin typeface="Lucida Sans Unicode" panose="020B0602030504020204" pitchFamily="34" charset="0"/>
                <a:cs typeface="Lucida Sans Unicode" panose="020B0602030504020204" pitchFamily="34" charset="0"/>
              </a:rPr>
              <a:t>Pseudomonas</a:t>
            </a:r>
            <a:r>
              <a:rPr lang="en-US" sz="2000" b="1" dirty="0">
                <a:solidFill>
                  <a:srgbClr val="000000"/>
                </a:solidFill>
                <a:latin typeface="Lucida Sans Unicode" panose="020B0602030504020204" pitchFamily="34" charset="0"/>
                <a:cs typeface="Lucida Sans Unicode" panose="020B0602030504020204" pitchFamily="34" charset="0"/>
              </a:rPr>
              <a:t>, </a:t>
            </a:r>
            <a:r>
              <a:rPr lang="en-US" sz="2000" b="1" i="1" dirty="0">
                <a:solidFill>
                  <a:srgbClr val="000000"/>
                </a:solidFill>
                <a:latin typeface="Lucida Sans Unicode" panose="020B0602030504020204" pitchFamily="34" charset="0"/>
                <a:cs typeface="Lucida Sans Unicode" panose="020B0602030504020204" pitchFamily="34" charset="0"/>
              </a:rPr>
              <a:t>Escherichia </a:t>
            </a:r>
            <a:r>
              <a:rPr lang="en-US" sz="2000" b="1" dirty="0">
                <a:solidFill>
                  <a:srgbClr val="000000"/>
                </a:solidFill>
                <a:latin typeface="Lucida Sans Unicode" panose="020B0602030504020204" pitchFamily="34" charset="0"/>
                <a:cs typeface="Lucida Sans Unicode" panose="020B0602030504020204" pitchFamily="34" charset="0"/>
              </a:rPr>
              <a:t>exhibit biosorption property because of their small size and ability to grow in different environmental conditions.</a:t>
            </a:r>
            <a:endParaRPr lang="en-US" sz="2000" b="1" dirty="0">
              <a:solidFill>
                <a:prstClr val="black"/>
              </a:solidFill>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2384895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CD14B6-A41F-4373-B9C9-D138F483A73E}"/>
              </a:ext>
            </a:extLst>
          </p:cNvPr>
          <p:cNvSpPr/>
          <p:nvPr/>
        </p:nvSpPr>
        <p:spPr>
          <a:xfrm>
            <a:off x="494211" y="552419"/>
            <a:ext cx="11203577" cy="5686172"/>
          </a:xfrm>
          <a:prstGeom prst="rect">
            <a:avLst/>
          </a:prstGeom>
        </p:spPr>
        <p:txBody>
          <a:bodyPr wrap="square">
            <a:spAutoFit/>
          </a:bodyPr>
          <a:lstStyle/>
          <a:p>
            <a:pPr lvl="0" algn="just">
              <a:lnSpc>
                <a:spcPct val="150000"/>
              </a:lnSpc>
            </a:pPr>
            <a:r>
              <a:rPr lang="en-US" sz="2400" b="1" dirty="0">
                <a:solidFill>
                  <a:srgbClr val="C00000"/>
                </a:solidFill>
                <a:highlight>
                  <a:srgbClr val="00FF00"/>
                </a:highlight>
                <a:latin typeface="Lucida Sans Unicode" panose="020B0602030504020204" pitchFamily="34" charset="0"/>
                <a:cs typeface="Lucida Sans Unicode" panose="020B0602030504020204" pitchFamily="34" charset="0"/>
              </a:rPr>
              <a:t>Biosorption by fungi</a:t>
            </a:r>
          </a:p>
          <a:p>
            <a:pPr lvl="0" algn="just">
              <a:lnSpc>
                <a:spcPct val="150000"/>
              </a:lnSpc>
            </a:pPr>
            <a:r>
              <a:rPr lang="en-US" sz="2000" dirty="0">
                <a:solidFill>
                  <a:srgbClr val="000000"/>
                </a:solidFill>
                <a:latin typeface="Lucida Sans Unicode" panose="020B0602030504020204" pitchFamily="34" charset="0"/>
                <a:cs typeface="Lucida Sans Unicode" panose="020B0602030504020204" pitchFamily="34" charset="0"/>
              </a:rPr>
              <a:t>         Fungal cell wall exhibit excellent metal biding properties due to its components. The cell wall of fungus is composed mainly of chitins, mannans, glucans, in addition to lipids, polysaccharides, pigments e.g. melanin. Fungal cell wall is reported to be made up of 90% polysaccharides. The functional groups which are involved in metal binding includes carboxyl, phosphate, uranic acids, proteins, nitrogen containing ligands, chitin or chitosan. Biosorption ability of fungal cells can be manipulated by physical of chemical treatments including autoclaving, heat processes or dimethyl sulfoxide, laundry detergent, orthophosphoric acid, formaldehyde, NaOH, respectively . Macro-fungi also called as mushrooms, grow wild in all types of environments ranging from forests to polluted soils and water bodies. They uptake the metals in their fruiting bodies, mycelia and sporocarps.</a:t>
            </a:r>
            <a:endParaRPr lang="en-US" sz="2000" dirty="0">
              <a:solidFill>
                <a:prstClr val="black"/>
              </a:solidFill>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1908619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D63F889-F82D-4885-8DC3-FD1F3ACEAD3D}"/>
              </a:ext>
            </a:extLst>
          </p:cNvPr>
          <p:cNvSpPr/>
          <p:nvPr/>
        </p:nvSpPr>
        <p:spPr>
          <a:xfrm>
            <a:off x="-16896809" y="-811792"/>
            <a:ext cx="44822294" cy="4861331"/>
          </a:xfrm>
          <a:prstGeom prst="rect">
            <a:avLst/>
          </a:prstGeom>
        </p:spPr>
        <p:txBody>
          <a:bodyPr wrap="square">
            <a:spAutoFit/>
          </a:bodyPr>
          <a:lstStyle/>
          <a:p>
            <a:r>
              <a:rPr lang="en-US" sz="3200" b="1" u="sng" dirty="0">
                <a:solidFill>
                  <a:srgbClr val="C00000"/>
                </a:solidFill>
                <a:latin typeface="Lucida Sans Unicode" panose="020B0602030504020204" pitchFamily="34" charset="0"/>
                <a:cs typeface="Lucida Sans Unicode" panose="020B0602030504020204" pitchFamily="34" charset="0"/>
              </a:rPr>
              <a:t>What is heavy metal?</a:t>
            </a:r>
          </a:p>
          <a:p>
            <a:pPr lvl="0" algn="just">
              <a:lnSpc>
                <a:spcPct val="90000"/>
              </a:lnSpc>
              <a:buClrTx/>
            </a:pPr>
            <a:r>
              <a:rPr lang="en-US" sz="2800" dirty="0">
                <a:solidFill>
                  <a:prstClr val="black"/>
                </a:solidFill>
                <a:latin typeface="Lucida Sans Unicode" panose="020B0602030504020204" pitchFamily="34" charset="0"/>
                <a:cs typeface="Lucida Sans Unicode" panose="020B0602030504020204" pitchFamily="34" charset="0"/>
              </a:rPr>
              <a:t>Heavy metals are known to persist in the environment and </a:t>
            </a:r>
          </a:p>
          <a:p>
            <a:pPr lvl="0" algn="just">
              <a:lnSpc>
                <a:spcPct val="90000"/>
              </a:lnSpc>
              <a:buClrTx/>
            </a:pPr>
            <a:r>
              <a:rPr lang="en-US" sz="2800" dirty="0">
                <a:solidFill>
                  <a:prstClr val="black"/>
                </a:solidFill>
                <a:latin typeface="Lucida Sans Unicode" panose="020B0602030504020204" pitchFamily="34" charset="0"/>
                <a:cs typeface="Lucida Sans Unicode" panose="020B0602030504020204" pitchFamily="34" charset="0"/>
              </a:rPr>
              <a:t>become a risk for organisms.</a:t>
            </a:r>
          </a:p>
          <a:p>
            <a:pPr lvl="0" algn="just">
              <a:lnSpc>
                <a:spcPct val="90000"/>
              </a:lnSpc>
              <a:buClrTx/>
            </a:pPr>
            <a:r>
              <a:rPr lang="en-US" sz="2800" dirty="0">
                <a:solidFill>
                  <a:prstClr val="black"/>
                </a:solidFill>
                <a:latin typeface="Lucida Sans Unicode" panose="020B0602030504020204" pitchFamily="34" charset="0"/>
                <a:cs typeface="Lucida Sans Unicode" panose="020B0602030504020204" pitchFamily="34" charset="0"/>
              </a:rPr>
              <a:t> Micro-organisms are present in industrial effluents. </a:t>
            </a:r>
          </a:p>
          <a:p>
            <a:pPr lvl="0" algn="just">
              <a:lnSpc>
                <a:spcPct val="90000"/>
              </a:lnSpc>
              <a:buClrTx/>
            </a:pPr>
            <a:r>
              <a:rPr lang="en-US" sz="2800" dirty="0">
                <a:solidFill>
                  <a:prstClr val="black"/>
                </a:solidFill>
                <a:latin typeface="Lucida Sans Unicode" panose="020B0602030504020204" pitchFamily="34" charset="0"/>
                <a:cs typeface="Lucida Sans Unicode" panose="020B0602030504020204" pitchFamily="34" charset="0"/>
              </a:rPr>
              <a:t>They have adopted different strategies to </a:t>
            </a:r>
          </a:p>
          <a:p>
            <a:pPr lvl="0" algn="just">
              <a:lnSpc>
                <a:spcPct val="90000"/>
              </a:lnSpc>
              <a:buClrTx/>
            </a:pPr>
            <a:r>
              <a:rPr lang="en-US" sz="2800" dirty="0">
                <a:solidFill>
                  <a:prstClr val="black"/>
                </a:solidFill>
                <a:latin typeface="Lucida Sans Unicode" panose="020B0602030504020204" pitchFamily="34" charset="0"/>
                <a:cs typeface="Lucida Sans Unicode" panose="020B0602030504020204" pitchFamily="34" charset="0"/>
              </a:rPr>
              <a:t>cope up with the harmful effects of these metals.</a:t>
            </a:r>
          </a:p>
          <a:p>
            <a:pPr lvl="0" algn="just">
              <a:lnSpc>
                <a:spcPct val="90000"/>
              </a:lnSpc>
              <a:buClrTx/>
            </a:pPr>
            <a:r>
              <a:rPr lang="en-US" sz="2800" dirty="0">
                <a:solidFill>
                  <a:prstClr val="black"/>
                </a:solidFill>
                <a:latin typeface="Lucida Sans Unicode" panose="020B0602030504020204" pitchFamily="34" charset="0"/>
                <a:cs typeface="Lucida Sans Unicode" panose="020B0602030504020204" pitchFamily="34" charset="0"/>
              </a:rPr>
              <a:t>These strategies can be metabolism dependent </a:t>
            </a:r>
          </a:p>
          <a:p>
            <a:pPr lvl="0" algn="just">
              <a:lnSpc>
                <a:spcPct val="90000"/>
              </a:lnSpc>
              <a:buClrTx/>
            </a:pPr>
            <a:r>
              <a:rPr lang="en-US" sz="2800" dirty="0">
                <a:solidFill>
                  <a:prstClr val="black"/>
                </a:solidFill>
                <a:latin typeface="Lucida Sans Unicode" panose="020B0602030504020204" pitchFamily="34" charset="0"/>
                <a:cs typeface="Lucida Sans Unicode" panose="020B0602030504020204" pitchFamily="34" charset="0"/>
              </a:rPr>
              <a:t>or independent. </a:t>
            </a:r>
          </a:p>
          <a:p>
            <a:pPr lvl="0" algn="just">
              <a:lnSpc>
                <a:spcPct val="90000"/>
              </a:lnSpc>
              <a:buClrTx/>
            </a:pPr>
            <a:r>
              <a:rPr lang="en-US" sz="2800" dirty="0">
                <a:solidFill>
                  <a:prstClr val="black"/>
                </a:solidFill>
                <a:latin typeface="Lucida Sans Unicode" panose="020B0602030504020204" pitchFamily="34" charset="0"/>
                <a:cs typeface="Lucida Sans Unicode" panose="020B0602030504020204" pitchFamily="34" charset="0"/>
              </a:rPr>
              <a:t>One such strategy is biosorption which is binding of metal ions </a:t>
            </a:r>
          </a:p>
          <a:p>
            <a:pPr lvl="0" algn="just">
              <a:lnSpc>
                <a:spcPct val="90000"/>
              </a:lnSpc>
              <a:buClrTx/>
            </a:pPr>
            <a:r>
              <a:rPr lang="en-US" sz="2800" dirty="0">
                <a:solidFill>
                  <a:prstClr val="black"/>
                </a:solidFill>
                <a:latin typeface="Lucida Sans Unicode" panose="020B0602030504020204" pitchFamily="34" charset="0"/>
                <a:cs typeface="Lucida Sans Unicode" panose="020B0602030504020204" pitchFamily="34" charset="0"/>
              </a:rPr>
              <a:t>with metal binding proteins present on the cell wall. </a:t>
            </a:r>
          </a:p>
          <a:p>
            <a:pPr lvl="0" algn="just">
              <a:lnSpc>
                <a:spcPct val="90000"/>
              </a:lnSpc>
              <a:buClrTx/>
            </a:pPr>
            <a:r>
              <a:rPr lang="en-US" sz="2800" dirty="0">
                <a:solidFill>
                  <a:prstClr val="black"/>
                </a:solidFill>
                <a:latin typeface="Lucida Sans Unicode" panose="020B0602030504020204" pitchFamily="34" charset="0"/>
                <a:cs typeface="Lucida Sans Unicode" panose="020B0602030504020204" pitchFamily="34" charset="0"/>
              </a:rPr>
              <a:t>Biosorption</a:t>
            </a:r>
          </a:p>
          <a:p>
            <a:pPr lvl="0" algn="just">
              <a:lnSpc>
                <a:spcPct val="90000"/>
              </a:lnSpc>
              <a:buClrTx/>
            </a:pPr>
            <a:r>
              <a:rPr lang="en-US" sz="2800" dirty="0">
                <a:solidFill>
                  <a:prstClr val="black"/>
                </a:solidFill>
                <a:latin typeface="Lucida Sans Unicode" panose="020B0602030504020204" pitchFamily="34" charset="0"/>
                <a:cs typeface="Lucida Sans Unicode" panose="020B0602030504020204" pitchFamily="34" charset="0"/>
              </a:rPr>
              <a:t> </a:t>
            </a:r>
            <a:endParaRPr lang="en-US" sz="3200" b="1" dirty="0">
              <a:latin typeface="Lucida Sans Unicode" panose="020B0602030504020204" pitchFamily="34" charset="0"/>
              <a:cs typeface="Lucida Sans Unicode" panose="020B0602030504020204" pitchFamily="34" charset="0"/>
            </a:endParaRPr>
          </a:p>
        </p:txBody>
      </p:sp>
      <p:sp>
        <p:nvSpPr>
          <p:cNvPr id="3" name="Rectangle 2">
            <a:extLst>
              <a:ext uri="{FF2B5EF4-FFF2-40B4-BE49-F238E27FC236}">
                <a16:creationId xmlns:a16="http://schemas.microsoft.com/office/drawing/2014/main" id="{A9ABDBDE-7782-48B4-9D46-33661195DED1}"/>
              </a:ext>
            </a:extLst>
          </p:cNvPr>
          <p:cNvSpPr/>
          <p:nvPr/>
        </p:nvSpPr>
        <p:spPr>
          <a:xfrm>
            <a:off x="326571" y="119440"/>
            <a:ext cx="11443062" cy="6619120"/>
          </a:xfrm>
          <a:prstGeom prst="rect">
            <a:avLst/>
          </a:prstGeom>
        </p:spPr>
        <p:txBody>
          <a:bodyPr wrap="square">
            <a:spAutoFit/>
          </a:bodyPr>
          <a:lstStyle/>
          <a:p>
            <a:pPr lvl="0" algn="just">
              <a:lnSpc>
                <a:spcPct val="150000"/>
              </a:lnSpc>
              <a:buClrTx/>
            </a:pPr>
            <a:r>
              <a:rPr lang="en-US" sz="3600" b="1" dirty="0">
                <a:solidFill>
                  <a:srgbClr val="C00000"/>
                </a:solidFill>
              </a:rPr>
              <a:t>            </a:t>
            </a:r>
            <a:r>
              <a:rPr lang="en-US" sz="3600" b="1" u="sng" dirty="0">
                <a:solidFill>
                  <a:srgbClr val="C00000"/>
                </a:solidFill>
              </a:rPr>
              <a:t>What is heavy metals?</a:t>
            </a:r>
            <a:endParaRPr lang="en-US" sz="3600" b="1" dirty="0">
              <a:solidFill>
                <a:prstClr val="black"/>
              </a:solidFill>
              <a:latin typeface="Lucida Sans Unicode" panose="020B0602030504020204" pitchFamily="34" charset="0"/>
              <a:cs typeface="Lucida Sans Unicode" panose="020B0602030504020204" pitchFamily="34" charset="0"/>
            </a:endParaRPr>
          </a:p>
          <a:p>
            <a:pPr>
              <a:lnSpc>
                <a:spcPct val="150000"/>
              </a:lnSpc>
            </a:pPr>
            <a:r>
              <a:rPr lang="en-US" sz="2200" b="1" dirty="0">
                <a:latin typeface="Lucida Sans Unicode" panose="020B0602030504020204" pitchFamily="34" charset="0"/>
                <a:cs typeface="Lucida Sans Unicode" panose="020B0602030504020204" pitchFamily="34" charset="0"/>
              </a:rPr>
              <a:t>Heavy metals are known to persist in the environment and become a risk for organisms. Heavy metal pollution has become one of the major environmental problems that pose serious health hazard. </a:t>
            </a:r>
          </a:p>
          <a:p>
            <a:pPr>
              <a:lnSpc>
                <a:spcPct val="150000"/>
              </a:lnSpc>
            </a:pPr>
            <a:endParaRPr lang="en-US" sz="2200" b="1" dirty="0">
              <a:latin typeface="Lucida Sans Unicode" panose="020B0602030504020204" pitchFamily="34" charset="0"/>
              <a:cs typeface="Lucida Sans Unicode" panose="020B0602030504020204" pitchFamily="34" charset="0"/>
            </a:endParaRPr>
          </a:p>
          <a:p>
            <a:pPr>
              <a:lnSpc>
                <a:spcPct val="150000"/>
              </a:lnSpc>
            </a:pPr>
            <a:r>
              <a:rPr lang="en-US" sz="2200" b="1" dirty="0">
                <a:latin typeface="Lucida Sans Unicode" panose="020B0602030504020204" pitchFamily="34" charset="0"/>
                <a:cs typeface="Lucida Sans Unicode" panose="020B0602030504020204" pitchFamily="34" charset="0"/>
              </a:rPr>
              <a:t>Different type industries use different type of heavy metals and directly or indirectly discharge waste water containing toxic substances into the environment. </a:t>
            </a:r>
          </a:p>
          <a:p>
            <a:pPr>
              <a:lnSpc>
                <a:spcPct val="150000"/>
              </a:lnSpc>
            </a:pPr>
            <a:r>
              <a:rPr lang="en-US" sz="2200" b="1" dirty="0">
                <a:latin typeface="Lucida Sans Unicode" panose="020B0602030504020204" pitchFamily="34" charset="0"/>
                <a:cs typeface="Lucida Sans Unicode" panose="020B0602030504020204" pitchFamily="34" charset="0"/>
              </a:rPr>
              <a:t>Trace amounts of heavy metals are required by living organism including copper, iron, zinc but however excessive levels of these metals can be toxic to the organism due to their toxicity and accumulation behavior. </a:t>
            </a:r>
          </a:p>
          <a:p>
            <a:pPr lvl="0" algn="just">
              <a:lnSpc>
                <a:spcPct val="150000"/>
              </a:lnSpc>
              <a:buClrTx/>
            </a:pPr>
            <a:r>
              <a:rPr lang="en-US" sz="2400" b="1" dirty="0">
                <a:latin typeface="Lucida Sans Unicode" panose="020B0602030504020204" pitchFamily="34" charset="0"/>
                <a:cs typeface="Lucida Sans Unicode" panose="020B0602030504020204" pitchFamily="34" charset="0"/>
              </a:rPr>
              <a:t> </a:t>
            </a:r>
          </a:p>
          <a:p>
            <a:pPr lvl="0" algn="just">
              <a:lnSpc>
                <a:spcPct val="150000"/>
              </a:lnSpc>
              <a:buClrTx/>
            </a:pPr>
            <a:r>
              <a:rPr lang="en-US" sz="2700" b="1" dirty="0">
                <a:latin typeface="Lucida Sans Unicode" panose="020B0602030504020204" pitchFamily="34" charset="0"/>
                <a:cs typeface="Lucida Sans Unicode" panose="020B0602030504020204" pitchFamily="34" charset="0"/>
              </a:rPr>
              <a:t> </a:t>
            </a:r>
          </a:p>
        </p:txBody>
      </p:sp>
    </p:spTree>
    <p:extLst>
      <p:ext uri="{BB962C8B-B14F-4D97-AF65-F5344CB8AC3E}">
        <p14:creationId xmlns:p14="http://schemas.microsoft.com/office/powerpoint/2010/main" val="23431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BBD2A6-1DA5-4243-980D-BF2D0A45A6EE}"/>
              </a:ext>
            </a:extLst>
          </p:cNvPr>
          <p:cNvSpPr/>
          <p:nvPr/>
        </p:nvSpPr>
        <p:spPr>
          <a:xfrm>
            <a:off x="487680" y="633006"/>
            <a:ext cx="11242766" cy="5403402"/>
          </a:xfrm>
          <a:prstGeom prst="rect">
            <a:avLst/>
          </a:prstGeom>
        </p:spPr>
        <p:txBody>
          <a:bodyPr wrap="square">
            <a:spAutoFit/>
          </a:bodyPr>
          <a:lstStyle/>
          <a:p>
            <a:pPr lvl="0" algn="just">
              <a:lnSpc>
                <a:spcPct val="150000"/>
              </a:lnSpc>
            </a:pPr>
            <a:r>
              <a:rPr lang="en-US" sz="2400" b="1" dirty="0">
                <a:solidFill>
                  <a:srgbClr val="C00000"/>
                </a:solidFill>
                <a:highlight>
                  <a:srgbClr val="00FF00"/>
                </a:highlight>
                <a:latin typeface="Lucida Sans Unicode" panose="020B0602030504020204" pitchFamily="34" charset="0"/>
                <a:cs typeface="Lucida Sans Unicode" panose="020B0602030504020204" pitchFamily="34" charset="0"/>
              </a:rPr>
              <a:t>Biosorption by yeast</a:t>
            </a:r>
          </a:p>
          <a:p>
            <a:pPr lvl="0">
              <a:lnSpc>
                <a:spcPct val="150000"/>
              </a:lnSpc>
            </a:pPr>
            <a:r>
              <a:rPr lang="en-US" sz="2400" dirty="0">
                <a:solidFill>
                  <a:prstClr val="black"/>
                </a:solidFill>
                <a:latin typeface="Lucida Sans Unicode" panose="020B0602030504020204" pitchFamily="34" charset="0"/>
                <a:cs typeface="Lucida Sans Unicode" panose="020B0602030504020204" pitchFamily="34" charset="0"/>
              </a:rPr>
              <a:t>          </a:t>
            </a:r>
            <a:r>
              <a:rPr lang="en-US" sz="2300" b="1" dirty="0">
                <a:solidFill>
                  <a:prstClr val="black"/>
                </a:solidFill>
                <a:latin typeface="Lucida Sans Unicode" panose="020B0602030504020204" pitchFamily="34" charset="0"/>
                <a:cs typeface="Lucida Sans Unicode" panose="020B0602030504020204" pitchFamily="34" charset="0"/>
              </a:rPr>
              <a:t>The free form of yeast cells is not considered good candidates for biosorption. Free cells face the problem of separation of solid liquid phase. This problem seems to be less effective in flocculating cell. </a:t>
            </a:r>
          </a:p>
          <a:p>
            <a:pPr lvl="0">
              <a:lnSpc>
                <a:spcPct val="150000"/>
              </a:lnSpc>
            </a:pPr>
            <a:r>
              <a:rPr lang="en-US" sz="2300" b="1" dirty="0">
                <a:solidFill>
                  <a:prstClr val="black"/>
                </a:solidFill>
                <a:latin typeface="Lucida Sans Unicode" panose="020B0602030504020204" pitchFamily="34" charset="0"/>
                <a:cs typeface="Lucida Sans Unicode" panose="020B0602030504020204" pitchFamily="34" charset="0"/>
              </a:rPr>
              <a:t>Pretreatment of yeast cells can result in increased surface to volume ration for binding of metal with the metal binding sites. It is reported that pH above 5 optimizes the metal biosorption in yeast cells. </a:t>
            </a:r>
          </a:p>
          <a:p>
            <a:pPr lvl="0">
              <a:lnSpc>
                <a:spcPct val="150000"/>
              </a:lnSpc>
            </a:pPr>
            <a:r>
              <a:rPr lang="en-US" sz="2300" b="1" dirty="0">
                <a:solidFill>
                  <a:prstClr val="black"/>
                </a:solidFill>
                <a:latin typeface="Lucida Sans Unicode" panose="020B0602030504020204" pitchFamily="34" charset="0"/>
                <a:cs typeface="Lucida Sans Unicode" panose="020B0602030504020204" pitchFamily="34" charset="0"/>
              </a:rPr>
              <a:t>In yeasts, higher concentration of heavy metals can be accumulated by bioaccumulation process than biosorption. However, general biosorption is responsible for the major uptake of heavy metals for many filamentous fungi.</a:t>
            </a:r>
          </a:p>
        </p:txBody>
      </p:sp>
    </p:spTree>
    <p:extLst>
      <p:ext uri="{BB962C8B-B14F-4D97-AF65-F5344CB8AC3E}">
        <p14:creationId xmlns:p14="http://schemas.microsoft.com/office/powerpoint/2010/main" val="2055286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4EF9EB-1500-45B7-826C-63339F1F775F}"/>
              </a:ext>
            </a:extLst>
          </p:cNvPr>
          <p:cNvSpPr/>
          <p:nvPr/>
        </p:nvSpPr>
        <p:spPr>
          <a:xfrm>
            <a:off x="370113" y="652047"/>
            <a:ext cx="11373395" cy="5682325"/>
          </a:xfrm>
          <a:prstGeom prst="rect">
            <a:avLst/>
          </a:prstGeom>
        </p:spPr>
        <p:txBody>
          <a:bodyPr wrap="square">
            <a:spAutoFit/>
          </a:bodyPr>
          <a:lstStyle/>
          <a:p>
            <a:pPr lvl="0" algn="just">
              <a:lnSpc>
                <a:spcPct val="150000"/>
              </a:lnSpc>
              <a:buClrTx/>
            </a:pPr>
            <a:r>
              <a:rPr lang="en-US" sz="2400" b="1" u="sng" dirty="0">
                <a:solidFill>
                  <a:srgbClr val="C00000"/>
                </a:solidFill>
                <a:latin typeface="Lucida Sans Unicode" panose="020B0602030504020204" pitchFamily="34" charset="0"/>
                <a:cs typeface="Lucida Sans Unicode" panose="020B0602030504020204" pitchFamily="34" charset="0"/>
              </a:rPr>
              <a:t>Factors affecting biosorption:</a:t>
            </a:r>
            <a:endParaRPr lang="en-US" sz="2200" b="1" u="sng" dirty="0">
              <a:solidFill>
                <a:srgbClr val="C00000"/>
              </a:solidFill>
              <a:latin typeface="Lucida Sans Unicode" panose="020B0602030504020204" pitchFamily="34" charset="0"/>
              <a:cs typeface="Lucida Sans Unicode" panose="020B0602030504020204" pitchFamily="34" charset="0"/>
            </a:endParaRPr>
          </a:p>
          <a:p>
            <a:pPr marL="514350" lvl="0" indent="-514350" algn="just">
              <a:lnSpc>
                <a:spcPct val="150000"/>
              </a:lnSpc>
              <a:buClrTx/>
              <a:buAutoNum type="arabicPeriod"/>
            </a:pPr>
            <a:r>
              <a:rPr lang="en-US" sz="2200" b="1" dirty="0">
                <a:highlight>
                  <a:srgbClr val="00FF00"/>
                </a:highlight>
                <a:latin typeface="Lucida Sans Unicode" panose="020B0602030504020204" pitchFamily="34" charset="0"/>
                <a:cs typeface="Lucida Sans Unicode" panose="020B0602030504020204" pitchFamily="34" charset="0"/>
              </a:rPr>
              <a:t>Temperature:</a:t>
            </a:r>
          </a:p>
          <a:p>
            <a:pPr lvl="0" algn="just">
              <a:lnSpc>
                <a:spcPct val="150000"/>
              </a:lnSpc>
            </a:pPr>
            <a:r>
              <a:rPr lang="en-US" sz="2200" b="1" dirty="0">
                <a:latin typeface="Lucida Sans Unicode" panose="020B0602030504020204" pitchFamily="34" charset="0"/>
                <a:cs typeface="Lucida Sans Unicode" panose="020B0602030504020204" pitchFamily="34" charset="0"/>
              </a:rPr>
              <a:t>    For efficient removal of metal ions from environment, the optimum temperature needed to be investigated. It is generally assumed that biosorption is carried out between 20 and 35°C. High temperatures above 45°C may results in damage to proteins which in turn affects metal uptake process.</a:t>
            </a:r>
          </a:p>
          <a:p>
            <a:pPr lvl="0" algn="just">
              <a:lnSpc>
                <a:spcPct val="150000"/>
              </a:lnSpc>
            </a:pPr>
            <a:r>
              <a:rPr lang="en-US" sz="2200" b="1" dirty="0">
                <a:latin typeface="Lucida Sans Unicode" panose="020B0602030504020204" pitchFamily="34" charset="0"/>
                <a:cs typeface="Lucida Sans Unicode" panose="020B0602030504020204" pitchFamily="34" charset="0"/>
              </a:rPr>
              <a:t>2. </a:t>
            </a:r>
            <a:r>
              <a:rPr lang="en-US" sz="2200" b="1" dirty="0">
                <a:highlight>
                  <a:srgbClr val="00FF00"/>
                </a:highlight>
                <a:latin typeface="Lucida Sans Unicode" panose="020B0602030504020204" pitchFamily="34" charset="0"/>
                <a:cs typeface="Lucida Sans Unicode" panose="020B0602030504020204" pitchFamily="34" charset="0"/>
              </a:rPr>
              <a:t>pH: </a:t>
            </a:r>
          </a:p>
          <a:p>
            <a:pPr lvl="0" algn="just">
              <a:lnSpc>
                <a:spcPct val="150000"/>
              </a:lnSpc>
            </a:pPr>
            <a:r>
              <a:rPr lang="en-US" sz="2200" b="1" dirty="0">
                <a:latin typeface="Lucida Sans Unicode" panose="020B0602030504020204" pitchFamily="34" charset="0"/>
                <a:cs typeface="Lucida Sans Unicode" panose="020B0602030504020204" pitchFamily="34" charset="0"/>
              </a:rPr>
              <a:t>    It is a very important parameter. It affects solubility of metal ions and binding sites of biomass. At lower pH, the biosorption of metals is affected. General range of pH for metal uptake is between 2.5–6. Above this limit, metal uptake ability of biosorbent gets compromised .</a:t>
            </a:r>
          </a:p>
        </p:txBody>
      </p:sp>
    </p:spTree>
    <p:extLst>
      <p:ext uri="{BB962C8B-B14F-4D97-AF65-F5344CB8AC3E}">
        <p14:creationId xmlns:p14="http://schemas.microsoft.com/office/powerpoint/2010/main" val="35199968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803DFE-AF94-4F79-8115-3269795DD7B3}"/>
              </a:ext>
            </a:extLst>
          </p:cNvPr>
          <p:cNvSpPr/>
          <p:nvPr/>
        </p:nvSpPr>
        <p:spPr>
          <a:xfrm>
            <a:off x="592181" y="545335"/>
            <a:ext cx="11399521" cy="5459187"/>
          </a:xfrm>
          <a:prstGeom prst="rect">
            <a:avLst/>
          </a:prstGeom>
        </p:spPr>
        <p:txBody>
          <a:bodyPr wrap="square">
            <a:spAutoFit/>
          </a:bodyPr>
          <a:lstStyle/>
          <a:p>
            <a:pPr lvl="0" algn="just">
              <a:lnSpc>
                <a:spcPct val="150000"/>
              </a:lnSpc>
            </a:pPr>
            <a:r>
              <a:rPr lang="en-US" b="1" dirty="0">
                <a:solidFill>
                  <a:srgbClr val="000000"/>
                </a:solidFill>
                <a:latin typeface="Lucida Sans Unicode" panose="020B0602030504020204" pitchFamily="34" charset="0"/>
                <a:cs typeface="Lucida Sans Unicode" panose="020B0602030504020204" pitchFamily="34" charset="0"/>
              </a:rPr>
              <a:t>3. </a:t>
            </a:r>
            <a:r>
              <a:rPr lang="en-US" b="1" dirty="0">
                <a:solidFill>
                  <a:srgbClr val="000000"/>
                </a:solidFill>
                <a:highlight>
                  <a:srgbClr val="00FF00"/>
                </a:highlight>
                <a:latin typeface="Lucida Sans Unicode" panose="020B0602030504020204" pitchFamily="34" charset="0"/>
                <a:cs typeface="Lucida Sans Unicode" panose="020B0602030504020204" pitchFamily="34" charset="0"/>
              </a:rPr>
              <a:t>Nature of biosorbents</a:t>
            </a:r>
            <a:r>
              <a:rPr lang="en-US" dirty="0">
                <a:solidFill>
                  <a:srgbClr val="000000"/>
                </a:solidFill>
                <a:highlight>
                  <a:srgbClr val="00FF00"/>
                </a:highlight>
                <a:latin typeface="Lucida Sans Unicode" panose="020B0602030504020204" pitchFamily="34" charset="0"/>
                <a:cs typeface="Lucida Sans Unicode" panose="020B0602030504020204" pitchFamily="34" charset="0"/>
              </a:rPr>
              <a:t>:</a:t>
            </a:r>
          </a:p>
          <a:p>
            <a:pPr lvl="0" algn="just">
              <a:lnSpc>
                <a:spcPct val="150000"/>
              </a:lnSpc>
            </a:pPr>
            <a:r>
              <a:rPr lang="en-US" dirty="0">
                <a:solidFill>
                  <a:srgbClr val="000000"/>
                </a:solidFill>
                <a:latin typeface="Lucida Sans Unicode" panose="020B0602030504020204" pitchFamily="34" charset="0"/>
                <a:cs typeface="Lucida Sans Unicode" panose="020B0602030504020204" pitchFamily="34" charset="0"/>
              </a:rPr>
              <a:t>    Metal uptake is reported in different forms like biofilms, freely suspended microbial cells or immobilization of microbial cells. It can be altered by physical or chemical treatments. Physical treatments include autoclaving, drying, boiling, sonication, etc. Chemical treatment as the name indicates involves chemicals like acid or alkali to improve biosorption capacity. the fungal cells are deacetylated which affects the structure of chitin resulting in the formation of chitosan-glycan complexes which have results high metal affinities.</a:t>
            </a:r>
          </a:p>
          <a:p>
            <a:pPr lvl="0" algn="just">
              <a:lnSpc>
                <a:spcPct val="150000"/>
              </a:lnSpc>
            </a:pPr>
            <a:endParaRPr lang="en-US" b="1" dirty="0">
              <a:solidFill>
                <a:srgbClr val="000000"/>
              </a:solidFill>
              <a:latin typeface="Lucida Sans Unicode" panose="020B0602030504020204" pitchFamily="34" charset="0"/>
              <a:cs typeface="Lucida Sans Unicode" panose="020B0602030504020204" pitchFamily="34" charset="0"/>
            </a:endParaRPr>
          </a:p>
          <a:p>
            <a:pPr lvl="0" algn="just">
              <a:lnSpc>
                <a:spcPct val="150000"/>
              </a:lnSpc>
            </a:pPr>
            <a:r>
              <a:rPr lang="en-US" b="1" dirty="0">
                <a:solidFill>
                  <a:srgbClr val="000000"/>
                </a:solidFill>
                <a:latin typeface="Lucida Sans Unicode" panose="020B0602030504020204" pitchFamily="34" charset="0"/>
                <a:cs typeface="Lucida Sans Unicode" panose="020B0602030504020204" pitchFamily="34" charset="0"/>
              </a:rPr>
              <a:t>4</a:t>
            </a:r>
            <a:r>
              <a:rPr lang="en-US" b="1" dirty="0">
                <a:solidFill>
                  <a:srgbClr val="000000"/>
                </a:solidFill>
                <a:highlight>
                  <a:srgbClr val="00FF00"/>
                </a:highlight>
                <a:latin typeface="Lucida Sans Unicode" panose="020B0602030504020204" pitchFamily="34" charset="0"/>
                <a:cs typeface="Lucida Sans Unicode" panose="020B0602030504020204" pitchFamily="34" charset="0"/>
              </a:rPr>
              <a:t>. Surface area to volume ratio</a:t>
            </a:r>
            <a:r>
              <a:rPr lang="en-US" dirty="0">
                <a:solidFill>
                  <a:srgbClr val="000000"/>
                </a:solidFill>
                <a:highlight>
                  <a:srgbClr val="00FF00"/>
                </a:highlight>
                <a:latin typeface="Lucida Sans Unicode" panose="020B0602030504020204" pitchFamily="34" charset="0"/>
                <a:cs typeface="Lucida Sans Unicode" panose="020B0602030504020204" pitchFamily="34" charset="0"/>
              </a:rPr>
              <a:t>: </a:t>
            </a:r>
          </a:p>
          <a:p>
            <a:pPr lvl="0" algn="just">
              <a:lnSpc>
                <a:spcPct val="150000"/>
              </a:lnSpc>
            </a:pPr>
            <a:r>
              <a:rPr lang="en-US" dirty="0">
                <a:solidFill>
                  <a:srgbClr val="000000"/>
                </a:solidFill>
                <a:latin typeface="Lucida Sans Unicode" panose="020B0602030504020204" pitchFamily="34" charset="0"/>
                <a:cs typeface="Lucida Sans Unicode" panose="020B0602030504020204" pitchFamily="34" charset="0"/>
              </a:rPr>
              <a:t>    This property plays an important role in efficient removal of heavy metal from medium. The surface area property plays a significant role in case of biofilms. The binding of metal ions with microbial cell wall is previously reported. Although intracellular metal adsorption is energy-consuming process but still microorganisms prefer it over wall adsorption.</a:t>
            </a:r>
            <a:endParaRPr lang="en-US" b="1" dirty="0">
              <a:solidFill>
                <a:prstClr val="black"/>
              </a:solidFill>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799999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5296D5-102F-4939-B266-34306B400908}"/>
              </a:ext>
            </a:extLst>
          </p:cNvPr>
          <p:cNvSpPr/>
          <p:nvPr/>
        </p:nvSpPr>
        <p:spPr>
          <a:xfrm>
            <a:off x="265610" y="466957"/>
            <a:ext cx="11739155" cy="6055504"/>
          </a:xfrm>
          <a:prstGeom prst="rect">
            <a:avLst/>
          </a:prstGeom>
        </p:spPr>
        <p:txBody>
          <a:bodyPr wrap="square">
            <a:spAutoFit/>
          </a:bodyPr>
          <a:lstStyle/>
          <a:p>
            <a:pPr lvl="0" algn="just">
              <a:lnSpc>
                <a:spcPct val="150000"/>
              </a:lnSpc>
            </a:pPr>
            <a:r>
              <a:rPr lang="en-US" sz="2000" b="1" dirty="0">
                <a:solidFill>
                  <a:srgbClr val="000000"/>
                </a:solidFill>
                <a:latin typeface="Lucida Sans Unicode" panose="020B0602030504020204" pitchFamily="34" charset="0"/>
                <a:cs typeface="Lucida Sans Unicode" panose="020B0602030504020204" pitchFamily="34" charset="0"/>
              </a:rPr>
              <a:t>5. </a:t>
            </a:r>
            <a:r>
              <a:rPr lang="en-US" sz="2000" b="1" dirty="0">
                <a:solidFill>
                  <a:srgbClr val="000000"/>
                </a:solidFill>
                <a:highlight>
                  <a:srgbClr val="00FF00"/>
                </a:highlight>
                <a:latin typeface="Lucida Sans Unicode" panose="020B0602030504020204" pitchFamily="34" charset="0"/>
                <a:cs typeface="Lucida Sans Unicode" panose="020B0602030504020204" pitchFamily="34" charset="0"/>
              </a:rPr>
              <a:t>Concentration of biomass</a:t>
            </a:r>
            <a:r>
              <a:rPr lang="en-US" sz="2000" dirty="0">
                <a:solidFill>
                  <a:srgbClr val="000000"/>
                </a:solidFill>
                <a:highlight>
                  <a:srgbClr val="00FF00"/>
                </a:highlight>
                <a:latin typeface="Lucida Sans Unicode" panose="020B0602030504020204" pitchFamily="34" charset="0"/>
                <a:cs typeface="Lucida Sans Unicode" panose="020B0602030504020204" pitchFamily="34" charset="0"/>
              </a:rPr>
              <a:t>: </a:t>
            </a:r>
          </a:p>
          <a:p>
            <a:pPr lvl="0" algn="just">
              <a:lnSpc>
                <a:spcPct val="150000"/>
              </a:lnSpc>
            </a:pPr>
            <a:r>
              <a:rPr lang="en-US" sz="2000" dirty="0">
                <a:solidFill>
                  <a:srgbClr val="000000"/>
                </a:solidFill>
                <a:latin typeface="Lucida Sans Unicode" panose="020B0602030504020204" pitchFamily="34" charset="0"/>
                <a:cs typeface="Lucida Sans Unicode" panose="020B0602030504020204" pitchFamily="34" charset="0"/>
              </a:rPr>
              <a:t>     The concentration of biomass is directly proportional to the metal uptake. It is reported that electrostatic interaction between the cells plays an important role in metal uptake. At a given equilibrium, the biomass adsorbs more metal ions at low cell densities than at high densities. Metal uptake depends on biding sites. More biomass concentration or more metal ions restricts the access of metal ions to binding sites.</a:t>
            </a:r>
          </a:p>
          <a:p>
            <a:pPr lvl="0" algn="just">
              <a:lnSpc>
                <a:spcPct val="150000"/>
              </a:lnSpc>
            </a:pPr>
            <a:r>
              <a:rPr lang="en-US" sz="2000" b="1" dirty="0">
                <a:solidFill>
                  <a:srgbClr val="000000"/>
                </a:solidFill>
                <a:latin typeface="Lucida Sans Unicode" panose="020B0602030504020204" pitchFamily="34" charset="0"/>
                <a:cs typeface="Lucida Sans Unicode" panose="020B0602030504020204" pitchFamily="34" charset="0"/>
              </a:rPr>
              <a:t>6. </a:t>
            </a:r>
            <a:r>
              <a:rPr lang="en-US" sz="2000" b="1" dirty="0">
                <a:solidFill>
                  <a:srgbClr val="000000"/>
                </a:solidFill>
                <a:highlight>
                  <a:srgbClr val="00FF00"/>
                </a:highlight>
                <a:latin typeface="Lucida Sans Unicode" panose="020B0602030504020204" pitchFamily="34" charset="0"/>
                <a:cs typeface="Lucida Sans Unicode" panose="020B0602030504020204" pitchFamily="34" charset="0"/>
              </a:rPr>
              <a:t>Initial metal ion concentration</a:t>
            </a:r>
            <a:r>
              <a:rPr lang="en-US" sz="2000" dirty="0">
                <a:solidFill>
                  <a:srgbClr val="000000"/>
                </a:solidFill>
                <a:highlight>
                  <a:srgbClr val="00FF00"/>
                </a:highlight>
                <a:latin typeface="Lucida Sans Unicode" panose="020B0602030504020204" pitchFamily="34" charset="0"/>
                <a:cs typeface="Lucida Sans Unicode" panose="020B0602030504020204" pitchFamily="34" charset="0"/>
              </a:rPr>
              <a:t>: </a:t>
            </a:r>
          </a:p>
          <a:p>
            <a:pPr lvl="0" algn="just">
              <a:lnSpc>
                <a:spcPct val="150000"/>
              </a:lnSpc>
            </a:pPr>
            <a:r>
              <a:rPr lang="en-US" sz="2000" dirty="0">
                <a:solidFill>
                  <a:srgbClr val="000000"/>
                </a:solidFill>
                <a:latin typeface="Lucida Sans Unicode" panose="020B0602030504020204" pitchFamily="34" charset="0"/>
                <a:cs typeface="Lucida Sans Unicode" panose="020B0602030504020204" pitchFamily="34" charset="0"/>
              </a:rPr>
              <a:t>       The initial concentration provides an important driving force to overcome all mass transfer resistance of metal between the aqueous and solid phases . Increasing amount of metal adsorbed by the biomass will be increased with initial concentration of metals. Optimum percentage of metal removal can be taken at low initial metal concentration. Thus, at a given concentration of biomass, the metal uptake increases with increase in initial concentration </a:t>
            </a:r>
          </a:p>
        </p:txBody>
      </p:sp>
    </p:spTree>
    <p:extLst>
      <p:ext uri="{BB962C8B-B14F-4D97-AF65-F5344CB8AC3E}">
        <p14:creationId xmlns:p14="http://schemas.microsoft.com/office/powerpoint/2010/main" val="22010694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70E5682-8403-41E2-AB35-1E2069494C3F}"/>
              </a:ext>
            </a:extLst>
          </p:cNvPr>
          <p:cNvSpPr/>
          <p:nvPr/>
        </p:nvSpPr>
        <p:spPr>
          <a:xfrm>
            <a:off x="383177" y="676281"/>
            <a:ext cx="11242766" cy="3782061"/>
          </a:xfrm>
          <a:prstGeom prst="rect">
            <a:avLst/>
          </a:prstGeom>
        </p:spPr>
        <p:txBody>
          <a:bodyPr wrap="square">
            <a:spAutoFit/>
          </a:bodyPr>
          <a:lstStyle/>
          <a:p>
            <a:pPr lvl="0" algn="just">
              <a:lnSpc>
                <a:spcPct val="150000"/>
              </a:lnSpc>
            </a:pPr>
            <a:r>
              <a:rPr lang="en-US" b="1" dirty="0">
                <a:solidFill>
                  <a:srgbClr val="000000"/>
                </a:solidFill>
                <a:latin typeface="Times New Roman" panose="02020603050405020304" pitchFamily="18" charset="0"/>
                <a:cs typeface="Times New Roman" panose="02020603050405020304" pitchFamily="18" charset="0"/>
              </a:rPr>
              <a:t>7. </a:t>
            </a:r>
            <a:r>
              <a:rPr lang="en-US" sz="2400" b="1" dirty="0">
                <a:solidFill>
                  <a:srgbClr val="000000"/>
                </a:solidFill>
                <a:highlight>
                  <a:srgbClr val="00FF00"/>
                </a:highlight>
                <a:latin typeface="Lucida Sans Unicode" panose="020B0602030504020204" pitchFamily="34" charset="0"/>
                <a:cs typeface="Lucida Sans Unicode" panose="020B0602030504020204" pitchFamily="34" charset="0"/>
              </a:rPr>
              <a:t>Metal affinity to biosorbent</a:t>
            </a:r>
            <a:r>
              <a:rPr lang="en-US" sz="2400" dirty="0">
                <a:solidFill>
                  <a:srgbClr val="000000"/>
                </a:solidFill>
                <a:highlight>
                  <a:srgbClr val="00FF00"/>
                </a:highlight>
                <a:latin typeface="Lucida Sans Unicode" panose="020B0602030504020204" pitchFamily="34" charset="0"/>
                <a:cs typeface="Lucida Sans Unicode" panose="020B0602030504020204" pitchFamily="34" charset="0"/>
              </a:rPr>
              <a:t>: </a:t>
            </a:r>
          </a:p>
          <a:p>
            <a:pPr lvl="0" algn="just">
              <a:lnSpc>
                <a:spcPct val="150000"/>
              </a:lnSpc>
            </a:pPr>
            <a:r>
              <a:rPr lang="en-US" dirty="0">
                <a:solidFill>
                  <a:srgbClr val="000000"/>
                </a:solidFill>
                <a:latin typeface="Times New Roman" panose="02020603050405020304" pitchFamily="18" charset="0"/>
                <a:cs typeface="Times New Roman" panose="02020603050405020304" pitchFamily="18" charset="0"/>
              </a:rPr>
              <a:t>        </a:t>
            </a:r>
            <a:r>
              <a:rPr lang="en-US" sz="2400" b="1" dirty="0">
                <a:solidFill>
                  <a:srgbClr val="C00000"/>
                </a:solidFill>
                <a:latin typeface="Lucida Sans Unicode" panose="020B0602030504020204" pitchFamily="34" charset="0"/>
                <a:cs typeface="Lucida Sans Unicode" panose="020B0602030504020204" pitchFamily="34" charset="0"/>
              </a:rPr>
              <a:t>Physical/chemical pretreatment affects permeability and surface charges of the biomass and makes metal binding groups accessible for binding. </a:t>
            </a:r>
          </a:p>
          <a:p>
            <a:pPr lvl="0" algn="just">
              <a:lnSpc>
                <a:spcPct val="150000"/>
              </a:lnSpc>
            </a:pPr>
            <a:r>
              <a:rPr lang="en-US" sz="2400" b="1" dirty="0">
                <a:solidFill>
                  <a:srgbClr val="C00000"/>
                </a:solidFill>
                <a:latin typeface="Lucida Sans Unicode" panose="020B0602030504020204" pitchFamily="34" charset="0"/>
                <a:cs typeface="Lucida Sans Unicode" panose="020B0602030504020204" pitchFamily="34" charset="0"/>
              </a:rPr>
              <a:t>It can be manipulated by pretreating the biomass with alkalis, acids detergents and heat, which may increase the amount of metal uptake.</a:t>
            </a:r>
          </a:p>
          <a:p>
            <a:pPr algn="just">
              <a:lnSpc>
                <a:spcPct val="150000"/>
              </a:lnSpc>
            </a:pPr>
            <a:endParaRPr lang="en-US"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4860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390C94B-A185-4530-8A9A-1E1E5E14A089}"/>
              </a:ext>
            </a:extLst>
          </p:cNvPr>
          <p:cNvSpPr/>
          <p:nvPr/>
        </p:nvSpPr>
        <p:spPr>
          <a:xfrm>
            <a:off x="513806" y="477836"/>
            <a:ext cx="11556274" cy="5893152"/>
          </a:xfrm>
          <a:prstGeom prst="rect">
            <a:avLst/>
          </a:prstGeom>
        </p:spPr>
        <p:txBody>
          <a:bodyPr wrap="square">
            <a:spAutoFit/>
          </a:bodyPr>
          <a:lstStyle/>
          <a:p>
            <a:pPr lvl="0" algn="just">
              <a:lnSpc>
                <a:spcPct val="150000"/>
              </a:lnSpc>
              <a:buClrTx/>
            </a:pPr>
            <a:r>
              <a:rPr lang="en-US" sz="2800" b="1" dirty="0">
                <a:solidFill>
                  <a:schemeClr val="accent6">
                    <a:lumMod val="50000"/>
                  </a:schemeClr>
                </a:solidFill>
                <a:latin typeface="Lucida Sans Unicode" panose="020B0602030504020204" pitchFamily="34" charset="0"/>
                <a:cs typeface="Lucida Sans Unicode" panose="020B0602030504020204" pitchFamily="34" charset="0"/>
              </a:rPr>
              <a:t>The toxicity of heavy metal ions starts when their concentration becomes higher in the cells, due to which they form complex compounds. </a:t>
            </a:r>
          </a:p>
          <a:p>
            <a:pPr lvl="0" algn="just">
              <a:lnSpc>
                <a:spcPct val="150000"/>
              </a:lnSpc>
              <a:buClrTx/>
            </a:pPr>
            <a:r>
              <a:rPr lang="en-US" sz="2800" b="1" dirty="0">
                <a:solidFill>
                  <a:schemeClr val="accent6">
                    <a:lumMod val="50000"/>
                  </a:schemeClr>
                </a:solidFill>
                <a:latin typeface="Lucida Sans Unicode" panose="020B0602030504020204" pitchFamily="34" charset="0"/>
                <a:cs typeface="Lucida Sans Unicode" panose="020B0602030504020204" pitchFamily="34" charset="0"/>
              </a:rPr>
              <a:t>The interaction of microorganism with metal ions depends on factors like oxidation state of the metal ion, chemical/physical nature of metals, growth phase of microorganism.</a:t>
            </a:r>
          </a:p>
          <a:p>
            <a:pPr lvl="0" algn="just">
              <a:lnSpc>
                <a:spcPct val="150000"/>
              </a:lnSpc>
              <a:buClrTx/>
            </a:pPr>
            <a:r>
              <a:rPr lang="en-US" sz="2800" b="1" dirty="0">
                <a:solidFill>
                  <a:schemeClr val="accent6">
                    <a:lumMod val="50000"/>
                  </a:schemeClr>
                </a:solidFill>
                <a:latin typeface="Lucida Sans Unicode" panose="020B0602030504020204" pitchFamily="34" charset="0"/>
                <a:cs typeface="Lucida Sans Unicode" panose="020B0602030504020204" pitchFamily="34" charset="0"/>
              </a:rPr>
              <a:t>Microorganisms acquire resistance to these toxic metals by lateral gene transfer.</a:t>
            </a:r>
          </a:p>
          <a:p>
            <a:pPr lvl="0" algn="just">
              <a:lnSpc>
                <a:spcPct val="90000"/>
              </a:lnSpc>
              <a:buClrTx/>
            </a:pPr>
            <a:endParaRPr lang="en-US" dirty="0">
              <a:solidFill>
                <a:prstClr val="black"/>
              </a:solidFill>
            </a:endParaRPr>
          </a:p>
          <a:p>
            <a:pPr lvl="0" algn="just">
              <a:lnSpc>
                <a:spcPct val="150000"/>
              </a:lnSpc>
              <a:buClrTx/>
            </a:pPr>
            <a:endParaRPr lang="en-US" b="1" dirty="0">
              <a:solidFill>
                <a:srgbClr val="002060"/>
              </a:solidFill>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226171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8348283-DBDD-43A7-810D-CAC70200F152}"/>
              </a:ext>
            </a:extLst>
          </p:cNvPr>
          <p:cNvSpPr/>
          <p:nvPr/>
        </p:nvSpPr>
        <p:spPr>
          <a:xfrm>
            <a:off x="330925" y="569901"/>
            <a:ext cx="11634651" cy="6004849"/>
          </a:xfrm>
          <a:prstGeom prst="rect">
            <a:avLst/>
          </a:prstGeom>
        </p:spPr>
        <p:txBody>
          <a:bodyPr wrap="square">
            <a:spAutoFit/>
          </a:bodyPr>
          <a:lstStyle/>
          <a:p>
            <a:pPr lvl="0" algn="just">
              <a:lnSpc>
                <a:spcPct val="150000"/>
              </a:lnSpc>
              <a:buClrTx/>
            </a:pPr>
            <a:r>
              <a:rPr lang="en-US" sz="2400" b="1" dirty="0">
                <a:solidFill>
                  <a:srgbClr val="002060"/>
                </a:solidFill>
                <a:latin typeface="Lucida Sans Unicode" panose="020B0602030504020204" pitchFamily="34" charset="0"/>
                <a:cs typeface="Lucida Sans Unicode" panose="020B0602030504020204" pitchFamily="34" charset="0"/>
              </a:rPr>
              <a:t>Heavy metals are usually defined as metals having density more than 5 g/cm</a:t>
            </a:r>
            <a:r>
              <a:rPr lang="en-US" sz="2400" b="1" baseline="30000" dirty="0">
                <a:solidFill>
                  <a:srgbClr val="002060"/>
                </a:solidFill>
                <a:latin typeface="Lucida Sans Unicode" panose="020B0602030504020204" pitchFamily="34" charset="0"/>
                <a:cs typeface="Lucida Sans Unicode" panose="020B0602030504020204" pitchFamily="34" charset="0"/>
              </a:rPr>
              <a:t>3</a:t>
            </a:r>
            <a:r>
              <a:rPr lang="en-US" sz="2400" b="1" dirty="0">
                <a:solidFill>
                  <a:srgbClr val="002060"/>
                </a:solidFill>
                <a:latin typeface="Lucida Sans Unicode" panose="020B0602030504020204" pitchFamily="34" charset="0"/>
                <a:cs typeface="Lucida Sans Unicode" panose="020B0602030504020204" pitchFamily="34" charset="0"/>
              </a:rPr>
              <a:t>. They are classified as essential and non-essential metals. </a:t>
            </a:r>
          </a:p>
          <a:p>
            <a:pPr lvl="0" algn="just">
              <a:lnSpc>
                <a:spcPct val="150000"/>
              </a:lnSpc>
              <a:buClrTx/>
            </a:pPr>
            <a:r>
              <a:rPr lang="en-US" sz="2400" b="1" dirty="0">
                <a:solidFill>
                  <a:srgbClr val="002060"/>
                </a:solidFill>
                <a:latin typeface="Lucida Sans Unicode" panose="020B0602030504020204" pitchFamily="34" charset="0"/>
                <a:cs typeface="Lucida Sans Unicode" panose="020B0602030504020204" pitchFamily="34" charset="0"/>
              </a:rPr>
              <a:t>The metals which are need for normal cellular growth are essential metals e.g. zinc, nickel, copper, etc. </a:t>
            </a:r>
          </a:p>
          <a:p>
            <a:pPr lvl="0" algn="just">
              <a:lnSpc>
                <a:spcPct val="150000"/>
              </a:lnSpc>
              <a:buClrTx/>
            </a:pPr>
            <a:r>
              <a:rPr lang="en-US" sz="2400" b="1" dirty="0">
                <a:solidFill>
                  <a:srgbClr val="002060"/>
                </a:solidFill>
                <a:latin typeface="Lucida Sans Unicode" panose="020B0602030504020204" pitchFamily="34" charset="0"/>
                <a:cs typeface="Lucida Sans Unicode" panose="020B0602030504020204" pitchFamily="34" charset="0"/>
              </a:rPr>
              <a:t>Such metals are required in low concentrations (</a:t>
            </a:r>
            <a:r>
              <a:rPr lang="en-US" sz="2400" b="1" dirty="0" err="1">
                <a:solidFill>
                  <a:srgbClr val="002060"/>
                </a:solidFill>
                <a:latin typeface="Lucida Sans Unicode" panose="020B0602030504020204" pitchFamily="34" charset="0"/>
                <a:cs typeface="Lucida Sans Unicode" panose="020B0602030504020204" pitchFamily="34" charset="0"/>
              </a:rPr>
              <a:t>nM</a:t>
            </a:r>
            <a:r>
              <a:rPr lang="en-US" sz="2400" b="1" dirty="0">
                <a:solidFill>
                  <a:srgbClr val="002060"/>
                </a:solidFill>
                <a:latin typeface="Lucida Sans Unicode" panose="020B0602030504020204" pitchFamily="34" charset="0"/>
                <a:cs typeface="Lucida Sans Unicode" panose="020B0602030504020204" pitchFamily="34" charset="0"/>
              </a:rPr>
              <a:t>), but at higher concentrations (</a:t>
            </a:r>
            <a:r>
              <a:rPr lang="en-US" sz="2400" b="1" dirty="0" err="1">
                <a:solidFill>
                  <a:srgbClr val="002060"/>
                </a:solidFill>
                <a:latin typeface="Lucida Sans Unicode" panose="020B0602030504020204" pitchFamily="34" charset="0"/>
                <a:cs typeface="Lucida Sans Unicode" panose="020B0602030504020204" pitchFamily="34" charset="0"/>
              </a:rPr>
              <a:t>μM</a:t>
            </a:r>
            <a:r>
              <a:rPr lang="en-US" sz="2400" b="1" dirty="0">
                <a:solidFill>
                  <a:srgbClr val="002060"/>
                </a:solidFill>
                <a:latin typeface="Lucida Sans Unicode" panose="020B0602030504020204" pitchFamily="34" charset="0"/>
                <a:cs typeface="Lucida Sans Unicode" panose="020B0602030504020204" pitchFamily="34" charset="0"/>
              </a:rPr>
              <a:t> to mM) all heavy metals have detrimental effects to organisms. </a:t>
            </a:r>
          </a:p>
          <a:p>
            <a:pPr lvl="0" algn="just">
              <a:lnSpc>
                <a:spcPct val="150000"/>
              </a:lnSpc>
              <a:buClrTx/>
            </a:pPr>
            <a:r>
              <a:rPr lang="en-US" sz="2400" b="1" dirty="0">
                <a:solidFill>
                  <a:srgbClr val="002060"/>
                </a:solidFill>
                <a:latin typeface="Lucida Sans Unicode" panose="020B0602030504020204" pitchFamily="34" charset="0"/>
                <a:cs typeface="Lucida Sans Unicode" panose="020B0602030504020204" pitchFamily="34" charset="0"/>
              </a:rPr>
              <a:t>If the metals have no known biological function, they are called as non-essential metals e.g. e.g., lead, cadmium, mercury. Such metals are toxic at any concentration.</a:t>
            </a:r>
          </a:p>
          <a:p>
            <a:pPr lvl="0" algn="just">
              <a:lnSpc>
                <a:spcPct val="150000"/>
              </a:lnSpc>
              <a:buClrTx/>
            </a:pPr>
            <a:endParaRPr lang="en-US" dirty="0">
              <a:solidFill>
                <a:prstClr val="black"/>
              </a:solidFill>
            </a:endParaRPr>
          </a:p>
        </p:txBody>
      </p:sp>
    </p:spTree>
    <p:extLst>
      <p:ext uri="{BB962C8B-B14F-4D97-AF65-F5344CB8AC3E}">
        <p14:creationId xmlns:p14="http://schemas.microsoft.com/office/powerpoint/2010/main" val="2730773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EF1A827-7D98-4477-9AF3-218B6635B20F}"/>
              </a:ext>
            </a:extLst>
          </p:cNvPr>
          <p:cNvSpPr/>
          <p:nvPr/>
        </p:nvSpPr>
        <p:spPr>
          <a:xfrm>
            <a:off x="474618" y="454223"/>
            <a:ext cx="11438708" cy="5855449"/>
          </a:xfrm>
          <a:prstGeom prst="rect">
            <a:avLst/>
          </a:prstGeom>
        </p:spPr>
        <p:txBody>
          <a:bodyPr wrap="square">
            <a:spAutoFit/>
          </a:bodyPr>
          <a:lstStyle/>
          <a:p>
            <a:pPr>
              <a:lnSpc>
                <a:spcPct val="150000"/>
              </a:lnSpc>
            </a:pPr>
            <a:r>
              <a:rPr lang="en-US" sz="2800" b="1" dirty="0">
                <a:latin typeface="Lucida Sans Unicode" panose="020B0602030504020204" pitchFamily="34" charset="0"/>
                <a:cs typeface="Lucida Sans Unicode" panose="020B0602030504020204" pitchFamily="34" charset="0"/>
              </a:rPr>
              <a:t>Different methods have being used to decontaminate the environment from adverse effect of these pollutants but yet most of the methods used are not cost effective and far away from their best possible performance. </a:t>
            </a:r>
          </a:p>
          <a:p>
            <a:pPr>
              <a:lnSpc>
                <a:spcPct val="150000"/>
              </a:lnSpc>
            </a:pPr>
            <a:endParaRPr lang="en-US" sz="2800" b="1" dirty="0">
              <a:latin typeface="Lucida Sans Unicode" panose="020B0602030504020204" pitchFamily="34" charset="0"/>
              <a:cs typeface="Lucida Sans Unicode" panose="020B0602030504020204" pitchFamily="34" charset="0"/>
            </a:endParaRPr>
          </a:p>
          <a:p>
            <a:pPr>
              <a:lnSpc>
                <a:spcPct val="150000"/>
              </a:lnSpc>
            </a:pPr>
            <a:r>
              <a:rPr lang="en-US" sz="2800" b="1" dirty="0">
                <a:latin typeface="Lucida Sans Unicode" panose="020B0602030504020204" pitchFamily="34" charset="0"/>
                <a:cs typeface="Lucida Sans Unicode" panose="020B0602030504020204" pitchFamily="34" charset="0"/>
              </a:rPr>
              <a:t>Consequently the need to replace with biological method with are cheap and efficient method of treating metal-bearing effluents as these method may provide a possible way out to metal removal from contaminated environment. </a:t>
            </a:r>
          </a:p>
        </p:txBody>
      </p:sp>
    </p:spTree>
    <p:extLst>
      <p:ext uri="{BB962C8B-B14F-4D97-AF65-F5344CB8AC3E}">
        <p14:creationId xmlns:p14="http://schemas.microsoft.com/office/powerpoint/2010/main" val="2709271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6138AD-39C9-490F-A015-55A950C0B031}"/>
              </a:ext>
            </a:extLst>
          </p:cNvPr>
          <p:cNvSpPr/>
          <p:nvPr/>
        </p:nvSpPr>
        <p:spPr>
          <a:xfrm>
            <a:off x="222068" y="331316"/>
            <a:ext cx="11752093" cy="6232475"/>
          </a:xfrm>
          <a:prstGeom prst="rect">
            <a:avLst/>
          </a:prstGeom>
        </p:spPr>
        <p:txBody>
          <a:bodyPr wrap="square">
            <a:spAutoFit/>
          </a:bodyPr>
          <a:lstStyle/>
          <a:p>
            <a:pPr>
              <a:lnSpc>
                <a:spcPct val="150000"/>
              </a:lnSpc>
            </a:pPr>
            <a:r>
              <a:rPr lang="en-US" sz="3200" b="1" dirty="0">
                <a:solidFill>
                  <a:srgbClr val="C00000"/>
                </a:solidFill>
                <a:latin typeface="Lucida Sans Unicode" panose="020B0602030504020204" pitchFamily="34" charset="0"/>
                <a:cs typeface="Lucida Sans Unicode" panose="020B0602030504020204" pitchFamily="34" charset="0"/>
              </a:rPr>
              <a:t>Sources of Heavy Metals</a:t>
            </a:r>
          </a:p>
          <a:p>
            <a:pPr>
              <a:lnSpc>
                <a:spcPct val="150000"/>
              </a:lnSpc>
            </a:pPr>
            <a:r>
              <a:rPr lang="en-US" sz="2700" b="1" dirty="0">
                <a:latin typeface="Lucida Sans Unicode" panose="020B0602030504020204" pitchFamily="34" charset="0"/>
                <a:cs typeface="Lucida Sans Unicode" panose="020B0602030504020204" pitchFamily="34" charset="0"/>
              </a:rPr>
              <a:t>The world anthropogenic emissions are larger than or equivalent to natural emissions for the majority of trace metals.</a:t>
            </a:r>
          </a:p>
          <a:p>
            <a:pPr>
              <a:lnSpc>
                <a:spcPct val="150000"/>
              </a:lnSpc>
            </a:pPr>
            <a:r>
              <a:rPr lang="en-US" sz="2700" b="1" dirty="0">
                <a:latin typeface="Lucida Sans Unicode" panose="020B0602030504020204" pitchFamily="34" charset="0"/>
                <a:cs typeface="Lucida Sans Unicode" panose="020B0602030504020204" pitchFamily="34" charset="0"/>
              </a:rPr>
              <a:t>the metals ions coming from anthropogenic sources may be accumulated in aquatic organisms and transfer to humans through the food.</a:t>
            </a:r>
          </a:p>
          <a:p>
            <a:pPr>
              <a:lnSpc>
                <a:spcPct val="150000"/>
              </a:lnSpc>
            </a:pPr>
            <a:r>
              <a:rPr lang="en-US" sz="2700" b="1" dirty="0">
                <a:latin typeface="Lucida Sans Unicode" panose="020B0602030504020204" pitchFamily="34" charset="0"/>
                <a:cs typeface="Lucida Sans Unicode" panose="020B0602030504020204" pitchFamily="34" charset="0"/>
              </a:rPr>
              <a:t> Consequently, human health risks may occur because water organism contaminated by heavy metals can cause many health  problems.</a:t>
            </a:r>
            <a:endParaRPr lang="ar-EG" sz="2700" b="1" dirty="0">
              <a:latin typeface="Lucida Sans Unicode" panose="020B0602030504020204" pitchFamily="34" charset="0"/>
            </a:endParaRPr>
          </a:p>
          <a:p>
            <a:r>
              <a:rPr lang="en-US" sz="2700" b="1" dirty="0"/>
              <a:t> </a:t>
            </a:r>
          </a:p>
        </p:txBody>
      </p:sp>
    </p:spTree>
    <p:extLst>
      <p:ext uri="{BB962C8B-B14F-4D97-AF65-F5344CB8AC3E}">
        <p14:creationId xmlns:p14="http://schemas.microsoft.com/office/powerpoint/2010/main" val="3137029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BED46DD-3F66-4383-83EA-9A5BA6D7D7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571" y="620485"/>
            <a:ext cx="10776858" cy="5930537"/>
          </a:xfrm>
          <a:prstGeom prst="rect">
            <a:avLst/>
          </a:prstGeom>
        </p:spPr>
      </p:pic>
    </p:spTree>
    <p:extLst>
      <p:ext uri="{BB962C8B-B14F-4D97-AF65-F5344CB8AC3E}">
        <p14:creationId xmlns:p14="http://schemas.microsoft.com/office/powerpoint/2010/main" val="763420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AA5CF5-A719-4F51-8396-B48B205FF6B3}"/>
              </a:ext>
            </a:extLst>
          </p:cNvPr>
          <p:cNvSpPr/>
          <p:nvPr/>
        </p:nvSpPr>
        <p:spPr>
          <a:xfrm>
            <a:off x="526867" y="375846"/>
            <a:ext cx="11530149" cy="5274521"/>
          </a:xfrm>
          <a:prstGeom prst="rect">
            <a:avLst/>
          </a:prstGeom>
        </p:spPr>
        <p:txBody>
          <a:bodyPr wrap="square">
            <a:spAutoFit/>
          </a:bodyPr>
          <a:lstStyle/>
          <a:p>
            <a:pPr lvl="0" algn="just">
              <a:lnSpc>
                <a:spcPct val="150000"/>
              </a:lnSpc>
              <a:buClrTx/>
            </a:pPr>
            <a:r>
              <a:rPr lang="en-US" sz="2600" b="1" dirty="0">
                <a:latin typeface="Lucida Sans Unicode" panose="020B0602030504020204" pitchFamily="34" charset="0"/>
                <a:cs typeface="Lucida Sans Unicode" panose="020B0602030504020204" pitchFamily="34" charset="0"/>
              </a:rPr>
              <a:t>Micro-organisms are present in industrial effluents. They have adopted different strategies to cope up with the harmful effects of these metals. </a:t>
            </a:r>
          </a:p>
          <a:p>
            <a:pPr algn="just">
              <a:lnSpc>
                <a:spcPct val="150000"/>
              </a:lnSpc>
            </a:pPr>
            <a:r>
              <a:rPr lang="en-US" sz="2600" b="1" dirty="0">
                <a:latin typeface="Lucida Sans Unicode" panose="020B0602030504020204" pitchFamily="34" charset="0"/>
                <a:cs typeface="Lucida Sans Unicode" panose="020B0602030504020204" pitchFamily="34" charset="0"/>
              </a:rPr>
              <a:t>These strategies can be metabolism </a:t>
            </a:r>
            <a:r>
              <a:rPr lang="en-US" sz="2600" b="1" dirty="0">
                <a:highlight>
                  <a:srgbClr val="FFFF00"/>
                </a:highlight>
                <a:latin typeface="Lucida Sans Unicode" panose="020B0602030504020204" pitchFamily="34" charset="0"/>
                <a:cs typeface="Lucida Sans Unicode" panose="020B0602030504020204" pitchFamily="34" charset="0"/>
              </a:rPr>
              <a:t>dependent</a:t>
            </a:r>
            <a:r>
              <a:rPr lang="en-US" sz="2600" b="1" dirty="0">
                <a:latin typeface="Lucida Sans Unicode" panose="020B0602030504020204" pitchFamily="34" charset="0"/>
                <a:cs typeface="Lucida Sans Unicode" panose="020B0602030504020204" pitchFamily="34" charset="0"/>
              </a:rPr>
              <a:t> or </a:t>
            </a:r>
            <a:r>
              <a:rPr lang="en-US" sz="2600" b="1" dirty="0">
                <a:highlight>
                  <a:srgbClr val="FFFF00"/>
                </a:highlight>
                <a:latin typeface="Lucida Sans Unicode" panose="020B0602030504020204" pitchFamily="34" charset="0"/>
                <a:cs typeface="Lucida Sans Unicode" panose="020B0602030504020204" pitchFamily="34" charset="0"/>
              </a:rPr>
              <a:t>independent</a:t>
            </a:r>
            <a:r>
              <a:rPr lang="en-US" sz="2600" b="1" dirty="0">
                <a:latin typeface="Lucida Sans Unicode" panose="020B0602030504020204" pitchFamily="34" charset="0"/>
                <a:cs typeface="Lucida Sans Unicode" panose="020B0602030504020204" pitchFamily="34" charset="0"/>
              </a:rPr>
              <a:t>. </a:t>
            </a:r>
          </a:p>
          <a:p>
            <a:pPr algn="just">
              <a:lnSpc>
                <a:spcPct val="150000"/>
              </a:lnSpc>
            </a:pPr>
            <a:endParaRPr lang="en-US" sz="2600" b="1" dirty="0">
              <a:latin typeface="Lucida Sans Unicode" panose="020B0602030504020204" pitchFamily="34" charset="0"/>
              <a:cs typeface="Lucida Sans Unicode" panose="020B0602030504020204" pitchFamily="34" charset="0"/>
            </a:endParaRPr>
          </a:p>
          <a:p>
            <a:pPr algn="just">
              <a:lnSpc>
                <a:spcPct val="150000"/>
              </a:lnSpc>
            </a:pPr>
            <a:r>
              <a:rPr lang="en-US" sz="2600" b="1" dirty="0">
                <a:latin typeface="Lucida Sans Unicode" panose="020B0602030504020204" pitchFamily="34" charset="0"/>
                <a:cs typeface="Lucida Sans Unicode" panose="020B0602030504020204" pitchFamily="34" charset="0"/>
              </a:rPr>
              <a:t>One such strategy is biosorption which is binding of metal ions with metal binding proteins present on the cell wall.</a:t>
            </a:r>
          </a:p>
          <a:p>
            <a:pPr lvl="0" algn="just">
              <a:lnSpc>
                <a:spcPct val="150000"/>
              </a:lnSpc>
              <a:buClrTx/>
            </a:pPr>
            <a:r>
              <a:rPr lang="en-US" sz="2600" b="1" dirty="0">
                <a:highlight>
                  <a:srgbClr val="FFFF00"/>
                </a:highlight>
                <a:latin typeface="Lucida Sans Unicode" panose="020B0602030504020204" pitchFamily="34" charset="0"/>
                <a:cs typeface="Lucida Sans Unicode" panose="020B0602030504020204" pitchFamily="34" charset="0"/>
              </a:rPr>
              <a:t>Biosorption</a:t>
            </a:r>
            <a:r>
              <a:rPr lang="en-US" sz="2600" b="1" dirty="0">
                <a:latin typeface="Lucida Sans Unicode" panose="020B0602030504020204" pitchFamily="34" charset="0"/>
                <a:cs typeface="Lucida Sans Unicode" panose="020B0602030504020204" pitchFamily="34" charset="0"/>
              </a:rPr>
              <a:t> is exhibited by bacteria, algae, fungi and yeasts. </a:t>
            </a:r>
          </a:p>
          <a:p>
            <a:pPr>
              <a:lnSpc>
                <a:spcPct val="150000"/>
              </a:lnSpc>
            </a:pPr>
            <a:endParaRPr lang="en-US" b="1" dirty="0">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826997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477DFC3-EBF0-4FBA-BF40-BF6D8003741D}"/>
              </a:ext>
            </a:extLst>
          </p:cNvPr>
          <p:cNvSpPr/>
          <p:nvPr/>
        </p:nvSpPr>
        <p:spPr>
          <a:xfrm>
            <a:off x="253218" y="171238"/>
            <a:ext cx="11712359" cy="4780539"/>
          </a:xfrm>
          <a:prstGeom prst="rect">
            <a:avLst/>
          </a:prstGeom>
        </p:spPr>
        <p:txBody>
          <a:bodyPr wrap="square">
            <a:spAutoFit/>
          </a:bodyPr>
          <a:lstStyle/>
          <a:p>
            <a:pPr lvl="0" algn="just">
              <a:lnSpc>
                <a:spcPct val="150000"/>
              </a:lnSpc>
              <a:buClrTx/>
            </a:pPr>
            <a:r>
              <a:rPr lang="en-US" sz="3200" b="1" dirty="0">
                <a:latin typeface="Lucida Sans Unicode" panose="020B0602030504020204" pitchFamily="34" charset="0"/>
                <a:cs typeface="Lucida Sans Unicode" panose="020B0602030504020204" pitchFamily="34" charset="0"/>
              </a:rPr>
              <a:t>Recovery of biosorbed metals can be done using agents </a:t>
            </a:r>
          </a:p>
          <a:p>
            <a:pPr lvl="0" algn="just">
              <a:lnSpc>
                <a:spcPct val="150000"/>
              </a:lnSpc>
              <a:buClrTx/>
            </a:pPr>
            <a:r>
              <a:rPr lang="en-US" sz="3200" b="1" dirty="0">
                <a:latin typeface="Lucida Sans Unicode" panose="020B0602030504020204" pitchFamily="34" charset="0"/>
                <a:cs typeface="Lucida Sans Unicode" panose="020B0602030504020204" pitchFamily="34" charset="0"/>
              </a:rPr>
              <a:t>like </a:t>
            </a:r>
            <a:r>
              <a:rPr lang="en-US" sz="3200" b="1" dirty="0">
                <a:highlight>
                  <a:srgbClr val="FFFF00"/>
                </a:highlight>
                <a:latin typeface="Lucida Sans Unicode" panose="020B0602030504020204" pitchFamily="34" charset="0"/>
                <a:cs typeface="Lucida Sans Unicode" panose="020B0602030504020204" pitchFamily="34" charset="0"/>
              </a:rPr>
              <a:t>thiosulfate, mineral acids and organic acids. </a:t>
            </a:r>
          </a:p>
          <a:p>
            <a:pPr lvl="0" algn="just">
              <a:lnSpc>
                <a:spcPct val="150000"/>
              </a:lnSpc>
              <a:buClrTx/>
            </a:pPr>
            <a:r>
              <a:rPr lang="en-US" sz="3200" b="1" dirty="0">
                <a:latin typeface="Lucida Sans Unicode" panose="020B0602030504020204" pitchFamily="34" charset="0"/>
                <a:cs typeface="Lucida Sans Unicode" panose="020B0602030504020204" pitchFamily="34" charset="0"/>
              </a:rPr>
              <a:t>Choice of desorption agent should be carefully </a:t>
            </a:r>
          </a:p>
          <a:p>
            <a:pPr lvl="0" algn="just">
              <a:lnSpc>
                <a:spcPct val="150000"/>
              </a:lnSpc>
              <a:buClrTx/>
            </a:pPr>
            <a:r>
              <a:rPr lang="en-US" sz="3200" b="1" dirty="0">
                <a:latin typeface="Lucida Sans Unicode" panose="020B0602030504020204" pitchFamily="34" charset="0"/>
                <a:cs typeface="Lucida Sans Unicode" panose="020B0602030504020204" pitchFamily="34" charset="0"/>
              </a:rPr>
              <a:t>selected to prevent alteration of physical properties of </a:t>
            </a:r>
          </a:p>
          <a:p>
            <a:pPr lvl="0" algn="just">
              <a:lnSpc>
                <a:spcPct val="150000"/>
              </a:lnSpc>
              <a:buClrTx/>
            </a:pPr>
            <a:r>
              <a:rPr lang="en-US" sz="3200" b="1" dirty="0">
                <a:latin typeface="Lucida Sans Unicode" panose="020B0602030504020204" pitchFamily="34" charset="0"/>
                <a:cs typeface="Lucida Sans Unicode" panose="020B0602030504020204" pitchFamily="34" charset="0"/>
              </a:rPr>
              <a:t>a biosorbent.</a:t>
            </a:r>
          </a:p>
          <a:p>
            <a:pPr lvl="0" algn="just">
              <a:lnSpc>
                <a:spcPct val="150000"/>
              </a:lnSpc>
              <a:buClrTx/>
            </a:pPr>
            <a:r>
              <a:rPr lang="en-US" sz="3200" b="1" dirty="0">
                <a:highlight>
                  <a:srgbClr val="FFFF00"/>
                </a:highlight>
                <a:latin typeface="Lucida Sans Unicode" panose="020B0602030504020204" pitchFamily="34" charset="0"/>
                <a:cs typeface="Lucida Sans Unicode" panose="020B0602030504020204" pitchFamily="34" charset="0"/>
              </a:rPr>
              <a:t> </a:t>
            </a:r>
          </a:p>
          <a:p>
            <a:pPr lvl="0" algn="just">
              <a:lnSpc>
                <a:spcPct val="90000"/>
              </a:lnSpc>
              <a:buClrTx/>
            </a:pPr>
            <a:endParaRPr lang="en-US" dirty="0">
              <a:solidFill>
                <a:prstClr val="black"/>
              </a:solidFill>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2242442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2214</Words>
  <Application>Microsoft Office PowerPoint</Application>
  <PresentationFormat>Widescreen</PresentationFormat>
  <Paragraphs>118</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Lucida Sans Unicode</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Mahmoud Noureldein</dc:creator>
  <cp:lastModifiedBy>Mahmoud Noureldein</cp:lastModifiedBy>
  <cp:revision>16</cp:revision>
  <dcterms:created xsi:type="dcterms:W3CDTF">2020-04-28T17:38:43Z</dcterms:created>
  <dcterms:modified xsi:type="dcterms:W3CDTF">2020-04-29T19:41:38Z</dcterms:modified>
</cp:coreProperties>
</file>