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8" r:id="rId2"/>
    <p:sldId id="340" r:id="rId3"/>
    <p:sldId id="339" r:id="rId4"/>
    <p:sldId id="343" r:id="rId5"/>
    <p:sldId id="344" r:id="rId6"/>
    <p:sldId id="342" r:id="rId7"/>
    <p:sldId id="341" r:id="rId8"/>
    <p:sldId id="345" r:id="rId9"/>
    <p:sldId id="34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>
      <p:cViewPr varScale="1">
        <p:scale>
          <a:sx n="65" d="100"/>
          <a:sy n="65" d="100"/>
        </p:scale>
        <p:origin x="-135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7FC41-FECA-463C-9968-25A4E2995E2A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5A667-9747-4216-97EB-EE879398A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0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0A7B-5A67-4FDE-8AED-05C6B286D2B7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235F4-F351-4BF4-8B1F-6533CE7311FC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8272-16C2-469E-8AFD-B4CEDBC5BDCF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B845E-FEE8-4ABC-9B58-9248E6CADBA3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2C23-980E-47E5-828D-3781051D41F4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0029-9E96-4D2F-90D6-66D587AC6BDB}" type="datetime1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F4D4-5D85-44AF-9DCB-A20F14F15581}" type="datetime1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2B3D2-3765-4046-8829-FB02403B6A47}" type="datetime1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E923-AB39-4899-8B38-1E34EB21E022}" type="datetime1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2CD0-CD4D-4DBF-BDA7-F0B734585812}" type="datetime1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672F-37E8-4840-BB07-4267C394290F}" type="datetime1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6F130-DFA8-4BC6-89DA-89C0295DBCC0}" type="datetime1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A1qG7Fjc2A" TargetMode="External"/><Relationship Id="rId2" Type="http://schemas.openxmlformats.org/officeDocument/2006/relationships/hyperlink" Target="https://www.youtube.com/watch?v=j-u3IEgcTiQ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M6y_igUpyCg" TargetMode="External"/><Relationship Id="rId4" Type="http://schemas.openxmlformats.org/officeDocument/2006/relationships/hyperlink" Target="https://www.youtube.com/watch?v=lzBKlY4f1X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81200" y="289998"/>
            <a:ext cx="594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Michelson &amp; Mach–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Zehnder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interferometers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(division of amplitude)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ÙØªÙØ¬Ø© Ø¨Ø­Ø« Ø§ÙØµÙØ± Ø¹Ù âªMachâZehnder interferomete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ÙØªÙØ¬Ø© Ø¨Ø­Ø« Ø§ÙØµÙØ± Ø¹Ù âªmichelson interferometerâ¬â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07975" y="2209800"/>
            <a:ext cx="4054386" cy="3722132"/>
            <a:chOff x="307975" y="2209800"/>
            <a:chExt cx="4054386" cy="3722132"/>
          </a:xfrm>
        </p:grpSpPr>
        <p:pic>
          <p:nvPicPr>
            <p:cNvPr id="17416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209800"/>
              <a:ext cx="4054386" cy="3036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12775" y="5562600"/>
              <a:ext cx="3349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Michelson interferometer 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724400" y="1981199"/>
            <a:ext cx="4320452" cy="4038601"/>
            <a:chOff x="4724400" y="1981199"/>
            <a:chExt cx="4320452" cy="4038601"/>
          </a:xfrm>
        </p:grpSpPr>
        <p:pic>
          <p:nvPicPr>
            <p:cNvPr id="1741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1981199"/>
              <a:ext cx="4320452" cy="30976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209813" y="5650468"/>
              <a:ext cx="3349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Mach-</a:t>
              </a:r>
              <a:r>
                <a:rPr lang="en-US" dirty="0" err="1" smtClean="0"/>
                <a:t>Zehnder</a:t>
              </a:r>
              <a:r>
                <a:rPr lang="en-US" dirty="0" smtClean="0"/>
                <a:t> interferometer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7745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5280" y="533400"/>
            <a:ext cx="868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In physics, the Mach–</a:t>
            </a:r>
            <a:r>
              <a:rPr lang="en-US" dirty="0" err="1"/>
              <a:t>Zehnder</a:t>
            </a:r>
            <a:r>
              <a:rPr lang="en-US" dirty="0"/>
              <a:t> interferometer is a device used to determine the relative phase shift variations between two collimated beams derived by splitting light from a single source.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interferometer has been used, among other things, to measure phase shifts between the two beams caused by a sample or a change in length of one of the paths.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" y="2743200"/>
            <a:ext cx="8229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Applications</a:t>
            </a:r>
          </a:p>
          <a:p>
            <a:pPr algn="just"/>
            <a:r>
              <a:rPr lang="en-US" dirty="0"/>
              <a:t>The versatility of the Mach–</a:t>
            </a:r>
            <a:r>
              <a:rPr lang="en-US" dirty="0" err="1"/>
              <a:t>Zehnder</a:t>
            </a:r>
            <a:r>
              <a:rPr lang="en-US" dirty="0"/>
              <a:t> configuration has led to its being used in a wide range of fundamental research topics in quantum mechanics, including studies on counterfactual definiteness, quantum entanglement, quantum computation, quantum cryptography, quantum logic, </a:t>
            </a:r>
            <a:r>
              <a:rPr lang="en-US" dirty="0" err="1"/>
              <a:t>Elitzur</a:t>
            </a:r>
            <a:r>
              <a:rPr lang="en-US" dirty="0"/>
              <a:t>–</a:t>
            </a:r>
            <a:r>
              <a:rPr lang="en-US" dirty="0" err="1"/>
              <a:t>Vaidman</a:t>
            </a:r>
            <a:r>
              <a:rPr lang="en-US" dirty="0"/>
              <a:t> bomb tester, the quantum eraser experiment, the quantum Zeno effect, and neutron diffraction. In optical telecommunications it is used as an electro-optic modulator for phase and amplitude modulation of light.</a:t>
            </a:r>
          </a:p>
        </p:txBody>
      </p:sp>
    </p:spTree>
    <p:extLst>
      <p:ext uri="{BB962C8B-B14F-4D97-AF65-F5344CB8AC3E}">
        <p14:creationId xmlns:p14="http://schemas.microsoft.com/office/powerpoint/2010/main" val="6784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43"/>
          <a:stretch/>
        </p:blipFill>
        <p:spPr bwMode="auto">
          <a:xfrm>
            <a:off x="334689" y="1127780"/>
            <a:ext cx="4267200" cy="4587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228" y="1549092"/>
            <a:ext cx="3747431" cy="401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58144" y="366674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Localized fringes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13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5" y="5142679"/>
            <a:ext cx="31242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ÙØªÙØ¬Ø© Ø¨Ø­Ø« Ø§ÙØµÙØ± Ø¹Ù âªMachâZehnder interferometerâ¬â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7764"/>
            <a:ext cx="4648200" cy="3636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505200"/>
            <a:ext cx="34575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14129"/>
            <a:ext cx="35433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49583" y="158015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Other forms of MZ interferometer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219200"/>
            <a:ext cx="344805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9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0" y="1447800"/>
            <a:ext cx="5410200" cy="506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30480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Sagnac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interferometer</a:t>
            </a:r>
          </a:p>
        </p:txBody>
      </p:sp>
    </p:spTree>
    <p:extLst>
      <p:ext uri="{BB962C8B-B14F-4D97-AF65-F5344CB8AC3E}">
        <p14:creationId xmlns:p14="http://schemas.microsoft.com/office/powerpoint/2010/main" val="328156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53429" y="520903"/>
            <a:ext cx="7691764" cy="1599257"/>
            <a:chOff x="455672" y="2937212"/>
            <a:chExt cx="7691764" cy="1599257"/>
          </a:xfrm>
        </p:grpSpPr>
        <p:pic>
          <p:nvPicPr>
            <p:cNvPr id="4" name="Picture 2" descr="Interference of two waves.sv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082" b="1"/>
            <a:stretch/>
          </p:blipFill>
          <p:spPr bwMode="auto">
            <a:xfrm>
              <a:off x="1496058" y="2937212"/>
              <a:ext cx="6638677" cy="1063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1888683" y="4152036"/>
              <a:ext cx="29546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Two waves in phase	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55672" y="3011640"/>
              <a:ext cx="8412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wave 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57200" y="3468840"/>
              <a:ext cx="8412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wave 2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251836" y="4167137"/>
              <a:ext cx="28956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Two waves 180° out </a:t>
              </a:r>
              <a:r>
                <a:rPr lang="en-US" dirty="0" smtClean="0"/>
                <a:t>of </a:t>
              </a:r>
              <a:r>
                <a:rPr lang="en-US" dirty="0"/>
                <a:t>phase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5679" y="2569920"/>
            <a:ext cx="7766436" cy="1143000"/>
            <a:chOff x="381000" y="1545557"/>
            <a:chExt cx="7766436" cy="1143000"/>
          </a:xfrm>
        </p:grpSpPr>
        <p:sp>
          <p:nvSpPr>
            <p:cNvPr id="10" name="Rectangle 9"/>
            <p:cNvSpPr/>
            <p:nvPr/>
          </p:nvSpPr>
          <p:spPr>
            <a:xfrm>
              <a:off x="381000" y="1903644"/>
              <a:ext cx="1295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combined</a:t>
              </a:r>
            </a:p>
            <a:p>
              <a:r>
                <a:rPr lang="en-US" dirty="0" smtClean="0"/>
                <a:t>waveform</a:t>
              </a:r>
              <a:endParaRPr lang="en-US" dirty="0"/>
            </a:p>
          </p:txBody>
        </p:sp>
        <p:pic>
          <p:nvPicPr>
            <p:cNvPr id="11" name="Picture 2" descr="Interference of two waves.sv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490"/>
            <a:stretch/>
          </p:blipFill>
          <p:spPr bwMode="auto">
            <a:xfrm>
              <a:off x="1508759" y="1545557"/>
              <a:ext cx="6638677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549737" y="5119396"/>
                <a:ext cx="13593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𝑚𝑎𝑥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37" y="5119396"/>
                <a:ext cx="1359346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538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08895" y="5753130"/>
                <a:ext cx="25104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,……,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95" y="5753130"/>
                <a:ext cx="251043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67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46071" y="5104412"/>
                <a:ext cx="10796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𝑚𝑖𝑛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071" y="5104412"/>
                <a:ext cx="107965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678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41095" y="5728996"/>
                <a:ext cx="31236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,……, 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095" y="5728996"/>
                <a:ext cx="3123676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4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442110" y="4178070"/>
                <a:ext cx="1440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2110" y="4178070"/>
                <a:ext cx="1440010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466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5679" y="4097279"/>
                <a:ext cx="4029886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∝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79" y="4097279"/>
                <a:ext cx="4029886" cy="634789"/>
              </a:xfrm>
              <a:prstGeom prst="rect">
                <a:avLst/>
              </a:prstGeom>
              <a:blipFill rotWithShape="1">
                <a:blip r:embed="rId8"/>
                <a:stretch>
                  <a:fillRect r="-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081516" y="4178070"/>
                <a:ext cx="14321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𝛿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516" y="4178070"/>
                <a:ext cx="1432187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468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9460" name="Picture 4" descr="https://upload.wikimedia.org/wikipedia/en/thumb/e/ef/Visibility.png/220px-Visibil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17538"/>
            <a:ext cx="5867400" cy="536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7" descr="{\displaystyle \nu ={\frac {I_{\max }-I_{\min }}{I_{\max }+I_{\min }}},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 descr="{\displaystyle \nu ={\frac {I_{\max }-I_{\min }}{I_{\max }+I_{\min }}},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1" descr="{\displaystyle \nu ={\frac {I_{\max }-I_{\min }}{I_{\max }+I_{\min }}},}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3" descr="{\displaystyle \nu ={\frac {I_{\max }-I_{\min }}{I_{\max }+I_{\min }}},}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5" descr="{\displaystyle \nu ={\frac {I_{\max }-I_{\min }}{I_{\max }+I_{\min }}},}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2590" y="160338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Visibility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5575" y="3124200"/>
                <a:ext cx="2343785" cy="657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𝑚𝑎𝑥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𝑚𝑖𝑛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𝑚𝑎𝑥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𝑚𝑖𝑛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5" y="3124200"/>
                <a:ext cx="2343785" cy="6577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5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457200"/>
            <a:ext cx="6829425" cy="605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4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https://www.youtube.com/watch?v=j-u3IEgcTiQ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3"/>
              </a:rPr>
              <a:t>https://www.youtube.com/watch?v=UA1qG7Fjc2A</a:t>
            </a:r>
            <a:endParaRPr lang="en-US" u="sng" dirty="0"/>
          </a:p>
        </p:txBody>
      </p:sp>
      <p:sp>
        <p:nvSpPr>
          <p:cNvPr id="5" name="Rectangle 4"/>
          <p:cNvSpPr/>
          <p:nvPr/>
        </p:nvSpPr>
        <p:spPr>
          <a:xfrm>
            <a:off x="228600" y="25146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https://www.youtube.com/watch?v=lzBKlY4f1XA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3438649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5"/>
              </a:rPr>
              <a:t>https://www.youtube.com/watch?v=M6y_igUpyCg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267932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9225</TotalTime>
  <Words>325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El-Tawargy</dc:creator>
  <cp:lastModifiedBy>LOGO</cp:lastModifiedBy>
  <cp:revision>225</cp:revision>
  <dcterms:created xsi:type="dcterms:W3CDTF">2006-08-16T00:00:00Z</dcterms:created>
  <dcterms:modified xsi:type="dcterms:W3CDTF">2020-07-20T10:08:58Z</dcterms:modified>
</cp:coreProperties>
</file>