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40" r:id="rId2"/>
  </p:sldMasterIdLst>
  <p:notesMasterIdLst>
    <p:notesMasterId r:id="rId101"/>
  </p:notesMasterIdLst>
  <p:sldIdLst>
    <p:sldId id="257" r:id="rId3"/>
    <p:sldId id="258" r:id="rId4"/>
    <p:sldId id="348" r:id="rId5"/>
    <p:sldId id="259" r:id="rId6"/>
    <p:sldId id="260" r:id="rId7"/>
    <p:sldId id="261" r:id="rId8"/>
    <p:sldId id="262" r:id="rId9"/>
    <p:sldId id="357" r:id="rId10"/>
    <p:sldId id="358" r:id="rId11"/>
    <p:sldId id="359" r:id="rId12"/>
    <p:sldId id="360" r:id="rId13"/>
    <p:sldId id="361" r:id="rId14"/>
    <p:sldId id="362" r:id="rId15"/>
    <p:sldId id="320" r:id="rId16"/>
    <p:sldId id="319" r:id="rId17"/>
    <p:sldId id="363" r:id="rId18"/>
    <p:sldId id="364" r:id="rId19"/>
    <p:sldId id="315" r:id="rId20"/>
    <p:sldId id="365" r:id="rId21"/>
    <p:sldId id="366" r:id="rId22"/>
    <p:sldId id="367" r:id="rId23"/>
    <p:sldId id="265" r:id="rId24"/>
    <p:sldId id="368" r:id="rId25"/>
    <p:sldId id="349" r:id="rId26"/>
    <p:sldId id="369" r:id="rId27"/>
    <p:sldId id="370" r:id="rId28"/>
    <p:sldId id="371" r:id="rId29"/>
    <p:sldId id="372" r:id="rId30"/>
    <p:sldId id="373" r:id="rId31"/>
    <p:sldId id="374" r:id="rId32"/>
    <p:sldId id="375" r:id="rId33"/>
    <p:sldId id="356" r:id="rId34"/>
    <p:sldId id="376" r:id="rId35"/>
    <p:sldId id="272" r:id="rId36"/>
    <p:sldId id="273" r:id="rId37"/>
    <p:sldId id="274" r:id="rId38"/>
    <p:sldId id="275" r:id="rId39"/>
    <p:sldId id="276" r:id="rId40"/>
    <p:sldId id="277" r:id="rId41"/>
    <p:sldId id="278" r:id="rId42"/>
    <p:sldId id="279" r:id="rId43"/>
    <p:sldId id="280" r:id="rId44"/>
    <p:sldId id="281" r:id="rId45"/>
    <p:sldId id="377" r:id="rId46"/>
    <p:sldId id="378" r:id="rId47"/>
    <p:sldId id="379" r:id="rId48"/>
    <p:sldId id="380" r:id="rId49"/>
    <p:sldId id="381" r:id="rId50"/>
    <p:sldId id="382" r:id="rId51"/>
    <p:sldId id="383" r:id="rId52"/>
    <p:sldId id="384" r:id="rId53"/>
    <p:sldId id="288" r:id="rId54"/>
    <p:sldId id="385" r:id="rId55"/>
    <p:sldId id="386" r:id="rId56"/>
    <p:sldId id="387" r:id="rId57"/>
    <p:sldId id="388" r:id="rId58"/>
    <p:sldId id="389" r:id="rId59"/>
    <p:sldId id="390" r:id="rId60"/>
    <p:sldId id="391" r:id="rId61"/>
    <p:sldId id="392" r:id="rId62"/>
    <p:sldId id="394" r:id="rId63"/>
    <p:sldId id="393" r:id="rId64"/>
    <p:sldId id="395" r:id="rId65"/>
    <p:sldId id="396" r:id="rId66"/>
    <p:sldId id="397" r:id="rId67"/>
    <p:sldId id="398" r:id="rId68"/>
    <p:sldId id="399" r:id="rId69"/>
    <p:sldId id="400" r:id="rId70"/>
    <p:sldId id="401" r:id="rId71"/>
    <p:sldId id="402" r:id="rId72"/>
    <p:sldId id="403" r:id="rId73"/>
    <p:sldId id="323" r:id="rId74"/>
    <p:sldId id="304" r:id="rId75"/>
    <p:sldId id="404" r:id="rId76"/>
    <p:sldId id="405" r:id="rId77"/>
    <p:sldId id="329" r:id="rId78"/>
    <p:sldId id="406" r:id="rId79"/>
    <p:sldId id="407" r:id="rId80"/>
    <p:sldId id="408" r:id="rId81"/>
    <p:sldId id="328" r:id="rId82"/>
    <p:sldId id="334" r:id="rId83"/>
    <p:sldId id="330" r:id="rId84"/>
    <p:sldId id="331" r:id="rId85"/>
    <p:sldId id="332" r:id="rId86"/>
    <p:sldId id="333" r:id="rId87"/>
    <p:sldId id="325" r:id="rId88"/>
    <p:sldId id="337" r:id="rId89"/>
    <p:sldId id="335" r:id="rId90"/>
    <p:sldId id="339" r:id="rId91"/>
    <p:sldId id="340" r:id="rId92"/>
    <p:sldId id="347" r:id="rId93"/>
    <p:sldId id="342" r:id="rId94"/>
    <p:sldId id="343" r:id="rId95"/>
    <p:sldId id="344" r:id="rId96"/>
    <p:sldId id="345" r:id="rId97"/>
    <p:sldId id="346" r:id="rId98"/>
    <p:sldId id="341" r:id="rId99"/>
    <p:sldId id="324" r:id="rId10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FF339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C29FB45-56FD-4F53-B0C4-A016AF5EC3C3}" type="datetimeFigureOut">
              <a:rPr lang="ar-EG" smtClean="0"/>
              <a:t>14/02/1441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059D023-34F2-4586-A013-77AAD564C460}" type="slidenum">
              <a:rPr lang="ar-EG" smtClean="0"/>
              <a:t>‹#›</a:t>
            </a:fld>
            <a:endParaRPr lang="ar-EG"/>
          </a:p>
        </p:txBody>
      </p:sp>
    </p:spTree>
    <p:extLst>
      <p:ext uri="{BB962C8B-B14F-4D97-AF65-F5344CB8AC3E}">
        <p14:creationId xmlns:p14="http://schemas.microsoft.com/office/powerpoint/2010/main" val="25331338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13</a:t>
            </a:fld>
            <a:endParaRPr lang="ar-EG"/>
          </a:p>
        </p:txBody>
      </p:sp>
    </p:spTree>
    <p:extLst>
      <p:ext uri="{BB962C8B-B14F-4D97-AF65-F5344CB8AC3E}">
        <p14:creationId xmlns:p14="http://schemas.microsoft.com/office/powerpoint/2010/main" val="362286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7CB73-2965-4E59-85E1-729BEE5B64D4}" type="slidenum">
              <a:rPr lang="en-US">
                <a:solidFill>
                  <a:prstClr val="black"/>
                </a:solidFill>
              </a:rPr>
              <a:pPr/>
              <a:t>83</a:t>
            </a:fld>
            <a:endParaRPr lang="en-US">
              <a:solidFill>
                <a:prstClr val="black"/>
              </a:solidFill>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C9758-AC1A-49B4-867A-5108EB5D4478}" type="slidenum">
              <a:rPr lang="en-US">
                <a:solidFill>
                  <a:prstClr val="black"/>
                </a:solidFill>
              </a:rPr>
              <a:pPr/>
              <a:t>84</a:t>
            </a:fld>
            <a:endParaRPr lang="en-US">
              <a:solidFill>
                <a:prstClr val="black"/>
              </a:solidFill>
            </a:endParaRP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9F4E2-F67C-4586-A4E8-277ADC44151E}" type="slidenum">
              <a:rPr lang="en-US">
                <a:solidFill>
                  <a:prstClr val="black"/>
                </a:solidFill>
              </a:rPr>
              <a:pPr/>
              <a:t>85</a:t>
            </a:fld>
            <a:endParaRPr lang="en-US">
              <a:solidFill>
                <a:prstClr val="black"/>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16</a:t>
            </a:fld>
            <a:endParaRPr lang="ar-EG"/>
          </a:p>
        </p:txBody>
      </p:sp>
    </p:spTree>
    <p:extLst>
      <p:ext uri="{BB962C8B-B14F-4D97-AF65-F5344CB8AC3E}">
        <p14:creationId xmlns:p14="http://schemas.microsoft.com/office/powerpoint/2010/main" val="324396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18</a:t>
            </a:fld>
            <a:endParaRPr lang="ar-EG"/>
          </a:p>
        </p:txBody>
      </p:sp>
    </p:spTree>
    <p:extLst>
      <p:ext uri="{BB962C8B-B14F-4D97-AF65-F5344CB8AC3E}">
        <p14:creationId xmlns:p14="http://schemas.microsoft.com/office/powerpoint/2010/main" val="282767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29</a:t>
            </a:fld>
            <a:endParaRPr lang="ar-EG"/>
          </a:p>
        </p:txBody>
      </p:sp>
    </p:spTree>
    <p:extLst>
      <p:ext uri="{BB962C8B-B14F-4D97-AF65-F5344CB8AC3E}">
        <p14:creationId xmlns:p14="http://schemas.microsoft.com/office/powerpoint/2010/main" val="398090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30</a:t>
            </a:fld>
            <a:endParaRPr lang="ar-EG"/>
          </a:p>
        </p:txBody>
      </p:sp>
    </p:spTree>
    <p:extLst>
      <p:ext uri="{BB962C8B-B14F-4D97-AF65-F5344CB8AC3E}">
        <p14:creationId xmlns:p14="http://schemas.microsoft.com/office/powerpoint/2010/main" val="118889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059D023-34F2-4586-A013-77AAD564C460}" type="slidenum">
              <a:rPr lang="ar-EG" smtClean="0"/>
              <a:t>59</a:t>
            </a:fld>
            <a:endParaRPr lang="ar-EG"/>
          </a:p>
        </p:txBody>
      </p:sp>
    </p:spTree>
    <p:extLst>
      <p:ext uri="{BB962C8B-B14F-4D97-AF65-F5344CB8AC3E}">
        <p14:creationId xmlns:p14="http://schemas.microsoft.com/office/powerpoint/2010/main" val="356244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63617-9943-4C70-8275-C1937387E376}" type="slidenum">
              <a:rPr lang="en-US">
                <a:solidFill>
                  <a:prstClr val="black"/>
                </a:solidFill>
              </a:rPr>
              <a:pPr/>
              <a:t>76</a:t>
            </a:fld>
            <a:endParaRPr lang="en-US">
              <a:solidFill>
                <a:prstClr val="black"/>
              </a:solidFill>
            </a:endParaRP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4679B-2344-4517-B84E-B970D5565726}" type="slidenum">
              <a:rPr lang="en-US">
                <a:solidFill>
                  <a:prstClr val="black"/>
                </a:solidFill>
              </a:rPr>
              <a:pPr/>
              <a:t>80</a:t>
            </a:fld>
            <a:endParaRPr lang="en-US">
              <a:solidFill>
                <a:prstClr val="black"/>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9CD7C-0C7D-4857-A13A-F3F7B04F67F9}" type="slidenum">
              <a:rPr lang="en-US">
                <a:solidFill>
                  <a:prstClr val="black"/>
                </a:solidFill>
              </a:rPr>
              <a:pPr/>
              <a:t>82</a:t>
            </a:fld>
            <a:endParaRPr lang="en-US">
              <a:solidFill>
                <a:prstClr val="black"/>
              </a:solidFill>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EAEAEA"/>
              </a:solidFill>
            </a:endParaRPr>
          </a:p>
        </p:txBody>
      </p:sp>
      <p:sp>
        <p:nvSpPr>
          <p:cNvPr id="5" name="Footer Placeholder 4"/>
          <p:cNvSpPr>
            <a:spLocks noGrp="1"/>
          </p:cNvSpPr>
          <p:nvPr>
            <p:ph type="ftr" sz="quarter" idx="11"/>
          </p:nvPr>
        </p:nvSpPr>
        <p:spPr/>
        <p:txBody>
          <a:bodyPr/>
          <a:lstStyle/>
          <a:p>
            <a:endParaRPr lang="en-US">
              <a:solidFill>
                <a:srgbClr val="EAEAEA"/>
              </a:solidFill>
            </a:endParaRPr>
          </a:p>
        </p:txBody>
      </p:sp>
      <p:sp>
        <p:nvSpPr>
          <p:cNvPr id="6" name="Slide Number Placeholder 5"/>
          <p:cNvSpPr>
            <a:spLocks noGrp="1"/>
          </p:cNvSpPr>
          <p:nvPr>
            <p:ph type="sldNum" sz="quarter" idx="12"/>
          </p:nvPr>
        </p:nvSpPr>
        <p:spPr/>
        <p:txBody>
          <a:bodyPr/>
          <a:lstStyle/>
          <a:p>
            <a:fld id="{D734BD9C-081A-49CD-B865-29920A5097C9}" type="slidenum">
              <a:rPr lang="en-US" smtClean="0">
                <a:solidFill>
                  <a:srgbClr val="EAEAEA"/>
                </a:solidFill>
              </a:rPr>
              <a:pPr/>
              <a:t>‹#›</a:t>
            </a:fld>
            <a:endParaRPr lang="en-US">
              <a:solidFill>
                <a:srgbClr val="EAEAEA"/>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EAEAEA"/>
              </a:solidFill>
            </a:endParaRPr>
          </a:p>
        </p:txBody>
      </p:sp>
      <p:sp>
        <p:nvSpPr>
          <p:cNvPr id="5" name="Footer Placeholder 4"/>
          <p:cNvSpPr>
            <a:spLocks noGrp="1"/>
          </p:cNvSpPr>
          <p:nvPr>
            <p:ph type="ftr" sz="quarter" idx="11"/>
          </p:nvPr>
        </p:nvSpPr>
        <p:spPr/>
        <p:txBody>
          <a:bodyPr/>
          <a:lstStyle/>
          <a:p>
            <a:endParaRPr lang="en-US">
              <a:solidFill>
                <a:srgbClr val="EAEAEA"/>
              </a:solidFill>
            </a:endParaRPr>
          </a:p>
        </p:txBody>
      </p:sp>
      <p:sp>
        <p:nvSpPr>
          <p:cNvPr id="6" name="Slide Number Placeholder 5"/>
          <p:cNvSpPr>
            <a:spLocks noGrp="1"/>
          </p:cNvSpPr>
          <p:nvPr>
            <p:ph type="sldNum" sz="quarter" idx="12"/>
          </p:nvPr>
        </p:nvSpPr>
        <p:spPr/>
        <p:txBody>
          <a:bodyPr/>
          <a:lstStyle/>
          <a:p>
            <a:fld id="{76FA0957-2716-441B-B058-9E3BD2530F94}"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EAEAEA"/>
              </a:solidFill>
            </a:endParaRPr>
          </a:p>
        </p:txBody>
      </p:sp>
      <p:sp>
        <p:nvSpPr>
          <p:cNvPr id="5" name="Footer Placeholder 4"/>
          <p:cNvSpPr>
            <a:spLocks noGrp="1"/>
          </p:cNvSpPr>
          <p:nvPr>
            <p:ph type="ftr" sz="quarter" idx="11"/>
          </p:nvPr>
        </p:nvSpPr>
        <p:spPr/>
        <p:txBody>
          <a:bodyPr/>
          <a:lstStyle/>
          <a:p>
            <a:endParaRPr lang="en-US">
              <a:solidFill>
                <a:srgbClr val="EAEAEA"/>
              </a:solidFill>
            </a:endParaRPr>
          </a:p>
        </p:txBody>
      </p:sp>
      <p:sp>
        <p:nvSpPr>
          <p:cNvPr id="6" name="Slide Number Placeholder 5"/>
          <p:cNvSpPr>
            <a:spLocks noGrp="1"/>
          </p:cNvSpPr>
          <p:nvPr>
            <p:ph type="sldNum" sz="quarter" idx="12"/>
          </p:nvPr>
        </p:nvSpPr>
        <p:spPr/>
        <p:txBody>
          <a:bodyPr/>
          <a:lstStyle/>
          <a:p>
            <a:fld id="{AF284CFF-890B-4973-A73C-AFC92782D49A}"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9CABB3-A2F2-4922-8AA3-399F31F413C5}" type="datetimeFigureOut">
              <a:rPr lang="ar-EG" smtClean="0">
                <a:solidFill>
                  <a:prstClr val="white"/>
                </a:solidFill>
              </a:rPr>
              <a:pPr/>
              <a:t>14/02/1441</a:t>
            </a:fld>
            <a:endParaRPr lang="ar-EG">
              <a:solidFill>
                <a:prstClr val="white"/>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EG">
              <a:solidFill>
                <a:prstClr val="white"/>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D1ACB33-62B3-439A-8975-6A801AEAF274}" type="slidenum">
              <a:rPr lang="ar-EG" smtClean="0">
                <a:solidFill>
                  <a:prstClr val="white"/>
                </a:solidFill>
              </a:rPr>
              <a:pPr/>
              <a:t>‹#›</a:t>
            </a:fld>
            <a:endParaRPr lang="ar-EG">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5" name="Footer Placeholder 4"/>
          <p:cNvSpPr>
            <a:spLocks noGrp="1"/>
          </p:cNvSpPr>
          <p:nvPr>
            <p:ph type="ftr" sz="quarter" idx="11"/>
          </p:nvPr>
        </p:nvSpPr>
        <p:spPr/>
        <p:txBody>
          <a:bodyPr/>
          <a:lstStyle/>
          <a:p>
            <a:endParaRPr lang="ar-EG">
              <a:solidFill>
                <a:prstClr val="white"/>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
        <p:nvSpPr>
          <p:cNvPr id="14" name="Footer Placeholder 13"/>
          <p:cNvSpPr>
            <a:spLocks noGrp="1"/>
          </p:cNvSpPr>
          <p:nvPr>
            <p:ph type="ftr" sz="quarter" idx="12"/>
          </p:nvPr>
        </p:nvSpPr>
        <p:spPr/>
        <p:txBody>
          <a:bodyPr/>
          <a:lstStyle/>
          <a:p>
            <a:endParaRPr lang="ar-EG">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19CABB3-A2F2-4922-8AA3-399F31F413C5}" type="datetimeFigureOut">
              <a:rPr lang="ar-EG" smtClean="0">
                <a:solidFill>
                  <a:prstClr val="white"/>
                </a:solidFill>
              </a:rPr>
              <a:pPr/>
              <a:t>14/02/1441</a:t>
            </a:fld>
            <a:endParaRPr lang="ar-EG">
              <a:solidFill>
                <a:prstClr val="white"/>
              </a:solidFill>
            </a:endParaRPr>
          </a:p>
        </p:txBody>
      </p:sp>
      <p:sp>
        <p:nvSpPr>
          <p:cNvPr id="10" name="Slide Number Placeholder 9"/>
          <p:cNvSpPr>
            <a:spLocks noGrp="1"/>
          </p:cNvSpPr>
          <p:nvPr>
            <p:ph type="sldNum" sz="quarter" idx="16"/>
          </p:nvPr>
        </p:nvSpPr>
        <p:spPr/>
        <p:txBody>
          <a:bodyPr rtlCol="0"/>
          <a:lstStyle/>
          <a:p>
            <a:fld id="{5D1ACB33-62B3-439A-8975-6A801AEAF274}" type="slidenum">
              <a:rPr lang="ar-EG" smtClean="0">
                <a:solidFill>
                  <a:prstClr val="white"/>
                </a:solidFill>
              </a:rPr>
              <a:pPr/>
              <a:t>‹#›</a:t>
            </a:fld>
            <a:endParaRPr lang="ar-EG">
              <a:solidFill>
                <a:prstClr val="white"/>
              </a:solidFill>
            </a:endParaRPr>
          </a:p>
        </p:txBody>
      </p:sp>
      <p:sp>
        <p:nvSpPr>
          <p:cNvPr id="12" name="Footer Placeholder 11"/>
          <p:cNvSpPr>
            <a:spLocks noGrp="1"/>
          </p:cNvSpPr>
          <p:nvPr>
            <p:ph type="ftr" sz="quarter" idx="17"/>
          </p:nvPr>
        </p:nvSpPr>
        <p:spPr/>
        <p:txBody>
          <a:bodyPr rtlCol="0"/>
          <a:lstStyle/>
          <a:p>
            <a:endParaRPr lang="ar-EG">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9CABB3-A2F2-4922-8AA3-399F31F413C5}" type="datetimeFigureOut">
              <a:rPr lang="ar-EG" smtClean="0">
                <a:solidFill>
                  <a:prstClr val="white"/>
                </a:solidFill>
              </a:rPr>
              <a:pPr/>
              <a:t>14/02/1441</a:t>
            </a:fld>
            <a:endParaRPr lang="ar-EG">
              <a:solidFill>
                <a:prstClr val="white"/>
              </a:solidFill>
            </a:endParaRPr>
          </a:p>
        </p:txBody>
      </p:sp>
      <p:sp>
        <p:nvSpPr>
          <p:cNvPr id="12" name="Slide Number Placeholder 11"/>
          <p:cNvSpPr>
            <a:spLocks noGrp="1"/>
          </p:cNvSpPr>
          <p:nvPr>
            <p:ph type="sldNum" sz="quarter" idx="16"/>
          </p:nvPr>
        </p:nvSpPr>
        <p:spPr/>
        <p:txBody>
          <a:bodyPr rtlCol="0"/>
          <a:lstStyle/>
          <a:p>
            <a:fld id="{5D1ACB33-62B3-439A-8975-6A801AEAF274}" type="slidenum">
              <a:rPr lang="ar-EG" smtClean="0">
                <a:solidFill>
                  <a:prstClr val="white"/>
                </a:solidFill>
              </a:rPr>
              <a:pPr/>
              <a:t>‹#›</a:t>
            </a:fld>
            <a:endParaRPr lang="ar-EG">
              <a:solidFill>
                <a:prstClr val="white"/>
              </a:solidFill>
            </a:endParaRPr>
          </a:p>
        </p:txBody>
      </p:sp>
      <p:sp>
        <p:nvSpPr>
          <p:cNvPr id="14" name="Footer Placeholder 13"/>
          <p:cNvSpPr>
            <a:spLocks noGrp="1"/>
          </p:cNvSpPr>
          <p:nvPr>
            <p:ph type="ftr" sz="quarter" idx="17"/>
          </p:nvPr>
        </p:nvSpPr>
        <p:spPr/>
        <p:txBody>
          <a:bodyPr rtlCol="0"/>
          <a:lstStyle/>
          <a:p>
            <a:endParaRPr lang="ar-EG">
              <a:solidFill>
                <a:prstClr val="white"/>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4" name="Footer Placeholder 3"/>
          <p:cNvSpPr>
            <a:spLocks noGrp="1"/>
          </p:cNvSpPr>
          <p:nvPr>
            <p:ph type="ftr" sz="quarter" idx="11"/>
          </p:nvPr>
        </p:nvSpPr>
        <p:spPr/>
        <p:txBody>
          <a:bodyPr/>
          <a:lstStyle/>
          <a:p>
            <a:endParaRPr lang="ar-EG">
              <a:solidFill>
                <a:prstClr val="white"/>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3" name="Footer Placeholder 2"/>
          <p:cNvSpPr>
            <a:spLocks noGrp="1"/>
          </p:cNvSpPr>
          <p:nvPr>
            <p:ph type="ftr" sz="quarter" idx="11"/>
          </p:nvPr>
        </p:nvSpPr>
        <p:spPr/>
        <p:txBody>
          <a:bodyPr/>
          <a:lstStyle/>
          <a:p>
            <a:endParaRPr lang="ar-EG">
              <a:solidFill>
                <a:prstClr val="white"/>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D1ACB33-62B3-439A-8975-6A801AEAF274}" type="slidenum">
              <a:rPr lang="ar-EG" smtClean="0">
                <a:solidFill>
                  <a:prstClr val="white"/>
                </a:solidFill>
              </a:rPr>
              <a:pPr/>
              <a:t>‹#›</a:t>
            </a:fld>
            <a:endParaRPr lang="ar-EG">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6" name="Footer Placeholder 5"/>
          <p:cNvSpPr>
            <a:spLocks noGrp="1"/>
          </p:cNvSpPr>
          <p:nvPr>
            <p:ph type="ftr" sz="quarter" idx="11"/>
          </p:nvPr>
        </p:nvSpPr>
        <p:spPr/>
        <p:txBody>
          <a:bodyPr/>
          <a:lstStyle/>
          <a:p>
            <a:endParaRPr lang="ar-EG">
              <a:solidFill>
                <a:prstClr val="white"/>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EAEAEA"/>
              </a:solidFill>
            </a:endParaRPr>
          </a:p>
        </p:txBody>
      </p:sp>
      <p:sp>
        <p:nvSpPr>
          <p:cNvPr id="5" name="Footer Placeholder 4"/>
          <p:cNvSpPr>
            <a:spLocks noGrp="1"/>
          </p:cNvSpPr>
          <p:nvPr>
            <p:ph type="ftr" sz="quarter" idx="11"/>
          </p:nvPr>
        </p:nvSpPr>
        <p:spPr/>
        <p:txBody>
          <a:bodyPr/>
          <a:lstStyle/>
          <a:p>
            <a:endParaRPr lang="en-US">
              <a:solidFill>
                <a:srgbClr val="EAEAEA"/>
              </a:solidFill>
            </a:endParaRPr>
          </a:p>
        </p:txBody>
      </p:sp>
      <p:sp>
        <p:nvSpPr>
          <p:cNvPr id="6" name="Slide Number Placeholder 5"/>
          <p:cNvSpPr>
            <a:spLocks noGrp="1"/>
          </p:cNvSpPr>
          <p:nvPr>
            <p:ph type="sldNum" sz="quarter" idx="12"/>
          </p:nvPr>
        </p:nvSpPr>
        <p:spPr/>
        <p:txBody>
          <a:bodyPr/>
          <a:lstStyle/>
          <a:p>
            <a:fld id="{ED8DC9C1-9A3B-49A0-99C6-37F03493331B}"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19CABB3-A2F2-4922-8AA3-399F31F413C5}" type="datetimeFigureOut">
              <a:rPr lang="ar-EG" smtClean="0">
                <a:solidFill>
                  <a:prstClr val="white"/>
                </a:solidFill>
              </a:rPr>
              <a:pPr/>
              <a:t>14/02/1441</a:t>
            </a:fld>
            <a:endParaRPr lang="ar-EG">
              <a:solidFill>
                <a:prstClr val="white"/>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D1ACB33-62B3-439A-8975-6A801AEAF274}" type="slidenum">
              <a:rPr lang="ar-EG" smtClean="0">
                <a:solidFill>
                  <a:prstClr val="white"/>
                </a:solidFill>
              </a:rPr>
              <a:pPr/>
              <a:t>‹#›</a:t>
            </a:fld>
            <a:endParaRPr lang="ar-EG">
              <a:solidFill>
                <a:prstClr val="white"/>
              </a:solidFil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ar-EG">
              <a:solidFill>
                <a:prstClr val="white"/>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5" name="Footer Placeholder 4"/>
          <p:cNvSpPr>
            <a:spLocks noGrp="1"/>
          </p:cNvSpPr>
          <p:nvPr>
            <p:ph type="ftr" sz="quarter" idx="11"/>
          </p:nvPr>
        </p:nvSpPr>
        <p:spPr/>
        <p:txBody>
          <a:bodyPr/>
          <a:lstStyle/>
          <a:p>
            <a:endParaRPr lang="ar-EG">
              <a:solidFill>
                <a:prstClr val="white"/>
              </a:solidFill>
            </a:endParaRPr>
          </a:p>
        </p:txBody>
      </p:sp>
      <p:sp>
        <p:nvSpPr>
          <p:cNvPr id="6" name="Slide Number Placeholder 5"/>
          <p:cNvSpPr>
            <a:spLocks noGrp="1"/>
          </p:cNvSpPr>
          <p:nvPr>
            <p:ph type="sldNum" sz="quarter" idx="12"/>
          </p:nvPr>
        </p:nvSpPr>
        <p:spPr/>
        <p:txBody>
          <a:bodyPr/>
          <a:lstStyle/>
          <a:p>
            <a:fld id="{5D1ACB33-62B3-439A-8975-6A801AEAF274}" type="slidenum">
              <a:rPr lang="ar-EG" smtClean="0">
                <a:solidFill>
                  <a:prstClr val="white"/>
                </a:solidFill>
              </a:rPr>
              <a:pPr/>
              <a:t>‹#›</a:t>
            </a:fld>
            <a:endParaRPr lang="ar-EG">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9CABB3-A2F2-4922-8AA3-399F31F413C5}" type="datetimeFigureOut">
              <a:rPr lang="ar-EG" smtClean="0">
                <a:solidFill>
                  <a:prstClr val="white"/>
                </a:solidFill>
              </a:rPr>
              <a:pPr/>
              <a:t>14/02/1441</a:t>
            </a:fld>
            <a:endParaRPr lang="ar-EG">
              <a:solidFill>
                <a:prstClr val="white"/>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ar-EG">
              <a:solidFill>
                <a:prstClr val="white"/>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D1ACB33-62B3-439A-8975-6A801AEAF274}" type="slidenum">
              <a:rPr lang="ar-EG" smtClean="0">
                <a:solidFill>
                  <a:prstClr val="white"/>
                </a:solidFill>
              </a:rPr>
              <a:pPr/>
              <a:t>‹#›</a:t>
            </a:fld>
            <a:endParaRPr lang="ar-EG">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srgbClr val="EAEAEA"/>
              </a:solidFill>
            </a:endParaRPr>
          </a:p>
        </p:txBody>
      </p:sp>
      <p:sp>
        <p:nvSpPr>
          <p:cNvPr id="5" name="Footer Placeholder 4"/>
          <p:cNvSpPr>
            <a:spLocks noGrp="1"/>
          </p:cNvSpPr>
          <p:nvPr>
            <p:ph type="ftr" sz="quarter" idx="11"/>
          </p:nvPr>
        </p:nvSpPr>
        <p:spPr/>
        <p:txBody>
          <a:bodyPr/>
          <a:lstStyle/>
          <a:p>
            <a:endParaRPr lang="en-US">
              <a:solidFill>
                <a:srgbClr val="EAEAEA"/>
              </a:solidFill>
            </a:endParaRPr>
          </a:p>
        </p:txBody>
      </p:sp>
      <p:sp>
        <p:nvSpPr>
          <p:cNvPr id="6" name="Slide Number Placeholder 5"/>
          <p:cNvSpPr>
            <a:spLocks noGrp="1"/>
          </p:cNvSpPr>
          <p:nvPr>
            <p:ph type="sldNum" sz="quarter" idx="12"/>
          </p:nvPr>
        </p:nvSpPr>
        <p:spPr/>
        <p:txBody>
          <a:bodyPr/>
          <a:lstStyle/>
          <a:p>
            <a:fld id="{DF21F13E-BE0E-4120-95CE-621790BF98DE}" type="slidenum">
              <a:rPr lang="en-US" smtClean="0">
                <a:solidFill>
                  <a:srgbClr val="EAEAEA"/>
                </a:solidFill>
              </a:rPr>
              <a:pPr/>
              <a:t>‹#›</a:t>
            </a:fld>
            <a:endParaRPr lang="en-US">
              <a:solidFill>
                <a:srgbClr val="EAEAEA"/>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EAEAEA"/>
              </a:solidFill>
            </a:endParaRPr>
          </a:p>
        </p:txBody>
      </p:sp>
      <p:sp>
        <p:nvSpPr>
          <p:cNvPr id="6" name="Footer Placeholder 5"/>
          <p:cNvSpPr>
            <a:spLocks noGrp="1"/>
          </p:cNvSpPr>
          <p:nvPr>
            <p:ph type="ftr" sz="quarter" idx="11"/>
          </p:nvPr>
        </p:nvSpPr>
        <p:spPr/>
        <p:txBody>
          <a:bodyPr/>
          <a:lstStyle/>
          <a:p>
            <a:endParaRPr lang="en-US">
              <a:solidFill>
                <a:srgbClr val="EAEAEA"/>
              </a:solidFill>
            </a:endParaRPr>
          </a:p>
        </p:txBody>
      </p:sp>
      <p:sp>
        <p:nvSpPr>
          <p:cNvPr id="7" name="Slide Number Placeholder 6"/>
          <p:cNvSpPr>
            <a:spLocks noGrp="1"/>
          </p:cNvSpPr>
          <p:nvPr>
            <p:ph type="sldNum" sz="quarter" idx="12"/>
          </p:nvPr>
        </p:nvSpPr>
        <p:spPr/>
        <p:txBody>
          <a:bodyPr/>
          <a:lstStyle/>
          <a:p>
            <a:fld id="{AEEED586-3BBB-43A5-95BC-643E237BB299}"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EAEAEA"/>
              </a:solidFill>
            </a:endParaRPr>
          </a:p>
        </p:txBody>
      </p:sp>
      <p:sp>
        <p:nvSpPr>
          <p:cNvPr id="8" name="Footer Placeholder 7"/>
          <p:cNvSpPr>
            <a:spLocks noGrp="1"/>
          </p:cNvSpPr>
          <p:nvPr>
            <p:ph type="ftr" sz="quarter" idx="11"/>
          </p:nvPr>
        </p:nvSpPr>
        <p:spPr/>
        <p:txBody>
          <a:bodyPr/>
          <a:lstStyle/>
          <a:p>
            <a:endParaRPr lang="en-US">
              <a:solidFill>
                <a:srgbClr val="EAEAEA"/>
              </a:solidFill>
            </a:endParaRPr>
          </a:p>
        </p:txBody>
      </p:sp>
      <p:sp>
        <p:nvSpPr>
          <p:cNvPr id="9" name="Slide Number Placeholder 8"/>
          <p:cNvSpPr>
            <a:spLocks noGrp="1"/>
          </p:cNvSpPr>
          <p:nvPr>
            <p:ph type="sldNum" sz="quarter" idx="12"/>
          </p:nvPr>
        </p:nvSpPr>
        <p:spPr/>
        <p:txBody>
          <a:bodyPr/>
          <a:lstStyle/>
          <a:p>
            <a:fld id="{B4670354-D0A7-407A-BF08-9627E05049B7}" type="slidenum">
              <a:rPr lang="en-US" smtClean="0">
                <a:solidFill>
                  <a:srgbClr val="EAEAEA"/>
                </a:solidFill>
              </a:rPr>
              <a:pPr/>
              <a:t>‹#›</a:t>
            </a:fld>
            <a:endParaRPr lang="en-US">
              <a:solidFill>
                <a:srgbClr val="EAEAEA"/>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EAEAEA"/>
              </a:solidFill>
            </a:endParaRPr>
          </a:p>
        </p:txBody>
      </p:sp>
      <p:sp>
        <p:nvSpPr>
          <p:cNvPr id="4" name="Footer Placeholder 3"/>
          <p:cNvSpPr>
            <a:spLocks noGrp="1"/>
          </p:cNvSpPr>
          <p:nvPr>
            <p:ph type="ftr" sz="quarter" idx="11"/>
          </p:nvPr>
        </p:nvSpPr>
        <p:spPr/>
        <p:txBody>
          <a:bodyPr/>
          <a:lstStyle/>
          <a:p>
            <a:endParaRPr lang="en-US">
              <a:solidFill>
                <a:srgbClr val="EAEAEA"/>
              </a:solidFill>
            </a:endParaRPr>
          </a:p>
        </p:txBody>
      </p:sp>
      <p:sp>
        <p:nvSpPr>
          <p:cNvPr id="5" name="Slide Number Placeholder 4"/>
          <p:cNvSpPr>
            <a:spLocks noGrp="1"/>
          </p:cNvSpPr>
          <p:nvPr>
            <p:ph type="sldNum" sz="quarter" idx="12"/>
          </p:nvPr>
        </p:nvSpPr>
        <p:spPr/>
        <p:txBody>
          <a:bodyPr/>
          <a:lstStyle/>
          <a:p>
            <a:fld id="{63C32DE1-9141-418F-842A-276BC606A3BE}"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EAEAEA"/>
              </a:solidFill>
            </a:endParaRPr>
          </a:p>
        </p:txBody>
      </p:sp>
      <p:sp>
        <p:nvSpPr>
          <p:cNvPr id="3" name="Footer Placeholder 2"/>
          <p:cNvSpPr>
            <a:spLocks noGrp="1"/>
          </p:cNvSpPr>
          <p:nvPr>
            <p:ph type="ftr" sz="quarter" idx="11"/>
          </p:nvPr>
        </p:nvSpPr>
        <p:spPr/>
        <p:txBody>
          <a:bodyPr/>
          <a:lstStyle/>
          <a:p>
            <a:endParaRPr lang="en-US">
              <a:solidFill>
                <a:srgbClr val="EAEAEA"/>
              </a:solidFill>
            </a:endParaRPr>
          </a:p>
        </p:txBody>
      </p:sp>
      <p:sp>
        <p:nvSpPr>
          <p:cNvPr id="4" name="Slide Number Placeholder 3"/>
          <p:cNvSpPr>
            <a:spLocks noGrp="1"/>
          </p:cNvSpPr>
          <p:nvPr>
            <p:ph type="sldNum" sz="quarter" idx="12"/>
          </p:nvPr>
        </p:nvSpPr>
        <p:spPr/>
        <p:txBody>
          <a:bodyPr/>
          <a:lstStyle/>
          <a:p>
            <a:fld id="{EBC0BB70-9EC6-4463-9A01-D53914D2074F}" type="slidenum">
              <a:rPr lang="en-US" smtClean="0">
                <a:solidFill>
                  <a:srgbClr val="EAEAEA"/>
                </a:solidFill>
              </a:rPr>
              <a:pPr/>
              <a:t>‹#›</a:t>
            </a:fld>
            <a:endParaRPr lang="en-US">
              <a:solidFill>
                <a:srgbClr val="EAEAE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EAEAEA"/>
              </a:solidFill>
            </a:endParaRPr>
          </a:p>
        </p:txBody>
      </p:sp>
      <p:sp>
        <p:nvSpPr>
          <p:cNvPr id="6" name="Footer Placeholder 5"/>
          <p:cNvSpPr>
            <a:spLocks noGrp="1"/>
          </p:cNvSpPr>
          <p:nvPr>
            <p:ph type="ftr" sz="quarter" idx="11"/>
          </p:nvPr>
        </p:nvSpPr>
        <p:spPr/>
        <p:txBody>
          <a:bodyPr/>
          <a:lstStyle/>
          <a:p>
            <a:endParaRPr lang="en-US">
              <a:solidFill>
                <a:srgbClr val="EAEAEA"/>
              </a:solidFill>
            </a:endParaRPr>
          </a:p>
        </p:txBody>
      </p:sp>
      <p:sp>
        <p:nvSpPr>
          <p:cNvPr id="7" name="Slide Number Placeholder 6"/>
          <p:cNvSpPr>
            <a:spLocks noGrp="1"/>
          </p:cNvSpPr>
          <p:nvPr>
            <p:ph type="sldNum" sz="quarter" idx="12"/>
          </p:nvPr>
        </p:nvSpPr>
        <p:spPr/>
        <p:txBody>
          <a:bodyPr/>
          <a:lstStyle/>
          <a:p>
            <a:fld id="{9BEA3872-B145-481A-ADCA-84DD73EEAD40}" type="slidenum">
              <a:rPr lang="en-US" smtClean="0">
                <a:solidFill>
                  <a:srgbClr val="EAEAEA"/>
                </a:solidFill>
              </a:rPr>
              <a:pPr/>
              <a:t>‹#›</a:t>
            </a:fld>
            <a:endParaRPr lang="en-US">
              <a:solidFill>
                <a:srgbClr val="EAEAEA"/>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EAEAEA"/>
              </a:solidFill>
            </a:endParaRPr>
          </a:p>
        </p:txBody>
      </p:sp>
      <p:sp>
        <p:nvSpPr>
          <p:cNvPr id="6" name="Footer Placeholder 5"/>
          <p:cNvSpPr>
            <a:spLocks noGrp="1"/>
          </p:cNvSpPr>
          <p:nvPr>
            <p:ph type="ftr" sz="quarter" idx="11"/>
          </p:nvPr>
        </p:nvSpPr>
        <p:spPr/>
        <p:txBody>
          <a:bodyPr/>
          <a:lstStyle/>
          <a:p>
            <a:endParaRPr lang="en-US">
              <a:solidFill>
                <a:srgbClr val="EAEAEA"/>
              </a:solidFill>
            </a:endParaRPr>
          </a:p>
        </p:txBody>
      </p:sp>
      <p:sp>
        <p:nvSpPr>
          <p:cNvPr id="7" name="Slide Number Placeholder 6"/>
          <p:cNvSpPr>
            <a:spLocks noGrp="1"/>
          </p:cNvSpPr>
          <p:nvPr>
            <p:ph type="sldNum" sz="quarter" idx="12"/>
          </p:nvPr>
        </p:nvSpPr>
        <p:spPr/>
        <p:txBody>
          <a:bodyPr/>
          <a:lstStyle/>
          <a:p>
            <a:fld id="{A7F74763-85C7-4690-BCE4-D5B72D67CED3}" type="slidenum">
              <a:rPr lang="en-US" smtClean="0">
                <a:solidFill>
                  <a:srgbClr val="EAEAEA"/>
                </a:solidFill>
              </a:rPr>
              <a:pPr/>
              <a:t>‹#›</a:t>
            </a:fld>
            <a:endParaRPr lang="en-US">
              <a:solidFill>
                <a:srgbClr val="EAEAEA"/>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9CABB3-A2F2-4922-8AA3-399F31F413C5}" type="datetimeFigureOut">
              <a:rPr lang="ar-EG" smtClean="0">
                <a:solidFill>
                  <a:prstClr val="white"/>
                </a:solidFill>
              </a:rPr>
              <a:pPr/>
              <a:t>14/02/1441</a:t>
            </a:fld>
            <a:endParaRPr lang="ar-EG">
              <a:solidFill>
                <a:prstClr val="white"/>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EG">
              <a:solidFill>
                <a:prstClr val="white"/>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9CABB3-A2F2-4922-8AA3-399F31F413C5}" type="datetimeFigureOut">
              <a:rPr lang="ar-EG" smtClean="0">
                <a:solidFill>
                  <a:prstClr val="white"/>
                </a:solidFill>
              </a:rPr>
              <a:pPr/>
              <a:t>14/02/1441</a:t>
            </a:fld>
            <a:endParaRPr lang="ar-EG">
              <a:solidFill>
                <a:prstClr val="white"/>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EG">
              <a:solidFill>
                <a:prstClr val="white"/>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1ACB33-62B3-439A-8975-6A801AEAF274}" type="slidenum">
              <a:rPr lang="ar-EG" smtClean="0">
                <a:solidFill>
                  <a:prstClr val="white"/>
                </a:solidFill>
              </a:rPr>
              <a:pPr/>
              <a:t>‹#›</a:t>
            </a:fld>
            <a:endParaRPr lang="ar-EG">
              <a:solidFill>
                <a:prstClr val="white"/>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OD-NAME"/>
          <p:cNvPicPr>
            <a:picLocks noGrp="1" noChangeAspect="1" noChangeArrowheads="1" noCrop="1"/>
          </p:cNvPicPr>
          <p:nvPr>
            <p:ph idx="1"/>
          </p:nvPr>
        </p:nvPicPr>
        <p:blipFill>
          <a:blip r:embed="rId2" cstate="print"/>
          <a:srcRect/>
          <a:stretch>
            <a:fillRect/>
          </a:stretch>
        </p:blipFill>
        <p:spPr>
          <a:xfrm>
            <a:off x="0" y="0"/>
            <a:ext cx="9144000" cy="6858000"/>
          </a:xfrm>
          <a:prstGeom prst="rect">
            <a:avLst/>
          </a:prstGeom>
          <a:noFill/>
          <a:ln/>
        </p:spPr>
      </p:pic>
    </p:spTree>
    <p:extLst>
      <p:ext uri="{BB962C8B-B14F-4D97-AF65-F5344CB8AC3E}">
        <p14:creationId xmlns:p14="http://schemas.microsoft.com/office/powerpoint/2010/main" val="162783067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9392"/>
            <a:ext cx="8280920" cy="769441"/>
          </a:xfrm>
          <a:prstGeom prst="rect">
            <a:avLst/>
          </a:prstGeom>
        </p:spPr>
        <p:txBody>
          <a:bodyPr wrap="square">
            <a:spAutoFit/>
          </a:bodyPr>
          <a:lstStyle/>
          <a:p>
            <a:pPr algn="l" rtl="0"/>
            <a:r>
              <a:rPr lang="ar-EG" sz="4400" cap="all" dirty="0">
                <a:solidFill>
                  <a:srgbClr val="1F497D"/>
                </a:solidFill>
                <a:ea typeface="+mj-ea"/>
              </a:rPr>
              <a:t> </a:t>
            </a:r>
            <a:r>
              <a:rPr lang="en-US" sz="2800" b="1" cap="all" dirty="0">
                <a:solidFill>
                  <a:srgbClr val="FF0000"/>
                </a:solidFill>
                <a:latin typeface="Times New Roman" pitchFamily="18" charset="0"/>
                <a:ea typeface="+mj-ea"/>
                <a:cs typeface="Times New Roman" pitchFamily="18" charset="0"/>
              </a:rPr>
              <a:t>some common of water </a:t>
            </a:r>
            <a:r>
              <a:rPr lang="en-US" sz="2800" b="1" cap="all" dirty="0" smtClean="0">
                <a:solidFill>
                  <a:srgbClr val="FF0000"/>
                </a:solidFill>
                <a:latin typeface="Times New Roman" pitchFamily="18" charset="0"/>
                <a:ea typeface="+mj-ea"/>
                <a:cs typeface="Times New Roman" pitchFamily="18" charset="0"/>
              </a:rPr>
              <a:t>pollution</a:t>
            </a:r>
          </a:p>
        </p:txBody>
      </p:sp>
      <p:sp>
        <p:nvSpPr>
          <p:cNvPr id="3" name="Rectangle 2"/>
          <p:cNvSpPr/>
          <p:nvPr/>
        </p:nvSpPr>
        <p:spPr>
          <a:xfrm>
            <a:off x="365259" y="620688"/>
            <a:ext cx="3342645" cy="523220"/>
          </a:xfrm>
          <a:prstGeom prst="rect">
            <a:avLst/>
          </a:prstGeom>
        </p:spPr>
        <p:txBody>
          <a:bodyPr wrap="none">
            <a:spAutoFit/>
          </a:bodyPr>
          <a:lstStyle/>
          <a:p>
            <a:r>
              <a:rPr lang="en-US" sz="2800" b="1" cap="all" dirty="0" smtClean="0">
                <a:solidFill>
                  <a:prstClr val="black"/>
                </a:solidFill>
              </a:rPr>
              <a:t>Industrial Waste</a:t>
            </a:r>
            <a:r>
              <a:rPr lang="en-US" sz="2800" b="1" cap="all" dirty="0">
                <a:solidFill>
                  <a:prstClr val="black"/>
                </a:solidFill>
              </a:rPr>
              <a:t>: </a:t>
            </a:r>
            <a:endParaRPr lang="ar-EG" dirty="0"/>
          </a:p>
        </p:txBody>
      </p:sp>
      <p:sp>
        <p:nvSpPr>
          <p:cNvPr id="4" name="Rectangle 3"/>
          <p:cNvSpPr/>
          <p:nvPr/>
        </p:nvSpPr>
        <p:spPr>
          <a:xfrm>
            <a:off x="179512" y="1656571"/>
            <a:ext cx="8712968" cy="4580741"/>
          </a:xfrm>
          <a:prstGeom prst="rect">
            <a:avLst/>
          </a:prstGeom>
        </p:spPr>
        <p:txBody>
          <a:bodyPr wrap="square">
            <a:spAutoFit/>
          </a:bodyPr>
          <a:lstStyle/>
          <a:p>
            <a:pPr lvl="0" algn="just" rtl="0">
              <a:spcBef>
                <a:spcPts val="700"/>
              </a:spcBef>
              <a:buClr>
                <a:srgbClr val="C0504D"/>
              </a:buClr>
              <a:buSzPct val="60000"/>
            </a:pPr>
            <a:r>
              <a:rPr lang="en-US" sz="2800" b="1" dirty="0">
                <a:solidFill>
                  <a:srgbClr val="C00000"/>
                </a:solidFill>
              </a:rPr>
              <a:t>Manufacturing</a:t>
            </a:r>
            <a:r>
              <a:rPr lang="en-US" sz="2800" dirty="0">
                <a:solidFill>
                  <a:prstClr val="black"/>
                </a:solidFill>
              </a:rPr>
              <a:t> has always been a great tool for the economy of any country but </a:t>
            </a:r>
            <a:r>
              <a:rPr lang="en-US" sz="2800" b="1" dirty="0">
                <a:solidFill>
                  <a:srgbClr val="00B0F0"/>
                </a:solidFill>
              </a:rPr>
              <a:t>slack regulations </a:t>
            </a:r>
            <a:r>
              <a:rPr lang="en-US" sz="2800" dirty="0">
                <a:solidFill>
                  <a:prstClr val="black"/>
                </a:solidFill>
              </a:rPr>
              <a:t>have allowed companies to severely </a:t>
            </a:r>
            <a:r>
              <a:rPr lang="en-US" sz="2800" b="1" dirty="0">
                <a:solidFill>
                  <a:srgbClr val="FF0000"/>
                </a:solidFill>
              </a:rPr>
              <a:t>pollute our air and </a:t>
            </a:r>
            <a:r>
              <a:rPr lang="en-US" sz="2800" b="1" dirty="0" smtClean="0">
                <a:solidFill>
                  <a:srgbClr val="FF0000"/>
                </a:solidFill>
              </a:rPr>
              <a:t>water</a:t>
            </a:r>
            <a:r>
              <a:rPr lang="en-US" sz="2800" dirty="0" smtClean="0">
                <a:solidFill>
                  <a:prstClr val="black"/>
                </a:solidFill>
              </a:rPr>
              <a:t>,</a:t>
            </a:r>
            <a:r>
              <a:rPr lang="en-US" sz="2800" dirty="0">
                <a:solidFill>
                  <a:prstClr val="black"/>
                </a:solidFill>
              </a:rPr>
              <a:t> </a:t>
            </a:r>
            <a:r>
              <a:rPr lang="en-US" sz="2800" dirty="0" smtClean="0">
                <a:solidFill>
                  <a:prstClr val="black"/>
                </a:solidFill>
              </a:rPr>
              <a:t>&amp; output </a:t>
            </a:r>
            <a:r>
              <a:rPr lang="en-US" sz="2800" dirty="0">
                <a:solidFill>
                  <a:prstClr val="black"/>
                </a:solidFill>
              </a:rPr>
              <a:t>makes a lot of difference to the environment.</a:t>
            </a:r>
          </a:p>
          <a:p>
            <a:pPr lvl="0" algn="just" rtl="0">
              <a:spcBef>
                <a:spcPts val="700"/>
              </a:spcBef>
              <a:buClr>
                <a:srgbClr val="C0504D"/>
              </a:buClr>
              <a:buSzPct val="60000"/>
            </a:pPr>
            <a:r>
              <a:rPr lang="en-US" sz="2800" dirty="0" smtClean="0">
                <a:solidFill>
                  <a:prstClr val="black"/>
                </a:solidFill>
              </a:rPr>
              <a:t>In </a:t>
            </a:r>
            <a:r>
              <a:rPr lang="en-US" sz="2800" dirty="0">
                <a:solidFill>
                  <a:prstClr val="black"/>
                </a:solidFill>
              </a:rPr>
              <a:t>general practice, all most all the manufacturing unit dump </a:t>
            </a:r>
            <a:r>
              <a:rPr lang="en-US" sz="2800" b="1" dirty="0">
                <a:solidFill>
                  <a:srgbClr val="FF0000"/>
                </a:solidFill>
              </a:rPr>
              <a:t>waste directly into rivers and lakes</a:t>
            </a:r>
            <a:r>
              <a:rPr lang="en-US" sz="2800" dirty="0">
                <a:solidFill>
                  <a:prstClr val="black"/>
                </a:solidFill>
              </a:rPr>
              <a:t>, and some of them dump waste on the ground are </a:t>
            </a:r>
            <a:r>
              <a:rPr lang="en-US" sz="2800" b="1" dirty="0">
                <a:solidFill>
                  <a:srgbClr val="FF0000"/>
                </a:solidFill>
              </a:rPr>
              <a:t>polluting the ground water</a:t>
            </a:r>
            <a:r>
              <a:rPr lang="en-US" sz="2800" dirty="0">
                <a:solidFill>
                  <a:prstClr val="black"/>
                </a:solidFill>
              </a:rPr>
              <a:t>. </a:t>
            </a:r>
          </a:p>
          <a:p>
            <a:pPr lvl="0" algn="just" rtl="0">
              <a:spcBef>
                <a:spcPts val="700"/>
              </a:spcBef>
              <a:buClr>
                <a:srgbClr val="C0504D"/>
              </a:buClr>
              <a:buSzPct val="60000"/>
            </a:pPr>
            <a:r>
              <a:rPr lang="en-US" sz="2800" dirty="0">
                <a:solidFill>
                  <a:prstClr val="black"/>
                </a:solidFill>
              </a:rPr>
              <a:t>As a result of which the water source </a:t>
            </a:r>
            <a:r>
              <a:rPr lang="en-US" sz="2800" dirty="0" smtClean="0">
                <a:solidFill>
                  <a:prstClr val="black"/>
                </a:solidFill>
              </a:rPr>
              <a:t>has </a:t>
            </a:r>
            <a:r>
              <a:rPr lang="en-US" sz="2800" dirty="0">
                <a:solidFill>
                  <a:prstClr val="black"/>
                </a:solidFill>
              </a:rPr>
              <a:t>been found to be contaminated with </a:t>
            </a:r>
            <a:r>
              <a:rPr lang="en-US" sz="2800" b="1" dirty="0">
                <a:solidFill>
                  <a:srgbClr val="FF0000"/>
                </a:solidFill>
              </a:rPr>
              <a:t>hundreds of toxic chemicals from industrial waste</a:t>
            </a:r>
            <a:r>
              <a:rPr lang="en-US" sz="2600" b="1" dirty="0">
                <a:solidFill>
                  <a:srgbClr val="FF0000"/>
                </a:solidFill>
              </a:rPr>
              <a:t>.</a:t>
            </a:r>
          </a:p>
        </p:txBody>
      </p:sp>
    </p:spTree>
    <p:extLst>
      <p:ext uri="{BB962C8B-B14F-4D97-AF65-F5344CB8AC3E}">
        <p14:creationId xmlns:p14="http://schemas.microsoft.com/office/powerpoint/2010/main" val="7704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4513800" cy="523220"/>
          </a:xfrm>
          <a:prstGeom prst="rect">
            <a:avLst/>
          </a:prstGeom>
        </p:spPr>
        <p:txBody>
          <a:bodyPr wrap="none">
            <a:spAutoFit/>
          </a:bodyPr>
          <a:lstStyle/>
          <a:p>
            <a:pPr algn="l" rtl="0"/>
            <a:r>
              <a:rPr lang="en-US" sz="2800" b="1" cap="all" dirty="0">
                <a:solidFill>
                  <a:prstClr val="black"/>
                </a:solidFill>
              </a:rPr>
              <a:t>Agricultural Chemicals</a:t>
            </a:r>
            <a:endParaRPr lang="ar-EG" sz="2800" b="1" cap="all" dirty="0">
              <a:solidFill>
                <a:prstClr val="black"/>
              </a:solidFill>
            </a:endParaRPr>
          </a:p>
        </p:txBody>
      </p:sp>
      <p:sp>
        <p:nvSpPr>
          <p:cNvPr id="4" name="Rectangle 3"/>
          <p:cNvSpPr/>
          <p:nvPr/>
        </p:nvSpPr>
        <p:spPr>
          <a:xfrm>
            <a:off x="251520" y="1659285"/>
            <a:ext cx="8784976" cy="1815882"/>
          </a:xfrm>
          <a:prstGeom prst="rect">
            <a:avLst/>
          </a:prstGeom>
        </p:spPr>
        <p:txBody>
          <a:bodyPr wrap="square">
            <a:spAutoFit/>
          </a:bodyPr>
          <a:lstStyle/>
          <a:p>
            <a:pPr algn="just" rtl="0"/>
            <a:r>
              <a:rPr lang="en-US" sz="2800" dirty="0" smtClean="0">
                <a:solidFill>
                  <a:srgbClr val="1F497D"/>
                </a:solidFill>
                <a:latin typeface="Times New Roman" pitchFamily="18" charset="0"/>
                <a:ea typeface="+mj-ea"/>
                <a:cs typeface="Times New Roman" pitchFamily="18" charset="0"/>
              </a:rPr>
              <a:t>Chemical </a:t>
            </a:r>
            <a:r>
              <a:rPr lang="en-US" sz="2800" dirty="0">
                <a:solidFill>
                  <a:srgbClr val="1F497D"/>
                </a:solidFill>
                <a:latin typeface="Times New Roman" pitchFamily="18" charset="0"/>
                <a:ea typeface="+mj-ea"/>
                <a:cs typeface="Times New Roman" pitchFamily="18" charset="0"/>
              </a:rPr>
              <a:t>has been used extensively in the agriculture sector. Due to which large quantities of </a:t>
            </a:r>
            <a:r>
              <a:rPr lang="en-US" sz="2800" dirty="0">
                <a:solidFill>
                  <a:srgbClr val="FF0000"/>
                </a:solidFill>
                <a:latin typeface="Times New Roman" pitchFamily="18" charset="0"/>
                <a:ea typeface="+mj-ea"/>
                <a:cs typeface="Times New Roman" pitchFamily="18" charset="0"/>
              </a:rPr>
              <a:t>pesticides and herbicides </a:t>
            </a:r>
            <a:r>
              <a:rPr lang="en-US" sz="2800" dirty="0">
                <a:solidFill>
                  <a:srgbClr val="1F497D"/>
                </a:solidFill>
                <a:latin typeface="Times New Roman" pitchFamily="18" charset="0"/>
                <a:ea typeface="+mj-ea"/>
                <a:cs typeface="Times New Roman" pitchFamily="18" charset="0"/>
              </a:rPr>
              <a:t>have drained off into the main source of water. As a result of which it pollute water </a:t>
            </a:r>
            <a:endParaRPr lang="ar-EG" dirty="0">
              <a:latin typeface="Times New Roman" pitchFamily="18" charset="0"/>
              <a:cs typeface="Times New Roman" pitchFamily="18" charset="0"/>
            </a:endParaRPr>
          </a:p>
        </p:txBody>
      </p:sp>
      <p:sp>
        <p:nvSpPr>
          <p:cNvPr id="6" name="Rectangle 5"/>
          <p:cNvSpPr/>
          <p:nvPr/>
        </p:nvSpPr>
        <p:spPr>
          <a:xfrm>
            <a:off x="251520" y="4565446"/>
            <a:ext cx="8640960" cy="1815882"/>
          </a:xfrm>
          <a:prstGeom prst="rect">
            <a:avLst/>
          </a:prstGeom>
        </p:spPr>
        <p:txBody>
          <a:bodyPr wrap="square">
            <a:spAutoFit/>
          </a:bodyPr>
          <a:lstStyle/>
          <a:p>
            <a:pPr lvl="0" algn="just" rtl="0">
              <a:spcBef>
                <a:spcPts val="700"/>
              </a:spcBef>
              <a:buClr>
                <a:srgbClr val="C0504D"/>
              </a:buClr>
              <a:buSzPct val="60000"/>
            </a:pPr>
            <a:r>
              <a:rPr lang="en-US" sz="2800" spc="50" dirty="0" smtClean="0">
                <a:solidFill>
                  <a:prstClr val="black"/>
                </a:solidFill>
                <a:latin typeface="Times New Roman" pitchFamily="18" charset="0"/>
                <a:cs typeface="Times New Roman" pitchFamily="18" charset="0"/>
              </a:rPr>
              <a:t>Whatever </a:t>
            </a:r>
            <a:r>
              <a:rPr lang="en-US" sz="2800" spc="50" dirty="0">
                <a:solidFill>
                  <a:prstClr val="black"/>
                </a:solidFill>
                <a:latin typeface="Times New Roman" pitchFamily="18" charset="0"/>
                <a:cs typeface="Times New Roman" pitchFamily="18" charset="0"/>
              </a:rPr>
              <a:t>we put down your drains eventually ends up in our water sources. It may be </a:t>
            </a:r>
            <a:r>
              <a:rPr lang="en-US" sz="2800" spc="50" dirty="0">
                <a:solidFill>
                  <a:srgbClr val="FF0000"/>
                </a:solidFill>
                <a:latin typeface="Times New Roman" pitchFamily="18" charset="0"/>
                <a:cs typeface="Times New Roman" pitchFamily="18" charset="0"/>
              </a:rPr>
              <a:t>home cleaning products, prescription drugs </a:t>
            </a:r>
            <a:r>
              <a:rPr lang="en-US" sz="2800" spc="50" dirty="0">
                <a:solidFill>
                  <a:prstClr val="black"/>
                </a:solidFill>
                <a:latin typeface="Times New Roman" pitchFamily="18" charset="0"/>
                <a:cs typeface="Times New Roman" pitchFamily="18" charset="0"/>
              </a:rPr>
              <a:t>or whatever eventually it causes water pollution.</a:t>
            </a:r>
          </a:p>
        </p:txBody>
      </p:sp>
      <p:sp>
        <p:nvSpPr>
          <p:cNvPr id="7" name="Rectangle 6"/>
          <p:cNvSpPr/>
          <p:nvPr/>
        </p:nvSpPr>
        <p:spPr>
          <a:xfrm>
            <a:off x="568702" y="3769876"/>
            <a:ext cx="2563138" cy="584775"/>
          </a:xfrm>
          <a:prstGeom prst="rect">
            <a:avLst/>
          </a:prstGeom>
        </p:spPr>
        <p:txBody>
          <a:bodyPr wrap="none">
            <a:spAutoFit/>
          </a:bodyPr>
          <a:lstStyle/>
          <a:p>
            <a:r>
              <a:rPr lang="en-US" sz="3200" b="1" cap="all" dirty="0">
                <a:solidFill>
                  <a:prstClr val="black"/>
                </a:solidFill>
              </a:rPr>
              <a:t>Home waste</a:t>
            </a:r>
            <a:endParaRPr lang="ar-EG" sz="3200" b="1" cap="all" dirty="0">
              <a:solidFill>
                <a:prstClr val="black"/>
              </a:solidFill>
            </a:endParaRPr>
          </a:p>
        </p:txBody>
      </p:sp>
    </p:spTree>
    <p:extLst>
      <p:ext uri="{BB962C8B-B14F-4D97-AF65-F5344CB8AC3E}">
        <p14:creationId xmlns:p14="http://schemas.microsoft.com/office/powerpoint/2010/main" val="1474734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126686"/>
            <a:ext cx="9036496" cy="3808735"/>
          </a:xfrm>
          <a:prstGeom prst="rect">
            <a:avLst/>
          </a:prstGeom>
        </p:spPr>
        <p:txBody>
          <a:bodyPr wrap="square">
            <a:spAutoFit/>
          </a:bodyPr>
          <a:lstStyle/>
          <a:p>
            <a:pPr marL="457200" lvl="0" indent="-457200" algn="just" rtl="0">
              <a:spcBef>
                <a:spcPts val="700"/>
              </a:spcBef>
              <a:buClr>
                <a:srgbClr val="C0504D"/>
              </a:buClr>
              <a:buSzPct val="60000"/>
              <a:buFont typeface="Wingdings" pitchFamily="2" charset="2"/>
              <a:buChar char="v"/>
            </a:pPr>
            <a:r>
              <a:rPr lang="en-US" sz="3200" b="1" spc="50" dirty="0" smtClean="0">
                <a:solidFill>
                  <a:prstClr val="black"/>
                </a:solidFill>
                <a:latin typeface="Times New Roman" pitchFamily="18" charset="0"/>
                <a:cs typeface="Times New Roman" pitchFamily="18" charset="0"/>
              </a:rPr>
              <a:t>Sewage </a:t>
            </a:r>
            <a:r>
              <a:rPr lang="en-US" sz="3200" b="1" spc="50" dirty="0">
                <a:solidFill>
                  <a:prstClr val="black"/>
                </a:solidFill>
                <a:latin typeface="Times New Roman" pitchFamily="18" charset="0"/>
                <a:cs typeface="Times New Roman" pitchFamily="18" charset="0"/>
              </a:rPr>
              <a:t>wastes generally originate from </a:t>
            </a:r>
            <a:r>
              <a:rPr lang="en-US" sz="3200" b="1" spc="50" dirty="0">
                <a:solidFill>
                  <a:srgbClr val="FF0000"/>
                </a:solidFill>
                <a:latin typeface="Times New Roman" pitchFamily="18" charset="0"/>
                <a:cs typeface="Times New Roman" pitchFamily="18" charset="0"/>
              </a:rPr>
              <a:t>homes and </a:t>
            </a:r>
            <a:r>
              <a:rPr lang="en-US" sz="3200" b="1" spc="50" dirty="0" smtClean="0">
                <a:solidFill>
                  <a:srgbClr val="FF0000"/>
                </a:solidFill>
                <a:latin typeface="Times New Roman" pitchFamily="18" charset="0"/>
                <a:cs typeface="Times New Roman" pitchFamily="18" charset="0"/>
              </a:rPr>
              <a:t>businesses</a:t>
            </a:r>
          </a:p>
          <a:p>
            <a:pPr marL="457200" lvl="0" indent="-457200" algn="just" rtl="0">
              <a:spcBef>
                <a:spcPts val="700"/>
              </a:spcBef>
              <a:buClr>
                <a:srgbClr val="C0504D"/>
              </a:buClr>
              <a:buSzPct val="60000"/>
              <a:buFont typeface="Wingdings" pitchFamily="2" charset="2"/>
              <a:buChar char="v"/>
            </a:pPr>
            <a:r>
              <a:rPr lang="en-US" sz="3200" b="1" spc="50" dirty="0" smtClean="0">
                <a:solidFill>
                  <a:srgbClr val="FF0000"/>
                </a:solidFill>
                <a:latin typeface="Times New Roman" pitchFamily="18" charset="0"/>
                <a:cs typeface="Times New Roman" pitchFamily="18" charset="0"/>
              </a:rPr>
              <a:t> </a:t>
            </a:r>
            <a:r>
              <a:rPr lang="en-US" sz="3200" b="1" spc="50" dirty="0" smtClean="0">
                <a:solidFill>
                  <a:prstClr val="black"/>
                </a:solidFill>
                <a:latin typeface="Times New Roman" pitchFamily="18" charset="0"/>
                <a:cs typeface="Times New Roman" pitchFamily="18" charset="0"/>
              </a:rPr>
              <a:t>It </a:t>
            </a:r>
            <a:r>
              <a:rPr lang="en-US" sz="3200" b="1" spc="50" dirty="0">
                <a:solidFill>
                  <a:prstClr val="black"/>
                </a:solidFill>
                <a:latin typeface="Times New Roman" pitchFamily="18" charset="0"/>
                <a:cs typeface="Times New Roman" pitchFamily="18" charset="0"/>
              </a:rPr>
              <a:t>is dumped directly into the </a:t>
            </a:r>
            <a:r>
              <a:rPr lang="en-US" sz="3200" b="1" spc="50" dirty="0">
                <a:solidFill>
                  <a:srgbClr val="FF0000"/>
                </a:solidFill>
                <a:latin typeface="Times New Roman" pitchFamily="18" charset="0"/>
                <a:cs typeface="Times New Roman" pitchFamily="18" charset="0"/>
              </a:rPr>
              <a:t>ocean</a:t>
            </a:r>
            <a:r>
              <a:rPr lang="en-US" sz="3200" b="1" spc="50" dirty="0">
                <a:solidFill>
                  <a:prstClr val="black"/>
                </a:solidFill>
                <a:latin typeface="Times New Roman" pitchFamily="18" charset="0"/>
                <a:cs typeface="Times New Roman" pitchFamily="18" charset="0"/>
              </a:rPr>
              <a:t> by </a:t>
            </a:r>
            <a:r>
              <a:rPr lang="en-US" sz="3200" b="1" spc="50" dirty="0" smtClean="0">
                <a:solidFill>
                  <a:prstClr val="black"/>
                </a:solidFill>
                <a:latin typeface="Times New Roman" pitchFamily="18" charset="0"/>
                <a:cs typeface="Times New Roman" pitchFamily="18" charset="0"/>
              </a:rPr>
              <a:t>many </a:t>
            </a:r>
            <a:r>
              <a:rPr lang="en-US" sz="3200" b="1" spc="50" dirty="0" smtClean="0">
                <a:solidFill>
                  <a:srgbClr val="0070C0"/>
                </a:solidFill>
                <a:latin typeface="Times New Roman" pitchFamily="18" charset="0"/>
                <a:cs typeface="Times New Roman" pitchFamily="18" charset="0"/>
              </a:rPr>
              <a:t>water </a:t>
            </a:r>
            <a:r>
              <a:rPr lang="en-US" sz="3200" b="1" spc="50" dirty="0">
                <a:solidFill>
                  <a:srgbClr val="0070C0"/>
                </a:solidFill>
                <a:latin typeface="Times New Roman" pitchFamily="18" charset="0"/>
                <a:cs typeface="Times New Roman" pitchFamily="18" charset="0"/>
              </a:rPr>
              <a:t>side cities and towns</a:t>
            </a:r>
            <a:r>
              <a:rPr lang="en-US" sz="3200" b="1" spc="50" dirty="0">
                <a:solidFill>
                  <a:prstClr val="black"/>
                </a:solidFill>
                <a:latin typeface="Times New Roman" pitchFamily="18" charset="0"/>
                <a:cs typeface="Times New Roman" pitchFamily="18" charset="0"/>
              </a:rPr>
              <a:t>. </a:t>
            </a:r>
            <a:endParaRPr lang="en-US" sz="3200" b="1" spc="50" dirty="0" smtClean="0">
              <a:solidFill>
                <a:prstClr val="black"/>
              </a:solidFill>
              <a:latin typeface="Times New Roman" pitchFamily="18" charset="0"/>
              <a:cs typeface="Times New Roman" pitchFamily="18" charset="0"/>
            </a:endParaRPr>
          </a:p>
          <a:p>
            <a:pPr marL="457200" lvl="0" indent="-457200" algn="just" rtl="0">
              <a:spcBef>
                <a:spcPts val="700"/>
              </a:spcBef>
              <a:buClr>
                <a:srgbClr val="C0504D"/>
              </a:buClr>
              <a:buSzPct val="60000"/>
              <a:buFont typeface="Wingdings" pitchFamily="2" charset="2"/>
              <a:buChar char="v"/>
            </a:pPr>
            <a:r>
              <a:rPr lang="en-US" sz="3200" b="1" spc="50" dirty="0" smtClean="0">
                <a:solidFill>
                  <a:prstClr val="black"/>
                </a:solidFill>
                <a:latin typeface="Times New Roman" pitchFamily="18" charset="0"/>
                <a:cs typeface="Times New Roman" pitchFamily="18" charset="0"/>
              </a:rPr>
              <a:t>Millions </a:t>
            </a:r>
            <a:r>
              <a:rPr lang="en-US" sz="3200" b="1" spc="50" dirty="0">
                <a:solidFill>
                  <a:prstClr val="black"/>
                </a:solidFill>
                <a:latin typeface="Times New Roman" pitchFamily="18" charset="0"/>
                <a:cs typeface="Times New Roman" pitchFamily="18" charset="0"/>
              </a:rPr>
              <a:t>of tons of sewage waste are pumped into </a:t>
            </a:r>
            <a:r>
              <a:rPr lang="en-US" sz="3200" b="1" spc="50" dirty="0" smtClean="0">
                <a:solidFill>
                  <a:srgbClr val="FF0000"/>
                </a:solidFill>
                <a:latin typeface="Times New Roman" pitchFamily="18" charset="0"/>
                <a:cs typeface="Times New Roman" pitchFamily="18" charset="0"/>
              </a:rPr>
              <a:t>oceans</a:t>
            </a:r>
            <a:r>
              <a:rPr lang="en-US" sz="3200" b="1" spc="50" dirty="0" smtClean="0">
                <a:solidFill>
                  <a:prstClr val="black"/>
                </a:solidFill>
                <a:latin typeface="Times New Roman" pitchFamily="18" charset="0"/>
                <a:cs typeface="Times New Roman" pitchFamily="18" charset="0"/>
              </a:rPr>
              <a:t> </a:t>
            </a:r>
            <a:r>
              <a:rPr lang="en-US" sz="3200" b="1" spc="50" dirty="0">
                <a:solidFill>
                  <a:prstClr val="black"/>
                </a:solidFill>
                <a:latin typeface="Times New Roman" pitchFamily="18" charset="0"/>
                <a:cs typeface="Times New Roman" pitchFamily="18" charset="0"/>
              </a:rPr>
              <a:t>on a daily </a:t>
            </a:r>
            <a:r>
              <a:rPr lang="en-US" sz="3200" b="1" spc="50" dirty="0" smtClean="0">
                <a:solidFill>
                  <a:prstClr val="black"/>
                </a:solidFill>
                <a:latin typeface="Times New Roman" pitchFamily="18" charset="0"/>
                <a:cs typeface="Times New Roman" pitchFamily="18" charset="0"/>
              </a:rPr>
              <a:t>basis</a:t>
            </a:r>
          </a:p>
          <a:p>
            <a:pPr marL="457200" lvl="0" indent="-457200" algn="just" rtl="0">
              <a:spcBef>
                <a:spcPts val="700"/>
              </a:spcBef>
              <a:buClr>
                <a:srgbClr val="C0504D"/>
              </a:buClr>
              <a:buSzPct val="60000"/>
              <a:buFont typeface="Wingdings" pitchFamily="2" charset="2"/>
              <a:buChar char="v"/>
            </a:pPr>
            <a:r>
              <a:rPr lang="en-US" sz="3200" b="1" spc="50" dirty="0" smtClean="0">
                <a:solidFill>
                  <a:prstClr val="black"/>
                </a:solidFill>
                <a:latin typeface="Times New Roman" pitchFamily="18" charset="0"/>
                <a:cs typeface="Times New Roman" pitchFamily="18" charset="0"/>
              </a:rPr>
              <a:t> It is </a:t>
            </a:r>
            <a:r>
              <a:rPr lang="en-US" sz="3200" b="1" spc="50" dirty="0">
                <a:solidFill>
                  <a:srgbClr val="FF0000"/>
                </a:solidFill>
                <a:latin typeface="Times New Roman" pitchFamily="18" charset="0"/>
                <a:cs typeface="Times New Roman" pitchFamily="18" charset="0"/>
              </a:rPr>
              <a:t>a massive source of water pollution</a:t>
            </a:r>
            <a:r>
              <a:rPr lang="en-US" sz="3200" b="1" spc="50" dirty="0">
                <a:solidFill>
                  <a:prstClr val="black"/>
                </a:solidFill>
                <a:latin typeface="Times New Roman" pitchFamily="18" charset="0"/>
                <a:cs typeface="Times New Roman" pitchFamily="18" charset="0"/>
              </a:rPr>
              <a:t>.</a:t>
            </a:r>
          </a:p>
        </p:txBody>
      </p:sp>
      <p:sp>
        <p:nvSpPr>
          <p:cNvPr id="3" name="Rectangle 2"/>
          <p:cNvSpPr/>
          <p:nvPr/>
        </p:nvSpPr>
        <p:spPr>
          <a:xfrm>
            <a:off x="1187624" y="260648"/>
            <a:ext cx="3512820" cy="646331"/>
          </a:xfrm>
          <a:prstGeom prst="rect">
            <a:avLst/>
          </a:prstGeom>
        </p:spPr>
        <p:txBody>
          <a:bodyPr wrap="none">
            <a:spAutoFit/>
          </a:bodyPr>
          <a:lstStyle/>
          <a:p>
            <a:r>
              <a:rPr lang="en-US" sz="3600" b="1" cap="all" dirty="0"/>
              <a:t>Sewage Waste: </a:t>
            </a:r>
            <a:endParaRPr lang="ar-EG" sz="3600" dirty="0"/>
          </a:p>
        </p:txBody>
      </p:sp>
    </p:spTree>
    <p:extLst>
      <p:ext uri="{BB962C8B-B14F-4D97-AF65-F5344CB8AC3E}">
        <p14:creationId xmlns:p14="http://schemas.microsoft.com/office/powerpoint/2010/main" val="460229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60648"/>
            <a:ext cx="5832648" cy="523220"/>
          </a:xfrm>
          <a:prstGeom prst="rect">
            <a:avLst/>
          </a:prstGeom>
        </p:spPr>
        <p:txBody>
          <a:bodyPr wrap="square">
            <a:spAutoFit/>
          </a:bodyPr>
          <a:lstStyle/>
          <a:p>
            <a:pPr algn="l" rtl="0"/>
            <a:r>
              <a:rPr lang="en-US" sz="2800" b="1" cap="all" dirty="0">
                <a:solidFill>
                  <a:srgbClr val="FF0000"/>
                </a:solidFill>
                <a:ea typeface="+mj-ea"/>
                <a:cs typeface="+mj-cs"/>
              </a:rPr>
              <a:t> Top </a:t>
            </a:r>
            <a:r>
              <a:rPr lang="en-US" sz="2800" b="1" cap="all" dirty="0" smtClean="0">
                <a:solidFill>
                  <a:srgbClr val="FF0000"/>
                </a:solidFill>
                <a:ea typeface="+mj-ea"/>
                <a:cs typeface="+mj-cs"/>
              </a:rPr>
              <a:t>causes </a:t>
            </a:r>
            <a:r>
              <a:rPr lang="en-US" sz="2800" b="1" cap="all" dirty="0">
                <a:solidFill>
                  <a:srgbClr val="FF0000"/>
                </a:solidFill>
                <a:ea typeface="+mj-ea"/>
                <a:cs typeface="+mj-cs"/>
              </a:rPr>
              <a:t>of water pollution</a:t>
            </a:r>
            <a:endParaRPr lang="ar-EG" dirty="0"/>
          </a:p>
        </p:txBody>
      </p:sp>
      <p:sp>
        <p:nvSpPr>
          <p:cNvPr id="3" name="Rectangle 2"/>
          <p:cNvSpPr/>
          <p:nvPr/>
        </p:nvSpPr>
        <p:spPr>
          <a:xfrm>
            <a:off x="179512" y="1866498"/>
            <a:ext cx="8748464" cy="4226798"/>
          </a:xfrm>
          <a:prstGeom prst="rect">
            <a:avLst/>
          </a:prstGeom>
        </p:spPr>
        <p:txBody>
          <a:bodyPr wrap="square">
            <a:spAutoFit/>
          </a:bodyPr>
          <a:lstStyle/>
          <a:p>
            <a:pPr algn="just" rtl="0">
              <a:spcAft>
                <a:spcPts val="1000"/>
              </a:spcAft>
            </a:pPr>
            <a:r>
              <a:rPr lang="en-US" sz="2800" b="1" spc="30" dirty="0" smtClean="0">
                <a:latin typeface="Times New Roman" pitchFamily="18" charset="0"/>
                <a:ea typeface="+mj-ea"/>
                <a:cs typeface="Times New Roman" pitchFamily="18" charset="0"/>
              </a:rPr>
              <a:t>Radioactive &amp; Industrial Wastes</a:t>
            </a:r>
          </a:p>
          <a:p>
            <a:pPr marL="457200" indent="-457200" algn="l" rtl="0">
              <a:spcAft>
                <a:spcPts val="1000"/>
              </a:spcAft>
              <a:buClr>
                <a:srgbClr val="FF0000"/>
              </a:buClr>
              <a:buFont typeface="Wingdings" pitchFamily="2" charset="2"/>
              <a:buChar char="v"/>
            </a:pPr>
            <a:r>
              <a:rPr lang="en-US" sz="2800" b="1" cap="all" spc="30" dirty="0" smtClean="0">
                <a:solidFill>
                  <a:srgbClr val="FFFF00"/>
                </a:solidFill>
                <a:latin typeface="Times New Roman" pitchFamily="18" charset="0"/>
                <a:ea typeface="+mj-ea"/>
                <a:cs typeface="Times New Roman" pitchFamily="18" charset="0"/>
              </a:rPr>
              <a:t>:</a:t>
            </a:r>
            <a:r>
              <a:rPr lang="en-US" sz="2800" dirty="0" smtClean="0">
                <a:solidFill>
                  <a:srgbClr val="1F497D"/>
                </a:solidFill>
                <a:latin typeface="Times New Roman" pitchFamily="18" charset="0"/>
                <a:ea typeface="+mj-ea"/>
                <a:cs typeface="Times New Roman" pitchFamily="18" charset="0"/>
              </a:rPr>
              <a:t>Mainly </a:t>
            </a:r>
            <a:r>
              <a:rPr lang="en-US" sz="2800" dirty="0">
                <a:solidFill>
                  <a:srgbClr val="1F497D"/>
                </a:solidFill>
                <a:latin typeface="Times New Roman" pitchFamily="18" charset="0"/>
                <a:ea typeface="+mj-ea"/>
                <a:cs typeface="Times New Roman" pitchFamily="18" charset="0"/>
              </a:rPr>
              <a:t>these pollutants come from the </a:t>
            </a:r>
            <a:r>
              <a:rPr lang="en-US" sz="2800" dirty="0">
                <a:solidFill>
                  <a:srgbClr val="FF0000"/>
                </a:solidFill>
                <a:latin typeface="Times New Roman" pitchFamily="18" charset="0"/>
                <a:ea typeface="+mj-ea"/>
                <a:cs typeface="Times New Roman" pitchFamily="18" charset="0"/>
              </a:rPr>
              <a:t>industries and nuclear power plants</a:t>
            </a:r>
            <a:r>
              <a:rPr lang="en-US" sz="2800" dirty="0">
                <a:solidFill>
                  <a:srgbClr val="1F497D"/>
                </a:solidFill>
                <a:latin typeface="Times New Roman" pitchFamily="18" charset="0"/>
                <a:ea typeface="+mj-ea"/>
                <a:cs typeface="Times New Roman" pitchFamily="18" charset="0"/>
              </a:rPr>
              <a:t> and they are, washed out to the </a:t>
            </a:r>
            <a:r>
              <a:rPr lang="en-US" sz="2800" b="1" dirty="0">
                <a:solidFill>
                  <a:srgbClr val="C00000"/>
                </a:solidFill>
                <a:latin typeface="Times New Roman" pitchFamily="18" charset="0"/>
                <a:ea typeface="+mj-ea"/>
                <a:cs typeface="Times New Roman" pitchFamily="18" charset="0"/>
              </a:rPr>
              <a:t>rivers, lakes, and ocean </a:t>
            </a:r>
            <a:r>
              <a:rPr lang="en-US" sz="2800" dirty="0">
                <a:solidFill>
                  <a:srgbClr val="1F497D"/>
                </a:solidFill>
                <a:latin typeface="Times New Roman" pitchFamily="18" charset="0"/>
                <a:ea typeface="+mj-ea"/>
                <a:cs typeface="Times New Roman" pitchFamily="18" charset="0"/>
              </a:rPr>
              <a:t>at a high rate proportion, which leads to </a:t>
            </a:r>
            <a:r>
              <a:rPr lang="en-US" sz="2800" dirty="0">
                <a:solidFill>
                  <a:srgbClr val="FF0000"/>
                </a:solidFill>
                <a:latin typeface="Times New Roman" pitchFamily="18" charset="0"/>
                <a:ea typeface="+mj-ea"/>
                <a:cs typeface="Times New Roman" pitchFamily="18" charset="0"/>
              </a:rPr>
              <a:t>severe water pollution</a:t>
            </a:r>
            <a:r>
              <a:rPr lang="en-US" sz="2800" dirty="0" smtClean="0">
                <a:solidFill>
                  <a:srgbClr val="1F497D"/>
                </a:solidFill>
                <a:latin typeface="Times New Roman" pitchFamily="18" charset="0"/>
                <a:ea typeface="+mj-ea"/>
                <a:cs typeface="Times New Roman" pitchFamily="18" charset="0"/>
              </a:rPr>
              <a:t>.</a:t>
            </a:r>
          </a:p>
          <a:p>
            <a:pPr marL="457200" indent="-457200" algn="just" rtl="0">
              <a:spcAft>
                <a:spcPts val="1200"/>
              </a:spcAft>
              <a:buFont typeface="Wingdings" pitchFamily="2" charset="2"/>
              <a:buChar char="v"/>
            </a:pPr>
            <a:r>
              <a:rPr lang="en-US" sz="2800" dirty="0" smtClean="0">
                <a:solidFill>
                  <a:srgbClr val="1F497D"/>
                </a:solidFill>
                <a:latin typeface="Times New Roman" pitchFamily="18" charset="0"/>
                <a:ea typeface="+mj-ea"/>
                <a:cs typeface="Times New Roman" pitchFamily="18" charset="0"/>
              </a:rPr>
              <a:t>Toxic </a:t>
            </a:r>
            <a:r>
              <a:rPr lang="en-US" sz="2800" dirty="0">
                <a:solidFill>
                  <a:srgbClr val="1F497D"/>
                </a:solidFill>
                <a:latin typeface="Times New Roman" pitchFamily="18" charset="0"/>
                <a:ea typeface="+mj-ea"/>
                <a:cs typeface="Times New Roman" pitchFamily="18" charset="0"/>
              </a:rPr>
              <a:t>chemicals like </a:t>
            </a:r>
            <a:r>
              <a:rPr lang="en-US" sz="2800" b="1" dirty="0">
                <a:solidFill>
                  <a:srgbClr val="C00000"/>
                </a:solidFill>
                <a:latin typeface="Times New Roman" pitchFamily="18" charset="0"/>
                <a:ea typeface="+mj-ea"/>
                <a:cs typeface="Times New Roman" pitchFamily="18" charset="0"/>
              </a:rPr>
              <a:t>mercury, sulfuric acid, lead, and used oil </a:t>
            </a:r>
            <a:r>
              <a:rPr lang="en-US" sz="2800" dirty="0">
                <a:solidFill>
                  <a:srgbClr val="1F497D"/>
                </a:solidFill>
                <a:latin typeface="Times New Roman" pitchFamily="18" charset="0"/>
                <a:ea typeface="+mj-ea"/>
                <a:cs typeface="Times New Roman" pitchFamily="18" charset="0"/>
              </a:rPr>
              <a:t>are the major constituents of those pollutants, which leads to </a:t>
            </a:r>
            <a:r>
              <a:rPr lang="en-US" sz="2800" dirty="0">
                <a:solidFill>
                  <a:srgbClr val="FF0000"/>
                </a:solidFill>
                <a:latin typeface="Times New Roman" pitchFamily="18" charset="0"/>
                <a:ea typeface="+mj-ea"/>
                <a:cs typeface="Times New Roman" pitchFamily="18" charset="0"/>
              </a:rPr>
              <a:t>several health problem and may cause death </a:t>
            </a:r>
            <a:r>
              <a:rPr lang="en-US" sz="2800" dirty="0">
                <a:solidFill>
                  <a:srgbClr val="1F497D"/>
                </a:solidFill>
                <a:latin typeface="Times New Roman" pitchFamily="18" charset="0"/>
                <a:ea typeface="+mj-ea"/>
                <a:cs typeface="Times New Roman" pitchFamily="18" charset="0"/>
              </a:rPr>
              <a:t>if taken in great proportion</a:t>
            </a:r>
            <a:r>
              <a:rPr lang="en-US" sz="2800" cap="all" dirty="0">
                <a:solidFill>
                  <a:srgbClr val="1F497D"/>
                </a:solidFill>
                <a:latin typeface="Times New Roman" pitchFamily="18" charset="0"/>
                <a:ea typeface="+mj-ea"/>
                <a:cs typeface="Times New Roman" pitchFamily="18" charset="0"/>
              </a:rPr>
              <a:t>. </a:t>
            </a:r>
            <a:endParaRPr lang="ar-EG" sz="2800" dirty="0">
              <a:latin typeface="Times New Roman" pitchFamily="18" charset="0"/>
              <a:cs typeface="Times New Roman" pitchFamily="18" charset="0"/>
            </a:endParaRPr>
          </a:p>
        </p:txBody>
      </p:sp>
    </p:spTree>
    <p:extLst>
      <p:ext uri="{BB962C8B-B14F-4D97-AF65-F5344CB8AC3E}">
        <p14:creationId xmlns:p14="http://schemas.microsoft.com/office/powerpoint/2010/main" val="2943953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17407"/>
            <a:ext cx="8928992" cy="4031873"/>
          </a:xfrm>
          <a:prstGeom prst="rect">
            <a:avLst/>
          </a:prstGeom>
        </p:spPr>
        <p:txBody>
          <a:bodyPr wrap="square">
            <a:spAutoFit/>
          </a:bodyPr>
          <a:lstStyle/>
          <a:p>
            <a:pPr marL="457200" indent="-457200" algn="l" rtl="0">
              <a:buFont typeface="Wingdings" pitchFamily="2" charset="2"/>
              <a:buChar char="v"/>
            </a:pPr>
            <a:r>
              <a:rPr lang="en-US" sz="3200" spc="50" dirty="0" smtClean="0">
                <a:latin typeface="Times New Roman" pitchFamily="18" charset="0"/>
                <a:cs typeface="Times New Roman" pitchFamily="18" charset="0"/>
              </a:rPr>
              <a:t>Continuous use of </a:t>
            </a:r>
            <a:r>
              <a:rPr lang="en-US" sz="3200" b="1" spc="50" dirty="0" smtClean="0">
                <a:solidFill>
                  <a:srgbClr val="C00000"/>
                </a:solidFill>
                <a:latin typeface="Times New Roman" pitchFamily="18" charset="0"/>
                <a:cs typeface="Times New Roman" pitchFamily="18" charset="0"/>
              </a:rPr>
              <a:t>inorganic chemical fertilizer &amp;</a:t>
            </a:r>
            <a:r>
              <a:rPr lang="en-US" sz="3200" b="1" spc="50" dirty="0" smtClean="0">
                <a:solidFill>
                  <a:srgbClr val="FF0000"/>
                </a:solidFill>
                <a:latin typeface="Times New Roman" pitchFamily="18" charset="0"/>
                <a:cs typeface="Times New Roman" pitchFamily="18" charset="0"/>
              </a:rPr>
              <a:t> </a:t>
            </a:r>
            <a:r>
              <a:rPr lang="en-US" sz="3200" b="1" spc="50" dirty="0" smtClean="0">
                <a:solidFill>
                  <a:srgbClr val="C00000"/>
                </a:solidFill>
                <a:latin typeface="Times New Roman" pitchFamily="18" charset="0"/>
                <a:cs typeface="Times New Roman" pitchFamily="18" charset="0"/>
              </a:rPr>
              <a:t>pesticides</a:t>
            </a:r>
            <a:r>
              <a:rPr lang="en-US" sz="3200" b="1" spc="50" dirty="0" smtClean="0">
                <a:solidFill>
                  <a:srgbClr val="FF0000"/>
                </a:solidFill>
                <a:latin typeface="Times New Roman" pitchFamily="18" charset="0"/>
                <a:cs typeface="Times New Roman" pitchFamily="18" charset="0"/>
              </a:rPr>
              <a:t> </a:t>
            </a:r>
            <a:r>
              <a:rPr lang="en-US" sz="3200" spc="50" dirty="0" smtClean="0">
                <a:latin typeface="Times New Roman" pitchFamily="18" charset="0"/>
                <a:cs typeface="Times New Roman" pitchFamily="18" charset="0"/>
              </a:rPr>
              <a:t>for crop production leads to </a:t>
            </a:r>
            <a:r>
              <a:rPr lang="en-US" sz="3200" b="1" spc="50" dirty="0" smtClean="0">
                <a:solidFill>
                  <a:srgbClr val="0070C0"/>
                </a:solidFill>
                <a:latin typeface="Times New Roman" pitchFamily="18" charset="0"/>
                <a:cs typeface="Times New Roman" pitchFamily="18" charset="0"/>
              </a:rPr>
              <a:t>eutrophication. </a:t>
            </a:r>
          </a:p>
          <a:p>
            <a:pPr marL="457200" indent="-457200" algn="l" rtl="0">
              <a:buFont typeface="Wingdings" pitchFamily="2" charset="2"/>
              <a:buChar char="v"/>
            </a:pPr>
            <a:endParaRPr lang="en-US" sz="3200" spc="50" dirty="0" smtClean="0">
              <a:latin typeface="Times New Roman" pitchFamily="18" charset="0"/>
              <a:cs typeface="Times New Roman" pitchFamily="18" charset="0"/>
            </a:endParaRPr>
          </a:p>
          <a:p>
            <a:pPr marL="457200" indent="-457200" algn="l" rtl="0">
              <a:buFont typeface="Wingdings" pitchFamily="2" charset="2"/>
              <a:buChar char="v"/>
            </a:pPr>
            <a:r>
              <a:rPr lang="en-US" sz="3200" spc="50" dirty="0" smtClean="0">
                <a:latin typeface="Times New Roman" pitchFamily="18" charset="0"/>
                <a:cs typeface="Times New Roman" pitchFamily="18" charset="0"/>
              </a:rPr>
              <a:t>Due to eutrophication </a:t>
            </a:r>
            <a:r>
              <a:rPr lang="en-US" sz="3200" b="1" spc="50" dirty="0" smtClean="0">
                <a:solidFill>
                  <a:srgbClr val="C00000"/>
                </a:solidFill>
                <a:latin typeface="Times New Roman" pitchFamily="18" charset="0"/>
                <a:cs typeface="Times New Roman" pitchFamily="18" charset="0"/>
              </a:rPr>
              <a:t>algae</a:t>
            </a:r>
            <a:r>
              <a:rPr lang="en-US" sz="3200" spc="50" dirty="0" smtClean="0">
                <a:solidFill>
                  <a:srgbClr val="C00000"/>
                </a:solidFill>
                <a:latin typeface="Times New Roman" pitchFamily="18" charset="0"/>
                <a:cs typeface="Times New Roman" pitchFamily="18" charset="0"/>
              </a:rPr>
              <a:t> </a:t>
            </a:r>
            <a:r>
              <a:rPr lang="en-US" sz="3200" spc="50" dirty="0" smtClean="0">
                <a:latin typeface="Times New Roman" pitchFamily="18" charset="0"/>
                <a:cs typeface="Times New Roman" pitchFamily="18" charset="0"/>
              </a:rPr>
              <a:t>produces </a:t>
            </a:r>
            <a:r>
              <a:rPr lang="en-US" sz="3200" b="1" spc="50" dirty="0" smtClean="0">
                <a:solidFill>
                  <a:srgbClr val="0070C0"/>
                </a:solidFill>
                <a:latin typeface="Times New Roman" pitchFamily="18" charset="0"/>
                <a:cs typeface="Times New Roman" pitchFamily="18" charset="0"/>
              </a:rPr>
              <a:t>some toxic substances</a:t>
            </a:r>
            <a:r>
              <a:rPr lang="en-US" sz="3200" spc="50" dirty="0" smtClean="0">
                <a:solidFill>
                  <a:srgbClr val="FF0000"/>
                </a:solidFill>
                <a:latin typeface="Times New Roman" pitchFamily="18" charset="0"/>
                <a:cs typeface="Times New Roman" pitchFamily="18" charset="0"/>
              </a:rPr>
              <a:t> </a:t>
            </a:r>
            <a:r>
              <a:rPr lang="en-US" sz="3200" spc="50" dirty="0" smtClean="0">
                <a:latin typeface="Times New Roman" pitchFamily="18" charset="0"/>
                <a:cs typeface="Times New Roman" pitchFamily="18" charset="0"/>
              </a:rPr>
              <a:t>that effects </a:t>
            </a:r>
            <a:r>
              <a:rPr lang="en-US" sz="3200" b="1" spc="50" dirty="0" smtClean="0">
                <a:solidFill>
                  <a:srgbClr val="FF0000"/>
                </a:solidFill>
                <a:latin typeface="Times New Roman" pitchFamily="18" charset="0"/>
                <a:cs typeface="Times New Roman" pitchFamily="18" charset="0"/>
              </a:rPr>
              <a:t>higher life forms </a:t>
            </a:r>
            <a:r>
              <a:rPr lang="en-US" sz="3200" spc="50" dirty="0">
                <a:latin typeface="Times New Roman" pitchFamily="18" charset="0"/>
                <a:cs typeface="Times New Roman" pitchFamily="18" charset="0"/>
              </a:rPr>
              <a:t>and</a:t>
            </a:r>
            <a:r>
              <a:rPr lang="en-US" sz="3200" spc="50" dirty="0" smtClean="0">
                <a:solidFill>
                  <a:srgbClr val="FF0000"/>
                </a:solidFill>
                <a:latin typeface="Times New Roman" pitchFamily="18" charset="0"/>
                <a:cs typeface="Times New Roman" pitchFamily="18" charset="0"/>
              </a:rPr>
              <a:t> </a:t>
            </a:r>
            <a:r>
              <a:rPr lang="en-US" sz="3200" b="1" spc="50" dirty="0">
                <a:solidFill>
                  <a:srgbClr val="FF0000"/>
                </a:solidFill>
                <a:latin typeface="Times New Roman" pitchFamily="18" charset="0"/>
                <a:cs typeface="Times New Roman" pitchFamily="18" charset="0"/>
              </a:rPr>
              <a:t>food chain </a:t>
            </a:r>
            <a:r>
              <a:rPr lang="en-US" sz="3200" spc="50" dirty="0">
                <a:latin typeface="Times New Roman" pitchFamily="18" charset="0"/>
                <a:cs typeface="Times New Roman" pitchFamily="18" charset="0"/>
              </a:rPr>
              <a:t>and causes </a:t>
            </a:r>
            <a:r>
              <a:rPr lang="en-US" sz="3200" b="1" spc="50" dirty="0">
                <a:solidFill>
                  <a:srgbClr val="FF0000"/>
                </a:solidFill>
                <a:latin typeface="Times New Roman" pitchFamily="18" charset="0"/>
                <a:cs typeface="Times New Roman" pitchFamily="18" charset="0"/>
              </a:rPr>
              <a:t>polluting of water source.</a:t>
            </a:r>
          </a:p>
        </p:txBody>
      </p:sp>
      <p:sp>
        <p:nvSpPr>
          <p:cNvPr id="3" name="Rectangle 2"/>
          <p:cNvSpPr/>
          <p:nvPr/>
        </p:nvSpPr>
        <p:spPr>
          <a:xfrm>
            <a:off x="971600" y="404664"/>
            <a:ext cx="3558025" cy="584775"/>
          </a:xfrm>
          <a:prstGeom prst="rect">
            <a:avLst/>
          </a:prstGeom>
        </p:spPr>
        <p:txBody>
          <a:bodyPr wrap="none">
            <a:spAutoFit/>
          </a:bodyPr>
          <a:lstStyle/>
          <a:p>
            <a:r>
              <a:rPr lang="en-US" sz="3200" b="1" cap="all" dirty="0"/>
              <a:t>Eutrophication</a:t>
            </a:r>
            <a:r>
              <a:rPr lang="en-US" sz="3200" spc="50" dirty="0"/>
              <a:t>:</a:t>
            </a:r>
            <a:r>
              <a:rPr lang="en-US" sz="3200" spc="50" dirty="0">
                <a:solidFill>
                  <a:prstClr val="black"/>
                </a:solidFill>
              </a:rPr>
              <a:t> </a:t>
            </a:r>
            <a:endParaRPr lang="ar-E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88840"/>
            <a:ext cx="8712968" cy="4493538"/>
          </a:xfrm>
          <a:prstGeom prst="rect">
            <a:avLst/>
          </a:prstGeom>
        </p:spPr>
        <p:txBody>
          <a:bodyPr wrap="square">
            <a:spAutoFit/>
          </a:bodyPr>
          <a:lstStyle/>
          <a:p>
            <a:pPr marL="457200" indent="-457200" algn="just" rtl="0">
              <a:spcBef>
                <a:spcPts val="600"/>
              </a:spcBef>
              <a:spcAft>
                <a:spcPts val="1200"/>
              </a:spcAft>
              <a:buClr>
                <a:srgbClr val="C00000"/>
              </a:buClr>
              <a:buFont typeface="Wingdings" pitchFamily="2" charset="2"/>
              <a:buChar char="v"/>
            </a:pPr>
            <a:r>
              <a:rPr lang="en-US" sz="3200" b="1" dirty="0" smtClean="0">
                <a:solidFill>
                  <a:srgbClr val="C00000"/>
                </a:solidFill>
                <a:latin typeface="Times New Roman" pitchFamily="18" charset="0"/>
                <a:cs typeface="Times New Roman" pitchFamily="18" charset="0"/>
              </a:rPr>
              <a:t>Mining industry </a:t>
            </a:r>
            <a:r>
              <a:rPr lang="en-US" sz="3200" dirty="0" smtClean="0">
                <a:latin typeface="Times New Roman" pitchFamily="18" charset="0"/>
                <a:cs typeface="Times New Roman" pitchFamily="18" charset="0"/>
              </a:rPr>
              <a:t>always poses a high threat to water pollution. </a:t>
            </a:r>
            <a:endParaRPr lang="en-US" sz="3200" dirty="0" smtClean="0">
              <a:solidFill>
                <a:schemeClr val="tx2">
                  <a:lumMod val="20000"/>
                  <a:lumOff val="80000"/>
                </a:schemeClr>
              </a:solidFill>
              <a:latin typeface="Times New Roman" pitchFamily="18" charset="0"/>
              <a:cs typeface="Times New Roman" pitchFamily="18" charset="0"/>
            </a:endParaRPr>
          </a:p>
          <a:p>
            <a:pPr marL="457200" indent="-457200" algn="just" rtl="0">
              <a:spcBef>
                <a:spcPts val="600"/>
              </a:spcBef>
              <a:spcAft>
                <a:spcPts val="1200"/>
              </a:spcAft>
              <a:buClr>
                <a:srgbClr val="C00000"/>
              </a:buClr>
              <a:buFont typeface="Wingdings" pitchFamily="2" charset="2"/>
              <a:buChar char="v"/>
            </a:pPr>
            <a:r>
              <a:rPr lang="en-US" sz="3200" dirty="0" smtClean="0">
                <a:latin typeface="Times New Roman" pitchFamily="18" charset="0"/>
                <a:cs typeface="Times New Roman" pitchFamily="18" charset="0"/>
              </a:rPr>
              <a:t>Mining industry dispose </a:t>
            </a:r>
            <a:r>
              <a:rPr lang="en-US" sz="3200" b="1" dirty="0" smtClean="0">
                <a:solidFill>
                  <a:srgbClr val="C00000"/>
                </a:solidFill>
                <a:latin typeface="Times New Roman" pitchFamily="18" charset="0"/>
                <a:cs typeface="Times New Roman" pitchFamily="18" charset="0"/>
              </a:rPr>
              <a:t>heavy metals and sulfuric compounds</a:t>
            </a:r>
            <a:r>
              <a:rPr lang="en-US" sz="3200" dirty="0" smtClean="0">
                <a:latin typeface="Times New Roman" pitchFamily="18" charset="0"/>
                <a:cs typeface="Times New Roman" pitchFamily="18" charset="0"/>
              </a:rPr>
              <a:t> previously stocked </a:t>
            </a:r>
            <a:r>
              <a:rPr lang="en-US" sz="3200" b="1" dirty="0" smtClean="0">
                <a:solidFill>
                  <a:srgbClr val="0070C0"/>
                </a:solidFill>
                <a:latin typeface="Times New Roman" pitchFamily="18" charset="0"/>
                <a:cs typeface="Times New Roman" pitchFamily="18" charset="0"/>
              </a:rPr>
              <a:t>underground the soil profile </a:t>
            </a:r>
            <a:r>
              <a:rPr lang="en-US" sz="3200" dirty="0" smtClean="0">
                <a:latin typeface="Times New Roman" pitchFamily="18" charset="0"/>
                <a:cs typeface="Times New Roman" pitchFamily="18" charset="0"/>
              </a:rPr>
              <a:t>to </a:t>
            </a:r>
            <a:r>
              <a:rPr lang="en-US" sz="3200" b="1" dirty="0" smtClean="0">
                <a:solidFill>
                  <a:srgbClr val="0070C0"/>
                </a:solidFill>
                <a:latin typeface="Times New Roman" pitchFamily="18" charset="0"/>
                <a:cs typeface="Times New Roman" pitchFamily="18" charset="0"/>
              </a:rPr>
              <a:t>environment </a:t>
            </a:r>
            <a:r>
              <a:rPr lang="en-US" sz="3200" b="1" dirty="0">
                <a:solidFill>
                  <a:srgbClr val="0070C0"/>
                </a:solidFill>
                <a:latin typeface="Times New Roman" pitchFamily="18" charset="0"/>
                <a:cs typeface="Times New Roman" pitchFamily="18" charset="0"/>
              </a:rPr>
              <a:t>triggering water pollution.  </a:t>
            </a:r>
          </a:p>
          <a:p>
            <a:pPr marL="457200" indent="-457200" algn="just" rtl="0">
              <a:spcBef>
                <a:spcPts val="600"/>
              </a:spcBef>
              <a:spcAft>
                <a:spcPts val="1200"/>
              </a:spcAft>
              <a:buClr>
                <a:srgbClr val="C00000"/>
              </a:buClr>
              <a:buFont typeface="Wingdings" pitchFamily="2" charset="2"/>
              <a:buChar char="v"/>
            </a:pPr>
            <a:r>
              <a:rPr lang="en-US" sz="3200" spc="50" dirty="0" smtClean="0">
                <a:latin typeface="Times New Roman" pitchFamily="18" charset="0"/>
                <a:cs typeface="Times New Roman" pitchFamily="18" charset="0"/>
              </a:rPr>
              <a:t>Hence all effort has to be made to </a:t>
            </a:r>
            <a:r>
              <a:rPr lang="en-US" sz="3200" b="1" spc="50" dirty="0" smtClean="0">
                <a:solidFill>
                  <a:srgbClr val="0070C0"/>
                </a:solidFill>
                <a:latin typeface="Times New Roman" pitchFamily="18" charset="0"/>
                <a:cs typeface="Times New Roman" pitchFamily="18" charset="0"/>
              </a:rPr>
              <a:t>nullify water pollution.</a:t>
            </a:r>
            <a:endParaRPr lang="ar-EG" sz="3200" b="1" spc="50" dirty="0">
              <a:solidFill>
                <a:srgbClr val="0070C0"/>
              </a:solidFill>
              <a:latin typeface="Times New Roman" pitchFamily="18" charset="0"/>
              <a:cs typeface="Times New Roman" pitchFamily="18" charset="0"/>
            </a:endParaRPr>
          </a:p>
        </p:txBody>
      </p:sp>
      <p:sp>
        <p:nvSpPr>
          <p:cNvPr id="3" name="Rectangle 2"/>
          <p:cNvSpPr/>
          <p:nvPr/>
        </p:nvSpPr>
        <p:spPr>
          <a:xfrm>
            <a:off x="649650" y="332656"/>
            <a:ext cx="1908215" cy="646331"/>
          </a:xfrm>
          <a:prstGeom prst="rect">
            <a:avLst/>
          </a:prstGeom>
        </p:spPr>
        <p:txBody>
          <a:bodyPr wrap="none">
            <a:spAutoFit/>
          </a:bodyPr>
          <a:lstStyle/>
          <a:p>
            <a:r>
              <a:rPr lang="en-US" sz="3600" b="1" spc="30" dirty="0">
                <a:latin typeface="Times New Roman" pitchFamily="18" charset="0"/>
                <a:cs typeface="Times New Roman" pitchFamily="18" charset="0"/>
              </a:rPr>
              <a:t>Mining:</a:t>
            </a:r>
            <a:r>
              <a:rPr lang="en-US" sz="3200" b="1" spc="30" dirty="0">
                <a:latin typeface="Times New Roman" pitchFamily="18" charset="0"/>
                <a:cs typeface="Times New Roman" pitchFamily="18" charset="0"/>
              </a:rPr>
              <a:t> </a:t>
            </a:r>
            <a:endParaRPr lang="ar-E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43658"/>
            <a:ext cx="8748464" cy="5355312"/>
          </a:xfrm>
          <a:prstGeom prst="rect">
            <a:avLst/>
          </a:prstGeom>
        </p:spPr>
        <p:txBody>
          <a:bodyPr wrap="square">
            <a:spAutoFit/>
          </a:bodyPr>
          <a:lstStyle/>
          <a:p>
            <a:pPr marL="457200" indent="-457200" algn="l" rtl="0">
              <a:spcBef>
                <a:spcPts val="600"/>
              </a:spcBef>
              <a:spcAft>
                <a:spcPts val="1200"/>
              </a:spcAft>
              <a:buClr>
                <a:srgbClr val="C00000"/>
              </a:buClr>
              <a:buFont typeface="Wingdings" pitchFamily="2" charset="2"/>
              <a:buChar char="v"/>
            </a:pPr>
            <a:r>
              <a:rPr lang="en-US" sz="3200" dirty="0">
                <a:solidFill>
                  <a:srgbClr val="1F497D"/>
                </a:solidFill>
                <a:latin typeface="Times New Roman" pitchFamily="18" charset="0"/>
                <a:ea typeface="+mj-ea"/>
                <a:cs typeface="Times New Roman" pitchFamily="18" charset="0"/>
              </a:rPr>
              <a:t>Solid wastes have </a:t>
            </a:r>
            <a:r>
              <a:rPr lang="en-US" sz="3200" dirty="0">
                <a:solidFill>
                  <a:srgbClr val="FF0000"/>
                </a:solidFill>
                <a:latin typeface="Times New Roman" pitchFamily="18" charset="0"/>
                <a:ea typeface="+mj-ea"/>
                <a:cs typeface="Times New Roman" pitchFamily="18" charset="0"/>
              </a:rPr>
              <a:t>a lion’s share </a:t>
            </a:r>
            <a:r>
              <a:rPr lang="en-US" sz="3200" dirty="0">
                <a:solidFill>
                  <a:srgbClr val="1F497D"/>
                </a:solidFill>
                <a:latin typeface="Times New Roman" pitchFamily="18" charset="0"/>
                <a:ea typeface="+mj-ea"/>
                <a:cs typeface="Times New Roman" pitchFamily="18" charset="0"/>
              </a:rPr>
              <a:t>among total </a:t>
            </a:r>
            <a:r>
              <a:rPr lang="en-US" sz="3200" dirty="0" smtClean="0">
                <a:solidFill>
                  <a:srgbClr val="1F497D"/>
                </a:solidFill>
                <a:latin typeface="Times New Roman" pitchFamily="18" charset="0"/>
                <a:ea typeface="+mj-ea"/>
                <a:cs typeface="Times New Roman" pitchFamily="18" charset="0"/>
              </a:rPr>
              <a:t>pollution.</a:t>
            </a:r>
          </a:p>
          <a:p>
            <a:pPr marL="457200" indent="-457200" algn="l" rtl="0">
              <a:spcBef>
                <a:spcPts val="600"/>
              </a:spcBef>
              <a:spcAft>
                <a:spcPts val="1200"/>
              </a:spcAft>
              <a:buClr>
                <a:srgbClr val="C00000"/>
              </a:buClr>
              <a:buFont typeface="Wingdings" pitchFamily="2" charset="2"/>
              <a:buChar char="v"/>
            </a:pPr>
            <a:r>
              <a:rPr lang="en-US" sz="3200" dirty="0" smtClean="0">
                <a:solidFill>
                  <a:srgbClr val="1F497D"/>
                </a:solidFill>
                <a:latin typeface="Times New Roman" pitchFamily="18" charset="0"/>
                <a:ea typeface="+mj-ea"/>
                <a:cs typeface="Times New Roman" pitchFamily="18" charset="0"/>
              </a:rPr>
              <a:t>Mainly </a:t>
            </a:r>
            <a:r>
              <a:rPr lang="en-US" sz="3200" dirty="0">
                <a:solidFill>
                  <a:srgbClr val="1F497D"/>
                </a:solidFill>
                <a:latin typeface="Times New Roman" pitchFamily="18" charset="0"/>
                <a:ea typeface="+mj-ea"/>
                <a:cs typeface="Times New Roman" pitchFamily="18" charset="0"/>
              </a:rPr>
              <a:t>it is composed of </a:t>
            </a:r>
            <a:r>
              <a:rPr lang="en-US" sz="3200" dirty="0">
                <a:solidFill>
                  <a:srgbClr val="FF0000"/>
                </a:solidFill>
                <a:latin typeface="Times New Roman" pitchFamily="18" charset="0"/>
                <a:ea typeface="+mj-ea"/>
                <a:cs typeface="Times New Roman" pitchFamily="18" charset="0"/>
              </a:rPr>
              <a:t>municipal solid waste (MSW), hazardous waste, plastic waste and </a:t>
            </a:r>
            <a:r>
              <a:rPr lang="en-US" sz="3200" dirty="0" smtClean="0">
                <a:solidFill>
                  <a:srgbClr val="FF0000"/>
                </a:solidFill>
                <a:latin typeface="Times New Roman" pitchFamily="18" charset="0"/>
                <a:ea typeface="+mj-ea"/>
                <a:cs typeface="Times New Roman" pitchFamily="18" charset="0"/>
              </a:rPr>
              <a:t>E-waste.</a:t>
            </a:r>
          </a:p>
          <a:p>
            <a:pPr marL="457200" indent="-457200" algn="l" rtl="0">
              <a:spcBef>
                <a:spcPts val="600"/>
              </a:spcBef>
              <a:spcAft>
                <a:spcPts val="1200"/>
              </a:spcAft>
              <a:buClr>
                <a:srgbClr val="C00000"/>
              </a:buClr>
              <a:buFont typeface="Wingdings" pitchFamily="2" charset="2"/>
              <a:buChar char="v"/>
            </a:pPr>
            <a:r>
              <a:rPr lang="en-US" sz="3200" dirty="0" smtClean="0">
                <a:solidFill>
                  <a:srgbClr val="1F497D"/>
                </a:solidFill>
                <a:latin typeface="Times New Roman" pitchFamily="18" charset="0"/>
                <a:ea typeface="+mj-ea"/>
                <a:cs typeface="Times New Roman" pitchFamily="18" charset="0"/>
              </a:rPr>
              <a:t>MSW </a:t>
            </a:r>
            <a:r>
              <a:rPr lang="en-US" sz="3200" dirty="0">
                <a:solidFill>
                  <a:srgbClr val="1F497D"/>
                </a:solidFill>
                <a:latin typeface="Times New Roman" pitchFamily="18" charset="0"/>
                <a:ea typeface="+mj-ea"/>
                <a:cs typeface="Times New Roman" pitchFamily="18" charset="0"/>
              </a:rPr>
              <a:t>also called as </a:t>
            </a:r>
            <a:r>
              <a:rPr lang="en-US" sz="3200" dirty="0">
                <a:solidFill>
                  <a:srgbClr val="FF0000"/>
                </a:solidFill>
                <a:latin typeface="Times New Roman" pitchFamily="18" charset="0"/>
                <a:ea typeface="+mj-ea"/>
                <a:cs typeface="Times New Roman" pitchFamily="18" charset="0"/>
              </a:rPr>
              <a:t>trash or garbage </a:t>
            </a:r>
            <a:r>
              <a:rPr lang="en-US" sz="3200" dirty="0">
                <a:solidFill>
                  <a:srgbClr val="1F497D"/>
                </a:solidFill>
                <a:latin typeface="Times New Roman" pitchFamily="18" charset="0"/>
                <a:ea typeface="+mj-ea"/>
                <a:cs typeface="Times New Roman" pitchFamily="18" charset="0"/>
              </a:rPr>
              <a:t>which is mainly composed of everyday items that are discarded by the </a:t>
            </a:r>
            <a:r>
              <a:rPr lang="en-US" sz="3200" dirty="0" smtClean="0">
                <a:solidFill>
                  <a:srgbClr val="1F497D"/>
                </a:solidFill>
                <a:latin typeface="Times New Roman" pitchFamily="18" charset="0"/>
                <a:ea typeface="+mj-ea"/>
                <a:cs typeface="Times New Roman" pitchFamily="18" charset="0"/>
              </a:rPr>
              <a:t>public</a:t>
            </a:r>
          </a:p>
          <a:p>
            <a:pPr algn="l" rtl="0"/>
            <a:endParaRPr lang="en-US" sz="2800" dirty="0" smtClean="0">
              <a:solidFill>
                <a:srgbClr val="1F497D"/>
              </a:solidFill>
              <a:latin typeface="Times New Roman" pitchFamily="18" charset="0"/>
              <a:ea typeface="+mj-ea"/>
              <a:cs typeface="Times New Roman" pitchFamily="18" charset="0"/>
            </a:endParaRPr>
          </a:p>
          <a:p>
            <a:pPr algn="l" rtl="0"/>
            <a:endParaRPr lang="ar-EG" dirty="0">
              <a:latin typeface="Times New Roman" pitchFamily="18" charset="0"/>
              <a:cs typeface="Times New Roman" pitchFamily="18" charset="0"/>
            </a:endParaRPr>
          </a:p>
        </p:txBody>
      </p:sp>
      <p:sp>
        <p:nvSpPr>
          <p:cNvPr id="3" name="Rectangle 2"/>
          <p:cNvSpPr/>
          <p:nvPr/>
        </p:nvSpPr>
        <p:spPr>
          <a:xfrm>
            <a:off x="611560" y="260648"/>
            <a:ext cx="6246440" cy="707886"/>
          </a:xfrm>
          <a:prstGeom prst="rect">
            <a:avLst/>
          </a:prstGeom>
        </p:spPr>
        <p:txBody>
          <a:bodyPr wrap="square">
            <a:spAutoFit/>
          </a:bodyPr>
          <a:lstStyle/>
          <a:p>
            <a:pPr algn="l" rtl="0"/>
            <a:r>
              <a:rPr lang="en-US" sz="4000" b="1" cap="all" dirty="0">
                <a:solidFill>
                  <a:srgbClr val="C00000"/>
                </a:solidFill>
                <a:ea typeface="+mj-ea"/>
                <a:cs typeface="+mj-cs"/>
              </a:rPr>
              <a:t>2- Soil pollution</a:t>
            </a:r>
            <a:endParaRPr lang="ar-EG" sz="4000" dirty="0">
              <a:solidFill>
                <a:srgbClr val="C00000"/>
              </a:solidFill>
            </a:endParaRPr>
          </a:p>
        </p:txBody>
      </p:sp>
    </p:spTree>
    <p:extLst>
      <p:ext uri="{BB962C8B-B14F-4D97-AF65-F5344CB8AC3E}">
        <p14:creationId xmlns:p14="http://schemas.microsoft.com/office/powerpoint/2010/main" val="210749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712968" cy="4519186"/>
          </a:xfrm>
          <a:prstGeom prst="rect">
            <a:avLst/>
          </a:prstGeom>
        </p:spPr>
        <p:txBody>
          <a:bodyPr wrap="square">
            <a:spAutoFit/>
          </a:bodyPr>
          <a:lstStyle/>
          <a:p>
            <a:pPr marL="457200" lvl="0" indent="-457200" algn="just" rtl="0">
              <a:spcBef>
                <a:spcPts val="700"/>
              </a:spcBef>
              <a:spcAft>
                <a:spcPts val="1200"/>
              </a:spcAft>
              <a:buClr>
                <a:srgbClr val="C00000"/>
              </a:buClr>
              <a:buSzPct val="60000"/>
              <a:buFont typeface="Wingdings" pitchFamily="2" charset="2"/>
              <a:buChar char="v"/>
            </a:pPr>
            <a:r>
              <a:rPr lang="en-US" sz="3200" spc="50" dirty="0">
                <a:solidFill>
                  <a:prstClr val="black"/>
                </a:solidFill>
                <a:latin typeface="Times New Roman" pitchFamily="18" charset="0"/>
                <a:cs typeface="Times New Roman" pitchFamily="18" charset="0"/>
              </a:rPr>
              <a:t>MSW is of two types, </a:t>
            </a:r>
            <a:r>
              <a:rPr lang="en-US" sz="3200" b="1" spc="50" dirty="0">
                <a:solidFill>
                  <a:srgbClr val="0070C0"/>
                </a:solidFill>
                <a:latin typeface="Times New Roman" pitchFamily="18" charset="0"/>
                <a:cs typeface="Times New Roman" pitchFamily="18" charset="0"/>
              </a:rPr>
              <a:t>biodegradable</a:t>
            </a:r>
            <a:r>
              <a:rPr lang="en-US" sz="3200" spc="50" dirty="0">
                <a:solidFill>
                  <a:prstClr val="black"/>
                </a:solidFill>
                <a:latin typeface="Times New Roman" pitchFamily="18" charset="0"/>
                <a:cs typeface="Times New Roman" pitchFamily="18" charset="0"/>
              </a:rPr>
              <a:t> or </a:t>
            </a:r>
            <a:r>
              <a:rPr lang="en-US" sz="3200" b="1" spc="50" dirty="0">
                <a:solidFill>
                  <a:srgbClr val="00B0F0"/>
                </a:solidFill>
                <a:latin typeface="Times New Roman" pitchFamily="18" charset="0"/>
                <a:cs typeface="Times New Roman" pitchFamily="18" charset="0"/>
              </a:rPr>
              <a:t>recyclable</a:t>
            </a:r>
            <a:r>
              <a:rPr lang="en-US" sz="3200" spc="50" dirty="0">
                <a:solidFill>
                  <a:prstClr val="black"/>
                </a:solidFill>
                <a:latin typeface="Times New Roman" pitchFamily="18" charset="0"/>
                <a:cs typeface="Times New Roman" pitchFamily="18" charset="0"/>
              </a:rPr>
              <a:t> and </a:t>
            </a:r>
            <a:r>
              <a:rPr lang="en-US" sz="3200" b="1" spc="50" dirty="0">
                <a:solidFill>
                  <a:srgbClr val="0070C0"/>
                </a:solidFill>
                <a:latin typeface="Times New Roman" pitchFamily="18" charset="0"/>
                <a:cs typeface="Times New Roman" pitchFamily="18" charset="0"/>
              </a:rPr>
              <a:t>non </a:t>
            </a:r>
            <a:r>
              <a:rPr lang="en-US" sz="3200" b="1" spc="50" dirty="0" smtClean="0">
                <a:solidFill>
                  <a:srgbClr val="0070C0"/>
                </a:solidFill>
                <a:latin typeface="Times New Roman" pitchFamily="18" charset="0"/>
                <a:cs typeface="Times New Roman" pitchFamily="18" charset="0"/>
              </a:rPr>
              <a:t>biodegradable</a:t>
            </a:r>
            <a:r>
              <a:rPr lang="en-US" sz="3200" spc="50" dirty="0" smtClean="0">
                <a:solidFill>
                  <a:prstClr val="black"/>
                </a:solidFill>
                <a:latin typeface="Times New Roman" pitchFamily="18" charset="0"/>
                <a:cs typeface="Times New Roman" pitchFamily="18" charset="0"/>
              </a:rPr>
              <a:t>.</a:t>
            </a:r>
          </a:p>
          <a:p>
            <a:pPr marL="457200" lvl="0" indent="-457200" algn="just" rtl="0">
              <a:spcBef>
                <a:spcPts val="700"/>
              </a:spcBef>
              <a:spcAft>
                <a:spcPts val="1200"/>
              </a:spcAft>
              <a:buClr>
                <a:srgbClr val="C00000"/>
              </a:buClr>
              <a:buSzPct val="60000"/>
              <a:buFont typeface="Wingdings" pitchFamily="2" charset="2"/>
              <a:buChar char="v"/>
            </a:pPr>
            <a:r>
              <a:rPr lang="en-US" sz="3200" b="1" spc="50" dirty="0" smtClean="0">
                <a:solidFill>
                  <a:srgbClr val="C00000"/>
                </a:solidFill>
                <a:latin typeface="Times New Roman" pitchFamily="18" charset="0"/>
                <a:cs typeface="Times New Roman" pitchFamily="18" charset="0"/>
              </a:rPr>
              <a:t>Non </a:t>
            </a:r>
            <a:r>
              <a:rPr lang="en-US" sz="3200" b="1" spc="50" dirty="0">
                <a:solidFill>
                  <a:srgbClr val="C00000"/>
                </a:solidFill>
                <a:latin typeface="Times New Roman" pitchFamily="18" charset="0"/>
                <a:cs typeface="Times New Roman" pitchFamily="18" charset="0"/>
              </a:rPr>
              <a:t>biodegradable </a:t>
            </a:r>
            <a:r>
              <a:rPr lang="en-US" sz="3200" spc="50" dirty="0">
                <a:solidFill>
                  <a:prstClr val="black"/>
                </a:solidFill>
                <a:latin typeface="Times New Roman" pitchFamily="18" charset="0"/>
                <a:cs typeface="Times New Roman" pitchFamily="18" charset="0"/>
              </a:rPr>
              <a:t>is more harmful in nature as it can’t be degraded. </a:t>
            </a:r>
          </a:p>
          <a:p>
            <a:pPr marL="457200" lvl="0" indent="-457200" algn="just" rtl="0">
              <a:spcBef>
                <a:spcPts val="700"/>
              </a:spcBef>
              <a:buClr>
                <a:srgbClr val="C00000"/>
              </a:buClr>
              <a:buSzPct val="60000"/>
              <a:buFont typeface="Wingdings" pitchFamily="2" charset="2"/>
              <a:buChar char="v"/>
            </a:pPr>
            <a:r>
              <a:rPr lang="en-US" sz="3200" b="1" spc="50" dirty="0">
                <a:solidFill>
                  <a:srgbClr val="C00000"/>
                </a:solidFill>
                <a:latin typeface="Times New Roman" pitchFamily="18" charset="0"/>
                <a:cs typeface="Times New Roman" pitchFamily="18" charset="0"/>
              </a:rPr>
              <a:t>Hazardous wastes </a:t>
            </a:r>
            <a:r>
              <a:rPr lang="en-US" sz="3200" spc="50" dirty="0">
                <a:solidFill>
                  <a:prstClr val="black"/>
                </a:solidFill>
                <a:latin typeface="Times New Roman" pitchFamily="18" charset="0"/>
                <a:cs typeface="Times New Roman" pitchFamily="18" charset="0"/>
              </a:rPr>
              <a:t>always pose a great threat to an environment. They are classified into </a:t>
            </a:r>
            <a:r>
              <a:rPr lang="en-US" sz="3200" b="1" spc="50" dirty="0">
                <a:solidFill>
                  <a:srgbClr val="0070C0"/>
                </a:solidFill>
                <a:latin typeface="Times New Roman" pitchFamily="18" charset="0"/>
                <a:cs typeface="Times New Roman" pitchFamily="18" charset="0"/>
              </a:rPr>
              <a:t>4 categories viz. ignitability, reactivity, corrosively and toxicity</a:t>
            </a:r>
          </a:p>
        </p:txBody>
      </p:sp>
    </p:spTree>
    <p:extLst>
      <p:ext uri="{BB962C8B-B14F-4D97-AF65-F5344CB8AC3E}">
        <p14:creationId xmlns:p14="http://schemas.microsoft.com/office/powerpoint/2010/main" val="375141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484784"/>
            <a:ext cx="8929718" cy="1962620"/>
          </a:xfrm>
        </p:spPr>
        <p:txBody>
          <a:bodyPr>
            <a:normAutofit/>
          </a:bodyPr>
          <a:lstStyle/>
          <a:p>
            <a:pPr algn="l" rtl="0">
              <a:buNone/>
            </a:pPr>
            <a:r>
              <a:rPr lang="en-US" sz="3000" b="1" dirty="0" smtClean="0">
                <a:solidFill>
                  <a:srgbClr val="FF0000"/>
                </a:solidFill>
                <a:latin typeface="Times New Roman" pitchFamily="18" charset="0"/>
                <a:cs typeface="Times New Roman" pitchFamily="18" charset="0"/>
              </a:rPr>
              <a:t>1-Pathogens</a:t>
            </a:r>
            <a:endParaRPr lang="en-US" sz="3000" b="1" dirty="0" smtClean="0">
              <a:latin typeface="Times New Roman" pitchFamily="18" charset="0"/>
              <a:cs typeface="Times New Roman" pitchFamily="18" charset="0"/>
            </a:endParaRPr>
          </a:p>
          <a:p>
            <a:pPr lvl="0" algn="l" rtl="0"/>
            <a:r>
              <a:rPr lang="en-US" sz="3000" dirty="0" smtClean="0">
                <a:solidFill>
                  <a:schemeClr val="tx2">
                    <a:lumMod val="20000"/>
                    <a:lumOff val="80000"/>
                  </a:schemeClr>
                </a:solidFill>
                <a:latin typeface="Times New Roman" pitchFamily="18" charset="0"/>
                <a:cs typeface="Times New Roman" pitchFamily="18" charset="0"/>
              </a:rPr>
              <a:t> </a:t>
            </a:r>
            <a:r>
              <a:rPr lang="en-US" sz="3000" dirty="0">
                <a:latin typeface="Times New Roman" pitchFamily="18" charset="0"/>
                <a:cs typeface="Times New Roman" pitchFamily="18" charset="0"/>
              </a:rPr>
              <a:t>Microorganisms cause disease </a:t>
            </a:r>
          </a:p>
          <a:p>
            <a:pPr algn="l" rtl="0">
              <a:buNone/>
            </a:pPr>
            <a:r>
              <a:rPr lang="en-US" sz="3000" b="1" dirty="0" smtClean="0">
                <a:latin typeface="Times New Roman" pitchFamily="18" charset="0"/>
                <a:cs typeface="Times New Roman" pitchFamily="18" charset="0"/>
              </a:rPr>
              <a:t>     Source</a:t>
            </a:r>
            <a:r>
              <a:rPr lang="en-US" sz="3000" b="1" dirty="0">
                <a:latin typeface="Times New Roman" pitchFamily="18" charset="0"/>
                <a:cs typeface="Times New Roman" pitchFamily="18" charset="0"/>
              </a:rPr>
              <a:t>:</a:t>
            </a:r>
            <a:r>
              <a:rPr lang="en-US" sz="3000" dirty="0">
                <a:latin typeface="Times New Roman" pitchFamily="18" charset="0"/>
                <a:cs typeface="Times New Roman" pitchFamily="18" charset="0"/>
              </a:rPr>
              <a:t> human sewage, animal </a:t>
            </a:r>
            <a:r>
              <a:rPr lang="en-US" sz="3000" dirty="0" smtClean="0">
                <a:latin typeface="Times New Roman" pitchFamily="18" charset="0"/>
                <a:cs typeface="Times New Roman" pitchFamily="18" charset="0"/>
              </a:rPr>
              <a:t>manure</a:t>
            </a:r>
            <a:endParaRPr lang="en-US" sz="3000" dirty="0">
              <a:solidFill>
                <a:schemeClr val="tx2">
                  <a:lumMod val="20000"/>
                  <a:lumOff val="80000"/>
                </a:schemeClr>
              </a:solidFill>
              <a:latin typeface="Times New Roman" pitchFamily="18" charset="0"/>
              <a:cs typeface="Times New Roman" pitchFamily="18" charset="0"/>
            </a:endParaRPr>
          </a:p>
        </p:txBody>
      </p:sp>
      <p:sp>
        <p:nvSpPr>
          <p:cNvPr id="2" name="Rectangle 1"/>
          <p:cNvSpPr/>
          <p:nvPr/>
        </p:nvSpPr>
        <p:spPr>
          <a:xfrm>
            <a:off x="2378675" y="188640"/>
            <a:ext cx="4386650" cy="553998"/>
          </a:xfrm>
          <a:prstGeom prst="rect">
            <a:avLst/>
          </a:prstGeom>
        </p:spPr>
        <p:txBody>
          <a:bodyPr wrap="none">
            <a:spAutoFit/>
          </a:bodyPr>
          <a:lstStyle/>
          <a:p>
            <a:pPr marL="320040" lvl="0" indent="-320040" algn="l" rtl="0">
              <a:spcBef>
                <a:spcPts val="700"/>
              </a:spcBef>
              <a:buClr>
                <a:srgbClr val="C0504D"/>
              </a:buClr>
              <a:buSzPct val="60000"/>
            </a:pPr>
            <a:r>
              <a:rPr lang="en-US" sz="3000" b="1" dirty="0">
                <a:solidFill>
                  <a:prstClr val="black"/>
                </a:solidFill>
                <a:latin typeface="Times New Roman" pitchFamily="18" charset="0"/>
                <a:cs typeface="Times New Roman" pitchFamily="18" charset="0"/>
              </a:rPr>
              <a:t>Types of Water Pollution:</a:t>
            </a:r>
          </a:p>
        </p:txBody>
      </p:sp>
      <p:sp>
        <p:nvSpPr>
          <p:cNvPr id="4" name="Rectangle 3"/>
          <p:cNvSpPr/>
          <p:nvPr/>
        </p:nvSpPr>
        <p:spPr>
          <a:xfrm>
            <a:off x="251520" y="3429000"/>
            <a:ext cx="8640960" cy="3131627"/>
          </a:xfrm>
          <a:prstGeom prst="rect">
            <a:avLst/>
          </a:prstGeom>
        </p:spPr>
        <p:txBody>
          <a:bodyPr wrap="square">
            <a:spAutoFit/>
          </a:bodyPr>
          <a:lstStyle/>
          <a:p>
            <a:pPr marL="320040" lvl="0" indent="-320040" algn="l" rtl="0">
              <a:spcBef>
                <a:spcPts val="700"/>
              </a:spcBef>
              <a:buClr>
                <a:srgbClr val="C0504D"/>
              </a:buClr>
              <a:buSzPct val="60000"/>
            </a:pPr>
            <a:r>
              <a:rPr lang="en-US" sz="3000" dirty="0">
                <a:solidFill>
                  <a:prstClr val="black"/>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2-Nutrients</a:t>
            </a:r>
            <a:r>
              <a:rPr lang="en-US" sz="3000" dirty="0">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and biodegradable organic matter</a:t>
            </a:r>
            <a:r>
              <a:rPr lang="en-US" sz="3000" dirty="0">
                <a:solidFill>
                  <a:prstClr val="black"/>
                </a:solidFill>
                <a:latin typeface="Times New Roman" pitchFamily="18" charset="0"/>
                <a:cs typeface="Times New Roman" pitchFamily="18" charset="0"/>
              </a:rPr>
              <a:t> </a:t>
            </a:r>
          </a:p>
          <a:p>
            <a:pPr marL="320040" lvl="0" indent="-320040" algn="l" rtl="0">
              <a:spcBef>
                <a:spcPts val="700"/>
              </a:spcBef>
              <a:buClr>
                <a:srgbClr val="C0504D"/>
              </a:buClr>
              <a:buSzPct val="60000"/>
            </a:pPr>
            <a:r>
              <a:rPr lang="en-US" sz="3000" dirty="0">
                <a:solidFill>
                  <a:prstClr val="black"/>
                </a:solidFill>
                <a:latin typeface="Times New Roman" pitchFamily="18" charset="0"/>
                <a:cs typeface="Times New Roman" pitchFamily="18" charset="0"/>
              </a:rPr>
              <a:t>      a</a:t>
            </a:r>
            <a:r>
              <a:rPr lang="en-US" sz="3000" b="1" dirty="0">
                <a:solidFill>
                  <a:prstClr val="black"/>
                </a:solidFill>
                <a:latin typeface="Times New Roman" pitchFamily="18" charset="0"/>
                <a:cs typeface="Times New Roman" pitchFamily="18" charset="0"/>
              </a:rPr>
              <a:t>s </a:t>
            </a:r>
            <a:r>
              <a:rPr lang="en-US" sz="3000" dirty="0">
                <a:solidFill>
                  <a:prstClr val="black"/>
                </a:solidFill>
                <a:latin typeface="Times New Roman" pitchFamily="18" charset="0"/>
                <a:cs typeface="Times New Roman" pitchFamily="18" charset="0"/>
              </a:rPr>
              <a:t>remains of animal and plants "Feces, leaves and wood …"</a:t>
            </a:r>
          </a:p>
          <a:p>
            <a:pPr marL="320040" lvl="0" indent="-320040" algn="l" rtl="0">
              <a:spcBef>
                <a:spcPts val="700"/>
              </a:spcBef>
              <a:buClr>
                <a:srgbClr val="C0504D"/>
              </a:buClr>
              <a:buSzPct val="60000"/>
            </a:pPr>
            <a:r>
              <a:rPr lang="en-US" sz="3000" dirty="0">
                <a:solidFill>
                  <a:prstClr val="black"/>
                </a:solidFill>
                <a:latin typeface="Times New Roman" pitchFamily="18" charset="0"/>
                <a:cs typeface="Times New Roman" pitchFamily="18" charset="0"/>
              </a:rPr>
              <a:t>    They are broken down by organisms into minerals nutrients pollute water</a:t>
            </a:r>
            <a:r>
              <a:rPr lang="en-US" sz="3000" dirty="0">
                <a:solidFill>
                  <a:srgbClr val="1F497D">
                    <a:lumMod val="20000"/>
                    <a:lumOff val="80000"/>
                  </a:srgbClr>
                </a:solidFill>
                <a:latin typeface="Times New Roman" pitchFamily="18" charset="0"/>
                <a:cs typeface="Times New Roman" pitchFamily="18" charset="0"/>
              </a:rPr>
              <a:t>.</a:t>
            </a:r>
          </a:p>
          <a:p>
            <a:pPr marL="320040" lvl="0" indent="-320040" algn="l" rtl="0">
              <a:spcBef>
                <a:spcPts val="700"/>
              </a:spcBef>
              <a:buClr>
                <a:srgbClr val="C0504D"/>
              </a:buClr>
              <a:buSzPct val="60000"/>
            </a:pPr>
            <a:r>
              <a:rPr lang="en-US" sz="3000" dirty="0">
                <a:solidFill>
                  <a:prstClr val="black"/>
                </a:solidFill>
                <a:latin typeface="Times New Roman" pitchFamily="18" charset="0"/>
                <a:cs typeface="Times New Roman" pitchFamily="18" charset="0"/>
              </a:rPr>
              <a:t>     </a:t>
            </a:r>
            <a:endParaRPr lang="ar-EG" sz="2900" dirty="0">
              <a:solidFill>
                <a:prstClr val="black"/>
              </a:solidFill>
            </a:endParaRPr>
          </a:p>
        </p:txBody>
      </p:sp>
    </p:spTree>
    <p:extLst>
      <p:ext uri="{BB962C8B-B14F-4D97-AF65-F5344CB8AC3E}">
        <p14:creationId xmlns:p14="http://schemas.microsoft.com/office/powerpoint/2010/main" val="309139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00808"/>
            <a:ext cx="8856984" cy="4080604"/>
          </a:xfrm>
          <a:prstGeom prst="rect">
            <a:avLst/>
          </a:prstGeom>
        </p:spPr>
        <p:txBody>
          <a:bodyPr wrap="square">
            <a:spAutoFit/>
          </a:bodyPr>
          <a:lstStyle/>
          <a:p>
            <a:pPr marL="320040" lvl="0" indent="-320040" algn="l" rtl="0">
              <a:spcBef>
                <a:spcPts val="700"/>
              </a:spcBef>
              <a:spcAft>
                <a:spcPts val="1200"/>
              </a:spcAft>
              <a:buClr>
                <a:srgbClr val="C0504D"/>
              </a:buClr>
              <a:buSzPct val="60000"/>
            </a:pPr>
            <a:r>
              <a:rPr lang="en-US" sz="3000" b="1" dirty="0">
                <a:solidFill>
                  <a:srgbClr val="FF0000"/>
                </a:solidFill>
                <a:latin typeface="Times New Roman" pitchFamily="18" charset="0"/>
                <a:cs typeface="Times New Roman" pitchFamily="18" charset="0"/>
              </a:rPr>
              <a:t>3-Physical Agents: </a:t>
            </a:r>
            <a:r>
              <a:rPr lang="en-US" sz="3000" dirty="0">
                <a:solidFill>
                  <a:prstClr val="black"/>
                </a:solidFill>
                <a:latin typeface="Times New Roman" pitchFamily="18" charset="0"/>
                <a:cs typeface="Times New Roman" pitchFamily="18" charset="0"/>
              </a:rPr>
              <a:t>as Heat and suspended solids (Soil</a:t>
            </a:r>
            <a:r>
              <a:rPr lang="en-US" sz="3000" dirty="0" smtClean="0">
                <a:solidFill>
                  <a:prstClr val="black"/>
                </a:solidFill>
                <a:latin typeface="Times New Roman" pitchFamily="18" charset="0"/>
                <a:cs typeface="Times New Roman" pitchFamily="18" charset="0"/>
              </a:rPr>
              <a:t>).</a:t>
            </a:r>
          </a:p>
          <a:p>
            <a:pPr marL="320040" lvl="0" indent="-320040" algn="l" rtl="0">
              <a:spcBef>
                <a:spcPts val="700"/>
              </a:spcBef>
              <a:spcAft>
                <a:spcPts val="1200"/>
              </a:spcAft>
              <a:buClr>
                <a:srgbClr val="C0504D"/>
              </a:buClr>
              <a:buSzPct val="60000"/>
            </a:pPr>
            <a:r>
              <a:rPr lang="en-US" sz="3000" dirty="0" smtClean="0">
                <a:solidFill>
                  <a:prstClr val="black"/>
                </a:solidFill>
                <a:latin typeface="Times New Roman" pitchFamily="18" charset="0"/>
                <a:cs typeface="Times New Roman" pitchFamily="18" charset="0"/>
              </a:rPr>
              <a:t>    </a:t>
            </a:r>
            <a:r>
              <a:rPr lang="en-US" sz="3000" dirty="0">
                <a:solidFill>
                  <a:prstClr val="black"/>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4- Toxic Chemicals: </a:t>
            </a:r>
          </a:p>
          <a:p>
            <a:pPr marL="320040" lvl="0" indent="-320040" algn="l" rtl="0">
              <a:spcBef>
                <a:spcPts val="700"/>
              </a:spcBef>
              <a:buClr>
                <a:srgbClr val="C0504D"/>
              </a:buClr>
              <a:buSzPct val="60000"/>
            </a:pPr>
            <a:r>
              <a:rPr lang="en-US" sz="3000" b="1" dirty="0">
                <a:solidFill>
                  <a:prstClr val="black"/>
                </a:solidFill>
                <a:latin typeface="Times New Roman" pitchFamily="18" charset="0"/>
                <a:cs typeface="Times New Roman" pitchFamily="18" charset="0"/>
              </a:rPr>
              <a:t>      as</a:t>
            </a:r>
            <a:r>
              <a:rPr lang="en-US" sz="3000" dirty="0">
                <a:solidFill>
                  <a:prstClr val="black"/>
                </a:solidFill>
                <a:latin typeface="Times New Roman" pitchFamily="18" charset="0"/>
                <a:cs typeface="Times New Roman" pitchFamily="18" charset="0"/>
              </a:rPr>
              <a:t> any chemicals are poisonous to organisms.</a:t>
            </a:r>
          </a:p>
          <a:p>
            <a:pPr marL="320040" lvl="0" indent="-320040" algn="l" rtl="0">
              <a:spcBef>
                <a:spcPts val="700"/>
              </a:spcBef>
              <a:buClr>
                <a:srgbClr val="C0504D"/>
              </a:buClr>
              <a:buSzPct val="60000"/>
              <a:buFont typeface="Wingdings"/>
              <a:buChar char=""/>
            </a:pPr>
            <a:r>
              <a:rPr lang="en-US" sz="3000" b="1" dirty="0">
                <a:solidFill>
                  <a:prstClr val="black"/>
                </a:solidFill>
                <a:latin typeface="Times New Roman" pitchFamily="18" charset="0"/>
                <a:cs typeface="Times New Roman" pitchFamily="18" charset="0"/>
              </a:rPr>
              <a:t>Metals:</a:t>
            </a:r>
            <a:r>
              <a:rPr lang="en-US" sz="3000" dirty="0">
                <a:solidFill>
                  <a:prstClr val="black"/>
                </a:solidFill>
                <a:latin typeface="Times New Roman" pitchFamily="18" charset="0"/>
                <a:cs typeface="Times New Roman" pitchFamily="18" charset="0"/>
              </a:rPr>
              <a:t> (Lead, Mercury …).</a:t>
            </a:r>
          </a:p>
          <a:p>
            <a:pPr marL="320040" lvl="0" indent="-320040" algn="l" rtl="0">
              <a:spcBef>
                <a:spcPts val="700"/>
              </a:spcBef>
              <a:buClr>
                <a:srgbClr val="C0504D"/>
              </a:buClr>
              <a:buSzPct val="60000"/>
              <a:buFont typeface="Wingdings"/>
              <a:buChar char=""/>
            </a:pPr>
            <a:r>
              <a:rPr lang="en-US" sz="3000" b="1" dirty="0">
                <a:solidFill>
                  <a:prstClr val="black"/>
                </a:solidFill>
                <a:latin typeface="Times New Roman" pitchFamily="18" charset="0"/>
                <a:cs typeface="Times New Roman" pitchFamily="18" charset="0"/>
              </a:rPr>
              <a:t>Organic Components:</a:t>
            </a:r>
            <a:r>
              <a:rPr lang="en-US" sz="3000" dirty="0">
                <a:solidFill>
                  <a:prstClr val="black"/>
                </a:solidFill>
                <a:latin typeface="Times New Roman" pitchFamily="18" charset="0"/>
                <a:cs typeface="Times New Roman" pitchFamily="18" charset="0"/>
              </a:rPr>
              <a:t> (Pesticides, petrochemical industry...).</a:t>
            </a:r>
          </a:p>
          <a:p>
            <a:pPr marL="320040" lvl="0" indent="-320040" algn="l" rtl="0">
              <a:spcBef>
                <a:spcPts val="700"/>
              </a:spcBef>
              <a:buClr>
                <a:srgbClr val="C0504D"/>
              </a:buClr>
              <a:buSzPct val="60000"/>
              <a:buFont typeface="Wingdings"/>
              <a:buChar char=""/>
            </a:pPr>
            <a:r>
              <a:rPr lang="en-US" sz="3000" b="1" dirty="0">
                <a:solidFill>
                  <a:prstClr val="black"/>
                </a:solidFill>
                <a:latin typeface="Times New Roman" pitchFamily="18" charset="0"/>
                <a:cs typeface="Times New Roman" pitchFamily="18" charset="0"/>
              </a:rPr>
              <a:t>Radioactive Waste</a:t>
            </a:r>
            <a:r>
              <a:rPr lang="en-US" sz="3000" b="1" dirty="0">
                <a:solidFill>
                  <a:srgbClr val="FF0000"/>
                </a:solidFill>
                <a:latin typeface="Times New Roman" pitchFamily="18" charset="0"/>
                <a:cs typeface="Times New Roman" pitchFamily="18" charset="0"/>
              </a:rPr>
              <a:t>.</a:t>
            </a:r>
            <a:endParaRPr lang="en-US" sz="3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499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07504" y="1268760"/>
            <a:ext cx="8856984" cy="5400600"/>
          </a:xfrm>
        </p:spPr>
        <p:txBody>
          <a:bodyPr>
            <a:normAutofit/>
            <a:scene3d>
              <a:camera prst="orthographicFront"/>
              <a:lightRig rig="threePt" dir="t"/>
            </a:scene3d>
            <a:sp3d extrusionH="57150">
              <a:bevelT w="38100" h="38100" prst="angle"/>
            </a:sp3d>
          </a:bodyPr>
          <a:lstStyle/>
          <a:p>
            <a:pPr algn="ctr"/>
            <a:endParaRPr lang="ar-EG" sz="4400" dirty="0" smtClean="0"/>
          </a:p>
          <a:p>
            <a:pPr algn="ctr" rtl="0">
              <a:buNone/>
            </a:pPr>
            <a:endParaRPr lang="en-US" sz="4400" dirty="0" smtClean="0"/>
          </a:p>
          <a:p>
            <a:pPr algn="l" rtl="0">
              <a:buNone/>
            </a:pPr>
            <a:endParaRPr lang="en-US" sz="3600" dirty="0" smtClean="0"/>
          </a:p>
          <a:p>
            <a:pPr algn="l" rtl="0">
              <a:buNone/>
            </a:pPr>
            <a:endParaRPr lang="en-US" sz="3600" dirty="0" smtClean="0"/>
          </a:p>
          <a:p>
            <a:pPr algn="l" rtl="0">
              <a:buNone/>
            </a:pPr>
            <a:r>
              <a:rPr lang="en-US" sz="3600" b="1" dirty="0" smtClean="0">
                <a:solidFill>
                  <a:srgbClr val="C00000"/>
                </a:solidFill>
              </a:rPr>
              <a:t>   </a:t>
            </a:r>
            <a:endParaRPr lang="en-US" sz="3600" b="1" dirty="0">
              <a:solidFill>
                <a:srgbClr val="C00000"/>
              </a:solidFill>
            </a:endParaRPr>
          </a:p>
          <a:p>
            <a:pPr lvl="0" algn="l" rtl="0">
              <a:buClr>
                <a:srgbClr val="C0504D"/>
              </a:buClr>
              <a:buNone/>
            </a:pPr>
            <a:r>
              <a:rPr lang="en-US" sz="3600" b="1" dirty="0" smtClean="0">
                <a:solidFill>
                  <a:schemeClr val="accent1">
                    <a:lumMod val="50000"/>
                  </a:schemeClr>
                </a:solidFill>
                <a:latin typeface="Algerian" pitchFamily="82" charset="0"/>
              </a:rPr>
              <a:t>   </a:t>
            </a:r>
            <a:r>
              <a:rPr lang="en-US" sz="4000" b="1" dirty="0" smtClean="0">
                <a:solidFill>
                  <a:srgbClr val="FF0000"/>
                </a:solidFill>
                <a:effectLst>
                  <a:outerShdw blurRad="38100" dist="38100" dir="2700000" algn="tl">
                    <a:srgbClr val="000000">
                      <a:alpha val="43137"/>
                    </a:srgbClr>
                  </a:outerShdw>
                </a:effectLst>
                <a:latin typeface="Algerian" pitchFamily="82" charset="0"/>
              </a:rPr>
              <a:t>P</a:t>
            </a:r>
            <a:r>
              <a:rPr lang="en-US" sz="4000" b="1" dirty="0" smtClean="0">
                <a:solidFill>
                  <a:srgbClr val="C00000"/>
                </a:solidFill>
              </a:rPr>
              <a:t>rof</a:t>
            </a:r>
            <a:r>
              <a:rPr lang="en-US" sz="4000" b="1" dirty="0" smtClean="0">
                <a:solidFill>
                  <a:srgbClr val="FF0000"/>
                </a:solidFill>
                <a:effectLst>
                  <a:outerShdw blurRad="38100" dist="38100" dir="2700000" algn="tl">
                    <a:srgbClr val="000000">
                      <a:alpha val="43137"/>
                    </a:srgbClr>
                  </a:outerShdw>
                </a:effectLst>
                <a:latin typeface="Algerian" pitchFamily="82" charset="0"/>
              </a:rPr>
              <a:t>.</a:t>
            </a:r>
            <a:r>
              <a:rPr lang="en-US" sz="3900" b="1" dirty="0" smtClean="0">
                <a:solidFill>
                  <a:schemeClr val="accent1">
                    <a:lumMod val="50000"/>
                  </a:schemeClr>
                </a:solidFill>
                <a:latin typeface="Algerian" pitchFamily="82" charset="0"/>
              </a:rPr>
              <a:t> </a:t>
            </a:r>
            <a:r>
              <a:rPr lang="en-US" sz="4000" b="1" dirty="0" smtClean="0">
                <a:solidFill>
                  <a:schemeClr val="accent1">
                    <a:lumMod val="50000"/>
                  </a:schemeClr>
                </a:solidFill>
              </a:rPr>
              <a:t>Maie </a:t>
            </a:r>
            <a:r>
              <a:rPr lang="en-US" sz="4000" b="1" dirty="0">
                <a:solidFill>
                  <a:schemeClr val="accent1">
                    <a:lumMod val="50000"/>
                  </a:schemeClr>
                </a:solidFill>
              </a:rPr>
              <a:t>El-</a:t>
            </a:r>
            <a:r>
              <a:rPr lang="en-US" sz="4000" b="1" dirty="0" err="1">
                <a:solidFill>
                  <a:schemeClr val="accent1">
                    <a:lumMod val="50000"/>
                  </a:schemeClr>
                </a:solidFill>
              </a:rPr>
              <a:t>Gammal</a:t>
            </a:r>
            <a:endParaRPr lang="en-US" sz="4000" b="1" dirty="0">
              <a:solidFill>
                <a:schemeClr val="accent1">
                  <a:lumMod val="50000"/>
                </a:schemeClr>
              </a:solidFill>
            </a:endParaRPr>
          </a:p>
          <a:p>
            <a:pPr algn="l" rtl="0">
              <a:buNone/>
            </a:pPr>
            <a:endParaRPr lang="en-US" sz="3200" b="1" dirty="0" smtClean="0">
              <a:solidFill>
                <a:srgbClr val="C00000"/>
              </a:solidFill>
            </a:endParaRPr>
          </a:p>
          <a:p>
            <a:pPr algn="ctr" rtl="0">
              <a:buNone/>
            </a:pPr>
            <a:r>
              <a:rPr lang="en-US" sz="2800" b="1" dirty="0" smtClean="0">
                <a:solidFill>
                  <a:srgbClr val="7030A0"/>
                </a:solidFill>
                <a:effectLst>
                  <a:outerShdw blurRad="38100" dist="38100" dir="2700000" algn="tl">
                    <a:srgbClr val="000000">
                      <a:alpha val="43137"/>
                    </a:srgbClr>
                  </a:outerShdw>
                </a:effectLst>
                <a:latin typeface="Algerian" pitchFamily="82" charset="0"/>
              </a:rPr>
              <a:t>     </a:t>
            </a:r>
            <a:r>
              <a:rPr lang="en-US" sz="2800" b="1" dirty="0" smtClean="0">
                <a:solidFill>
                  <a:srgbClr val="FF0000"/>
                </a:solidFill>
                <a:effectLst>
                  <a:outerShdw blurRad="38100" dist="38100" dir="2700000" algn="tl">
                    <a:srgbClr val="000000">
                      <a:alpha val="43137"/>
                    </a:srgbClr>
                  </a:outerShdw>
                </a:effectLst>
                <a:latin typeface="Algerian" pitchFamily="82" charset="0"/>
              </a:rPr>
              <a:t>Environmental Sciences Department</a:t>
            </a:r>
            <a:endParaRPr lang="en-US" sz="2800" dirty="0">
              <a:solidFill>
                <a:srgbClr val="FF0000"/>
              </a:solidFill>
              <a:effectLst>
                <a:outerShdw blurRad="38100" dist="38100" dir="2700000" algn="tl">
                  <a:srgbClr val="000000">
                    <a:alpha val="43137"/>
                  </a:srgbClr>
                </a:outerShdw>
              </a:effectLst>
              <a:latin typeface="Algerian" pitchFamily="82" charset="0"/>
            </a:endParaRPr>
          </a:p>
        </p:txBody>
      </p:sp>
      <p:sp>
        <p:nvSpPr>
          <p:cNvPr id="3" name="Round Diagonal Corner Rectangle 2"/>
          <p:cNvSpPr/>
          <p:nvPr/>
        </p:nvSpPr>
        <p:spPr>
          <a:xfrm>
            <a:off x="2267744" y="1916832"/>
            <a:ext cx="5040560" cy="914400"/>
          </a:xfrm>
          <a:prstGeom prst="round2DiagRect">
            <a:avLst/>
          </a:prstGeom>
        </p:spPr>
        <p:style>
          <a:lnRef idx="2">
            <a:schemeClr val="accent2"/>
          </a:lnRef>
          <a:fillRef idx="1001">
            <a:schemeClr val="lt2"/>
          </a:fillRef>
          <a:effectRef idx="0">
            <a:schemeClr val="accent2"/>
          </a:effectRef>
          <a:fontRef idx="minor">
            <a:schemeClr val="dk1"/>
          </a:fontRef>
        </p:style>
        <p:txBody>
          <a:bodyPr rtlCol="1" anchor="ctr"/>
          <a:lstStyle/>
          <a:p>
            <a:pPr marL="320040" lvl="0" indent="-320040" algn="ctr" rtl="0">
              <a:spcBef>
                <a:spcPts val="700"/>
              </a:spcBef>
              <a:buClr>
                <a:srgbClr val="C0504D"/>
              </a:buClr>
              <a:buSzPct val="60000"/>
            </a:pPr>
            <a:r>
              <a:rPr lang="en-US" sz="4800" b="1" dirty="0">
                <a:ln w="18000">
                  <a:solidFill>
                    <a:srgbClr val="C0504D">
                      <a:satMod val="140000"/>
                    </a:srgbClr>
                  </a:solidFill>
                  <a:prstDash val="solid"/>
                  <a:miter lim="800000"/>
                </a:ln>
                <a:noFill/>
                <a:effectLst>
                  <a:glow rad="63500">
                    <a:srgbClr val="C0504D">
                      <a:satMod val="175000"/>
                      <a:alpha val="40000"/>
                    </a:srgbClr>
                  </a:glow>
                  <a:outerShdw blurRad="25500" dist="23000" dir="7020000" algn="tl">
                    <a:srgbClr val="000000">
                      <a:alpha val="50000"/>
                    </a:srgbClr>
                  </a:outerShdw>
                </a:effectLst>
                <a:latin typeface="Andalus" pitchFamily="18" charset="-78"/>
                <a:cs typeface="Andalus" pitchFamily="18" charset="-78"/>
              </a:rPr>
              <a:t>AIR POLLUTION</a:t>
            </a:r>
          </a:p>
        </p:txBody>
      </p:sp>
    </p:spTree>
    <p:extLst>
      <p:ext uri="{BB962C8B-B14F-4D97-AF65-F5344CB8AC3E}">
        <p14:creationId xmlns:p14="http://schemas.microsoft.com/office/powerpoint/2010/main" val="871636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184"/>
            <a:ext cx="4572000" cy="553998"/>
          </a:xfrm>
          <a:prstGeom prst="rect">
            <a:avLst/>
          </a:prstGeom>
        </p:spPr>
        <p:txBody>
          <a:bodyPr>
            <a:spAutoFit/>
          </a:bodyPr>
          <a:lstStyle/>
          <a:p>
            <a:pPr lvl="0" algn="l" rtl="0"/>
            <a:r>
              <a:rPr lang="en-US" sz="3000" b="1" dirty="0">
                <a:solidFill>
                  <a:prstClr val="black"/>
                </a:solidFill>
                <a:latin typeface="Times New Roman" pitchFamily="18" charset="0"/>
                <a:cs typeface="Times New Roman" pitchFamily="18" charset="0"/>
              </a:rPr>
              <a:t>Types of Soil </a:t>
            </a:r>
            <a:r>
              <a:rPr lang="en-US" sz="3000" b="1" dirty="0" smtClean="0">
                <a:solidFill>
                  <a:prstClr val="black"/>
                </a:solidFill>
                <a:latin typeface="Times New Roman" pitchFamily="18" charset="0"/>
                <a:cs typeface="Times New Roman" pitchFamily="18" charset="0"/>
              </a:rPr>
              <a:t>Pollution</a:t>
            </a:r>
            <a:endParaRPr lang="en-US" sz="2400" dirty="0"/>
          </a:p>
        </p:txBody>
      </p:sp>
      <p:sp>
        <p:nvSpPr>
          <p:cNvPr id="3" name="Rectangle 2"/>
          <p:cNvSpPr/>
          <p:nvPr/>
        </p:nvSpPr>
        <p:spPr>
          <a:xfrm>
            <a:off x="179512" y="1484784"/>
            <a:ext cx="6678488" cy="523220"/>
          </a:xfrm>
          <a:prstGeom prst="rect">
            <a:avLst/>
          </a:prstGeom>
        </p:spPr>
        <p:txBody>
          <a:bodyPr wrap="square">
            <a:spAutoFit/>
          </a:bodyPr>
          <a:lstStyle/>
          <a:p>
            <a:pPr lvl="0" algn="l" rtl="0"/>
            <a:r>
              <a:rPr lang="en-US" sz="2800" dirty="0">
                <a:solidFill>
                  <a:prstClr val="black"/>
                </a:solidFill>
                <a:latin typeface="Times New Roman" pitchFamily="18" charset="0"/>
                <a:cs typeface="Times New Roman" pitchFamily="18" charset="0"/>
              </a:rPr>
              <a:t>It is caused by: </a:t>
            </a:r>
            <a:r>
              <a:rPr lang="en-US" sz="2800" b="1" dirty="0" smtClean="0">
                <a:solidFill>
                  <a:srgbClr val="C00000"/>
                </a:solidFill>
                <a:latin typeface="Times New Roman" pitchFamily="18" charset="0"/>
                <a:cs typeface="Times New Roman" pitchFamily="18" charset="0"/>
              </a:rPr>
              <a:t>solid </a:t>
            </a:r>
            <a:r>
              <a:rPr lang="en-US" sz="2800" b="1" dirty="0">
                <a:solidFill>
                  <a:srgbClr val="C00000"/>
                </a:solidFill>
                <a:latin typeface="Times New Roman" pitchFamily="18" charset="0"/>
                <a:cs typeface="Times New Roman" pitchFamily="18" charset="0"/>
              </a:rPr>
              <a:t>wastes and chemicals</a:t>
            </a:r>
            <a:r>
              <a:rPr lang="en-US" sz="2400" dirty="0">
                <a:solidFill>
                  <a:srgbClr val="C00000"/>
                </a:solidFill>
                <a:latin typeface="Times New Roman" pitchFamily="18" charset="0"/>
                <a:cs typeface="Times New Roman" pitchFamily="18" charset="0"/>
              </a:rPr>
              <a:t>.</a:t>
            </a:r>
          </a:p>
        </p:txBody>
      </p:sp>
      <p:sp>
        <p:nvSpPr>
          <p:cNvPr id="4" name="Rectangle 3"/>
          <p:cNvSpPr/>
          <p:nvPr/>
        </p:nvSpPr>
        <p:spPr>
          <a:xfrm>
            <a:off x="35496" y="1988840"/>
            <a:ext cx="9036496" cy="4862870"/>
          </a:xfrm>
          <a:prstGeom prst="rect">
            <a:avLst/>
          </a:prstGeom>
        </p:spPr>
        <p:txBody>
          <a:bodyPr wrap="square">
            <a:spAutoFit/>
          </a:bodyPr>
          <a:lstStyle/>
          <a:p>
            <a:pPr lvl="0" algn="l" rtl="0">
              <a:spcBef>
                <a:spcPts val="600"/>
              </a:spcBef>
              <a:spcAft>
                <a:spcPts val="600"/>
              </a:spcAft>
            </a:pPr>
            <a:r>
              <a:rPr lang="en-US" sz="3200" b="1" dirty="0">
                <a:solidFill>
                  <a:srgbClr val="FF0000"/>
                </a:solidFill>
                <a:latin typeface="Times New Roman" pitchFamily="18" charset="0"/>
                <a:cs typeface="Times New Roman" pitchFamily="18" charset="0"/>
              </a:rPr>
              <a:t>1-Solid Wastes:</a:t>
            </a:r>
            <a:endParaRPr lang="en-US" sz="3200" dirty="0">
              <a:solidFill>
                <a:srgbClr val="FF0000"/>
              </a:solidFill>
              <a:latin typeface="Times New Roman" pitchFamily="18" charset="0"/>
              <a:cs typeface="Times New Roman" pitchFamily="18" charset="0"/>
            </a:endParaRPr>
          </a:p>
          <a:p>
            <a:pPr lvl="0" algn="just" rtl="0">
              <a:spcBef>
                <a:spcPts val="600"/>
              </a:spcBef>
              <a:spcAft>
                <a:spcPts val="600"/>
              </a:spcAft>
            </a:pPr>
            <a:r>
              <a:rPr lang="en-US" sz="2800" dirty="0">
                <a:latin typeface="Times New Roman" pitchFamily="18" charset="0"/>
                <a:cs typeface="Times New Roman" pitchFamily="18" charset="0"/>
              </a:rPr>
              <a:t>Disposal of solid wastes material "animal manure"</a:t>
            </a:r>
          </a:p>
          <a:p>
            <a:pPr lvl="0" algn="just" rtl="0">
              <a:spcBef>
                <a:spcPts val="600"/>
              </a:spcBef>
              <a:spcAft>
                <a:spcPts val="600"/>
              </a:spcAft>
            </a:pPr>
            <a:r>
              <a:rPr lang="en-US" sz="3200" b="1" dirty="0" smtClean="0">
                <a:solidFill>
                  <a:srgbClr val="FF0000"/>
                </a:solidFill>
                <a:latin typeface="Times New Roman" pitchFamily="18" charset="0"/>
                <a:cs typeface="Times New Roman" pitchFamily="18" charset="0"/>
              </a:rPr>
              <a:t>2. Agriculture </a:t>
            </a:r>
            <a:r>
              <a:rPr lang="en-US" sz="3200" b="1" dirty="0">
                <a:solidFill>
                  <a:srgbClr val="FF0000"/>
                </a:solidFill>
                <a:latin typeface="Times New Roman" pitchFamily="18" charset="0"/>
                <a:cs typeface="Times New Roman" pitchFamily="18" charset="0"/>
              </a:rPr>
              <a:t>wastes.</a:t>
            </a:r>
          </a:p>
          <a:p>
            <a:pPr lvl="0" algn="just" rtl="0">
              <a:spcBef>
                <a:spcPts val="600"/>
              </a:spcBef>
              <a:spcAft>
                <a:spcPts val="600"/>
              </a:spcAft>
            </a:pPr>
            <a:r>
              <a:rPr lang="en-US" sz="2800" dirty="0">
                <a:latin typeface="Times New Roman" pitchFamily="18" charset="0"/>
                <a:cs typeface="Times New Roman" pitchFamily="18" charset="0"/>
              </a:rPr>
              <a:t>Industrial wastes as </a:t>
            </a:r>
            <a:r>
              <a:rPr lang="en-US" sz="2800" b="1" dirty="0">
                <a:latin typeface="Times New Roman" pitchFamily="18" charset="0"/>
                <a:cs typeface="Times New Roman" pitchFamily="18" charset="0"/>
              </a:rPr>
              <a:t>chemical, </a:t>
            </a:r>
            <a:r>
              <a:rPr lang="en-US" sz="2800" b="1" dirty="0" err="1">
                <a:latin typeface="Times New Roman" pitchFamily="18" charset="0"/>
                <a:cs typeface="Times New Roman" pitchFamily="18" charset="0"/>
              </a:rPr>
              <a:t>flyash</a:t>
            </a:r>
            <a:r>
              <a:rPr lang="en-US" sz="2800" b="1" dirty="0">
                <a:latin typeface="Times New Roman" pitchFamily="18" charset="0"/>
                <a:cs typeface="Times New Roman" pitchFamily="18" charset="0"/>
              </a:rPr>
              <a:t> and cinders</a:t>
            </a:r>
            <a:r>
              <a:rPr lang="en-US" sz="2800" dirty="0">
                <a:latin typeface="Times New Roman" pitchFamily="18" charset="0"/>
                <a:cs typeface="Times New Roman" pitchFamily="18" charset="0"/>
              </a:rPr>
              <a:t> "residues of fuels, paper, plastics, rubber, cloth, rubbish, sand metal and glass (resulting from demolition of  buildings)".</a:t>
            </a:r>
          </a:p>
          <a:p>
            <a:pPr lvl="0" algn="just" rtl="0">
              <a:spcBef>
                <a:spcPts val="600"/>
              </a:spcBef>
              <a:spcAft>
                <a:spcPts val="600"/>
              </a:spcAft>
            </a:pPr>
            <a:r>
              <a:rPr lang="en-US" sz="2800" dirty="0">
                <a:latin typeface="Times New Roman" pitchFamily="18" charset="0"/>
                <a:cs typeface="Times New Roman" pitchFamily="18" charset="0"/>
              </a:rPr>
              <a:t>Dead animals "Cattle's, dogs, cats, birds and containers".</a:t>
            </a:r>
          </a:p>
          <a:p>
            <a:pPr lvl="0" algn="just" rtl="0">
              <a:spcBef>
                <a:spcPts val="600"/>
              </a:spcBef>
              <a:spcAft>
                <a:spcPts val="600"/>
              </a:spcAft>
            </a:pPr>
            <a:r>
              <a:rPr lang="en-US" sz="2800" dirty="0">
                <a:latin typeface="Times New Roman" pitchFamily="18" charset="0"/>
                <a:cs typeface="Times New Roman" pitchFamily="18" charset="0"/>
              </a:rPr>
              <a:t>Manufactures products as "Old refrigerators, washing machines".</a:t>
            </a:r>
          </a:p>
        </p:txBody>
      </p:sp>
    </p:spTree>
    <p:extLst>
      <p:ext uri="{BB962C8B-B14F-4D97-AF65-F5344CB8AC3E}">
        <p14:creationId xmlns:p14="http://schemas.microsoft.com/office/powerpoint/2010/main" val="198366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44824"/>
            <a:ext cx="8928992" cy="4001095"/>
          </a:xfrm>
          <a:prstGeom prst="rect">
            <a:avLst/>
          </a:prstGeom>
        </p:spPr>
        <p:txBody>
          <a:bodyPr wrap="square">
            <a:spAutoFit/>
          </a:bodyPr>
          <a:lstStyle/>
          <a:p>
            <a:pPr marL="457200" lvl="0" indent="-457200" algn="just" rtl="0">
              <a:spcAft>
                <a:spcPts val="1200"/>
              </a:spcAft>
              <a:buClr>
                <a:srgbClr val="C00000"/>
              </a:buClr>
              <a:buFont typeface="Wingdings" pitchFamily="2" charset="2"/>
              <a:buChar char="v"/>
            </a:pPr>
            <a:r>
              <a:rPr lang="en-US" sz="3200" b="1" dirty="0">
                <a:solidFill>
                  <a:srgbClr val="C00000"/>
                </a:solidFill>
                <a:latin typeface="Times New Roman" pitchFamily="18" charset="0"/>
                <a:cs typeface="Times New Roman" pitchFamily="18" charset="0"/>
              </a:rPr>
              <a:t>Radioactive minerals </a:t>
            </a:r>
            <a:r>
              <a:rPr lang="en-US" sz="3200" dirty="0" err="1">
                <a:latin typeface="Times New Roman" pitchFamily="18" charset="0"/>
                <a:cs typeface="Times New Roman" pitchFamily="18" charset="0"/>
              </a:rPr>
              <a:t>sulphur</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&amp; </a:t>
            </a:r>
            <a:r>
              <a:rPr lang="en-US" sz="3200" dirty="0">
                <a:latin typeface="Times New Roman" pitchFamily="18" charset="0"/>
                <a:cs typeface="Times New Roman" pitchFamily="18" charset="0"/>
              </a:rPr>
              <a:t>lead.</a:t>
            </a:r>
          </a:p>
          <a:p>
            <a:pPr marL="457200" lvl="0" indent="-457200" algn="just" rtl="0">
              <a:spcAft>
                <a:spcPts val="1200"/>
              </a:spcAft>
              <a:buClr>
                <a:srgbClr val="C00000"/>
              </a:buClr>
              <a:buFont typeface="Wingdings" pitchFamily="2" charset="2"/>
              <a:buChar char="v"/>
            </a:pPr>
            <a:r>
              <a:rPr lang="en-US" sz="3200" b="1" dirty="0">
                <a:solidFill>
                  <a:srgbClr val="C00000"/>
                </a:solidFill>
                <a:latin typeface="Times New Roman" pitchFamily="18" charset="0"/>
                <a:cs typeface="Times New Roman" pitchFamily="18" charset="0"/>
              </a:rPr>
              <a:t>Many pesticides and herbicides </a:t>
            </a:r>
            <a:r>
              <a:rPr lang="en-US" sz="3200" dirty="0">
                <a:latin typeface="Times New Roman" pitchFamily="18" charset="0"/>
                <a:cs typeface="Times New Roman" pitchFamily="18" charset="0"/>
              </a:rPr>
              <a:t>are applied by aerosol spray.</a:t>
            </a:r>
          </a:p>
          <a:p>
            <a:pPr marL="457200" lvl="0" indent="-457200" algn="just" rtl="0">
              <a:spcAft>
                <a:spcPts val="1200"/>
              </a:spcAft>
              <a:buClr>
                <a:srgbClr val="C00000"/>
              </a:buClr>
              <a:buFont typeface="Wingdings" pitchFamily="2" charset="2"/>
              <a:buChar char="v"/>
            </a:pPr>
            <a:r>
              <a:rPr lang="en-US" sz="3200" dirty="0">
                <a:latin typeface="Times New Roman" pitchFamily="18" charset="0"/>
                <a:cs typeface="Times New Roman" pitchFamily="18" charset="0"/>
              </a:rPr>
              <a:t>These chemicals effect on </a:t>
            </a:r>
            <a:r>
              <a:rPr lang="en-US" sz="3200" b="1" dirty="0">
                <a:solidFill>
                  <a:srgbClr val="0070C0"/>
                </a:solidFill>
                <a:latin typeface="Times New Roman" pitchFamily="18" charset="0"/>
                <a:cs typeface="Times New Roman" pitchFamily="18" charset="0"/>
              </a:rPr>
              <a:t>plants and animals</a:t>
            </a:r>
            <a:r>
              <a:rPr lang="en-US" sz="3200" dirty="0">
                <a:latin typeface="Times New Roman" pitchFamily="18" charset="0"/>
                <a:cs typeface="Times New Roman" pitchFamily="18" charset="0"/>
              </a:rPr>
              <a:t>.</a:t>
            </a:r>
          </a:p>
          <a:p>
            <a:pPr marL="457200" lvl="0" indent="-457200" algn="just" rtl="0">
              <a:spcAft>
                <a:spcPts val="1200"/>
              </a:spcAft>
              <a:buClr>
                <a:srgbClr val="C00000"/>
              </a:buClr>
              <a:buFont typeface="Wingdings" pitchFamily="2" charset="2"/>
              <a:buChar char="v"/>
            </a:pPr>
            <a:r>
              <a:rPr lang="en-US" sz="3200" dirty="0">
                <a:latin typeface="Times New Roman" pitchFamily="18" charset="0"/>
                <a:cs typeface="Times New Roman" pitchFamily="18" charset="0"/>
              </a:rPr>
              <a:t>They inhibit processes of </a:t>
            </a:r>
            <a:r>
              <a:rPr lang="en-US" sz="3200" b="1" dirty="0">
                <a:solidFill>
                  <a:srgbClr val="0070C0"/>
                </a:solidFill>
                <a:latin typeface="Times New Roman" pitchFamily="18" charset="0"/>
                <a:cs typeface="Times New Roman" pitchFamily="18" charset="0"/>
              </a:rPr>
              <a:t>soil formation </a:t>
            </a:r>
            <a:r>
              <a:rPr lang="en-US" sz="3200" b="1" dirty="0" smtClean="0">
                <a:solidFill>
                  <a:srgbClr val="0070C0"/>
                </a:solidFill>
                <a:latin typeface="Times New Roman" pitchFamily="18" charset="0"/>
                <a:cs typeface="Times New Roman" pitchFamily="18" charset="0"/>
              </a:rPr>
              <a:t>&amp; </a:t>
            </a:r>
            <a:r>
              <a:rPr lang="en-US" sz="3200" b="1" dirty="0">
                <a:solidFill>
                  <a:srgbClr val="0070C0"/>
                </a:solidFill>
                <a:latin typeface="Times New Roman" pitchFamily="18" charset="0"/>
                <a:cs typeface="Times New Roman" pitchFamily="18" charset="0"/>
              </a:rPr>
              <a:t>reduce the capacity of the forest</a:t>
            </a:r>
            <a:r>
              <a:rPr lang="en-US" sz="3200" dirty="0">
                <a:latin typeface="Times New Roman" pitchFamily="18" charset="0"/>
                <a:cs typeface="Times New Roman" pitchFamily="18" charset="0"/>
              </a:rPr>
              <a:t> to maintain fertility of the soil.</a:t>
            </a:r>
          </a:p>
        </p:txBody>
      </p:sp>
      <p:sp>
        <p:nvSpPr>
          <p:cNvPr id="3" name="Rectangle 2"/>
          <p:cNvSpPr/>
          <p:nvPr/>
        </p:nvSpPr>
        <p:spPr>
          <a:xfrm>
            <a:off x="1331640" y="476672"/>
            <a:ext cx="2486578" cy="584775"/>
          </a:xfrm>
          <a:prstGeom prst="rect">
            <a:avLst/>
          </a:prstGeom>
        </p:spPr>
        <p:txBody>
          <a:bodyPr wrap="none">
            <a:spAutoFit/>
          </a:bodyPr>
          <a:lstStyle/>
          <a:p>
            <a:pPr lvl="0" algn="l" rtl="0"/>
            <a:r>
              <a:rPr lang="en-US" sz="3200" b="1" dirty="0" smtClean="0">
                <a:solidFill>
                  <a:srgbClr val="FF0000"/>
                </a:solidFill>
                <a:latin typeface="Times New Roman" pitchFamily="18" charset="0"/>
                <a:cs typeface="Times New Roman" pitchFamily="18" charset="0"/>
              </a:rPr>
              <a:t>3-Chemicals</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43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9776"/>
            <a:ext cx="7924800" cy="998984"/>
          </a:xfrm>
        </p:spPr>
        <p:txBody>
          <a:bodyPr>
            <a:normAutofit fontScale="90000"/>
            <a:scene3d>
              <a:camera prst="orthographicFront"/>
              <a:lightRig rig="threePt" dir="t"/>
            </a:scene3d>
            <a:sp3d extrusionH="57150">
              <a:bevelT w="69850" h="69850" prst="divot"/>
            </a:sp3d>
          </a:bodyPr>
          <a:lstStyle/>
          <a:p>
            <a:pPr lvl="0" algn="ctr"/>
            <a:r>
              <a:rPr lang="en-US" sz="3200" b="1" dirty="0" smtClean="0">
                <a:solidFill>
                  <a:srgbClr val="FF3399"/>
                </a:solidFill>
              </a:rPr>
              <a:t/>
            </a:r>
            <a:br>
              <a:rPr lang="en-US" sz="3200" b="1" dirty="0" smtClean="0">
                <a:solidFill>
                  <a:srgbClr val="FF3399"/>
                </a:solidFill>
              </a:rPr>
            </a:br>
            <a:r>
              <a:rPr lang="en-US" sz="4900" b="1" dirty="0" smtClean="0">
                <a:solidFill>
                  <a:srgbClr val="C00000"/>
                </a:solidFill>
              </a:rPr>
              <a:t>Air Pollution</a:t>
            </a:r>
            <a:r>
              <a:rPr lang="en-US" dirty="0"/>
              <a:t/>
            </a:r>
            <a:br>
              <a:rPr lang="en-US" dirty="0"/>
            </a:br>
            <a:endParaRPr lang="ar-EG" dirty="0"/>
          </a:p>
        </p:txBody>
      </p:sp>
      <p:sp>
        <p:nvSpPr>
          <p:cNvPr id="3" name="Content Placeholder 2"/>
          <p:cNvSpPr>
            <a:spLocks noGrp="1"/>
          </p:cNvSpPr>
          <p:nvPr>
            <p:ph sz="quarter" idx="1"/>
          </p:nvPr>
        </p:nvSpPr>
        <p:spPr>
          <a:xfrm>
            <a:off x="107504" y="2276872"/>
            <a:ext cx="8928992" cy="417646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0">
              <a:spcAft>
                <a:spcPts val="1200"/>
              </a:spcAft>
              <a:buClr>
                <a:srgbClr val="FF0000"/>
              </a:buClr>
              <a:buFont typeface="Wingdings" pitchFamily="2" charset="2"/>
              <a:buChar char="v"/>
            </a:pPr>
            <a:r>
              <a:rPr lang="en-US" sz="3200" dirty="0" smtClean="0">
                <a:effectLst>
                  <a:outerShdw blurRad="38100" dist="38100" dir="2700000" algn="tl">
                    <a:srgbClr val="000000">
                      <a:alpha val="43137"/>
                    </a:srgbClr>
                  </a:outerShdw>
                </a:effectLst>
              </a:rPr>
              <a:t>A </a:t>
            </a:r>
            <a:r>
              <a:rPr lang="en-US" sz="3200" dirty="0">
                <a:effectLst>
                  <a:outerShdw blurRad="38100" dist="38100" dir="2700000" algn="tl">
                    <a:srgbClr val="000000">
                      <a:alpha val="43137"/>
                    </a:srgbClr>
                  </a:outerShdw>
                </a:effectLst>
              </a:rPr>
              <a:t>colorless, odorless, tasteless, gaseous mixture, mainly nitrogen (approximately 78 percent) and oxygen (approximately 21 percent) with lesser amounts of argon, carbon dioxide, hydrogen, neon, helium, and other </a:t>
            </a:r>
            <a:r>
              <a:rPr lang="en-US" sz="3200" dirty="0" smtClean="0">
                <a:effectLst>
                  <a:outerShdw blurRad="38100" dist="38100" dir="2700000" algn="tl">
                    <a:srgbClr val="000000">
                      <a:alpha val="43137"/>
                    </a:srgbClr>
                  </a:outerShdw>
                </a:effectLst>
              </a:rPr>
              <a:t>gases.</a:t>
            </a:r>
          </a:p>
          <a:p>
            <a:pPr algn="just" rtl="0">
              <a:spcAft>
                <a:spcPts val="1200"/>
              </a:spcAft>
              <a:buClr>
                <a:srgbClr val="FF0000"/>
              </a:buClr>
              <a:buFont typeface="Wingdings" pitchFamily="2" charset="2"/>
              <a:buChar char="v"/>
            </a:pPr>
            <a:r>
              <a:rPr lang="en-US" sz="3200" dirty="0" smtClean="0">
                <a:effectLst>
                  <a:outerShdw blurRad="38100" dist="38100" dir="2700000" algn="tl">
                    <a:srgbClr val="000000">
                      <a:alpha val="43137"/>
                    </a:srgbClr>
                  </a:outerShdw>
                </a:effectLst>
              </a:rPr>
              <a:t>This </a:t>
            </a:r>
            <a:r>
              <a:rPr lang="en-US" sz="3200" dirty="0">
                <a:effectLst>
                  <a:outerShdw blurRad="38100" dist="38100" dir="2700000" algn="tl">
                    <a:srgbClr val="000000">
                      <a:alpha val="43137"/>
                    </a:srgbClr>
                  </a:outerShdw>
                </a:effectLst>
              </a:rPr>
              <a:t>mixture with varying amounts of moisture </a:t>
            </a:r>
            <a:r>
              <a:rPr lang="en-US" sz="3200" dirty="0" smtClean="0">
                <a:effectLst>
                  <a:outerShdw blurRad="38100" dist="38100" dir="2700000" algn="tl">
                    <a:srgbClr val="000000">
                      <a:alpha val="43137"/>
                    </a:srgbClr>
                  </a:outerShdw>
                </a:effectLst>
              </a:rPr>
              <a:t>and particulate </a:t>
            </a:r>
            <a:r>
              <a:rPr lang="en-US" sz="3200" dirty="0">
                <a:effectLst>
                  <a:outerShdw blurRad="38100" dist="38100" dir="2700000" algn="tl">
                    <a:srgbClr val="000000">
                      <a:alpha val="43137"/>
                    </a:srgbClr>
                  </a:outerShdw>
                </a:effectLst>
              </a:rPr>
              <a:t>matter, enveloping </a:t>
            </a:r>
            <a:r>
              <a:rPr lang="en-US" sz="3200" dirty="0" smtClean="0">
                <a:effectLst>
                  <a:outerShdw blurRad="38100" dist="38100" dir="2700000" algn="tl">
                    <a:srgbClr val="000000">
                      <a:alpha val="43137"/>
                    </a:srgbClr>
                  </a:outerShdw>
                </a:effectLst>
              </a:rPr>
              <a:t>the earth</a:t>
            </a:r>
            <a:r>
              <a:rPr lang="en-US" sz="3200" dirty="0">
                <a:effectLst>
                  <a:outerShdw blurRad="38100" dist="38100" dir="2700000" algn="tl">
                    <a:srgbClr val="000000">
                      <a:alpha val="43137"/>
                    </a:srgbClr>
                  </a:outerShdw>
                </a:effectLst>
              </a:rPr>
              <a:t>; the </a:t>
            </a:r>
            <a:r>
              <a:rPr lang="en-US" sz="3200" dirty="0" smtClean="0">
                <a:effectLst>
                  <a:outerShdw blurRad="38100" dist="38100" dir="2700000" algn="tl">
                    <a:srgbClr val="000000">
                      <a:alpha val="43137"/>
                    </a:srgbClr>
                  </a:outerShdw>
                </a:effectLst>
              </a:rPr>
              <a:t>atmosphere</a:t>
            </a:r>
          </a:p>
        </p:txBody>
      </p:sp>
      <p:sp>
        <p:nvSpPr>
          <p:cNvPr id="4" name="Rectangle 3"/>
          <p:cNvSpPr/>
          <p:nvPr/>
        </p:nvSpPr>
        <p:spPr>
          <a:xfrm>
            <a:off x="722969" y="1556792"/>
            <a:ext cx="1976823" cy="553998"/>
          </a:xfrm>
          <a:prstGeom prst="rect">
            <a:avLst/>
          </a:prstGeom>
        </p:spPr>
        <p:txBody>
          <a:bodyPr wrap="none">
            <a:spAutoFit/>
          </a:bodyPr>
          <a:lstStyle/>
          <a:p>
            <a:pPr marL="320040" lvl="0" indent="-320040" algn="l" rtl="0">
              <a:spcBef>
                <a:spcPts val="700"/>
              </a:spcBef>
              <a:buClr>
                <a:srgbClr val="C0504D"/>
              </a:buClr>
              <a:buSzPct val="60000"/>
            </a:pPr>
            <a:r>
              <a:rPr lang="en-US" sz="3000" b="1" cap="all" dirty="0">
                <a:solidFill>
                  <a:srgbClr val="FF0000"/>
                </a:solidFill>
              </a:rPr>
              <a:t>Clean Air</a:t>
            </a:r>
          </a:p>
        </p:txBody>
      </p:sp>
    </p:spTree>
    <p:extLst>
      <p:ext uri="{BB962C8B-B14F-4D97-AF65-F5344CB8AC3E}">
        <p14:creationId xmlns:p14="http://schemas.microsoft.com/office/powerpoint/2010/main" val="400045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53931"/>
            <a:ext cx="8712968" cy="24111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37160" marR="0" lvl="0" indent="-457200" algn="just" defTabSz="914400" rtl="0" eaLnBrk="1" fontAlgn="auto" latinLnBrk="0" hangingPunct="1">
              <a:lnSpc>
                <a:spcPct val="120000"/>
              </a:lnSpc>
              <a:spcBef>
                <a:spcPts val="0"/>
              </a:spcBef>
              <a:spcAft>
                <a:spcPts val="600"/>
              </a:spcAft>
              <a:buClr>
                <a:srgbClr val="0070C0"/>
              </a:buClr>
              <a:buSzPct val="60000"/>
              <a:buFont typeface="Wingdings" pitchFamily="2" charset="2"/>
              <a:buChar char="q"/>
              <a:tabLst/>
              <a:defRPr/>
            </a:pPr>
            <a:r>
              <a:rPr kumimoji="0" lang="en-US" sz="32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rPr>
              <a:t>Any things added to the environment that cause a deviation from the geochemical mean composition, as, dust, fumes, mist, smoke, vapor, gas or any combination of them.</a:t>
            </a:r>
            <a:endParaRPr kumimoji="0" lang="ar-EG" sz="32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539552" y="692696"/>
            <a:ext cx="3985386" cy="658642"/>
          </a:xfrm>
          <a:prstGeom prst="rect">
            <a:avLst/>
          </a:prstGeom>
        </p:spPr>
        <p:txBody>
          <a:bodyPr wrap="none">
            <a:spAutoFit/>
          </a:bodyPr>
          <a:lstStyle/>
          <a:p>
            <a:pPr lvl="0" algn="just" rtl="0">
              <a:lnSpc>
                <a:spcPct val="115000"/>
              </a:lnSpc>
              <a:spcBef>
                <a:spcPts val="700"/>
              </a:spcBef>
              <a:buClr>
                <a:srgbClr val="1F497D">
                  <a:lumMod val="50000"/>
                </a:srgbClr>
              </a:buClr>
              <a:buSzPct val="60000"/>
              <a:defRPr/>
            </a:pPr>
            <a:r>
              <a:rPr lang="en-US" sz="3000" kern="0" dirty="0">
                <a:solidFill>
                  <a:prstClr val="black"/>
                </a:solidFill>
                <a:effectLst>
                  <a:outerShdw blurRad="38100" dist="38100" dir="2700000" algn="tl">
                    <a:srgbClr val="000000">
                      <a:alpha val="43137"/>
                    </a:srgbClr>
                  </a:outerShdw>
                </a:effectLst>
                <a:latin typeface="Tw Cen MT"/>
              </a:rPr>
              <a:t> </a:t>
            </a:r>
            <a:r>
              <a:rPr lang="en-US" sz="3000" b="1" kern="0" cap="all" dirty="0">
                <a:solidFill>
                  <a:srgbClr val="FF0000"/>
                </a:solidFill>
                <a:latin typeface="Tw Cen MT"/>
              </a:rPr>
              <a:t>Air contaminants</a:t>
            </a:r>
            <a:r>
              <a:rPr lang="en-US" sz="3200" b="1" kern="0" cap="all" dirty="0">
                <a:solidFill>
                  <a:srgbClr val="FFC000"/>
                </a:solidFill>
                <a:latin typeface="Tw Cen MT"/>
              </a:rPr>
              <a:t>: </a:t>
            </a:r>
          </a:p>
        </p:txBody>
      </p:sp>
    </p:spTree>
    <p:extLst>
      <p:ext uri="{BB962C8B-B14F-4D97-AF65-F5344CB8AC3E}">
        <p14:creationId xmlns:p14="http://schemas.microsoft.com/office/powerpoint/2010/main" val="2501233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8153400" cy="990600"/>
          </a:xfrm>
        </p:spPr>
        <p:txBody>
          <a:bodyPr>
            <a:norm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rPr>
              <a:t>Air Pollution</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endParaRPr>
          </a:p>
        </p:txBody>
      </p:sp>
      <p:sp>
        <p:nvSpPr>
          <p:cNvPr id="3" name="Rectangle 2"/>
          <p:cNvSpPr/>
          <p:nvPr/>
        </p:nvSpPr>
        <p:spPr>
          <a:xfrm>
            <a:off x="107504" y="1484784"/>
            <a:ext cx="8928992" cy="5324535"/>
          </a:xfrm>
          <a:prstGeom prst="rect">
            <a:avLst/>
          </a:prstGeom>
        </p:spPr>
        <p:txBody>
          <a:bodyPr wrap="square">
            <a:spAutoFit/>
          </a:bodyPr>
          <a:lstStyle/>
          <a:p>
            <a:pPr marL="457200" marR="0" lvl="0" indent="-457200" algn="just" defTabSz="914400" rtl="0" eaLnBrk="1" fontAlgn="auto" latinLnBrk="0" hangingPunct="1">
              <a:lnSpc>
                <a:spcPct val="100000"/>
              </a:lnSpc>
              <a:spcBef>
                <a:spcPts val="600"/>
              </a:spcBef>
              <a:spcAft>
                <a:spcPts val="600"/>
              </a:spcAft>
              <a:buClr>
                <a:srgbClr val="FF3399"/>
              </a:buClr>
              <a:buSzPct val="80000"/>
              <a:buFont typeface="Wingdings" pitchFamily="2" charset="2"/>
              <a:buChar char="v"/>
              <a:tabLst/>
              <a:defRPr/>
            </a:pPr>
            <a:r>
              <a:rPr kumimoji="0" lang="en-US" sz="3200" b="0" i="0" u="none" strike="noStrike" kern="0" cap="none" spc="50" normalizeH="0" baseline="0" noProof="0" dirty="0" smtClean="0">
                <a:ln>
                  <a:noFill/>
                </a:ln>
                <a:solidFill>
                  <a:srgbClr val="002060"/>
                </a:solidFill>
                <a:effectLst>
                  <a:outerShdw blurRad="38100" dist="38100" dir="2700000" algn="tl">
                    <a:srgbClr val="000000">
                      <a:alpha val="43137"/>
                    </a:srgbClr>
                  </a:outerShdw>
                </a:effectLst>
                <a:uLnTx/>
                <a:uFillTx/>
                <a:latin typeface="Arial Narrow"/>
                <a:ea typeface="+mj-ea"/>
                <a:cs typeface="+mj-cs"/>
              </a:rPr>
              <a:t>The presence in the atmosphere, one or more contaminants in a sufficient quantity, injurious to human, plant, animal life and interfere with the comfortable enjoyment of life</a:t>
            </a:r>
            <a:r>
              <a:rPr kumimoji="0" lang="en-US" sz="3200" b="0" i="0" u="none" strike="noStrike" kern="0" cap="all" spc="50" normalizeH="0" baseline="0" noProof="0" dirty="0" smtClean="0">
                <a:ln>
                  <a:noFill/>
                </a:ln>
                <a:solidFill>
                  <a:srgbClr val="002060"/>
                </a:solidFill>
                <a:effectLst>
                  <a:outerShdw blurRad="38100" dist="38100" dir="2700000" algn="tl">
                    <a:srgbClr val="000000">
                      <a:alpha val="43137"/>
                    </a:srgbClr>
                  </a:outerShdw>
                </a:effectLst>
                <a:uLnTx/>
                <a:uFillTx/>
                <a:latin typeface="Arial Narrow"/>
                <a:ea typeface="+mj-ea"/>
                <a:cs typeface="+mj-cs"/>
              </a:rPr>
              <a:t>.</a:t>
            </a:r>
          </a:p>
          <a:p>
            <a:pPr marL="457200" marR="0" lvl="0" indent="-457200" algn="just" defTabSz="914400" rtl="0" eaLnBrk="1" fontAlgn="auto" latinLnBrk="0" hangingPunct="1">
              <a:lnSpc>
                <a:spcPct val="100000"/>
              </a:lnSpc>
              <a:spcBef>
                <a:spcPts val="600"/>
              </a:spcBef>
              <a:spcAft>
                <a:spcPts val="600"/>
              </a:spcAft>
              <a:buClr>
                <a:srgbClr val="002060"/>
              </a:buClr>
              <a:buSzPct val="80000"/>
              <a:buFont typeface="Wingdings" pitchFamily="2" charset="2"/>
              <a:buChar char="v"/>
              <a:tabLst/>
              <a:defRPr/>
            </a:pPr>
            <a:r>
              <a:rPr kumimoji="0" lang="en-US" sz="3200" b="0"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If there </a:t>
            </a:r>
            <a:r>
              <a:rPr kumimoji="0" lang="en-US" sz="3200" b="0" i="0" u="none" strike="noStrike" kern="0" cap="none" spc="50" normalizeH="0" baseline="0" noProof="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are </a:t>
            </a:r>
            <a:r>
              <a:rPr kumimoji="0" lang="en-US" sz="3200" b="0" i="0" u="none" strike="noStrike" kern="0" cap="none" spc="50" normalizeH="0" baseline="0" noProof="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particles </a:t>
            </a:r>
            <a:r>
              <a:rPr kumimoji="0" lang="en-US" sz="3200" b="0"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or gases in the air that are not part of its normal composition, we call this "</a:t>
            </a:r>
            <a:r>
              <a:rPr kumimoji="0" lang="en-US" sz="3200" b="1"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air pollution</a:t>
            </a:r>
            <a:r>
              <a:rPr kumimoji="0" lang="en-US" sz="3200" b="0"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 and the particles or gases are called "</a:t>
            </a:r>
            <a:r>
              <a:rPr kumimoji="0" lang="en-US" sz="3200" b="1"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air pollutants."</a:t>
            </a:r>
            <a:r>
              <a:rPr kumimoji="0" lang="en-US" sz="3200" b="0" i="0" u="none" strike="noStrike" kern="0" cap="none" spc="50" normalizeH="0" baseline="0" noProof="0" dirty="0" smtClean="0">
                <a:ln>
                  <a:noFill/>
                </a:ln>
                <a:solidFill>
                  <a:srgbClr val="FF3399"/>
                </a:solidFill>
                <a:effectLst>
                  <a:outerShdw blurRad="38100" dist="38100" dir="2700000" algn="tl">
                    <a:srgbClr val="000000">
                      <a:alpha val="43137"/>
                    </a:srgbClr>
                  </a:outerShdw>
                </a:effectLst>
                <a:uLnTx/>
                <a:uFillTx/>
                <a:latin typeface="Arial Narrow"/>
                <a:ea typeface="+mj-ea"/>
                <a:cs typeface="+mj-cs"/>
              </a:rPr>
              <a:t> </a:t>
            </a:r>
          </a:p>
          <a:p>
            <a:pPr marL="457200" marR="0" lvl="0" indent="-457200" algn="just" defTabSz="914400" rtl="0" eaLnBrk="1" fontAlgn="auto" latinLnBrk="0" hangingPunct="1">
              <a:lnSpc>
                <a:spcPct val="100000"/>
              </a:lnSpc>
              <a:spcBef>
                <a:spcPts val="600"/>
              </a:spcBef>
              <a:spcAft>
                <a:spcPts val="600"/>
              </a:spcAft>
              <a:buClr>
                <a:srgbClr val="FF3399"/>
              </a:buClr>
              <a:buSzPct val="80000"/>
              <a:buFont typeface="Wingdings" pitchFamily="2" charset="2"/>
              <a:buChar char="v"/>
              <a:tabLst/>
              <a:defRPr/>
            </a:pPr>
            <a:r>
              <a:rPr lang="en-US" sz="3200" kern="0" spc="50" dirty="0">
                <a:solidFill>
                  <a:srgbClr val="002060"/>
                </a:solidFill>
                <a:effectLst>
                  <a:outerShdw blurRad="38100" dist="38100" dir="2700000" algn="tl">
                    <a:srgbClr val="000000">
                      <a:alpha val="43137"/>
                    </a:srgbClr>
                  </a:outerShdw>
                </a:effectLst>
                <a:latin typeface="Arial Narrow"/>
                <a:ea typeface="+mj-ea"/>
                <a:cs typeface="+mj-cs"/>
              </a:rPr>
              <a:t>Very small amounts of certain air pollutants can cause serious health and environmental problems.</a:t>
            </a:r>
          </a:p>
        </p:txBody>
      </p:sp>
    </p:spTree>
    <p:extLst>
      <p:ext uri="{BB962C8B-B14F-4D97-AF65-F5344CB8AC3E}">
        <p14:creationId xmlns:p14="http://schemas.microsoft.com/office/powerpoint/2010/main" val="1747140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640960" cy="2769989"/>
          </a:xfrm>
          <a:prstGeom prst="rect">
            <a:avLst/>
          </a:prstGeom>
        </p:spPr>
        <p:txBody>
          <a:bodyPr wrap="square">
            <a:spAutoFit/>
          </a:bodyPr>
          <a:lstStyle/>
          <a:p>
            <a:pPr lvl="0" algn="just" rtl="0">
              <a:spcBef>
                <a:spcPts val="600"/>
              </a:spcBef>
              <a:spcAft>
                <a:spcPts val="1200"/>
              </a:spcAft>
              <a:buClr>
                <a:srgbClr val="DC9E1F"/>
              </a:buClr>
            </a:pPr>
            <a:r>
              <a:rPr lang="en-US" sz="3600" spc="50" dirty="0">
                <a:solidFill>
                  <a:srgbClr val="FF3399"/>
                </a:solidFill>
                <a:effectLst>
                  <a:outerShdw blurRad="38100" dist="38100" dir="2700000" algn="tl">
                    <a:srgbClr val="000000">
                      <a:alpha val="43137"/>
                    </a:srgbClr>
                  </a:outerShdw>
                </a:effectLst>
                <a:latin typeface="Arial Narrow"/>
              </a:rPr>
              <a:t>Air pollution is not a new phenomenon: </a:t>
            </a:r>
            <a:endParaRPr lang="en-US" sz="3600" spc="50" dirty="0" smtClean="0">
              <a:solidFill>
                <a:srgbClr val="FF3399"/>
              </a:solidFill>
              <a:effectLst>
                <a:outerShdw blurRad="38100" dist="38100" dir="2700000" algn="tl">
                  <a:srgbClr val="000000">
                    <a:alpha val="43137"/>
                  </a:srgbClr>
                </a:outerShdw>
              </a:effectLst>
              <a:latin typeface="Arial Narrow"/>
            </a:endParaRPr>
          </a:p>
          <a:p>
            <a:pPr lvl="0" algn="just" rtl="0">
              <a:spcBef>
                <a:spcPts val="600"/>
              </a:spcBef>
              <a:spcAft>
                <a:spcPts val="1200"/>
              </a:spcAft>
              <a:buClr>
                <a:srgbClr val="DC9E1F"/>
              </a:buClr>
            </a:pPr>
            <a:r>
              <a:rPr lang="en-US" sz="3600" spc="50" dirty="0" smtClean="0">
                <a:solidFill>
                  <a:srgbClr val="FF3399"/>
                </a:solidFill>
                <a:effectLst>
                  <a:outerShdw blurRad="38100" dist="38100" dir="2700000" algn="tl">
                    <a:srgbClr val="000000">
                      <a:alpha val="43137"/>
                    </a:srgbClr>
                  </a:outerShdw>
                </a:effectLst>
                <a:latin typeface="Arial Narrow"/>
              </a:rPr>
              <a:t>- </a:t>
            </a:r>
            <a:r>
              <a:rPr lang="en-US" sz="3600" spc="50" dirty="0" smtClean="0">
                <a:solidFill>
                  <a:srgbClr val="00B0F0"/>
                </a:solidFill>
                <a:effectLst>
                  <a:outerShdw blurRad="38100" dist="38100" dir="2700000" algn="tl">
                    <a:srgbClr val="000000">
                      <a:alpha val="43137"/>
                    </a:srgbClr>
                  </a:outerShdw>
                </a:effectLst>
                <a:latin typeface="Arial Narrow"/>
              </a:rPr>
              <a:t>Smoke</a:t>
            </a:r>
            <a:r>
              <a:rPr lang="en-US" sz="3600" spc="50" dirty="0" smtClean="0">
                <a:solidFill>
                  <a:srgbClr val="FF3399"/>
                </a:solidFill>
                <a:effectLst>
                  <a:outerShdw blurRad="38100" dist="38100" dir="2700000" algn="tl">
                    <a:srgbClr val="000000">
                      <a:alpha val="43137"/>
                    </a:srgbClr>
                  </a:outerShdw>
                </a:effectLst>
                <a:latin typeface="Arial Narrow"/>
              </a:rPr>
              <a:t> </a:t>
            </a:r>
            <a:r>
              <a:rPr lang="en-US" sz="3600" spc="50" dirty="0">
                <a:solidFill>
                  <a:srgbClr val="FF3399"/>
                </a:solidFill>
                <a:effectLst>
                  <a:outerShdw blurRad="38100" dist="38100" dir="2700000" algn="tl">
                    <a:srgbClr val="000000">
                      <a:alpha val="43137"/>
                    </a:srgbClr>
                  </a:outerShdw>
                </a:effectLst>
                <a:latin typeface="Arial Narrow"/>
              </a:rPr>
              <a:t>from heating and cooking</a:t>
            </a:r>
            <a:r>
              <a:rPr lang="en-US" sz="3600" spc="50" dirty="0" smtClean="0">
                <a:solidFill>
                  <a:srgbClr val="FF3399"/>
                </a:solidFill>
                <a:effectLst>
                  <a:outerShdw blurRad="38100" dist="38100" dir="2700000" algn="tl">
                    <a:srgbClr val="000000">
                      <a:alpha val="43137"/>
                    </a:srgbClr>
                  </a:outerShdw>
                </a:effectLst>
                <a:latin typeface="Arial Narrow"/>
              </a:rPr>
              <a:t>.</a:t>
            </a:r>
          </a:p>
          <a:p>
            <a:pPr lvl="0" algn="just" rtl="0">
              <a:spcBef>
                <a:spcPts val="600"/>
              </a:spcBef>
              <a:spcAft>
                <a:spcPts val="1200"/>
              </a:spcAft>
              <a:buClr>
                <a:srgbClr val="DC9E1F"/>
              </a:buClr>
            </a:pPr>
            <a:r>
              <a:rPr lang="en-US" sz="3600" spc="50" dirty="0" smtClean="0">
                <a:solidFill>
                  <a:srgbClr val="FF3399"/>
                </a:solidFill>
                <a:effectLst>
                  <a:outerShdw blurRad="38100" dist="38100" dir="2700000" algn="tl">
                    <a:srgbClr val="000000">
                      <a:alpha val="43137"/>
                    </a:srgbClr>
                  </a:outerShdw>
                </a:effectLst>
                <a:latin typeface="Arial Narrow"/>
              </a:rPr>
              <a:t>- </a:t>
            </a:r>
            <a:r>
              <a:rPr lang="en-US" sz="3600" spc="50" dirty="0">
                <a:solidFill>
                  <a:srgbClr val="00B0F0"/>
                </a:solidFill>
                <a:effectLst>
                  <a:outerShdw blurRad="38100" dist="38100" dir="2700000" algn="tl">
                    <a:srgbClr val="000000">
                      <a:alpha val="43137"/>
                    </a:srgbClr>
                  </a:outerShdw>
                </a:effectLst>
                <a:latin typeface="Arial Narrow"/>
              </a:rPr>
              <a:t>Odors</a:t>
            </a:r>
            <a:r>
              <a:rPr lang="en-US" sz="3600" spc="50" dirty="0">
                <a:solidFill>
                  <a:srgbClr val="FF3399"/>
                </a:solidFill>
                <a:effectLst>
                  <a:outerShdw blurRad="38100" dist="38100" dir="2700000" algn="tl">
                    <a:srgbClr val="000000">
                      <a:alpha val="43137"/>
                    </a:srgbClr>
                  </a:outerShdw>
                </a:effectLst>
                <a:latin typeface="Arial Narrow"/>
              </a:rPr>
              <a:t>  from domestic wastes. Where man has been living.</a:t>
            </a:r>
          </a:p>
        </p:txBody>
      </p:sp>
      <p:sp>
        <p:nvSpPr>
          <p:cNvPr id="3" name="Rectangle 2"/>
          <p:cNvSpPr/>
          <p:nvPr/>
        </p:nvSpPr>
        <p:spPr>
          <a:xfrm>
            <a:off x="251520" y="3762906"/>
            <a:ext cx="8784976" cy="1754326"/>
          </a:xfrm>
          <a:prstGeom prst="rect">
            <a:avLst/>
          </a:prstGeom>
        </p:spPr>
        <p:txBody>
          <a:bodyPr wrap="square">
            <a:spAutoFit/>
          </a:bodyPr>
          <a:lstStyle/>
          <a:p>
            <a:pPr lvl="0" algn="just" rtl="0">
              <a:spcBef>
                <a:spcPts val="600"/>
              </a:spcBef>
              <a:spcAft>
                <a:spcPts val="1200"/>
              </a:spcAft>
              <a:buClr>
                <a:srgbClr val="DC9E1F"/>
              </a:buClr>
            </a:pPr>
            <a:r>
              <a:rPr lang="en-US" sz="3600" spc="50" dirty="0">
                <a:solidFill>
                  <a:srgbClr val="FF3399"/>
                </a:solidFill>
                <a:effectLst>
                  <a:outerShdw blurRad="38100" dist="38100" dir="2700000" algn="tl">
                    <a:srgbClr val="000000">
                      <a:alpha val="43137"/>
                    </a:srgbClr>
                  </a:outerShdw>
                </a:effectLst>
                <a:latin typeface="Arial Narrow"/>
              </a:rPr>
              <a:t>*</a:t>
            </a:r>
            <a:r>
              <a:rPr lang="en-US" sz="3600" spc="50" dirty="0">
                <a:solidFill>
                  <a:srgbClr val="002060"/>
                </a:solidFill>
                <a:effectLst>
                  <a:outerShdw blurRad="38100" dist="38100" dir="2700000" algn="tl">
                    <a:srgbClr val="000000">
                      <a:alpha val="43137"/>
                    </a:srgbClr>
                  </a:outerShdw>
                </a:effectLst>
                <a:latin typeface="Arial Narrow"/>
              </a:rPr>
              <a:t>Today </a:t>
            </a:r>
            <a:r>
              <a:rPr lang="en-US" sz="3600" spc="50" dirty="0">
                <a:solidFill>
                  <a:srgbClr val="FF3399"/>
                </a:solidFill>
                <a:effectLst>
                  <a:outerShdw blurRad="38100" dist="38100" dir="2700000" algn="tl">
                    <a:srgbClr val="000000">
                      <a:alpha val="43137"/>
                    </a:srgbClr>
                  </a:outerShdw>
                </a:effectLst>
                <a:latin typeface="Arial Narrow"/>
              </a:rPr>
              <a:t>smoke and odors</a:t>
            </a:r>
            <a:r>
              <a:rPr lang="en-US" sz="3600" spc="50" dirty="0">
                <a:solidFill>
                  <a:srgbClr val="002060"/>
                </a:solidFill>
                <a:effectLst>
                  <a:outerShdw blurRad="38100" dist="38100" dir="2700000" algn="tl">
                    <a:srgbClr val="000000">
                      <a:alpha val="43137"/>
                    </a:srgbClr>
                  </a:outerShdw>
                </a:effectLst>
                <a:latin typeface="Arial Narrow"/>
              </a:rPr>
              <a:t> have been reduced and replaced by new air pollutants,  resulting from </a:t>
            </a:r>
            <a:r>
              <a:rPr lang="en-US" sz="3600" spc="50" dirty="0">
                <a:solidFill>
                  <a:srgbClr val="00B0F0"/>
                </a:solidFill>
                <a:effectLst>
                  <a:outerShdw blurRad="38100" dist="38100" dir="2700000" algn="tl">
                    <a:srgbClr val="000000">
                      <a:alpha val="43137"/>
                    </a:srgbClr>
                  </a:outerShdw>
                </a:effectLst>
                <a:latin typeface="Arial Narrow"/>
              </a:rPr>
              <a:t>mobile, industrial </a:t>
            </a:r>
            <a:r>
              <a:rPr lang="en-US" sz="3600" spc="50" dirty="0">
                <a:solidFill>
                  <a:srgbClr val="002060"/>
                </a:solidFill>
                <a:effectLst>
                  <a:outerShdw blurRad="38100" dist="38100" dir="2700000" algn="tl">
                    <a:srgbClr val="000000">
                      <a:alpha val="43137"/>
                    </a:srgbClr>
                  </a:outerShdw>
                </a:effectLst>
                <a:latin typeface="Arial Narrow"/>
              </a:rPr>
              <a:t>and</a:t>
            </a:r>
            <a:r>
              <a:rPr lang="en-US" sz="3600" spc="50" dirty="0">
                <a:solidFill>
                  <a:srgbClr val="00B0F0"/>
                </a:solidFill>
                <a:effectLst>
                  <a:outerShdw blurRad="38100" dist="38100" dir="2700000" algn="tl">
                    <a:srgbClr val="000000">
                      <a:alpha val="43137"/>
                    </a:srgbClr>
                  </a:outerShdw>
                </a:effectLst>
                <a:latin typeface="Arial Narrow"/>
              </a:rPr>
              <a:t> urban society</a:t>
            </a:r>
            <a:r>
              <a:rPr lang="en-US" sz="3600" spc="50" dirty="0">
                <a:solidFill>
                  <a:srgbClr val="002060"/>
                </a:solidFill>
                <a:effectLst>
                  <a:outerShdw blurRad="38100" dist="38100" dir="2700000" algn="tl">
                    <a:srgbClr val="000000">
                      <a:alpha val="43137"/>
                    </a:srgbClr>
                  </a:outerShdw>
                </a:effectLst>
                <a:latin typeface="Arial Narrow"/>
              </a:rPr>
              <a:t>.</a:t>
            </a:r>
          </a:p>
        </p:txBody>
      </p:sp>
    </p:spTree>
    <p:extLst>
      <p:ext uri="{BB962C8B-B14F-4D97-AF65-F5344CB8AC3E}">
        <p14:creationId xmlns:p14="http://schemas.microsoft.com/office/powerpoint/2010/main" val="3578652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404664"/>
            <a:ext cx="8964488"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w Cen MT"/>
                <a:ea typeface="+mj-ea"/>
                <a:cs typeface="+mj-cs"/>
              </a:rPr>
              <a:t>First step to understand air pollution and its control is understanding the composition and structure of atmosphere.</a:t>
            </a:r>
            <a:endParaRPr kumimoji="0" lang="ar-EG"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72008" y="1916832"/>
            <a:ext cx="8964488" cy="5509200"/>
          </a:xfrm>
          <a:prstGeom prst="rect">
            <a:avLst/>
          </a:prstGeom>
        </p:spPr>
        <p:txBody>
          <a:bodyPr wrap="square">
            <a:spAutoFit/>
          </a:bodyPr>
          <a:lstStyle/>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Atmosphere is a mixture of gases found in </a:t>
            </a:r>
            <a:r>
              <a:rPr lang="en-US" sz="2800" b="1" dirty="0">
                <a:solidFill>
                  <a:prstClr val="black"/>
                </a:solidFill>
                <a:effectLst>
                  <a:outerShdw blurRad="38100" dist="38100" dir="2700000" algn="tl">
                    <a:srgbClr val="000000">
                      <a:alpha val="43137"/>
                    </a:srgbClr>
                  </a:outerShdw>
                </a:effectLst>
                <a:latin typeface="Tw Cen MT"/>
              </a:rPr>
              <a:t>4 zones</a:t>
            </a:r>
            <a:r>
              <a:rPr lang="en-US" sz="2800" dirty="0">
                <a:solidFill>
                  <a:prstClr val="black"/>
                </a:solidFill>
                <a:effectLst>
                  <a:outerShdw blurRad="38100" dist="38100" dir="2700000" algn="tl">
                    <a:srgbClr val="000000">
                      <a:alpha val="43137"/>
                    </a:srgbClr>
                  </a:outerShdw>
                </a:effectLst>
                <a:latin typeface="Tw Cen MT"/>
              </a:rPr>
              <a:t> of contrasting temperature due to different absorption of solar energy.</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Energy transport mechanism "electromagnetic radiation, convection, evaporation, …" among atmosphere, ocean and earth's surface. </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Temperature varies with altitude, season, time of day, cloud</a:t>
            </a:r>
            <a:r>
              <a:rPr lang="en-US" sz="2800" dirty="0" smtClean="0">
                <a:solidFill>
                  <a:prstClr val="black"/>
                </a:solidFill>
                <a:effectLst>
                  <a:outerShdw blurRad="38100" dist="38100" dir="2700000" algn="tl">
                    <a:srgbClr val="000000">
                      <a:alpha val="43137"/>
                    </a:srgbClr>
                  </a:outerShdw>
                </a:effectLst>
                <a:latin typeface="Tw Cen MT"/>
              </a:rPr>
              <a:t>.</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The 4 major layers of the atmosphere: </a:t>
            </a:r>
            <a:r>
              <a:rPr lang="en-US" sz="2800" dirty="0">
                <a:solidFill>
                  <a:srgbClr val="FF0000"/>
                </a:solidFill>
                <a:effectLst>
                  <a:outerShdw blurRad="38100" dist="38100" dir="2700000" algn="tl">
                    <a:srgbClr val="000000">
                      <a:alpha val="43137"/>
                    </a:srgbClr>
                  </a:outerShdw>
                </a:effectLst>
                <a:latin typeface="Tw Cen MT"/>
                <a:ea typeface="+mj-ea"/>
                <a:cs typeface="+mj-cs"/>
              </a:rPr>
              <a:t>Troposphere, Stratosphere, Mesosphere and Thermosphere.</a:t>
            </a:r>
            <a:endParaRPr lang="en-US" sz="2800" dirty="0" smtClean="0">
              <a:solidFill>
                <a:prstClr val="black"/>
              </a:solidFill>
              <a:effectLst>
                <a:outerShdw blurRad="38100" dist="38100" dir="2700000" algn="tl">
                  <a:srgbClr val="000000">
                    <a:alpha val="43137"/>
                  </a:srgbClr>
                </a:outerShdw>
              </a:effectLst>
              <a:latin typeface="Tw Cen MT"/>
            </a:endParaRPr>
          </a:p>
          <a:p>
            <a:pPr marL="320040" lvl="0" indent="-320040" algn="just" rtl="0">
              <a:spcBef>
                <a:spcPts val="600"/>
              </a:spcBef>
              <a:spcAft>
                <a:spcPts val="600"/>
              </a:spcAft>
              <a:buClr>
                <a:srgbClr val="FF0000"/>
              </a:buClr>
              <a:buSzPct val="60000"/>
              <a:buFont typeface="Wingdings"/>
              <a:buChar char=""/>
            </a:pPr>
            <a:endParaRPr lang="en-US" sz="3200" dirty="0">
              <a:solidFill>
                <a:prstClr val="black"/>
              </a:solidFill>
              <a:effectLst>
                <a:outerShdw blurRad="38100" dist="38100" dir="2700000" algn="tl">
                  <a:srgbClr val="000000">
                    <a:alpha val="43137"/>
                  </a:srgbClr>
                </a:outerShdw>
              </a:effectLst>
              <a:latin typeface="Tw Cen MT"/>
            </a:endParaRPr>
          </a:p>
        </p:txBody>
      </p:sp>
      <p:sp>
        <p:nvSpPr>
          <p:cNvPr id="4" name="Rectangle 3"/>
          <p:cNvSpPr/>
          <p:nvPr/>
        </p:nvSpPr>
        <p:spPr>
          <a:xfrm>
            <a:off x="827584" y="1340768"/>
            <a:ext cx="5958408" cy="584775"/>
          </a:xfrm>
          <a:prstGeom prst="rect">
            <a:avLst/>
          </a:prstGeom>
        </p:spPr>
        <p:txBody>
          <a:bodyPr wrap="square">
            <a:spAutoFit/>
          </a:bodyPr>
          <a:lstStyle/>
          <a:p>
            <a:pPr lvl="0" algn="l" rtl="0">
              <a:spcBef>
                <a:spcPts val="700"/>
              </a:spcBef>
              <a:spcAft>
                <a:spcPts val="1200"/>
              </a:spcAft>
              <a:buClr>
                <a:srgbClr val="C0504D"/>
              </a:buClr>
              <a:buSzPct val="60000"/>
            </a:pPr>
            <a:r>
              <a:rPr lang="en-US" sz="3200" b="1" dirty="0">
                <a:solidFill>
                  <a:srgbClr val="00B0F0"/>
                </a:solidFill>
                <a:effectLst>
                  <a:outerShdw blurRad="38100" dist="38100" dir="2700000" algn="tl">
                    <a:srgbClr val="000000">
                      <a:alpha val="43137"/>
                    </a:srgbClr>
                  </a:outerShdw>
                </a:effectLst>
                <a:latin typeface="Tw Cen MT"/>
              </a:rPr>
              <a:t>Atmosphere Zones of Air:</a:t>
            </a:r>
          </a:p>
        </p:txBody>
      </p:sp>
    </p:spTree>
    <p:extLst>
      <p:ext uri="{BB962C8B-B14F-4D97-AF65-F5344CB8AC3E}">
        <p14:creationId xmlns:p14="http://schemas.microsoft.com/office/powerpoint/2010/main" val="3561937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9392"/>
            <a:ext cx="3168000" cy="6840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latin typeface="Tw Cen MT"/>
                <a:ea typeface="+mj-ea"/>
                <a:cs typeface="+mj-cs"/>
              </a:rPr>
              <a:t>Troposphere:</a:t>
            </a:r>
            <a:r>
              <a:rPr kumimoji="0" lang="en-US" sz="4000" b="0" i="0" u="none" strike="noStrike" kern="0" cap="all" spc="0" normalizeH="0" baseline="0" noProof="0" dirty="0" smtClean="0">
                <a:ln>
                  <a:noFill/>
                </a:ln>
                <a:solidFill>
                  <a:srgbClr val="FF0000"/>
                </a:solidFill>
                <a:effectLst/>
                <a:uLnTx/>
                <a:uFillTx/>
                <a:latin typeface="Tw Cen MT"/>
                <a:ea typeface="+mj-ea"/>
                <a:cs typeface="+mj-cs"/>
              </a:rPr>
              <a:t/>
            </a:r>
            <a:br>
              <a:rPr kumimoji="0" lang="en-US" sz="4000" b="0" i="0" u="none" strike="noStrike" kern="0" cap="all" spc="0" normalizeH="0" baseline="0" noProof="0" dirty="0" smtClean="0">
                <a:ln>
                  <a:noFill/>
                </a:ln>
                <a:solidFill>
                  <a:srgbClr val="FF0000"/>
                </a:solidFill>
                <a:effectLst/>
                <a:uLnTx/>
                <a:uFillTx/>
                <a:latin typeface="Tw Cen MT"/>
                <a:ea typeface="+mj-ea"/>
                <a:cs typeface="+mj-cs"/>
              </a:rPr>
            </a:br>
            <a:endParaRPr kumimoji="0" lang="ar-EG"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07504" y="548680"/>
            <a:ext cx="9036496" cy="954107"/>
          </a:xfrm>
          <a:prstGeom prst="rect">
            <a:avLst/>
          </a:prstGeom>
        </p:spPr>
        <p:txBody>
          <a:bodyPr wrap="square">
            <a:spAutoFit/>
          </a:bodyPr>
          <a:lstStyle/>
          <a:p>
            <a:pPr lvl="0" algn="l" rtl="0">
              <a:spcBef>
                <a:spcPts val="700"/>
              </a:spcBef>
              <a:spcAft>
                <a:spcPts val="1200"/>
              </a:spcAft>
              <a:buClr>
                <a:srgbClr val="C0504D"/>
              </a:buClr>
              <a:buSzPct val="60000"/>
            </a:pPr>
            <a:r>
              <a:rPr lang="en-US" sz="2800" dirty="0">
                <a:solidFill>
                  <a:prstClr val="black"/>
                </a:solidFill>
                <a:effectLst>
                  <a:outerShdw blurRad="38100" dist="38100" dir="2700000" algn="tl">
                    <a:srgbClr val="000000">
                      <a:alpha val="43137"/>
                    </a:srgbClr>
                  </a:outerShdw>
                </a:effectLst>
                <a:latin typeface="Tw Cen MT"/>
              </a:rPr>
              <a:t>The region nearest the surface </a:t>
            </a:r>
            <a:r>
              <a:rPr lang="en-US" sz="2800" b="1" dirty="0">
                <a:solidFill>
                  <a:prstClr val="black"/>
                </a:solidFill>
                <a:effectLst>
                  <a:outerShdw blurRad="38100" dist="38100" dir="2700000" algn="tl">
                    <a:srgbClr val="000000">
                      <a:alpha val="43137"/>
                    </a:srgbClr>
                  </a:outerShdw>
                </a:effectLst>
                <a:latin typeface="Tw Cen MT"/>
              </a:rPr>
              <a:t>16 Km</a:t>
            </a:r>
            <a:r>
              <a:rPr lang="en-US" sz="2800" dirty="0">
                <a:solidFill>
                  <a:prstClr val="black"/>
                </a:solidFill>
                <a:effectLst>
                  <a:outerShdw blurRad="38100" dist="38100" dir="2700000" algn="tl">
                    <a:srgbClr val="000000">
                      <a:alpha val="43137"/>
                    </a:srgbClr>
                  </a:outerShdw>
                </a:effectLst>
                <a:latin typeface="Tw Cen MT"/>
              </a:rPr>
              <a:t> over equator, </a:t>
            </a:r>
            <a:r>
              <a:rPr lang="en-US" sz="2800" b="1" dirty="0">
                <a:solidFill>
                  <a:prstClr val="black"/>
                </a:solidFill>
                <a:effectLst>
                  <a:outerShdw blurRad="38100" dist="38100" dir="2700000" algn="tl">
                    <a:srgbClr val="000000">
                      <a:alpha val="43137"/>
                    </a:srgbClr>
                  </a:outerShdw>
                </a:effectLst>
                <a:latin typeface="Tw Cen MT"/>
              </a:rPr>
              <a:t>8 Km</a:t>
            </a:r>
            <a:r>
              <a:rPr lang="en-US" sz="2800" dirty="0">
                <a:solidFill>
                  <a:prstClr val="black"/>
                </a:solidFill>
                <a:effectLst>
                  <a:outerShdw blurRad="38100" dist="38100" dir="2700000" algn="tl">
                    <a:srgbClr val="000000">
                      <a:alpha val="43137"/>
                    </a:srgbClr>
                  </a:outerShdw>
                </a:effectLst>
                <a:latin typeface="Tw Cen MT"/>
              </a:rPr>
              <a:t> over poles, in with man lives.</a:t>
            </a:r>
          </a:p>
        </p:txBody>
      </p:sp>
      <p:sp>
        <p:nvSpPr>
          <p:cNvPr id="4" name="Rectangle 3"/>
          <p:cNvSpPr/>
          <p:nvPr/>
        </p:nvSpPr>
        <p:spPr>
          <a:xfrm>
            <a:off x="413792" y="1412776"/>
            <a:ext cx="6750496" cy="584775"/>
          </a:xfrm>
          <a:prstGeom prst="rect">
            <a:avLst/>
          </a:prstGeom>
        </p:spPr>
        <p:txBody>
          <a:bodyPr wrap="square">
            <a:spAutoFit/>
          </a:bodyPr>
          <a:lstStyle/>
          <a:p>
            <a:pPr lvl="0" algn="l" rtl="0">
              <a:spcBef>
                <a:spcPts val="700"/>
              </a:spcBef>
              <a:spcAft>
                <a:spcPts val="1200"/>
              </a:spcAft>
              <a:buClr>
                <a:srgbClr val="C0504D"/>
              </a:buClr>
              <a:buSzPct val="60000"/>
            </a:pPr>
            <a:r>
              <a:rPr lang="en-US" sz="3200" dirty="0">
                <a:solidFill>
                  <a:srgbClr val="0070C0"/>
                </a:solidFill>
                <a:effectLst>
                  <a:outerShdw blurRad="38100" dist="38100" dir="2700000" algn="tl">
                    <a:srgbClr val="000000">
                      <a:alpha val="43137"/>
                    </a:srgbClr>
                  </a:outerShdw>
                </a:effectLst>
                <a:latin typeface="Tw Cen MT"/>
              </a:rPr>
              <a:t>The most weather events occur due to:</a:t>
            </a:r>
          </a:p>
        </p:txBody>
      </p:sp>
      <p:sp>
        <p:nvSpPr>
          <p:cNvPr id="5" name="Rectangle 4"/>
          <p:cNvSpPr/>
          <p:nvPr/>
        </p:nvSpPr>
        <p:spPr>
          <a:xfrm>
            <a:off x="125760" y="1988840"/>
            <a:ext cx="8910736" cy="3108543"/>
          </a:xfrm>
          <a:prstGeom prst="rect">
            <a:avLst/>
          </a:prstGeom>
        </p:spPr>
        <p:txBody>
          <a:bodyPr wrap="square">
            <a:spAutoFit/>
          </a:bodyPr>
          <a:lstStyle/>
          <a:p>
            <a:pPr marL="324000" lvl="0" indent="-360000" algn="just" rtl="0">
              <a:buClr>
                <a:srgbClr val="C00000"/>
              </a:buClr>
              <a:buSzPct val="60000"/>
              <a:buFont typeface="Wingdings" pitchFamily="2" charset="2"/>
              <a:buChar char="Ø"/>
            </a:pPr>
            <a:r>
              <a:rPr lang="en-US" sz="2800" dirty="0">
                <a:effectLst>
                  <a:outerShdw blurRad="38100" dist="38100" dir="2700000" algn="tl">
                    <a:srgbClr val="000000">
                      <a:alpha val="43137"/>
                    </a:srgbClr>
                  </a:outerShdw>
                </a:effectLst>
                <a:latin typeface="Tw Cen MT"/>
              </a:rPr>
              <a:t>Force of gravity.</a:t>
            </a:r>
          </a:p>
          <a:p>
            <a:pPr marL="324000" lvl="0" indent="-360000" algn="just" rtl="0">
              <a:buClr>
                <a:srgbClr val="C00000"/>
              </a:buClr>
              <a:buSzPct val="60000"/>
              <a:buFont typeface="Wingdings" pitchFamily="2" charset="2"/>
              <a:buChar char="Ø"/>
            </a:pPr>
            <a:r>
              <a:rPr lang="en-US" sz="2800" dirty="0">
                <a:effectLst>
                  <a:outerShdw blurRad="38100" dist="38100" dir="2700000" algn="tl">
                    <a:srgbClr val="000000">
                      <a:alpha val="43137"/>
                    </a:srgbClr>
                  </a:outerShdw>
                </a:effectLst>
                <a:latin typeface="Tw Cen MT"/>
              </a:rPr>
              <a:t>Compressibility of gasses "75% of total mass of atmosphere".</a:t>
            </a:r>
          </a:p>
          <a:p>
            <a:pPr marL="324000" lvl="0" indent="-360000" algn="just" rtl="0">
              <a:buClr>
                <a:srgbClr val="C00000"/>
              </a:buClr>
              <a:buSzPct val="60000"/>
              <a:buFont typeface="Wingdings" pitchFamily="2" charset="2"/>
              <a:buChar char="Ø"/>
            </a:pPr>
            <a:r>
              <a:rPr lang="en-US" sz="2800" dirty="0">
                <a:effectLst>
                  <a:outerShdw blurRad="38100" dist="38100" dir="2700000" algn="tl">
                    <a:srgbClr val="000000">
                      <a:alpha val="43137"/>
                    </a:srgbClr>
                  </a:outerShdw>
                </a:effectLst>
                <a:latin typeface="Tw Cen MT"/>
              </a:rPr>
              <a:t>This layer contains most of the atmosphere's cloud and particulates "Acid rain".</a:t>
            </a:r>
          </a:p>
          <a:p>
            <a:pPr marL="324000" lvl="0" indent="-360000" algn="just" rtl="0">
              <a:buClr>
                <a:srgbClr val="C00000"/>
              </a:buClr>
              <a:buSzPct val="60000"/>
              <a:buFont typeface="Wingdings" pitchFamily="2" charset="2"/>
              <a:buChar char="Ø"/>
            </a:pPr>
            <a:r>
              <a:rPr lang="en-US" sz="2800" dirty="0">
                <a:effectLst>
                  <a:outerShdw blurRad="38100" dist="38100" dir="2700000" algn="tl">
                    <a:srgbClr val="000000">
                      <a:alpha val="43137"/>
                    </a:srgbClr>
                  </a:outerShdw>
                </a:effectLst>
                <a:latin typeface="Tw Cen MT"/>
              </a:rPr>
              <a:t>Air temperature -</a:t>
            </a:r>
            <a:r>
              <a:rPr lang="en-US" sz="2800" dirty="0" smtClean="0">
                <a:effectLst>
                  <a:outerShdw blurRad="38100" dist="38100" dir="2700000" algn="tl">
                    <a:srgbClr val="000000">
                      <a:alpha val="43137"/>
                    </a:srgbClr>
                  </a:outerShdw>
                </a:effectLst>
                <a:latin typeface="Tw Cen MT"/>
              </a:rPr>
              <a:t>50 to -80 </a:t>
            </a:r>
            <a:r>
              <a:rPr lang="en-US" sz="2800" dirty="0">
                <a:effectLst>
                  <a:outerShdw blurRad="38100" dist="38100" dir="2700000" algn="tl">
                    <a:srgbClr val="000000">
                      <a:alpha val="43137"/>
                    </a:srgbClr>
                  </a:outerShdw>
                </a:effectLst>
                <a:latin typeface="Tw Cen MT"/>
              </a:rPr>
              <a:t>⁰C decreases with increasing of altitude at the top -60 ⁰C</a:t>
            </a:r>
            <a:r>
              <a:rPr lang="en-US" sz="2800" dirty="0" smtClean="0">
                <a:effectLst>
                  <a:outerShdw blurRad="38100" dist="38100" dir="2700000" algn="tl">
                    <a:srgbClr val="000000">
                      <a:alpha val="43137"/>
                    </a:srgbClr>
                  </a:outerShdw>
                </a:effectLst>
                <a:latin typeface="Tw Cen MT"/>
              </a:rPr>
              <a:t>.</a:t>
            </a:r>
          </a:p>
        </p:txBody>
      </p:sp>
      <p:sp>
        <p:nvSpPr>
          <p:cNvPr id="8" name="Rectangle 7"/>
          <p:cNvSpPr/>
          <p:nvPr/>
        </p:nvSpPr>
        <p:spPr>
          <a:xfrm>
            <a:off x="144016" y="5222810"/>
            <a:ext cx="8892480" cy="1446550"/>
          </a:xfrm>
          <a:prstGeom prst="rect">
            <a:avLst/>
          </a:prstGeom>
          <a:ln>
            <a:solidFill>
              <a:schemeClr val="accent6">
                <a:lumMod val="75000"/>
              </a:schemeClr>
            </a:solidFill>
          </a:ln>
        </p:spPr>
        <p:txBody>
          <a:bodyPr wrap="square">
            <a:spAutoFit/>
          </a:bodyPr>
          <a:lstStyle/>
          <a:p>
            <a:pPr marL="97200" lvl="0" algn="just" rtl="0">
              <a:buClr>
                <a:srgbClr val="C0504D"/>
              </a:buClr>
              <a:buSzPct val="60000"/>
            </a:pPr>
            <a:r>
              <a:rPr lang="en-US" sz="3200" b="1" kern="0" dirty="0" smtClean="0">
                <a:solidFill>
                  <a:srgbClr val="00B0F0"/>
                </a:solidFill>
                <a:effectLst>
                  <a:outerShdw blurRad="38100" dist="38100" dir="2700000" algn="tl">
                    <a:srgbClr val="000000">
                      <a:alpha val="43137"/>
                    </a:srgbClr>
                  </a:outerShdw>
                </a:effectLst>
                <a:latin typeface="Tw Cen MT"/>
              </a:rPr>
              <a:t>Tropopause: </a:t>
            </a:r>
            <a:r>
              <a:rPr lang="en-US" sz="2800" b="1" dirty="0" smtClean="0">
                <a:effectLst>
                  <a:outerShdw blurRad="38100" dist="38100" dir="2700000" algn="tl">
                    <a:srgbClr val="000000">
                      <a:alpha val="43137"/>
                    </a:srgbClr>
                  </a:outerShdw>
                </a:effectLst>
                <a:latin typeface="Tw Cen MT"/>
              </a:rPr>
              <a:t>10-20 </a:t>
            </a:r>
            <a:r>
              <a:rPr lang="en-US" sz="2800" b="1" dirty="0">
                <a:effectLst>
                  <a:outerShdw blurRad="38100" dist="38100" dir="2700000" algn="tl">
                    <a:srgbClr val="000000">
                      <a:alpha val="43137"/>
                    </a:srgbClr>
                  </a:outerShdw>
                </a:effectLst>
                <a:latin typeface="Tw Cen MT"/>
              </a:rPr>
              <a:t>Km above earth's surface</a:t>
            </a:r>
            <a:r>
              <a:rPr lang="en-US" sz="2800" b="1" dirty="0" smtClean="0">
                <a:effectLst>
                  <a:outerShdw blurRad="38100" dist="38100" dir="2700000" algn="tl">
                    <a:srgbClr val="000000">
                      <a:alpha val="43137"/>
                    </a:srgbClr>
                  </a:outerShdw>
                </a:effectLst>
                <a:latin typeface="Tw Cen MT"/>
              </a:rPr>
              <a:t>.</a:t>
            </a:r>
          </a:p>
          <a:p>
            <a:pPr marL="97200" lvl="0" algn="just" rtl="0">
              <a:buClr>
                <a:srgbClr val="C0504D"/>
              </a:buClr>
              <a:buSzPct val="60000"/>
            </a:pPr>
            <a:r>
              <a:rPr lang="en-US" sz="2800" b="1" dirty="0" smtClean="0">
                <a:effectLst>
                  <a:outerShdw blurRad="38100" dist="38100" dir="2700000" algn="tl">
                    <a:srgbClr val="000000">
                      <a:alpha val="43137"/>
                    </a:srgbClr>
                  </a:outerShdw>
                </a:effectLst>
                <a:latin typeface="Tw Cen MT"/>
              </a:rPr>
              <a:t>Temperature </a:t>
            </a:r>
            <a:r>
              <a:rPr lang="en-US" sz="2800" b="1" dirty="0">
                <a:effectLst>
                  <a:outerShdw blurRad="38100" dist="38100" dir="2700000" algn="tl">
                    <a:srgbClr val="000000">
                      <a:alpha val="43137"/>
                    </a:srgbClr>
                  </a:outerShdw>
                </a:effectLst>
                <a:latin typeface="Tw Cen MT"/>
              </a:rPr>
              <a:t>curve changes suddenly in a narrow transition layer, that creates sharp boundary.</a:t>
            </a:r>
          </a:p>
        </p:txBody>
      </p:sp>
    </p:spTree>
    <p:extLst>
      <p:ext uri="{BB962C8B-B14F-4D97-AF65-F5344CB8AC3E}">
        <p14:creationId xmlns:p14="http://schemas.microsoft.com/office/powerpoint/2010/main" val="167650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968" y="44624"/>
            <a:ext cx="3108415" cy="707886"/>
          </a:xfrm>
          <a:prstGeom prst="rect">
            <a:avLst/>
          </a:prstGeom>
        </p:spPr>
        <p:txBody>
          <a:bodyPr wrap="none">
            <a:spAutoFit/>
          </a:bodyPr>
          <a:lstStyle/>
          <a:p>
            <a:pPr lvl="0" algn="l" rtl="0">
              <a:spcBef>
                <a:spcPts val="700"/>
              </a:spcBef>
              <a:buClr>
                <a:srgbClr val="C0504D"/>
              </a:buClr>
              <a:buSzPct val="60000"/>
            </a:pPr>
            <a:r>
              <a:rPr lang="en-US" sz="4000" b="1" dirty="0" smtClean="0">
                <a:solidFill>
                  <a:srgbClr val="FF0000"/>
                </a:solidFill>
                <a:latin typeface="Tw Cen MT"/>
              </a:rPr>
              <a:t>Stratosphere: </a:t>
            </a:r>
            <a:endParaRPr lang="en-US" sz="4000" b="1" dirty="0">
              <a:solidFill>
                <a:srgbClr val="FF0000"/>
              </a:solidFill>
              <a:latin typeface="Tw Cen MT"/>
            </a:endParaRPr>
          </a:p>
        </p:txBody>
      </p:sp>
      <p:sp>
        <p:nvSpPr>
          <p:cNvPr id="3" name="Rectangle 2"/>
          <p:cNvSpPr/>
          <p:nvPr/>
        </p:nvSpPr>
        <p:spPr>
          <a:xfrm>
            <a:off x="107504" y="565224"/>
            <a:ext cx="8856984" cy="6263253"/>
          </a:xfrm>
          <a:prstGeom prst="rect">
            <a:avLst/>
          </a:prstGeom>
        </p:spPr>
        <p:txBody>
          <a:bodyPr wrap="square">
            <a:spAutoFit/>
          </a:bodyPr>
          <a:lstStyle/>
          <a:p>
            <a:pPr lvl="0" algn="l" rtl="0">
              <a:spcBef>
                <a:spcPts val="700"/>
              </a:spcBef>
              <a:buClr>
                <a:srgbClr val="C0504D"/>
              </a:buClr>
              <a:buSzPct val="60000"/>
            </a:pPr>
            <a:r>
              <a:rPr lang="en-US" sz="2800" dirty="0">
                <a:solidFill>
                  <a:prstClr val="black"/>
                </a:solidFill>
                <a:effectLst>
                  <a:outerShdw blurRad="38100" dist="38100" dir="2700000" algn="tl">
                    <a:srgbClr val="000000">
                      <a:alpha val="43137"/>
                    </a:srgbClr>
                  </a:outerShdw>
                </a:effectLst>
                <a:latin typeface="Tw Cen MT"/>
              </a:rPr>
              <a:t>50 Km above </a:t>
            </a:r>
            <a:r>
              <a:rPr lang="en-US" sz="2800" dirty="0" err="1">
                <a:solidFill>
                  <a:prstClr val="black"/>
                </a:solidFill>
                <a:effectLst>
                  <a:outerShdw blurRad="38100" dist="38100" dir="2700000" algn="tl">
                    <a:srgbClr val="000000">
                      <a:alpha val="43137"/>
                    </a:srgbClr>
                  </a:outerShdw>
                </a:effectLst>
                <a:latin typeface="Tw Cen MT"/>
              </a:rPr>
              <a:t>Tropopuse</a:t>
            </a:r>
            <a:endParaRPr lang="en-US" sz="2800" dirty="0">
              <a:solidFill>
                <a:prstClr val="black"/>
              </a:solidFill>
              <a:effectLst>
                <a:outerShdw blurRad="38100" dist="38100" dir="2700000" algn="tl">
                  <a:srgbClr val="000000">
                    <a:alpha val="43137"/>
                  </a:srgbClr>
                </a:outerShdw>
              </a:effectLst>
              <a:latin typeface="Tw Cen MT"/>
            </a:endParaRP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It has a similar composition of troposphere except for 2 important components: H</a:t>
            </a:r>
            <a:r>
              <a:rPr lang="en-US" sz="2800" baseline="-25000" dirty="0">
                <a:solidFill>
                  <a:prstClr val="black"/>
                </a:solidFill>
                <a:effectLst>
                  <a:outerShdw blurRad="38100" dist="38100" dir="2700000" algn="tl">
                    <a:srgbClr val="000000">
                      <a:alpha val="43137"/>
                    </a:srgbClr>
                  </a:outerShdw>
                </a:effectLst>
                <a:latin typeface="Tw Cen MT"/>
              </a:rPr>
              <a:t>2</a:t>
            </a:r>
            <a:r>
              <a:rPr lang="en-US" sz="2800" dirty="0">
                <a:solidFill>
                  <a:prstClr val="black"/>
                </a:solidFill>
                <a:effectLst>
                  <a:outerShdw blurRad="38100" dist="38100" dir="2700000" algn="tl">
                    <a:srgbClr val="000000">
                      <a:alpha val="43137"/>
                    </a:srgbClr>
                  </a:outerShdw>
                </a:effectLst>
                <a:latin typeface="Tw Cen MT"/>
              </a:rPr>
              <a:t>O – O</a:t>
            </a:r>
            <a:r>
              <a:rPr lang="en-US" sz="2800" baseline="-25000" dirty="0">
                <a:solidFill>
                  <a:prstClr val="black"/>
                </a:solidFill>
                <a:effectLst>
                  <a:outerShdw blurRad="38100" dist="38100" dir="2700000" algn="tl">
                    <a:srgbClr val="000000">
                      <a:alpha val="43137"/>
                    </a:srgbClr>
                  </a:outerShdw>
                </a:effectLst>
                <a:latin typeface="Tw Cen MT"/>
              </a:rPr>
              <a:t>3</a:t>
            </a:r>
            <a:r>
              <a:rPr lang="en-US" sz="2800" dirty="0">
                <a:solidFill>
                  <a:prstClr val="black"/>
                </a:solidFill>
                <a:effectLst>
                  <a:outerShdw blurRad="38100" dist="38100" dir="2700000" algn="tl">
                    <a:srgbClr val="000000">
                      <a:alpha val="43137"/>
                    </a:srgbClr>
                  </a:outerShdw>
                </a:effectLst>
                <a:latin typeface="Tw Cen MT"/>
              </a:rPr>
              <a:t>.</a:t>
            </a:r>
          </a:p>
          <a:p>
            <a:pPr marL="320040" lvl="0" indent="-320040" algn="just" rtl="0">
              <a:spcBef>
                <a:spcPts val="600"/>
              </a:spcBef>
              <a:spcAft>
                <a:spcPts val="600"/>
              </a:spcAft>
              <a:buClr>
                <a:srgbClr val="FF0000"/>
              </a:buClr>
              <a:buSzPct val="60000"/>
              <a:buFont typeface="Wingdings"/>
              <a:buChar char=""/>
            </a:pPr>
            <a:r>
              <a:rPr lang="en-US" sz="2800" b="1" dirty="0">
                <a:solidFill>
                  <a:prstClr val="black"/>
                </a:solidFill>
                <a:effectLst>
                  <a:outerShdw blurRad="38100" dist="38100" dir="2700000" algn="tl">
                    <a:srgbClr val="000000">
                      <a:alpha val="43137"/>
                    </a:srgbClr>
                  </a:outerShdw>
                </a:effectLst>
                <a:latin typeface="Tw Cen MT"/>
              </a:rPr>
              <a:t>Ozone (O</a:t>
            </a:r>
            <a:r>
              <a:rPr lang="en-US" sz="2800" b="1" baseline="-25000" dirty="0">
                <a:solidFill>
                  <a:prstClr val="black"/>
                </a:solidFill>
                <a:effectLst>
                  <a:outerShdw blurRad="38100" dist="38100" dir="2700000" algn="tl">
                    <a:srgbClr val="000000">
                      <a:alpha val="43137"/>
                    </a:srgbClr>
                  </a:outerShdw>
                </a:effectLst>
                <a:latin typeface="Tw Cen MT"/>
              </a:rPr>
              <a:t>3</a:t>
            </a:r>
            <a:r>
              <a:rPr lang="en-US" sz="2800" b="1" dirty="0">
                <a:solidFill>
                  <a:prstClr val="black"/>
                </a:solidFill>
                <a:effectLst>
                  <a:outerShdw blurRad="38100" dist="38100" dir="2700000" algn="tl">
                    <a:srgbClr val="000000">
                      <a:alpha val="43137"/>
                    </a:srgbClr>
                  </a:outerShdw>
                </a:effectLst>
                <a:latin typeface="Tw Cen MT"/>
              </a:rPr>
              <a:t>):</a:t>
            </a:r>
            <a:r>
              <a:rPr lang="en-US" sz="2800" dirty="0">
                <a:solidFill>
                  <a:prstClr val="black"/>
                </a:solidFill>
                <a:effectLst>
                  <a:outerShdw blurRad="38100" dist="38100" dir="2700000" algn="tl">
                    <a:srgbClr val="000000">
                      <a:alpha val="43137"/>
                    </a:srgbClr>
                  </a:outerShdw>
                </a:effectLst>
                <a:latin typeface="Tw Cen MT"/>
              </a:rPr>
              <a:t> (Conc. 1-5 ppm) is produced by:</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Solar irradiation of O</a:t>
            </a:r>
            <a:r>
              <a:rPr lang="en-US" sz="2800" baseline="-25000" dirty="0">
                <a:solidFill>
                  <a:prstClr val="black"/>
                </a:solidFill>
                <a:effectLst>
                  <a:outerShdw blurRad="38100" dist="38100" dir="2700000" algn="tl">
                    <a:srgbClr val="000000">
                      <a:alpha val="43137"/>
                    </a:srgbClr>
                  </a:outerShdw>
                </a:effectLst>
                <a:latin typeface="Tw Cen MT"/>
              </a:rPr>
              <a:t>2</a:t>
            </a:r>
            <a:r>
              <a:rPr lang="en-US" sz="2800" dirty="0">
                <a:solidFill>
                  <a:prstClr val="black"/>
                </a:solidFill>
                <a:effectLst>
                  <a:outerShdw blurRad="38100" dist="38100" dir="2700000" algn="tl">
                    <a:srgbClr val="000000">
                      <a:alpha val="43137"/>
                    </a:srgbClr>
                  </a:outerShdw>
                </a:effectLst>
                <a:latin typeface="Tw Cen MT"/>
              </a:rPr>
              <a:t> molecules</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Photosynthetic organisms.</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Temperature increases with higher altitude, due to the absorption of solar ultraviolet radiation (U.V.) by O</a:t>
            </a:r>
            <a:r>
              <a:rPr lang="en-US" sz="2800" baseline="-25000" dirty="0">
                <a:solidFill>
                  <a:prstClr val="black"/>
                </a:solidFill>
                <a:effectLst>
                  <a:outerShdw blurRad="38100" dist="38100" dir="2700000" algn="tl">
                    <a:srgbClr val="000000">
                      <a:alpha val="43137"/>
                    </a:srgbClr>
                  </a:outerShdw>
                </a:effectLst>
                <a:latin typeface="Tw Cen MT"/>
              </a:rPr>
              <a:t>3</a:t>
            </a:r>
            <a:r>
              <a:rPr lang="en-US" sz="2800" dirty="0" smtClean="0">
                <a:solidFill>
                  <a:prstClr val="black"/>
                </a:solidFill>
                <a:effectLst>
                  <a:outerShdw blurRad="38100" dist="38100" dir="2700000" algn="tl">
                    <a:srgbClr val="000000">
                      <a:alpha val="43137"/>
                    </a:srgbClr>
                  </a:outerShdw>
                </a:effectLst>
                <a:latin typeface="Tw Cen MT"/>
              </a:rPr>
              <a:t>.</a:t>
            </a:r>
          </a:p>
          <a:p>
            <a:pPr marL="320040" lvl="0" indent="-320040" algn="just" rtl="0">
              <a:spcBef>
                <a:spcPts val="6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That protects life from exposure to U. V. rays, which cause skin cancer, genetic mutation, crop failures and disruption of biological communities.</a:t>
            </a:r>
          </a:p>
          <a:p>
            <a:pPr marL="320040" lvl="0" indent="-320040" algn="just" rtl="0">
              <a:spcBef>
                <a:spcPts val="600"/>
              </a:spcBef>
              <a:spcAft>
                <a:spcPts val="600"/>
              </a:spcAft>
              <a:buClr>
                <a:srgbClr val="FF0000"/>
              </a:buClr>
              <a:buSzPct val="60000"/>
              <a:buFont typeface="Wingdings"/>
              <a:buChar char=""/>
            </a:pPr>
            <a:endParaRPr lang="en-US" sz="2800" dirty="0">
              <a:solidFill>
                <a:prstClr val="black"/>
              </a:solidFill>
              <a:effectLst>
                <a:outerShdw blurRad="38100" dist="38100" dir="2700000" algn="tl">
                  <a:srgbClr val="000000">
                    <a:alpha val="43137"/>
                  </a:srgbClr>
                </a:outerShdw>
              </a:effectLst>
              <a:latin typeface="Tw Cen MT"/>
            </a:endParaRPr>
          </a:p>
        </p:txBody>
      </p:sp>
    </p:spTree>
    <p:extLst>
      <p:ext uri="{BB962C8B-B14F-4D97-AF65-F5344CB8AC3E}">
        <p14:creationId xmlns:p14="http://schemas.microsoft.com/office/powerpoint/2010/main" val="260820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1426"/>
            <a:ext cx="8496944" cy="2785378"/>
          </a:xfrm>
          <a:prstGeom prst="rect">
            <a:avLst/>
          </a:prstGeom>
        </p:spPr>
        <p:txBody>
          <a:bodyPr wrap="square">
            <a:spAutoFit/>
          </a:bodyPr>
          <a:lstStyle/>
          <a:p>
            <a:pPr marL="320040" marR="0" lvl="0" indent="-320040" algn="just" defTabSz="914400" rtl="0" eaLnBrk="1" fontAlgn="auto" latinLnBrk="0" hangingPunct="1">
              <a:lnSpc>
                <a:spcPct val="100000"/>
              </a:lnSpc>
              <a:spcBef>
                <a:spcPts val="600"/>
              </a:spcBef>
              <a:spcAft>
                <a:spcPts val="1200"/>
              </a:spcAft>
              <a:buClr>
                <a:srgbClr val="FF0000"/>
              </a:buClr>
              <a:buSzPct val="60000"/>
              <a:buFont typeface="Wingdings"/>
              <a:buChar char=""/>
              <a:tabLst/>
              <a:defRPr/>
            </a:pPr>
            <a:r>
              <a:rPr kumimoji="0" lang="en-US" sz="32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rPr>
              <a:t>The air is very dry, clouds and convection currents from troposphere do not penetrate easily into it.</a:t>
            </a:r>
          </a:p>
          <a:p>
            <a:pPr marL="320040" marR="0" lvl="0" indent="-320040" algn="just" defTabSz="914400" rtl="0" eaLnBrk="1" fontAlgn="auto" latinLnBrk="0" hangingPunct="1">
              <a:lnSpc>
                <a:spcPct val="100000"/>
              </a:lnSpc>
              <a:spcBef>
                <a:spcPts val="600"/>
              </a:spcBef>
              <a:spcAft>
                <a:spcPts val="1200"/>
              </a:spcAft>
              <a:buClr>
                <a:srgbClr val="FF0000"/>
              </a:buClr>
              <a:buSzPct val="60000"/>
              <a:buFont typeface="Wingdings"/>
              <a:buChar char=""/>
              <a:tabLst/>
              <a:defRPr/>
            </a:pPr>
            <a:r>
              <a:rPr kumimoji="0" lang="en-US" sz="32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rPr>
              <a:t>Pressure and density </a:t>
            </a:r>
            <a:r>
              <a:rPr kumimoji="0" lang="en-US" sz="32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rPr>
              <a:t>1/10-1/1000</a:t>
            </a:r>
            <a:r>
              <a:rPr kumimoji="0" lang="en-US" sz="32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rPr>
              <a:t> of quantities near the surface of earth.</a:t>
            </a:r>
            <a:endParaRPr kumimoji="0" lang="ar-EG"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51520" y="4329097"/>
            <a:ext cx="8640960" cy="1908215"/>
          </a:xfrm>
          <a:prstGeom prst="rect">
            <a:avLst/>
          </a:prstGeom>
          <a:ln>
            <a:solidFill>
              <a:schemeClr val="accent6">
                <a:lumMod val="75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kern="0" dirty="0" err="1">
                <a:solidFill>
                  <a:srgbClr val="00B0F0"/>
                </a:solidFill>
                <a:effectLst>
                  <a:outerShdw blurRad="38100" dist="38100" dir="2700000" algn="tl">
                    <a:srgbClr val="000000">
                      <a:alpha val="43137"/>
                    </a:srgbClr>
                  </a:outerShdw>
                </a:effectLst>
                <a:latin typeface="Tw Cen MT"/>
              </a:rPr>
              <a:t>Stratopause</a:t>
            </a:r>
            <a:r>
              <a:rPr lang="en-US" sz="3200" b="1" kern="0" dirty="0">
                <a:solidFill>
                  <a:srgbClr val="00B0F0"/>
                </a:solidFill>
                <a:effectLst>
                  <a:outerShdw blurRad="38100" dist="38100" dir="2700000" algn="tl">
                    <a:srgbClr val="000000">
                      <a:alpha val="43137"/>
                    </a:srgbClr>
                  </a:outerShdw>
                </a:effectLst>
                <a:latin typeface="Tw Cen MT"/>
              </a:rPr>
              <a:t>:</a:t>
            </a:r>
            <a:r>
              <a:rPr kumimoji="0" lang="en-US" sz="3100" b="0" i="0" u="none" strike="noStrike" kern="0" cap="none" spc="0" normalizeH="0" baseline="0" noProof="0" dirty="0" smtClean="0">
                <a:ln>
                  <a:noFill/>
                </a:ln>
                <a:solidFill>
                  <a:prstClr val="black"/>
                </a:solidFill>
                <a:effectLst/>
                <a:uLnTx/>
                <a:uFillTx/>
                <a:latin typeface="Tw Cen MT"/>
                <a:ea typeface="+mj-ea"/>
                <a:cs typeface="+mj-cs"/>
              </a:rPr>
              <a:t> </a:t>
            </a:r>
            <a:r>
              <a:rPr kumimoji="0" lang="en-US" sz="29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a:ea typeface="+mj-ea"/>
                <a:cs typeface="+mj-cs"/>
              </a:rPr>
              <a:t>At the top of stratosphere, 50Km high It is warm and not much cooler than the earth's surface. It was refracting sound waves from the earth back to the surface.</a:t>
            </a:r>
            <a:endParaRPr kumimoji="0" lang="ar-EG"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244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spc="50" dirty="0">
                <a:solidFill>
                  <a:srgbClr val="FF0000"/>
                </a:solidFill>
                <a:latin typeface="Arial Narrow"/>
              </a:rPr>
              <a:t>Pollution</a:t>
            </a:r>
            <a:endParaRPr lang="ar-EG" dirty="0">
              <a:solidFill>
                <a:srgbClr val="FF0000"/>
              </a:solidFill>
            </a:endParaRPr>
          </a:p>
        </p:txBody>
      </p:sp>
      <p:sp>
        <p:nvSpPr>
          <p:cNvPr id="3" name="Rectangle 2"/>
          <p:cNvSpPr/>
          <p:nvPr/>
        </p:nvSpPr>
        <p:spPr>
          <a:xfrm>
            <a:off x="251520" y="1328798"/>
            <a:ext cx="8712968" cy="5484578"/>
          </a:xfrm>
          <a:prstGeom prst="rect">
            <a:avLst/>
          </a:prstGeom>
        </p:spPr>
        <p:txBody>
          <a:bodyPr wrap="square">
            <a:spAutoFit/>
          </a:bodyPr>
          <a:lstStyle/>
          <a:p>
            <a:pPr marL="342900" lvl="0" indent="-342900" algn="just" rtl="0">
              <a:spcBef>
                <a:spcPct val="20000"/>
              </a:spcBef>
              <a:spcAft>
                <a:spcPts val="600"/>
              </a:spcAft>
              <a:buClr>
                <a:srgbClr val="DC9E1F"/>
              </a:buClr>
            </a:pPr>
            <a:r>
              <a:rPr lang="en-US" sz="2800" b="1" spc="30" dirty="0">
                <a:solidFill>
                  <a:srgbClr val="FF0000"/>
                </a:solidFill>
                <a:latin typeface="Arial Narrow"/>
              </a:rPr>
              <a:t>Introduction and Some Definitions</a:t>
            </a:r>
            <a:r>
              <a:rPr lang="en-US" sz="2800" b="1" u="sng" spc="30" dirty="0">
                <a:solidFill>
                  <a:srgbClr val="FF0000"/>
                </a:solidFill>
                <a:latin typeface="Arial Narrow"/>
              </a:rPr>
              <a:t>:</a:t>
            </a:r>
            <a:endParaRPr lang="en-US" sz="2800" spc="30" dirty="0">
              <a:solidFill>
                <a:srgbClr val="FF0000"/>
              </a:solidFill>
              <a:latin typeface="Arial Narrow"/>
            </a:endParaRPr>
          </a:p>
          <a:p>
            <a:pPr marL="342900" lvl="0" indent="-342900" algn="just" rtl="0">
              <a:spcBef>
                <a:spcPct val="20000"/>
              </a:spcBef>
              <a:spcAft>
                <a:spcPts val="600"/>
              </a:spcAft>
              <a:buClr>
                <a:srgbClr val="DC9E1F"/>
              </a:buClr>
              <a:buFont typeface="Arial" pitchFamily="34" charset="0"/>
              <a:buChar char="•"/>
            </a:pPr>
            <a:r>
              <a:rPr lang="en-US" sz="2800" b="1" spc="30" dirty="0">
                <a:solidFill>
                  <a:srgbClr val="FFFFFF"/>
                </a:solidFill>
                <a:latin typeface="Arial Narrow"/>
              </a:rPr>
              <a:t> </a:t>
            </a:r>
            <a:r>
              <a:rPr lang="en-US" sz="2800" b="1" spc="30" dirty="0">
                <a:latin typeface="Arial Narrow"/>
              </a:rPr>
              <a:t>Environment: </a:t>
            </a:r>
            <a:r>
              <a:rPr lang="en-US" sz="2800" spc="30" dirty="0">
                <a:latin typeface="Arial Narrow"/>
              </a:rPr>
              <a:t>All conditions and influence affecting life and development of organism, including air, water and soil.</a:t>
            </a:r>
          </a:p>
          <a:p>
            <a:pPr marL="342900" lvl="0" indent="-342900" algn="just" rtl="0">
              <a:spcBef>
                <a:spcPct val="20000"/>
              </a:spcBef>
              <a:spcAft>
                <a:spcPts val="600"/>
              </a:spcAft>
              <a:buClr>
                <a:srgbClr val="DC9E1F"/>
              </a:buClr>
            </a:pPr>
            <a:r>
              <a:rPr lang="en-US" sz="2800" b="1" spc="30" dirty="0">
                <a:solidFill>
                  <a:srgbClr val="FFFFFF"/>
                </a:solidFill>
                <a:latin typeface="Arial Narrow"/>
              </a:rPr>
              <a:t>     </a:t>
            </a:r>
            <a:r>
              <a:rPr lang="en-US" sz="2800" b="1" spc="30" dirty="0">
                <a:solidFill>
                  <a:srgbClr val="FF0000"/>
                </a:solidFill>
                <a:latin typeface="Arial Narrow"/>
              </a:rPr>
              <a:t>Environmental Pollution:</a:t>
            </a:r>
          </a:p>
          <a:p>
            <a:pPr marL="342900" lvl="0" indent="-342900" algn="just" rtl="0">
              <a:spcBef>
                <a:spcPct val="20000"/>
              </a:spcBef>
              <a:spcAft>
                <a:spcPts val="600"/>
              </a:spcAft>
              <a:buClr>
                <a:srgbClr val="DC9E1F"/>
              </a:buClr>
              <a:buFont typeface="Arial" pitchFamily="34" charset="0"/>
              <a:buChar char="•"/>
            </a:pPr>
            <a:r>
              <a:rPr lang="en-US" sz="2800" spc="30" dirty="0">
                <a:latin typeface="Arial Narrow"/>
              </a:rPr>
              <a:t>Unfavorable alteration of our surroundings as by-products of man's action, through effects of changes in energy, radiation, chemical and physical constitutions, they may affect many directly or his supplies of water and agriculture.</a:t>
            </a:r>
          </a:p>
          <a:p>
            <a:pPr marL="342900" lvl="0" indent="-342900" algn="just" rtl="0">
              <a:spcBef>
                <a:spcPct val="20000"/>
              </a:spcBef>
              <a:spcAft>
                <a:spcPts val="600"/>
              </a:spcAft>
              <a:buClr>
                <a:srgbClr val="DC9E1F"/>
              </a:buClr>
              <a:buFont typeface="Arial" pitchFamily="34" charset="0"/>
              <a:buChar char="•"/>
            </a:pPr>
            <a:r>
              <a:rPr lang="en-US" sz="2800" spc="30" dirty="0">
                <a:latin typeface="Arial Narrow"/>
              </a:rPr>
              <a:t>Undesirable physical, chemical or biological that affect naturally or artificial on living organisms in the surrounding environment air, water.</a:t>
            </a:r>
          </a:p>
        </p:txBody>
      </p:sp>
    </p:spTree>
    <p:extLst>
      <p:ext uri="{BB962C8B-B14F-4D97-AF65-F5344CB8AC3E}">
        <p14:creationId xmlns:p14="http://schemas.microsoft.com/office/powerpoint/2010/main" val="2205349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11548"/>
            <a:ext cx="8856984" cy="2077492"/>
          </a:xfrm>
          <a:prstGeom prst="rect">
            <a:avLst/>
          </a:prstGeom>
        </p:spPr>
        <p:txBody>
          <a:bodyPr wrap="square">
            <a:spAutoFit/>
          </a:bodyPr>
          <a:lstStyle/>
          <a:p>
            <a:pPr marL="320040" lvl="0" indent="-320040" algn="just" rtl="0">
              <a:buClr>
                <a:srgbClr val="FF0000"/>
              </a:buClr>
              <a:buSzPct val="60000"/>
              <a:buFont typeface="Wingdings"/>
              <a:buChar char=""/>
            </a:pPr>
            <a:r>
              <a:rPr lang="en-US" sz="3200" dirty="0" smtClean="0">
                <a:solidFill>
                  <a:prstClr val="black"/>
                </a:solidFill>
                <a:effectLst>
                  <a:outerShdw blurRad="38100" dist="38100" dir="2700000" algn="tl">
                    <a:srgbClr val="000000">
                      <a:alpha val="43137"/>
                    </a:srgbClr>
                  </a:outerShdw>
                </a:effectLst>
                <a:latin typeface="Tw Cen MT"/>
              </a:rPr>
              <a:t>Above </a:t>
            </a:r>
            <a:r>
              <a:rPr lang="en-US" sz="3200" dirty="0">
                <a:solidFill>
                  <a:prstClr val="black"/>
                </a:solidFill>
                <a:effectLst>
                  <a:outerShdw blurRad="38100" dist="38100" dir="2700000" algn="tl">
                    <a:srgbClr val="000000">
                      <a:alpha val="43137"/>
                    </a:srgbClr>
                  </a:outerShdw>
                </a:effectLst>
                <a:latin typeface="Tw Cen MT"/>
              </a:rPr>
              <a:t>the stratosphere.</a:t>
            </a:r>
          </a:p>
          <a:p>
            <a:pPr marL="320040" lvl="0" indent="-320040" algn="just" rtl="0">
              <a:spcAft>
                <a:spcPts val="600"/>
              </a:spcAft>
              <a:buClr>
                <a:srgbClr val="FF0000"/>
              </a:buClr>
              <a:buSzPct val="60000"/>
              <a:buFont typeface="Wingdings"/>
              <a:buChar char=""/>
            </a:pPr>
            <a:r>
              <a:rPr lang="en-US" sz="3200" dirty="0">
                <a:solidFill>
                  <a:prstClr val="black"/>
                </a:solidFill>
                <a:effectLst>
                  <a:outerShdw blurRad="38100" dist="38100" dir="2700000" algn="tl">
                    <a:srgbClr val="000000">
                      <a:alpha val="43137"/>
                    </a:srgbClr>
                  </a:outerShdw>
                </a:effectLst>
                <a:latin typeface="Tw Cen MT"/>
              </a:rPr>
              <a:t>Temperature again decreases with height to the very </a:t>
            </a:r>
            <a:r>
              <a:rPr lang="en-US" sz="3200" b="1" dirty="0">
                <a:solidFill>
                  <a:prstClr val="black"/>
                </a:solidFill>
                <a:effectLst>
                  <a:outerShdw blurRad="38100" dist="38100" dir="2700000" algn="tl">
                    <a:srgbClr val="000000">
                      <a:alpha val="43137"/>
                    </a:srgbClr>
                  </a:outerShdw>
                </a:effectLst>
                <a:latin typeface="Tw Cen MT"/>
              </a:rPr>
              <a:t>coldest temperature</a:t>
            </a:r>
            <a:r>
              <a:rPr lang="en-US" sz="3200" dirty="0">
                <a:solidFill>
                  <a:prstClr val="black"/>
                </a:solidFill>
                <a:effectLst>
                  <a:outerShdw blurRad="38100" dist="38100" dir="2700000" algn="tl">
                    <a:srgbClr val="000000">
                      <a:alpha val="43137"/>
                    </a:srgbClr>
                  </a:outerShdw>
                </a:effectLst>
                <a:latin typeface="Tw Cen MT"/>
              </a:rPr>
              <a:t>, about </a:t>
            </a:r>
            <a:r>
              <a:rPr lang="en-US" sz="3200" b="1" dirty="0">
                <a:solidFill>
                  <a:prstClr val="black"/>
                </a:solidFill>
                <a:effectLst>
                  <a:outerShdw blurRad="38100" dist="38100" dir="2700000" algn="tl">
                    <a:srgbClr val="000000">
                      <a:alpha val="43137"/>
                    </a:srgbClr>
                  </a:outerShdw>
                </a:effectLst>
                <a:latin typeface="Tw Cen MT"/>
              </a:rPr>
              <a:t>-80 ⁰C</a:t>
            </a:r>
            <a:r>
              <a:rPr lang="en-US" sz="3200" dirty="0">
                <a:solidFill>
                  <a:prstClr val="black"/>
                </a:solidFill>
                <a:effectLst>
                  <a:outerShdw blurRad="38100" dist="38100" dir="2700000" algn="tl">
                    <a:srgbClr val="000000">
                      <a:alpha val="43137"/>
                    </a:srgbClr>
                  </a:outerShdw>
                </a:effectLst>
                <a:latin typeface="Tw Cen MT"/>
              </a:rPr>
              <a:t>.</a:t>
            </a:r>
          </a:p>
          <a:p>
            <a:pPr lvl="0" algn="just" rtl="0">
              <a:spcAft>
                <a:spcPts val="600"/>
              </a:spcAft>
              <a:buClr>
                <a:srgbClr val="C0504D"/>
              </a:buClr>
              <a:buSzPct val="60000"/>
            </a:pPr>
            <a:r>
              <a:rPr lang="en-US" sz="2800" dirty="0">
                <a:solidFill>
                  <a:prstClr val="black"/>
                </a:solidFill>
                <a:effectLst>
                  <a:outerShdw blurRad="38100" dist="38100" dir="2700000" algn="tl">
                    <a:srgbClr val="000000">
                      <a:alpha val="43137"/>
                    </a:srgbClr>
                  </a:outerShdw>
                </a:effectLst>
                <a:latin typeface="Tw Cen MT"/>
              </a:rPr>
              <a:t>   </a:t>
            </a:r>
          </a:p>
        </p:txBody>
      </p:sp>
      <p:sp>
        <p:nvSpPr>
          <p:cNvPr id="3" name="Rectangle 2"/>
          <p:cNvSpPr/>
          <p:nvPr/>
        </p:nvSpPr>
        <p:spPr>
          <a:xfrm>
            <a:off x="473258" y="560874"/>
            <a:ext cx="3027432" cy="707886"/>
          </a:xfrm>
          <a:prstGeom prst="rect">
            <a:avLst/>
          </a:prstGeom>
        </p:spPr>
        <p:txBody>
          <a:bodyPr wrap="none">
            <a:spAutoFit/>
          </a:bodyPr>
          <a:lstStyle/>
          <a:p>
            <a:pPr lvl="0" algn="just" rtl="0">
              <a:buClr>
                <a:srgbClr val="C0504D"/>
              </a:buClr>
              <a:buSzPct val="60000"/>
            </a:pPr>
            <a:r>
              <a:rPr lang="en-US" sz="4000" b="1" dirty="0">
                <a:solidFill>
                  <a:srgbClr val="FF0000"/>
                </a:solidFill>
                <a:latin typeface="Tw Cen MT"/>
              </a:rPr>
              <a:t>Mesosphere:</a:t>
            </a:r>
            <a:r>
              <a:rPr lang="en-US" sz="4000" dirty="0">
                <a:solidFill>
                  <a:srgbClr val="FF0000"/>
                </a:solidFill>
                <a:latin typeface="Tw Cen MT"/>
              </a:rPr>
              <a:t> </a:t>
            </a:r>
          </a:p>
        </p:txBody>
      </p:sp>
      <p:sp>
        <p:nvSpPr>
          <p:cNvPr id="4" name="Rectangle 3"/>
          <p:cNvSpPr/>
          <p:nvPr/>
        </p:nvSpPr>
        <p:spPr>
          <a:xfrm>
            <a:off x="297180" y="4284385"/>
            <a:ext cx="8663940" cy="584775"/>
          </a:xfrm>
          <a:prstGeom prst="rect">
            <a:avLst/>
          </a:prstGeom>
          <a:ln>
            <a:solidFill>
              <a:schemeClr val="accent6">
                <a:lumMod val="75000"/>
              </a:schemeClr>
            </a:solidFill>
          </a:ln>
        </p:spPr>
        <p:txBody>
          <a:bodyPr wrap="square">
            <a:spAutoFit/>
          </a:bodyPr>
          <a:lstStyle/>
          <a:p>
            <a:pPr lvl="0" algn="just" rtl="0">
              <a:spcAft>
                <a:spcPts val="600"/>
              </a:spcAft>
              <a:buClr>
                <a:srgbClr val="C0504D"/>
              </a:buClr>
              <a:buSzPct val="60000"/>
            </a:pPr>
            <a:r>
              <a:rPr lang="en-US" sz="3200" b="1" kern="0" dirty="0" err="1">
                <a:solidFill>
                  <a:srgbClr val="00B0F0"/>
                </a:solidFill>
                <a:effectLst>
                  <a:outerShdw blurRad="38100" dist="38100" dir="2700000" algn="tl">
                    <a:srgbClr val="000000">
                      <a:alpha val="43137"/>
                    </a:srgbClr>
                  </a:outerShdw>
                </a:effectLst>
                <a:latin typeface="Tw Cen MT"/>
              </a:rPr>
              <a:t>Mesopause</a:t>
            </a:r>
            <a:r>
              <a:rPr lang="en-US" sz="3200" b="1" kern="0" dirty="0">
                <a:solidFill>
                  <a:srgbClr val="00B0F0"/>
                </a:solidFill>
                <a:effectLst>
                  <a:outerShdw blurRad="38100" dist="38100" dir="2700000" algn="tl">
                    <a:srgbClr val="000000">
                      <a:alpha val="43137"/>
                    </a:srgbClr>
                  </a:outerShdw>
                </a:effectLst>
                <a:latin typeface="Tw Cen MT"/>
              </a:rPr>
              <a:t>:</a:t>
            </a:r>
            <a:r>
              <a:rPr lang="en-US" sz="2800" dirty="0">
                <a:solidFill>
                  <a:srgbClr val="00B050"/>
                </a:solidFill>
                <a:effectLst>
                  <a:outerShdw blurRad="38100" dist="38100" dir="2700000" algn="tl">
                    <a:srgbClr val="000000">
                      <a:alpha val="43137"/>
                    </a:srgbClr>
                  </a:outerShdw>
                </a:effectLst>
                <a:latin typeface="Tw Cen MT"/>
              </a:rPr>
              <a:t> </a:t>
            </a:r>
            <a:r>
              <a:rPr lang="en-US" sz="3200" dirty="0">
                <a:solidFill>
                  <a:prstClr val="black"/>
                </a:solidFill>
                <a:effectLst>
                  <a:outerShdw blurRad="38100" dist="38100" dir="2700000" algn="tl">
                    <a:srgbClr val="000000">
                      <a:alpha val="43137"/>
                    </a:srgbClr>
                  </a:outerShdw>
                </a:effectLst>
                <a:latin typeface="Tw Cen MT"/>
              </a:rPr>
              <a:t>i</a:t>
            </a:r>
            <a:r>
              <a:rPr lang="en-US" sz="3200" dirty="0" smtClean="0">
                <a:solidFill>
                  <a:prstClr val="black"/>
                </a:solidFill>
                <a:effectLst>
                  <a:outerShdw blurRad="38100" dist="38100" dir="2700000" algn="tl">
                    <a:srgbClr val="000000">
                      <a:alpha val="43137"/>
                    </a:srgbClr>
                  </a:outerShdw>
                </a:effectLst>
                <a:latin typeface="Tw Cen MT"/>
              </a:rPr>
              <a:t>s </a:t>
            </a:r>
            <a:r>
              <a:rPr lang="en-US" sz="3200" dirty="0">
                <a:solidFill>
                  <a:prstClr val="black"/>
                </a:solidFill>
                <a:effectLst>
                  <a:outerShdw blurRad="38100" dist="38100" dir="2700000" algn="tl">
                    <a:srgbClr val="000000">
                      <a:alpha val="43137"/>
                    </a:srgbClr>
                  </a:outerShdw>
                </a:effectLst>
                <a:latin typeface="Tw Cen MT"/>
              </a:rPr>
              <a:t>region of the minimum </a:t>
            </a:r>
            <a:r>
              <a:rPr lang="en-US" sz="3200" dirty="0" smtClean="0">
                <a:solidFill>
                  <a:prstClr val="black"/>
                </a:solidFill>
                <a:effectLst>
                  <a:outerShdw blurRad="38100" dist="38100" dir="2700000" algn="tl">
                    <a:srgbClr val="000000">
                      <a:alpha val="43137"/>
                    </a:srgbClr>
                  </a:outerShdw>
                </a:effectLst>
                <a:latin typeface="Tw Cen MT"/>
              </a:rPr>
              <a:t>temperature</a:t>
            </a:r>
            <a:endParaRPr lang="en-US" sz="3200" dirty="0">
              <a:solidFill>
                <a:prstClr val="black"/>
              </a:solidFill>
              <a:effectLst>
                <a:outerShdw blurRad="38100" dist="38100" dir="2700000" algn="tl">
                  <a:srgbClr val="000000">
                    <a:alpha val="43137"/>
                  </a:srgbClr>
                </a:outerShdw>
              </a:effectLst>
              <a:latin typeface="Tw Cen MT"/>
            </a:endParaRPr>
          </a:p>
        </p:txBody>
      </p:sp>
    </p:spTree>
    <p:extLst>
      <p:ext uri="{BB962C8B-B14F-4D97-AF65-F5344CB8AC3E}">
        <p14:creationId xmlns:p14="http://schemas.microsoft.com/office/powerpoint/2010/main" val="2235950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819349"/>
            <a:ext cx="8712968" cy="2850011"/>
          </a:xfrm>
          <a:prstGeom prst="rect">
            <a:avLst/>
          </a:prstGeom>
          <a:ln>
            <a:solidFill>
              <a:schemeClr val="accent6">
                <a:lumMod val="50000"/>
              </a:schemeClr>
            </a:solidFill>
          </a:ln>
        </p:spPr>
        <p:txBody>
          <a:bodyPr wrap="square">
            <a:spAutoFit/>
          </a:bodyPr>
          <a:lstStyle/>
          <a:p>
            <a:pPr lvl="0" algn="l" rtl="0">
              <a:buClr>
                <a:srgbClr val="C0504D"/>
              </a:buClr>
              <a:buSzPct val="60000"/>
              <a:defRPr/>
            </a:pPr>
            <a:r>
              <a:rPr lang="en-US" sz="3200" b="1" kern="0" dirty="0" smtClean="0">
                <a:solidFill>
                  <a:srgbClr val="00B0F0"/>
                </a:solidFill>
                <a:effectLst>
                  <a:outerShdw blurRad="38100" dist="38100" dir="2700000" algn="tl">
                    <a:srgbClr val="000000">
                      <a:alpha val="43137"/>
                    </a:srgbClr>
                  </a:outerShdw>
                </a:effectLst>
                <a:latin typeface="Tw Cen MT"/>
              </a:rPr>
              <a:t>Ionosphere</a:t>
            </a:r>
            <a:r>
              <a:rPr lang="en-US" sz="3200" b="1" kern="0" dirty="0">
                <a:solidFill>
                  <a:srgbClr val="00B0F0"/>
                </a:solidFill>
                <a:effectLst>
                  <a:outerShdw blurRad="38100" dist="38100" dir="2700000" algn="tl">
                    <a:srgbClr val="000000">
                      <a:alpha val="43137"/>
                    </a:srgbClr>
                  </a:outerShdw>
                </a:effectLst>
                <a:latin typeface="Tw Cen MT"/>
              </a:rPr>
              <a:t>:</a:t>
            </a:r>
          </a:p>
          <a:p>
            <a:pPr marL="320040" lvl="0" indent="-320040" algn="l" rtl="0">
              <a:buClr>
                <a:srgbClr val="FF0000"/>
              </a:buClr>
              <a:buSzPct val="60000"/>
              <a:buFont typeface="Wingdings" pitchFamily="2" charset="2"/>
              <a:buChar char="v"/>
              <a:defRPr/>
            </a:pPr>
            <a:r>
              <a:rPr lang="en-US" sz="3200" kern="0" dirty="0">
                <a:solidFill>
                  <a:srgbClr val="FF0000"/>
                </a:solidFill>
                <a:effectLst>
                  <a:outerShdw blurRad="38100" dist="38100" dir="2700000" algn="tl">
                    <a:srgbClr val="000000">
                      <a:alpha val="43137"/>
                    </a:srgbClr>
                  </a:outerShdw>
                </a:effectLst>
                <a:latin typeface="Tw Cen MT"/>
              </a:rPr>
              <a:t> </a:t>
            </a:r>
            <a:r>
              <a:rPr lang="en-US" sz="3200" kern="0" dirty="0">
                <a:solidFill>
                  <a:prstClr val="black"/>
                </a:solidFill>
                <a:effectLst>
                  <a:outerShdw blurRad="38100" dist="38100" dir="2700000" algn="tl">
                    <a:srgbClr val="000000">
                      <a:alpha val="43137"/>
                    </a:srgbClr>
                  </a:outerShdw>
                </a:effectLst>
                <a:latin typeface="Tw Cen MT"/>
              </a:rPr>
              <a:t>Located within thermosphere.</a:t>
            </a:r>
          </a:p>
          <a:p>
            <a:pPr marL="320040" lvl="0" indent="-320040" algn="just" rtl="0">
              <a:lnSpc>
                <a:spcPct val="120000"/>
              </a:lnSpc>
              <a:buClr>
                <a:srgbClr val="FF0000"/>
              </a:buClr>
              <a:buSzPct val="60000"/>
              <a:buFont typeface="Wingdings" pitchFamily="2" charset="2"/>
              <a:buChar char="v"/>
              <a:defRPr/>
            </a:pPr>
            <a:r>
              <a:rPr lang="en-US" sz="3200" kern="0" dirty="0">
                <a:solidFill>
                  <a:prstClr val="black"/>
                </a:solidFill>
                <a:effectLst>
                  <a:outerShdw blurRad="38100" dist="38100" dir="2700000" algn="tl">
                    <a:srgbClr val="000000">
                      <a:alpha val="43137"/>
                    </a:srgbClr>
                  </a:outerShdw>
                </a:effectLst>
                <a:latin typeface="Tw Cen MT"/>
              </a:rPr>
              <a:t>Contain high concentration of ions.</a:t>
            </a:r>
          </a:p>
          <a:p>
            <a:pPr marL="320040" lvl="0" indent="-320040" algn="just" rtl="0">
              <a:lnSpc>
                <a:spcPct val="120000"/>
              </a:lnSpc>
              <a:buClr>
                <a:srgbClr val="FF0000"/>
              </a:buClr>
              <a:buSzPct val="60000"/>
              <a:buFont typeface="Wingdings" pitchFamily="2" charset="2"/>
              <a:buChar char="v"/>
              <a:defRPr/>
            </a:pPr>
            <a:r>
              <a:rPr lang="en-US" sz="3200" kern="0" dirty="0">
                <a:solidFill>
                  <a:prstClr val="black"/>
                </a:solidFill>
                <a:effectLst>
                  <a:outerShdw blurRad="38100" dist="38100" dir="2700000" algn="tl">
                    <a:srgbClr val="000000">
                      <a:alpha val="43137"/>
                    </a:srgbClr>
                  </a:outerShdw>
                </a:effectLst>
                <a:latin typeface="Tw Cen MT"/>
              </a:rPr>
              <a:t>Northern lights </a:t>
            </a:r>
            <a:r>
              <a:rPr lang="en-US" sz="3200" kern="0" dirty="0" err="1">
                <a:solidFill>
                  <a:prstClr val="black"/>
                </a:solidFill>
                <a:effectLst>
                  <a:outerShdw blurRad="38100" dist="38100" dir="2700000" algn="tl">
                    <a:srgbClr val="000000">
                      <a:alpha val="43137"/>
                    </a:srgbClr>
                  </a:outerShdw>
                </a:effectLst>
                <a:latin typeface="Tw Cen MT"/>
              </a:rPr>
              <a:t>appers</a:t>
            </a:r>
            <a:r>
              <a:rPr lang="en-US" sz="3200" kern="0" dirty="0">
                <a:solidFill>
                  <a:prstClr val="black"/>
                </a:solidFill>
                <a:effectLst>
                  <a:outerShdw blurRad="38100" dist="38100" dir="2700000" algn="tl">
                    <a:srgbClr val="000000">
                      <a:alpha val="43137"/>
                    </a:srgbClr>
                  </a:outerShdw>
                </a:effectLst>
                <a:latin typeface="Tw Cen MT"/>
              </a:rPr>
              <a:t> when </a:t>
            </a:r>
            <a:r>
              <a:rPr lang="en-US" sz="3200" b="1" kern="0" dirty="0">
                <a:solidFill>
                  <a:prstClr val="black"/>
                </a:solidFill>
                <a:effectLst>
                  <a:outerShdw blurRad="38100" dist="38100" dir="2700000" algn="tl">
                    <a:srgbClr val="000000">
                      <a:alpha val="43137"/>
                    </a:srgbClr>
                  </a:outerShdw>
                </a:effectLst>
                <a:latin typeface="Tw Cen MT"/>
              </a:rPr>
              <a:t>Solar energy</a:t>
            </a:r>
            <a:r>
              <a:rPr lang="en-US" sz="3200" kern="0" dirty="0">
                <a:solidFill>
                  <a:prstClr val="black"/>
                </a:solidFill>
                <a:effectLst>
                  <a:outerShdw blurRad="38100" dist="38100" dir="2700000" algn="tl">
                    <a:srgbClr val="000000">
                      <a:alpha val="43137"/>
                    </a:srgbClr>
                  </a:outerShdw>
                </a:effectLst>
                <a:latin typeface="Tw Cen MT"/>
              </a:rPr>
              <a:t> cause ionized gases to emit visible lights.</a:t>
            </a:r>
            <a:endParaRPr lang="ar-EG" sz="3200" kern="0" dirty="0">
              <a:solidFill>
                <a:sysClr val="windowText" lastClr="000000"/>
              </a:solidFill>
            </a:endParaRPr>
          </a:p>
        </p:txBody>
      </p:sp>
      <p:sp>
        <p:nvSpPr>
          <p:cNvPr id="3" name="Rectangle 2"/>
          <p:cNvSpPr/>
          <p:nvPr/>
        </p:nvSpPr>
        <p:spPr>
          <a:xfrm>
            <a:off x="107504" y="-7064"/>
            <a:ext cx="8856984" cy="3724096"/>
          </a:xfrm>
          <a:prstGeom prst="rect">
            <a:avLst/>
          </a:prstGeom>
        </p:spPr>
        <p:txBody>
          <a:bodyPr wrap="square">
            <a:spAutoFit/>
          </a:bodyPr>
          <a:lstStyle/>
          <a:p>
            <a:pPr lvl="0" algn="just" rtl="0">
              <a:buClr>
                <a:srgbClr val="C0504D"/>
              </a:buClr>
              <a:buSzPct val="60000"/>
            </a:pPr>
            <a:r>
              <a:rPr lang="en-US" sz="4000" b="1" dirty="0">
                <a:solidFill>
                  <a:srgbClr val="FF0000"/>
                </a:solidFill>
                <a:latin typeface="Tw Cen MT"/>
              </a:rPr>
              <a:t>Thermosphere:</a:t>
            </a:r>
          </a:p>
          <a:p>
            <a:pPr marL="216000" lvl="0" indent="-252000" algn="just" rtl="0">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Above the </a:t>
            </a:r>
            <a:r>
              <a:rPr lang="en-US" sz="2800" dirty="0" err="1">
                <a:solidFill>
                  <a:prstClr val="black"/>
                </a:solidFill>
                <a:effectLst>
                  <a:outerShdw blurRad="38100" dist="38100" dir="2700000" algn="tl">
                    <a:srgbClr val="000000">
                      <a:alpha val="43137"/>
                    </a:srgbClr>
                  </a:outerShdw>
                </a:effectLst>
                <a:latin typeface="Tw Cen MT"/>
              </a:rPr>
              <a:t>mesopause</a:t>
            </a:r>
            <a:r>
              <a:rPr lang="en-US" sz="2800" dirty="0">
                <a:solidFill>
                  <a:prstClr val="black"/>
                </a:solidFill>
                <a:effectLst>
                  <a:outerShdw blurRad="38100" dist="38100" dir="2700000" algn="tl">
                    <a:srgbClr val="000000">
                      <a:alpha val="43137"/>
                    </a:srgbClr>
                  </a:outerShdw>
                </a:effectLst>
                <a:latin typeface="Tw Cen MT"/>
              </a:rPr>
              <a:t>.</a:t>
            </a:r>
          </a:p>
          <a:p>
            <a:pPr marL="216000" lvl="0" indent="-252000" algn="just" rtl="0">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It is region of highly ionized gases. Temperature rise very rapidly.</a:t>
            </a:r>
          </a:p>
          <a:p>
            <a:pPr marL="216000" lvl="0" indent="-252000" algn="just" rtl="0">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Densities and pressure decrease gradually until become indistinguishable.</a:t>
            </a:r>
          </a:p>
          <a:p>
            <a:pPr marL="216000" lvl="0" indent="-252000" algn="just" rtl="0">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latin typeface="Tw Cen MT"/>
              </a:rPr>
              <a:t>There is no sharp boundary that marks the end of atmosphere.</a:t>
            </a:r>
          </a:p>
        </p:txBody>
      </p:sp>
    </p:spTree>
    <p:extLst>
      <p:ext uri="{BB962C8B-B14F-4D97-AF65-F5344CB8AC3E}">
        <p14:creationId xmlns:p14="http://schemas.microsoft.com/office/powerpoint/2010/main" val="3535119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20040" lvl="0" indent="-320040" rtl="0">
              <a:spcBef>
                <a:spcPts val="700"/>
              </a:spcBef>
            </a:pPr>
            <a:r>
              <a:rPr lang="en-US" sz="3200" b="1" dirty="0">
                <a:solidFill>
                  <a:srgbClr val="FF0000"/>
                </a:solidFill>
                <a:effectLst>
                  <a:outerShdw blurRad="38100" dist="38100" dir="2700000" algn="tl">
                    <a:srgbClr val="000000">
                      <a:alpha val="43137"/>
                    </a:srgbClr>
                  </a:outerShdw>
                </a:effectLst>
                <a:ea typeface="+mn-ea"/>
              </a:rPr>
              <a:t>The Earth's Natural </a:t>
            </a:r>
            <a:r>
              <a:rPr lang="en-US" sz="3200" b="1" dirty="0" smtClean="0">
                <a:solidFill>
                  <a:srgbClr val="FF0000"/>
                </a:solidFill>
                <a:effectLst>
                  <a:outerShdw blurRad="38100" dist="38100" dir="2700000" algn="tl">
                    <a:srgbClr val="000000">
                      <a:alpha val="43137"/>
                    </a:srgbClr>
                  </a:outerShdw>
                </a:effectLst>
                <a:ea typeface="+mn-ea"/>
              </a:rPr>
              <a:t>Atmosphere</a:t>
            </a:r>
            <a:endParaRPr lang="ar-EG" sz="3200" dirty="0">
              <a:effectLst>
                <a:outerShdw blurRad="38100" dist="38100" dir="2700000" algn="tl">
                  <a:srgbClr val="000000">
                    <a:alpha val="43137"/>
                  </a:srgbClr>
                </a:outerShdw>
              </a:effectLst>
            </a:endParaRPr>
          </a:p>
        </p:txBody>
      </p:sp>
      <p:sp>
        <p:nvSpPr>
          <p:cNvPr id="3" name="Rectangle 2"/>
          <p:cNvSpPr/>
          <p:nvPr/>
        </p:nvSpPr>
        <p:spPr>
          <a:xfrm>
            <a:off x="107504" y="1601306"/>
            <a:ext cx="8856984" cy="5068054"/>
          </a:xfrm>
          <a:prstGeom prst="rect">
            <a:avLst/>
          </a:prstGeom>
        </p:spPr>
        <p:txBody>
          <a:bodyPr wrap="square">
            <a:spAutoFit/>
          </a:bodyPr>
          <a:lstStyle/>
          <a:p>
            <a:pPr marL="320040" lvl="0" indent="-320040" algn="just" rtl="0">
              <a:spcBef>
                <a:spcPts val="700"/>
              </a:spcBef>
              <a:spcAft>
                <a:spcPts val="600"/>
              </a:spcAft>
              <a:buClr>
                <a:srgbClr val="FF0000"/>
              </a:buClr>
              <a:buSzPct val="60000"/>
              <a:buFont typeface="Wingdings"/>
              <a:buChar char=""/>
            </a:pPr>
            <a:r>
              <a:rPr lang="en-US" sz="2800" dirty="0" smtClean="0">
                <a:solidFill>
                  <a:prstClr val="black"/>
                </a:solidFill>
                <a:effectLst>
                  <a:outerShdw blurRad="38100" dist="38100" dir="2700000" algn="tl">
                    <a:srgbClr val="000000">
                      <a:alpha val="43137"/>
                    </a:srgbClr>
                  </a:outerShdw>
                </a:effectLst>
                <a:cs typeface="+mj-cs"/>
              </a:rPr>
              <a:t>The </a:t>
            </a:r>
            <a:r>
              <a:rPr lang="en-US" sz="2800" dirty="0">
                <a:solidFill>
                  <a:prstClr val="black"/>
                </a:solidFill>
                <a:effectLst>
                  <a:outerShdw blurRad="38100" dist="38100" dir="2700000" algn="tl">
                    <a:srgbClr val="000000">
                      <a:alpha val="43137"/>
                    </a:srgbClr>
                  </a:outerShdw>
                </a:effectLst>
                <a:cs typeface="+mj-cs"/>
              </a:rPr>
              <a:t>earth's atmosphere has not always had its present composition, although the composition unchanged through most of geological time.</a:t>
            </a:r>
          </a:p>
          <a:p>
            <a:pPr marL="320040" lvl="0" indent="-320040" algn="just" rtl="0">
              <a:spcBef>
                <a:spcPts val="700"/>
              </a:spcBef>
              <a:spcAft>
                <a:spcPts val="600"/>
              </a:spcAft>
              <a:buClr>
                <a:srgbClr val="FF0000"/>
              </a:buClr>
              <a:buSzPct val="60000"/>
              <a:buFont typeface="Wingdings"/>
              <a:buChar char=""/>
            </a:pPr>
            <a:r>
              <a:rPr lang="en-US" sz="2800" dirty="0">
                <a:solidFill>
                  <a:prstClr val="black"/>
                </a:solidFill>
                <a:effectLst>
                  <a:outerShdw blurRad="38100" dist="38100" dir="2700000" algn="tl">
                    <a:srgbClr val="000000">
                      <a:alpha val="43137"/>
                    </a:srgbClr>
                  </a:outerShdw>
                </a:effectLst>
                <a:cs typeface="+mj-cs"/>
              </a:rPr>
              <a:t>Ambient air composition has undergone several changes:</a:t>
            </a:r>
          </a:p>
          <a:p>
            <a:pPr marL="457200" lvl="0" indent="-457200" algn="just" rtl="0">
              <a:spcBef>
                <a:spcPts val="700"/>
              </a:spcBef>
              <a:spcAft>
                <a:spcPts val="600"/>
              </a:spcAft>
              <a:buClr>
                <a:srgbClr val="00B0F0"/>
              </a:buClr>
              <a:buSzPct val="60000"/>
              <a:buFont typeface="Wingdings" pitchFamily="2" charset="2"/>
              <a:buChar char="§"/>
            </a:pPr>
            <a:r>
              <a:rPr lang="en-US" sz="2800" dirty="0">
                <a:solidFill>
                  <a:prstClr val="black"/>
                </a:solidFill>
                <a:effectLst>
                  <a:outerShdw blurRad="38100" dist="38100" dir="2700000" algn="tl">
                    <a:srgbClr val="000000">
                      <a:alpha val="43137"/>
                    </a:srgbClr>
                  </a:outerShdw>
                </a:effectLst>
                <a:cs typeface="+mj-cs"/>
              </a:rPr>
              <a:t>The primeval gaseous environment contained </a:t>
            </a:r>
            <a:r>
              <a:rPr lang="en-US" sz="2800" b="1" dirty="0">
                <a:solidFill>
                  <a:srgbClr val="FF3399"/>
                </a:solidFill>
                <a:effectLst>
                  <a:outerShdw blurRad="38100" dist="38100" dir="2700000" algn="tl">
                    <a:srgbClr val="000000">
                      <a:alpha val="43137"/>
                    </a:srgbClr>
                  </a:outerShdw>
                </a:effectLst>
                <a:cs typeface="+mj-cs"/>
              </a:rPr>
              <a:t>H</a:t>
            </a:r>
            <a:r>
              <a:rPr lang="en-US" sz="2800" b="1" baseline="-25000" dirty="0">
                <a:solidFill>
                  <a:srgbClr val="FF3399"/>
                </a:solidFill>
                <a:effectLst>
                  <a:outerShdw blurRad="38100" dist="38100" dir="2700000" algn="tl">
                    <a:srgbClr val="000000">
                      <a:alpha val="43137"/>
                    </a:srgbClr>
                  </a:outerShdw>
                </a:effectLst>
                <a:cs typeface="+mj-cs"/>
              </a:rPr>
              <a:t>2</a:t>
            </a:r>
            <a:r>
              <a:rPr lang="en-US" sz="2800" b="1" dirty="0">
                <a:solidFill>
                  <a:srgbClr val="FF3399"/>
                </a:solidFill>
                <a:effectLst>
                  <a:outerShdw blurRad="38100" dist="38100" dir="2700000" algn="tl">
                    <a:srgbClr val="000000">
                      <a:alpha val="43137"/>
                    </a:srgbClr>
                  </a:outerShdw>
                </a:effectLst>
                <a:cs typeface="+mj-cs"/>
              </a:rPr>
              <a:t> and He, </a:t>
            </a:r>
            <a:r>
              <a:rPr lang="en-US" sz="2800" dirty="0" smtClean="0">
                <a:effectLst>
                  <a:outerShdw blurRad="38100" dist="38100" dir="2700000" algn="tl">
                    <a:srgbClr val="000000">
                      <a:alpha val="43137"/>
                    </a:srgbClr>
                  </a:outerShdw>
                </a:effectLst>
                <a:cs typeface="+mj-cs"/>
              </a:rPr>
              <a:t>no</a:t>
            </a:r>
            <a:r>
              <a:rPr lang="en-US" sz="2800" b="1" dirty="0" smtClean="0">
                <a:solidFill>
                  <a:srgbClr val="00B0F0"/>
                </a:solidFill>
                <a:effectLst>
                  <a:outerShdw blurRad="38100" dist="38100" dir="2700000" algn="tl">
                    <a:srgbClr val="000000">
                      <a:alpha val="43137"/>
                    </a:srgbClr>
                  </a:outerShdw>
                </a:effectLst>
                <a:cs typeface="+mj-cs"/>
              </a:rPr>
              <a:t>, </a:t>
            </a:r>
            <a:r>
              <a:rPr lang="en-US" sz="2800" b="1" dirty="0">
                <a:solidFill>
                  <a:srgbClr val="00B0F0"/>
                </a:solidFill>
                <a:effectLst>
                  <a:outerShdw blurRad="38100" dist="38100" dir="2700000" algn="tl">
                    <a:srgbClr val="000000">
                      <a:alpha val="43137"/>
                    </a:srgbClr>
                  </a:outerShdw>
                </a:effectLst>
                <a:cs typeface="+mj-cs"/>
              </a:rPr>
              <a:t>O</a:t>
            </a:r>
            <a:r>
              <a:rPr lang="en-US" sz="2800" b="1" baseline="-25000" dirty="0">
                <a:solidFill>
                  <a:srgbClr val="00B0F0"/>
                </a:solidFill>
                <a:effectLst>
                  <a:outerShdw blurRad="38100" dist="38100" dir="2700000" algn="tl">
                    <a:srgbClr val="000000">
                      <a:alpha val="43137"/>
                    </a:srgbClr>
                  </a:outerShdw>
                </a:effectLst>
                <a:cs typeface="+mj-cs"/>
              </a:rPr>
              <a:t>2</a:t>
            </a:r>
            <a:r>
              <a:rPr lang="en-US" sz="2800" b="1" dirty="0">
                <a:solidFill>
                  <a:srgbClr val="00B0F0"/>
                </a:solidFill>
                <a:effectLst>
                  <a:outerShdw blurRad="38100" dist="38100" dir="2700000" algn="tl">
                    <a:srgbClr val="000000">
                      <a:alpha val="43137"/>
                    </a:srgbClr>
                  </a:outerShdw>
                </a:effectLst>
                <a:cs typeface="+mj-cs"/>
              </a:rPr>
              <a:t> or NO</a:t>
            </a:r>
            <a:r>
              <a:rPr lang="en-US" sz="2800" b="1" baseline="-25000" dirty="0">
                <a:solidFill>
                  <a:srgbClr val="00B0F0"/>
                </a:solidFill>
                <a:effectLst>
                  <a:outerShdw blurRad="38100" dist="38100" dir="2700000" algn="tl">
                    <a:srgbClr val="000000">
                      <a:alpha val="43137"/>
                    </a:srgbClr>
                  </a:outerShdw>
                </a:effectLst>
                <a:cs typeface="+mj-cs"/>
              </a:rPr>
              <a:t>2</a:t>
            </a:r>
            <a:r>
              <a:rPr lang="en-US" sz="2800" dirty="0">
                <a:solidFill>
                  <a:srgbClr val="00B0F0"/>
                </a:solidFill>
                <a:effectLst>
                  <a:outerShdw blurRad="38100" dist="38100" dir="2700000" algn="tl">
                    <a:srgbClr val="000000">
                      <a:alpha val="43137"/>
                    </a:srgbClr>
                  </a:outerShdw>
                </a:effectLst>
                <a:cs typeface="+mj-cs"/>
              </a:rPr>
              <a:t>.</a:t>
            </a:r>
          </a:p>
          <a:p>
            <a:pPr marL="457200" lvl="0" indent="-457200" algn="just" rtl="0">
              <a:spcBef>
                <a:spcPts val="700"/>
              </a:spcBef>
              <a:spcAft>
                <a:spcPts val="600"/>
              </a:spcAft>
              <a:buClr>
                <a:srgbClr val="00B0F0"/>
              </a:buClr>
              <a:buSzPct val="60000"/>
              <a:buFont typeface="Wingdings" pitchFamily="2" charset="2"/>
              <a:buChar char="§"/>
            </a:pPr>
            <a:r>
              <a:rPr lang="en-US" sz="2800" dirty="0">
                <a:solidFill>
                  <a:prstClr val="black"/>
                </a:solidFill>
                <a:effectLst>
                  <a:outerShdw blurRad="38100" dist="38100" dir="2700000" algn="tl">
                    <a:srgbClr val="000000">
                      <a:alpha val="43137"/>
                    </a:srgbClr>
                  </a:outerShdw>
                </a:effectLst>
                <a:cs typeface="+mj-cs"/>
              </a:rPr>
              <a:t>The earth's mass grew by accretion </a:t>
            </a:r>
            <a:r>
              <a:rPr lang="en-US" sz="2800" b="1" dirty="0">
                <a:solidFill>
                  <a:srgbClr val="FF0000"/>
                </a:solidFill>
                <a:effectLst>
                  <a:outerShdw blurRad="38100" dist="38100" dir="2700000" algn="tl">
                    <a:srgbClr val="000000">
                      <a:alpha val="43137"/>
                    </a:srgbClr>
                  </a:outerShdw>
                </a:effectLst>
                <a:cs typeface="+mj-cs"/>
              </a:rPr>
              <a:t>Cosmic dust</a:t>
            </a:r>
            <a:r>
              <a:rPr lang="en-US" sz="2800" dirty="0">
                <a:solidFill>
                  <a:srgbClr val="FF0000"/>
                </a:solidFill>
                <a:effectLst>
                  <a:outerShdw blurRad="38100" dist="38100" dir="2700000" algn="tl">
                    <a:srgbClr val="000000">
                      <a:alpha val="43137"/>
                    </a:srgbClr>
                  </a:outerShdw>
                </a:effectLst>
                <a:cs typeface="+mj-cs"/>
              </a:rPr>
              <a:t>.</a:t>
            </a:r>
          </a:p>
          <a:p>
            <a:pPr marL="457200" lvl="0" indent="-457200" algn="just" rtl="0">
              <a:spcBef>
                <a:spcPts val="700"/>
              </a:spcBef>
              <a:spcAft>
                <a:spcPts val="600"/>
              </a:spcAft>
              <a:buClr>
                <a:srgbClr val="00B0F0"/>
              </a:buClr>
              <a:buSzPct val="60000"/>
              <a:buFont typeface="Wingdings" pitchFamily="2" charset="2"/>
              <a:buChar char="§"/>
            </a:pPr>
            <a:r>
              <a:rPr lang="en-US" sz="2800" dirty="0">
                <a:solidFill>
                  <a:prstClr val="black"/>
                </a:solidFill>
                <a:effectLst>
                  <a:outerShdw blurRad="38100" dist="38100" dir="2700000" algn="tl">
                    <a:srgbClr val="000000">
                      <a:alpha val="43137"/>
                    </a:srgbClr>
                  </a:outerShdw>
                </a:effectLst>
                <a:cs typeface="+mj-cs"/>
              </a:rPr>
              <a:t>It was bombarded by </a:t>
            </a:r>
            <a:r>
              <a:rPr lang="en-US" sz="2800" b="1" dirty="0" smtClean="0">
                <a:solidFill>
                  <a:srgbClr val="FF0000"/>
                </a:solidFill>
                <a:effectLst>
                  <a:outerShdw blurRad="38100" dist="38100" dir="2700000" algn="tl">
                    <a:srgbClr val="000000">
                      <a:alpha val="43137"/>
                    </a:srgbClr>
                  </a:outerShdw>
                </a:effectLst>
                <a:cs typeface="+mj-cs"/>
              </a:rPr>
              <a:t>Meteorites</a:t>
            </a:r>
            <a:r>
              <a:rPr lang="en-US" sz="2800" dirty="0" smtClean="0">
                <a:solidFill>
                  <a:prstClr val="black"/>
                </a:solidFill>
                <a:effectLst>
                  <a:outerShdw blurRad="38100" dist="38100" dir="2700000" algn="tl">
                    <a:srgbClr val="000000">
                      <a:alpha val="43137"/>
                    </a:srgbClr>
                  </a:outerShdw>
                </a:effectLst>
                <a:cs typeface="+mj-cs"/>
              </a:rPr>
              <a:t> </a:t>
            </a:r>
            <a:r>
              <a:rPr lang="en-US" sz="2800" dirty="0">
                <a:solidFill>
                  <a:prstClr val="black"/>
                </a:solidFill>
                <a:effectLst>
                  <a:outerShdw blurRad="38100" dist="38100" dir="2700000" algn="tl">
                    <a:srgbClr val="000000">
                      <a:alpha val="43137"/>
                    </a:srgbClr>
                  </a:outerShdw>
                </a:effectLst>
                <a:cs typeface="+mj-cs"/>
              </a:rPr>
              <a:t>that cause the surface to heat up with drove off most of atmosphere's original gases.</a:t>
            </a:r>
          </a:p>
        </p:txBody>
      </p:sp>
    </p:spTree>
    <p:extLst>
      <p:ext uri="{BB962C8B-B14F-4D97-AF65-F5344CB8AC3E}">
        <p14:creationId xmlns:p14="http://schemas.microsoft.com/office/powerpoint/2010/main" val="799115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6386364"/>
          </a:xfrm>
          <a:prstGeom prst="rect">
            <a:avLst/>
          </a:prstGeom>
        </p:spPr>
        <p:txBody>
          <a:bodyPr wrap="square">
            <a:spAutoFit/>
          </a:bodyPr>
          <a:lstStyle/>
          <a:p>
            <a:pPr marL="320040" lvl="0" indent="-320040" algn="just" rtl="0">
              <a:spcAft>
                <a:spcPts val="600"/>
              </a:spcAft>
              <a:buClr>
                <a:srgbClr val="FF0000"/>
              </a:buClr>
              <a:buSzPct val="60000"/>
              <a:buFont typeface="Wingdings" pitchFamily="2" charset="2"/>
              <a:buChar char="v"/>
            </a:pPr>
            <a:r>
              <a:rPr lang="en-US" sz="3200" dirty="0">
                <a:solidFill>
                  <a:prstClr val="black"/>
                </a:solidFill>
                <a:effectLst>
                  <a:outerShdw blurRad="38100" dist="38100" dir="2700000" algn="tl">
                    <a:srgbClr val="000000">
                      <a:alpha val="43137"/>
                    </a:srgbClr>
                  </a:outerShdw>
                </a:effectLst>
                <a:latin typeface="Tw Cen MT"/>
              </a:rPr>
              <a:t>The earth becomes geologically active. Volcanoes</a:t>
            </a:r>
            <a:r>
              <a:rPr lang="en-US" sz="3200" b="1" dirty="0">
                <a:solidFill>
                  <a:srgbClr val="C00000"/>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huge quantities of </a:t>
            </a:r>
            <a:r>
              <a:rPr lang="en-US" sz="3200" b="1" dirty="0">
                <a:solidFill>
                  <a:srgbClr val="00B0F0"/>
                </a:solidFill>
                <a:effectLst>
                  <a:outerShdw blurRad="38100" dist="38100" dir="2700000" algn="tl">
                    <a:srgbClr val="000000">
                      <a:alpha val="43137"/>
                    </a:srgbClr>
                  </a:outerShdw>
                </a:effectLst>
                <a:latin typeface="Tw Cen MT"/>
              </a:rPr>
              <a:t>lava, ash and gases CO</a:t>
            </a:r>
            <a:r>
              <a:rPr lang="en-US" sz="3200" b="1" baseline="-25000" dirty="0">
                <a:solidFill>
                  <a:srgbClr val="00B0F0"/>
                </a:solidFill>
                <a:effectLst>
                  <a:outerShdw blurRad="38100" dist="38100" dir="2700000" algn="tl">
                    <a:srgbClr val="000000">
                      <a:alpha val="43137"/>
                    </a:srgbClr>
                  </a:outerShdw>
                </a:effectLst>
                <a:latin typeface="Tw Cen MT"/>
              </a:rPr>
              <a:t>2</a:t>
            </a:r>
            <a:r>
              <a:rPr lang="en-US" sz="3200" b="1" dirty="0">
                <a:solidFill>
                  <a:srgbClr val="00B0F0"/>
                </a:solidFill>
                <a:effectLst>
                  <a:outerShdw blurRad="38100" dist="38100" dir="2700000" algn="tl">
                    <a:srgbClr val="000000">
                      <a:alpha val="43137"/>
                    </a:srgbClr>
                  </a:outerShdw>
                </a:effectLst>
                <a:latin typeface="Tw Cen MT"/>
              </a:rPr>
              <a:t>, N</a:t>
            </a:r>
            <a:r>
              <a:rPr lang="en-US" sz="3200" b="1" baseline="-25000" dirty="0">
                <a:solidFill>
                  <a:srgbClr val="00B0F0"/>
                </a:solidFill>
                <a:effectLst>
                  <a:outerShdw blurRad="38100" dist="38100" dir="2700000" algn="tl">
                    <a:srgbClr val="000000">
                      <a:alpha val="43137"/>
                    </a:srgbClr>
                  </a:outerShdw>
                </a:effectLst>
                <a:latin typeface="Tw Cen MT"/>
              </a:rPr>
              <a:t>2</a:t>
            </a:r>
            <a:r>
              <a:rPr lang="en-US" sz="3200" b="1" dirty="0">
                <a:solidFill>
                  <a:srgbClr val="00B0F0"/>
                </a:solidFill>
                <a:effectLst>
                  <a:outerShdw blurRad="38100" dist="38100" dir="2700000" algn="tl">
                    <a:srgbClr val="000000">
                      <a:alpha val="43137"/>
                    </a:srgbClr>
                  </a:outerShdw>
                </a:effectLst>
                <a:latin typeface="Tw Cen MT"/>
              </a:rPr>
              <a:t>, water </a:t>
            </a:r>
            <a:r>
              <a:rPr lang="en-US" sz="3200" b="1" dirty="0" err="1">
                <a:solidFill>
                  <a:srgbClr val="00B0F0"/>
                </a:solidFill>
                <a:effectLst>
                  <a:outerShdw blurRad="38100" dist="38100" dir="2700000" algn="tl">
                    <a:srgbClr val="000000">
                      <a:alpha val="43137"/>
                    </a:srgbClr>
                  </a:outerShdw>
                </a:effectLst>
                <a:latin typeface="Tw Cen MT"/>
              </a:rPr>
              <a:t>vapour</a:t>
            </a:r>
            <a:r>
              <a:rPr lang="en-US" sz="3200" b="1" dirty="0">
                <a:solidFill>
                  <a:srgbClr val="00B0F0"/>
                </a:solidFill>
                <a:effectLst>
                  <a:outerShdw blurRad="38100" dist="38100" dir="2700000" algn="tl">
                    <a:srgbClr val="000000">
                      <a:alpha val="43137"/>
                    </a:srgbClr>
                  </a:outerShdw>
                </a:effectLst>
                <a:latin typeface="Tw Cen MT"/>
              </a:rPr>
              <a:t>.</a:t>
            </a:r>
          </a:p>
          <a:p>
            <a:pPr marL="320040" lvl="0" indent="-320040" algn="just" rtl="0">
              <a:spcAft>
                <a:spcPts val="600"/>
              </a:spcAft>
              <a:buClr>
                <a:srgbClr val="FF0000"/>
              </a:buClr>
              <a:buSzPct val="60000"/>
              <a:buFont typeface="Wingdings" pitchFamily="2" charset="2"/>
              <a:buChar char="v"/>
            </a:pPr>
            <a:r>
              <a:rPr lang="en-US" sz="3200" dirty="0">
                <a:solidFill>
                  <a:prstClr val="black"/>
                </a:solidFill>
                <a:effectLst>
                  <a:outerShdw blurRad="38100" dist="38100" dir="2700000" algn="tl">
                    <a:srgbClr val="000000">
                      <a:alpha val="43137"/>
                    </a:srgbClr>
                  </a:outerShdw>
                </a:effectLst>
                <a:latin typeface="Tw Cen MT"/>
              </a:rPr>
              <a:t>The breakdown of water </a:t>
            </a:r>
            <a:r>
              <a:rPr lang="en-US" sz="3200" dirty="0" err="1">
                <a:solidFill>
                  <a:prstClr val="black"/>
                </a:solidFill>
                <a:effectLst>
                  <a:outerShdw blurRad="38100" dist="38100" dir="2700000" algn="tl">
                    <a:srgbClr val="000000">
                      <a:alpha val="43137"/>
                    </a:srgbClr>
                  </a:outerShdw>
                </a:effectLst>
                <a:latin typeface="Tw Cen MT"/>
              </a:rPr>
              <a:t>vapour</a:t>
            </a:r>
            <a:r>
              <a:rPr lang="en-US" sz="3200" dirty="0">
                <a:solidFill>
                  <a:prstClr val="black"/>
                </a:solidFill>
                <a:effectLst>
                  <a:outerShdw blurRad="38100" dist="38100" dir="2700000" algn="tl">
                    <a:srgbClr val="000000">
                      <a:alpha val="43137"/>
                    </a:srgbClr>
                  </a:outerShdw>
                </a:effectLst>
                <a:latin typeface="Tw Cen MT"/>
              </a:rPr>
              <a:t> </a:t>
            </a:r>
            <a:r>
              <a:rPr lang="en-US" sz="3200" b="1" dirty="0">
                <a:solidFill>
                  <a:srgbClr val="FF0000"/>
                </a:solidFill>
                <a:effectLst>
                  <a:outerShdw blurRad="38100" dist="38100" dir="2700000" algn="tl">
                    <a:srgbClr val="000000">
                      <a:alpha val="43137"/>
                    </a:srgbClr>
                  </a:outerShdw>
                </a:effectLst>
                <a:latin typeface="Tw Cen MT"/>
              </a:rPr>
              <a:t>H</a:t>
            </a:r>
            <a:r>
              <a:rPr lang="en-US" sz="3200" b="1" baseline="-25000" dirty="0">
                <a:solidFill>
                  <a:srgbClr val="FF0000"/>
                </a:solidFill>
                <a:effectLst>
                  <a:outerShdw blurRad="38100" dist="38100" dir="2700000" algn="tl">
                    <a:srgbClr val="000000">
                      <a:alpha val="43137"/>
                    </a:srgbClr>
                  </a:outerShdw>
                </a:effectLst>
                <a:latin typeface="Tw Cen MT"/>
              </a:rPr>
              <a:t>2</a:t>
            </a:r>
            <a:r>
              <a:rPr lang="en-US" sz="3200" b="1" dirty="0">
                <a:solidFill>
                  <a:srgbClr val="FF0000"/>
                </a:solidFill>
                <a:effectLst>
                  <a:outerShdw blurRad="38100" dist="38100" dir="2700000" algn="tl">
                    <a:srgbClr val="000000">
                      <a:alpha val="43137"/>
                    </a:srgbClr>
                  </a:outerShdw>
                </a:effectLst>
                <a:latin typeface="Tw Cen MT"/>
              </a:rPr>
              <a:t>O</a:t>
            </a:r>
            <a:r>
              <a:rPr lang="en-US" sz="3200" dirty="0">
                <a:solidFill>
                  <a:srgbClr val="FF0000"/>
                </a:solidFill>
                <a:effectLst>
                  <a:outerShdw blurRad="38100" dist="38100" dir="2700000" algn="tl">
                    <a:srgbClr val="000000">
                      <a:alpha val="43137"/>
                    </a:srgbClr>
                  </a:outerShdw>
                </a:effectLst>
                <a:latin typeface="Tw Cen MT"/>
                <a:sym typeface="Wingdings"/>
              </a:rPr>
              <a:t></a:t>
            </a:r>
            <a:r>
              <a:rPr lang="en-US" sz="3200" dirty="0">
                <a:solidFill>
                  <a:srgbClr val="FF0000"/>
                </a:solidFill>
                <a:effectLst>
                  <a:outerShdw blurRad="38100" dist="38100" dir="2700000" algn="tl">
                    <a:srgbClr val="000000">
                      <a:alpha val="43137"/>
                    </a:srgbClr>
                  </a:outerShdw>
                </a:effectLst>
                <a:latin typeface="Tw Cen MT"/>
              </a:rPr>
              <a:t> </a:t>
            </a:r>
            <a:r>
              <a:rPr lang="en-US" sz="3200" b="1" dirty="0">
                <a:solidFill>
                  <a:srgbClr val="FF0000"/>
                </a:solidFill>
                <a:effectLst>
                  <a:outerShdw blurRad="38100" dist="38100" dir="2700000" algn="tl">
                    <a:srgbClr val="000000">
                      <a:alpha val="43137"/>
                    </a:srgbClr>
                  </a:outerShdw>
                </a:effectLst>
                <a:latin typeface="Tw Cen MT"/>
              </a:rPr>
              <a:t>O</a:t>
            </a:r>
            <a:r>
              <a:rPr lang="en-US" sz="3200" b="1" baseline="-25000" dirty="0">
                <a:solidFill>
                  <a:srgbClr val="FF0000"/>
                </a:solidFill>
                <a:effectLst>
                  <a:outerShdw blurRad="38100" dist="38100" dir="2700000" algn="tl">
                    <a:srgbClr val="000000">
                      <a:alpha val="43137"/>
                    </a:srgbClr>
                  </a:outerShdw>
                </a:effectLst>
                <a:latin typeface="Tw Cen MT"/>
              </a:rPr>
              <a:t>2</a:t>
            </a:r>
            <a:r>
              <a:rPr lang="en-US" sz="3200" dirty="0">
                <a:solidFill>
                  <a:srgbClr val="FF0000"/>
                </a:solidFill>
                <a:effectLst>
                  <a:outerShdw blurRad="38100" dist="38100" dir="2700000" algn="tl">
                    <a:srgbClr val="000000">
                      <a:alpha val="43137"/>
                    </a:srgbClr>
                  </a:outerShdw>
                </a:effectLst>
                <a:latin typeface="Tw Cen MT"/>
              </a:rPr>
              <a:t>.</a:t>
            </a:r>
          </a:p>
          <a:p>
            <a:pPr marL="320040" lvl="0" indent="-320040" algn="just" rtl="0">
              <a:spcAft>
                <a:spcPts val="600"/>
              </a:spcAft>
              <a:buClr>
                <a:srgbClr val="FF0000"/>
              </a:buClr>
              <a:buSzPct val="60000"/>
              <a:buFont typeface="Wingdings" pitchFamily="2" charset="2"/>
              <a:buChar char="v"/>
            </a:pPr>
            <a:r>
              <a:rPr lang="en-US" sz="3200" dirty="0">
                <a:solidFill>
                  <a:prstClr val="black"/>
                </a:solidFill>
                <a:effectLst>
                  <a:outerShdw blurRad="38100" dist="38100" dir="2700000" algn="tl">
                    <a:srgbClr val="000000">
                      <a:alpha val="43137"/>
                    </a:srgbClr>
                  </a:outerShdw>
                </a:effectLst>
                <a:latin typeface="Tw Cen MT"/>
              </a:rPr>
              <a:t>Radioactive decay of an isotope of </a:t>
            </a:r>
            <a:r>
              <a:rPr lang="en-US" sz="3200" b="1" dirty="0">
                <a:solidFill>
                  <a:srgbClr val="00B0F0"/>
                </a:solidFill>
                <a:effectLst>
                  <a:outerShdw blurRad="38100" dist="38100" dir="2700000" algn="tl">
                    <a:srgbClr val="000000">
                      <a:alpha val="43137"/>
                    </a:srgbClr>
                  </a:outerShdw>
                </a:effectLst>
                <a:latin typeface="Tw Cen MT"/>
              </a:rPr>
              <a:t>K</a:t>
            </a:r>
            <a:r>
              <a:rPr lang="en-US" sz="3200" dirty="0">
                <a:solidFill>
                  <a:prstClr val="black"/>
                </a:solidFill>
                <a:effectLst>
                  <a:outerShdw blurRad="38100" dist="38100" dir="2700000" algn="tl">
                    <a:srgbClr val="000000">
                      <a:alpha val="43137"/>
                    </a:srgbClr>
                  </a:outerShdw>
                </a:effectLst>
                <a:latin typeface="Tw Cen MT"/>
              </a:rPr>
              <a:t> in the earth's crust rock </a:t>
            </a:r>
            <a:r>
              <a:rPr lang="en-US" sz="3200" b="1" dirty="0">
                <a:solidFill>
                  <a:srgbClr val="C00000"/>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a:t>
            </a:r>
            <a:r>
              <a:rPr lang="en-US" sz="3200" b="1" dirty="0">
                <a:solidFill>
                  <a:srgbClr val="00B0F0"/>
                </a:solidFill>
                <a:effectLst>
                  <a:outerShdw blurRad="38100" dist="38100" dir="2700000" algn="tl">
                    <a:srgbClr val="000000">
                      <a:alpha val="43137"/>
                    </a:srgbClr>
                  </a:outerShdw>
                </a:effectLst>
                <a:latin typeface="Tw Cen MT"/>
              </a:rPr>
              <a:t>Ar</a:t>
            </a:r>
            <a:r>
              <a:rPr lang="en-US" sz="3200" dirty="0">
                <a:solidFill>
                  <a:prstClr val="black"/>
                </a:solidFill>
                <a:effectLst>
                  <a:outerShdw blurRad="38100" dist="38100" dir="2700000" algn="tl">
                    <a:srgbClr val="000000">
                      <a:alpha val="43137"/>
                    </a:srgbClr>
                  </a:outerShdw>
                </a:effectLst>
                <a:latin typeface="Tw Cen MT"/>
              </a:rPr>
              <a:t>.</a:t>
            </a:r>
          </a:p>
          <a:p>
            <a:pPr marL="320040" lvl="0" indent="-320040" algn="just" rtl="0">
              <a:spcAft>
                <a:spcPts val="600"/>
              </a:spcAft>
              <a:buClr>
                <a:srgbClr val="FF0000"/>
              </a:buClr>
              <a:buSzPct val="60000"/>
              <a:buFont typeface="Wingdings" pitchFamily="2" charset="2"/>
              <a:buChar char="v"/>
            </a:pPr>
            <a:r>
              <a:rPr lang="en-US" sz="3200" b="1" dirty="0">
                <a:solidFill>
                  <a:srgbClr val="002060"/>
                </a:solidFill>
                <a:effectLst>
                  <a:outerShdw blurRad="38100" dist="38100" dir="2700000" algn="tl">
                    <a:srgbClr val="000000">
                      <a:alpha val="43137"/>
                    </a:srgbClr>
                  </a:outerShdw>
                </a:effectLst>
                <a:latin typeface="Tw Cen MT"/>
              </a:rPr>
              <a:t>Volcanic activity subsided</a:t>
            </a:r>
            <a:r>
              <a:rPr lang="en-US" sz="3200" dirty="0">
                <a:solidFill>
                  <a:prstClr val="black"/>
                </a:solidFill>
                <a:effectLst>
                  <a:outerShdw blurRad="38100" dist="38100" dir="2700000" algn="tl">
                    <a:srgbClr val="000000">
                      <a:alpha val="43137"/>
                    </a:srgbClr>
                  </a:outerShdw>
                </a:effectLst>
                <a:latin typeface="Tw Cen MT"/>
              </a:rPr>
              <a:t>, the earth and its atmosphere gradually cooled.</a:t>
            </a:r>
          </a:p>
          <a:p>
            <a:pPr marL="320040" lvl="0" indent="-320040" algn="just" rtl="0">
              <a:spcAft>
                <a:spcPts val="600"/>
              </a:spcAft>
              <a:buClr>
                <a:srgbClr val="FF0000"/>
              </a:buClr>
              <a:buSzPct val="60000"/>
              <a:buFont typeface="Wingdings" pitchFamily="2" charset="2"/>
              <a:buChar char="v"/>
            </a:pPr>
            <a:r>
              <a:rPr lang="en-US" sz="3200" dirty="0">
                <a:solidFill>
                  <a:prstClr val="black"/>
                </a:solidFill>
                <a:effectLst>
                  <a:outerShdw blurRad="38100" dist="38100" dir="2700000" algn="tl">
                    <a:srgbClr val="000000">
                      <a:alpha val="43137"/>
                    </a:srgbClr>
                  </a:outerShdw>
                </a:effectLst>
                <a:latin typeface="Tw Cen MT"/>
              </a:rPr>
              <a:t>The process of Cooling</a:t>
            </a:r>
            <a:r>
              <a:rPr lang="en-US" sz="3200" dirty="0">
                <a:solidFill>
                  <a:prstClr val="black"/>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Water </a:t>
            </a:r>
            <a:r>
              <a:rPr lang="en-US" sz="3200" dirty="0" err="1">
                <a:solidFill>
                  <a:prstClr val="black"/>
                </a:solidFill>
                <a:effectLst>
                  <a:outerShdw blurRad="38100" dist="38100" dir="2700000" algn="tl">
                    <a:srgbClr val="000000">
                      <a:alpha val="43137"/>
                    </a:srgbClr>
                  </a:outerShdw>
                </a:effectLst>
                <a:latin typeface="Tw Cen MT"/>
              </a:rPr>
              <a:t>Vapour</a:t>
            </a:r>
            <a:r>
              <a:rPr lang="en-US" sz="3200" dirty="0">
                <a:solidFill>
                  <a:prstClr val="black"/>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Clouds</a:t>
            </a:r>
            <a:r>
              <a:rPr lang="en-US" sz="3200" dirty="0">
                <a:solidFill>
                  <a:prstClr val="black"/>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Rains</a:t>
            </a:r>
            <a:r>
              <a:rPr lang="en-US" sz="3200" dirty="0">
                <a:solidFill>
                  <a:prstClr val="black"/>
                </a:solidFill>
                <a:effectLst>
                  <a:outerShdw blurRad="38100" dist="38100" dir="2700000" algn="tl">
                    <a:srgbClr val="000000">
                      <a:alpha val="43137"/>
                    </a:srgbClr>
                  </a:outerShdw>
                </a:effectLst>
                <a:latin typeface="Tw Cen MT"/>
                <a:sym typeface="Wingdings"/>
              </a:rPr>
              <a:t></a:t>
            </a:r>
            <a:r>
              <a:rPr lang="en-US" sz="3200" dirty="0">
                <a:solidFill>
                  <a:prstClr val="black"/>
                </a:solidFill>
                <a:effectLst>
                  <a:outerShdw blurRad="38100" dist="38100" dir="2700000" algn="tl">
                    <a:srgbClr val="000000">
                      <a:alpha val="43137"/>
                    </a:srgbClr>
                  </a:outerShdw>
                </a:effectLst>
                <a:latin typeface="Tw Cen MT"/>
              </a:rPr>
              <a:t> </a:t>
            </a:r>
            <a:r>
              <a:rPr lang="en-US" sz="3200" b="1" dirty="0">
                <a:solidFill>
                  <a:srgbClr val="FF0000"/>
                </a:solidFill>
                <a:effectLst>
                  <a:outerShdw blurRad="38100" dist="38100" dir="2700000" algn="tl">
                    <a:srgbClr val="000000">
                      <a:alpha val="43137"/>
                    </a:srgbClr>
                  </a:outerShdw>
                </a:effectLst>
                <a:latin typeface="Tw Cen MT"/>
              </a:rPr>
              <a:t>1</a:t>
            </a:r>
            <a:r>
              <a:rPr lang="en-US" sz="3200" b="1" baseline="30000" dirty="0">
                <a:solidFill>
                  <a:srgbClr val="FF0000"/>
                </a:solidFill>
                <a:effectLst>
                  <a:outerShdw blurRad="38100" dist="38100" dir="2700000" algn="tl">
                    <a:srgbClr val="000000">
                      <a:alpha val="43137"/>
                    </a:srgbClr>
                  </a:outerShdw>
                </a:effectLst>
                <a:latin typeface="Tw Cen MT"/>
              </a:rPr>
              <a:t>st</a:t>
            </a:r>
            <a:r>
              <a:rPr lang="en-US" sz="3200" b="1" dirty="0">
                <a:solidFill>
                  <a:srgbClr val="FF0000"/>
                </a:solidFill>
                <a:effectLst>
                  <a:outerShdw blurRad="38100" dist="38100" dir="2700000" algn="tl">
                    <a:srgbClr val="000000">
                      <a:alpha val="43137"/>
                    </a:srgbClr>
                  </a:outerShdw>
                </a:effectLst>
                <a:latin typeface="Tw Cen MT"/>
              </a:rPr>
              <a:t> Rivers, lakes and Seas</a:t>
            </a:r>
            <a:endParaRPr lang="en-US" sz="3200" dirty="0">
              <a:solidFill>
                <a:srgbClr val="FF0000"/>
              </a:solidFill>
              <a:effectLst>
                <a:outerShdw blurRad="38100" dist="38100" dir="2700000" algn="tl">
                  <a:srgbClr val="000000">
                    <a:alpha val="43137"/>
                  </a:srgbClr>
                </a:outerShdw>
              </a:effectLst>
              <a:latin typeface="Tw Cen MT"/>
            </a:endParaRPr>
          </a:p>
          <a:p>
            <a:pPr marL="320040" lvl="0" indent="-320040" algn="just" rtl="0">
              <a:spcAft>
                <a:spcPts val="600"/>
              </a:spcAft>
              <a:buClr>
                <a:srgbClr val="FF0000"/>
              </a:buClr>
              <a:buSzPct val="60000"/>
              <a:buFont typeface="Wingdings" pitchFamily="2" charset="2"/>
              <a:buChar char="v"/>
            </a:pPr>
            <a:r>
              <a:rPr lang="en-US" sz="3200" b="1" dirty="0">
                <a:solidFill>
                  <a:srgbClr val="0070C0"/>
                </a:solidFill>
                <a:effectLst>
                  <a:outerShdw blurRad="38100" dist="38100" dir="2700000" algn="tl">
                    <a:srgbClr val="000000">
                      <a:alpha val="43137"/>
                    </a:srgbClr>
                  </a:outerShdw>
                </a:effectLst>
                <a:latin typeface="Tw Cen MT"/>
              </a:rPr>
              <a:t>Photosynthesis</a:t>
            </a:r>
            <a:r>
              <a:rPr lang="en-US" sz="3200" dirty="0">
                <a:solidFill>
                  <a:prstClr val="black"/>
                </a:solidFill>
                <a:effectLst>
                  <a:outerShdw blurRad="38100" dist="38100" dir="2700000" algn="tl">
                    <a:srgbClr val="000000">
                      <a:alpha val="43137"/>
                    </a:srgbClr>
                  </a:outerShdw>
                </a:effectLst>
                <a:latin typeface="Tw Cen MT"/>
              </a:rPr>
              <a:t> began, when the </a:t>
            </a:r>
            <a:r>
              <a:rPr lang="en-US" sz="3200" b="1" dirty="0">
                <a:solidFill>
                  <a:srgbClr val="FF0000"/>
                </a:solidFill>
                <a:effectLst>
                  <a:outerShdw blurRad="38100" dist="38100" dir="2700000" algn="tl">
                    <a:srgbClr val="000000">
                      <a:alpha val="43137"/>
                    </a:srgbClr>
                  </a:outerShdw>
                </a:effectLst>
                <a:latin typeface="Tw Cen MT"/>
              </a:rPr>
              <a:t>1</a:t>
            </a:r>
            <a:r>
              <a:rPr lang="en-US" sz="3200" b="1" baseline="30000" dirty="0">
                <a:solidFill>
                  <a:srgbClr val="FF0000"/>
                </a:solidFill>
                <a:effectLst>
                  <a:outerShdw blurRad="38100" dist="38100" dir="2700000" algn="tl">
                    <a:srgbClr val="000000">
                      <a:alpha val="43137"/>
                    </a:srgbClr>
                  </a:outerShdw>
                </a:effectLst>
                <a:latin typeface="Tw Cen MT"/>
              </a:rPr>
              <a:t>st</a:t>
            </a:r>
            <a:r>
              <a:rPr lang="en-US" sz="3200" b="1" dirty="0">
                <a:solidFill>
                  <a:srgbClr val="FF0000"/>
                </a:solidFill>
                <a:effectLst>
                  <a:outerShdw blurRad="38100" dist="38100" dir="2700000" algn="tl">
                    <a:srgbClr val="000000">
                      <a:alpha val="43137"/>
                    </a:srgbClr>
                  </a:outerShdw>
                </a:effectLst>
                <a:latin typeface="Tw Cen MT"/>
              </a:rPr>
              <a:t> </a:t>
            </a:r>
            <a:r>
              <a:rPr lang="en-US" sz="3200" b="1" dirty="0" err="1">
                <a:solidFill>
                  <a:srgbClr val="FF0000"/>
                </a:solidFill>
                <a:effectLst>
                  <a:outerShdw blurRad="38100" dist="38100" dir="2700000" algn="tl">
                    <a:srgbClr val="000000">
                      <a:alpha val="43137"/>
                    </a:srgbClr>
                  </a:outerShdw>
                </a:effectLst>
                <a:latin typeface="Tw Cen MT"/>
              </a:rPr>
              <a:t>marin</a:t>
            </a:r>
            <a:r>
              <a:rPr lang="en-US" sz="3200" b="1" dirty="0">
                <a:solidFill>
                  <a:srgbClr val="FF0000"/>
                </a:solidFill>
                <a:effectLst>
                  <a:outerShdw blurRad="38100" dist="38100" dir="2700000" algn="tl">
                    <a:srgbClr val="000000">
                      <a:alpha val="43137"/>
                    </a:srgbClr>
                  </a:outerShdw>
                </a:effectLst>
                <a:latin typeface="Tw Cen MT"/>
              </a:rPr>
              <a:t> plants </a:t>
            </a:r>
            <a:r>
              <a:rPr lang="en-US" sz="3200" dirty="0">
                <a:solidFill>
                  <a:prstClr val="black"/>
                </a:solidFill>
                <a:effectLst>
                  <a:outerShdw blurRad="38100" dist="38100" dir="2700000" algn="tl">
                    <a:srgbClr val="000000">
                      <a:alpha val="43137"/>
                    </a:srgbClr>
                  </a:outerShdw>
                </a:effectLst>
                <a:latin typeface="Tw Cen MT"/>
              </a:rPr>
              <a:t>appeared with contributed </a:t>
            </a:r>
            <a:r>
              <a:rPr lang="en-US" sz="3200" b="1" dirty="0">
                <a:solidFill>
                  <a:srgbClr val="0070C0"/>
                </a:solidFill>
                <a:effectLst>
                  <a:outerShdw blurRad="38100" dist="38100" dir="2700000" algn="tl">
                    <a:srgbClr val="000000">
                      <a:alpha val="43137"/>
                    </a:srgbClr>
                  </a:outerShdw>
                </a:effectLst>
                <a:latin typeface="Tw Cen MT"/>
              </a:rPr>
              <a:t>O</a:t>
            </a:r>
            <a:r>
              <a:rPr lang="en-US" sz="3200" b="1" baseline="-25000" dirty="0">
                <a:solidFill>
                  <a:srgbClr val="0070C0"/>
                </a:solidFill>
                <a:effectLst>
                  <a:outerShdw blurRad="38100" dist="38100" dir="2700000" algn="tl">
                    <a:srgbClr val="000000">
                      <a:alpha val="43137"/>
                    </a:srgbClr>
                  </a:outerShdw>
                </a:effectLst>
                <a:latin typeface="Tw Cen MT"/>
              </a:rPr>
              <a:t>2</a:t>
            </a:r>
            <a:r>
              <a:rPr lang="en-US" sz="3200" dirty="0">
                <a:solidFill>
                  <a:prstClr val="black"/>
                </a:solidFill>
                <a:effectLst>
                  <a:outerShdw blurRad="38100" dist="38100" dir="2700000" algn="tl">
                    <a:srgbClr val="000000">
                      <a:alpha val="43137"/>
                    </a:srgbClr>
                  </a:outerShdw>
                </a:effectLst>
                <a:latin typeface="Tw Cen MT"/>
              </a:rPr>
              <a:t> to air.</a:t>
            </a:r>
          </a:p>
        </p:txBody>
      </p:sp>
    </p:spTree>
    <p:extLst>
      <p:ext uri="{BB962C8B-B14F-4D97-AF65-F5344CB8AC3E}">
        <p14:creationId xmlns:p14="http://schemas.microsoft.com/office/powerpoint/2010/main" val="1999148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5400000" cy="468000"/>
          </a:xfrm>
        </p:spPr>
        <p:txBody>
          <a:bodyPr>
            <a:normAutofit fontScale="90000"/>
          </a:bodyPr>
          <a:lstStyle/>
          <a:p>
            <a:pPr algn="ctr" rtl="0">
              <a:spcBef>
                <a:spcPts val="600"/>
              </a:spcBef>
              <a:spcAft>
                <a:spcPts val="600"/>
              </a:spcAft>
            </a:pPr>
            <a:r>
              <a:rPr lang="en-US" sz="2400" b="1" dirty="0" smtClean="0">
                <a:solidFill>
                  <a:srgbClr val="FFFF00"/>
                </a:solidFill>
                <a:latin typeface="Times New Roman" pitchFamily="18" charset="0"/>
                <a:cs typeface="Times New Roman" pitchFamily="18" charset="0"/>
              </a:rPr>
              <a:t/>
            </a:r>
            <a:br>
              <a:rPr lang="en-US" sz="2400" b="1" dirty="0" smtClean="0">
                <a:solidFill>
                  <a:srgbClr val="FFFF00"/>
                </a:solidFill>
                <a:latin typeface="Times New Roman" pitchFamily="18" charset="0"/>
                <a:cs typeface="Times New Roman" pitchFamily="18" charset="0"/>
              </a:rPr>
            </a:br>
            <a:r>
              <a:rPr lang="en-US" sz="2400" b="1" dirty="0">
                <a:solidFill>
                  <a:srgbClr val="FFFF00"/>
                </a:solidFill>
                <a:latin typeface="Times New Roman" pitchFamily="18" charset="0"/>
                <a:cs typeface="Times New Roman" pitchFamily="18" charset="0"/>
              </a:rPr>
              <a:t/>
            </a:r>
            <a:br>
              <a:rPr lang="en-US" sz="2400" b="1" dirty="0">
                <a:solidFill>
                  <a:srgbClr val="FFFF00"/>
                </a:solidFill>
                <a:latin typeface="Times New Roman" pitchFamily="18" charset="0"/>
                <a:cs typeface="Times New Roman" pitchFamily="18" charset="0"/>
              </a:rPr>
            </a:br>
            <a:r>
              <a:rPr lang="en-US" sz="2400" b="1" dirty="0" smtClean="0">
                <a:solidFill>
                  <a:srgbClr val="FFFF00"/>
                </a:solidFill>
                <a:latin typeface="Times New Roman" pitchFamily="18" charset="0"/>
                <a:cs typeface="Times New Roman" pitchFamily="18" charset="0"/>
              </a:rPr>
              <a:t/>
            </a:r>
            <a:br>
              <a:rPr lang="en-US" sz="2400" b="1" dirty="0" smtClean="0">
                <a:solidFill>
                  <a:srgbClr val="FFFF00"/>
                </a:solidFill>
                <a:latin typeface="Times New Roman" pitchFamily="18" charset="0"/>
                <a:cs typeface="Times New Roman" pitchFamily="18" charset="0"/>
              </a:rPr>
            </a:br>
            <a:r>
              <a:rPr lang="en-US" sz="2400" b="1" dirty="0">
                <a:solidFill>
                  <a:srgbClr val="FFFF00"/>
                </a:solidFill>
                <a:latin typeface="Times New Roman" pitchFamily="18" charset="0"/>
                <a:cs typeface="Times New Roman" pitchFamily="18" charset="0"/>
              </a:rPr>
              <a:t/>
            </a:r>
            <a:br>
              <a:rPr lang="en-US" sz="2400" b="1" dirty="0">
                <a:solidFill>
                  <a:srgbClr val="FFFF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Major Constituents of Air</a:t>
            </a:r>
            <a:r>
              <a:rPr lang="en-US" sz="4000" b="1" dirty="0" smtClean="0">
                <a:solidFill>
                  <a:srgbClr val="FFFF00"/>
                </a:solidFill>
                <a:latin typeface="Times New Roman" pitchFamily="18" charset="0"/>
                <a:cs typeface="Times New Roman" pitchFamily="18" charset="0"/>
              </a:rPr>
              <a:t/>
            </a:r>
            <a:br>
              <a:rPr lang="en-US" sz="4000" b="1" dirty="0" smtClean="0">
                <a:solidFill>
                  <a:srgbClr val="FFFF00"/>
                </a:solidFill>
                <a:latin typeface="Times New Roman" pitchFamily="18" charset="0"/>
                <a:cs typeface="Times New Roman" pitchFamily="18" charset="0"/>
              </a:rPr>
            </a:br>
            <a:r>
              <a:rPr lang="en-US" sz="3100" b="1" dirty="0">
                <a:solidFill>
                  <a:sysClr val="windowText" lastClr="000000"/>
                </a:solidFill>
                <a:latin typeface="Times New Roman" pitchFamily="18" charset="0"/>
                <a:cs typeface="Times New Roman" pitchFamily="18" charset="0"/>
              </a:rPr>
              <a:t/>
            </a:r>
            <a:br>
              <a:rPr lang="en-US" sz="3100" b="1" dirty="0">
                <a:solidFill>
                  <a:sysClr val="windowText" lastClr="000000"/>
                </a:solidFill>
                <a:latin typeface="Times New Roman" pitchFamily="18" charset="0"/>
                <a:cs typeface="Times New Roman" pitchFamily="18" charset="0"/>
              </a:rPr>
            </a:br>
            <a:r>
              <a:rPr lang="en-US" sz="2400" dirty="0" smtClean="0">
                <a:solidFill>
                  <a:srgbClr val="FFFF00"/>
                </a:solidFill>
                <a:latin typeface="Times New Roman" pitchFamily="18" charset="0"/>
                <a:cs typeface="Times New Roman" pitchFamily="18" charset="0"/>
              </a:rPr>
              <a:t/>
            </a:r>
            <a:br>
              <a:rPr lang="en-US" sz="2400" dirty="0" smtClean="0">
                <a:solidFill>
                  <a:srgbClr val="FFFF00"/>
                </a:solidFill>
                <a:latin typeface="Times New Roman" pitchFamily="18" charset="0"/>
                <a:cs typeface="Times New Roman" pitchFamily="18" charset="0"/>
              </a:rPr>
            </a:br>
            <a:endParaRPr lang="ar-EG"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07504" y="908720"/>
            <a:ext cx="8928992" cy="5544616"/>
          </a:xfrm>
        </p:spPr>
        <p:txBody>
          <a:bodyPr/>
          <a:lstStyle/>
          <a:p>
            <a:pPr marL="0" indent="0" algn="l" rtl="0">
              <a:spcBef>
                <a:spcPts val="0"/>
              </a:spcBef>
              <a:buNone/>
            </a:pPr>
            <a:r>
              <a:rPr lang="en-US" sz="2800" b="1" dirty="0" smtClean="0">
                <a:solidFill>
                  <a:srgbClr val="00B0F0"/>
                </a:solidFill>
              </a:rPr>
              <a:t>  </a:t>
            </a:r>
          </a:p>
          <a:p>
            <a:pPr marL="0" indent="0" algn="l" rtl="0">
              <a:spcBef>
                <a:spcPts val="0"/>
              </a:spcBef>
              <a:buNone/>
            </a:pPr>
            <a:r>
              <a:rPr lang="en-US" sz="2800" b="1" dirty="0" smtClean="0">
                <a:solidFill>
                  <a:srgbClr val="FF0000"/>
                </a:solidFill>
              </a:rPr>
              <a:t> </a:t>
            </a:r>
            <a:endParaRPr lang="en-US" sz="2800" b="1" dirty="0" smtClean="0">
              <a:solidFill>
                <a:srgbClr val="FF3399"/>
              </a:solidFill>
            </a:endParaRPr>
          </a:p>
          <a:p>
            <a:pPr algn="l" rtl="0"/>
            <a:endParaRPr lang="en-US" sz="2000" dirty="0" smtClean="0">
              <a:solidFill>
                <a:srgbClr val="FF3399"/>
              </a:solidFill>
            </a:endParaRPr>
          </a:p>
          <a:p>
            <a:endParaRPr lang="ar-EG" dirty="0"/>
          </a:p>
        </p:txBody>
      </p:sp>
      <p:graphicFrame>
        <p:nvGraphicFramePr>
          <p:cNvPr id="4" name="Table 3"/>
          <p:cNvGraphicFramePr>
            <a:graphicFrameLocks noGrp="1"/>
          </p:cNvGraphicFramePr>
          <p:nvPr>
            <p:extLst>
              <p:ext uri="{D42A27DB-BD31-4B8C-83A1-F6EECF244321}">
                <p14:modId xmlns:p14="http://schemas.microsoft.com/office/powerpoint/2010/main" val="365535234"/>
              </p:ext>
            </p:extLst>
          </p:nvPr>
        </p:nvGraphicFramePr>
        <p:xfrm>
          <a:off x="323528" y="1916832"/>
          <a:ext cx="8496000" cy="4907280"/>
        </p:xfrm>
        <a:graphic>
          <a:graphicData uri="http://schemas.openxmlformats.org/drawingml/2006/table">
            <a:tbl>
              <a:tblPr firstRow="1" firstCol="1" bandRow="1">
                <a:tableStyleId>{5C22544A-7EE6-4342-B048-85BDC9FD1C3A}</a:tableStyleId>
              </a:tblPr>
              <a:tblGrid>
                <a:gridCol w="3838880">
                  <a:extLst>
                    <a:ext uri="{9D8B030D-6E8A-4147-A177-3AD203B41FA5}">
                      <a16:colId xmlns:a16="http://schemas.microsoft.com/office/drawing/2014/main" val="20000"/>
                    </a:ext>
                  </a:extLst>
                </a:gridCol>
                <a:gridCol w="2339251">
                  <a:extLst>
                    <a:ext uri="{9D8B030D-6E8A-4147-A177-3AD203B41FA5}">
                      <a16:colId xmlns:a16="http://schemas.microsoft.com/office/drawing/2014/main" val="20001"/>
                    </a:ext>
                  </a:extLst>
                </a:gridCol>
                <a:gridCol w="2317869">
                  <a:extLst>
                    <a:ext uri="{9D8B030D-6E8A-4147-A177-3AD203B41FA5}">
                      <a16:colId xmlns:a16="http://schemas.microsoft.com/office/drawing/2014/main" val="20002"/>
                    </a:ext>
                  </a:extLst>
                </a:gridCol>
              </a:tblGrid>
              <a:tr h="567229">
                <a:tc>
                  <a:txBody>
                    <a:bodyPr/>
                    <a:lstStyle/>
                    <a:p>
                      <a:pPr algn="just" rtl="0">
                        <a:lnSpc>
                          <a:spcPct val="150000"/>
                        </a:lnSpc>
                        <a:spcAft>
                          <a:spcPts val="0"/>
                        </a:spcAft>
                      </a:pPr>
                      <a:endParaRPr lang="en-US" sz="2800" dirty="0">
                        <a:solidFill>
                          <a:schemeClr val="tx1"/>
                        </a:solidFill>
                        <a:effectLst/>
                        <a:latin typeface="Calibri"/>
                        <a:ea typeface="Times New Roman"/>
                        <a:cs typeface="Arial"/>
                      </a:endParaRPr>
                    </a:p>
                  </a:txBody>
                  <a:tcPr marL="68580" marR="68580" marT="0" marB="0"/>
                </a:tc>
                <a:tc>
                  <a:txBody>
                    <a:bodyPr/>
                    <a:lstStyle/>
                    <a:p>
                      <a:pPr marL="0" algn="ctr" defTabSz="914400" rtl="0" eaLnBrk="1" latinLnBrk="0" hangingPunct="1">
                        <a:lnSpc>
                          <a:spcPct val="150000"/>
                        </a:lnSpc>
                        <a:spcAft>
                          <a:spcPts val="0"/>
                        </a:spcAft>
                      </a:pPr>
                      <a:r>
                        <a:rPr lang="en-US" sz="2800" b="1" kern="1200" dirty="0">
                          <a:solidFill>
                            <a:schemeClr val="lt1"/>
                          </a:solidFill>
                          <a:effectLst/>
                          <a:latin typeface="+mn-lt"/>
                          <a:ea typeface="+mn-ea"/>
                          <a:cs typeface="+mn-cs"/>
                        </a:rPr>
                        <a:t>Conc.%</a:t>
                      </a:r>
                    </a:p>
                  </a:txBody>
                  <a:tcPr marL="68580" marR="68580" marT="0" marB="0"/>
                </a:tc>
                <a:tc>
                  <a:txBody>
                    <a:bodyPr/>
                    <a:lstStyle/>
                    <a:p>
                      <a:pPr marL="0" algn="ctr" defTabSz="914400" rtl="0" eaLnBrk="1" latinLnBrk="0" hangingPunct="1">
                        <a:lnSpc>
                          <a:spcPct val="150000"/>
                        </a:lnSpc>
                        <a:spcAft>
                          <a:spcPts val="0"/>
                        </a:spcAft>
                      </a:pPr>
                      <a:r>
                        <a:rPr lang="en-US" sz="2800" b="1" kern="1200" dirty="0">
                          <a:solidFill>
                            <a:schemeClr val="lt1"/>
                          </a:solidFill>
                          <a:effectLst/>
                          <a:latin typeface="+mn-lt"/>
                          <a:ea typeface="+mn-ea"/>
                          <a:cs typeface="+mn-cs"/>
                        </a:rPr>
                        <a:t>Conc. </a:t>
                      </a:r>
                      <a:r>
                        <a:rPr lang="en-US" sz="2800" b="1" kern="1200" dirty="0" err="1">
                          <a:solidFill>
                            <a:schemeClr val="lt1"/>
                          </a:solidFill>
                          <a:effectLst/>
                          <a:latin typeface="+mn-lt"/>
                          <a:ea typeface="+mn-ea"/>
                          <a:cs typeface="+mn-cs"/>
                        </a:rPr>
                        <a:t>ppmv</a:t>
                      </a:r>
                      <a:endParaRPr lang="en-US" sz="2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3819146">
                <a:tc>
                  <a:txBody>
                    <a:bodyPr/>
                    <a:lstStyle/>
                    <a:p>
                      <a:pPr algn="l" rtl="0">
                        <a:lnSpc>
                          <a:spcPct val="100000"/>
                        </a:lnSpc>
                        <a:spcBef>
                          <a:spcPts val="0"/>
                        </a:spcBef>
                        <a:spcAft>
                          <a:spcPts val="0"/>
                        </a:spcAft>
                      </a:pPr>
                      <a:endParaRPr lang="en-US" sz="2800" dirty="0" smtClean="0">
                        <a:solidFill>
                          <a:srgbClr val="C00000"/>
                        </a:solidFill>
                        <a:effectLst/>
                      </a:endParaRPr>
                    </a:p>
                    <a:p>
                      <a:pPr algn="l" rtl="0">
                        <a:lnSpc>
                          <a:spcPct val="100000"/>
                        </a:lnSpc>
                        <a:spcBef>
                          <a:spcPts val="0"/>
                        </a:spcBef>
                        <a:spcAft>
                          <a:spcPts val="0"/>
                        </a:spcAft>
                      </a:pPr>
                      <a:r>
                        <a:rPr lang="en-US" sz="2800" dirty="0" smtClean="0">
                          <a:solidFill>
                            <a:srgbClr val="C00000"/>
                          </a:solidFill>
                          <a:effectLst/>
                        </a:rPr>
                        <a:t>Nitrogen   (N</a:t>
                      </a:r>
                      <a:r>
                        <a:rPr lang="en-US" sz="2800" baseline="-25000" dirty="0" smtClean="0">
                          <a:solidFill>
                            <a:srgbClr val="C00000"/>
                          </a:solidFill>
                          <a:effectLst/>
                        </a:rPr>
                        <a:t>2</a:t>
                      </a:r>
                      <a:r>
                        <a:rPr lang="en-US" sz="2800" baseline="0" dirty="0" smtClean="0">
                          <a:solidFill>
                            <a:srgbClr val="C00000"/>
                          </a:solidFill>
                          <a:effectLst/>
                        </a:rPr>
                        <a:t>)</a:t>
                      </a:r>
                      <a:endParaRPr lang="en-US" sz="2800" dirty="0">
                        <a:solidFill>
                          <a:srgbClr val="C00000"/>
                        </a:solidFill>
                        <a:effectLst/>
                      </a:endParaRPr>
                    </a:p>
                    <a:p>
                      <a:pPr algn="l" rtl="0">
                        <a:lnSpc>
                          <a:spcPct val="100000"/>
                        </a:lnSpc>
                        <a:spcBef>
                          <a:spcPts val="0"/>
                        </a:spcBef>
                        <a:spcAft>
                          <a:spcPts val="0"/>
                        </a:spcAft>
                      </a:pPr>
                      <a:r>
                        <a:rPr lang="en-US" sz="2800" dirty="0" smtClean="0">
                          <a:solidFill>
                            <a:srgbClr val="C00000"/>
                          </a:solidFill>
                          <a:effectLst/>
                        </a:rPr>
                        <a:t>Oxygen    (O</a:t>
                      </a:r>
                      <a:r>
                        <a:rPr lang="en-US" sz="2800" baseline="-25000" dirty="0" smtClean="0">
                          <a:solidFill>
                            <a:srgbClr val="C00000"/>
                          </a:solidFill>
                          <a:effectLst/>
                        </a:rPr>
                        <a:t>2</a:t>
                      </a:r>
                      <a:r>
                        <a:rPr lang="en-US" sz="2800" baseline="0" dirty="0" smtClean="0">
                          <a:solidFill>
                            <a:srgbClr val="C00000"/>
                          </a:solidFill>
                          <a:effectLst/>
                        </a:rPr>
                        <a:t>)</a:t>
                      </a:r>
                    </a:p>
                    <a:p>
                      <a:pPr algn="l" rtl="0">
                        <a:lnSpc>
                          <a:spcPct val="100000"/>
                        </a:lnSpc>
                        <a:spcBef>
                          <a:spcPts val="0"/>
                        </a:spcBef>
                        <a:spcAft>
                          <a:spcPts val="0"/>
                        </a:spcAft>
                      </a:pPr>
                      <a:r>
                        <a:rPr lang="en-US" sz="2800" dirty="0" smtClean="0">
                          <a:solidFill>
                            <a:srgbClr val="C00000"/>
                          </a:solidFill>
                          <a:effectLst/>
                        </a:rPr>
                        <a:t>Argon       (</a:t>
                      </a:r>
                      <a:r>
                        <a:rPr kumimoji="0" lang="en-US" sz="2800" b="1" i="0" u="none" strike="noStrike" kern="1200" cap="none" spc="0" normalizeH="0" baseline="0" noProof="0" dirty="0" smtClean="0">
                          <a:ln>
                            <a:noFill/>
                          </a:ln>
                          <a:solidFill>
                            <a:srgbClr val="C00000"/>
                          </a:solidFill>
                          <a:effectLst/>
                          <a:uLnTx/>
                          <a:uFillTx/>
                          <a:latin typeface="+mn-lt"/>
                          <a:ea typeface="+mn-ea"/>
                          <a:cs typeface="+mn-cs"/>
                        </a:rPr>
                        <a:t>A</a:t>
                      </a:r>
                      <a:r>
                        <a:rPr lang="en-US" sz="2800" dirty="0" smtClean="0">
                          <a:solidFill>
                            <a:srgbClr val="C00000"/>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2">
                              <a:lumMod val="50000"/>
                            </a:schemeClr>
                          </a:solidFill>
                          <a:effectLst/>
                        </a:rPr>
                        <a:t>Neon       </a:t>
                      </a:r>
                      <a:r>
                        <a:rPr lang="en-US" sz="2800" baseline="0" dirty="0" smtClean="0">
                          <a:solidFill>
                            <a:schemeClr val="accent2">
                              <a:lumMod val="50000"/>
                            </a:schemeClr>
                          </a:solidFill>
                          <a:effectLst/>
                        </a:rPr>
                        <a:t> </a:t>
                      </a:r>
                      <a:r>
                        <a:rPr lang="en-US" sz="2800" dirty="0" smtClean="0">
                          <a:solidFill>
                            <a:schemeClr val="accent2">
                              <a:lumMod val="50000"/>
                            </a:schemeClr>
                          </a:solidFill>
                          <a:effectLst/>
                        </a:rPr>
                        <a:t>(Ne)</a:t>
                      </a:r>
                      <a:endParaRPr lang="en-US" sz="2800" dirty="0">
                        <a:solidFill>
                          <a:schemeClr val="accent2">
                            <a:lumMod val="50000"/>
                          </a:schemeClr>
                        </a:solidFill>
                        <a:effectLst/>
                      </a:endParaRPr>
                    </a:p>
                    <a:p>
                      <a:pPr algn="l" rtl="0">
                        <a:lnSpc>
                          <a:spcPct val="100000"/>
                        </a:lnSpc>
                        <a:spcBef>
                          <a:spcPts val="0"/>
                        </a:spcBef>
                        <a:spcAft>
                          <a:spcPts val="0"/>
                        </a:spcAft>
                      </a:pPr>
                      <a:r>
                        <a:rPr lang="en-US" sz="2800" dirty="0">
                          <a:solidFill>
                            <a:schemeClr val="accent2">
                              <a:lumMod val="50000"/>
                            </a:schemeClr>
                          </a:solidFill>
                          <a:effectLst/>
                        </a:rPr>
                        <a:t>Helium   </a:t>
                      </a:r>
                      <a:r>
                        <a:rPr lang="en-US" sz="2800" dirty="0" smtClean="0">
                          <a:solidFill>
                            <a:schemeClr val="accent2">
                              <a:lumMod val="50000"/>
                            </a:schemeClr>
                          </a:solidFill>
                          <a:effectLst/>
                        </a:rPr>
                        <a:t>  (He) </a:t>
                      </a:r>
                      <a:endParaRPr lang="en-US" sz="2800" dirty="0">
                        <a:solidFill>
                          <a:schemeClr val="accent2">
                            <a:lumMod val="50000"/>
                          </a:schemeClr>
                        </a:solidFill>
                        <a:effectLst/>
                      </a:endParaRPr>
                    </a:p>
                    <a:p>
                      <a:pPr algn="l" rtl="0">
                        <a:lnSpc>
                          <a:spcPct val="100000"/>
                        </a:lnSpc>
                        <a:spcBef>
                          <a:spcPts val="0"/>
                        </a:spcBef>
                        <a:spcAft>
                          <a:spcPts val="0"/>
                        </a:spcAft>
                      </a:pPr>
                      <a:r>
                        <a:rPr lang="en-US" sz="2800" dirty="0">
                          <a:solidFill>
                            <a:schemeClr val="accent2">
                              <a:lumMod val="50000"/>
                            </a:schemeClr>
                          </a:solidFill>
                          <a:effectLst/>
                        </a:rPr>
                        <a:t>Krypton  </a:t>
                      </a:r>
                      <a:r>
                        <a:rPr lang="en-US" sz="2800" dirty="0" smtClean="0">
                          <a:solidFill>
                            <a:schemeClr val="accent2">
                              <a:lumMod val="50000"/>
                            </a:schemeClr>
                          </a:solidFill>
                          <a:effectLst/>
                        </a:rPr>
                        <a:t>  (Kr)</a:t>
                      </a:r>
                      <a:endParaRPr lang="en-US" sz="2800" dirty="0">
                        <a:solidFill>
                          <a:schemeClr val="accent2">
                            <a:lumMod val="50000"/>
                          </a:schemeClr>
                        </a:solidFill>
                        <a:effectLst/>
                      </a:endParaRPr>
                    </a:p>
                    <a:p>
                      <a:pPr algn="l" rtl="0">
                        <a:lnSpc>
                          <a:spcPct val="100000"/>
                        </a:lnSpc>
                        <a:spcBef>
                          <a:spcPts val="0"/>
                        </a:spcBef>
                        <a:spcAft>
                          <a:spcPts val="0"/>
                        </a:spcAft>
                      </a:pPr>
                      <a:r>
                        <a:rPr lang="en-US" sz="2800" dirty="0">
                          <a:solidFill>
                            <a:schemeClr val="accent2">
                              <a:lumMod val="50000"/>
                            </a:schemeClr>
                          </a:solidFill>
                          <a:effectLst/>
                        </a:rPr>
                        <a:t>Hydrogen </a:t>
                      </a:r>
                      <a:r>
                        <a:rPr lang="en-US" sz="2800" dirty="0" smtClean="0">
                          <a:solidFill>
                            <a:schemeClr val="accent2">
                              <a:lumMod val="50000"/>
                            </a:schemeClr>
                          </a:solidFill>
                          <a:effectLst/>
                        </a:rPr>
                        <a:t>(H</a:t>
                      </a:r>
                      <a:r>
                        <a:rPr lang="en-US" sz="2800" baseline="-25000" dirty="0" smtClean="0">
                          <a:solidFill>
                            <a:schemeClr val="accent2">
                              <a:lumMod val="50000"/>
                            </a:schemeClr>
                          </a:solidFill>
                          <a:effectLst/>
                        </a:rPr>
                        <a:t>2</a:t>
                      </a:r>
                      <a:r>
                        <a:rPr lang="en-US" sz="2800" baseline="0" dirty="0" smtClean="0">
                          <a:solidFill>
                            <a:schemeClr val="accent2">
                              <a:lumMod val="50000"/>
                            </a:schemeClr>
                          </a:solidFill>
                          <a:effectLst/>
                        </a:rPr>
                        <a:t>)</a:t>
                      </a:r>
                      <a:endParaRPr lang="en-US" sz="2800" dirty="0">
                        <a:solidFill>
                          <a:schemeClr val="accent2">
                            <a:lumMod val="50000"/>
                          </a:schemeClr>
                        </a:solidFill>
                        <a:effectLst/>
                      </a:endParaRPr>
                    </a:p>
                    <a:p>
                      <a:pPr algn="l" rtl="0">
                        <a:lnSpc>
                          <a:spcPct val="100000"/>
                        </a:lnSpc>
                        <a:spcBef>
                          <a:spcPts val="0"/>
                        </a:spcBef>
                        <a:spcAft>
                          <a:spcPts val="0"/>
                        </a:spcAft>
                      </a:pPr>
                      <a:r>
                        <a:rPr lang="en-US" sz="2800" dirty="0">
                          <a:solidFill>
                            <a:schemeClr val="accent2">
                              <a:lumMod val="50000"/>
                            </a:schemeClr>
                          </a:solidFill>
                          <a:effectLst/>
                        </a:rPr>
                        <a:t>Xenon      </a:t>
                      </a:r>
                      <a:r>
                        <a:rPr lang="en-US" sz="2800" dirty="0" smtClean="0">
                          <a:solidFill>
                            <a:schemeClr val="accent2">
                              <a:lumMod val="50000"/>
                            </a:schemeClr>
                          </a:solidFill>
                          <a:effectLst/>
                        </a:rPr>
                        <a:t>(</a:t>
                      </a:r>
                      <a:r>
                        <a:rPr lang="en-US" sz="2800" dirty="0" err="1" smtClean="0">
                          <a:solidFill>
                            <a:schemeClr val="accent2">
                              <a:lumMod val="50000"/>
                            </a:schemeClr>
                          </a:solidFill>
                          <a:effectLst/>
                        </a:rPr>
                        <a:t>Xe</a:t>
                      </a:r>
                      <a:r>
                        <a:rPr lang="en-US" sz="2800" dirty="0" smtClean="0">
                          <a:solidFill>
                            <a:schemeClr val="accent2">
                              <a:lumMod val="50000"/>
                            </a:schemeClr>
                          </a:solidFill>
                          <a:effectLst/>
                        </a:rPr>
                        <a:t>)</a:t>
                      </a:r>
                      <a:endParaRPr lang="en-US" sz="2800" dirty="0">
                        <a:solidFill>
                          <a:schemeClr val="accent2">
                            <a:lumMod val="50000"/>
                          </a:schemeClr>
                        </a:solidFill>
                        <a:effectLst/>
                        <a:latin typeface="Calibri"/>
                        <a:ea typeface="Times New Roman"/>
                        <a:cs typeface="Arial"/>
                      </a:endParaRPr>
                    </a:p>
                  </a:txBody>
                  <a:tcPr marL="68580" marR="68580" marT="0" marB="0"/>
                </a:tc>
                <a:tc>
                  <a:txBody>
                    <a:bodyPr/>
                    <a:lstStyle/>
                    <a:p>
                      <a:pPr algn="ctr" rtl="0">
                        <a:lnSpc>
                          <a:spcPct val="100000"/>
                        </a:lnSpc>
                        <a:spcAft>
                          <a:spcPts val="0"/>
                        </a:spcAft>
                      </a:pPr>
                      <a:endParaRPr lang="en-US" sz="2400" dirty="0" smtClean="0">
                        <a:effectLst/>
                      </a:endParaRPr>
                    </a:p>
                    <a:p>
                      <a:pPr algn="ctr" rtl="0">
                        <a:lnSpc>
                          <a:spcPct val="100000"/>
                        </a:lnSpc>
                        <a:spcAft>
                          <a:spcPts val="0"/>
                        </a:spcAft>
                      </a:pPr>
                      <a:r>
                        <a:rPr lang="en-US" sz="2400" b="1" dirty="0" smtClean="0">
                          <a:solidFill>
                            <a:srgbClr val="FF0000"/>
                          </a:solidFill>
                          <a:effectLst/>
                        </a:rPr>
                        <a:t>78.8</a:t>
                      </a:r>
                      <a:endParaRPr lang="en-US" sz="2400" b="1" dirty="0">
                        <a:solidFill>
                          <a:srgbClr val="FF0000"/>
                        </a:solidFill>
                        <a:effectLst/>
                      </a:endParaRPr>
                    </a:p>
                    <a:p>
                      <a:pPr algn="ctr" rtl="0">
                        <a:lnSpc>
                          <a:spcPct val="100000"/>
                        </a:lnSpc>
                        <a:spcAft>
                          <a:spcPts val="0"/>
                        </a:spcAft>
                      </a:pPr>
                      <a:r>
                        <a:rPr lang="en-US" sz="2400" b="1" dirty="0">
                          <a:solidFill>
                            <a:srgbClr val="FF0000"/>
                          </a:solidFill>
                          <a:effectLst/>
                        </a:rPr>
                        <a:t>20.95</a:t>
                      </a:r>
                    </a:p>
                    <a:p>
                      <a:pPr algn="ctr" rtl="0">
                        <a:lnSpc>
                          <a:spcPct val="100000"/>
                        </a:lnSpc>
                        <a:spcAft>
                          <a:spcPts val="0"/>
                        </a:spcAft>
                      </a:pPr>
                      <a:r>
                        <a:rPr lang="en-US" sz="2400" b="1" dirty="0">
                          <a:solidFill>
                            <a:srgbClr val="FF0000"/>
                          </a:solidFill>
                          <a:effectLst/>
                        </a:rPr>
                        <a:t>0.93</a:t>
                      </a:r>
                    </a:p>
                    <a:p>
                      <a:pPr algn="ctr" rtl="0">
                        <a:lnSpc>
                          <a:spcPct val="100000"/>
                        </a:lnSpc>
                        <a:spcAft>
                          <a:spcPts val="0"/>
                        </a:spcAft>
                      </a:pPr>
                      <a:r>
                        <a:rPr lang="en-US" sz="2400" dirty="0">
                          <a:effectLst/>
                        </a:rPr>
                        <a:t> </a:t>
                      </a:r>
                      <a:endParaRPr lang="en-US" sz="2400" dirty="0">
                        <a:effectLst/>
                        <a:latin typeface="Calibri"/>
                        <a:ea typeface="Times New Roman"/>
                        <a:cs typeface="Arial"/>
                      </a:endParaRPr>
                    </a:p>
                  </a:txBody>
                  <a:tcPr marL="68580" marR="68580" marT="0" marB="0"/>
                </a:tc>
                <a:tc>
                  <a:txBody>
                    <a:bodyPr/>
                    <a:lstStyle/>
                    <a:p>
                      <a:pPr algn="ctr" rtl="0">
                        <a:lnSpc>
                          <a:spcPct val="150000"/>
                        </a:lnSpc>
                        <a:spcAft>
                          <a:spcPts val="0"/>
                        </a:spcAft>
                      </a:pPr>
                      <a:r>
                        <a:rPr lang="en-US" sz="1400" dirty="0">
                          <a:effectLst/>
                        </a:rPr>
                        <a:t> </a:t>
                      </a:r>
                      <a:endParaRPr lang="en-US" sz="1100" dirty="0">
                        <a:effectLst/>
                      </a:endParaRPr>
                    </a:p>
                    <a:p>
                      <a:pPr algn="ctr" rtl="0">
                        <a:lnSpc>
                          <a:spcPct val="150000"/>
                        </a:lnSpc>
                        <a:spcAft>
                          <a:spcPts val="0"/>
                        </a:spcAft>
                      </a:pPr>
                      <a:r>
                        <a:rPr lang="en-US" sz="1400" dirty="0">
                          <a:effectLst/>
                        </a:rPr>
                        <a:t> </a:t>
                      </a:r>
                      <a:endParaRPr lang="en-US" sz="1100" dirty="0">
                        <a:effectLst/>
                      </a:endParaRPr>
                    </a:p>
                    <a:p>
                      <a:pPr algn="ctr" rtl="0">
                        <a:lnSpc>
                          <a:spcPct val="150000"/>
                        </a:lnSpc>
                        <a:spcAft>
                          <a:spcPts val="0"/>
                        </a:spcAft>
                      </a:pPr>
                      <a:r>
                        <a:rPr lang="en-US" sz="1400" dirty="0">
                          <a:effectLst/>
                        </a:rPr>
                        <a:t> </a:t>
                      </a:r>
                      <a:endParaRPr lang="en-US" sz="1100" dirty="0">
                        <a:effectLst/>
                      </a:endParaRPr>
                    </a:p>
                    <a:p>
                      <a:pPr algn="ctr" rtl="0">
                        <a:lnSpc>
                          <a:spcPct val="150000"/>
                        </a:lnSpc>
                        <a:spcAft>
                          <a:spcPts val="0"/>
                        </a:spcAft>
                      </a:pPr>
                      <a:endParaRPr lang="en-US" sz="2400" dirty="0" smtClean="0">
                        <a:effectLst/>
                      </a:endParaRPr>
                    </a:p>
                    <a:p>
                      <a:pPr algn="ctr" rtl="0">
                        <a:lnSpc>
                          <a:spcPct val="100000"/>
                        </a:lnSpc>
                        <a:spcAft>
                          <a:spcPts val="0"/>
                        </a:spcAft>
                      </a:pPr>
                      <a:endParaRPr lang="en-US" sz="2400" dirty="0" smtClean="0">
                        <a:effectLst/>
                      </a:endParaRPr>
                    </a:p>
                    <a:p>
                      <a:pPr algn="ctr" rtl="0">
                        <a:lnSpc>
                          <a:spcPct val="100000"/>
                        </a:lnSpc>
                        <a:spcAft>
                          <a:spcPts val="0"/>
                        </a:spcAft>
                      </a:pPr>
                      <a:endParaRPr lang="en-US" sz="2400" dirty="0" smtClean="0">
                        <a:effectLst/>
                      </a:endParaRPr>
                    </a:p>
                    <a:p>
                      <a:pPr algn="ctr" rtl="0">
                        <a:lnSpc>
                          <a:spcPct val="100000"/>
                        </a:lnSpc>
                        <a:spcAft>
                          <a:spcPts val="0"/>
                        </a:spcAft>
                      </a:pPr>
                      <a:r>
                        <a:rPr lang="en-US" sz="2400" b="1" dirty="0" smtClean="0">
                          <a:solidFill>
                            <a:schemeClr val="accent2">
                              <a:lumMod val="50000"/>
                            </a:schemeClr>
                          </a:solidFill>
                          <a:effectLst/>
                        </a:rPr>
                        <a:t>18.0</a:t>
                      </a:r>
                      <a:endParaRPr lang="en-US" sz="2400" b="1" dirty="0">
                        <a:solidFill>
                          <a:schemeClr val="accent2">
                            <a:lumMod val="50000"/>
                          </a:schemeClr>
                        </a:solidFill>
                        <a:effectLst/>
                      </a:endParaRPr>
                    </a:p>
                    <a:p>
                      <a:pPr algn="ctr" rtl="0">
                        <a:lnSpc>
                          <a:spcPct val="100000"/>
                        </a:lnSpc>
                        <a:spcAft>
                          <a:spcPts val="0"/>
                        </a:spcAft>
                      </a:pPr>
                      <a:r>
                        <a:rPr lang="en-US" sz="2400" b="1" dirty="0">
                          <a:solidFill>
                            <a:schemeClr val="accent2">
                              <a:lumMod val="50000"/>
                            </a:schemeClr>
                          </a:solidFill>
                          <a:effectLst/>
                        </a:rPr>
                        <a:t>5.2</a:t>
                      </a:r>
                    </a:p>
                    <a:p>
                      <a:pPr algn="ctr" rtl="0">
                        <a:lnSpc>
                          <a:spcPct val="100000"/>
                        </a:lnSpc>
                        <a:spcAft>
                          <a:spcPts val="0"/>
                        </a:spcAft>
                      </a:pPr>
                      <a:r>
                        <a:rPr lang="en-US" sz="2400" b="1" dirty="0">
                          <a:solidFill>
                            <a:schemeClr val="accent2">
                              <a:lumMod val="50000"/>
                            </a:schemeClr>
                          </a:solidFill>
                          <a:effectLst/>
                        </a:rPr>
                        <a:t>1.1</a:t>
                      </a:r>
                    </a:p>
                    <a:p>
                      <a:pPr algn="ctr" rtl="0">
                        <a:lnSpc>
                          <a:spcPct val="100000"/>
                        </a:lnSpc>
                        <a:spcAft>
                          <a:spcPts val="0"/>
                        </a:spcAft>
                      </a:pPr>
                      <a:r>
                        <a:rPr lang="en-US" sz="2400" b="1" dirty="0">
                          <a:solidFill>
                            <a:schemeClr val="accent2">
                              <a:lumMod val="50000"/>
                            </a:schemeClr>
                          </a:solidFill>
                          <a:effectLst/>
                        </a:rPr>
                        <a:t>0.5</a:t>
                      </a:r>
                    </a:p>
                    <a:p>
                      <a:pPr algn="ctr" rtl="0">
                        <a:lnSpc>
                          <a:spcPct val="100000"/>
                        </a:lnSpc>
                        <a:spcAft>
                          <a:spcPts val="0"/>
                        </a:spcAft>
                      </a:pPr>
                      <a:r>
                        <a:rPr lang="en-US" sz="2400" b="1" dirty="0">
                          <a:solidFill>
                            <a:schemeClr val="accent2">
                              <a:lumMod val="50000"/>
                            </a:schemeClr>
                          </a:solidFill>
                          <a:effectLst/>
                        </a:rPr>
                        <a:t>0.086</a:t>
                      </a:r>
                      <a:endParaRPr lang="en-US" sz="2400" b="1" dirty="0">
                        <a:solidFill>
                          <a:schemeClr val="accent2">
                            <a:lumMod val="50000"/>
                          </a:schemeClr>
                        </a:solidFill>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4"/>
          <p:cNvSpPr/>
          <p:nvPr/>
        </p:nvSpPr>
        <p:spPr>
          <a:xfrm>
            <a:off x="107504" y="673532"/>
            <a:ext cx="9036496" cy="523220"/>
          </a:xfrm>
          <a:prstGeom prst="rect">
            <a:avLst/>
          </a:prstGeom>
        </p:spPr>
        <p:txBody>
          <a:bodyPr wrap="square">
            <a:spAutoFit/>
          </a:bodyPr>
          <a:lstStyle/>
          <a:p>
            <a:pPr lvl="0" algn="l" rtl="0"/>
            <a:r>
              <a:rPr lang="en-US" sz="2800" b="1" dirty="0" smtClean="0">
                <a:solidFill>
                  <a:schemeClr val="tx2">
                    <a:lumMod val="50000"/>
                  </a:schemeClr>
                </a:solidFill>
              </a:rPr>
              <a:t>1. </a:t>
            </a:r>
            <a:r>
              <a:rPr lang="en-US" sz="2800" b="1" i="1" dirty="0">
                <a:solidFill>
                  <a:srgbClr val="FF0000"/>
                </a:solidFill>
              </a:rPr>
              <a:t>{</a:t>
            </a:r>
            <a:r>
              <a:rPr lang="en-US" sz="2800" b="1" i="1" u="sng" dirty="0">
                <a:solidFill>
                  <a:srgbClr val="FF0000"/>
                </a:solidFill>
              </a:rPr>
              <a:t>Const. and Variables} </a:t>
            </a:r>
            <a:r>
              <a:rPr lang="en-US" sz="2800" b="1" i="1" dirty="0" smtClean="0">
                <a:solidFill>
                  <a:schemeClr val="tx2">
                    <a:lumMod val="50000"/>
                  </a:schemeClr>
                </a:solidFill>
              </a:rPr>
              <a:t>Atmospheric </a:t>
            </a:r>
            <a:r>
              <a:rPr lang="en-US" sz="2800" b="1" i="1" dirty="0">
                <a:solidFill>
                  <a:schemeClr val="tx2">
                    <a:lumMod val="50000"/>
                  </a:schemeClr>
                </a:solidFill>
              </a:rPr>
              <a:t>Gas </a:t>
            </a:r>
            <a:r>
              <a:rPr lang="en-US" sz="2800" b="1" i="1" dirty="0" smtClean="0">
                <a:solidFill>
                  <a:schemeClr val="tx2">
                    <a:lumMod val="50000"/>
                  </a:schemeClr>
                </a:solidFill>
              </a:rPr>
              <a:t>Concentration</a:t>
            </a:r>
            <a:endParaRPr lang="ar-EG" i="1" dirty="0">
              <a:solidFill>
                <a:srgbClr val="002060"/>
              </a:solidFill>
            </a:endParaRPr>
          </a:p>
        </p:txBody>
      </p:sp>
      <p:sp>
        <p:nvSpPr>
          <p:cNvPr id="6" name="Rectangle 5"/>
          <p:cNvSpPr/>
          <p:nvPr/>
        </p:nvSpPr>
        <p:spPr>
          <a:xfrm>
            <a:off x="251520" y="1484784"/>
            <a:ext cx="7344816" cy="523220"/>
          </a:xfrm>
          <a:prstGeom prst="rect">
            <a:avLst/>
          </a:prstGeom>
        </p:spPr>
        <p:txBody>
          <a:bodyPr wrap="square">
            <a:spAutoFit/>
          </a:bodyPr>
          <a:lstStyle/>
          <a:p>
            <a:pPr lvl="0" algn="l" rtl="0">
              <a:buClr>
                <a:srgbClr val="C0504D"/>
              </a:buClr>
              <a:buSzPct val="60000"/>
            </a:pPr>
            <a:r>
              <a:rPr lang="en-US" sz="2800" b="1" i="1" dirty="0">
                <a:solidFill>
                  <a:schemeClr val="tx2">
                    <a:lumMod val="50000"/>
                  </a:schemeClr>
                </a:solidFill>
              </a:rPr>
              <a:t>i. </a:t>
            </a:r>
            <a:r>
              <a:rPr lang="en-US" sz="2800" b="1" i="1" dirty="0">
                <a:solidFill>
                  <a:srgbClr val="FF3399"/>
                </a:solidFill>
              </a:rPr>
              <a:t>Const. </a:t>
            </a:r>
            <a:r>
              <a:rPr lang="en-US" sz="2800" b="1" i="1" dirty="0" smtClean="0">
                <a:solidFill>
                  <a:srgbClr val="FF3399"/>
                </a:solidFill>
              </a:rPr>
              <a:t>of </a:t>
            </a:r>
            <a:r>
              <a:rPr lang="en-US" sz="2800" b="1" spc="30" dirty="0">
                <a:solidFill>
                  <a:srgbClr val="FF3399"/>
                </a:solidFill>
              </a:rPr>
              <a:t>Constituent of Earth's Atmosphere</a:t>
            </a:r>
            <a:endParaRPr lang="en-US" sz="2800" b="1" i="1" dirty="0">
              <a:solidFill>
                <a:srgbClr val="FF3399"/>
              </a:solidFill>
            </a:endParaRPr>
          </a:p>
        </p:txBody>
      </p:sp>
    </p:spTree>
    <p:extLst>
      <p:ext uri="{BB962C8B-B14F-4D97-AF65-F5344CB8AC3E}">
        <p14:creationId xmlns:p14="http://schemas.microsoft.com/office/powerpoint/2010/main" val="2901672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613390537"/>
              </p:ext>
            </p:extLst>
          </p:nvPr>
        </p:nvGraphicFramePr>
        <p:xfrm>
          <a:off x="107504" y="620688"/>
          <a:ext cx="8928993" cy="6187440"/>
        </p:xfrm>
        <a:graphic>
          <a:graphicData uri="http://schemas.openxmlformats.org/drawingml/2006/table">
            <a:tbl>
              <a:tblPr firstRow="1" firstCol="1" bandRow="1">
                <a:tableStyleId>{5C22544A-7EE6-4342-B048-85BDC9FD1C3A}</a:tableStyleId>
              </a:tblPr>
              <a:tblGrid>
                <a:gridCol w="3799774">
                  <a:extLst>
                    <a:ext uri="{9D8B030D-6E8A-4147-A177-3AD203B41FA5}">
                      <a16:colId xmlns:a16="http://schemas.microsoft.com/office/drawing/2014/main" val="20000"/>
                    </a:ext>
                  </a:extLst>
                </a:gridCol>
                <a:gridCol w="2392914">
                  <a:extLst>
                    <a:ext uri="{9D8B030D-6E8A-4147-A177-3AD203B41FA5}">
                      <a16:colId xmlns:a16="http://schemas.microsoft.com/office/drawing/2014/main" val="20001"/>
                    </a:ext>
                  </a:extLst>
                </a:gridCol>
                <a:gridCol w="2736305">
                  <a:extLst>
                    <a:ext uri="{9D8B030D-6E8A-4147-A177-3AD203B41FA5}">
                      <a16:colId xmlns:a16="http://schemas.microsoft.com/office/drawing/2014/main" val="20002"/>
                    </a:ext>
                  </a:extLst>
                </a:gridCol>
              </a:tblGrid>
              <a:tr h="452901">
                <a:tc>
                  <a:txBody>
                    <a:bodyPr/>
                    <a:lstStyle/>
                    <a:p>
                      <a:pPr marL="0" indent="0" algn="just" rtl="0">
                        <a:lnSpc>
                          <a:spcPct val="150000"/>
                        </a:lnSpc>
                        <a:spcAft>
                          <a:spcPts val="0"/>
                        </a:spcAft>
                        <a:buFont typeface="+mj-lt"/>
                        <a:buNone/>
                      </a:pPr>
                      <a:r>
                        <a:rPr lang="en-US" sz="2800" dirty="0" smtClean="0">
                          <a:solidFill>
                            <a:srgbClr val="FFFF00"/>
                          </a:solidFill>
                          <a:effectLst/>
                          <a:latin typeface="+mn-lt"/>
                          <a:ea typeface="+mn-ea"/>
                          <a:cs typeface="+mn-cs"/>
                        </a:rPr>
                        <a:t> </a:t>
                      </a:r>
                      <a:r>
                        <a:rPr lang="en-US" sz="2800" dirty="0" smtClean="0">
                          <a:solidFill>
                            <a:schemeClr val="tx2">
                              <a:lumMod val="50000"/>
                            </a:schemeClr>
                          </a:solidFill>
                          <a:effectLst/>
                          <a:latin typeface="+mn-lt"/>
                          <a:ea typeface="+mn-ea"/>
                          <a:cs typeface="+mn-cs"/>
                        </a:rPr>
                        <a:t>a. Gases</a:t>
                      </a:r>
                      <a:endParaRPr lang="en-US" sz="2800" dirty="0">
                        <a:solidFill>
                          <a:schemeClr val="tx2">
                            <a:lumMod val="50000"/>
                          </a:schemeClr>
                        </a:solidFill>
                        <a:effectLst/>
                        <a:latin typeface="Calibri"/>
                        <a:ea typeface="Times New Roman"/>
                        <a:cs typeface="Arial"/>
                      </a:endParaRPr>
                    </a:p>
                  </a:txBody>
                  <a:tcPr marL="68580" marR="68580" marT="0" marB="0"/>
                </a:tc>
                <a:tc>
                  <a:txBody>
                    <a:bodyPr/>
                    <a:lstStyle/>
                    <a:p>
                      <a:pPr marL="0" algn="ctr" defTabSz="914400" rtl="0" eaLnBrk="1" latinLnBrk="0" hangingPunct="1">
                        <a:lnSpc>
                          <a:spcPct val="150000"/>
                        </a:lnSpc>
                        <a:spcAft>
                          <a:spcPts val="0"/>
                        </a:spcAft>
                      </a:pPr>
                      <a:r>
                        <a:rPr lang="en-US" sz="2800" b="1" kern="1200" dirty="0">
                          <a:solidFill>
                            <a:srgbClr val="C00000"/>
                          </a:solidFill>
                          <a:effectLst/>
                          <a:latin typeface="+mn-lt"/>
                          <a:ea typeface="+mn-ea"/>
                          <a:cs typeface="+mn-cs"/>
                        </a:rPr>
                        <a:t>Conc. </a:t>
                      </a:r>
                      <a:r>
                        <a:rPr lang="en-US" sz="2800" b="1" kern="1200" dirty="0" err="1">
                          <a:solidFill>
                            <a:srgbClr val="C00000"/>
                          </a:solidFill>
                          <a:effectLst/>
                          <a:latin typeface="+mn-lt"/>
                          <a:ea typeface="+mn-ea"/>
                          <a:cs typeface="+mn-cs"/>
                        </a:rPr>
                        <a:t>ppmv</a:t>
                      </a:r>
                      <a:r>
                        <a:rPr lang="en-US" sz="2800" b="1" kern="1200" dirty="0">
                          <a:solidFill>
                            <a:srgbClr val="C00000"/>
                          </a:solidFill>
                          <a:effectLst/>
                          <a:latin typeface="+mn-lt"/>
                          <a:ea typeface="+mn-ea"/>
                          <a:cs typeface="+mn-cs"/>
                        </a:rPr>
                        <a:t> </a:t>
                      </a:r>
                    </a:p>
                  </a:txBody>
                  <a:tcPr marL="68580" marR="68580" marT="0" marB="0"/>
                </a:tc>
                <a:tc>
                  <a:txBody>
                    <a:bodyPr/>
                    <a:lstStyle/>
                    <a:p>
                      <a:pPr marL="0" marR="0" lvl="0" indent="0" algn="just" defTabSz="914400" rtl="0" eaLnBrk="1" fontAlgn="auto" latinLnBrk="0" hangingPunct="1">
                        <a:lnSpc>
                          <a:spcPct val="110000"/>
                        </a:lnSpc>
                        <a:spcBef>
                          <a:spcPts val="600"/>
                        </a:spcBef>
                        <a:spcAft>
                          <a:spcPts val="0"/>
                        </a:spcAft>
                        <a:buClr>
                          <a:srgbClr val="C0504D"/>
                        </a:buClr>
                        <a:buSzPct val="60000"/>
                        <a:buFont typeface="Wingdings"/>
                        <a:buNone/>
                        <a:tabLst/>
                        <a:defRPr/>
                      </a:pPr>
                      <a:r>
                        <a:rPr kumimoji="0" lang="en-US" sz="2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t>b- Aerosols</a:t>
                      </a:r>
                    </a:p>
                  </a:txBody>
                  <a:tcPr marL="68580" marR="68580" marT="0" marB="0"/>
                </a:tc>
                <a:extLst>
                  <a:ext uri="{0D108BD9-81ED-4DB2-BD59-A6C34878D82A}">
                    <a16:rowId xmlns:a16="http://schemas.microsoft.com/office/drawing/2014/main" val="10000"/>
                  </a:ext>
                </a:extLst>
              </a:tr>
              <a:tr h="4227099">
                <a:tc>
                  <a:txBody>
                    <a:bodyPr/>
                    <a:lstStyle/>
                    <a:p>
                      <a:pPr marL="180000" algn="l" rtl="0">
                        <a:lnSpc>
                          <a:spcPct val="100000"/>
                        </a:lnSpc>
                        <a:spcAft>
                          <a:spcPts val="0"/>
                        </a:spcAft>
                      </a:pPr>
                      <a:r>
                        <a:rPr lang="en-US" sz="2000" dirty="0">
                          <a:solidFill>
                            <a:srgbClr val="C00000"/>
                          </a:solidFill>
                          <a:effectLst/>
                        </a:rPr>
                        <a:t>W</a:t>
                      </a:r>
                      <a:r>
                        <a:rPr lang="en-US" sz="2800" dirty="0">
                          <a:solidFill>
                            <a:srgbClr val="C00000"/>
                          </a:solidFill>
                          <a:effectLst/>
                        </a:rPr>
                        <a:t>ater vapor</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effectLst/>
                        </a:rPr>
                        <a:t>Carbon </a:t>
                      </a:r>
                      <a:r>
                        <a:rPr lang="en-US" sz="2800" dirty="0" smtClean="0">
                          <a:solidFill>
                            <a:srgbClr val="C00000"/>
                          </a:solidFill>
                          <a:effectLst/>
                        </a:rPr>
                        <a:t>dioxide</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(CO</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2</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rPr>
                        <a:t>Methane</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(CH</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4</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a:t>
                      </a:r>
                    </a:p>
                    <a:p>
                      <a:pPr marL="180000" algn="l" rtl="0">
                        <a:lnSpc>
                          <a:spcPct val="100000"/>
                        </a:lnSpc>
                        <a:spcAft>
                          <a:spcPts val="0"/>
                        </a:spcAft>
                      </a:pPr>
                      <a:r>
                        <a:rPr lang="en-US" sz="2800" dirty="0" smtClean="0">
                          <a:solidFill>
                            <a:srgbClr val="C00000"/>
                          </a:solidFill>
                          <a:effectLst/>
                        </a:rPr>
                        <a:t>non </a:t>
                      </a:r>
                      <a:r>
                        <a:rPr lang="en-US" sz="2800" dirty="0">
                          <a:solidFill>
                            <a:srgbClr val="C00000"/>
                          </a:solidFill>
                          <a:effectLst/>
                        </a:rPr>
                        <a:t>methane             </a:t>
                      </a:r>
                      <a:r>
                        <a:rPr lang="en-US" sz="2800" dirty="0" smtClean="0">
                          <a:solidFill>
                            <a:srgbClr val="C00000"/>
                          </a:solidFill>
                          <a:effectLst/>
                        </a:rPr>
                        <a:t>            HC </a:t>
                      </a:r>
                      <a:endParaRPr lang="en-US" sz="2800" dirty="0">
                        <a:solidFill>
                          <a:srgbClr val="C00000"/>
                        </a:solidFill>
                        <a:effectLst/>
                      </a:endParaRP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effectLst/>
                        </a:rPr>
                        <a:t>Nitrous oxide </a:t>
                      </a:r>
                      <a:r>
                        <a:rPr kumimoji="0" lang="en-US" sz="28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N</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2</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O)</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rPr>
                        <a:t>Carbon monoxide</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(CO)</a:t>
                      </a:r>
                      <a:r>
                        <a:rPr lang="en-US" sz="2800" dirty="0" smtClean="0">
                          <a:solidFill>
                            <a:srgbClr val="C00000"/>
                          </a:solidFill>
                          <a:effectLst/>
                        </a:rPr>
                        <a:t> Ozone </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(O</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3</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a:t>
                      </a:r>
                      <a:r>
                        <a:rPr lang="en-US" sz="2800" dirty="0" smtClean="0">
                          <a:solidFill>
                            <a:srgbClr val="C00000"/>
                          </a:solidFill>
                          <a:effectLst/>
                        </a:rPr>
                        <a:t>                                 Ammonia </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(NH</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3</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a:t>
                      </a:r>
                      <a:r>
                        <a:rPr lang="en-US" sz="2800" dirty="0" smtClean="0">
                          <a:solidFill>
                            <a:srgbClr val="C00000"/>
                          </a:solidFill>
                          <a:effectLst/>
                        </a:rPr>
                        <a:t>                         Nitrogen dioxide</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(NO</a:t>
                      </a:r>
                      <a:r>
                        <a:rPr kumimoji="0" lang="en-US" sz="2400" b="1" i="0" u="none" strike="noStrike" kern="1200" cap="none" spc="0" normalizeH="0" baseline="-25000" noProof="0" dirty="0" smtClean="0">
                          <a:ln>
                            <a:noFill/>
                          </a:ln>
                          <a:solidFill>
                            <a:srgbClr val="C00000"/>
                          </a:solidFill>
                          <a:effectLst/>
                          <a:uLnTx/>
                          <a:uFillTx/>
                          <a:latin typeface="+mn-lt"/>
                          <a:ea typeface="+mn-ea"/>
                          <a:cs typeface="+mn-cs"/>
                        </a:rPr>
                        <a:t>2</a:t>
                      </a:r>
                      <a:r>
                        <a:rPr kumimoji="0" lang="en-US" sz="2400" b="1" i="0" u="none" strike="noStrike" kern="1200" cap="none" spc="0" normalizeH="0" baseline="0" noProof="0" dirty="0" smtClean="0">
                          <a:ln>
                            <a:noFill/>
                          </a:ln>
                          <a:solidFill>
                            <a:srgbClr val="C00000"/>
                          </a:solidFill>
                          <a:effectLst/>
                          <a:uLnTx/>
                          <a:uFillTx/>
                          <a:latin typeface="+mn-lt"/>
                          <a:ea typeface="+mn-ea"/>
                          <a:cs typeface="+mn-cs"/>
                        </a:rPr>
                        <a:t>)</a:t>
                      </a:r>
                      <a:r>
                        <a:rPr lang="en-US" sz="2800" dirty="0" smtClean="0">
                          <a:solidFill>
                            <a:srgbClr val="C00000"/>
                          </a:solidFill>
                          <a:effectLst/>
                        </a:rPr>
                        <a:t> Sulfur </a:t>
                      </a:r>
                      <a:r>
                        <a:rPr lang="en-US" sz="2800" dirty="0">
                          <a:solidFill>
                            <a:srgbClr val="C00000"/>
                          </a:solidFill>
                          <a:effectLst/>
                        </a:rPr>
                        <a:t>dioxide </a:t>
                      </a:r>
                      <a:r>
                        <a:rPr lang="en-US" sz="2400" dirty="0" smtClean="0">
                          <a:solidFill>
                            <a:srgbClr val="C00000"/>
                          </a:solidFill>
                          <a:effectLst/>
                        </a:rPr>
                        <a:t>(SO</a:t>
                      </a:r>
                      <a:r>
                        <a:rPr lang="en-US" sz="1600" dirty="0" smtClean="0">
                          <a:solidFill>
                            <a:srgbClr val="C00000"/>
                          </a:solidFill>
                          <a:effectLst/>
                        </a:rPr>
                        <a:t>2</a:t>
                      </a:r>
                      <a:r>
                        <a:rPr lang="en-US" sz="2400" dirty="0" smtClean="0">
                          <a:solidFill>
                            <a:srgbClr val="C00000"/>
                          </a:solidFill>
                          <a:effectLst/>
                        </a:rPr>
                        <a:t>)</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rPr>
                        <a:t>Nitric </a:t>
                      </a:r>
                      <a:r>
                        <a:rPr lang="en-US" sz="2800" dirty="0">
                          <a:solidFill>
                            <a:srgbClr val="C00000"/>
                          </a:solidFill>
                          <a:effectLst/>
                        </a:rPr>
                        <a:t>Oxide </a:t>
                      </a:r>
                      <a:r>
                        <a:rPr lang="en-US" sz="2800" dirty="0" smtClean="0">
                          <a:solidFill>
                            <a:srgbClr val="C00000"/>
                          </a:solidFill>
                          <a:effectLst/>
                        </a:rPr>
                        <a:t>(</a:t>
                      </a:r>
                      <a:r>
                        <a:rPr lang="en-US" sz="2400" dirty="0" smtClean="0">
                          <a:solidFill>
                            <a:srgbClr val="C00000"/>
                          </a:solidFill>
                          <a:effectLst/>
                        </a:rPr>
                        <a:t>NO)</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rPr>
                        <a:t>Hydrogen sulfide </a:t>
                      </a:r>
                      <a:r>
                        <a:rPr lang="en-US" sz="2400" dirty="0" smtClean="0">
                          <a:solidFill>
                            <a:srgbClr val="C00000"/>
                          </a:solidFill>
                          <a:effectLst/>
                        </a:rPr>
                        <a:t>(HS)</a:t>
                      </a:r>
                    </a:p>
                  </a:txBody>
                  <a:tcPr marL="68580" marR="68580" marT="0" marB="0"/>
                </a:tc>
                <a:tc>
                  <a:txBody>
                    <a:bodyPr/>
                    <a:lstStyle/>
                    <a:p>
                      <a:pPr algn="ctr" rtl="0">
                        <a:lnSpc>
                          <a:spcPct val="100000"/>
                        </a:lnSpc>
                        <a:spcAft>
                          <a:spcPts val="0"/>
                        </a:spcAft>
                      </a:pPr>
                      <a:r>
                        <a:rPr lang="en-US" sz="2000" b="1" dirty="0">
                          <a:effectLst/>
                        </a:rPr>
                        <a:t>0.1 – </a:t>
                      </a:r>
                      <a:r>
                        <a:rPr lang="en-US" sz="2000" b="1" dirty="0" smtClean="0">
                          <a:effectLst/>
                        </a:rPr>
                        <a:t>30.000.00</a:t>
                      </a:r>
                      <a:endParaRPr lang="en-US" sz="2000" b="1" dirty="0">
                        <a:effectLs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mn-lt"/>
                          <a:ea typeface="+mn-ea"/>
                          <a:cs typeface="+mn-cs"/>
                        </a:rPr>
                        <a:t>0.036</a:t>
                      </a:r>
                      <a:r>
                        <a:rPr kumimoji="0" lang="en-US" sz="2000" b="1" i="0" u="none" strike="noStrike" kern="1200" cap="none" spc="0" normalizeH="0" baseline="0" noProof="0" dirty="0" smtClean="0">
                          <a:ln>
                            <a:noFill/>
                          </a:ln>
                          <a:solidFill>
                            <a:srgbClr val="FF0000"/>
                          </a:solidFill>
                          <a:effectLst/>
                          <a:uLnTx/>
                          <a:uFillTx/>
                          <a:latin typeface="Calibri"/>
                          <a:ea typeface="+mn-ea"/>
                          <a:cs typeface="Arial"/>
                        </a:rPr>
                        <a:t>%</a:t>
                      </a:r>
                      <a:endParaRPr lang="en-US" sz="2000" b="1" dirty="0" smtClean="0">
                        <a:solidFill>
                          <a:srgbClr val="FF0000"/>
                        </a:solidFill>
                        <a:effectLst/>
                      </a:endParaRPr>
                    </a:p>
                    <a:p>
                      <a:pPr algn="ctr" rtl="0">
                        <a:lnSpc>
                          <a:spcPct val="100000"/>
                        </a:lnSpc>
                        <a:spcBef>
                          <a:spcPts val="600"/>
                        </a:spcBef>
                        <a:spcAft>
                          <a:spcPts val="600"/>
                        </a:spcAft>
                      </a:pPr>
                      <a:r>
                        <a:rPr lang="en-US" sz="2000" b="1" dirty="0" smtClean="0">
                          <a:effectLst/>
                        </a:rPr>
                        <a:t>1.72</a:t>
                      </a:r>
                    </a:p>
                    <a:p>
                      <a:pPr algn="ctr" rtl="0">
                        <a:lnSpc>
                          <a:spcPct val="100000"/>
                        </a:lnSpc>
                        <a:spcBef>
                          <a:spcPts val="600"/>
                        </a:spcBef>
                        <a:spcAft>
                          <a:spcPts val="600"/>
                        </a:spcAft>
                      </a:pPr>
                      <a:r>
                        <a:rPr lang="en-US" sz="2000" b="1" dirty="0" smtClean="0">
                          <a:effectLst/>
                        </a:rPr>
                        <a:t>0.02</a:t>
                      </a:r>
                    </a:p>
                    <a:p>
                      <a:pPr algn="ctr" rtl="0">
                        <a:lnSpc>
                          <a:spcPct val="100000"/>
                        </a:lnSpc>
                        <a:spcBef>
                          <a:spcPts val="600"/>
                        </a:spcBef>
                        <a:spcAft>
                          <a:spcPts val="600"/>
                        </a:spcAft>
                      </a:pPr>
                      <a:r>
                        <a:rPr lang="en-US" sz="2000" b="1" dirty="0" smtClean="0">
                          <a:effectLst/>
                        </a:rPr>
                        <a:t>0.33</a:t>
                      </a:r>
                      <a:endParaRPr lang="en-US" sz="2000" b="1" dirty="0">
                        <a:effectLst/>
                      </a:endParaRPr>
                    </a:p>
                    <a:p>
                      <a:pPr algn="ctr" rtl="0">
                        <a:lnSpc>
                          <a:spcPct val="100000"/>
                        </a:lnSpc>
                        <a:spcBef>
                          <a:spcPts val="600"/>
                        </a:spcBef>
                        <a:spcAft>
                          <a:spcPts val="600"/>
                        </a:spcAft>
                      </a:pPr>
                      <a:r>
                        <a:rPr lang="en-US" sz="2000" b="1" dirty="0" smtClean="0">
                          <a:effectLst/>
                        </a:rPr>
                        <a:t>0.11</a:t>
                      </a:r>
                    </a:p>
                    <a:p>
                      <a:pPr algn="ctr" rtl="0">
                        <a:lnSpc>
                          <a:spcPct val="100000"/>
                        </a:lnSpc>
                        <a:spcBef>
                          <a:spcPts val="600"/>
                        </a:spcBef>
                        <a:spcAft>
                          <a:spcPts val="600"/>
                        </a:spcAft>
                      </a:pPr>
                      <a:r>
                        <a:rPr lang="en-US" sz="2000" b="1" dirty="0" smtClean="0">
                          <a:effectLst/>
                        </a:rPr>
                        <a:t>0.02</a:t>
                      </a:r>
                      <a:endParaRPr lang="en-US" sz="2000" b="1" dirty="0">
                        <a:effectLst/>
                      </a:endParaRPr>
                    </a:p>
                    <a:p>
                      <a:pPr algn="ctr" rtl="0">
                        <a:lnSpc>
                          <a:spcPct val="100000"/>
                        </a:lnSpc>
                        <a:spcBef>
                          <a:spcPts val="600"/>
                        </a:spcBef>
                        <a:spcAft>
                          <a:spcPts val="600"/>
                        </a:spcAft>
                      </a:pPr>
                      <a:r>
                        <a:rPr lang="en-US" sz="2000" b="1" dirty="0" smtClean="0">
                          <a:effectLst/>
                        </a:rPr>
                        <a:t>0.004</a:t>
                      </a:r>
                      <a:endParaRPr lang="en-US" sz="2000" b="1" dirty="0">
                        <a:effectLst/>
                      </a:endParaRPr>
                    </a:p>
                    <a:p>
                      <a:pPr algn="ctr" rtl="0">
                        <a:lnSpc>
                          <a:spcPct val="100000"/>
                        </a:lnSpc>
                        <a:spcBef>
                          <a:spcPts val="600"/>
                        </a:spcBef>
                        <a:spcAft>
                          <a:spcPts val="600"/>
                        </a:spcAft>
                      </a:pPr>
                      <a:r>
                        <a:rPr lang="en-US" sz="2000" b="1" dirty="0" smtClean="0">
                          <a:effectLst/>
                        </a:rPr>
                        <a:t>0.001</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0.001</a:t>
                      </a:r>
                    </a:p>
                    <a:p>
                      <a:pPr algn="ctr" rtl="0">
                        <a:lnSpc>
                          <a:spcPct val="100000"/>
                        </a:lnSpc>
                        <a:spcBef>
                          <a:spcPts val="600"/>
                        </a:spcBef>
                        <a:spcAft>
                          <a:spcPts val="600"/>
                        </a:spcAft>
                      </a:pPr>
                      <a:r>
                        <a:rPr lang="en-US" sz="2000" b="1" dirty="0" smtClean="0">
                          <a:effectLst/>
                        </a:rPr>
                        <a:t>0.0005</a:t>
                      </a:r>
                    </a:p>
                    <a:p>
                      <a:pPr algn="ctr" rtl="0">
                        <a:lnSpc>
                          <a:spcPct val="100000"/>
                        </a:lnSpc>
                        <a:spcBef>
                          <a:spcPts val="600"/>
                        </a:spcBef>
                        <a:spcAft>
                          <a:spcPts val="600"/>
                        </a:spcAft>
                      </a:pPr>
                      <a:r>
                        <a:rPr lang="en-US" sz="2000" b="1" dirty="0" smtClean="0">
                          <a:effectLst/>
                        </a:rPr>
                        <a:t>0.00005</a:t>
                      </a:r>
                      <a:endParaRPr lang="en-US" sz="2000" b="1" dirty="0">
                        <a:effectLst/>
                        <a:latin typeface="Calibri"/>
                        <a:ea typeface="Times New Roman"/>
                        <a:cs typeface="Arial"/>
                      </a:endParaRPr>
                    </a:p>
                  </a:txBody>
                  <a:tcPr marL="68580" marR="68580" marT="0" marB="0"/>
                </a:tc>
                <a:tc>
                  <a:txBody>
                    <a:bodyPr/>
                    <a:lstStyle/>
                    <a:p>
                      <a:pPr algn="l" rtl="0">
                        <a:lnSpc>
                          <a:spcPct val="100000"/>
                        </a:lnSpc>
                        <a:spcBef>
                          <a:spcPts val="600"/>
                        </a:spcBef>
                        <a:spcAft>
                          <a:spcPts val="600"/>
                        </a:spcAft>
                      </a:pPr>
                      <a:r>
                        <a:rPr kumimoji="0" lang="en-US" sz="2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Dust – Airborne-Soil </a:t>
                      </a:r>
                    </a:p>
                    <a:p>
                      <a:pPr algn="l" rtl="0">
                        <a:lnSpc>
                          <a:spcPct val="100000"/>
                        </a:lnSpc>
                        <a:spcBef>
                          <a:spcPts val="600"/>
                        </a:spcBef>
                        <a:spcAft>
                          <a:spcPts val="600"/>
                        </a:spcAft>
                      </a:pPr>
                      <a:r>
                        <a:rPr kumimoji="0" lang="en-US" sz="2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Hydrogen Chloride Hydrogen Fluoride</a:t>
                      </a:r>
                    </a:p>
                    <a:p>
                      <a:pPr algn="ctr" rtl="0">
                        <a:lnSpc>
                          <a:spcPct val="100000"/>
                        </a:lnSpc>
                        <a:spcBef>
                          <a:spcPts val="600"/>
                        </a:spcBef>
                        <a:spcAft>
                          <a:spcPts val="600"/>
                        </a:spcAft>
                      </a:pPr>
                      <a:endParaRPr lang="en-US" sz="2000" b="1"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2" name="Rectangle 1"/>
          <p:cNvSpPr/>
          <p:nvPr/>
        </p:nvSpPr>
        <p:spPr>
          <a:xfrm>
            <a:off x="251520" y="44624"/>
            <a:ext cx="7092000" cy="523220"/>
          </a:xfrm>
          <a:prstGeom prst="rect">
            <a:avLst/>
          </a:prstGeom>
        </p:spPr>
        <p:txBody>
          <a:bodyPr wrap="square">
            <a:spAutoFit/>
          </a:bodyPr>
          <a:lstStyle/>
          <a:p>
            <a:pPr lvl="0" algn="ctr" rtl="0">
              <a:spcBef>
                <a:spcPct val="20000"/>
              </a:spcBef>
              <a:spcAft>
                <a:spcPts val="600"/>
              </a:spcAft>
              <a:buClr>
                <a:srgbClr val="EEECE1"/>
              </a:buClr>
            </a:pPr>
            <a:r>
              <a:rPr lang="en-US" sz="2800" b="1" spc="30" dirty="0" smtClean="0">
                <a:solidFill>
                  <a:srgbClr val="FF3399"/>
                </a:solidFill>
              </a:rPr>
              <a:t>ii Variable </a:t>
            </a:r>
            <a:r>
              <a:rPr lang="en-US" sz="2800" b="1" spc="30" dirty="0">
                <a:solidFill>
                  <a:srgbClr val="FF3399"/>
                </a:solidFill>
              </a:rPr>
              <a:t>Constituent of Earth's Atmosphere</a:t>
            </a:r>
          </a:p>
        </p:txBody>
      </p:sp>
    </p:spTree>
    <p:extLst>
      <p:ext uri="{BB962C8B-B14F-4D97-AF65-F5344CB8AC3E}">
        <p14:creationId xmlns:p14="http://schemas.microsoft.com/office/powerpoint/2010/main" val="2336892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24744"/>
            <a:ext cx="8928992" cy="5616624"/>
          </a:xfrm>
        </p:spPr>
        <p:txBody>
          <a:bodyPr>
            <a:normAutofit fontScale="62500" lnSpcReduction="20000"/>
          </a:bodyPr>
          <a:lstStyle/>
          <a:p>
            <a:pPr marL="0" indent="0" algn="l" rtl="0">
              <a:lnSpc>
                <a:spcPct val="120000"/>
              </a:lnSpc>
              <a:spcBef>
                <a:spcPts val="600"/>
              </a:spcBef>
              <a:spcAft>
                <a:spcPts val="0"/>
              </a:spcAft>
              <a:buNone/>
            </a:pPr>
            <a:endParaRPr lang="en-US" sz="4000" i="1" u="sng" dirty="0">
              <a:solidFill>
                <a:srgbClr val="002060"/>
              </a:solidFill>
              <a:latin typeface="Times New Roman" pitchFamily="18" charset="0"/>
              <a:cs typeface="Times New Roman" pitchFamily="18" charset="0"/>
            </a:endParaRPr>
          </a:p>
          <a:p>
            <a:pPr marL="0" indent="0" algn="l" rtl="0">
              <a:lnSpc>
                <a:spcPct val="120000"/>
              </a:lnSpc>
              <a:spcBef>
                <a:spcPts val="600"/>
              </a:spcBef>
              <a:spcAft>
                <a:spcPts val="1200"/>
              </a:spcAft>
              <a:buNone/>
            </a:pPr>
            <a:r>
              <a:rPr lang="en-US" sz="4500" b="1" dirty="0" smtClean="0">
                <a:latin typeface="Times New Roman" pitchFamily="18" charset="0"/>
                <a:cs typeface="Times New Roman" pitchFamily="18" charset="0"/>
              </a:rPr>
              <a:t>i) </a:t>
            </a:r>
            <a:r>
              <a:rPr lang="en-US" sz="4500" b="1" dirty="0" smtClean="0">
                <a:solidFill>
                  <a:srgbClr val="C00000"/>
                </a:solidFill>
                <a:latin typeface="Times New Roman" pitchFamily="18" charset="0"/>
                <a:cs typeface="Times New Roman" pitchFamily="18" charset="0"/>
              </a:rPr>
              <a:t>Principal Gases:    </a:t>
            </a:r>
            <a:r>
              <a:rPr lang="en-US" sz="4500" b="1" dirty="0" smtClean="0">
                <a:latin typeface="Times New Roman" pitchFamily="18" charset="0"/>
                <a:cs typeface="Times New Roman" pitchFamily="18" charset="0"/>
              </a:rPr>
              <a:t>N</a:t>
            </a:r>
            <a:r>
              <a:rPr lang="en-US" sz="4500" b="1" baseline="-25000" dirty="0" smtClean="0">
                <a:latin typeface="Times New Roman" pitchFamily="18" charset="0"/>
                <a:cs typeface="Times New Roman" pitchFamily="18" charset="0"/>
              </a:rPr>
              <a:t>2</a:t>
            </a:r>
            <a:r>
              <a:rPr lang="en-US" sz="4500" b="1" dirty="0" smtClean="0">
                <a:latin typeface="Times New Roman" pitchFamily="18" charset="0"/>
                <a:cs typeface="Times New Roman" pitchFamily="18" charset="0"/>
              </a:rPr>
              <a:t> , O</a:t>
            </a:r>
            <a:r>
              <a:rPr lang="en-US" sz="4500" b="1" baseline="-25000" dirty="0" smtClean="0">
                <a:latin typeface="Times New Roman" pitchFamily="18" charset="0"/>
                <a:cs typeface="Times New Roman" pitchFamily="18" charset="0"/>
              </a:rPr>
              <a:t>2</a:t>
            </a:r>
            <a:r>
              <a:rPr lang="en-US" sz="4500" b="1" dirty="0" smtClean="0">
                <a:latin typeface="Times New Roman" pitchFamily="18" charset="0"/>
                <a:cs typeface="Times New Roman" pitchFamily="18" charset="0"/>
              </a:rPr>
              <a:t> , </a:t>
            </a:r>
            <a:r>
              <a:rPr lang="en-US" sz="4500" b="1" dirty="0" err="1" smtClean="0">
                <a:latin typeface="Times New Roman" pitchFamily="18" charset="0"/>
                <a:cs typeface="Times New Roman" pitchFamily="18" charset="0"/>
              </a:rPr>
              <a:t>Ar</a:t>
            </a:r>
            <a:r>
              <a:rPr lang="en-US" sz="4500" b="1" dirty="0" smtClean="0">
                <a:latin typeface="Times New Roman" pitchFamily="18" charset="0"/>
                <a:cs typeface="Times New Roman" pitchFamily="18" charset="0"/>
              </a:rPr>
              <a:t> , CO</a:t>
            </a:r>
            <a:r>
              <a:rPr lang="en-US" sz="4500" b="1" baseline="-25000" dirty="0" smtClean="0">
                <a:latin typeface="Times New Roman" pitchFamily="18" charset="0"/>
                <a:cs typeface="Times New Roman" pitchFamily="18" charset="0"/>
              </a:rPr>
              <a:t>2</a:t>
            </a:r>
            <a:r>
              <a:rPr lang="en-US" sz="4500" b="1" dirty="0" smtClean="0">
                <a:latin typeface="Times New Roman" pitchFamily="18" charset="0"/>
                <a:cs typeface="Times New Roman" pitchFamily="18" charset="0"/>
              </a:rPr>
              <a:t>  </a:t>
            </a:r>
          </a:p>
          <a:p>
            <a:pPr marL="0" indent="0" algn="l" rtl="0">
              <a:lnSpc>
                <a:spcPct val="120000"/>
              </a:lnSpc>
              <a:spcBef>
                <a:spcPts val="600"/>
              </a:spcBef>
              <a:spcAft>
                <a:spcPts val="1200"/>
              </a:spcAft>
              <a:buNone/>
            </a:pPr>
            <a:r>
              <a:rPr lang="en-US" sz="4500" b="1" dirty="0" smtClean="0">
                <a:latin typeface="Times New Roman" pitchFamily="18" charset="0"/>
                <a:cs typeface="Times New Roman" pitchFamily="18" charset="0"/>
              </a:rPr>
              <a:t>ii) </a:t>
            </a:r>
            <a:r>
              <a:rPr lang="en-US" sz="4500" b="1" dirty="0">
                <a:solidFill>
                  <a:srgbClr val="C00000"/>
                </a:solidFill>
                <a:latin typeface="Times New Roman" pitchFamily="18" charset="0"/>
                <a:cs typeface="Times New Roman" pitchFamily="18" charset="0"/>
              </a:rPr>
              <a:t>Trace </a:t>
            </a:r>
            <a:r>
              <a:rPr lang="en-US" sz="3800" b="1" dirty="0" smtClean="0">
                <a:solidFill>
                  <a:srgbClr val="C00000"/>
                </a:solidFill>
                <a:latin typeface="Times New Roman" pitchFamily="18" charset="0"/>
                <a:cs typeface="Times New Roman" pitchFamily="18" charset="0"/>
              </a:rPr>
              <a:t>G</a:t>
            </a:r>
            <a:r>
              <a:rPr lang="en-US" sz="4500" b="1" dirty="0" smtClean="0">
                <a:solidFill>
                  <a:srgbClr val="C00000"/>
                </a:solidFill>
                <a:latin typeface="Times New Roman" pitchFamily="18" charset="0"/>
                <a:cs typeface="Times New Roman" pitchFamily="18" charset="0"/>
              </a:rPr>
              <a:t>ases</a:t>
            </a:r>
            <a:endParaRPr lang="en-US" sz="4500" b="1" dirty="0">
              <a:solidFill>
                <a:srgbClr val="C00000"/>
              </a:solidFill>
              <a:latin typeface="Times New Roman" pitchFamily="18" charset="0"/>
              <a:cs typeface="Times New Roman" pitchFamily="18" charset="0"/>
            </a:endParaRPr>
          </a:p>
          <a:p>
            <a:pPr marL="0" indent="0" algn="just" rtl="0">
              <a:lnSpc>
                <a:spcPct val="110000"/>
              </a:lnSpc>
              <a:spcBef>
                <a:spcPts val="600"/>
              </a:spcBef>
              <a:spcAft>
                <a:spcPts val="1200"/>
              </a:spcAft>
              <a:buNone/>
            </a:pPr>
            <a:r>
              <a:rPr lang="en-US" sz="45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 Non-reactive </a:t>
            </a:r>
            <a:r>
              <a:rPr lang="en-US" sz="45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gases:</a:t>
            </a:r>
            <a:r>
              <a:rPr lang="en-US" sz="45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smtClean="0">
                <a:solidFill>
                  <a:srgbClr val="FF0000"/>
                </a:solidFill>
                <a:latin typeface="Times New Roman" pitchFamily="18" charset="0"/>
                <a:cs typeface="Times New Roman" pitchFamily="18" charset="0"/>
              </a:rPr>
              <a:t>Ne, Kr, </a:t>
            </a:r>
            <a:r>
              <a:rPr lang="en-US" sz="4500" b="1" dirty="0" err="1" smtClean="0">
                <a:solidFill>
                  <a:srgbClr val="FF0000"/>
                </a:solidFill>
                <a:latin typeface="Times New Roman" pitchFamily="18" charset="0"/>
                <a:cs typeface="Times New Roman" pitchFamily="18" charset="0"/>
              </a:rPr>
              <a:t>Xe</a:t>
            </a:r>
            <a:r>
              <a:rPr lang="en-US" sz="4500" b="1" dirty="0" smtClean="0">
                <a:solidFill>
                  <a:srgbClr val="FF0000"/>
                </a:solidFill>
                <a:latin typeface="Times New Roman" pitchFamily="18" charset="0"/>
                <a:cs typeface="Times New Roman" pitchFamily="18" charset="0"/>
              </a:rPr>
              <a:t>, He, H</a:t>
            </a:r>
            <a:r>
              <a:rPr lang="en-US" sz="4500" b="1" baseline="-25000" dirty="0" smtClean="0">
                <a:solidFill>
                  <a:srgbClr val="FF0000"/>
                </a:solidFill>
                <a:latin typeface="Times New Roman" pitchFamily="18" charset="0"/>
                <a:cs typeface="Times New Roman" pitchFamily="18" charset="0"/>
              </a:rPr>
              <a:t>2</a:t>
            </a:r>
            <a:r>
              <a:rPr lang="en-US" sz="4500" b="1" dirty="0" smtClean="0">
                <a:solidFill>
                  <a:srgbClr val="FF0000"/>
                </a:solidFill>
                <a:latin typeface="Times New Roman" pitchFamily="18" charset="0"/>
                <a:cs typeface="Times New Roman" pitchFamily="18" charset="0"/>
              </a:rPr>
              <a:t>, N</a:t>
            </a:r>
            <a:r>
              <a:rPr lang="en-US" sz="4500" b="1" baseline="-25000" dirty="0" smtClean="0">
                <a:solidFill>
                  <a:srgbClr val="FF0000"/>
                </a:solidFill>
                <a:latin typeface="Times New Roman" pitchFamily="18" charset="0"/>
                <a:cs typeface="Times New Roman" pitchFamily="18" charset="0"/>
              </a:rPr>
              <a:t>2</a:t>
            </a:r>
            <a:r>
              <a:rPr lang="en-US" sz="4500" b="1" dirty="0" smtClean="0">
                <a:solidFill>
                  <a:srgbClr val="FF0000"/>
                </a:solidFill>
                <a:latin typeface="Times New Roman" pitchFamily="18" charset="0"/>
                <a:cs typeface="Times New Roman" pitchFamily="18" charset="0"/>
              </a:rPr>
              <a:t>O</a:t>
            </a:r>
          </a:p>
          <a:p>
            <a:pPr marL="0" indent="0" algn="just" rtl="0">
              <a:lnSpc>
                <a:spcPct val="110000"/>
              </a:lnSpc>
              <a:spcBef>
                <a:spcPts val="600"/>
              </a:spcBef>
              <a:spcAft>
                <a:spcPts val="1200"/>
              </a:spcAft>
              <a:buNone/>
            </a:pPr>
            <a:r>
              <a:rPr lang="en-US" sz="4500" dirty="0" smtClean="0">
                <a:latin typeface="Times New Roman" pitchFamily="18" charset="0"/>
                <a:cs typeface="Times New Roman" pitchFamily="18" charset="0"/>
              </a:rPr>
              <a:t>They do not react with other molecules under normal circumstances. </a:t>
            </a:r>
          </a:p>
          <a:p>
            <a:pPr marL="0" indent="0" algn="just" rtl="0">
              <a:lnSpc>
                <a:spcPct val="110000"/>
              </a:lnSpc>
              <a:spcBef>
                <a:spcPts val="600"/>
              </a:spcBef>
              <a:spcAft>
                <a:spcPts val="1200"/>
              </a:spcAft>
              <a:buNone/>
            </a:pPr>
            <a:r>
              <a:rPr lang="en-US" sz="45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 Reactive gases: </a:t>
            </a:r>
            <a:r>
              <a:rPr lang="en-US" sz="4500" b="1" dirty="0" smtClean="0">
                <a:solidFill>
                  <a:srgbClr val="FF0000"/>
                </a:solidFill>
                <a:latin typeface="Times New Roman" pitchFamily="18" charset="0"/>
                <a:cs typeface="Times New Roman" pitchFamily="18" charset="0"/>
              </a:rPr>
              <a:t>CO, Hydrocarbons (methane – non-methane</a:t>
            </a:r>
            <a:r>
              <a:rPr lang="ar-EG" sz="4500" b="1" dirty="0" smtClean="0">
                <a:solidFill>
                  <a:srgbClr val="FF0000"/>
                </a:solidFill>
                <a:latin typeface="Times New Roman" pitchFamily="18" charset="0"/>
                <a:cs typeface="Times New Roman" pitchFamily="18" charset="0"/>
              </a:rPr>
              <a:t> (</a:t>
            </a:r>
            <a:r>
              <a:rPr lang="en-US" sz="4500" b="1" dirty="0" smtClean="0">
                <a:solidFill>
                  <a:srgbClr val="FF0000"/>
                </a:solidFill>
                <a:latin typeface="Times New Roman" pitchFamily="18" charset="0"/>
                <a:cs typeface="Times New Roman" pitchFamily="18" charset="0"/>
              </a:rPr>
              <a:t>NO, NO</a:t>
            </a:r>
            <a:r>
              <a:rPr lang="en-US" sz="4500" b="1" baseline="-25000" dirty="0" smtClean="0">
                <a:solidFill>
                  <a:srgbClr val="FF0000"/>
                </a:solidFill>
                <a:latin typeface="Times New Roman" pitchFamily="18" charset="0"/>
                <a:cs typeface="Times New Roman" pitchFamily="18" charset="0"/>
              </a:rPr>
              <a:t>2</a:t>
            </a:r>
            <a:r>
              <a:rPr lang="en-US" sz="4500" b="1" dirty="0" smtClean="0">
                <a:solidFill>
                  <a:srgbClr val="FF0000"/>
                </a:solidFill>
                <a:latin typeface="Times New Roman" pitchFamily="18" charset="0"/>
                <a:cs typeface="Times New Roman" pitchFamily="18" charset="0"/>
              </a:rPr>
              <a:t>, NH</a:t>
            </a:r>
            <a:r>
              <a:rPr lang="en-US" sz="4500" b="1" baseline="-25000" dirty="0" smtClean="0">
                <a:solidFill>
                  <a:srgbClr val="FF0000"/>
                </a:solidFill>
                <a:latin typeface="Times New Roman" pitchFamily="18" charset="0"/>
                <a:cs typeface="Times New Roman" pitchFamily="18" charset="0"/>
              </a:rPr>
              <a:t>3,</a:t>
            </a:r>
            <a:r>
              <a:rPr lang="en-US" sz="4500" b="1" dirty="0" smtClean="0">
                <a:solidFill>
                  <a:srgbClr val="FF0000"/>
                </a:solidFill>
                <a:latin typeface="Times New Roman" pitchFamily="18" charset="0"/>
                <a:cs typeface="Times New Roman" pitchFamily="18" charset="0"/>
              </a:rPr>
              <a:t> SO</a:t>
            </a:r>
            <a:r>
              <a:rPr lang="en-US" sz="4500" b="1" baseline="-25000" dirty="0" smtClean="0">
                <a:solidFill>
                  <a:srgbClr val="FF0000"/>
                </a:solidFill>
                <a:latin typeface="Times New Roman" pitchFamily="18" charset="0"/>
                <a:cs typeface="Times New Roman" pitchFamily="18" charset="0"/>
              </a:rPr>
              <a:t>2</a:t>
            </a:r>
            <a:r>
              <a:rPr lang="en-US" sz="4500" b="1" dirty="0" smtClean="0">
                <a:solidFill>
                  <a:srgbClr val="FF0000"/>
                </a:solidFill>
                <a:latin typeface="Times New Roman" pitchFamily="18" charset="0"/>
                <a:cs typeface="Times New Roman" pitchFamily="18" charset="0"/>
              </a:rPr>
              <a:t>, O</a:t>
            </a:r>
            <a:r>
              <a:rPr lang="en-US" sz="4500" b="1" baseline="-25000" dirty="0" smtClean="0">
                <a:solidFill>
                  <a:srgbClr val="FF0000"/>
                </a:solidFill>
                <a:latin typeface="Times New Roman" pitchFamily="18" charset="0"/>
                <a:cs typeface="Times New Roman" pitchFamily="18" charset="0"/>
              </a:rPr>
              <a:t>3</a:t>
            </a:r>
            <a:endParaRPr lang="en-US" sz="4500" b="1" dirty="0" smtClean="0">
              <a:solidFill>
                <a:srgbClr val="FF0000"/>
              </a:solidFill>
              <a:latin typeface="Times New Roman" pitchFamily="18" charset="0"/>
              <a:cs typeface="Times New Roman" pitchFamily="18" charset="0"/>
            </a:endParaRPr>
          </a:p>
          <a:p>
            <a:pPr marL="0" lvl="0" indent="0" algn="just" rtl="0">
              <a:lnSpc>
                <a:spcPct val="110000"/>
              </a:lnSpc>
              <a:spcBef>
                <a:spcPts val="600"/>
              </a:spcBef>
              <a:spcAft>
                <a:spcPts val="1200"/>
              </a:spcAft>
              <a:buNone/>
            </a:pPr>
            <a:r>
              <a:rPr lang="en-US" sz="4500" dirty="0" smtClean="0">
                <a:latin typeface="Times New Roman" pitchFamily="18" charset="0"/>
                <a:cs typeface="Times New Roman" pitchFamily="18" charset="0"/>
              </a:rPr>
              <a:t>They present in trace quantities, but interact with the biosphere, H</a:t>
            </a:r>
            <a:r>
              <a:rPr lang="en-US" sz="4500" baseline="-25000" dirty="0" smtClean="0">
                <a:latin typeface="Times New Roman" pitchFamily="18" charset="0"/>
                <a:cs typeface="Times New Roman" pitchFamily="18" charset="0"/>
              </a:rPr>
              <a:t>2</a:t>
            </a:r>
            <a:r>
              <a:rPr lang="en-US" sz="4500" dirty="0" smtClean="0">
                <a:latin typeface="Times New Roman" pitchFamily="18" charset="0"/>
                <a:cs typeface="Times New Roman" pitchFamily="18" charset="0"/>
              </a:rPr>
              <a:t> &amp; each other.</a:t>
            </a:r>
          </a:p>
          <a:p>
            <a:pPr>
              <a:lnSpc>
                <a:spcPct val="110000"/>
              </a:lnSpc>
              <a:spcBef>
                <a:spcPts val="600"/>
              </a:spcBef>
            </a:pPr>
            <a:endParaRPr lang="ar-EG" sz="3600" dirty="0">
              <a:latin typeface="Times New Roman" pitchFamily="18" charset="0"/>
              <a:cs typeface="Times New Roman" pitchFamily="18" charset="0"/>
            </a:endParaRPr>
          </a:p>
        </p:txBody>
      </p:sp>
      <p:sp>
        <p:nvSpPr>
          <p:cNvPr id="2" name="Rectangle 1"/>
          <p:cNvSpPr/>
          <p:nvPr/>
        </p:nvSpPr>
        <p:spPr>
          <a:xfrm>
            <a:off x="107504" y="232764"/>
            <a:ext cx="8712968" cy="603948"/>
          </a:xfrm>
          <a:prstGeom prst="rect">
            <a:avLst/>
          </a:prstGeom>
        </p:spPr>
        <p:txBody>
          <a:bodyPr wrap="square">
            <a:spAutoFit/>
          </a:bodyPr>
          <a:lstStyle/>
          <a:p>
            <a:pPr lvl="0" algn="l" rtl="0">
              <a:lnSpc>
                <a:spcPct val="110000"/>
              </a:lnSpc>
              <a:spcBef>
                <a:spcPts val="600"/>
              </a:spcBef>
              <a:spcAft>
                <a:spcPts val="1200"/>
              </a:spcAft>
              <a:buClr>
                <a:srgbClr val="C0504D"/>
              </a:buClr>
              <a:buSzPct val="60000"/>
            </a:pPr>
            <a:r>
              <a:rPr lang="en-US" sz="3200" b="1" dirty="0" smtClean="0">
                <a:solidFill>
                  <a:schemeClr val="tx2">
                    <a:lumMod val="50000"/>
                  </a:schemeClr>
                </a:solidFill>
              </a:rPr>
              <a:t>2. </a:t>
            </a:r>
            <a:r>
              <a:rPr lang="en-US" sz="3200" b="1" i="1" u="sng" dirty="0" smtClean="0">
                <a:solidFill>
                  <a:srgbClr val="FF0000"/>
                </a:solidFill>
              </a:rPr>
              <a:t>{Principal </a:t>
            </a:r>
            <a:r>
              <a:rPr lang="en-US" sz="3200" b="1" i="1" u="sng" dirty="0">
                <a:solidFill>
                  <a:srgbClr val="FF0000"/>
                </a:solidFill>
              </a:rPr>
              <a:t>and </a:t>
            </a:r>
            <a:r>
              <a:rPr lang="en-US" sz="3200" b="1" i="1" u="sng" dirty="0" smtClean="0">
                <a:solidFill>
                  <a:srgbClr val="FF0000"/>
                </a:solidFill>
              </a:rPr>
              <a:t>Trace}</a:t>
            </a:r>
            <a:r>
              <a:rPr lang="en-US" sz="3200" b="1" i="1" dirty="0" smtClean="0">
                <a:solidFill>
                  <a:schemeClr val="tx2">
                    <a:lumMod val="50000"/>
                  </a:schemeClr>
                </a:solidFill>
              </a:rPr>
              <a:t> </a:t>
            </a:r>
            <a:r>
              <a:rPr lang="en-US" sz="3200" b="1" i="1" dirty="0">
                <a:solidFill>
                  <a:schemeClr val="tx2">
                    <a:lumMod val="50000"/>
                  </a:schemeClr>
                </a:solidFill>
              </a:rPr>
              <a:t>Air Pollutants  </a:t>
            </a:r>
          </a:p>
        </p:txBody>
      </p:sp>
    </p:spTree>
    <p:extLst>
      <p:ext uri="{BB962C8B-B14F-4D97-AF65-F5344CB8AC3E}">
        <p14:creationId xmlns:p14="http://schemas.microsoft.com/office/powerpoint/2010/main" val="1993933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928992" cy="6264696"/>
          </a:xfrm>
        </p:spPr>
        <p:txBody>
          <a:bodyPr>
            <a:normAutofit/>
          </a:bodyPr>
          <a:lstStyle/>
          <a:p>
            <a:pPr marL="0" lvl="0" indent="0" algn="just" rtl="0">
              <a:buNone/>
            </a:pPr>
            <a:r>
              <a:rPr lang="en-US" sz="2800" b="1" dirty="0">
                <a:solidFill>
                  <a:srgbClr val="002060"/>
                </a:solidFill>
              </a:rPr>
              <a:t>This reactive gases, when produced by man in sufficient quantities for conc. </a:t>
            </a:r>
            <a:r>
              <a:rPr lang="en-US" sz="2800" b="1" dirty="0" smtClean="0">
                <a:solidFill>
                  <a:srgbClr val="FF0000"/>
                </a:solidFill>
              </a:rPr>
              <a:t>{Pollutants}</a:t>
            </a:r>
          </a:p>
          <a:p>
            <a:pPr marL="0" lvl="0" indent="0" algn="just" rtl="0">
              <a:buNone/>
            </a:pPr>
            <a:endParaRPr lang="en-US" sz="2800" b="1" dirty="0">
              <a:solidFill>
                <a:srgbClr val="002060"/>
              </a:solidFill>
            </a:endParaRPr>
          </a:p>
          <a:p>
            <a:pPr marL="0" lvl="0" indent="0" algn="just" rtl="0">
              <a:spcAft>
                <a:spcPts val="1200"/>
              </a:spcAft>
              <a:buNone/>
            </a:pPr>
            <a:r>
              <a:rPr lang="en-US" sz="2800" b="1" dirty="0" smtClean="0"/>
              <a:t>Other </a:t>
            </a:r>
            <a:r>
              <a:rPr lang="en-US" sz="2800" b="1" dirty="0"/>
              <a:t>reactive gases as </a:t>
            </a:r>
            <a:r>
              <a:rPr lang="en-US" sz="2800" b="1" dirty="0">
                <a:solidFill>
                  <a:srgbClr val="FF3399"/>
                </a:solidFill>
              </a:rPr>
              <a:t>Halogen gases </a:t>
            </a:r>
            <a:r>
              <a:rPr lang="en-US" sz="2800" b="1" dirty="0">
                <a:solidFill>
                  <a:srgbClr val="00B0F0"/>
                </a:solidFill>
              </a:rPr>
              <a:t>"chlorine, fluorine, their acid derivatives"</a:t>
            </a:r>
            <a:r>
              <a:rPr lang="en-US" sz="2800" b="1" dirty="0"/>
              <a:t> cause pollution problem at elevated concentration. </a:t>
            </a:r>
          </a:p>
          <a:p>
            <a:pPr marL="0" lvl="0" indent="0" algn="just" rtl="0">
              <a:spcAft>
                <a:spcPts val="1200"/>
              </a:spcAft>
              <a:buNone/>
            </a:pPr>
            <a:r>
              <a:rPr lang="en-US" sz="2800" b="1" dirty="0"/>
              <a:t>Pollution problems arise </a:t>
            </a:r>
            <a:r>
              <a:rPr lang="en-US" sz="2800" b="1" dirty="0">
                <a:solidFill>
                  <a:srgbClr val="FF0000"/>
                </a:solidFill>
              </a:rPr>
              <a:t>not as a result of man-made emission</a:t>
            </a:r>
            <a:r>
              <a:rPr lang="en-US" sz="2800" b="1" dirty="0"/>
              <a:t>, but because emission is </a:t>
            </a:r>
            <a:r>
              <a:rPr lang="en-US" sz="2800" b="1" dirty="0">
                <a:solidFill>
                  <a:srgbClr val="00B0F0"/>
                </a:solidFill>
              </a:rPr>
              <a:t>concentrated in the areas where people </a:t>
            </a:r>
            <a:r>
              <a:rPr lang="en-US" sz="2800" b="1" dirty="0" smtClean="0">
                <a:solidFill>
                  <a:srgbClr val="00B0F0"/>
                </a:solidFill>
              </a:rPr>
              <a:t>live and work</a:t>
            </a:r>
            <a:r>
              <a:rPr lang="en-US" sz="2800" b="1" dirty="0"/>
              <a:t>. </a:t>
            </a:r>
          </a:p>
          <a:p>
            <a:pPr marL="0" lvl="0" indent="0" algn="just" rtl="0">
              <a:spcAft>
                <a:spcPts val="1200"/>
              </a:spcAft>
              <a:buNone/>
            </a:pPr>
            <a:r>
              <a:rPr lang="en-US" sz="2800" b="1" dirty="0">
                <a:solidFill>
                  <a:srgbClr val="FF0000"/>
                </a:solidFill>
              </a:rPr>
              <a:t>Natural emissions </a:t>
            </a:r>
            <a:r>
              <a:rPr lang="en-US" sz="2800" b="1" dirty="0"/>
              <a:t>are nearly concentrated in </a:t>
            </a:r>
            <a:r>
              <a:rPr lang="en-US" sz="2800" b="1" dirty="0">
                <a:solidFill>
                  <a:srgbClr val="FF0000"/>
                </a:solidFill>
              </a:rPr>
              <a:t>limited areas </a:t>
            </a:r>
            <a:r>
              <a:rPr lang="en-US" sz="2800" b="1" dirty="0"/>
              <a:t>as in case of volcanoes. On other hand man's emissions are increasing as </a:t>
            </a:r>
            <a:r>
              <a:rPr lang="en-US" sz="2800" b="1" dirty="0">
                <a:solidFill>
                  <a:srgbClr val="FF0000"/>
                </a:solidFill>
              </a:rPr>
              <a:t>population &amp; industry.</a:t>
            </a:r>
          </a:p>
          <a:p>
            <a:endParaRPr lang="ar-EG" sz="2800" b="1" dirty="0"/>
          </a:p>
        </p:txBody>
      </p:sp>
    </p:spTree>
    <p:extLst>
      <p:ext uri="{BB962C8B-B14F-4D97-AF65-F5344CB8AC3E}">
        <p14:creationId xmlns:p14="http://schemas.microsoft.com/office/powerpoint/2010/main" val="2439634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68760"/>
            <a:ext cx="8928992" cy="5589240"/>
          </a:xfrm>
        </p:spPr>
        <p:txBody>
          <a:bodyPr>
            <a:normAutofit fontScale="47500" lnSpcReduction="20000"/>
          </a:bodyPr>
          <a:lstStyle/>
          <a:p>
            <a:pPr marL="0" indent="0" algn="just" rtl="0">
              <a:spcBef>
                <a:spcPts val="600"/>
              </a:spcBef>
              <a:spcAft>
                <a:spcPts val="1200"/>
              </a:spcAft>
              <a:buNone/>
            </a:pPr>
            <a:endParaRPr lang="en-US" sz="3300" b="1" i="1" dirty="0" smtClean="0">
              <a:solidFill>
                <a:srgbClr val="FF0000"/>
              </a:solidFill>
              <a:latin typeface="Times New Roman" pitchFamily="18" charset="0"/>
              <a:cs typeface="Times New Roman" pitchFamily="18" charset="0"/>
            </a:endParaRPr>
          </a:p>
          <a:p>
            <a:pPr algn="l" rtl="0">
              <a:lnSpc>
                <a:spcPct val="120000"/>
              </a:lnSpc>
              <a:spcBef>
                <a:spcPts val="0"/>
              </a:spcBef>
              <a:spcAft>
                <a:spcPts val="600"/>
              </a:spcAft>
              <a:buClr>
                <a:schemeClr val="tx1"/>
              </a:buClr>
              <a:buFont typeface="Wingdings" pitchFamily="2" charset="2"/>
              <a:buChar char="Ø"/>
            </a:pPr>
            <a:r>
              <a:rPr lang="en-US" sz="5900" b="1" dirty="0" smtClean="0">
                <a:solidFill>
                  <a:srgbClr val="002060"/>
                </a:solidFill>
                <a:latin typeface="Times New Roman" pitchFamily="18" charset="0"/>
                <a:cs typeface="Times New Roman" pitchFamily="18" charset="0"/>
              </a:rPr>
              <a:t>Oxides:</a:t>
            </a:r>
            <a:r>
              <a:rPr lang="en-US" sz="5900" b="1" dirty="0" smtClean="0">
                <a:solidFill>
                  <a:srgbClr val="FF3399"/>
                </a:solidFill>
                <a:latin typeface="Times New Roman" pitchFamily="18" charset="0"/>
                <a:cs typeface="Times New Roman" pitchFamily="18" charset="0"/>
              </a:rPr>
              <a:t>      </a:t>
            </a:r>
            <a:r>
              <a:rPr lang="en-US" sz="5900" b="1" dirty="0" smtClean="0">
                <a:solidFill>
                  <a:srgbClr val="C00000"/>
                </a:solidFill>
                <a:latin typeface="Times New Roman" pitchFamily="18" charset="0"/>
                <a:cs typeface="Times New Roman" pitchFamily="18" charset="0"/>
              </a:rPr>
              <a:t>CO, CO</a:t>
            </a:r>
            <a:r>
              <a:rPr lang="en-US" sz="5900" b="1" baseline="-25000" dirty="0" smtClean="0">
                <a:solidFill>
                  <a:srgbClr val="C00000"/>
                </a:solidFill>
                <a:latin typeface="Times New Roman" pitchFamily="18" charset="0"/>
                <a:cs typeface="Times New Roman" pitchFamily="18" charset="0"/>
              </a:rPr>
              <a:t>2</a:t>
            </a:r>
            <a:r>
              <a:rPr lang="en-US" sz="5900" b="1" dirty="0" smtClean="0">
                <a:solidFill>
                  <a:srgbClr val="C00000"/>
                </a:solidFill>
                <a:latin typeface="Times New Roman" pitchFamily="18" charset="0"/>
                <a:cs typeface="Times New Roman" pitchFamily="18" charset="0"/>
              </a:rPr>
              <a:t>, SO</a:t>
            </a:r>
            <a:r>
              <a:rPr lang="en-US" sz="5900" b="1" baseline="-25000" dirty="0" smtClean="0">
                <a:solidFill>
                  <a:srgbClr val="C00000"/>
                </a:solidFill>
                <a:latin typeface="Times New Roman" pitchFamily="18" charset="0"/>
                <a:cs typeface="Times New Roman" pitchFamily="18" charset="0"/>
              </a:rPr>
              <a:t>2</a:t>
            </a:r>
            <a:r>
              <a:rPr lang="en-US" sz="5900" b="1" dirty="0" smtClean="0">
                <a:solidFill>
                  <a:srgbClr val="C00000"/>
                </a:solidFill>
                <a:latin typeface="Times New Roman" pitchFamily="18" charset="0"/>
                <a:cs typeface="Times New Roman" pitchFamily="18" charset="0"/>
              </a:rPr>
              <a:t>, SO</a:t>
            </a:r>
            <a:r>
              <a:rPr lang="en-US" sz="5900" b="1" baseline="-25000" dirty="0" smtClean="0">
                <a:solidFill>
                  <a:srgbClr val="C00000"/>
                </a:solidFill>
                <a:latin typeface="Times New Roman" pitchFamily="18" charset="0"/>
                <a:cs typeface="Times New Roman" pitchFamily="18" charset="0"/>
              </a:rPr>
              <a:t>3</a:t>
            </a:r>
            <a:r>
              <a:rPr lang="en-US" sz="5900" b="1" dirty="0" smtClean="0">
                <a:solidFill>
                  <a:srgbClr val="C00000"/>
                </a:solidFill>
                <a:latin typeface="Times New Roman" pitchFamily="18" charset="0"/>
                <a:cs typeface="Times New Roman" pitchFamily="18" charset="0"/>
              </a:rPr>
              <a:t>, NO, NO</a:t>
            </a:r>
            <a:r>
              <a:rPr lang="en-US" sz="5900" b="1" baseline="-25000" dirty="0" smtClean="0">
                <a:solidFill>
                  <a:srgbClr val="C00000"/>
                </a:solidFill>
                <a:latin typeface="Times New Roman" pitchFamily="18" charset="0"/>
                <a:cs typeface="Times New Roman" pitchFamily="18" charset="0"/>
              </a:rPr>
              <a:t>2</a:t>
            </a:r>
            <a:r>
              <a:rPr lang="en-US" sz="5900" b="1" dirty="0" smtClean="0">
                <a:solidFill>
                  <a:srgbClr val="C00000"/>
                </a:solidFill>
                <a:latin typeface="Times New Roman" pitchFamily="18" charset="0"/>
                <a:cs typeface="Times New Roman" pitchFamily="18" charset="0"/>
              </a:rPr>
              <a:t>, N2O</a:t>
            </a:r>
          </a:p>
          <a:p>
            <a:pPr algn="l" rtl="0">
              <a:lnSpc>
                <a:spcPct val="120000"/>
              </a:lnSpc>
              <a:spcBef>
                <a:spcPts val="0"/>
              </a:spcBef>
              <a:spcAft>
                <a:spcPts val="600"/>
              </a:spcAft>
              <a:buClr>
                <a:schemeClr val="tx1"/>
              </a:buClr>
              <a:buFont typeface="Wingdings" pitchFamily="2" charset="2"/>
              <a:buChar char="Ø"/>
            </a:pPr>
            <a:r>
              <a:rPr lang="en-US" sz="5900" b="1" dirty="0" smtClean="0">
                <a:solidFill>
                  <a:srgbClr val="002060"/>
                </a:solidFill>
                <a:latin typeface="Times New Roman" pitchFamily="18" charset="0"/>
                <a:cs typeface="Times New Roman" pitchFamily="18" charset="0"/>
              </a:rPr>
              <a:t>Volatile Comp</a:t>
            </a:r>
            <a:r>
              <a:rPr lang="en-US" sz="5900" b="1" dirty="0" smtClean="0">
                <a:solidFill>
                  <a:srgbClr val="FFFF00"/>
                </a:solidFill>
                <a:latin typeface="Times New Roman" pitchFamily="18" charset="0"/>
                <a:cs typeface="Times New Roman" pitchFamily="18" charset="0"/>
              </a:rPr>
              <a:t>. :</a:t>
            </a:r>
          </a:p>
          <a:p>
            <a:pPr algn="just" rtl="0">
              <a:lnSpc>
                <a:spcPct val="120000"/>
              </a:lnSpc>
              <a:spcBef>
                <a:spcPts val="0"/>
              </a:spcBef>
              <a:spcAft>
                <a:spcPts val="600"/>
              </a:spcAft>
              <a:buClr>
                <a:srgbClr val="FF3399"/>
              </a:buClr>
            </a:pPr>
            <a:r>
              <a:rPr lang="en-US" sz="5900" b="1" dirty="0" smtClean="0">
                <a:solidFill>
                  <a:srgbClr val="FF3399"/>
                </a:solidFill>
                <a:latin typeface="Times New Roman" pitchFamily="18" charset="0"/>
                <a:cs typeface="Times New Roman" pitchFamily="18" charset="0"/>
              </a:rPr>
              <a:t>Hydrocarbons:</a:t>
            </a:r>
            <a:r>
              <a:rPr lang="en-US" sz="5900" b="1" dirty="0" smtClean="0">
                <a:latin typeface="Times New Roman" pitchFamily="18" charset="0"/>
                <a:cs typeface="Times New Roman" pitchFamily="18" charset="0"/>
              </a:rPr>
              <a:t> </a:t>
            </a:r>
            <a:r>
              <a:rPr lang="en-US" sz="5900" dirty="0" smtClean="0">
                <a:latin typeface="Times New Roman" pitchFamily="18" charset="0"/>
                <a:cs typeface="Times New Roman" pitchFamily="18" charset="0"/>
              </a:rPr>
              <a:t>methane, ethylene, benzene, </a:t>
            </a:r>
            <a:r>
              <a:rPr lang="en-US" sz="5900" dirty="0" err="1" smtClean="0">
                <a:latin typeface="Times New Roman" pitchFamily="18" charset="0"/>
                <a:cs typeface="Times New Roman" pitchFamily="18" charset="0"/>
              </a:rPr>
              <a:t>benzo</a:t>
            </a:r>
            <a:r>
              <a:rPr lang="en-US" sz="5900" dirty="0" smtClean="0">
                <a:latin typeface="Times New Roman" pitchFamily="18" charset="0"/>
                <a:cs typeface="Times New Roman" pitchFamily="18" charset="0"/>
              </a:rPr>
              <a:t>- </a:t>
            </a:r>
            <a:r>
              <a:rPr lang="en-US" sz="5900" dirty="0" err="1" smtClean="0">
                <a:latin typeface="Times New Roman" pitchFamily="18" charset="0"/>
                <a:cs typeface="Times New Roman" pitchFamily="18" charset="0"/>
              </a:rPr>
              <a:t>pyrene</a:t>
            </a:r>
            <a:r>
              <a:rPr lang="en-US" sz="5900" dirty="0" smtClean="0">
                <a:latin typeface="Times New Roman" pitchFamily="18" charset="0"/>
                <a:cs typeface="Times New Roman" pitchFamily="18" charset="0"/>
              </a:rPr>
              <a:t>. </a:t>
            </a:r>
          </a:p>
          <a:p>
            <a:pPr algn="just" rtl="0">
              <a:lnSpc>
                <a:spcPct val="120000"/>
              </a:lnSpc>
              <a:spcBef>
                <a:spcPts val="0"/>
              </a:spcBef>
              <a:spcAft>
                <a:spcPts val="600"/>
              </a:spcAft>
              <a:buClr>
                <a:srgbClr val="FF3399"/>
              </a:buClr>
            </a:pPr>
            <a:r>
              <a:rPr lang="en-US" sz="5900" b="1" dirty="0" smtClean="0">
                <a:solidFill>
                  <a:srgbClr val="FF3399"/>
                </a:solidFill>
                <a:latin typeface="Times New Roman" pitchFamily="18" charset="0"/>
                <a:cs typeface="Times New Roman" pitchFamily="18" charset="0"/>
              </a:rPr>
              <a:t>Organic Comp: </a:t>
            </a:r>
            <a:r>
              <a:rPr lang="en-US" sz="5900" dirty="0" smtClean="0">
                <a:latin typeface="Times New Roman" pitchFamily="18" charset="0"/>
                <a:cs typeface="Times New Roman" pitchFamily="18" charset="0"/>
              </a:rPr>
              <a:t>formaldehyde, carbon tetrachloride chloroform, methylene dichloride, Trichloroethylene, vinyl chloride, ethylene oxide.</a:t>
            </a:r>
          </a:p>
          <a:p>
            <a:pPr algn="just" rtl="0">
              <a:lnSpc>
                <a:spcPct val="120000"/>
              </a:lnSpc>
              <a:spcBef>
                <a:spcPts val="0"/>
              </a:spcBef>
              <a:spcAft>
                <a:spcPts val="600"/>
              </a:spcAft>
              <a:buFont typeface="Wingdings" pitchFamily="2" charset="2"/>
              <a:buChar char="Ø"/>
            </a:pPr>
            <a:r>
              <a:rPr lang="en-US" sz="5900" b="1" dirty="0" smtClean="0">
                <a:solidFill>
                  <a:srgbClr val="002060"/>
                </a:solidFill>
                <a:latin typeface="Times New Roman" pitchFamily="18" charset="0"/>
                <a:cs typeface="Times New Roman" pitchFamily="18" charset="0"/>
              </a:rPr>
              <a:t>Suspended particles &amp; droplets:</a:t>
            </a:r>
          </a:p>
          <a:p>
            <a:pPr marL="0" indent="0" algn="just" rtl="0">
              <a:lnSpc>
                <a:spcPct val="120000"/>
              </a:lnSpc>
              <a:spcBef>
                <a:spcPts val="0"/>
              </a:spcBef>
              <a:spcAft>
                <a:spcPts val="600"/>
              </a:spcAft>
              <a:buClr>
                <a:srgbClr val="FF3399"/>
              </a:buClr>
              <a:buNone/>
            </a:pPr>
            <a:r>
              <a:rPr lang="en-US" sz="5900" dirty="0" smtClean="0">
                <a:latin typeface="Times New Roman" pitchFamily="18" charset="0"/>
                <a:cs typeface="Times New Roman" pitchFamily="18" charset="0"/>
              </a:rPr>
              <a:t>Dust , soot , lead , cadmium , asbestos , chromium , arsenic , nitrate , sulfate salts , sulfuric acid , nitric acid , oil , pesticides.</a:t>
            </a:r>
            <a:endParaRPr lang="en-US" sz="5900" dirty="0">
              <a:latin typeface="Times New Roman" pitchFamily="18" charset="0"/>
              <a:cs typeface="Times New Roman" pitchFamily="18" charset="0"/>
            </a:endParaRPr>
          </a:p>
        </p:txBody>
      </p:sp>
      <p:sp>
        <p:nvSpPr>
          <p:cNvPr id="2" name="Rectangle 1"/>
          <p:cNvSpPr/>
          <p:nvPr/>
        </p:nvSpPr>
        <p:spPr>
          <a:xfrm>
            <a:off x="251520" y="191542"/>
            <a:ext cx="8892480" cy="1015663"/>
          </a:xfrm>
          <a:prstGeom prst="rect">
            <a:avLst/>
          </a:prstGeom>
        </p:spPr>
        <p:txBody>
          <a:bodyPr wrap="square">
            <a:spAutoFit/>
          </a:bodyPr>
          <a:lstStyle/>
          <a:p>
            <a:pPr lvl="0" algn="just" rtl="0">
              <a:spcBef>
                <a:spcPts val="600"/>
              </a:spcBef>
              <a:spcAft>
                <a:spcPts val="1200"/>
              </a:spcAft>
              <a:buClr>
                <a:srgbClr val="C0504D"/>
              </a:buClr>
              <a:buSzPct val="60000"/>
            </a:pPr>
            <a:r>
              <a:rPr lang="en-US" sz="3000" b="1" dirty="0">
                <a:solidFill>
                  <a:srgbClr val="1F497D">
                    <a:lumMod val="50000"/>
                  </a:srgbClr>
                </a:solidFill>
              </a:rPr>
              <a:t>3. </a:t>
            </a:r>
            <a:r>
              <a:rPr lang="en-US" sz="3000" b="1" i="1" dirty="0">
                <a:solidFill>
                  <a:srgbClr val="1F497D">
                    <a:lumMod val="50000"/>
                  </a:srgbClr>
                </a:solidFill>
              </a:rPr>
              <a:t>Main air pollutants are </a:t>
            </a:r>
            <a:r>
              <a:rPr lang="en-US" sz="3000" b="1" i="1" u="sng" dirty="0">
                <a:solidFill>
                  <a:srgbClr val="FF0000"/>
                </a:solidFill>
              </a:rPr>
              <a:t>{Oxides, Volatile Comp, Particulates &amp; Secondary pollutants }</a:t>
            </a:r>
          </a:p>
        </p:txBody>
      </p:sp>
    </p:spTree>
    <p:extLst>
      <p:ext uri="{BB962C8B-B14F-4D97-AF65-F5344CB8AC3E}">
        <p14:creationId xmlns:p14="http://schemas.microsoft.com/office/powerpoint/2010/main" val="2098792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28800"/>
            <a:ext cx="8856984" cy="5256584"/>
          </a:xfrm>
        </p:spPr>
        <p:txBody>
          <a:bodyPr>
            <a:normAutofit lnSpcReduction="10000"/>
          </a:bodyPr>
          <a:lstStyle/>
          <a:p>
            <a:pPr marL="0" indent="0" algn="l" rtl="0">
              <a:buNone/>
            </a:pPr>
            <a:r>
              <a:rPr lang="en-US" sz="3000" b="1" dirty="0" smtClean="0">
                <a:solidFill>
                  <a:srgbClr val="FF3399"/>
                </a:solidFill>
                <a:latin typeface="Times New Roman" pitchFamily="18" charset="0"/>
                <a:cs typeface="Times New Roman" pitchFamily="18" charset="0"/>
              </a:rPr>
              <a:t>1) Primary </a:t>
            </a:r>
            <a:r>
              <a:rPr lang="en-US" sz="3000" b="1" dirty="0">
                <a:solidFill>
                  <a:srgbClr val="FF3399"/>
                </a:solidFill>
                <a:latin typeface="Times New Roman" pitchFamily="18" charset="0"/>
                <a:cs typeface="Times New Roman" pitchFamily="18" charset="0"/>
              </a:rPr>
              <a:t>pollutants:</a:t>
            </a:r>
          </a:p>
          <a:p>
            <a:pPr marL="0" indent="0" algn="l" rtl="0">
              <a:buNone/>
            </a:pPr>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are released directly into the air in a harmful from as soot is formed in fire. </a:t>
            </a:r>
          </a:p>
          <a:p>
            <a:pPr marL="0" indent="0" algn="l" rtl="0">
              <a:buNone/>
            </a:pPr>
            <a:r>
              <a:rPr lang="en-US" sz="3000" b="1" dirty="0" smtClean="0">
                <a:solidFill>
                  <a:srgbClr val="FF3399"/>
                </a:solidFill>
                <a:latin typeface="Times New Roman" pitchFamily="18" charset="0"/>
                <a:cs typeface="Times New Roman" pitchFamily="18" charset="0"/>
              </a:rPr>
              <a:t>2) </a:t>
            </a:r>
            <a:r>
              <a:rPr lang="en-US" sz="3000" b="1" dirty="0">
                <a:solidFill>
                  <a:srgbClr val="FF3399"/>
                </a:solidFill>
                <a:latin typeface="Times New Roman" pitchFamily="18" charset="0"/>
                <a:cs typeface="Times New Roman" pitchFamily="18" charset="0"/>
              </a:rPr>
              <a:t>Secondary pollutants: </a:t>
            </a:r>
          </a:p>
          <a:p>
            <a:pPr marL="0" lvl="0" indent="0" algn="l" rtl="0">
              <a:buNone/>
            </a:pPr>
            <a:r>
              <a:rPr lang="en-US" sz="2800" dirty="0">
                <a:latin typeface="Times New Roman" pitchFamily="18" charset="0"/>
                <a:cs typeface="Times New Roman" pitchFamily="18" charset="0"/>
              </a:rPr>
              <a:t>They are formed when primary pollutant react </a:t>
            </a:r>
            <a:r>
              <a:rPr lang="en-US" sz="2800" dirty="0" smtClean="0">
                <a:latin typeface="Times New Roman" pitchFamily="18" charset="0"/>
                <a:cs typeface="Times New Roman" pitchFamily="18" charset="0"/>
              </a:rPr>
              <a:t>with </a:t>
            </a:r>
            <a:r>
              <a:rPr lang="en-US" sz="2800" dirty="0">
                <a:latin typeface="Times New Roman" pitchFamily="18" charset="0"/>
                <a:cs typeface="Times New Roman" pitchFamily="18" charset="0"/>
              </a:rPr>
              <a:t>each other</a:t>
            </a:r>
          </a:p>
          <a:p>
            <a:pPr marL="0" lvl="0" indent="0" algn="l" rtl="0">
              <a:buNone/>
            </a:pPr>
            <a:r>
              <a:rPr lang="en-US" sz="2800" dirty="0">
                <a:latin typeface="Times New Roman" pitchFamily="18" charset="0"/>
                <a:cs typeface="Times New Roman" pitchFamily="18" charset="0"/>
              </a:rPr>
              <a:t>Solar radiation provides the energy for this reaction as Photochemical Oxidants.</a:t>
            </a:r>
          </a:p>
          <a:p>
            <a:pPr marL="0" lvl="0" indent="0" algn="l" rtl="0">
              <a:buNone/>
            </a:pPr>
            <a:r>
              <a:rPr lang="en-US" sz="2800" dirty="0" smtClean="0">
                <a:latin typeface="Times New Roman" pitchFamily="18" charset="0"/>
                <a:cs typeface="Times New Roman" pitchFamily="18" charset="0"/>
              </a:rPr>
              <a:t>An </a:t>
            </a:r>
            <a:r>
              <a:rPr lang="en-US" sz="2800" dirty="0">
                <a:latin typeface="Times New Roman" pitchFamily="18" charset="0"/>
                <a:cs typeface="Times New Roman" pitchFamily="18" charset="0"/>
              </a:rPr>
              <a:t>atmospheric acid as SO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is a primary forms when fossil fuel is burned. It reacts with water vapor to form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SO</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 Acid rain</a:t>
            </a:r>
            <a:r>
              <a:rPr lang="en-US" sz="3000" dirty="0">
                <a:latin typeface="Times New Roman" pitchFamily="18" charset="0"/>
                <a:cs typeface="Times New Roman" pitchFamily="18" charset="0"/>
              </a:rPr>
              <a:t>. </a:t>
            </a:r>
          </a:p>
        </p:txBody>
      </p:sp>
      <p:sp>
        <p:nvSpPr>
          <p:cNvPr id="2" name="Rectangle 1"/>
          <p:cNvSpPr/>
          <p:nvPr/>
        </p:nvSpPr>
        <p:spPr>
          <a:xfrm>
            <a:off x="467544" y="323945"/>
            <a:ext cx="7200800" cy="584775"/>
          </a:xfrm>
          <a:prstGeom prst="rect">
            <a:avLst/>
          </a:prstGeom>
        </p:spPr>
        <p:txBody>
          <a:bodyPr wrap="square">
            <a:spAutoFit/>
          </a:bodyPr>
          <a:lstStyle/>
          <a:p>
            <a:pPr lvl="0" algn="l" rtl="0">
              <a:spcBef>
                <a:spcPts val="700"/>
              </a:spcBef>
              <a:buClr>
                <a:srgbClr val="FF3399"/>
              </a:buClr>
              <a:buSzPct val="60000"/>
            </a:pPr>
            <a:r>
              <a:rPr lang="en-US" sz="3000" b="1" i="1" u="sng" dirty="0">
                <a:solidFill>
                  <a:prstClr val="black"/>
                </a:solidFill>
                <a:latin typeface="Times New Roman" pitchFamily="18" charset="0"/>
                <a:cs typeface="Times New Roman" pitchFamily="18" charset="0"/>
              </a:rPr>
              <a:t>4.</a:t>
            </a:r>
            <a:r>
              <a:rPr lang="en-US" sz="3000" b="1" i="1" u="sng" dirty="0">
                <a:solidFill>
                  <a:srgbClr val="00B0F0"/>
                </a:solidFill>
                <a:latin typeface="Times New Roman" pitchFamily="18" charset="0"/>
                <a:cs typeface="Times New Roman" pitchFamily="18" charset="0"/>
              </a:rPr>
              <a:t> </a:t>
            </a:r>
            <a:r>
              <a:rPr lang="en-US" sz="3000" b="1" i="1" u="sng" dirty="0" smtClean="0">
                <a:solidFill>
                  <a:srgbClr val="C00000"/>
                </a:solidFill>
                <a:latin typeface="Times New Roman" pitchFamily="18" charset="0"/>
                <a:cs typeface="Times New Roman" pitchFamily="18" charset="0"/>
              </a:rPr>
              <a:t>{ </a:t>
            </a:r>
            <a:r>
              <a:rPr lang="en-US" sz="3200" b="1" i="1" u="sng" dirty="0" smtClean="0">
                <a:solidFill>
                  <a:srgbClr val="C00000"/>
                </a:solidFill>
              </a:rPr>
              <a:t>Primary </a:t>
            </a:r>
            <a:r>
              <a:rPr lang="en-US" sz="3200" b="1" i="1" u="sng" dirty="0">
                <a:solidFill>
                  <a:srgbClr val="C00000"/>
                </a:solidFill>
              </a:rPr>
              <a:t>and </a:t>
            </a:r>
            <a:r>
              <a:rPr lang="en-US" sz="3200" b="1" i="1" u="sng" dirty="0" smtClean="0">
                <a:solidFill>
                  <a:srgbClr val="C00000"/>
                </a:solidFill>
              </a:rPr>
              <a:t>Secondary</a:t>
            </a:r>
            <a:r>
              <a:rPr lang="en-US" sz="3000" b="1" i="1" u="sng" dirty="0">
                <a:solidFill>
                  <a:srgbClr val="C00000"/>
                </a:solidFill>
                <a:latin typeface="Times New Roman" pitchFamily="18" charset="0"/>
                <a:cs typeface="Times New Roman" pitchFamily="18" charset="0"/>
              </a:rPr>
              <a:t>}</a:t>
            </a:r>
            <a:r>
              <a:rPr lang="en-US" sz="3200" b="1" i="1" dirty="0" smtClean="0">
                <a:solidFill>
                  <a:srgbClr val="C00000"/>
                </a:solidFill>
              </a:rPr>
              <a:t> </a:t>
            </a:r>
            <a:r>
              <a:rPr lang="en-US" sz="3200" b="1" i="1" dirty="0">
                <a:solidFill>
                  <a:srgbClr val="1F497D">
                    <a:lumMod val="50000"/>
                  </a:srgbClr>
                </a:solidFill>
              </a:rPr>
              <a:t>Air </a:t>
            </a:r>
            <a:r>
              <a:rPr lang="en-US" sz="3200" b="1" i="1" dirty="0">
                <a:solidFill>
                  <a:prstClr val="black">
                    <a:lumMod val="95000"/>
                    <a:lumOff val="5000"/>
                  </a:prstClr>
                </a:solidFill>
              </a:rPr>
              <a:t>Pollutants</a:t>
            </a:r>
          </a:p>
        </p:txBody>
      </p:sp>
    </p:spTree>
    <p:extLst>
      <p:ext uri="{BB962C8B-B14F-4D97-AF65-F5344CB8AC3E}">
        <p14:creationId xmlns:p14="http://schemas.microsoft.com/office/powerpoint/2010/main" val="1426177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88640"/>
            <a:ext cx="8496944" cy="792088"/>
          </a:xfrm>
        </p:spPr>
        <p:txBody>
          <a:bodyPr>
            <a:normAutofit fontScale="90000"/>
          </a:bodyPr>
          <a:lstStyle/>
          <a:p>
            <a:pPr marL="320040" lvl="0" indent="-320040" rtl="0">
              <a:spcBef>
                <a:spcPts val="600"/>
              </a:spcBef>
            </a:pPr>
            <a:r>
              <a:rPr lang="en-US" sz="4400" b="1" dirty="0" smtClean="0">
                <a:solidFill>
                  <a:srgbClr val="FFC000"/>
                </a:solidFill>
              </a:rPr>
              <a:t/>
            </a:r>
            <a:br>
              <a:rPr lang="en-US" sz="4400" b="1" dirty="0" smtClean="0">
                <a:solidFill>
                  <a:srgbClr val="FFC000"/>
                </a:solidFill>
              </a:rPr>
            </a:br>
            <a:r>
              <a:rPr lang="en-US" sz="4400" b="1" dirty="0" smtClean="0">
                <a:solidFill>
                  <a:srgbClr val="FFC000"/>
                </a:solidFill>
              </a:rPr>
              <a:t/>
            </a:r>
            <a:br>
              <a:rPr lang="en-US" sz="4400" b="1" dirty="0" smtClean="0">
                <a:solidFill>
                  <a:srgbClr val="FFC000"/>
                </a:solidFill>
              </a:rPr>
            </a:b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rPr>
              <a:t>Introduction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rPr>
              <a:t>and Some Definitions</a:t>
            </a:r>
            <a:r>
              <a:rPr lang="en-US" sz="3600" cap="all" dirty="0">
                <a:solidFill>
                  <a:srgbClr val="00B0F0"/>
                </a:solidFill>
                <a:ea typeface="+mn-ea"/>
                <a:cs typeface="+mn-cs"/>
              </a:rPr>
              <a:t/>
            </a:r>
            <a:br>
              <a:rPr lang="en-US" sz="3600" cap="all" dirty="0">
                <a:solidFill>
                  <a:srgbClr val="00B0F0"/>
                </a:solidFill>
                <a:ea typeface="+mn-ea"/>
                <a:cs typeface="+mn-cs"/>
              </a:rPr>
            </a:br>
            <a:r>
              <a:rPr lang="en-US" dirty="0"/>
              <a:t/>
            </a:r>
            <a:br>
              <a:rPr lang="en-US" dirty="0"/>
            </a:br>
            <a:endParaRPr lang="ar-EG" dirty="0">
              <a:solidFill>
                <a:srgbClr val="FFFF00"/>
              </a:solidFill>
            </a:endParaRPr>
          </a:p>
        </p:txBody>
      </p:sp>
      <p:sp>
        <p:nvSpPr>
          <p:cNvPr id="2" name="Content Placeholder 1"/>
          <p:cNvSpPr>
            <a:spLocks noGrp="1"/>
          </p:cNvSpPr>
          <p:nvPr>
            <p:ph sz="quarter" idx="1"/>
          </p:nvPr>
        </p:nvSpPr>
        <p:spPr>
          <a:xfrm>
            <a:off x="107504" y="1484784"/>
            <a:ext cx="8928992" cy="5373216"/>
          </a:xfrm>
        </p:spPr>
        <p:txBody>
          <a:bodyPr>
            <a:normAutofit fontScale="92500" lnSpcReduction="10000"/>
          </a:bodyPr>
          <a:lstStyle/>
          <a:p>
            <a:pPr marL="0" algn="just" rtl="0">
              <a:lnSpc>
                <a:spcPct val="110000"/>
              </a:lnSpc>
              <a:spcBef>
                <a:spcPts val="0"/>
              </a:spcBef>
              <a:spcAft>
                <a:spcPts val="600"/>
              </a:spcAft>
              <a:buNone/>
            </a:pPr>
            <a:r>
              <a:rPr lang="en-US" sz="3000" b="1" dirty="0" smtClean="0">
                <a:solidFill>
                  <a:srgbClr val="FF0000"/>
                </a:solidFill>
              </a:rPr>
              <a:t>Environment</a:t>
            </a:r>
            <a:r>
              <a:rPr lang="en-US" sz="3000" b="1" dirty="0">
                <a:solidFill>
                  <a:srgbClr val="FF0000"/>
                </a:solidFill>
              </a:rPr>
              <a:t>:</a:t>
            </a:r>
            <a:r>
              <a:rPr lang="en-US" sz="3000" b="1" dirty="0"/>
              <a:t> All conditions and influence affecting life and development of organism, including air, water and soil.</a:t>
            </a:r>
          </a:p>
          <a:p>
            <a:pPr lvl="0" algn="just" rtl="0">
              <a:spcBef>
                <a:spcPts val="0"/>
              </a:spcBef>
              <a:spcAft>
                <a:spcPts val="600"/>
              </a:spcAft>
              <a:buNone/>
            </a:pPr>
            <a:r>
              <a:rPr lang="en-US" sz="3000" b="1" dirty="0" smtClean="0"/>
              <a:t>     </a:t>
            </a:r>
            <a:r>
              <a:rPr lang="en-US" sz="3000" b="1" cap="all" dirty="0">
                <a:solidFill>
                  <a:srgbClr val="FF3399"/>
                </a:solidFill>
                <a:effectLst>
                  <a:outerShdw blurRad="38100" dist="38100" dir="2700000" algn="tl">
                    <a:srgbClr val="000000">
                      <a:alpha val="43137"/>
                    </a:srgbClr>
                  </a:outerShdw>
                </a:effectLst>
                <a:cs typeface="+mj-cs"/>
              </a:rPr>
              <a:t>Environmental Pollution:</a:t>
            </a:r>
          </a:p>
          <a:p>
            <a:pPr lvl="0" algn="just" rtl="0">
              <a:spcBef>
                <a:spcPts val="0"/>
              </a:spcBef>
              <a:spcAft>
                <a:spcPts val="600"/>
              </a:spcAft>
              <a:buClr>
                <a:srgbClr val="FF0000"/>
              </a:buClr>
              <a:buFont typeface="Wingdings" pitchFamily="2" charset="2"/>
              <a:buChar char="Ø"/>
            </a:pPr>
            <a:r>
              <a:rPr lang="en-US" sz="3000" dirty="0" smtClean="0">
                <a:effectLst>
                  <a:outerShdw blurRad="38100" dist="38100" dir="2700000" algn="tl">
                    <a:srgbClr val="000000">
                      <a:alpha val="43137"/>
                    </a:srgbClr>
                  </a:outerShdw>
                </a:effectLst>
                <a:cs typeface="+mj-cs"/>
              </a:rPr>
              <a:t>Unfavorable </a:t>
            </a:r>
            <a:r>
              <a:rPr lang="en-US" sz="3000" dirty="0">
                <a:effectLst>
                  <a:outerShdw blurRad="38100" dist="38100" dir="2700000" algn="tl">
                    <a:srgbClr val="000000">
                      <a:alpha val="43137"/>
                    </a:srgbClr>
                  </a:outerShdw>
                </a:effectLst>
                <a:cs typeface="+mj-cs"/>
              </a:rPr>
              <a:t>alteration of our surroundings as by-products of man's action, through effects of changes in energy, radiation, chemical and physical constitutions, they may affect many directly or his supplies of water and agriculture</a:t>
            </a:r>
            <a:r>
              <a:rPr lang="en-US" sz="3000" dirty="0" smtClean="0">
                <a:effectLst>
                  <a:outerShdw blurRad="38100" dist="38100" dir="2700000" algn="tl">
                    <a:srgbClr val="000000">
                      <a:alpha val="43137"/>
                    </a:srgbClr>
                  </a:outerShdw>
                </a:effectLst>
                <a:cs typeface="+mj-cs"/>
              </a:rPr>
              <a:t>.</a:t>
            </a:r>
            <a:endParaRPr lang="en-US" sz="3000" dirty="0">
              <a:effectLst>
                <a:outerShdw blurRad="38100" dist="38100" dir="2700000" algn="tl">
                  <a:srgbClr val="000000">
                    <a:alpha val="43137"/>
                  </a:srgbClr>
                </a:outerShdw>
              </a:effectLst>
              <a:cs typeface="+mj-cs"/>
            </a:endParaRPr>
          </a:p>
          <a:p>
            <a:pPr lvl="0" algn="just" rtl="0">
              <a:spcBef>
                <a:spcPts val="0"/>
              </a:spcBef>
              <a:spcAft>
                <a:spcPts val="600"/>
              </a:spcAft>
              <a:buClr>
                <a:srgbClr val="FF0000"/>
              </a:buClr>
              <a:buFont typeface="Wingdings" pitchFamily="2" charset="2"/>
              <a:buChar char="Ø"/>
            </a:pPr>
            <a:r>
              <a:rPr lang="en-US" sz="3200" dirty="0" smtClean="0">
                <a:effectLst>
                  <a:outerShdw blurRad="38100" dist="38100" dir="2700000" algn="tl">
                    <a:srgbClr val="000000">
                      <a:alpha val="43137"/>
                    </a:srgbClr>
                  </a:outerShdw>
                </a:effectLst>
                <a:cs typeface="+mj-cs"/>
              </a:rPr>
              <a:t>Undesirable </a:t>
            </a:r>
            <a:r>
              <a:rPr lang="en-US" sz="3200" dirty="0">
                <a:effectLst>
                  <a:outerShdw blurRad="38100" dist="38100" dir="2700000" algn="tl">
                    <a:srgbClr val="000000">
                      <a:alpha val="43137"/>
                    </a:srgbClr>
                  </a:outerShdw>
                </a:effectLst>
                <a:cs typeface="+mj-cs"/>
              </a:rPr>
              <a:t>physical, chemical or biological that affect naturally or artificial on living organisms in the surrounding environment air, water</a:t>
            </a:r>
            <a:r>
              <a:rPr lang="en-US" sz="3200" dirty="0" smtClean="0">
                <a:effectLst>
                  <a:outerShdw blurRad="38100" dist="38100" dir="2700000" algn="tl">
                    <a:srgbClr val="000000">
                      <a:alpha val="43137"/>
                    </a:srgbClr>
                  </a:outerShdw>
                </a:effectLst>
                <a:cs typeface="+mj-cs"/>
              </a:rPr>
              <a:t>.</a:t>
            </a:r>
            <a:endParaRPr lang="en-US" sz="3200" dirty="0">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2962414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7128792" cy="648000"/>
          </a:xfrm>
        </p:spPr>
        <p:txBody>
          <a:bodyPr>
            <a:normAutofit fontScale="90000"/>
          </a:bodyPr>
          <a:lstStyle/>
          <a:p>
            <a:pPr rtl="0"/>
            <a:r>
              <a:rPr lang="en-US" sz="3100" b="1" i="1" dirty="0" smtClean="0">
                <a:solidFill>
                  <a:srgbClr val="002060"/>
                </a:solidFill>
                <a:latin typeface="Times New Roman" pitchFamily="18" charset="0"/>
                <a:ea typeface="+mn-ea"/>
                <a:cs typeface="Times New Roman" pitchFamily="18" charset="0"/>
              </a:rPr>
              <a:t>    </a:t>
            </a:r>
            <a:r>
              <a:rPr lang="en-US" sz="3100" b="1" i="1" u="sng" dirty="0" smtClean="0">
                <a:solidFill>
                  <a:srgbClr val="002060"/>
                </a:solidFill>
                <a:latin typeface="Times New Roman" pitchFamily="18" charset="0"/>
                <a:ea typeface="+mn-ea"/>
                <a:cs typeface="Times New Roman" pitchFamily="18" charset="0"/>
              </a:rPr>
              <a:t> 5.Factors </a:t>
            </a:r>
            <a:r>
              <a:rPr lang="en-US" sz="3100" b="1" i="1" u="sng" dirty="0">
                <a:solidFill>
                  <a:srgbClr val="002060"/>
                </a:solidFill>
                <a:latin typeface="Times New Roman" pitchFamily="18" charset="0"/>
                <a:ea typeface="+mn-ea"/>
                <a:cs typeface="Times New Roman" pitchFamily="18" charset="0"/>
              </a:rPr>
              <a:t>that contribute of Air </a:t>
            </a:r>
            <a:r>
              <a:rPr lang="en-US" sz="3100" b="1" i="1" u="sng" dirty="0" smtClean="0">
                <a:solidFill>
                  <a:srgbClr val="002060"/>
                </a:solidFill>
                <a:latin typeface="Times New Roman" pitchFamily="18" charset="0"/>
                <a:ea typeface="+mn-ea"/>
                <a:cs typeface="Times New Roman" pitchFamily="18" charset="0"/>
              </a:rPr>
              <a:t>pollution</a:t>
            </a:r>
            <a:endParaRPr lang="ar-EG" dirty="0"/>
          </a:p>
        </p:txBody>
      </p:sp>
      <p:sp>
        <p:nvSpPr>
          <p:cNvPr id="3" name="Content Placeholder 2"/>
          <p:cNvSpPr>
            <a:spLocks noGrp="1"/>
          </p:cNvSpPr>
          <p:nvPr>
            <p:ph sz="quarter" idx="1"/>
          </p:nvPr>
        </p:nvSpPr>
        <p:spPr>
          <a:xfrm>
            <a:off x="107504" y="1628800"/>
            <a:ext cx="8856984" cy="5184576"/>
          </a:xfrm>
        </p:spPr>
        <p:txBody>
          <a:bodyPr>
            <a:normAutofit fontScale="92500" lnSpcReduction="20000"/>
          </a:bodyPr>
          <a:lstStyle/>
          <a:p>
            <a:pPr marL="0" indent="0" algn="just" rtl="0">
              <a:spcAft>
                <a:spcPts val="600"/>
              </a:spcAft>
              <a:buNone/>
            </a:pPr>
            <a:r>
              <a:rPr lang="en-US" sz="3000" dirty="0" smtClean="0">
                <a:effectLst>
                  <a:outerShdw blurRad="38100" dist="38100" dir="2700000" algn="tl">
                    <a:srgbClr val="000000">
                      <a:alpha val="43137"/>
                    </a:srgbClr>
                  </a:outerShdw>
                </a:effectLst>
                <a:cs typeface="+mj-cs"/>
              </a:rPr>
              <a:t>It </a:t>
            </a:r>
            <a:r>
              <a:rPr lang="en-US" sz="3000" dirty="0">
                <a:effectLst>
                  <a:outerShdw blurRad="38100" dist="38100" dir="2700000" algn="tl">
                    <a:srgbClr val="000000">
                      <a:alpha val="43137"/>
                    </a:srgbClr>
                  </a:outerShdw>
                </a:effectLst>
                <a:cs typeface="+mj-cs"/>
              </a:rPr>
              <a:t>includes meteorological &amp; geographic conditions that restrict the normal dilution of contaminant emission. </a:t>
            </a:r>
          </a:p>
          <a:p>
            <a:pPr marL="0" lv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Volcanoes</a:t>
            </a:r>
            <a:r>
              <a:rPr lang="en-US" sz="3000" dirty="0">
                <a:solidFill>
                  <a:srgbClr val="FF0000"/>
                </a:solidFill>
                <a:effectLst>
                  <a:outerShdw blurRad="38100" dist="38100" dir="2700000" algn="tl">
                    <a:srgbClr val="000000">
                      <a:alpha val="43137"/>
                    </a:srgbClr>
                  </a:outerShdw>
                </a:effectLst>
                <a:cs typeface="+mj-cs"/>
              </a:rPr>
              <a:t>:</a:t>
            </a:r>
            <a:r>
              <a:rPr lang="en-US" sz="3000" dirty="0">
                <a:effectLst>
                  <a:outerShdw blurRad="38100" dist="38100" dir="2700000" algn="tl">
                    <a:srgbClr val="000000">
                      <a:alpha val="43137"/>
                    </a:srgbClr>
                  </a:outerShdw>
                </a:effectLst>
                <a:cs typeface="+mj-cs"/>
              </a:rPr>
              <a:t> </a:t>
            </a:r>
            <a:r>
              <a:rPr lang="en-US" sz="3000" dirty="0">
                <a:solidFill>
                  <a:srgbClr val="FF0000"/>
                </a:solidFill>
                <a:effectLst>
                  <a:outerShdw blurRad="38100" dist="38100" dir="2700000" algn="tl">
                    <a:srgbClr val="000000">
                      <a:alpha val="43137"/>
                    </a:srgbClr>
                  </a:outerShdw>
                </a:effectLst>
                <a:cs typeface="+mj-cs"/>
              </a:rPr>
              <a:t>Ash, acid mists, hydrogen sulfide &amp; other toxic gases. </a:t>
            </a:r>
          </a:p>
          <a:p>
            <a:pPr marL="0" lv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Sea spray + Decay vegetation</a:t>
            </a:r>
            <a:r>
              <a:rPr lang="en-US" sz="3000" dirty="0">
                <a:effectLst>
                  <a:outerShdw blurRad="38100" dist="38100" dir="2700000" algn="tl">
                    <a:srgbClr val="000000">
                      <a:alpha val="43137"/>
                    </a:srgbClr>
                  </a:outerShdw>
                </a:effectLst>
                <a:cs typeface="+mj-cs"/>
              </a:rPr>
              <a:t>: </a:t>
            </a:r>
            <a:r>
              <a:rPr lang="en-US" sz="3000" dirty="0">
                <a:solidFill>
                  <a:srgbClr val="FF0000"/>
                </a:solidFill>
                <a:effectLst>
                  <a:outerShdw blurRad="38100" dist="38100" dir="2700000" algn="tl">
                    <a:srgbClr val="000000">
                      <a:alpha val="43137"/>
                    </a:srgbClr>
                  </a:outerShdw>
                </a:effectLst>
                <a:cs typeface="+mj-cs"/>
              </a:rPr>
              <a:t>Sulfur comp.</a:t>
            </a:r>
          </a:p>
          <a:p>
            <a:pPr marL="0" lv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Forest fires: </a:t>
            </a:r>
            <a:r>
              <a:rPr lang="en-US" sz="3000" dirty="0">
                <a:solidFill>
                  <a:srgbClr val="FF0000"/>
                </a:solidFill>
                <a:effectLst>
                  <a:outerShdw blurRad="38100" dist="38100" dir="2700000" algn="tl">
                    <a:srgbClr val="000000">
                      <a:alpha val="43137"/>
                    </a:srgbClr>
                  </a:outerShdw>
                </a:effectLst>
                <a:cs typeface="+mj-cs"/>
              </a:rPr>
              <a:t>Clouds of smoke cause blanket trees. Volatile organic comp. terpenes – </a:t>
            </a:r>
            <a:r>
              <a:rPr lang="en-US" sz="3000" dirty="0" err="1">
                <a:solidFill>
                  <a:srgbClr val="FF0000"/>
                </a:solidFill>
                <a:effectLst>
                  <a:outerShdw blurRad="38100" dist="38100" dir="2700000" algn="tl">
                    <a:srgbClr val="000000">
                      <a:alpha val="43137"/>
                    </a:srgbClr>
                  </a:outerShdw>
                </a:effectLst>
                <a:cs typeface="+mj-cs"/>
              </a:rPr>
              <a:t>isoprenes</a:t>
            </a:r>
            <a:r>
              <a:rPr lang="en-US" sz="3000" dirty="0">
                <a:solidFill>
                  <a:srgbClr val="FF0000"/>
                </a:solidFill>
                <a:effectLst>
                  <a:outerShdw blurRad="38100" dist="38100" dir="2700000" algn="tl">
                    <a:srgbClr val="000000">
                      <a:alpha val="43137"/>
                    </a:srgbClr>
                  </a:outerShdw>
                </a:effectLst>
                <a:cs typeface="+mj-cs"/>
              </a:rPr>
              <a:t>. </a:t>
            </a:r>
          </a:p>
          <a:p>
            <a:pPr marL="0" lv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Storms: </a:t>
            </a:r>
            <a:r>
              <a:rPr lang="en-US" sz="3000" dirty="0">
                <a:solidFill>
                  <a:srgbClr val="FF0000"/>
                </a:solidFill>
                <a:effectLst>
                  <a:outerShdw blurRad="38100" dist="38100" dir="2700000" algn="tl">
                    <a:srgbClr val="000000">
                      <a:alpha val="43137"/>
                    </a:srgbClr>
                  </a:outerShdw>
                </a:effectLst>
                <a:cs typeface="+mj-cs"/>
              </a:rPr>
              <a:t>raise dust clouds</a:t>
            </a:r>
            <a:r>
              <a:rPr lang="en-US" sz="3000" dirty="0">
                <a:effectLst>
                  <a:outerShdw blurRad="38100" dist="38100" dir="2700000" algn="tl">
                    <a:srgbClr val="000000">
                      <a:alpha val="43137"/>
                    </a:srgbClr>
                  </a:outerShdw>
                </a:effectLst>
                <a:cs typeface="+mj-cs"/>
              </a:rPr>
              <a:t> that transports soil.</a:t>
            </a:r>
          </a:p>
          <a:p>
            <a:pPr marL="0" lv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Microorganisms </a:t>
            </a:r>
            <a:r>
              <a:rPr lang="en-US" sz="3000" b="1" dirty="0">
                <a:solidFill>
                  <a:srgbClr val="FF0000"/>
                </a:solidFill>
                <a:effectLst>
                  <a:outerShdw blurRad="38100" dist="38100" dir="2700000" algn="tl">
                    <a:srgbClr val="000000">
                      <a:alpha val="43137"/>
                    </a:srgbClr>
                  </a:outerShdw>
                </a:effectLst>
                <a:cs typeface="+mj-cs"/>
              </a:rPr>
              <a:t>"pollen, spores, viruses, bacteria</a:t>
            </a:r>
            <a:r>
              <a:rPr lang="en-US" sz="3000" dirty="0">
                <a:solidFill>
                  <a:srgbClr val="FF0000"/>
                </a:solidFill>
                <a:effectLst>
                  <a:outerShdw blurRad="38100" dist="38100" dir="2700000" algn="tl">
                    <a:srgbClr val="000000">
                      <a:alpha val="43137"/>
                    </a:srgbClr>
                  </a:outerShdw>
                </a:effectLst>
                <a:cs typeface="+mj-cs"/>
              </a:rPr>
              <a:t>"</a:t>
            </a:r>
            <a:r>
              <a:rPr lang="en-US" sz="3000" dirty="0">
                <a:effectLst>
                  <a:outerShdw blurRad="38100" dist="38100" dir="2700000" algn="tl">
                    <a:srgbClr val="000000">
                      <a:alpha val="43137"/>
                    </a:srgbClr>
                  </a:outerShdw>
                </a:effectLst>
                <a:cs typeface="+mj-cs"/>
              </a:rPr>
              <a:t>: cause allergies – born infection.</a:t>
            </a:r>
          </a:p>
          <a:p>
            <a:pPr marL="0" indent="0" algn="just" rtl="0">
              <a:spcAft>
                <a:spcPts val="600"/>
              </a:spcAft>
              <a:buNone/>
            </a:pPr>
            <a:r>
              <a:rPr lang="en-US" sz="3000" b="1" dirty="0">
                <a:solidFill>
                  <a:srgbClr val="002060"/>
                </a:solidFill>
                <a:effectLst>
                  <a:outerShdw blurRad="38100" dist="38100" dir="2700000" algn="tl">
                    <a:srgbClr val="000000">
                      <a:alpha val="43137"/>
                    </a:srgbClr>
                  </a:outerShdw>
                </a:effectLst>
                <a:cs typeface="+mj-cs"/>
              </a:rPr>
              <a:t>Bacterial metabolism &amp; ruminant animals: </a:t>
            </a:r>
            <a:r>
              <a:rPr lang="en-US" sz="3000" dirty="0">
                <a:solidFill>
                  <a:srgbClr val="FF0000"/>
                </a:solidFill>
                <a:effectLst>
                  <a:outerShdw blurRad="38100" dist="38100" dir="2700000" algn="tl">
                    <a:srgbClr val="000000">
                      <a:alpha val="43137"/>
                    </a:srgbClr>
                  </a:outerShdw>
                </a:effectLst>
                <a:cs typeface="+mj-cs"/>
              </a:rPr>
              <a:t>methane</a:t>
            </a:r>
            <a:endParaRPr lang="ar-EG" sz="3000" dirty="0">
              <a:solidFill>
                <a:srgbClr val="FF0000"/>
              </a:solidFill>
              <a:effectLst>
                <a:outerShdw blurRad="38100" dist="38100" dir="2700000" algn="tl">
                  <a:srgbClr val="000000">
                    <a:alpha val="43137"/>
                  </a:srgbClr>
                </a:outerShdw>
              </a:effectLst>
              <a:cs typeface="+mj-cs"/>
            </a:endParaRPr>
          </a:p>
        </p:txBody>
      </p:sp>
      <p:sp>
        <p:nvSpPr>
          <p:cNvPr id="4" name="Rectangle 3"/>
          <p:cNvSpPr/>
          <p:nvPr/>
        </p:nvSpPr>
        <p:spPr>
          <a:xfrm>
            <a:off x="395536" y="764704"/>
            <a:ext cx="3797835" cy="630942"/>
          </a:xfrm>
          <a:prstGeom prst="rect">
            <a:avLst/>
          </a:prstGeom>
        </p:spPr>
        <p:txBody>
          <a:bodyPr wrap="none">
            <a:spAutoFit/>
          </a:bodyPr>
          <a:lstStyle/>
          <a:p>
            <a:pPr lvl="0" algn="l" rtl="0">
              <a:spcBef>
                <a:spcPts val="700"/>
              </a:spcBef>
              <a:buClr>
                <a:srgbClr val="C0504D"/>
              </a:buClr>
              <a:buSzPct val="60000"/>
            </a:pPr>
            <a:r>
              <a:rPr lang="en-US" sz="3500" b="1" dirty="0">
                <a:solidFill>
                  <a:srgbClr val="C00000"/>
                </a:solidFill>
                <a:latin typeface="Times New Roman" pitchFamily="18" charset="0"/>
                <a:cs typeface="Times New Roman" pitchFamily="18" charset="0"/>
              </a:rPr>
              <a:t>1. Natural </a:t>
            </a:r>
            <a:r>
              <a:rPr lang="en-US" sz="3500" b="1" dirty="0" smtClean="0">
                <a:solidFill>
                  <a:srgbClr val="C00000"/>
                </a:solidFill>
                <a:latin typeface="Times New Roman" pitchFamily="18" charset="0"/>
                <a:cs typeface="Times New Roman" pitchFamily="18" charset="0"/>
              </a:rPr>
              <a:t>Factors </a:t>
            </a:r>
            <a:endParaRPr lang="en-US" sz="3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981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484784"/>
            <a:ext cx="8928992" cy="5184576"/>
          </a:xfrm>
        </p:spPr>
        <p:txBody>
          <a:bodyPr>
            <a:normAutofit fontScale="47500" lnSpcReduction="20000"/>
          </a:bodyPr>
          <a:lstStyle/>
          <a:p>
            <a:pPr marL="0" indent="0" algn="l" rtl="0">
              <a:buNone/>
            </a:pPr>
            <a:r>
              <a:rPr lang="en-US" sz="5100" b="1" dirty="0" smtClean="0">
                <a:solidFill>
                  <a:srgbClr val="FF3399"/>
                </a:solidFill>
                <a:latin typeface="Times New Roman" pitchFamily="18" charset="0"/>
                <a:cs typeface="Times New Roman" pitchFamily="18" charset="0"/>
              </a:rPr>
              <a:t>    </a:t>
            </a:r>
          </a:p>
          <a:p>
            <a:pPr lvl="0" algn="just" rtl="0">
              <a:spcBef>
                <a:spcPts val="0"/>
              </a:spcBef>
              <a:spcAft>
                <a:spcPts val="600"/>
              </a:spcAft>
              <a:buClr>
                <a:schemeClr val="tx2">
                  <a:lumMod val="50000"/>
                </a:schemeClr>
              </a:buClr>
              <a:buFont typeface="Wingdings" pitchFamily="2" charset="2"/>
              <a:buChar char="v"/>
            </a:pPr>
            <a:r>
              <a:rPr lang="en-US" sz="5900" dirty="0" smtClean="0">
                <a:cs typeface="+mj-cs"/>
              </a:rPr>
              <a:t>Heat </a:t>
            </a:r>
            <a:r>
              <a:rPr lang="en-US" sz="5900" dirty="0">
                <a:cs typeface="+mj-cs"/>
              </a:rPr>
              <a:t>&amp; power generating "including nuclear power plants.</a:t>
            </a:r>
          </a:p>
          <a:p>
            <a:pPr lvl="0" algn="just" rtl="0">
              <a:spcBef>
                <a:spcPts val="0"/>
              </a:spcBef>
              <a:spcAft>
                <a:spcPts val="600"/>
              </a:spcAft>
              <a:buClr>
                <a:schemeClr val="tx2">
                  <a:lumMod val="50000"/>
                </a:schemeClr>
              </a:buClr>
              <a:buFont typeface="Wingdings" pitchFamily="2" charset="2"/>
              <a:buChar char="v"/>
            </a:pPr>
            <a:r>
              <a:rPr lang="en-US" sz="5900" dirty="0">
                <a:cs typeface="+mj-cs"/>
              </a:rPr>
              <a:t>Solid-waste disposal.</a:t>
            </a:r>
          </a:p>
          <a:p>
            <a:pPr lvl="0" algn="just" rtl="0">
              <a:spcBef>
                <a:spcPts val="0"/>
              </a:spcBef>
              <a:spcAft>
                <a:spcPts val="600"/>
              </a:spcAft>
              <a:buClr>
                <a:schemeClr val="tx2">
                  <a:lumMod val="50000"/>
                </a:schemeClr>
              </a:buClr>
              <a:buFont typeface="Wingdings" pitchFamily="2" charset="2"/>
              <a:buChar char="v"/>
            </a:pPr>
            <a:r>
              <a:rPr lang="en-US" sz="5900" dirty="0">
                <a:cs typeface="+mj-cs"/>
              </a:rPr>
              <a:t>Industrial processing.</a:t>
            </a:r>
          </a:p>
          <a:p>
            <a:pPr lvl="0" algn="just" rtl="0">
              <a:spcBef>
                <a:spcPts val="0"/>
              </a:spcBef>
              <a:spcAft>
                <a:spcPts val="600"/>
              </a:spcAft>
              <a:buClr>
                <a:schemeClr val="tx2">
                  <a:lumMod val="50000"/>
                </a:schemeClr>
              </a:buClr>
              <a:buFont typeface="Wingdings" pitchFamily="2" charset="2"/>
              <a:buChar char="v"/>
            </a:pPr>
            <a:r>
              <a:rPr lang="en-US" sz="5900" dirty="0" smtClean="0">
                <a:cs typeface="+mj-cs"/>
              </a:rPr>
              <a:t>Nuclear </a:t>
            </a:r>
            <a:r>
              <a:rPr lang="en-US" sz="5900" dirty="0">
                <a:cs typeface="+mj-cs"/>
              </a:rPr>
              <a:t>warhead explosions &amp; other man-manipulated uses of radioactive isotopes. </a:t>
            </a:r>
          </a:p>
          <a:p>
            <a:pPr algn="just" rtl="0">
              <a:spcBef>
                <a:spcPts val="0"/>
              </a:spcBef>
              <a:spcAft>
                <a:spcPts val="600"/>
              </a:spcAft>
              <a:buClr>
                <a:srgbClr val="FF0000"/>
              </a:buClr>
            </a:pPr>
            <a:r>
              <a:rPr lang="en-US" sz="5900" b="1" dirty="0">
                <a:solidFill>
                  <a:schemeClr val="accent1">
                    <a:lumMod val="50000"/>
                  </a:schemeClr>
                </a:solidFill>
                <a:cs typeface="+mj-cs"/>
              </a:rPr>
              <a:t>Transportation sources </a:t>
            </a:r>
            <a:r>
              <a:rPr lang="en-US" sz="5900" dirty="0">
                <a:cs typeface="+mj-cs"/>
              </a:rPr>
              <a:t>include</a:t>
            </a:r>
            <a:r>
              <a:rPr lang="en-US" sz="5900" dirty="0">
                <a:solidFill>
                  <a:srgbClr val="FF0000"/>
                </a:solidFill>
                <a:latin typeface="Times New Roman" pitchFamily="18" charset="0"/>
                <a:cs typeface="+mj-cs"/>
              </a:rPr>
              <a:t> </a:t>
            </a:r>
            <a:r>
              <a:rPr lang="en-US" sz="5900" b="1" dirty="0">
                <a:solidFill>
                  <a:srgbClr val="FF0000"/>
                </a:solidFill>
                <a:cs typeface="+mj-cs"/>
              </a:rPr>
              <a:t>motor vehicles, aircraft ,Trains, Ships, boats &amp; a variety of off-road vehicles.</a:t>
            </a:r>
          </a:p>
          <a:p>
            <a:pPr lvl="0" algn="just" rtl="0">
              <a:spcBef>
                <a:spcPts val="0"/>
              </a:spcBef>
              <a:spcAft>
                <a:spcPts val="600"/>
              </a:spcAft>
              <a:buClr>
                <a:srgbClr val="FF0000"/>
              </a:buClr>
            </a:pPr>
            <a:r>
              <a:rPr lang="en-US" sz="5900" b="1" dirty="0">
                <a:solidFill>
                  <a:schemeClr val="accent1">
                    <a:lumMod val="50000"/>
                  </a:schemeClr>
                </a:solidFill>
                <a:cs typeface="+mj-cs"/>
              </a:rPr>
              <a:t>50% of these pollutants </a:t>
            </a:r>
            <a:r>
              <a:rPr lang="en-US" sz="5900" b="1" dirty="0">
                <a:solidFill>
                  <a:srgbClr val="FF0000"/>
                </a:solidFill>
                <a:cs typeface="+mj-cs"/>
              </a:rPr>
              <a:t>(CO – pm1– Hc3 – Nox – Sox </a:t>
            </a:r>
            <a:r>
              <a:rPr lang="ar-EG" sz="5900" b="1" dirty="0">
                <a:solidFill>
                  <a:srgbClr val="FF0000"/>
                </a:solidFill>
                <a:cs typeface="+mj-cs"/>
              </a:rPr>
              <a:t>(</a:t>
            </a:r>
            <a:r>
              <a:rPr lang="en-US" sz="5900" b="1" dirty="0">
                <a:solidFill>
                  <a:srgbClr val="FF0000"/>
                </a:solidFill>
                <a:cs typeface="+mj-cs"/>
              </a:rPr>
              <a:t>&amp; major source of Co- Nox </a:t>
            </a:r>
          </a:p>
          <a:p>
            <a:pPr algn="just" rtl="0">
              <a:spcBef>
                <a:spcPts val="0"/>
              </a:spcBef>
              <a:spcAft>
                <a:spcPts val="600"/>
              </a:spcAft>
              <a:buClr>
                <a:schemeClr val="tx2">
                  <a:lumMod val="50000"/>
                </a:schemeClr>
              </a:buClr>
              <a:buFont typeface="Wingdings" pitchFamily="2" charset="2"/>
              <a:buChar char="v"/>
            </a:pPr>
            <a:r>
              <a:rPr lang="en-US" sz="5900" b="1" dirty="0">
                <a:solidFill>
                  <a:schemeClr val="accent1">
                    <a:lumMod val="50000"/>
                  </a:schemeClr>
                </a:solidFill>
                <a:cs typeface="+mj-cs"/>
              </a:rPr>
              <a:t>Major Stationary fuel combustion sources: </a:t>
            </a:r>
            <a:r>
              <a:rPr lang="en-US" sz="5900" b="1" dirty="0">
                <a:solidFill>
                  <a:srgbClr val="FF0000"/>
                </a:solidFill>
                <a:cs typeface="+mj-cs"/>
              </a:rPr>
              <a:t>fossil fuel-fired electrical generating plants, industrial &amp; institutional boilers &amp; home space heaters</a:t>
            </a:r>
            <a:r>
              <a:rPr lang="en-US" sz="5900" b="1" dirty="0" smtClean="0">
                <a:solidFill>
                  <a:srgbClr val="FF0000"/>
                </a:solidFill>
                <a:cs typeface="+mj-cs"/>
              </a:rPr>
              <a:t>.</a:t>
            </a:r>
            <a:endParaRPr lang="en-US" sz="5900" b="1" dirty="0">
              <a:solidFill>
                <a:srgbClr val="FF0000"/>
              </a:solidFill>
              <a:cs typeface="+mj-cs"/>
            </a:endParaRPr>
          </a:p>
        </p:txBody>
      </p:sp>
      <p:sp>
        <p:nvSpPr>
          <p:cNvPr id="2" name="Rectangle 1"/>
          <p:cNvSpPr/>
          <p:nvPr/>
        </p:nvSpPr>
        <p:spPr>
          <a:xfrm>
            <a:off x="323528" y="332656"/>
            <a:ext cx="8568952" cy="630942"/>
          </a:xfrm>
          <a:prstGeom prst="rect">
            <a:avLst/>
          </a:prstGeom>
        </p:spPr>
        <p:txBody>
          <a:bodyPr wrap="square">
            <a:spAutoFit/>
          </a:bodyPr>
          <a:lstStyle/>
          <a:p>
            <a:pPr lvl="0" algn="l" rtl="0">
              <a:spcBef>
                <a:spcPts val="700"/>
              </a:spcBef>
              <a:buClr>
                <a:srgbClr val="C0504D"/>
              </a:buClr>
              <a:buSzPct val="60000"/>
            </a:pPr>
            <a:r>
              <a:rPr lang="en-US" sz="3500" b="1" dirty="0">
                <a:solidFill>
                  <a:srgbClr val="C00000"/>
                </a:solidFill>
                <a:latin typeface="Times New Roman" pitchFamily="18" charset="0"/>
                <a:cs typeface="Times New Roman" pitchFamily="18" charset="0"/>
              </a:rPr>
              <a:t>2.Man – Made Factors</a:t>
            </a:r>
          </a:p>
        </p:txBody>
      </p:sp>
    </p:spTree>
    <p:extLst>
      <p:ext uri="{BB962C8B-B14F-4D97-AF65-F5344CB8AC3E}">
        <p14:creationId xmlns:p14="http://schemas.microsoft.com/office/powerpoint/2010/main" val="1641898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340768"/>
            <a:ext cx="8964488" cy="5517232"/>
          </a:xfrm>
        </p:spPr>
        <p:txBody>
          <a:bodyPr>
            <a:normAutofit/>
          </a:bodyPr>
          <a:lstStyle/>
          <a:p>
            <a:pPr lvl="0" algn="just" rtl="0"/>
            <a:r>
              <a:rPr lang="en-US" sz="2800" dirty="0" smtClean="0">
                <a:latin typeface="Times New Roman" pitchFamily="18" charset="0"/>
                <a:cs typeface="Times New Roman" pitchFamily="18" charset="0"/>
              </a:rPr>
              <a:t>Industrial </a:t>
            </a:r>
            <a:r>
              <a:rPr lang="en-US" sz="2800" dirty="0">
                <a:latin typeface="Times New Roman" pitchFamily="18" charset="0"/>
                <a:cs typeface="Times New Roman" pitchFamily="18" charset="0"/>
              </a:rPr>
              <a:t>process losses include pollutants produced in abroad range of industrial activities "mineral ore smelting – petroleum refining – oil &amp; gas production – marketing, chemical production, and paint application – industrial organic solvent, food processing, and mineral rook crushing.</a:t>
            </a:r>
          </a:p>
          <a:p>
            <a:pPr marL="0" indent="0" algn="l" rtl="0">
              <a:buClr>
                <a:srgbClr val="C0504D"/>
              </a:buClr>
              <a:buNone/>
            </a:pPr>
            <a:r>
              <a:rPr lang="en-US" sz="3200" b="1" dirty="0">
                <a:solidFill>
                  <a:srgbClr val="FF0000"/>
                </a:solidFill>
              </a:rPr>
              <a:t>PM – SOx</a:t>
            </a:r>
          </a:p>
          <a:p>
            <a:pPr algn="l" rtl="0"/>
            <a:r>
              <a:rPr lang="en-US" sz="2800" dirty="0">
                <a:latin typeface="Times New Roman" pitchFamily="18" charset="0"/>
                <a:cs typeface="Times New Roman" pitchFamily="18" charset="0"/>
              </a:rPr>
              <a:t>Solid waste disposal results from onsite &amp; municipal incineration – open burning.</a:t>
            </a:r>
          </a:p>
          <a:p>
            <a:pPr algn="l" rtl="0"/>
            <a:r>
              <a:rPr lang="en-US" sz="2800" dirty="0">
                <a:latin typeface="Times New Roman" pitchFamily="18" charset="0"/>
                <a:cs typeface="Times New Roman" pitchFamily="18" charset="0"/>
              </a:rPr>
              <a:t>Miscellaneous sources: Forest fires – agricultural burning – coal refuses – structural firs – variety of organic </a:t>
            </a:r>
            <a:r>
              <a:rPr lang="en-US" sz="2800" dirty="0" smtClean="0">
                <a:latin typeface="Times New Roman" pitchFamily="18" charset="0"/>
                <a:cs typeface="Times New Roman" pitchFamily="18" charset="0"/>
              </a:rPr>
              <a:t>solvent</a:t>
            </a:r>
          </a:p>
        </p:txBody>
      </p:sp>
      <p:sp>
        <p:nvSpPr>
          <p:cNvPr id="2" name="Rectangle 1"/>
          <p:cNvSpPr/>
          <p:nvPr/>
        </p:nvSpPr>
        <p:spPr>
          <a:xfrm>
            <a:off x="611560" y="323945"/>
            <a:ext cx="4392934" cy="584775"/>
          </a:xfrm>
          <a:prstGeom prst="rect">
            <a:avLst/>
          </a:prstGeom>
        </p:spPr>
        <p:txBody>
          <a:bodyPr wrap="none">
            <a:spAutoFit/>
          </a:bodyPr>
          <a:lstStyle/>
          <a:p>
            <a:pPr lvl="0" algn="l" rtl="0">
              <a:spcBef>
                <a:spcPts val="700"/>
              </a:spcBef>
              <a:buClr>
                <a:srgbClr val="C0504D"/>
              </a:buClr>
              <a:buSzPct val="60000"/>
            </a:pPr>
            <a:r>
              <a:rPr lang="en-US" sz="3200" b="1" dirty="0">
                <a:solidFill>
                  <a:srgbClr val="FF0000"/>
                </a:solidFill>
              </a:rPr>
              <a:t>Major source of So</a:t>
            </a:r>
            <a:r>
              <a:rPr lang="en-US" sz="3200" b="1" baseline="-25000" dirty="0">
                <a:solidFill>
                  <a:srgbClr val="FF0000"/>
                </a:solidFill>
              </a:rPr>
              <a:t>2</a:t>
            </a:r>
            <a:r>
              <a:rPr lang="en-US" sz="3200" b="1" dirty="0">
                <a:solidFill>
                  <a:srgbClr val="FF0000"/>
                </a:solidFill>
              </a:rPr>
              <a:t>, </a:t>
            </a:r>
            <a:r>
              <a:rPr lang="en-US" sz="3200" b="1" dirty="0" err="1">
                <a:solidFill>
                  <a:srgbClr val="FF0000"/>
                </a:solidFill>
              </a:rPr>
              <a:t>No</a:t>
            </a:r>
            <a:r>
              <a:rPr lang="en-US" sz="3200" b="1" baseline="-25000" dirty="0" err="1">
                <a:solidFill>
                  <a:srgbClr val="FF0000"/>
                </a:solidFill>
              </a:rPr>
              <a:t>x</a:t>
            </a:r>
            <a:endParaRPr lang="en-US" sz="3200" b="1" dirty="0">
              <a:solidFill>
                <a:srgbClr val="FF0000"/>
              </a:solidFill>
            </a:endParaRPr>
          </a:p>
        </p:txBody>
      </p:sp>
    </p:spTree>
    <p:extLst>
      <p:ext uri="{BB962C8B-B14F-4D97-AF65-F5344CB8AC3E}">
        <p14:creationId xmlns:p14="http://schemas.microsoft.com/office/powerpoint/2010/main" val="1025318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90" y="188640"/>
            <a:ext cx="7924800" cy="504000"/>
          </a:xfrm>
        </p:spPr>
        <p:txBody>
          <a:bodyPr>
            <a:normAutofit fontScale="90000"/>
          </a:bodyPr>
          <a:lstStyle/>
          <a:p>
            <a:pPr algn="ctr"/>
            <a:r>
              <a:rPr lang="ar-EG" sz="2800" b="1" dirty="0" smtClean="0">
                <a:solidFill>
                  <a:srgbClr val="FF0000"/>
                </a:solidFill>
              </a:rPr>
              <a:t>(</a:t>
            </a:r>
            <a:r>
              <a:rPr lang="en-US" sz="2800" b="1" dirty="0" smtClean="0">
                <a:solidFill>
                  <a:srgbClr val="FF0000"/>
                </a:solidFill>
              </a:rPr>
              <a:t>National </a:t>
            </a:r>
            <a:r>
              <a:rPr lang="en-US" sz="2800" b="1" dirty="0">
                <a:solidFill>
                  <a:srgbClr val="FF0000"/>
                </a:solidFill>
              </a:rPr>
              <a:t>Emission &amp; </a:t>
            </a:r>
            <a:r>
              <a:rPr lang="en-US" sz="2800" b="1" dirty="0" smtClean="0">
                <a:solidFill>
                  <a:srgbClr val="FF0000"/>
                </a:solidFill>
              </a:rPr>
              <a:t>pollutants </a:t>
            </a:r>
            <a:r>
              <a:rPr lang="en-US" sz="2800" b="1" dirty="0">
                <a:solidFill>
                  <a:srgbClr val="FF0000"/>
                </a:solidFill>
              </a:rPr>
              <a:t>(10</a:t>
            </a:r>
            <a:r>
              <a:rPr lang="en-US" sz="2800" b="1" baseline="30000" dirty="0">
                <a:solidFill>
                  <a:srgbClr val="FF0000"/>
                </a:solidFill>
              </a:rPr>
              <a:t>6</a:t>
            </a:r>
            <a:r>
              <a:rPr lang="en-US" sz="2800" b="1" dirty="0">
                <a:solidFill>
                  <a:srgbClr val="FF0000"/>
                </a:solidFill>
              </a:rPr>
              <a:t> short ton/year</a:t>
            </a:r>
            <a:r>
              <a:rPr lang="ar-EG" sz="2800" b="1" dirty="0">
                <a:solidFill>
                  <a:srgbClr val="FF0000"/>
                </a:solidFill>
              </a:rPr>
              <a:t> </a:t>
            </a:r>
            <a:endParaRPr lang="ar-EG" dirty="0">
              <a:solidFill>
                <a:srgbClr val="FFFF00"/>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27553537"/>
              </p:ext>
            </p:extLst>
          </p:nvPr>
        </p:nvGraphicFramePr>
        <p:xfrm>
          <a:off x="107503" y="1412776"/>
          <a:ext cx="8917449" cy="4968552"/>
        </p:xfrm>
        <a:graphic>
          <a:graphicData uri="http://schemas.openxmlformats.org/drawingml/2006/table">
            <a:tbl>
              <a:tblPr firstRow="1" firstCol="1" bandRow="1">
                <a:tableStyleId>{5C22544A-7EE6-4342-B048-85BDC9FD1C3A}</a:tableStyleId>
              </a:tblPr>
              <a:tblGrid>
                <a:gridCol w="2376265">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852552">
                  <a:extLst>
                    <a:ext uri="{9D8B030D-6E8A-4147-A177-3AD203B41FA5}">
                      <a16:colId xmlns:a16="http://schemas.microsoft.com/office/drawing/2014/main" val="20007"/>
                    </a:ext>
                  </a:extLst>
                </a:gridCol>
              </a:tblGrid>
              <a:tr h="652970">
                <a:tc>
                  <a:txBody>
                    <a:bodyPr/>
                    <a:lstStyle/>
                    <a:p>
                      <a:pPr algn="just" rtl="0">
                        <a:lnSpc>
                          <a:spcPct val="150000"/>
                        </a:lnSpc>
                        <a:spcAft>
                          <a:spcPts val="0"/>
                        </a:spcAft>
                      </a:pPr>
                      <a:r>
                        <a:rPr lang="en-US" sz="1400" dirty="0">
                          <a:effectLst/>
                        </a:rPr>
                        <a:t> </a:t>
                      </a:r>
                      <a:endParaRPr lang="en-US" sz="11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a:effectLst/>
                        </a:rPr>
                        <a:t>Co</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smtClean="0">
                          <a:effectLst/>
                        </a:rPr>
                        <a:t>PM</a:t>
                      </a:r>
                      <a:r>
                        <a:rPr lang="en-US" sz="2400" baseline="-25000" dirty="0" smtClean="0">
                          <a:effectLst/>
                        </a:rPr>
                        <a:t>10</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err="1">
                          <a:effectLst/>
                        </a:rPr>
                        <a:t>Hc</a:t>
                      </a:r>
                      <a:r>
                        <a:rPr lang="en-US" sz="2400" baseline="-25000" dirty="0" err="1">
                          <a:effectLst/>
                        </a:rPr>
                        <a:t>s</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err="1">
                          <a:effectLst/>
                        </a:rPr>
                        <a:t>No</a:t>
                      </a:r>
                      <a:r>
                        <a:rPr lang="en-US" sz="2400" baseline="-25000" dirty="0" err="1">
                          <a:effectLst/>
                        </a:rPr>
                        <a:t>x</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a:effectLst/>
                        </a:rPr>
                        <a:t>So</a:t>
                      </a:r>
                      <a:r>
                        <a:rPr lang="en-US" sz="2400" baseline="-25000" dirty="0">
                          <a:effectLst/>
                        </a:rPr>
                        <a:t>x</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a:effectLst/>
                        </a:rPr>
                        <a:t>Total</a:t>
                      </a:r>
                      <a:endParaRPr lang="en-US" sz="2400" dirty="0">
                        <a:effectLst/>
                        <a:latin typeface="Calibri"/>
                        <a:ea typeface="Times New Roman"/>
                        <a:cs typeface="Arial"/>
                      </a:endParaRPr>
                    </a:p>
                  </a:txBody>
                  <a:tcPr marL="68580" marR="68580" marT="0" marB="0"/>
                </a:tc>
                <a:tc>
                  <a:txBody>
                    <a:bodyPr/>
                    <a:lstStyle/>
                    <a:p>
                      <a:pPr algn="just" rtl="0">
                        <a:lnSpc>
                          <a:spcPct val="150000"/>
                        </a:lnSpc>
                        <a:spcAft>
                          <a:spcPts val="0"/>
                        </a:spcAft>
                      </a:pPr>
                      <a:r>
                        <a:rPr lang="en-US" sz="2400" dirty="0">
                          <a:effectLst/>
                        </a:rPr>
                        <a:t>Lead</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4315582">
                <a:tc>
                  <a:txBody>
                    <a:bodyPr/>
                    <a:lstStyle/>
                    <a:p>
                      <a:pPr algn="just" rtl="0">
                        <a:lnSpc>
                          <a:spcPct val="200000"/>
                        </a:lnSpc>
                        <a:spcBef>
                          <a:spcPts val="600"/>
                        </a:spcBef>
                        <a:spcAft>
                          <a:spcPts val="600"/>
                        </a:spcAft>
                      </a:pPr>
                      <a:r>
                        <a:rPr lang="en-US" sz="2400" dirty="0">
                          <a:effectLst/>
                        </a:rPr>
                        <a:t>Transportation</a:t>
                      </a:r>
                    </a:p>
                    <a:p>
                      <a:pPr algn="just" rtl="0">
                        <a:lnSpc>
                          <a:spcPct val="200000"/>
                        </a:lnSpc>
                        <a:spcBef>
                          <a:spcPts val="600"/>
                        </a:spcBef>
                        <a:spcAft>
                          <a:spcPts val="600"/>
                        </a:spcAft>
                      </a:pPr>
                      <a:r>
                        <a:rPr lang="en-US" sz="2400" dirty="0">
                          <a:effectLst/>
                        </a:rPr>
                        <a:t>Stationary fuel</a:t>
                      </a:r>
                    </a:p>
                    <a:p>
                      <a:pPr algn="just" rtl="0">
                        <a:lnSpc>
                          <a:spcPct val="200000"/>
                        </a:lnSpc>
                        <a:spcBef>
                          <a:spcPts val="600"/>
                        </a:spcBef>
                        <a:spcAft>
                          <a:spcPts val="600"/>
                        </a:spcAft>
                      </a:pPr>
                      <a:r>
                        <a:rPr lang="en-US" sz="2400" dirty="0">
                          <a:effectLst/>
                        </a:rPr>
                        <a:t>Industrial process</a:t>
                      </a:r>
                    </a:p>
                    <a:p>
                      <a:pPr algn="just" rtl="0">
                        <a:lnSpc>
                          <a:spcPct val="200000"/>
                        </a:lnSpc>
                        <a:spcBef>
                          <a:spcPts val="600"/>
                        </a:spcBef>
                        <a:spcAft>
                          <a:spcPts val="600"/>
                        </a:spcAft>
                      </a:pPr>
                      <a:r>
                        <a:rPr lang="en-US" sz="2400" dirty="0" err="1" smtClean="0">
                          <a:effectLst/>
                        </a:rPr>
                        <a:t>Solidwaste</a:t>
                      </a:r>
                      <a:endParaRPr lang="en-US" sz="2400" dirty="0" smtClean="0">
                        <a:effectLst/>
                      </a:endParaRPr>
                    </a:p>
                    <a:p>
                      <a:pPr algn="just" rtl="0">
                        <a:lnSpc>
                          <a:spcPct val="200000"/>
                        </a:lnSpc>
                        <a:spcBef>
                          <a:spcPts val="600"/>
                        </a:spcBef>
                        <a:spcAft>
                          <a:spcPts val="600"/>
                        </a:spcAft>
                      </a:pPr>
                      <a:r>
                        <a:rPr lang="en-US" sz="2400" dirty="0" smtClean="0">
                          <a:effectLst/>
                        </a:rPr>
                        <a:t>Miscellaneous</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smtClean="0">
                          <a:effectLst/>
                        </a:rPr>
                        <a:t>75.26</a:t>
                      </a:r>
                      <a:endParaRPr lang="en-US" sz="2400" dirty="0">
                        <a:effectLst/>
                      </a:endParaRPr>
                    </a:p>
                    <a:p>
                      <a:pPr algn="just" rtl="0">
                        <a:lnSpc>
                          <a:spcPct val="200000"/>
                        </a:lnSpc>
                        <a:spcBef>
                          <a:spcPts val="600"/>
                        </a:spcBef>
                        <a:spcAft>
                          <a:spcPts val="600"/>
                        </a:spcAft>
                      </a:pPr>
                      <a:r>
                        <a:rPr lang="en-US" sz="2400" dirty="0" smtClean="0">
                          <a:effectLst/>
                        </a:rPr>
                        <a:t>5.43</a:t>
                      </a:r>
                      <a:endParaRPr lang="en-US" sz="2400" dirty="0">
                        <a:effectLst/>
                      </a:endParaRPr>
                    </a:p>
                    <a:p>
                      <a:pPr algn="just" rtl="0">
                        <a:lnSpc>
                          <a:spcPct val="200000"/>
                        </a:lnSpc>
                        <a:spcBef>
                          <a:spcPts val="600"/>
                        </a:spcBef>
                        <a:spcAft>
                          <a:spcPts val="600"/>
                        </a:spcAft>
                      </a:pPr>
                      <a:r>
                        <a:rPr lang="en-US" sz="2400" dirty="0" smtClean="0">
                          <a:effectLst/>
                        </a:rPr>
                        <a:t>5.28</a:t>
                      </a:r>
                      <a:endParaRPr lang="en-US" sz="2400" dirty="0">
                        <a:effectLst/>
                      </a:endParaRPr>
                    </a:p>
                    <a:p>
                      <a:pPr algn="just" rtl="0">
                        <a:lnSpc>
                          <a:spcPct val="200000"/>
                        </a:lnSpc>
                        <a:spcBef>
                          <a:spcPts val="600"/>
                        </a:spcBef>
                        <a:spcAft>
                          <a:spcPts val="600"/>
                        </a:spcAft>
                      </a:pPr>
                      <a:r>
                        <a:rPr lang="en-US" sz="2400" dirty="0" smtClean="0">
                          <a:effectLst/>
                        </a:rPr>
                        <a:t>1.73</a:t>
                      </a:r>
                      <a:endParaRPr lang="en-US" sz="2400" dirty="0">
                        <a:effectLst/>
                      </a:endParaRPr>
                    </a:p>
                    <a:p>
                      <a:pPr algn="just" rtl="0">
                        <a:lnSpc>
                          <a:spcPct val="200000"/>
                        </a:lnSpc>
                        <a:spcBef>
                          <a:spcPts val="600"/>
                        </a:spcBef>
                        <a:spcAft>
                          <a:spcPts val="600"/>
                        </a:spcAft>
                      </a:pPr>
                      <a:r>
                        <a:rPr lang="en-US" sz="2400" dirty="0" smtClean="0">
                          <a:effectLst/>
                        </a:rPr>
                        <a:t>9.51</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0.59</a:t>
                      </a:r>
                    </a:p>
                    <a:p>
                      <a:pPr algn="just" rtl="0">
                        <a:lnSpc>
                          <a:spcPct val="200000"/>
                        </a:lnSpc>
                        <a:spcBef>
                          <a:spcPts val="600"/>
                        </a:spcBef>
                        <a:spcAft>
                          <a:spcPts val="600"/>
                        </a:spcAft>
                      </a:pPr>
                      <a:r>
                        <a:rPr lang="en-US" sz="2400" dirty="0">
                          <a:effectLst/>
                        </a:rPr>
                        <a:t>1.21</a:t>
                      </a:r>
                    </a:p>
                    <a:p>
                      <a:pPr algn="just" rtl="0">
                        <a:lnSpc>
                          <a:spcPct val="200000"/>
                        </a:lnSpc>
                        <a:spcBef>
                          <a:spcPts val="600"/>
                        </a:spcBef>
                        <a:spcAft>
                          <a:spcPts val="600"/>
                        </a:spcAft>
                      </a:pPr>
                      <a:r>
                        <a:rPr lang="en-US" sz="2400" dirty="0">
                          <a:effectLst/>
                        </a:rPr>
                        <a:t>0.61</a:t>
                      </a:r>
                    </a:p>
                    <a:p>
                      <a:pPr algn="just" rtl="0">
                        <a:lnSpc>
                          <a:spcPct val="200000"/>
                        </a:lnSpc>
                        <a:spcBef>
                          <a:spcPts val="600"/>
                        </a:spcBef>
                        <a:spcAft>
                          <a:spcPts val="600"/>
                        </a:spcAft>
                      </a:pPr>
                      <a:r>
                        <a:rPr lang="en-US" sz="2400" dirty="0" smtClean="0">
                          <a:effectLst/>
                        </a:rPr>
                        <a:t>0.25</a:t>
                      </a:r>
                    </a:p>
                    <a:p>
                      <a:pPr algn="just" rtl="0">
                        <a:lnSpc>
                          <a:spcPct val="200000"/>
                        </a:lnSpc>
                        <a:spcBef>
                          <a:spcPts val="600"/>
                        </a:spcBef>
                        <a:spcAft>
                          <a:spcPts val="600"/>
                        </a:spcAft>
                      </a:pPr>
                      <a:r>
                        <a:rPr lang="en-US" sz="2400" dirty="0" smtClean="0">
                          <a:effectLst/>
                        </a:rPr>
                        <a:t>1.03</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8.3</a:t>
                      </a:r>
                    </a:p>
                    <a:p>
                      <a:pPr algn="just" rtl="0">
                        <a:lnSpc>
                          <a:spcPct val="200000"/>
                        </a:lnSpc>
                        <a:spcBef>
                          <a:spcPts val="600"/>
                        </a:spcBef>
                        <a:spcAft>
                          <a:spcPts val="600"/>
                        </a:spcAft>
                      </a:pPr>
                      <a:r>
                        <a:rPr lang="en-US" sz="2400" dirty="0">
                          <a:effectLst/>
                        </a:rPr>
                        <a:t>0.65</a:t>
                      </a:r>
                    </a:p>
                    <a:p>
                      <a:pPr algn="just" rtl="0">
                        <a:lnSpc>
                          <a:spcPct val="200000"/>
                        </a:lnSpc>
                        <a:spcBef>
                          <a:spcPts val="600"/>
                        </a:spcBef>
                        <a:spcAft>
                          <a:spcPts val="600"/>
                        </a:spcAft>
                      </a:pPr>
                      <a:r>
                        <a:rPr lang="en-US" sz="2400" dirty="0">
                          <a:effectLst/>
                        </a:rPr>
                        <a:t>11.2</a:t>
                      </a:r>
                    </a:p>
                    <a:p>
                      <a:pPr algn="just" rtl="0">
                        <a:lnSpc>
                          <a:spcPct val="200000"/>
                        </a:lnSpc>
                        <a:spcBef>
                          <a:spcPts val="600"/>
                        </a:spcBef>
                        <a:spcAft>
                          <a:spcPts val="600"/>
                        </a:spcAft>
                      </a:pPr>
                      <a:r>
                        <a:rPr lang="en-US" sz="2400" dirty="0">
                          <a:effectLst/>
                        </a:rPr>
                        <a:t>2.27</a:t>
                      </a:r>
                    </a:p>
                    <a:p>
                      <a:pPr algn="just" rtl="0">
                        <a:lnSpc>
                          <a:spcPct val="200000"/>
                        </a:lnSpc>
                        <a:spcBef>
                          <a:spcPts val="600"/>
                        </a:spcBef>
                        <a:spcAft>
                          <a:spcPts val="600"/>
                        </a:spcAft>
                      </a:pPr>
                      <a:r>
                        <a:rPr lang="en-US" sz="2400" dirty="0">
                          <a:effectLst/>
                        </a:rPr>
                        <a:t>0.84</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10.42</a:t>
                      </a:r>
                    </a:p>
                    <a:p>
                      <a:pPr algn="just" rtl="0">
                        <a:lnSpc>
                          <a:spcPct val="200000"/>
                        </a:lnSpc>
                        <a:spcBef>
                          <a:spcPts val="600"/>
                        </a:spcBef>
                        <a:spcAft>
                          <a:spcPts val="600"/>
                        </a:spcAft>
                      </a:pPr>
                      <a:r>
                        <a:rPr lang="en-US" sz="2400" dirty="0">
                          <a:effectLst/>
                        </a:rPr>
                        <a:t>11.64</a:t>
                      </a:r>
                    </a:p>
                    <a:p>
                      <a:pPr algn="just" rtl="0">
                        <a:lnSpc>
                          <a:spcPct val="200000"/>
                        </a:lnSpc>
                        <a:spcBef>
                          <a:spcPts val="600"/>
                        </a:spcBef>
                        <a:spcAft>
                          <a:spcPts val="600"/>
                        </a:spcAft>
                      </a:pPr>
                      <a:r>
                        <a:rPr lang="en-US" sz="2400" dirty="0">
                          <a:effectLst/>
                        </a:rPr>
                        <a:t>0.91</a:t>
                      </a:r>
                    </a:p>
                    <a:p>
                      <a:pPr algn="just" rtl="0">
                        <a:lnSpc>
                          <a:spcPct val="200000"/>
                        </a:lnSpc>
                        <a:spcBef>
                          <a:spcPts val="600"/>
                        </a:spcBef>
                        <a:spcAft>
                          <a:spcPts val="600"/>
                        </a:spcAft>
                      </a:pPr>
                      <a:r>
                        <a:rPr lang="en-US" sz="2400" dirty="0">
                          <a:effectLst/>
                        </a:rPr>
                        <a:t>0.08</a:t>
                      </a:r>
                    </a:p>
                    <a:p>
                      <a:pPr algn="just" rtl="0">
                        <a:lnSpc>
                          <a:spcPct val="200000"/>
                        </a:lnSpc>
                        <a:spcBef>
                          <a:spcPts val="600"/>
                        </a:spcBef>
                        <a:spcAft>
                          <a:spcPts val="600"/>
                        </a:spcAft>
                      </a:pPr>
                      <a:r>
                        <a:rPr lang="en-US" sz="2400" dirty="0">
                          <a:effectLst/>
                        </a:rPr>
                        <a:t>0.30</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0.72</a:t>
                      </a:r>
                    </a:p>
                    <a:p>
                      <a:pPr algn="just" rtl="0">
                        <a:lnSpc>
                          <a:spcPct val="200000"/>
                        </a:lnSpc>
                        <a:spcBef>
                          <a:spcPts val="600"/>
                        </a:spcBef>
                        <a:spcAft>
                          <a:spcPts val="600"/>
                        </a:spcAft>
                      </a:pPr>
                      <a:r>
                        <a:rPr lang="en-US" sz="2400" dirty="0">
                          <a:effectLst/>
                        </a:rPr>
                        <a:t>19.27</a:t>
                      </a:r>
                    </a:p>
                    <a:p>
                      <a:pPr algn="just" rtl="0">
                        <a:lnSpc>
                          <a:spcPct val="200000"/>
                        </a:lnSpc>
                        <a:spcBef>
                          <a:spcPts val="600"/>
                        </a:spcBef>
                        <a:spcAft>
                          <a:spcPts val="600"/>
                        </a:spcAft>
                      </a:pPr>
                      <a:r>
                        <a:rPr lang="en-US" sz="2400" dirty="0">
                          <a:effectLst/>
                        </a:rPr>
                        <a:t>1.86</a:t>
                      </a:r>
                    </a:p>
                    <a:p>
                      <a:pPr algn="just" rtl="0">
                        <a:lnSpc>
                          <a:spcPct val="200000"/>
                        </a:lnSpc>
                        <a:spcBef>
                          <a:spcPts val="600"/>
                        </a:spcBef>
                        <a:spcAft>
                          <a:spcPts val="600"/>
                        </a:spcAft>
                      </a:pPr>
                      <a:r>
                        <a:rPr lang="en-US" sz="2400" dirty="0">
                          <a:effectLst/>
                        </a:rPr>
                        <a:t>0.04</a:t>
                      </a:r>
                    </a:p>
                    <a:p>
                      <a:pPr algn="just" rtl="0">
                        <a:lnSpc>
                          <a:spcPct val="200000"/>
                        </a:lnSpc>
                        <a:spcBef>
                          <a:spcPts val="600"/>
                        </a:spcBef>
                        <a:spcAft>
                          <a:spcPts val="600"/>
                        </a:spcAft>
                      </a:pPr>
                      <a:r>
                        <a:rPr lang="en-US" sz="2400" dirty="0">
                          <a:effectLst/>
                        </a:rPr>
                        <a:t>0.01</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45.29</a:t>
                      </a:r>
                    </a:p>
                    <a:p>
                      <a:pPr algn="just" rtl="0">
                        <a:lnSpc>
                          <a:spcPct val="200000"/>
                        </a:lnSpc>
                        <a:spcBef>
                          <a:spcPts val="600"/>
                        </a:spcBef>
                        <a:spcAft>
                          <a:spcPts val="600"/>
                        </a:spcAft>
                      </a:pPr>
                      <a:r>
                        <a:rPr lang="en-US" sz="2400" dirty="0">
                          <a:effectLst/>
                        </a:rPr>
                        <a:t>38.25</a:t>
                      </a:r>
                    </a:p>
                    <a:p>
                      <a:pPr algn="just" rtl="0">
                        <a:lnSpc>
                          <a:spcPct val="200000"/>
                        </a:lnSpc>
                        <a:spcBef>
                          <a:spcPts val="600"/>
                        </a:spcBef>
                        <a:spcAft>
                          <a:spcPts val="600"/>
                        </a:spcAft>
                      </a:pPr>
                      <a:r>
                        <a:rPr lang="en-US" sz="2400" dirty="0">
                          <a:effectLst/>
                        </a:rPr>
                        <a:t>14.86</a:t>
                      </a:r>
                    </a:p>
                    <a:p>
                      <a:pPr algn="just" rtl="0">
                        <a:lnSpc>
                          <a:spcPct val="200000"/>
                        </a:lnSpc>
                        <a:spcBef>
                          <a:spcPts val="600"/>
                        </a:spcBef>
                        <a:spcAft>
                          <a:spcPts val="600"/>
                        </a:spcAft>
                      </a:pPr>
                      <a:r>
                        <a:rPr lang="en-US" sz="2400" dirty="0">
                          <a:effectLst/>
                        </a:rPr>
                        <a:t>4.37</a:t>
                      </a:r>
                    </a:p>
                    <a:p>
                      <a:pPr algn="just" rtl="0">
                        <a:lnSpc>
                          <a:spcPct val="200000"/>
                        </a:lnSpc>
                        <a:spcBef>
                          <a:spcPts val="600"/>
                        </a:spcBef>
                        <a:spcAft>
                          <a:spcPts val="600"/>
                        </a:spcAft>
                      </a:pPr>
                      <a:r>
                        <a:rPr lang="en-US" sz="2400" dirty="0">
                          <a:effectLst/>
                        </a:rPr>
                        <a:t>11.74</a:t>
                      </a:r>
                      <a:endParaRPr lang="en-US" sz="2400" dirty="0">
                        <a:effectLst/>
                        <a:latin typeface="Calibri"/>
                        <a:ea typeface="Times New Roman"/>
                        <a:cs typeface="Arial"/>
                      </a:endParaRPr>
                    </a:p>
                  </a:txBody>
                  <a:tcPr marL="68580" marR="68580" marT="0" marB="0"/>
                </a:tc>
                <a:tc>
                  <a:txBody>
                    <a:bodyPr/>
                    <a:lstStyle/>
                    <a:p>
                      <a:pPr algn="just" rtl="0">
                        <a:lnSpc>
                          <a:spcPct val="200000"/>
                        </a:lnSpc>
                        <a:spcBef>
                          <a:spcPts val="600"/>
                        </a:spcBef>
                        <a:spcAft>
                          <a:spcPts val="600"/>
                        </a:spcAft>
                      </a:pPr>
                      <a:r>
                        <a:rPr lang="en-US" sz="2400" dirty="0">
                          <a:effectLst/>
                        </a:rPr>
                        <a:t>1.59</a:t>
                      </a:r>
                    </a:p>
                    <a:p>
                      <a:pPr algn="just" rtl="0">
                        <a:lnSpc>
                          <a:spcPct val="200000"/>
                        </a:lnSpc>
                        <a:spcBef>
                          <a:spcPts val="600"/>
                        </a:spcBef>
                        <a:spcAft>
                          <a:spcPts val="600"/>
                        </a:spcAft>
                      </a:pPr>
                      <a:r>
                        <a:rPr lang="en-US" sz="2400" dirty="0">
                          <a:effectLst/>
                        </a:rPr>
                        <a:t>0.50</a:t>
                      </a:r>
                    </a:p>
                    <a:p>
                      <a:pPr algn="just" rtl="0">
                        <a:lnSpc>
                          <a:spcPct val="200000"/>
                        </a:lnSpc>
                        <a:spcBef>
                          <a:spcPts val="600"/>
                        </a:spcBef>
                        <a:spcAft>
                          <a:spcPts val="600"/>
                        </a:spcAft>
                      </a:pPr>
                      <a:r>
                        <a:rPr lang="en-US" sz="2400" dirty="0">
                          <a:effectLst/>
                        </a:rPr>
                        <a:t>2.28</a:t>
                      </a:r>
                    </a:p>
                    <a:p>
                      <a:pPr algn="just" rtl="0">
                        <a:lnSpc>
                          <a:spcPct val="200000"/>
                        </a:lnSpc>
                        <a:spcBef>
                          <a:spcPts val="600"/>
                        </a:spcBef>
                        <a:spcAft>
                          <a:spcPts val="600"/>
                        </a:spcAft>
                      </a:pPr>
                      <a:r>
                        <a:rPr lang="en-US" sz="2400" dirty="0">
                          <a:effectLst/>
                        </a:rPr>
                        <a:t>0.52</a:t>
                      </a:r>
                    </a:p>
                    <a:p>
                      <a:pPr algn="just" rtl="0">
                        <a:lnSpc>
                          <a:spcPct val="200000"/>
                        </a:lnSpc>
                        <a:spcBef>
                          <a:spcPts val="600"/>
                        </a:spcBef>
                        <a:spcAft>
                          <a:spcPts val="600"/>
                        </a:spcAft>
                      </a:pPr>
                      <a:r>
                        <a:rPr lang="en-US" sz="2400" dirty="0">
                          <a:effectLst/>
                        </a:rPr>
                        <a:t>0.0</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400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9392"/>
            <a:ext cx="8352928" cy="584775"/>
          </a:xfrm>
          <a:prstGeom prst="rect">
            <a:avLst/>
          </a:prstGeom>
        </p:spPr>
        <p:txBody>
          <a:bodyPr wrap="square">
            <a:spAutoFit/>
          </a:bodyPr>
          <a:lstStyle/>
          <a:p>
            <a:pPr lvl="0" algn="l" rtl="0">
              <a:buClr>
                <a:srgbClr val="C0504D"/>
              </a:buClr>
              <a:buSzPct val="60000"/>
            </a:pPr>
            <a:r>
              <a:rPr lang="en-US" sz="3200" b="1" dirty="0">
                <a:solidFill>
                  <a:srgbClr val="C00000"/>
                </a:solidFill>
                <a:latin typeface="Times New Roman" pitchFamily="18" charset="0"/>
                <a:cs typeface="Times New Roman" pitchFamily="18" charset="0"/>
              </a:rPr>
              <a:t>Man – mad air pollution is categorized as:</a:t>
            </a:r>
          </a:p>
        </p:txBody>
      </p:sp>
      <p:sp>
        <p:nvSpPr>
          <p:cNvPr id="3" name="Rectangle 2"/>
          <p:cNvSpPr/>
          <p:nvPr/>
        </p:nvSpPr>
        <p:spPr>
          <a:xfrm>
            <a:off x="539552" y="404664"/>
            <a:ext cx="3793026" cy="584775"/>
          </a:xfrm>
          <a:prstGeom prst="rect">
            <a:avLst/>
          </a:prstGeom>
        </p:spPr>
        <p:txBody>
          <a:bodyPr wrap="none">
            <a:spAutoFit/>
          </a:bodyPr>
          <a:lstStyle/>
          <a:p>
            <a:pPr lvl="0" algn="l" rtl="0">
              <a:buClr>
                <a:srgbClr val="C0504D"/>
              </a:buClr>
              <a:buSzPct val="60000"/>
            </a:pPr>
            <a:r>
              <a:rPr lang="en-US" sz="3200" dirty="0">
                <a:solidFill>
                  <a:prstClr val="black"/>
                </a:solidFill>
                <a:effectLst>
                  <a:outerShdw blurRad="38100" dist="38100" dir="2700000" algn="tl">
                    <a:srgbClr val="000000">
                      <a:alpha val="43137"/>
                    </a:srgbClr>
                  </a:outerShdw>
                </a:effectLst>
                <a:latin typeface="Tw Cen MT"/>
              </a:rPr>
              <a:t>Industrial air pollution:</a:t>
            </a:r>
          </a:p>
        </p:txBody>
      </p:sp>
      <p:sp>
        <p:nvSpPr>
          <p:cNvPr id="4" name="Rectangle 3"/>
          <p:cNvSpPr/>
          <p:nvPr/>
        </p:nvSpPr>
        <p:spPr>
          <a:xfrm>
            <a:off x="107504" y="836712"/>
            <a:ext cx="8568952" cy="523220"/>
          </a:xfrm>
          <a:prstGeom prst="rect">
            <a:avLst/>
          </a:prstGeom>
        </p:spPr>
        <p:txBody>
          <a:bodyPr wrap="square">
            <a:spAutoFit/>
          </a:bodyPr>
          <a:lstStyle/>
          <a:p>
            <a:pPr marL="320040" lvl="0" indent="-320040" algn="l" rtl="0">
              <a:buClr>
                <a:srgbClr val="C0504D"/>
              </a:buClr>
              <a:buSzPct val="60000"/>
              <a:buFont typeface="Wingdings"/>
              <a:buChar char=""/>
            </a:pPr>
            <a:r>
              <a:rPr lang="en-US" sz="2400" dirty="0">
                <a:solidFill>
                  <a:srgbClr val="0070C0"/>
                </a:solidFill>
                <a:latin typeface="Times New Roman" pitchFamily="18" charset="0"/>
                <a:cs typeface="Times New Roman" pitchFamily="18" charset="0"/>
              </a:rPr>
              <a:t> typical of big cities, where </a:t>
            </a:r>
            <a:r>
              <a:rPr lang="en-US" sz="2800" dirty="0">
                <a:solidFill>
                  <a:srgbClr val="0070C0"/>
                </a:solidFill>
                <a:latin typeface="Times New Roman" pitchFamily="18" charset="0"/>
                <a:cs typeface="Times New Roman" pitchFamily="18" charset="0"/>
              </a:rPr>
              <a:t>Coal</a:t>
            </a:r>
            <a:r>
              <a:rPr lang="en-US" sz="2400" dirty="0">
                <a:solidFill>
                  <a:srgbClr val="0070C0"/>
                </a:solidFill>
                <a:latin typeface="Times New Roman" pitchFamily="18" charset="0"/>
                <a:cs typeface="Times New Roman" pitchFamily="18" charset="0"/>
              </a:rPr>
              <a:t> &amp; other fossil fuels are burned.</a:t>
            </a:r>
          </a:p>
        </p:txBody>
      </p:sp>
      <p:sp>
        <p:nvSpPr>
          <p:cNvPr id="5" name="Rectangle 4"/>
          <p:cNvSpPr/>
          <p:nvPr/>
        </p:nvSpPr>
        <p:spPr>
          <a:xfrm>
            <a:off x="395536" y="1260049"/>
            <a:ext cx="4785669" cy="584775"/>
          </a:xfrm>
          <a:prstGeom prst="rect">
            <a:avLst/>
          </a:prstGeom>
        </p:spPr>
        <p:txBody>
          <a:bodyPr wrap="none">
            <a:spAutoFit/>
          </a:bodyPr>
          <a:lstStyle/>
          <a:p>
            <a:r>
              <a:rPr lang="en-US" sz="3200" dirty="0">
                <a:solidFill>
                  <a:prstClr val="black"/>
                </a:solidFill>
                <a:effectLst>
                  <a:outerShdw blurRad="38100" dist="38100" dir="2700000" algn="tl">
                    <a:srgbClr val="000000">
                      <a:alpha val="43137"/>
                    </a:srgbClr>
                  </a:outerShdw>
                </a:effectLst>
                <a:latin typeface="Tw Cen MT"/>
              </a:rPr>
              <a:t> Photochemical air pollution</a:t>
            </a:r>
            <a:r>
              <a:rPr lang="en-US" dirty="0"/>
              <a:t>: </a:t>
            </a:r>
          </a:p>
        </p:txBody>
      </p:sp>
      <p:sp>
        <p:nvSpPr>
          <p:cNvPr id="6" name="Rectangle 5"/>
          <p:cNvSpPr/>
          <p:nvPr/>
        </p:nvSpPr>
        <p:spPr>
          <a:xfrm>
            <a:off x="107504" y="1847721"/>
            <a:ext cx="8784976" cy="4893647"/>
          </a:xfrm>
          <a:prstGeom prst="rect">
            <a:avLst/>
          </a:prstGeom>
        </p:spPr>
        <p:txBody>
          <a:bodyPr wrap="square">
            <a:spAutoFit/>
          </a:bodyPr>
          <a:lstStyle/>
          <a:p>
            <a:pPr marL="320040" lvl="0" indent="-320040" algn="just" rtl="0">
              <a:buClr>
                <a:srgbClr val="C0504D"/>
              </a:buClr>
              <a:buSzPct val="60000"/>
              <a:buFont typeface="Wingdings"/>
              <a:buChar char=""/>
            </a:pPr>
            <a:r>
              <a:rPr lang="en-US" sz="2400" dirty="0">
                <a:solidFill>
                  <a:srgbClr val="0070C0"/>
                </a:solidFill>
                <a:latin typeface="Times New Roman" pitchFamily="18" charset="0"/>
                <a:cs typeface="Times New Roman" pitchFamily="18" charset="0"/>
              </a:rPr>
              <a:t>When sun' rays combine w gaseous emission to produce secondary air pollutants related to weather inversions &amp; high automobile density.</a:t>
            </a:r>
          </a:p>
          <a:p>
            <a:pPr marL="320040" lvl="0" indent="-320040" algn="just" rtl="0">
              <a:buClr>
                <a:srgbClr val="C0504D"/>
              </a:buClr>
              <a:buSzPct val="60000"/>
              <a:buFont typeface="Wingdings"/>
              <a:buChar char=""/>
            </a:pPr>
            <a:r>
              <a:rPr lang="en-US" sz="2400" dirty="0">
                <a:solidFill>
                  <a:srgbClr val="0070C0"/>
                </a:solidFill>
                <a:latin typeface="Times New Roman" pitchFamily="18" charset="0"/>
                <a:cs typeface="Times New Roman" pitchFamily="18" charset="0"/>
              </a:rPr>
              <a:t>The natural factors are usually beyond </a:t>
            </a:r>
            <a:r>
              <a:rPr lang="en-US" sz="2400" dirty="0" err="1">
                <a:solidFill>
                  <a:srgbClr val="0070C0"/>
                </a:solidFill>
                <a:latin typeface="Times New Roman" pitchFamily="18" charset="0"/>
                <a:cs typeface="Times New Roman" pitchFamily="18" charset="0"/>
              </a:rPr>
              <a:t>mans,s</a:t>
            </a:r>
            <a:r>
              <a:rPr lang="en-US" sz="2400" dirty="0">
                <a:solidFill>
                  <a:srgbClr val="0070C0"/>
                </a:solidFill>
                <a:latin typeface="Times New Roman" pitchFamily="18" charset="0"/>
                <a:cs typeface="Times New Roman" pitchFamily="18" charset="0"/>
              </a:rPr>
              <a:t> sphere of control, whereas the man – made factors are more susceptible to control</a:t>
            </a:r>
          </a:p>
          <a:p>
            <a:pPr marL="320040" lvl="0" indent="-320040" algn="just" rtl="0">
              <a:buClr>
                <a:srgbClr val="C0504D"/>
              </a:buClr>
              <a:buSzPct val="60000"/>
              <a:buFont typeface="Wingdings"/>
              <a:buChar char=""/>
            </a:pPr>
            <a:r>
              <a:rPr lang="en-US" sz="2400" dirty="0" smtClean="0">
                <a:solidFill>
                  <a:srgbClr val="0070C0"/>
                </a:solidFill>
                <a:latin typeface="Times New Roman" pitchFamily="18" charset="0"/>
                <a:cs typeface="Times New Roman" pitchFamily="18" charset="0"/>
              </a:rPr>
              <a:t>Radiation </a:t>
            </a:r>
            <a:r>
              <a:rPr lang="en-US" sz="2400" dirty="0">
                <a:solidFill>
                  <a:srgbClr val="0070C0"/>
                </a:solidFill>
                <a:latin typeface="Times New Roman" pitchFamily="18" charset="0"/>
                <a:cs typeface="Times New Roman" pitchFamily="18" charset="0"/>
              </a:rPr>
              <a:t>from exposure to cosmic rays as from radioactive gases released from soil &amp; rocks has been w man from beginning.</a:t>
            </a:r>
          </a:p>
          <a:p>
            <a:pPr marL="320040" lvl="0" indent="-320040" algn="just" rtl="0">
              <a:buClr>
                <a:srgbClr val="C0504D"/>
              </a:buClr>
              <a:buSzPct val="60000"/>
              <a:buFont typeface="Wingdings"/>
              <a:buChar char=""/>
            </a:pPr>
            <a:r>
              <a:rPr lang="en-US" sz="2400" dirty="0">
                <a:solidFill>
                  <a:srgbClr val="0070C0"/>
                </a:solidFill>
                <a:latin typeface="Times New Roman" pitchFamily="18" charset="0"/>
                <a:cs typeface="Times New Roman" pitchFamily="18" charset="0"/>
              </a:rPr>
              <a:t>However in the past (70 – 80 year</a:t>
            </a:r>
            <a:r>
              <a:rPr lang="ar-EG" sz="2400" dirty="0">
                <a:solidFill>
                  <a:srgbClr val="0070C0"/>
                </a:solidFill>
                <a:latin typeface="Times New Roman" pitchFamily="18" charset="0"/>
                <a:cs typeface="Times New Roman" pitchFamily="18" charset="0"/>
              </a:rPr>
              <a:t>(</a:t>
            </a:r>
            <a:r>
              <a:rPr lang="en-US" sz="2400" dirty="0">
                <a:solidFill>
                  <a:srgbClr val="0070C0"/>
                </a:solidFill>
                <a:latin typeface="Times New Roman" pitchFamily="18" charset="0"/>
                <a:cs typeface="Times New Roman" pitchFamily="18" charset="0"/>
              </a:rPr>
              <a:t> , Man has added radioactive pollutants to a degree that has doubled the amount of radiation pollution in the atmosphere.</a:t>
            </a:r>
          </a:p>
          <a:p>
            <a:pPr marL="320040" lvl="0" indent="-320040" algn="just" rtl="0">
              <a:buClr>
                <a:srgbClr val="C0504D"/>
              </a:buClr>
              <a:buSzPct val="60000"/>
              <a:buFont typeface="Wingdings"/>
              <a:buChar char=""/>
            </a:pPr>
            <a:r>
              <a:rPr lang="en-US" sz="2400" dirty="0">
                <a:solidFill>
                  <a:srgbClr val="0070C0"/>
                </a:solidFill>
                <a:latin typeface="Times New Roman" pitchFamily="18" charset="0"/>
                <a:cs typeface="Times New Roman" pitchFamily="18" charset="0"/>
              </a:rPr>
              <a:t>As more use Nuclear energy for power plants&amp; propulsion Radioisotopes in medicine &amp; scientific research the radiation pollution problem will increase.</a:t>
            </a:r>
          </a:p>
        </p:txBody>
      </p:sp>
    </p:spTree>
    <p:extLst>
      <p:ext uri="{BB962C8B-B14F-4D97-AF65-F5344CB8AC3E}">
        <p14:creationId xmlns:p14="http://schemas.microsoft.com/office/powerpoint/2010/main" val="955078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5500"/>
            <a:ext cx="9036496" cy="523220"/>
          </a:xfrm>
          <a:prstGeom prst="rect">
            <a:avLst/>
          </a:prstGeom>
        </p:spPr>
        <p:txBody>
          <a:bodyPr wrap="square">
            <a:spAutoFit/>
          </a:bodyPr>
          <a:lstStyle/>
          <a:p>
            <a:pPr lvl="0" algn="just" rtl="0">
              <a:spcBef>
                <a:spcPct val="20000"/>
              </a:spcBef>
              <a:buClr>
                <a:srgbClr val="93A299"/>
              </a:buClr>
              <a:buSzPct val="85000"/>
            </a:pPr>
            <a:r>
              <a:rPr lang="en-US" sz="2800" b="1" i="1" u="sng" dirty="0">
                <a:solidFill>
                  <a:srgbClr val="D2533C">
                    <a:lumMod val="10000"/>
                  </a:srgbClr>
                </a:solidFill>
                <a:latin typeface="Times New Roman" pitchFamily="18" charset="0"/>
                <a:cs typeface="Times New Roman" pitchFamily="18" charset="0"/>
              </a:rPr>
              <a:t>Conc. of Atmospheric gases</a:t>
            </a:r>
            <a:r>
              <a:rPr lang="en-US" sz="2800" dirty="0">
                <a:solidFill>
                  <a:srgbClr val="D2533C">
                    <a:lumMod val="10000"/>
                  </a:srgb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PPm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PPb</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PPt</a:t>
            </a:r>
            <a:r>
              <a:rPr lang="en-US" sz="2800" b="1" dirty="0">
                <a:solidFill>
                  <a:srgbClr val="FF0000"/>
                </a:solidFill>
                <a:latin typeface="Times New Roman" pitchFamily="18" charset="0"/>
                <a:cs typeface="Times New Roman" pitchFamily="18" charset="0"/>
              </a:rPr>
              <a:t> mg/m</a:t>
            </a:r>
            <a:r>
              <a:rPr lang="en-US" sz="2800" b="1" baseline="30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 µg/m</a:t>
            </a:r>
            <a:r>
              <a:rPr lang="en-US" sz="2800" b="1" baseline="30000" dirty="0">
                <a:solidFill>
                  <a:srgbClr val="FF0000"/>
                </a:solidFill>
                <a:latin typeface="Times New Roman" pitchFamily="18" charset="0"/>
                <a:cs typeface="Times New Roman" pitchFamily="18" charset="0"/>
              </a:rPr>
              <a:t>3</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323528" y="1268760"/>
            <a:ext cx="8568952" cy="4259628"/>
          </a:xfrm>
          <a:prstGeom prst="rect">
            <a:avLst/>
          </a:prstGeom>
        </p:spPr>
        <p:txBody>
          <a:bodyPr wrap="square">
            <a:spAutoFit/>
          </a:bodyPr>
          <a:lstStyle/>
          <a:p>
            <a:pPr lvl="0" algn="just" rtl="0">
              <a:spcBef>
                <a:spcPct val="20000"/>
              </a:spcBef>
              <a:spcAft>
                <a:spcPts val="1200"/>
              </a:spcAft>
              <a:buClr>
                <a:srgbClr val="93A299"/>
              </a:buClr>
              <a:buSzPct val="85000"/>
            </a:pPr>
            <a:r>
              <a:rPr lang="en-US" sz="2800" dirty="0">
                <a:solidFill>
                  <a:schemeClr val="accent5">
                    <a:lumMod val="50000"/>
                  </a:schemeClr>
                </a:solidFill>
                <a:latin typeface="Times New Roman" pitchFamily="18" charset="0"/>
                <a:cs typeface="Times New Roman" pitchFamily="18" charset="0"/>
              </a:rPr>
              <a:t>* </a:t>
            </a:r>
            <a:r>
              <a:rPr lang="en-US" sz="2800" b="1" dirty="0">
                <a:solidFill>
                  <a:schemeClr val="accent5">
                    <a:lumMod val="50000"/>
                  </a:schemeClr>
                </a:solidFill>
                <a:latin typeface="Times New Roman" pitchFamily="18" charset="0"/>
                <a:cs typeface="Times New Roman" pitchFamily="18" charset="0"/>
              </a:rPr>
              <a:t>A wide variety of gaseous pollutants are produced by pollutant sources.</a:t>
            </a:r>
          </a:p>
          <a:p>
            <a:pPr lvl="0" algn="just" rtl="0">
              <a:spcBef>
                <a:spcPct val="20000"/>
              </a:spcBef>
              <a:spcAft>
                <a:spcPts val="1200"/>
              </a:spcAft>
              <a:buClr>
                <a:srgbClr val="93A299"/>
              </a:buClr>
              <a:buSzPct val="85000"/>
            </a:pPr>
            <a:r>
              <a:rPr lang="en-US" sz="2800" b="1" dirty="0">
                <a:solidFill>
                  <a:schemeClr val="accent5">
                    <a:lumMod val="50000"/>
                  </a:schemeClr>
                </a:solidFill>
                <a:latin typeface="Times New Roman" pitchFamily="18" charset="0"/>
                <a:cs typeface="Times New Roman" pitchFamily="18" charset="0"/>
              </a:rPr>
              <a:t>* Hundreds may exist in the polluted air environment over some of our major cities.</a:t>
            </a:r>
          </a:p>
          <a:p>
            <a:pPr lvl="0" algn="just" rtl="0">
              <a:spcBef>
                <a:spcPct val="20000"/>
              </a:spcBef>
              <a:spcAft>
                <a:spcPts val="1200"/>
              </a:spcAft>
              <a:buClr>
                <a:srgbClr val="93A299"/>
              </a:buClr>
              <a:buSzPct val="85000"/>
            </a:pPr>
            <a:r>
              <a:rPr lang="en-US" sz="2800" b="1" dirty="0">
                <a:solidFill>
                  <a:schemeClr val="accent5">
                    <a:lumMod val="50000"/>
                  </a:schemeClr>
                </a:solidFill>
                <a:latin typeface="Times New Roman" pitchFamily="18" charset="0"/>
                <a:cs typeface="Times New Roman" pitchFamily="18" charset="0"/>
              </a:rPr>
              <a:t>* More than 400 different gaseous species have been identified in automobile exhaust alone.</a:t>
            </a:r>
          </a:p>
          <a:p>
            <a:pPr lvl="0" algn="just" rtl="0">
              <a:spcBef>
                <a:spcPct val="20000"/>
              </a:spcBef>
              <a:spcAft>
                <a:spcPts val="1200"/>
              </a:spcAft>
              <a:buClr>
                <a:srgbClr val="93A299"/>
              </a:buClr>
              <a:buSzPct val="85000"/>
            </a:pPr>
            <a:r>
              <a:rPr lang="en-US" sz="2800" b="1" dirty="0" smtClean="0">
                <a:solidFill>
                  <a:schemeClr val="accent5">
                    <a:lumMod val="50000"/>
                  </a:schemeClr>
                </a:solidFill>
                <a:latin typeface="Times New Roman" pitchFamily="18" charset="0"/>
                <a:cs typeface="Times New Roman" pitchFamily="18" charset="0"/>
              </a:rPr>
              <a:t>* Many </a:t>
            </a:r>
            <a:r>
              <a:rPr lang="en-US" sz="2800" b="1" dirty="0">
                <a:solidFill>
                  <a:schemeClr val="accent5">
                    <a:lumMod val="50000"/>
                  </a:schemeClr>
                </a:solidFill>
                <a:latin typeface="Times New Roman" pitchFamily="18" charset="0"/>
                <a:cs typeface="Times New Roman" pitchFamily="18" charset="0"/>
              </a:rPr>
              <a:t>new pollutants are produced as a result of atmospheric chemistry</a:t>
            </a:r>
            <a:r>
              <a:rPr lang="en-US" sz="2800" b="1" dirty="0" smtClean="0">
                <a:solidFill>
                  <a:schemeClr val="accent5">
                    <a:lumMod val="50000"/>
                  </a:schemeClr>
                </a:solidFill>
                <a:latin typeface="Times New Roman" pitchFamily="18" charset="0"/>
                <a:cs typeface="Times New Roman" pitchFamily="18" charset="0"/>
              </a:rPr>
              <a:t>.</a:t>
            </a:r>
            <a:endParaRPr lang="en-US" sz="2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34373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69866"/>
            <a:ext cx="8280920" cy="3280898"/>
          </a:xfrm>
          <a:prstGeom prst="rect">
            <a:avLst/>
          </a:prstGeom>
        </p:spPr>
        <p:txBody>
          <a:bodyPr wrap="square">
            <a:spAutoFit/>
          </a:bodyPr>
          <a:lstStyle/>
          <a:p>
            <a:pPr lvl="0" algn="just" rtl="0">
              <a:spcBef>
                <a:spcPct val="20000"/>
              </a:spcBef>
              <a:buClr>
                <a:srgbClr val="93A299"/>
              </a:buClr>
              <a:buSzPct val="85000"/>
            </a:pPr>
            <a:r>
              <a:rPr lang="en-US" sz="2800" b="1" dirty="0">
                <a:solidFill>
                  <a:schemeClr val="accent5">
                    <a:lumMod val="50000"/>
                  </a:schemeClr>
                </a:solidFill>
                <a:latin typeface="Times New Roman" pitchFamily="18" charset="0"/>
                <a:cs typeface="Times New Roman" pitchFamily="18" charset="0"/>
              </a:rPr>
              <a:t>Major gaseous pollutants identified as significant public health &amp; welfare effects are discussed in their chemical properties , reaction , sources :- </a:t>
            </a:r>
            <a:endParaRPr lang="en-US" sz="2800" b="1" dirty="0" smtClean="0">
              <a:solidFill>
                <a:schemeClr val="accent5">
                  <a:lumMod val="50000"/>
                </a:schemeClr>
              </a:solidFill>
              <a:latin typeface="Times New Roman" pitchFamily="18" charset="0"/>
              <a:cs typeface="Times New Roman" pitchFamily="18" charset="0"/>
            </a:endParaRPr>
          </a:p>
          <a:p>
            <a:pPr lvl="0" algn="just" rtl="0">
              <a:spcBef>
                <a:spcPct val="20000"/>
              </a:spcBef>
              <a:buClr>
                <a:srgbClr val="93A299"/>
              </a:buClr>
              <a:buSzPct val="85000"/>
            </a:pPr>
            <a:endParaRPr lang="en-US" sz="2800" b="1" dirty="0">
              <a:solidFill>
                <a:schemeClr val="accent5">
                  <a:lumMod val="50000"/>
                </a:schemeClr>
              </a:solidFill>
              <a:latin typeface="Times New Roman" pitchFamily="18" charset="0"/>
              <a:cs typeface="Times New Roman" pitchFamily="18" charset="0"/>
            </a:endParaRPr>
          </a:p>
          <a:p>
            <a:pPr lvl="0" algn="just" rtl="0">
              <a:spcBef>
                <a:spcPct val="20000"/>
              </a:spcBef>
              <a:buClr>
                <a:srgbClr val="93A299"/>
              </a:buClr>
              <a:buSzPct val="85000"/>
            </a:pPr>
            <a:r>
              <a:rPr lang="en-US" sz="2800" b="1" dirty="0">
                <a:solidFill>
                  <a:srgbClr val="FF0000"/>
                </a:solidFill>
                <a:latin typeface="Times New Roman" pitchFamily="18" charset="0"/>
                <a:cs typeface="Times New Roman" pitchFamily="18" charset="0"/>
              </a:rPr>
              <a:t>a) </a:t>
            </a:r>
            <a:r>
              <a:rPr lang="en-US" sz="2800" b="1" u="sng" dirty="0">
                <a:solidFill>
                  <a:srgbClr val="FF0000"/>
                </a:solidFill>
                <a:latin typeface="Times New Roman" pitchFamily="18" charset="0"/>
                <a:cs typeface="Times New Roman" pitchFamily="18" charset="0"/>
              </a:rPr>
              <a:t>Inorganic pollutants </a:t>
            </a:r>
            <a:r>
              <a:rPr lang="en-US" sz="2800" b="1" dirty="0">
                <a:solidFill>
                  <a:srgbClr val="FF0000"/>
                </a:solidFill>
                <a:latin typeface="Times New Roman" pitchFamily="18" charset="0"/>
                <a:cs typeface="Times New Roman" pitchFamily="18" charset="0"/>
              </a:rPr>
              <a:t>"carbon comp., Nitrogen comp, </a:t>
            </a:r>
            <a:r>
              <a:rPr lang="en-US" sz="2800" b="1" dirty="0" err="1">
                <a:solidFill>
                  <a:srgbClr val="FF0000"/>
                </a:solidFill>
                <a:latin typeface="Times New Roman" pitchFamily="18" charset="0"/>
                <a:cs typeface="Times New Roman" pitchFamily="18" charset="0"/>
              </a:rPr>
              <a:t>sulphur</a:t>
            </a:r>
            <a:r>
              <a:rPr lang="en-US" sz="2800" b="1" dirty="0">
                <a:solidFill>
                  <a:srgbClr val="FF0000"/>
                </a:solidFill>
                <a:latin typeface="Times New Roman" pitchFamily="18" charset="0"/>
                <a:cs typeface="Times New Roman" pitchFamily="18" charset="0"/>
              </a:rPr>
              <a:t> comp., Halogen comp &amp; Oxidizing agents "</a:t>
            </a:r>
          </a:p>
        </p:txBody>
      </p:sp>
    </p:spTree>
    <p:extLst>
      <p:ext uri="{BB962C8B-B14F-4D97-AF65-F5344CB8AC3E}">
        <p14:creationId xmlns:p14="http://schemas.microsoft.com/office/powerpoint/2010/main" val="3788200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87097"/>
            <a:ext cx="8928992" cy="3010055"/>
          </a:xfrm>
          <a:prstGeom prst="rect">
            <a:avLst/>
          </a:prstGeom>
        </p:spPr>
        <p:txBody>
          <a:bodyPr wrap="square">
            <a:spAutoFit/>
          </a:bodyPr>
          <a:lstStyle/>
          <a:p>
            <a:pPr lvl="0" algn="ctr" rtl="0">
              <a:spcBef>
                <a:spcPct val="20000"/>
              </a:spcBef>
              <a:buClr>
                <a:srgbClr val="93A299"/>
              </a:buClr>
              <a:buSzPct val="85000"/>
            </a:pPr>
            <a:r>
              <a:rPr lang="en-US" sz="2800" b="1" dirty="0">
                <a:solidFill>
                  <a:schemeClr val="accent5">
                    <a:lumMod val="50000"/>
                  </a:schemeClr>
                </a:solidFill>
                <a:latin typeface="Times New Roman" pitchFamily="18" charset="0"/>
                <a:cs typeface="Times New Roman" pitchFamily="18" charset="0"/>
              </a:rPr>
              <a:t>CO, CO2 are emitted to the atmosphere by both natural &amp; anthropogenic.</a:t>
            </a:r>
          </a:p>
          <a:p>
            <a:pPr lvl="0" algn="l" rtl="0">
              <a:spcBef>
                <a:spcPct val="20000"/>
              </a:spcBef>
              <a:buClr>
                <a:srgbClr val="93A299"/>
              </a:buClr>
              <a:buSzPct val="85000"/>
            </a:pPr>
            <a:r>
              <a:rPr lang="en-US" sz="2800" b="1" i="1" dirty="0">
                <a:solidFill>
                  <a:srgbClr val="C0000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i - Carbon Dioxide CO</a:t>
            </a:r>
            <a:r>
              <a:rPr lang="en-US" sz="3200" b="1" i="1" baseline="-25000" dirty="0">
                <a:solidFill>
                  <a:srgbClr val="C00000"/>
                </a:solidFill>
                <a:latin typeface="Times New Roman" pitchFamily="18" charset="0"/>
                <a:cs typeface="Times New Roman" pitchFamily="18" charset="0"/>
              </a:rPr>
              <a:t>2   </a:t>
            </a:r>
            <a:r>
              <a:rPr lang="en-US" sz="3200" b="1" i="1" dirty="0">
                <a:solidFill>
                  <a:srgbClr val="C00000"/>
                </a:solidFill>
                <a:latin typeface="Times New Roman" pitchFamily="18" charset="0"/>
                <a:cs typeface="Times New Roman" pitchFamily="18" charset="0"/>
              </a:rPr>
              <a:t> </a:t>
            </a:r>
          </a:p>
          <a:p>
            <a:pPr marL="182880" lvl="0" indent="-182880" algn="l" rtl="0">
              <a:spcBef>
                <a:spcPct val="20000"/>
              </a:spcBef>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All living matter on the earth is involved in the reactions of CO</a:t>
            </a:r>
            <a:r>
              <a:rPr lang="en-US" sz="2800" b="1" baseline="-25000" dirty="0">
                <a:solidFill>
                  <a:schemeClr val="tx1">
                    <a:lumMod val="90000"/>
                    <a:lumOff val="10000"/>
                  </a:schemeClr>
                </a:solidFill>
                <a:latin typeface="Times New Roman" pitchFamily="18" charset="0"/>
                <a:cs typeface="Times New Roman" pitchFamily="18" charset="0"/>
              </a:rPr>
              <a:t>2</a:t>
            </a:r>
            <a:r>
              <a:rPr lang="en-US" sz="2800" baseline="-25000" dirty="0">
                <a:solidFill>
                  <a:schemeClr val="tx1">
                    <a:lumMod val="90000"/>
                    <a:lumOff val="10000"/>
                  </a:schemeClr>
                </a:solidFill>
                <a:latin typeface="Times New Roman" pitchFamily="18" charset="0"/>
                <a:cs typeface="Times New Roman" pitchFamily="18" charset="0"/>
              </a:rPr>
              <a:t> </a:t>
            </a:r>
            <a:r>
              <a:rPr lang="en-US" sz="2800" dirty="0">
                <a:solidFill>
                  <a:schemeClr val="tx1">
                    <a:lumMod val="90000"/>
                    <a:lumOff val="10000"/>
                  </a:schemeClr>
                </a:solidFill>
                <a:latin typeface="Times New Roman" pitchFamily="18" charset="0"/>
                <a:cs typeface="Times New Roman" pitchFamily="18" charset="0"/>
              </a:rPr>
              <a:t> in the atmosphere.</a:t>
            </a:r>
          </a:p>
          <a:p>
            <a:pPr marL="182880" lvl="0" indent="-182880" algn="l" rtl="0">
              <a:spcBef>
                <a:spcPct val="20000"/>
              </a:spcBef>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It is produced and emitted </a:t>
            </a:r>
            <a:r>
              <a:rPr lang="en-US" sz="2800" b="1" dirty="0">
                <a:solidFill>
                  <a:srgbClr val="0070C0"/>
                </a:solidFill>
                <a:latin typeface="Times New Roman" pitchFamily="18" charset="0"/>
                <a:cs typeface="Times New Roman" pitchFamily="18" charset="0"/>
              </a:rPr>
              <a:t>naturally &amp; anthropogenic</a:t>
            </a:r>
            <a:endParaRPr lang="ar-EG" dirty="0">
              <a:solidFill>
                <a:srgbClr val="0070C0"/>
              </a:solidFill>
            </a:endParaRPr>
          </a:p>
        </p:txBody>
      </p:sp>
      <p:sp>
        <p:nvSpPr>
          <p:cNvPr id="3" name="Rectangle 2"/>
          <p:cNvSpPr/>
          <p:nvPr/>
        </p:nvSpPr>
        <p:spPr>
          <a:xfrm>
            <a:off x="2410189" y="692696"/>
            <a:ext cx="4323621" cy="584775"/>
          </a:xfrm>
          <a:prstGeom prst="rect">
            <a:avLst/>
          </a:prstGeom>
        </p:spPr>
        <p:txBody>
          <a:bodyPr wrap="none">
            <a:spAutoFit/>
          </a:bodyPr>
          <a:lstStyle/>
          <a:p>
            <a:pPr lvl="0" algn="ctr" rtl="0">
              <a:spcBef>
                <a:spcPct val="20000"/>
              </a:spcBef>
              <a:buClr>
                <a:srgbClr val="93A299"/>
              </a:buClr>
              <a:buSzPct val="85000"/>
            </a:pPr>
            <a:r>
              <a:rPr lang="en-US" sz="3200" b="1" u="sng" cap="all" dirty="0">
                <a:solidFill>
                  <a:srgbClr val="FF0000"/>
                </a:solidFill>
                <a:latin typeface="Times New Roman" pitchFamily="18" charset="0"/>
                <a:cs typeface="Times New Roman" pitchFamily="18" charset="0"/>
              </a:rPr>
              <a:t>[1] Carbon Oxides </a:t>
            </a:r>
          </a:p>
        </p:txBody>
      </p:sp>
    </p:spTree>
    <p:extLst>
      <p:ext uri="{BB962C8B-B14F-4D97-AF65-F5344CB8AC3E}">
        <p14:creationId xmlns:p14="http://schemas.microsoft.com/office/powerpoint/2010/main" val="264302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9145016" cy="6321731"/>
          </a:xfrm>
          <a:prstGeom prst="rect">
            <a:avLst/>
          </a:prstGeom>
        </p:spPr>
        <p:txBody>
          <a:bodyPr wrap="square">
            <a:spAutoFit/>
          </a:bodyPr>
          <a:lstStyle/>
          <a:p>
            <a:pPr lvl="0" algn="l" rtl="0">
              <a:spcBef>
                <a:spcPct val="20000"/>
              </a:spcBef>
              <a:spcAft>
                <a:spcPts val="1200"/>
              </a:spcAft>
              <a:buClr>
                <a:srgbClr val="93A299"/>
              </a:buClr>
              <a:buSzPct val="85000"/>
            </a:pPr>
            <a:r>
              <a:rPr lang="en-US" sz="2800" b="1" dirty="0">
                <a:solidFill>
                  <a:srgbClr val="C00000"/>
                </a:solidFill>
              </a:rPr>
              <a:t> 1. Naturally Source:- </a:t>
            </a:r>
          </a:p>
          <a:p>
            <a:pPr marL="182880" lvl="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Biological decomposition, combustion &amp; weathering of organic matter. Carbonates in rock, soil &amp; water. </a:t>
            </a:r>
          </a:p>
          <a:p>
            <a:pPr marL="182880" lvl="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Lime stones – dolomites </a:t>
            </a:r>
          </a:p>
          <a:p>
            <a:pPr marL="182880" lvl="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Coal – petroleum </a:t>
            </a:r>
          </a:p>
          <a:p>
            <a:pPr marL="182880" lvl="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Volcanoes </a:t>
            </a:r>
          </a:p>
          <a:p>
            <a:pPr marL="182880" lvl="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Respiration            90% </a:t>
            </a:r>
          </a:p>
          <a:p>
            <a:pPr algn="l" rtl="0">
              <a:spcBef>
                <a:spcPct val="20000"/>
              </a:spcBef>
              <a:spcAft>
                <a:spcPts val="1200"/>
              </a:spcAft>
              <a:buClr>
                <a:srgbClr val="93A299"/>
              </a:buClr>
              <a:buSzPct val="85000"/>
            </a:pPr>
            <a:r>
              <a:rPr lang="en-US" sz="2800" b="1" dirty="0">
                <a:solidFill>
                  <a:srgbClr val="FFFF00"/>
                </a:solidFill>
              </a:rPr>
              <a:t> </a:t>
            </a:r>
            <a:r>
              <a:rPr lang="en-US" sz="2800" b="1" dirty="0">
                <a:solidFill>
                  <a:srgbClr val="C00000"/>
                </a:solidFill>
              </a:rPr>
              <a:t>2. Anthropogenic Source:- </a:t>
            </a:r>
          </a:p>
          <a:p>
            <a:pPr marL="18288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Combustion of fossil fuels</a:t>
            </a:r>
          </a:p>
          <a:p>
            <a:pPr marL="182880" indent="-182880" algn="l" rtl="0">
              <a:spcBef>
                <a:spcPct val="200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Biomass burning, agriculture "indirect source" </a:t>
            </a:r>
            <a:endParaRPr lang="ar-EG" sz="2800" dirty="0">
              <a:solidFill>
                <a:schemeClr val="tx1">
                  <a:lumMod val="90000"/>
                  <a:lumOff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27886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10981"/>
            <a:ext cx="8856984" cy="4878259"/>
          </a:xfrm>
          <a:prstGeom prst="rect">
            <a:avLst/>
          </a:prstGeom>
        </p:spPr>
        <p:txBody>
          <a:bodyPr wrap="square">
            <a:spAutoFit/>
          </a:bodyPr>
          <a:lstStyle/>
          <a:p>
            <a:pPr marL="182880" lvl="0" indent="-182880" algn="just" rtl="0">
              <a:lnSpc>
                <a:spcPct val="110000"/>
              </a:lnSpc>
              <a:spcBef>
                <a:spcPts val="6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CO</a:t>
            </a:r>
            <a:r>
              <a:rPr lang="en-US" sz="2800" baseline="-25000" dirty="0">
                <a:solidFill>
                  <a:schemeClr val="tx1">
                    <a:lumMod val="90000"/>
                    <a:lumOff val="10000"/>
                  </a:schemeClr>
                </a:solidFill>
                <a:latin typeface="Times New Roman" pitchFamily="18" charset="0"/>
                <a:cs typeface="Times New Roman" pitchFamily="18" charset="0"/>
              </a:rPr>
              <a:t>2</a:t>
            </a:r>
            <a:r>
              <a:rPr lang="en-US" sz="2800" dirty="0">
                <a:solidFill>
                  <a:schemeClr val="tx1">
                    <a:lumMod val="90000"/>
                    <a:lumOff val="10000"/>
                  </a:schemeClr>
                </a:solidFill>
                <a:latin typeface="Times New Roman" pitchFamily="18" charset="0"/>
                <a:cs typeface="Times New Roman" pitchFamily="18" charset="0"/>
              </a:rPr>
              <a:t> is nontoxic, it is major raw material in plant photosynthesis </a:t>
            </a:r>
          </a:p>
          <a:p>
            <a:pPr marL="182880" lvl="0" indent="-182880" algn="just" rtl="0">
              <a:lnSpc>
                <a:spcPct val="110000"/>
              </a:lnSpc>
              <a:spcBef>
                <a:spcPts val="6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Changes in Atmospheric Co</a:t>
            </a:r>
            <a:r>
              <a:rPr lang="en-US" sz="2800" baseline="-25000" dirty="0">
                <a:solidFill>
                  <a:schemeClr val="tx1">
                    <a:lumMod val="90000"/>
                    <a:lumOff val="10000"/>
                  </a:schemeClr>
                </a:solidFill>
                <a:latin typeface="Times New Roman" pitchFamily="18" charset="0"/>
                <a:cs typeface="Times New Roman" pitchFamily="18" charset="0"/>
              </a:rPr>
              <a:t>2</a:t>
            </a:r>
            <a:r>
              <a:rPr lang="en-US" sz="2800" dirty="0">
                <a:solidFill>
                  <a:schemeClr val="tx1">
                    <a:lumMod val="90000"/>
                    <a:lumOff val="10000"/>
                  </a:schemeClr>
                </a:solidFill>
                <a:latin typeface="Times New Roman" pitchFamily="18" charset="0"/>
                <a:cs typeface="Times New Roman" pitchFamily="18" charset="0"/>
              </a:rPr>
              <a:t> levels occurred through geological time due to human activities that cause global climate warming </a:t>
            </a:r>
            <a:endParaRPr lang="en-US" sz="2800" b="1" dirty="0">
              <a:solidFill>
                <a:schemeClr val="tx1">
                  <a:lumMod val="90000"/>
                  <a:lumOff val="10000"/>
                </a:schemeClr>
              </a:solidFill>
              <a:latin typeface="Times New Roman" pitchFamily="18" charset="0"/>
              <a:cs typeface="Times New Roman" pitchFamily="18" charset="0"/>
            </a:endParaRPr>
          </a:p>
          <a:p>
            <a:pPr lvl="0" algn="just" rtl="0">
              <a:spcBef>
                <a:spcPts val="600"/>
              </a:spcBef>
              <a:spcAft>
                <a:spcPts val="1200"/>
              </a:spcAft>
              <a:buClr>
                <a:srgbClr val="93A299"/>
              </a:buClr>
              <a:buSzPct val="85000"/>
            </a:pPr>
            <a:r>
              <a:rPr lang="en-US" sz="2800" b="1" dirty="0">
                <a:solidFill>
                  <a:srgbClr val="C00000"/>
                </a:solidFill>
                <a:latin typeface="Times New Roman" pitchFamily="18" charset="0"/>
                <a:cs typeface="Times New Roman" pitchFamily="18" charset="0"/>
              </a:rPr>
              <a:t>It is removed from atmosphere by: </a:t>
            </a:r>
          </a:p>
          <a:p>
            <a:pPr marL="182880" lvl="0" indent="-182880" algn="just" rtl="0">
              <a:spcBef>
                <a:spcPts val="600"/>
              </a:spcBef>
              <a:spcAft>
                <a:spcPts val="1200"/>
              </a:spcAft>
              <a:buClr>
                <a:srgbClr val="C00000"/>
              </a:buClr>
              <a:buSzPct val="85000"/>
              <a:buFont typeface="Wingdings" pitchFamily="2" charset="2"/>
              <a:buChar char="v"/>
            </a:pPr>
            <a:r>
              <a:rPr lang="en-US" sz="2800" dirty="0">
                <a:solidFill>
                  <a:schemeClr val="tx1">
                    <a:lumMod val="90000"/>
                    <a:lumOff val="10000"/>
                  </a:schemeClr>
                </a:solidFill>
                <a:latin typeface="Times New Roman" pitchFamily="18" charset="0"/>
                <a:cs typeface="Times New Roman" pitchFamily="18" charset="0"/>
              </a:rPr>
              <a:t>Plants "photosynthesis" &amp; stored in the earth's crust as coal, oil &amp; natural gas as energy sources, it is resulting in significant increase in atmospheric CO</a:t>
            </a:r>
            <a:r>
              <a:rPr lang="en-US" sz="2800" baseline="-25000" dirty="0">
                <a:solidFill>
                  <a:schemeClr val="tx1">
                    <a:lumMod val="90000"/>
                    <a:lumOff val="10000"/>
                  </a:schemeClr>
                </a:solidFill>
                <a:latin typeface="Times New Roman" pitchFamily="18" charset="0"/>
                <a:cs typeface="Times New Roman" pitchFamily="18" charset="0"/>
              </a:rPr>
              <a:t>2</a:t>
            </a:r>
            <a:r>
              <a:rPr lang="en-US" sz="2800" dirty="0" smtClean="0">
                <a:solidFill>
                  <a:schemeClr val="tx1">
                    <a:lumMod val="90000"/>
                    <a:lumOff val="10000"/>
                  </a:schemeClr>
                </a:solidFill>
                <a:latin typeface="Times New Roman" pitchFamily="18" charset="0"/>
                <a:cs typeface="Times New Roman" pitchFamily="18" charset="0"/>
              </a:rPr>
              <a:t>.</a:t>
            </a:r>
            <a:endParaRPr lang="en-US" sz="2800" dirty="0">
              <a:solidFill>
                <a:schemeClr val="tx1">
                  <a:lumMod val="90000"/>
                  <a:lumOff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5811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214290"/>
            <a:ext cx="8572560" cy="6429420"/>
          </a:xfrm>
        </p:spPr>
        <p:txBody>
          <a:bodyPr>
            <a:normAutofit/>
          </a:bodyPr>
          <a:lstStyle/>
          <a:p>
            <a:pPr algn="just" rtl="0"/>
            <a:r>
              <a:rPr lang="en-US" sz="2800" dirty="0" smtClean="0">
                <a:latin typeface="Times New Roman" pitchFamily="18" charset="0"/>
                <a:cs typeface="Times New Roman" pitchFamily="18" charset="0"/>
              </a:rPr>
              <a:t>Natural processes cause pollution, but all pollution troubles are anthropogenic, increasing with:</a:t>
            </a:r>
          </a:p>
          <a:p>
            <a:pPr lvl="0" algn="just" rtl="0"/>
            <a:r>
              <a:rPr lang="en-US" sz="2800" dirty="0" smtClean="0">
                <a:latin typeface="Times New Roman" pitchFamily="18" charset="0"/>
                <a:cs typeface="Times New Roman" pitchFamily="18" charset="0"/>
              </a:rPr>
              <a:t>Migration of people from contusive into cities.</a:t>
            </a:r>
          </a:p>
          <a:p>
            <a:pPr lvl="0" algn="just" rtl="0"/>
            <a:r>
              <a:rPr lang="en-US" sz="2800" dirty="0" smtClean="0">
                <a:latin typeface="Times New Roman" pitchFamily="18" charset="0"/>
                <a:cs typeface="Times New Roman" pitchFamily="18" charset="0"/>
              </a:rPr>
              <a:t>Development of industry.</a:t>
            </a:r>
          </a:p>
          <a:p>
            <a:pPr lvl="0" algn="just" rtl="0"/>
            <a:r>
              <a:rPr lang="en-US" sz="2800" dirty="0" smtClean="0">
                <a:latin typeface="Times New Roman" pitchFamily="18" charset="0"/>
                <a:cs typeface="Times New Roman" pitchFamily="18" charset="0"/>
              </a:rPr>
              <a:t>Use of energy sources (coal, fossil fuels, oil, and natural gas) to power of their technology.</a:t>
            </a:r>
          </a:p>
          <a:p>
            <a:pPr algn="just" rtl="0">
              <a:buNone/>
            </a:pPr>
            <a:r>
              <a:rPr lang="en-US" sz="3200" b="1" dirty="0" smtClean="0">
                <a:solidFill>
                  <a:srgbClr val="FF0000"/>
                </a:solidFill>
                <a:latin typeface="Times New Roman" pitchFamily="18" charset="0"/>
                <a:cs typeface="Times New Roman" pitchFamily="18" charset="0"/>
              </a:rPr>
              <a:t>     Types of Pollution:</a:t>
            </a:r>
            <a:endParaRPr lang="en-US" sz="3200" dirty="0" smtClean="0">
              <a:solidFill>
                <a:srgbClr val="FF0000"/>
              </a:solidFill>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Every </a:t>
            </a:r>
            <a:r>
              <a:rPr lang="en-US" sz="2800" dirty="0">
                <a:latin typeface="Times New Roman" pitchFamily="18" charset="0"/>
                <a:cs typeface="Times New Roman" pitchFamily="18" charset="0"/>
              </a:rPr>
              <a:t>human society rural, urban, industrial and technologically society dispose of by-products and waste products into biosphere in quantities, so greater than that of normal functioning of ecosystems and effect on plants, animals and man</a:t>
            </a:r>
            <a:r>
              <a:rPr lang="en-US" sz="2400" dirty="0">
                <a:latin typeface="Times New Roman" pitchFamily="18" charset="0"/>
                <a:cs typeface="Times New Roman" pitchFamily="18" charset="0"/>
              </a:rPr>
              <a:t>.</a:t>
            </a:r>
          </a:p>
          <a:p>
            <a:endParaRPr lang="ar-EG" dirty="0"/>
          </a:p>
        </p:txBody>
      </p:sp>
    </p:spTree>
    <p:extLst>
      <p:ext uri="{BB962C8B-B14F-4D97-AF65-F5344CB8AC3E}">
        <p14:creationId xmlns:p14="http://schemas.microsoft.com/office/powerpoint/2010/main" val="1831883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45286"/>
            <a:ext cx="8208912" cy="2917722"/>
          </a:xfrm>
          <a:prstGeom prst="rect">
            <a:avLst/>
          </a:prstGeom>
        </p:spPr>
        <p:txBody>
          <a:bodyPr wrap="square">
            <a:spAutoFit/>
          </a:bodyPr>
          <a:lstStyle/>
          <a:p>
            <a:pPr marL="182880" lvl="0" indent="-182880" algn="just" rtl="0">
              <a:spcBef>
                <a:spcPct val="20000"/>
              </a:spcBef>
              <a:spcAft>
                <a:spcPts val="1200"/>
              </a:spcAft>
              <a:buClr>
                <a:srgbClr val="C00000"/>
              </a:buClr>
              <a:buSzPct val="85000"/>
              <a:buFont typeface="Wingdings" pitchFamily="2" charset="2"/>
              <a:buChar char="v"/>
            </a:pPr>
            <a:r>
              <a:rPr lang="en-US" sz="2800" dirty="0">
                <a:solidFill>
                  <a:srgbClr val="292934">
                    <a:lumMod val="90000"/>
                    <a:lumOff val="10000"/>
                  </a:srgbClr>
                </a:solidFill>
                <a:latin typeface="Times New Roman" pitchFamily="18" charset="0"/>
                <a:cs typeface="Times New Roman" pitchFamily="18" charset="0"/>
              </a:rPr>
              <a:t>CO</a:t>
            </a:r>
            <a:r>
              <a:rPr lang="en-US" sz="2800" baseline="-25000" dirty="0">
                <a:solidFill>
                  <a:srgbClr val="292934">
                    <a:lumMod val="90000"/>
                    <a:lumOff val="10000"/>
                  </a:srgbClr>
                </a:solidFill>
                <a:latin typeface="Times New Roman" pitchFamily="18" charset="0"/>
                <a:cs typeface="Times New Roman" pitchFamily="18" charset="0"/>
              </a:rPr>
              <a:t>2</a:t>
            </a:r>
            <a:r>
              <a:rPr lang="en-US" sz="2800" dirty="0">
                <a:solidFill>
                  <a:srgbClr val="292934">
                    <a:lumMod val="90000"/>
                    <a:lumOff val="10000"/>
                  </a:srgbClr>
                </a:solidFill>
                <a:latin typeface="Times New Roman" pitchFamily="18" charset="0"/>
                <a:cs typeface="Times New Roman" pitchFamily="18" charset="0"/>
              </a:rPr>
              <a:t> is very soluble in water &amp; earth's oceans removing 50% of anthropogenic emission.</a:t>
            </a:r>
          </a:p>
          <a:p>
            <a:pPr marL="182880" lvl="0" indent="-182880" algn="just" rtl="0">
              <a:spcBef>
                <a:spcPct val="20000"/>
              </a:spcBef>
              <a:spcAft>
                <a:spcPts val="1200"/>
              </a:spcAft>
              <a:buClr>
                <a:srgbClr val="C00000"/>
              </a:buClr>
              <a:buSzPct val="85000"/>
              <a:buFont typeface="Wingdings" pitchFamily="2" charset="2"/>
              <a:buChar char="v"/>
            </a:pPr>
            <a:r>
              <a:rPr lang="en-US" sz="2800" dirty="0">
                <a:solidFill>
                  <a:srgbClr val="292934">
                    <a:lumMod val="90000"/>
                    <a:lumOff val="10000"/>
                  </a:srgbClr>
                </a:solidFill>
                <a:latin typeface="Times New Roman" pitchFamily="18" charset="0"/>
                <a:cs typeface="Times New Roman" pitchFamily="18" charset="0"/>
              </a:rPr>
              <a:t>World's forests served as major sinks for CO</a:t>
            </a:r>
            <a:r>
              <a:rPr lang="en-US" sz="2800" baseline="-25000" dirty="0">
                <a:solidFill>
                  <a:srgbClr val="292934">
                    <a:lumMod val="90000"/>
                    <a:lumOff val="10000"/>
                  </a:srgbClr>
                </a:solidFill>
                <a:latin typeface="Times New Roman" pitchFamily="18" charset="0"/>
                <a:cs typeface="Times New Roman" pitchFamily="18" charset="0"/>
              </a:rPr>
              <a:t>2</a:t>
            </a:r>
            <a:r>
              <a:rPr lang="en-US" sz="2800" dirty="0">
                <a:solidFill>
                  <a:srgbClr val="292934">
                    <a:lumMod val="90000"/>
                    <a:lumOff val="10000"/>
                  </a:srgbClr>
                </a:solidFill>
                <a:latin typeface="Times New Roman" pitchFamily="18" charset="0"/>
                <a:cs typeface="Times New Roman" pitchFamily="18" charset="0"/>
              </a:rPr>
              <a:t> , burning of high carbon density forests &amp; replacement by low carbon density agricultural has significant decreased these biological sinks</a:t>
            </a:r>
            <a:endParaRPr lang="ar-EG" sz="2800" dirty="0">
              <a:solidFill>
                <a:srgbClr val="292934">
                  <a:lumMod val="90000"/>
                  <a:lumOff val="10000"/>
                </a:srgbClr>
              </a:solidFill>
            </a:endParaRPr>
          </a:p>
        </p:txBody>
      </p:sp>
    </p:spTree>
    <p:extLst>
      <p:ext uri="{BB962C8B-B14F-4D97-AF65-F5344CB8AC3E}">
        <p14:creationId xmlns:p14="http://schemas.microsoft.com/office/powerpoint/2010/main" val="1776531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3967753" cy="584775"/>
          </a:xfrm>
          <a:prstGeom prst="rect">
            <a:avLst/>
          </a:prstGeom>
        </p:spPr>
        <p:txBody>
          <a:bodyPr wrap="none">
            <a:spAutoFit/>
          </a:bodyPr>
          <a:lstStyle/>
          <a:p>
            <a:pPr algn="l" rtl="0"/>
            <a:r>
              <a:rPr lang="en-US" sz="3200" b="1" i="1" dirty="0" smtClean="0">
                <a:solidFill>
                  <a:srgbClr val="C00000"/>
                </a:solidFill>
                <a:latin typeface="Times New Roman" pitchFamily="18" charset="0"/>
                <a:cs typeface="Times New Roman" pitchFamily="18" charset="0"/>
              </a:rPr>
              <a:t>ii - Carbon Oxide CO</a:t>
            </a:r>
            <a:endParaRPr lang="ar-EG" dirty="0">
              <a:solidFill>
                <a:srgbClr val="C00000"/>
              </a:solidFill>
            </a:endParaRPr>
          </a:p>
        </p:txBody>
      </p:sp>
      <p:sp>
        <p:nvSpPr>
          <p:cNvPr id="3" name="Rectangle 2"/>
          <p:cNvSpPr/>
          <p:nvPr/>
        </p:nvSpPr>
        <p:spPr>
          <a:xfrm>
            <a:off x="251520" y="1222412"/>
            <a:ext cx="8892480" cy="5096780"/>
          </a:xfrm>
          <a:prstGeom prst="rect">
            <a:avLst/>
          </a:prstGeom>
        </p:spPr>
        <p:txBody>
          <a:bodyPr wrap="square">
            <a:spAutoFit/>
          </a:bodyPr>
          <a:lstStyle/>
          <a:p>
            <a:pPr marL="182880" lvl="0" indent="-182880" algn="just" rtl="0">
              <a:spcBef>
                <a:spcPct val="20000"/>
              </a:spcBef>
              <a:buClr>
                <a:srgbClr val="C00000"/>
              </a:buClr>
              <a:buSzPct val="85000"/>
              <a:buFont typeface="Wingdings" pitchFamily="2" charset="2"/>
              <a:buChar char="v"/>
            </a:pPr>
            <a:r>
              <a:rPr lang="en-US" sz="2800" dirty="0">
                <a:latin typeface="Times New Roman" pitchFamily="18" charset="0"/>
                <a:cs typeface="Times New Roman" pitchFamily="18" charset="0"/>
              </a:rPr>
              <a:t>It is a colorless, odorless, tasteless gas, non irritating but highly toxic gas.</a:t>
            </a:r>
          </a:p>
          <a:p>
            <a:pPr marL="182880" lvl="0" indent="-182880" algn="just" rtl="0">
              <a:spcBef>
                <a:spcPct val="20000"/>
              </a:spcBef>
              <a:buClr>
                <a:srgbClr val="C00000"/>
              </a:buClr>
              <a:buSzPct val="85000"/>
              <a:buFont typeface="Wingdings" pitchFamily="2" charset="2"/>
              <a:buChar char="v"/>
            </a:pPr>
            <a:endParaRPr lang="en-US" sz="2800" dirty="0">
              <a:solidFill>
                <a:srgbClr val="FFFFFF"/>
              </a:solidFill>
              <a:latin typeface="Times New Roman" pitchFamily="18" charset="0"/>
              <a:cs typeface="Times New Roman" pitchFamily="18" charset="0"/>
            </a:endParaRPr>
          </a:p>
          <a:p>
            <a:pPr lvl="0" algn="l" rtl="0">
              <a:spcBef>
                <a:spcPct val="20000"/>
              </a:spcBef>
              <a:spcAft>
                <a:spcPts val="600"/>
              </a:spcAft>
              <a:buClr>
                <a:srgbClr val="93A299"/>
              </a:buClr>
              <a:buSzPct val="85000"/>
            </a:pPr>
            <a:r>
              <a:rPr lang="en-US" sz="3200" b="1" u="sng" dirty="0">
                <a:solidFill>
                  <a:srgbClr val="4C5A6A">
                    <a:lumMod val="50000"/>
                  </a:srgbClr>
                </a:solidFill>
                <a:latin typeface="Times New Roman" pitchFamily="18" charset="0"/>
                <a:cs typeface="Times New Roman" pitchFamily="18" charset="0"/>
              </a:rPr>
              <a:t>*Source of </a:t>
            </a:r>
            <a:r>
              <a:rPr lang="en-US" sz="3200" b="1" u="sng" dirty="0">
                <a:solidFill>
                  <a:schemeClr val="tx2"/>
                </a:solidFill>
                <a:latin typeface="Times New Roman" pitchFamily="18" charset="0"/>
                <a:cs typeface="Times New Roman" pitchFamily="18" charset="0"/>
              </a:rPr>
              <a:t>CO Emissions :</a:t>
            </a:r>
          </a:p>
          <a:p>
            <a:pPr lvl="0" algn="l" rtl="0">
              <a:spcBef>
                <a:spcPct val="20000"/>
              </a:spcBef>
              <a:spcAft>
                <a:spcPts val="600"/>
              </a:spcAft>
              <a:buClr>
                <a:srgbClr val="EEECE1"/>
              </a:buClr>
              <a:buSzPct val="85000"/>
            </a:pPr>
            <a:r>
              <a:rPr lang="en-US" sz="2800" b="1" dirty="0">
                <a:solidFill>
                  <a:srgbClr val="0070C0"/>
                </a:solidFill>
              </a:rPr>
              <a:t>1. Naturally Source:- </a:t>
            </a:r>
          </a:p>
          <a:p>
            <a:pPr marL="182880" lvl="0" indent="-182880" algn="just" rtl="0">
              <a:spcBef>
                <a:spcPct val="20000"/>
              </a:spcBef>
              <a:spcAft>
                <a:spcPts val="1200"/>
              </a:spcAft>
              <a:buClr>
                <a:srgbClr val="296935"/>
              </a:buClr>
              <a:buSzPct val="85000"/>
              <a:buFont typeface="Wingdings" pitchFamily="2" charset="2"/>
              <a:buChar char="v"/>
            </a:pPr>
            <a:r>
              <a:rPr lang="en-US" sz="2800" dirty="0">
                <a:latin typeface="Times New Roman" pitchFamily="18" charset="0"/>
                <a:cs typeface="Times New Roman" pitchFamily="18" charset="0"/>
              </a:rPr>
              <a:t>Photolytic decomposition of methane CH4 &amp; biogenic HCs as </a:t>
            </a:r>
            <a:r>
              <a:rPr lang="en-US" sz="2800" dirty="0" err="1">
                <a:latin typeface="Times New Roman" pitchFamily="18" charset="0"/>
                <a:cs typeface="Times New Roman" pitchFamily="18" charset="0"/>
              </a:rPr>
              <a:t>terpenes</a:t>
            </a:r>
            <a:r>
              <a:rPr lang="en-US" sz="2800" dirty="0">
                <a:latin typeface="Times New Roman" pitchFamily="18" charset="0"/>
                <a:cs typeface="Times New Roman" pitchFamily="18" charset="0"/>
              </a:rPr>
              <a:t> from decaying vegetation.</a:t>
            </a:r>
          </a:p>
          <a:p>
            <a:pPr marL="182880" lvl="0" indent="-182880" algn="just" rtl="0">
              <a:spcBef>
                <a:spcPct val="20000"/>
              </a:spcBef>
              <a:spcAft>
                <a:spcPts val="1200"/>
              </a:spcAft>
              <a:buClr>
                <a:srgbClr val="296935"/>
              </a:buClr>
              <a:buSzPct val="85000"/>
              <a:buFont typeface="Wingdings" pitchFamily="2" charset="2"/>
              <a:buChar char="v"/>
            </a:pPr>
            <a:r>
              <a:rPr lang="en-US" sz="2800" dirty="0">
                <a:latin typeface="Times New Roman" pitchFamily="18" charset="0"/>
                <a:cs typeface="Times New Roman" pitchFamily="18" charset="0"/>
              </a:rPr>
              <a:t>Microbial processes in the Ocean &amp; soils.</a:t>
            </a:r>
          </a:p>
          <a:p>
            <a:pPr marL="182880" lvl="0" indent="-182880" algn="just" rtl="0">
              <a:spcBef>
                <a:spcPct val="20000"/>
              </a:spcBef>
              <a:spcAft>
                <a:spcPts val="1200"/>
              </a:spcAft>
              <a:buClr>
                <a:srgbClr val="296935"/>
              </a:buClr>
              <a:buSzPct val="85000"/>
              <a:buFont typeface="Wingdings" pitchFamily="2" charset="2"/>
              <a:buChar char="v"/>
            </a:pPr>
            <a:r>
              <a:rPr lang="en-US" sz="2800" dirty="0">
                <a:latin typeface="Times New Roman" pitchFamily="18" charset="0"/>
                <a:cs typeface="Times New Roman" pitchFamily="18" charset="0"/>
              </a:rPr>
              <a:t>Forest fires &amp; Incineration of biomass or solid waste</a:t>
            </a:r>
            <a:r>
              <a:rPr lang="en-US" sz="2800" dirty="0">
                <a:solidFill>
                  <a:srgbClr val="FFFFFF"/>
                </a:solidFill>
                <a:latin typeface="Times New Roman" pitchFamily="18" charset="0"/>
                <a:cs typeface="Times New Roman" pitchFamily="18" charset="0"/>
              </a:rPr>
              <a:t>.</a:t>
            </a:r>
          </a:p>
        </p:txBody>
      </p:sp>
    </p:spTree>
    <p:extLst>
      <p:ext uri="{BB962C8B-B14F-4D97-AF65-F5344CB8AC3E}">
        <p14:creationId xmlns:p14="http://schemas.microsoft.com/office/powerpoint/2010/main" val="2246756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856984" cy="6336704"/>
          </a:xfrm>
          <a:solidFill>
            <a:schemeClr val="bg1"/>
          </a:solidFill>
        </p:spPr>
        <p:txBody>
          <a:bodyPr>
            <a:normAutofit fontScale="92500" lnSpcReduction="10000"/>
          </a:bodyPr>
          <a:lstStyle/>
          <a:p>
            <a:pPr marL="0" indent="0" algn="l" rtl="0">
              <a:spcBef>
                <a:spcPts val="600"/>
              </a:spcBef>
              <a:spcAft>
                <a:spcPts val="1200"/>
              </a:spcAft>
              <a:buClr>
                <a:srgbClr val="EEECE1"/>
              </a:buClr>
              <a:buNone/>
            </a:pPr>
            <a:r>
              <a:rPr lang="en-US" sz="3200" b="1" dirty="0" smtClean="0">
                <a:solidFill>
                  <a:srgbClr val="C0504D">
                    <a:lumMod val="50000"/>
                  </a:srgbClr>
                </a:solidFill>
              </a:rPr>
              <a:t>2. Anthropogenic </a:t>
            </a:r>
            <a:r>
              <a:rPr lang="en-US" sz="3200" b="1" dirty="0">
                <a:solidFill>
                  <a:srgbClr val="C0504D">
                    <a:lumMod val="50000"/>
                  </a:srgbClr>
                </a:solidFill>
              </a:rPr>
              <a:t>Source:- </a:t>
            </a:r>
          </a:p>
          <a:p>
            <a:pPr algn="l" rtl="0">
              <a:spcBef>
                <a:spcPts val="600"/>
              </a:spcBef>
              <a:spcAft>
                <a:spcPts val="1200"/>
              </a:spcAft>
              <a:buClr>
                <a:srgbClr val="C00000"/>
              </a:buClr>
              <a:buFont typeface="Wingdings" pitchFamily="2" charset="2"/>
              <a:buChar char="v"/>
            </a:pPr>
            <a:r>
              <a:rPr lang="en-US" sz="2800" b="1" dirty="0">
                <a:solidFill>
                  <a:srgbClr val="FF0000"/>
                </a:solidFill>
              </a:rPr>
              <a:t>2C + </a:t>
            </a:r>
            <a:r>
              <a:rPr lang="en-US" sz="2800" b="1" dirty="0" smtClean="0">
                <a:solidFill>
                  <a:srgbClr val="FF0000"/>
                </a:solidFill>
              </a:rPr>
              <a:t>O</a:t>
            </a:r>
            <a:r>
              <a:rPr lang="en-US" sz="2800" b="1" baseline="-25000" dirty="0" smtClean="0">
                <a:solidFill>
                  <a:srgbClr val="FF0000"/>
                </a:solidFill>
              </a:rPr>
              <a:t>2</a:t>
            </a:r>
            <a:r>
              <a:rPr lang="en-US" sz="2800" b="1" dirty="0" smtClean="0">
                <a:solidFill>
                  <a:srgbClr val="FF0000"/>
                </a:solidFill>
              </a:rPr>
              <a:t>               2CO</a:t>
            </a:r>
            <a:r>
              <a:rPr lang="en-US" sz="2800" b="1" baseline="-25000" dirty="0" smtClean="0">
                <a:solidFill>
                  <a:srgbClr val="FF0000"/>
                </a:solidFill>
              </a:rPr>
              <a:t> </a:t>
            </a:r>
            <a:r>
              <a:rPr lang="en-US" sz="2800" b="1" dirty="0" smtClean="0">
                <a:solidFill>
                  <a:srgbClr val="FF0000"/>
                </a:solidFill>
              </a:rPr>
              <a:t>      </a:t>
            </a:r>
            <a:r>
              <a:rPr lang="en-US" sz="2800" b="1" dirty="0">
                <a:solidFill>
                  <a:srgbClr val="FF0000"/>
                </a:solidFill>
              </a:rPr>
              <a:t>"intermediate product"</a:t>
            </a:r>
          </a:p>
          <a:p>
            <a:pPr algn="l" rtl="0">
              <a:spcBef>
                <a:spcPts val="600"/>
              </a:spcBef>
              <a:spcAft>
                <a:spcPts val="1200"/>
              </a:spcAft>
              <a:buClr>
                <a:srgbClr val="C00000"/>
              </a:buClr>
              <a:buFont typeface="Wingdings" pitchFamily="2" charset="2"/>
              <a:buChar char="v"/>
            </a:pPr>
            <a:r>
              <a:rPr lang="en-US" sz="2800" b="1" dirty="0" smtClean="0">
                <a:solidFill>
                  <a:srgbClr val="FF0000"/>
                </a:solidFill>
              </a:rPr>
              <a:t>2CO </a:t>
            </a:r>
            <a:r>
              <a:rPr lang="en-US" sz="2800" b="1" dirty="0">
                <a:solidFill>
                  <a:srgbClr val="FF0000"/>
                </a:solidFill>
              </a:rPr>
              <a:t>+ O</a:t>
            </a:r>
            <a:r>
              <a:rPr lang="en-US" sz="2800" b="1" baseline="-25000" dirty="0">
                <a:solidFill>
                  <a:srgbClr val="FF0000"/>
                </a:solidFill>
              </a:rPr>
              <a:t>2</a:t>
            </a:r>
            <a:r>
              <a:rPr lang="en-US" sz="2800" b="1" dirty="0">
                <a:solidFill>
                  <a:srgbClr val="FF0000"/>
                </a:solidFill>
              </a:rPr>
              <a:t> </a:t>
            </a:r>
            <a:r>
              <a:rPr lang="en-US" sz="2800" b="1" dirty="0" smtClean="0">
                <a:solidFill>
                  <a:srgbClr val="FF0000"/>
                </a:solidFill>
              </a:rPr>
              <a:t>              2CO</a:t>
            </a:r>
            <a:r>
              <a:rPr lang="en-US" sz="2800" b="1" baseline="-25000" dirty="0" smtClean="0">
                <a:solidFill>
                  <a:srgbClr val="FF0000"/>
                </a:solidFill>
              </a:rPr>
              <a:t>2 </a:t>
            </a:r>
            <a:r>
              <a:rPr lang="en-US" sz="2800" b="1" dirty="0" smtClean="0">
                <a:solidFill>
                  <a:srgbClr val="FF0000"/>
                </a:solidFill>
              </a:rPr>
              <a:t> </a:t>
            </a:r>
            <a:endParaRPr lang="en-US" sz="2800" b="1" dirty="0">
              <a:solidFill>
                <a:srgbClr val="FF0000"/>
              </a:solidFill>
            </a:endParaRPr>
          </a:p>
          <a:p>
            <a:pPr algn="l" rtl="0">
              <a:spcBef>
                <a:spcPts val="600"/>
              </a:spcBef>
              <a:spcAft>
                <a:spcPts val="1200"/>
              </a:spcAft>
              <a:buClr>
                <a:srgbClr val="C00000"/>
              </a:buClr>
              <a:buFont typeface="Wingdings" pitchFamily="2" charset="2"/>
              <a:buChar char="v"/>
            </a:pPr>
            <a:r>
              <a:rPr lang="en-US" sz="3200" dirty="0"/>
              <a:t>Incomplete combustion of fossil fuels &amp; motor vehicles </a:t>
            </a:r>
          </a:p>
          <a:p>
            <a:pPr algn="l" rtl="0">
              <a:spcBef>
                <a:spcPts val="600"/>
              </a:spcBef>
              <a:spcAft>
                <a:spcPts val="1200"/>
              </a:spcAft>
              <a:buClr>
                <a:srgbClr val="C00000"/>
              </a:buClr>
              <a:buFont typeface="Wingdings" pitchFamily="2" charset="2"/>
              <a:buChar char="v"/>
            </a:pPr>
            <a:r>
              <a:rPr lang="en-US" sz="3200" dirty="0"/>
              <a:t>Industrial processes iron foundries, "incinerators &amp; steel mills"</a:t>
            </a:r>
          </a:p>
          <a:p>
            <a:pPr algn="l" rtl="0">
              <a:spcBef>
                <a:spcPts val="600"/>
              </a:spcBef>
              <a:spcAft>
                <a:spcPts val="1200"/>
              </a:spcAft>
              <a:buClr>
                <a:srgbClr val="C00000"/>
              </a:buClr>
              <a:buFont typeface="Wingdings" pitchFamily="2" charset="2"/>
              <a:buChar char="v"/>
            </a:pPr>
            <a:r>
              <a:rPr lang="en-US" sz="3200" dirty="0"/>
              <a:t>Photolytic Oxidation of anthropogenic </a:t>
            </a:r>
            <a:r>
              <a:rPr lang="en-US" sz="3200" dirty="0" smtClean="0"/>
              <a:t>HC</a:t>
            </a:r>
            <a:r>
              <a:rPr lang="en-US" sz="3200" baseline="-25000" dirty="0" smtClean="0"/>
              <a:t>s</a:t>
            </a:r>
            <a:endParaRPr lang="en-US" sz="3200" dirty="0"/>
          </a:p>
          <a:p>
            <a:pPr algn="l" rtl="0">
              <a:spcBef>
                <a:spcPts val="600"/>
              </a:spcBef>
              <a:spcAft>
                <a:spcPts val="1200"/>
              </a:spcAft>
              <a:buClr>
                <a:srgbClr val="C00000"/>
              </a:buClr>
              <a:buFont typeface="Wingdings" pitchFamily="2" charset="2"/>
              <a:buChar char="v"/>
            </a:pPr>
            <a:r>
              <a:rPr lang="en-US" sz="3200" dirty="0" smtClean="0"/>
              <a:t>Transportation </a:t>
            </a:r>
          </a:p>
          <a:p>
            <a:pPr algn="l" rtl="0">
              <a:spcBef>
                <a:spcPts val="600"/>
              </a:spcBef>
              <a:spcAft>
                <a:spcPts val="1200"/>
              </a:spcAft>
              <a:buClr>
                <a:srgbClr val="C00000"/>
              </a:buClr>
              <a:buFont typeface="Wingdings" pitchFamily="2" charset="2"/>
              <a:buChar char="v"/>
            </a:pPr>
            <a:r>
              <a:rPr lang="en-US" sz="3200" dirty="0" smtClean="0"/>
              <a:t>Solid </a:t>
            </a:r>
            <a:r>
              <a:rPr lang="en-US" sz="3200" dirty="0"/>
              <a:t>waste disposal &amp; miscellaneous burning of things as leaves &amp; brush</a:t>
            </a:r>
            <a:endParaRPr lang="ar-EG" sz="3200" dirty="0"/>
          </a:p>
        </p:txBody>
      </p:sp>
      <p:cxnSp>
        <p:nvCxnSpPr>
          <p:cNvPr id="9" name="Straight Arrow Connector 8"/>
          <p:cNvCxnSpPr/>
          <p:nvPr/>
        </p:nvCxnSpPr>
        <p:spPr>
          <a:xfrm>
            <a:off x="1763688" y="1844824"/>
            <a:ext cx="100811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63688" y="1196752"/>
            <a:ext cx="100811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36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0688"/>
            <a:ext cx="8928992" cy="6124754"/>
          </a:xfrm>
          <a:prstGeom prst="rect">
            <a:avLst/>
          </a:prstGeom>
        </p:spPr>
        <p:txBody>
          <a:bodyPr wrap="square">
            <a:spAutoFit/>
          </a:bodyPr>
          <a:lstStyle/>
          <a:p>
            <a:pPr algn="l" rtl="0"/>
            <a:r>
              <a:rPr lang="en-US" sz="2800" b="1" dirty="0" smtClean="0">
                <a:solidFill>
                  <a:srgbClr val="C0504D">
                    <a:lumMod val="50000"/>
                  </a:srgbClr>
                </a:solidFill>
              </a:rPr>
              <a:t>1</a:t>
            </a:r>
            <a:r>
              <a:rPr lang="en-US" sz="2800" b="1" dirty="0">
                <a:solidFill>
                  <a:srgbClr val="C0504D">
                    <a:lumMod val="50000"/>
                  </a:srgbClr>
                </a:solidFill>
              </a:rPr>
              <a:t>) CO sink processes effect on: </a:t>
            </a:r>
          </a:p>
          <a:p>
            <a:pPr algn="l" rtl="0">
              <a:buClr>
                <a:schemeClr val="accent2">
                  <a:lumMod val="50000"/>
                </a:schemeClr>
              </a:buClr>
              <a:buFont typeface="Wingdings" pitchFamily="2" charset="2"/>
              <a:buChar char="ü"/>
            </a:pPr>
            <a:r>
              <a:rPr lang="en-US" sz="2800" dirty="0"/>
              <a:t>Tropospheric conc. of   OH   &amp;  O</a:t>
            </a:r>
            <a:r>
              <a:rPr lang="en-US" sz="2800" baseline="-25000" dirty="0"/>
              <a:t>3</a:t>
            </a:r>
            <a:r>
              <a:rPr lang="en-US" sz="2800" dirty="0"/>
              <a:t>  "thus oxidizing power of atm." </a:t>
            </a:r>
          </a:p>
          <a:p>
            <a:pPr algn="l" rtl="0">
              <a:buClr>
                <a:schemeClr val="accent2">
                  <a:lumMod val="50000"/>
                </a:schemeClr>
              </a:buClr>
            </a:pPr>
            <a:r>
              <a:rPr lang="en-US" sz="2800" dirty="0"/>
              <a:t>Oxidation of CO in the atmosphere </a:t>
            </a:r>
          </a:p>
          <a:p>
            <a:pPr algn="l" rtl="0">
              <a:buClr>
                <a:schemeClr val="accent2">
                  <a:lumMod val="50000"/>
                </a:schemeClr>
              </a:buClr>
            </a:pPr>
            <a:r>
              <a:rPr lang="en-US" sz="2800" b="1" dirty="0">
                <a:solidFill>
                  <a:srgbClr val="FF0000"/>
                </a:solidFill>
              </a:rPr>
              <a:t>CO</a:t>
            </a:r>
            <a:r>
              <a:rPr lang="en-US" sz="2800" b="1" baseline="-25000" dirty="0">
                <a:solidFill>
                  <a:srgbClr val="FF0000"/>
                </a:solidFill>
              </a:rPr>
              <a:t>2 </a:t>
            </a:r>
            <a:r>
              <a:rPr lang="en-US" sz="2800" b="1" dirty="0">
                <a:solidFill>
                  <a:srgbClr val="FF0000"/>
                </a:solidFill>
              </a:rPr>
              <a:t> + H                   CO + </a:t>
            </a:r>
            <a:r>
              <a:rPr lang="en-US" sz="2800" b="1" dirty="0" smtClean="0">
                <a:solidFill>
                  <a:srgbClr val="FF0000"/>
                </a:solidFill>
              </a:rPr>
              <a:t>OH                             </a:t>
            </a:r>
            <a:endParaRPr lang="en-US" sz="2800" b="1" dirty="0">
              <a:solidFill>
                <a:srgbClr val="FF0000"/>
              </a:solidFill>
            </a:endParaRPr>
          </a:p>
          <a:p>
            <a:pPr algn="l" rtl="0">
              <a:buClr>
                <a:schemeClr val="accent2">
                  <a:lumMod val="50000"/>
                </a:schemeClr>
              </a:buClr>
            </a:pPr>
            <a:r>
              <a:rPr lang="en-US" sz="2800" b="1" dirty="0">
                <a:solidFill>
                  <a:srgbClr val="FF0000"/>
                </a:solidFill>
              </a:rPr>
              <a:t>H + O</a:t>
            </a:r>
            <a:r>
              <a:rPr lang="en-US" sz="2800" b="1" baseline="-25000" dirty="0">
                <a:solidFill>
                  <a:srgbClr val="FF0000"/>
                </a:solidFill>
              </a:rPr>
              <a:t>2</a:t>
            </a:r>
            <a:r>
              <a:rPr lang="en-US" sz="2800" b="1" dirty="0">
                <a:solidFill>
                  <a:srgbClr val="FF0000"/>
                </a:solidFill>
              </a:rPr>
              <a:t> + M                     HO</a:t>
            </a:r>
            <a:r>
              <a:rPr lang="en-US" sz="2800" b="1" baseline="-25000" dirty="0">
                <a:solidFill>
                  <a:srgbClr val="FF0000"/>
                </a:solidFill>
              </a:rPr>
              <a:t>2 </a:t>
            </a:r>
            <a:r>
              <a:rPr lang="en-US" sz="2800" b="1" dirty="0">
                <a:solidFill>
                  <a:srgbClr val="FF0000"/>
                </a:solidFill>
              </a:rPr>
              <a:t> + M </a:t>
            </a:r>
          </a:p>
          <a:p>
            <a:pPr algn="l" rtl="0">
              <a:buClr>
                <a:schemeClr val="accent2">
                  <a:lumMod val="50000"/>
                </a:schemeClr>
              </a:buClr>
              <a:buFont typeface="Wingdings" pitchFamily="2" charset="2"/>
              <a:buChar char="ü"/>
            </a:pPr>
            <a:r>
              <a:rPr lang="en-US" sz="2800" dirty="0"/>
              <a:t>In presence of  </a:t>
            </a:r>
            <a:r>
              <a:rPr lang="en-US" sz="2800" dirty="0" err="1"/>
              <a:t>NO</a:t>
            </a:r>
            <a:r>
              <a:rPr lang="en-US" sz="2800" baseline="-25000" dirty="0" err="1"/>
              <a:t>x</a:t>
            </a:r>
            <a:r>
              <a:rPr lang="en-US" sz="2800" dirty="0"/>
              <a:t> </a:t>
            </a:r>
          </a:p>
          <a:p>
            <a:pPr algn="l" rtl="0">
              <a:buClr>
                <a:schemeClr val="accent2">
                  <a:lumMod val="50000"/>
                </a:schemeClr>
              </a:buClr>
            </a:pPr>
            <a:r>
              <a:rPr lang="en-US" sz="2800" b="1" dirty="0">
                <a:solidFill>
                  <a:srgbClr val="C00000"/>
                </a:solidFill>
              </a:rPr>
              <a:t>                        </a:t>
            </a:r>
            <a:r>
              <a:rPr lang="en-US" sz="2800" b="1" dirty="0" smtClean="0">
                <a:solidFill>
                  <a:srgbClr val="C00000"/>
                </a:solidFill>
              </a:rPr>
              <a:t> HO</a:t>
            </a:r>
            <a:r>
              <a:rPr lang="en-US" sz="2800" b="1" baseline="-25000" dirty="0" smtClean="0">
                <a:solidFill>
                  <a:srgbClr val="C00000"/>
                </a:solidFill>
              </a:rPr>
              <a:t>2</a:t>
            </a:r>
            <a:r>
              <a:rPr lang="en-US" sz="2800" b="1" dirty="0" smtClean="0">
                <a:solidFill>
                  <a:srgbClr val="C00000"/>
                </a:solidFill>
              </a:rPr>
              <a:t> </a:t>
            </a:r>
            <a:r>
              <a:rPr lang="en-US" sz="2800" b="1" dirty="0">
                <a:solidFill>
                  <a:srgbClr val="C00000"/>
                </a:solidFill>
              </a:rPr>
              <a:t>+ NO                     NO</a:t>
            </a:r>
            <a:r>
              <a:rPr lang="en-US" sz="2800" b="1" baseline="-25000" dirty="0">
                <a:solidFill>
                  <a:srgbClr val="C00000"/>
                </a:solidFill>
              </a:rPr>
              <a:t>2 </a:t>
            </a:r>
            <a:r>
              <a:rPr lang="en-US" sz="2800" b="1" dirty="0">
                <a:solidFill>
                  <a:srgbClr val="C00000"/>
                </a:solidFill>
              </a:rPr>
              <a:t> + OH</a:t>
            </a:r>
          </a:p>
          <a:p>
            <a:pPr algn="l" rtl="0">
              <a:buClr>
                <a:schemeClr val="accent2">
                  <a:lumMod val="50000"/>
                </a:schemeClr>
              </a:buClr>
              <a:buFont typeface="Wingdings" pitchFamily="2" charset="2"/>
              <a:buChar char="ü"/>
            </a:pPr>
            <a:r>
              <a:rPr lang="en-US" sz="2800" dirty="0"/>
              <a:t>NO</a:t>
            </a:r>
            <a:r>
              <a:rPr lang="en-US" sz="2800" baseline="-25000" dirty="0"/>
              <a:t>2</a:t>
            </a:r>
            <a:r>
              <a:rPr lang="en-US" sz="2800" dirty="0"/>
              <a:t> is photolysis to produce O</a:t>
            </a:r>
            <a:r>
              <a:rPr lang="en-US" sz="2800" baseline="-25000" dirty="0"/>
              <a:t>3</a:t>
            </a:r>
            <a:r>
              <a:rPr lang="en-US" sz="2800" dirty="0"/>
              <a:t> </a:t>
            </a:r>
          </a:p>
          <a:p>
            <a:pPr algn="l" rtl="0">
              <a:buClr>
                <a:schemeClr val="accent2">
                  <a:lumMod val="50000"/>
                </a:schemeClr>
              </a:buClr>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NO</a:t>
            </a:r>
            <a:r>
              <a:rPr lang="en-US" sz="2800" b="1" baseline="-25000" dirty="0" smtClean="0">
                <a:solidFill>
                  <a:srgbClr val="FF0000"/>
                </a:solidFill>
                <a:latin typeface="Times New Roman" pitchFamily="18" charset="0"/>
                <a:cs typeface="Times New Roman" pitchFamily="18" charset="0"/>
              </a:rPr>
              <a:t>2</a:t>
            </a:r>
            <a:r>
              <a:rPr lang="en-US" sz="2800" b="1" dirty="0" smtClean="0">
                <a:solidFill>
                  <a:srgbClr val="FF0000"/>
                </a:solidFill>
                <a:latin typeface="Times New Roman" pitchFamily="18" charset="0"/>
                <a:cs typeface="Times New Roman" pitchFamily="18" charset="0"/>
              </a:rPr>
              <a:t>              </a:t>
            </a:r>
            <a:r>
              <a:rPr lang="el-GR" sz="2800" b="1" baseline="30000" dirty="0">
                <a:solidFill>
                  <a:srgbClr val="FF0000"/>
                </a:solidFill>
                <a:latin typeface="Times New Roman" pitchFamily="18" charset="0"/>
                <a:cs typeface="Times New Roman" pitchFamily="18" charset="0"/>
              </a:rPr>
              <a:t>λν</a:t>
            </a:r>
            <a:r>
              <a:rPr lang="en-US" sz="2800" b="1" dirty="0">
                <a:solidFill>
                  <a:srgbClr val="FF0000"/>
                </a:solidFill>
                <a:latin typeface="Times New Roman" pitchFamily="18" charset="0"/>
                <a:cs typeface="Times New Roman" pitchFamily="18" charset="0"/>
              </a:rPr>
              <a:t>      O (</a:t>
            </a:r>
            <a:r>
              <a:rPr lang="en-US" sz="2800" b="1" baseline="30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p)</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 NO</a:t>
            </a:r>
          </a:p>
          <a:p>
            <a:pPr algn="l" rtl="0">
              <a:buClr>
                <a:schemeClr val="accent2">
                  <a:lumMod val="50000"/>
                </a:schemeClr>
              </a:buClr>
            </a:pPr>
            <a:r>
              <a:rPr lang="en-US" sz="2800" b="1" dirty="0">
                <a:solidFill>
                  <a:srgbClr val="FF0000"/>
                </a:solidFill>
                <a:latin typeface="Times New Roman" pitchFamily="18" charset="0"/>
                <a:cs typeface="Times New Roman" pitchFamily="18" charset="0"/>
              </a:rPr>
              <a:t>                      O (</a:t>
            </a:r>
            <a:r>
              <a:rPr lang="en-US" sz="2800" b="1" baseline="30000" dirty="0">
                <a:solidFill>
                  <a:srgbClr val="FF0000"/>
                </a:solidFill>
                <a:latin typeface="Times New Roman" pitchFamily="18" charset="0"/>
                <a:cs typeface="Times New Roman" pitchFamily="18" charset="0"/>
              </a:rPr>
              <a:t>3</a:t>
            </a:r>
            <a:r>
              <a:rPr lang="en-US" sz="2800" b="1" dirty="0">
                <a:solidFill>
                  <a:srgbClr val="FF0000"/>
                </a:solidFill>
                <a:latin typeface="Times New Roman" pitchFamily="18" charset="0"/>
                <a:cs typeface="Times New Roman" pitchFamily="18" charset="0"/>
              </a:rPr>
              <a:t>p)</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 O</a:t>
            </a:r>
            <a:r>
              <a:rPr lang="en-US" sz="2800" b="1" baseline="-25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 M                    O</a:t>
            </a:r>
            <a:r>
              <a:rPr lang="en-US" sz="2800" b="1" baseline="-25000" dirty="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 + M</a:t>
            </a:r>
          </a:p>
          <a:p>
            <a:pPr algn="l" rtl="0">
              <a:buClr>
                <a:schemeClr val="accent2">
                  <a:lumMod val="50000"/>
                </a:schemeClr>
              </a:buClr>
            </a:pPr>
            <a:r>
              <a:rPr lang="en-US" sz="2800" dirty="0">
                <a:solidFill>
                  <a:schemeClr val="bg1"/>
                </a:solidFill>
              </a:rPr>
              <a:t>     </a:t>
            </a:r>
            <a:r>
              <a:rPr lang="en-US" sz="2800" dirty="0"/>
              <a:t>O (</a:t>
            </a:r>
            <a:r>
              <a:rPr lang="en-US" sz="2800" baseline="30000" dirty="0"/>
              <a:t>3</a:t>
            </a:r>
            <a:r>
              <a:rPr lang="en-US" sz="2800" dirty="0"/>
              <a:t>p)</a:t>
            </a:r>
            <a:r>
              <a:rPr lang="en-US" sz="2800" baseline="-25000" dirty="0"/>
              <a:t> </a:t>
            </a:r>
            <a:r>
              <a:rPr lang="en-US" sz="2800" dirty="0"/>
              <a:t>  = ground – state atomic oxygen .</a:t>
            </a:r>
          </a:p>
          <a:p>
            <a:pPr algn="l" rtl="0">
              <a:buClr>
                <a:schemeClr val="accent2">
                  <a:lumMod val="50000"/>
                </a:schemeClr>
              </a:buClr>
              <a:buFont typeface="Wingdings" pitchFamily="2" charset="2"/>
              <a:buChar char="ü"/>
            </a:pPr>
            <a:r>
              <a:rPr lang="el-GR" sz="2800" dirty="0"/>
              <a:t> </a:t>
            </a:r>
            <a:r>
              <a:rPr lang="en-US" sz="2800" dirty="0"/>
              <a:t>As     a result of this reaction CO is oxidized to CO</a:t>
            </a:r>
            <a:r>
              <a:rPr lang="en-US" sz="2800" baseline="-25000" dirty="0"/>
              <a:t>2</a:t>
            </a:r>
            <a:endParaRPr lang="en-US" sz="2800" dirty="0"/>
          </a:p>
          <a:p>
            <a:pPr algn="l" rtl="0">
              <a:buClr>
                <a:schemeClr val="accent2">
                  <a:lumMod val="50000"/>
                </a:schemeClr>
              </a:buClr>
            </a:pPr>
            <a:r>
              <a:rPr lang="en-US" sz="2800" dirty="0">
                <a:solidFill>
                  <a:schemeClr val="bg1"/>
                </a:solidFill>
              </a:rPr>
              <a:t>                   </a:t>
            </a:r>
            <a:r>
              <a:rPr lang="en-US" sz="2800" b="1" dirty="0" smtClean="0">
                <a:solidFill>
                  <a:srgbClr val="C00000"/>
                </a:solidFill>
              </a:rPr>
              <a:t>CO </a:t>
            </a:r>
            <a:r>
              <a:rPr lang="en-US" sz="2800" b="1" dirty="0">
                <a:solidFill>
                  <a:srgbClr val="C00000"/>
                </a:solidFill>
              </a:rPr>
              <a:t>+ 2O2 + </a:t>
            </a:r>
            <a:r>
              <a:rPr lang="el-GR" sz="2800" b="1" dirty="0">
                <a:solidFill>
                  <a:srgbClr val="C00000"/>
                </a:solidFill>
              </a:rPr>
              <a:t>λν</a:t>
            </a:r>
            <a:r>
              <a:rPr lang="en-US" sz="2800" b="1" dirty="0">
                <a:solidFill>
                  <a:srgbClr val="C00000"/>
                </a:solidFill>
              </a:rPr>
              <a:t>                     CO2  + O3</a:t>
            </a:r>
          </a:p>
        </p:txBody>
      </p:sp>
      <p:cxnSp>
        <p:nvCxnSpPr>
          <p:cNvPr id="3" name="Straight Arrow Connector 2"/>
          <p:cNvCxnSpPr/>
          <p:nvPr/>
        </p:nvCxnSpPr>
        <p:spPr>
          <a:xfrm>
            <a:off x="1835696" y="2636912"/>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267744" y="3068960"/>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932040" y="3933056"/>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60032" y="5229200"/>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88024" y="6453336"/>
            <a:ext cx="12961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7544" y="44624"/>
            <a:ext cx="3319114" cy="594778"/>
          </a:xfrm>
          <a:prstGeom prst="rect">
            <a:avLst/>
          </a:prstGeom>
        </p:spPr>
        <p:txBody>
          <a:bodyPr wrap="none">
            <a:spAutoFit/>
          </a:bodyPr>
          <a:lstStyle/>
          <a:p>
            <a:pPr lvl="0" algn="l" rtl="0">
              <a:lnSpc>
                <a:spcPct val="110000"/>
              </a:lnSpc>
              <a:buClr>
                <a:srgbClr val="EEECE1"/>
              </a:buClr>
            </a:pPr>
            <a:r>
              <a:rPr lang="en-US" sz="2800" b="1" u="sng" dirty="0">
                <a:solidFill>
                  <a:srgbClr val="C00000"/>
                </a:solidFill>
                <a:latin typeface="Times New Roman" pitchFamily="18" charset="0"/>
                <a:cs typeface="Times New Roman" pitchFamily="18" charset="0"/>
              </a:rPr>
              <a:t>*</a:t>
            </a:r>
            <a:r>
              <a:rPr lang="en-US" sz="3200" b="1" u="sng" dirty="0">
                <a:solidFill>
                  <a:srgbClr val="C00000"/>
                </a:solidFill>
                <a:latin typeface="Times New Roman" pitchFamily="18" charset="0"/>
                <a:cs typeface="Times New Roman" pitchFamily="18" charset="0"/>
              </a:rPr>
              <a:t>Effect &amp; Control</a:t>
            </a:r>
          </a:p>
        </p:txBody>
      </p:sp>
    </p:spTree>
    <p:extLst>
      <p:ext uri="{BB962C8B-B14F-4D97-AF65-F5344CB8AC3E}">
        <p14:creationId xmlns:p14="http://schemas.microsoft.com/office/powerpoint/2010/main" val="4001186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64704"/>
            <a:ext cx="8928992" cy="6057043"/>
          </a:xfrm>
          <a:prstGeom prst="rect">
            <a:avLst/>
          </a:prstGeom>
        </p:spPr>
        <p:txBody>
          <a:bodyPr wrap="square">
            <a:spAutoFit/>
          </a:bodyPr>
          <a:lstStyle/>
          <a:p>
            <a:pPr marL="182880" lvl="0" indent="-182880" algn="just" rtl="0">
              <a:lnSpc>
                <a:spcPct val="110000"/>
              </a:lnSpc>
              <a:spcBef>
                <a:spcPct val="20000"/>
              </a:spcBef>
              <a:buClr>
                <a:srgbClr val="C00000"/>
              </a:buClr>
              <a:buSzPct val="85000"/>
              <a:buFont typeface="Courier New" pitchFamily="49" charset="0"/>
              <a:buChar char="o"/>
            </a:pPr>
            <a:r>
              <a:rPr lang="en-US" sz="2800" dirty="0">
                <a:latin typeface="Times New Roman" pitchFamily="18" charset="0"/>
                <a:cs typeface="Times New Roman" pitchFamily="18" charset="0"/>
              </a:rPr>
              <a:t>Tropospheric conc. of  CH</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  , a major greenhouse gas , stratospheric conc. of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 vapor derived from  CH</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 oxidation.</a:t>
            </a:r>
          </a:p>
          <a:p>
            <a:pPr marL="182880" lvl="0" indent="-182880" algn="just" rtl="0">
              <a:lnSpc>
                <a:spcPct val="110000"/>
              </a:lnSpc>
              <a:spcBef>
                <a:spcPct val="20000"/>
              </a:spcBef>
              <a:buClr>
                <a:srgbClr val="C00000"/>
              </a:buClr>
              <a:buSzPct val="85000"/>
              <a:buFont typeface="Courier New" pitchFamily="49" charset="0"/>
              <a:buChar char="o"/>
            </a:pPr>
            <a:r>
              <a:rPr lang="en-US" sz="2800" dirty="0">
                <a:latin typeface="Times New Roman" pitchFamily="18" charset="0"/>
                <a:cs typeface="Times New Roman" pitchFamily="18" charset="0"/>
              </a:rPr>
              <a:t>Major sink processes include atmospheric photochemical processes &amp; uptake in the soil.</a:t>
            </a:r>
          </a:p>
          <a:p>
            <a:pPr marL="182880" lvl="0" indent="-182880" algn="just" rtl="0">
              <a:lnSpc>
                <a:spcPct val="110000"/>
              </a:lnSpc>
              <a:spcBef>
                <a:spcPct val="20000"/>
              </a:spcBef>
              <a:buClr>
                <a:srgbClr val="C00000"/>
              </a:buClr>
              <a:buSzPct val="85000"/>
              <a:buFont typeface="Courier New" pitchFamily="49" charset="0"/>
              <a:buChar char="o"/>
            </a:pPr>
            <a:r>
              <a:rPr lang="en-US" sz="2800" dirty="0">
                <a:latin typeface="Times New Roman" pitchFamily="18" charset="0"/>
                <a:cs typeface="Times New Roman" pitchFamily="18" charset="0"/>
              </a:rPr>
              <a:t>It can seriously effect human aerobic metabolism, owing to its high affinity for </a:t>
            </a:r>
            <a:r>
              <a:rPr lang="en-US" sz="2800" dirty="0" err="1">
                <a:latin typeface="Times New Roman" pitchFamily="18" charset="0"/>
                <a:cs typeface="Times New Roman" pitchFamily="18" charset="0"/>
              </a:rPr>
              <a:t>Hb</a:t>
            </a:r>
            <a:r>
              <a:rPr lang="en-US" sz="2800" dirty="0">
                <a:latin typeface="Times New Roman" pitchFamily="18" charset="0"/>
                <a:cs typeface="Times New Roman" pitchFamily="18" charset="0"/>
              </a:rPr>
              <a:t> .</a:t>
            </a:r>
          </a:p>
          <a:p>
            <a:pPr marL="182880" lvl="0" indent="-182880" algn="just" rtl="0">
              <a:lnSpc>
                <a:spcPct val="110000"/>
              </a:lnSpc>
              <a:spcBef>
                <a:spcPct val="20000"/>
              </a:spcBef>
              <a:buClr>
                <a:srgbClr val="C00000"/>
              </a:buClr>
              <a:buSzPct val="85000"/>
              <a:buFont typeface="Courier New" pitchFamily="49" charset="0"/>
              <a:buChar char="o"/>
            </a:pPr>
            <a:r>
              <a:rPr lang="en-US" sz="2800" dirty="0">
                <a:latin typeface="Times New Roman" pitchFamily="18" charset="0"/>
                <a:cs typeface="Times New Roman" pitchFamily="18" charset="0"/>
              </a:rPr>
              <a:t>The component of Blood responsible for transport of 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CO reacts with </a:t>
            </a:r>
            <a:r>
              <a:rPr lang="en-US" sz="2800" dirty="0" err="1">
                <a:latin typeface="Times New Roman" pitchFamily="18" charset="0"/>
                <a:cs typeface="Times New Roman" pitchFamily="18" charset="0"/>
              </a:rPr>
              <a:t>Hb</a:t>
            </a:r>
            <a:r>
              <a:rPr lang="en-US" sz="2800" dirty="0">
                <a:latin typeface="Times New Roman" pitchFamily="18" charset="0"/>
                <a:cs typeface="Times New Roman" pitchFamily="18" charset="0"/>
              </a:rPr>
              <a:t> of Blood </a:t>
            </a:r>
            <a:r>
              <a:rPr lang="en-US" sz="2800" dirty="0" err="1">
                <a:latin typeface="Times New Roman" pitchFamily="18" charset="0"/>
                <a:cs typeface="Times New Roman" pitchFamily="18" charset="0"/>
              </a:rPr>
              <a:t>Carboxy</a:t>
            </a:r>
            <a:r>
              <a:rPr lang="en-US" sz="2800" dirty="0">
                <a:latin typeface="Times New Roman" pitchFamily="18" charset="0"/>
                <a:cs typeface="Times New Roman" pitchFamily="18" charset="0"/>
              </a:rPr>
              <a:t> hemoglobin </a:t>
            </a:r>
            <a:r>
              <a:rPr lang="en-US" sz="2800" dirty="0" err="1">
                <a:latin typeface="Times New Roman" pitchFamily="18" charset="0"/>
                <a:cs typeface="Times New Roman" pitchFamily="18" charset="0"/>
              </a:rPr>
              <a:t>COHb</a:t>
            </a:r>
            <a:r>
              <a:rPr lang="en-US" sz="2800" dirty="0">
                <a:latin typeface="Times New Roman" pitchFamily="18" charset="0"/>
                <a:cs typeface="Times New Roman" pitchFamily="18" charset="0"/>
              </a:rPr>
              <a:t> thus reducing the capability of the Blood to carry 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p>
          <a:p>
            <a:pPr marL="182880" lvl="0" indent="-182880" algn="just" rtl="0">
              <a:lnSpc>
                <a:spcPct val="110000"/>
              </a:lnSpc>
              <a:spcBef>
                <a:spcPct val="20000"/>
              </a:spcBef>
              <a:buClr>
                <a:srgbClr val="C00000"/>
              </a:buClr>
              <a:buSzPct val="85000"/>
              <a:buFont typeface="Courier New" pitchFamily="49" charset="0"/>
              <a:buChar char="o"/>
            </a:pPr>
            <a:r>
              <a:rPr lang="en-US" sz="2800" dirty="0">
                <a:latin typeface="Times New Roman" pitchFamily="18" charset="0"/>
                <a:cs typeface="Times New Roman" pitchFamily="18" charset="0"/>
              </a:rPr>
              <a:t>It has little effect on plant or material .</a:t>
            </a:r>
          </a:p>
          <a:p>
            <a:pPr lvl="0" algn="l" rtl="0">
              <a:lnSpc>
                <a:spcPct val="90000"/>
              </a:lnSpc>
              <a:spcBef>
                <a:spcPct val="20000"/>
              </a:spcBef>
              <a:buClr>
                <a:srgbClr val="93A299"/>
              </a:buClr>
              <a:buSzPct val="85000"/>
            </a:pPr>
            <a:r>
              <a:rPr lang="en-US" sz="2400" dirty="0" smtClean="0">
                <a:solidFill>
                  <a:srgbClr val="FFFFFF"/>
                </a:solidFill>
              </a:rPr>
              <a:t>..</a:t>
            </a:r>
            <a:endParaRPr lang="en-US" sz="2400" dirty="0">
              <a:solidFill>
                <a:srgbClr val="FFFFFF"/>
              </a:solidFill>
            </a:endParaRPr>
          </a:p>
        </p:txBody>
      </p:sp>
    </p:spTree>
    <p:extLst>
      <p:ext uri="{BB962C8B-B14F-4D97-AF65-F5344CB8AC3E}">
        <p14:creationId xmlns:p14="http://schemas.microsoft.com/office/powerpoint/2010/main" val="580434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412776"/>
            <a:ext cx="8928992" cy="5256311"/>
          </a:xfrm>
          <a:prstGeom prst="rect">
            <a:avLst/>
          </a:prstGeom>
        </p:spPr>
        <p:txBody>
          <a:bodyPr wrap="square">
            <a:spAutoFit/>
          </a:bodyPr>
          <a:lstStyle/>
          <a:p>
            <a:pPr lvl="0" algn="l" rtl="0">
              <a:lnSpc>
                <a:spcPct val="120000"/>
              </a:lnSpc>
              <a:spcBef>
                <a:spcPts val="600"/>
              </a:spcBef>
              <a:spcAft>
                <a:spcPts val="1200"/>
              </a:spcAft>
              <a:buClr>
                <a:srgbClr val="93A299"/>
              </a:buClr>
              <a:buSzPct val="85000"/>
            </a:pPr>
            <a:r>
              <a:rPr lang="en-US" sz="2800" b="1" dirty="0">
                <a:solidFill>
                  <a:srgbClr val="808DA0">
                    <a:lumMod val="50000"/>
                  </a:srgbClr>
                </a:solidFill>
                <a:latin typeface="Times New Roman" pitchFamily="18" charset="0"/>
                <a:cs typeface="Times New Roman" pitchFamily="18" charset="0"/>
              </a:rPr>
              <a:t>Gas +</a:t>
            </a:r>
            <a:r>
              <a:rPr lang="en-US" sz="2400" b="1" dirty="0">
                <a:solidFill>
                  <a:srgbClr val="808DA0">
                    <a:lumMod val="50000"/>
                  </a:srgbClr>
                </a:solidFill>
                <a:latin typeface="Times New Roman" pitchFamily="18" charset="0"/>
                <a:cs typeface="Times New Roman" pitchFamily="18" charset="0"/>
              </a:rPr>
              <a:t> </a:t>
            </a:r>
            <a:r>
              <a:rPr lang="en-US" sz="2800" b="1" dirty="0" smtClean="0">
                <a:solidFill>
                  <a:srgbClr val="808DA0">
                    <a:lumMod val="50000"/>
                  </a:srgbClr>
                </a:solidFill>
                <a:latin typeface="Times New Roman" pitchFamily="18" charset="0"/>
                <a:cs typeface="Times New Roman" pitchFamily="18" charset="0"/>
              </a:rPr>
              <a:t>Sulfur </a:t>
            </a:r>
            <a:r>
              <a:rPr lang="en-US" sz="2800" b="1" dirty="0">
                <a:solidFill>
                  <a:srgbClr val="808DA0">
                    <a:lumMod val="50000"/>
                  </a:srgbClr>
                </a:solidFill>
                <a:latin typeface="Times New Roman" pitchFamily="18" charset="0"/>
                <a:cs typeface="Times New Roman" pitchFamily="18" charset="0"/>
              </a:rPr>
              <a:t>Comp. included:- </a:t>
            </a:r>
            <a:endParaRPr lang="en-US" sz="2800" dirty="0">
              <a:solidFill>
                <a:srgbClr val="808DA0">
                  <a:lumMod val="50000"/>
                </a:srgbClr>
              </a:solidFill>
              <a:latin typeface="Times New Roman" pitchFamily="18" charset="0"/>
              <a:cs typeface="Times New Roman" pitchFamily="18" charset="0"/>
            </a:endParaRPr>
          </a:p>
          <a:p>
            <a:pPr marL="457200" lvl="0" indent="-457200" algn="just" rtl="0">
              <a:lnSpc>
                <a:spcPct val="120000"/>
              </a:lnSpc>
              <a:spcBef>
                <a:spcPts val="600"/>
              </a:spcBef>
              <a:spcAft>
                <a:spcPts val="1200"/>
              </a:spcAft>
              <a:buClr>
                <a:srgbClr val="C00000"/>
              </a:buClr>
              <a:buSzPct val="85000"/>
              <a:buFont typeface="Arial" pitchFamily="34" charset="0"/>
              <a:buChar char="•"/>
            </a:pPr>
            <a:r>
              <a:rPr lang="en-US" sz="2800" dirty="0" smtClean="0">
                <a:solidFill>
                  <a:srgbClr val="111111"/>
                </a:solidFill>
                <a:latin typeface="Times New Roman" pitchFamily="18" charset="0"/>
                <a:cs typeface="Times New Roman" pitchFamily="18" charset="0"/>
              </a:rPr>
              <a:t>A </a:t>
            </a:r>
            <a:r>
              <a:rPr lang="en-US" sz="2800" dirty="0">
                <a:solidFill>
                  <a:srgbClr val="111111"/>
                </a:solidFill>
                <a:latin typeface="Times New Roman" pitchFamily="18" charset="0"/>
                <a:cs typeface="Times New Roman" pitchFamily="18" charset="0"/>
              </a:rPr>
              <a:t>variety of reduced sulfur " Hydrogen sulfide H</a:t>
            </a:r>
            <a:r>
              <a:rPr lang="en-US" sz="2800" baseline="-25000" dirty="0">
                <a:solidFill>
                  <a:srgbClr val="111111"/>
                </a:solidFill>
                <a:latin typeface="Times New Roman" pitchFamily="18" charset="0"/>
                <a:cs typeface="Times New Roman" pitchFamily="18" charset="0"/>
              </a:rPr>
              <a:t>2</a:t>
            </a:r>
            <a:r>
              <a:rPr lang="en-US" sz="2800" dirty="0">
                <a:solidFill>
                  <a:srgbClr val="111111"/>
                </a:solidFill>
                <a:latin typeface="Times New Roman" pitchFamily="18" charset="0"/>
                <a:cs typeface="Times New Roman" pitchFamily="18" charset="0"/>
              </a:rPr>
              <a:t>S -carbonyl sulfide COS , carbon disulfide CS</a:t>
            </a:r>
            <a:r>
              <a:rPr lang="en-US" sz="2800" baseline="-25000" dirty="0">
                <a:solidFill>
                  <a:srgbClr val="111111"/>
                </a:solidFill>
                <a:latin typeface="Times New Roman" pitchFamily="18" charset="0"/>
                <a:cs typeface="Times New Roman" pitchFamily="18" charset="0"/>
              </a:rPr>
              <a:t>2</a:t>
            </a:r>
            <a:r>
              <a:rPr lang="en-US" sz="2800" dirty="0">
                <a:solidFill>
                  <a:srgbClr val="111111"/>
                </a:solidFill>
                <a:latin typeface="Times New Roman" pitchFamily="18" charset="0"/>
                <a:cs typeface="Times New Roman" pitchFamily="18" charset="0"/>
              </a:rPr>
              <a:t> , dimethyl sulfide (CH</a:t>
            </a:r>
            <a:r>
              <a:rPr lang="en-US" sz="2800" baseline="-25000" dirty="0">
                <a:solidFill>
                  <a:srgbClr val="111111"/>
                </a:solidFill>
                <a:latin typeface="Times New Roman" pitchFamily="18" charset="0"/>
                <a:cs typeface="Times New Roman" pitchFamily="18" charset="0"/>
              </a:rPr>
              <a:t>3</a:t>
            </a:r>
            <a:r>
              <a:rPr lang="en-US" sz="2800" dirty="0">
                <a:solidFill>
                  <a:srgbClr val="111111"/>
                </a:solidFill>
                <a:latin typeface="Times New Roman" pitchFamily="18" charset="0"/>
                <a:cs typeface="Times New Roman" pitchFamily="18" charset="0"/>
              </a:rPr>
              <a:t>)</a:t>
            </a:r>
            <a:r>
              <a:rPr lang="en-US" sz="2800" baseline="-25000" dirty="0">
                <a:solidFill>
                  <a:srgbClr val="111111"/>
                </a:solidFill>
                <a:latin typeface="Times New Roman" pitchFamily="18" charset="0"/>
                <a:cs typeface="Times New Roman" pitchFamily="18" charset="0"/>
              </a:rPr>
              <a:t>2</a:t>
            </a:r>
            <a:r>
              <a:rPr lang="en-US" sz="2800" dirty="0">
                <a:solidFill>
                  <a:srgbClr val="111111"/>
                </a:solidFill>
                <a:latin typeface="Times New Roman" pitchFamily="18" charset="0"/>
                <a:cs typeface="Times New Roman" pitchFamily="18" charset="0"/>
              </a:rPr>
              <a:t> </a:t>
            </a:r>
            <a:r>
              <a:rPr lang="en-US" sz="2800" dirty="0" smtClean="0">
                <a:solidFill>
                  <a:srgbClr val="111111"/>
                </a:solidFill>
                <a:latin typeface="Times New Roman" pitchFamily="18" charset="0"/>
                <a:cs typeface="Times New Roman" pitchFamily="18" charset="0"/>
              </a:rPr>
              <a:t>S</a:t>
            </a:r>
          </a:p>
          <a:p>
            <a:pPr lvl="0" algn="just" rtl="0">
              <a:lnSpc>
                <a:spcPct val="110000"/>
              </a:lnSpc>
              <a:spcBef>
                <a:spcPts val="600"/>
              </a:spcBef>
              <a:spcAft>
                <a:spcPts val="1200"/>
              </a:spcAft>
              <a:buClr>
                <a:srgbClr val="93A299"/>
              </a:buClr>
              <a:buSzPct val="85000"/>
            </a:pPr>
            <a:r>
              <a:rPr lang="en-US" sz="3500" b="1" u="sng" dirty="0" smtClean="0">
                <a:solidFill>
                  <a:srgbClr val="7030A0"/>
                </a:solidFill>
              </a:rPr>
              <a:t>(a) Gas</a:t>
            </a:r>
            <a:endParaRPr lang="en-US" sz="2800" b="1" dirty="0"/>
          </a:p>
          <a:p>
            <a:pPr marL="1143000" lvl="0" indent="-571500" algn="l" rtl="0">
              <a:lnSpc>
                <a:spcPct val="120000"/>
              </a:lnSpc>
              <a:spcBef>
                <a:spcPts val="600"/>
              </a:spcBef>
              <a:spcAft>
                <a:spcPts val="600"/>
              </a:spcAft>
              <a:buClr>
                <a:srgbClr val="C00000"/>
              </a:buClr>
              <a:buSzPct val="85000"/>
              <a:buFont typeface="+mj-lt"/>
              <a:buAutoNum type="romanLcPeriod"/>
            </a:pPr>
            <a:r>
              <a:rPr lang="en-US" sz="2800" b="1" i="1" dirty="0" smtClean="0">
                <a:solidFill>
                  <a:srgbClr val="C00000"/>
                </a:solidFill>
                <a:latin typeface="Times New Roman" pitchFamily="18" charset="0"/>
                <a:cs typeface="Times New Roman" pitchFamily="18" charset="0"/>
              </a:rPr>
              <a:t> </a:t>
            </a:r>
            <a:r>
              <a:rPr lang="en-US" sz="3200" b="1" i="1" dirty="0" smtClean="0">
                <a:solidFill>
                  <a:srgbClr val="C00000"/>
                </a:solidFill>
                <a:latin typeface="Times New Roman" pitchFamily="18" charset="0"/>
                <a:cs typeface="Times New Roman" pitchFamily="18" charset="0"/>
              </a:rPr>
              <a:t>Sulfur </a:t>
            </a:r>
            <a:r>
              <a:rPr lang="en-US" sz="3200" b="1" i="1" dirty="0">
                <a:solidFill>
                  <a:srgbClr val="C00000"/>
                </a:solidFill>
                <a:latin typeface="Times New Roman" pitchFamily="18" charset="0"/>
                <a:cs typeface="Times New Roman" pitchFamily="18" charset="0"/>
              </a:rPr>
              <a:t>Oxides SO</a:t>
            </a:r>
            <a:r>
              <a:rPr lang="en-US" sz="2000" b="1" i="1" dirty="0">
                <a:solidFill>
                  <a:srgbClr val="C00000"/>
                </a:solidFill>
                <a:latin typeface="Times New Roman" pitchFamily="18" charset="0"/>
                <a:cs typeface="Times New Roman" pitchFamily="18" charset="0"/>
              </a:rPr>
              <a:t>X</a:t>
            </a:r>
            <a:r>
              <a:rPr lang="en-US" sz="3200" b="1" i="1" baseline="-25000" dirty="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a:p>
            <a:pPr lvl="0" algn="just" rtl="0">
              <a:lnSpc>
                <a:spcPct val="120000"/>
              </a:lnSpc>
              <a:spcBef>
                <a:spcPts val="600"/>
              </a:spcBef>
              <a:spcAft>
                <a:spcPts val="600"/>
              </a:spcAft>
              <a:buClr>
                <a:srgbClr val="93A299"/>
              </a:buClr>
              <a:buSzPct val="85000"/>
            </a:pPr>
            <a:r>
              <a:rPr lang="en-US" sz="2800" dirty="0">
                <a:solidFill>
                  <a:srgbClr val="111111"/>
                </a:solidFill>
                <a:latin typeface="Times New Roman" pitchFamily="18" charset="0"/>
                <a:cs typeface="Times New Roman" pitchFamily="18" charset="0"/>
              </a:rPr>
              <a:t>      6 gaseous compound    SO, SO</a:t>
            </a:r>
            <a:r>
              <a:rPr lang="en-US" sz="1600" dirty="0">
                <a:solidFill>
                  <a:srgbClr val="111111"/>
                </a:solidFill>
                <a:latin typeface="Times New Roman" pitchFamily="18" charset="0"/>
                <a:cs typeface="Times New Roman" pitchFamily="18" charset="0"/>
              </a:rPr>
              <a:t>2</a:t>
            </a:r>
            <a:r>
              <a:rPr lang="en-US" sz="2800" dirty="0">
                <a:solidFill>
                  <a:srgbClr val="111111"/>
                </a:solidFill>
                <a:latin typeface="Times New Roman" pitchFamily="18" charset="0"/>
                <a:cs typeface="Times New Roman" pitchFamily="18" charset="0"/>
              </a:rPr>
              <a:t> , SO3 , SO4 , S2O3 , S2O4 </a:t>
            </a:r>
          </a:p>
        </p:txBody>
      </p:sp>
      <p:sp>
        <p:nvSpPr>
          <p:cNvPr id="3" name="Rectangle 2"/>
          <p:cNvSpPr/>
          <p:nvPr/>
        </p:nvSpPr>
        <p:spPr>
          <a:xfrm>
            <a:off x="2473220" y="404664"/>
            <a:ext cx="4197559" cy="584775"/>
          </a:xfrm>
          <a:prstGeom prst="rect">
            <a:avLst/>
          </a:prstGeom>
        </p:spPr>
        <p:txBody>
          <a:bodyPr wrap="none">
            <a:spAutoFit/>
          </a:bodyPr>
          <a:lstStyle/>
          <a:p>
            <a:pPr lvl="0" algn="ctr" rtl="0">
              <a:spcBef>
                <a:spcPct val="20000"/>
              </a:spcBef>
              <a:buClr>
                <a:srgbClr val="93A299"/>
              </a:buClr>
              <a:buSzPct val="85000"/>
            </a:pPr>
            <a:r>
              <a:rPr lang="en-US" sz="3200" b="1" u="sng" dirty="0">
                <a:solidFill>
                  <a:srgbClr val="FF0000"/>
                </a:solidFill>
                <a:latin typeface="Times New Roman" pitchFamily="18" charset="0"/>
                <a:cs typeface="Times New Roman" pitchFamily="18" charset="0"/>
              </a:rPr>
              <a:t>[2] Sulfur Compounds </a:t>
            </a:r>
          </a:p>
        </p:txBody>
      </p:sp>
    </p:spTree>
    <p:extLst>
      <p:ext uri="{BB962C8B-B14F-4D97-AF65-F5344CB8AC3E}">
        <p14:creationId xmlns:p14="http://schemas.microsoft.com/office/powerpoint/2010/main" val="3224786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98269"/>
            <a:ext cx="8820472" cy="5977021"/>
          </a:xfrm>
          <a:prstGeom prst="rect">
            <a:avLst/>
          </a:prstGeom>
        </p:spPr>
        <p:txBody>
          <a:bodyPr wrap="square">
            <a:spAutoFit/>
          </a:bodyPr>
          <a:lstStyle/>
          <a:p>
            <a:pPr lvl="0" algn="l" rtl="0">
              <a:lnSpc>
                <a:spcPct val="120000"/>
              </a:lnSpc>
              <a:spcAft>
                <a:spcPts val="1200"/>
              </a:spcAft>
              <a:buClr>
                <a:srgbClr val="EEECE1"/>
              </a:buClr>
              <a:buSzPct val="85000"/>
            </a:pPr>
            <a:r>
              <a:rPr lang="en-US" sz="2800" b="1" u="sng" dirty="0">
                <a:solidFill>
                  <a:srgbClr val="C00000"/>
                </a:solidFill>
                <a:latin typeface="Times New Roman" pitchFamily="18" charset="0"/>
                <a:cs typeface="Times New Roman" pitchFamily="18" charset="0"/>
              </a:rPr>
              <a:t>*Source</a:t>
            </a:r>
            <a:r>
              <a:rPr lang="en-US" sz="2800" b="1" i="1" u="sng" dirty="0">
                <a:solidFill>
                  <a:srgbClr val="C00000"/>
                </a:solidFill>
                <a:latin typeface="Times New Roman" pitchFamily="18" charset="0"/>
                <a:cs typeface="Times New Roman" pitchFamily="18" charset="0"/>
              </a:rPr>
              <a:t> </a:t>
            </a:r>
            <a:r>
              <a:rPr lang="en-US" sz="2800" b="1" u="sng" dirty="0">
                <a:solidFill>
                  <a:srgbClr val="C00000"/>
                </a:solidFill>
                <a:latin typeface="Times New Roman" pitchFamily="18" charset="0"/>
                <a:cs typeface="Times New Roman" pitchFamily="18" charset="0"/>
              </a:rPr>
              <a:t>of SO</a:t>
            </a:r>
            <a:r>
              <a:rPr lang="en-US" sz="2800" b="1" u="sng" baseline="-25000" dirty="0">
                <a:solidFill>
                  <a:srgbClr val="C00000"/>
                </a:solidFill>
                <a:latin typeface="Times New Roman" pitchFamily="18" charset="0"/>
                <a:cs typeface="Times New Roman" pitchFamily="18" charset="0"/>
              </a:rPr>
              <a:t>X </a:t>
            </a:r>
            <a:r>
              <a:rPr lang="en-US" sz="2800" b="1" u="sng" dirty="0">
                <a:solidFill>
                  <a:srgbClr val="C00000"/>
                </a:solidFill>
                <a:latin typeface="Times New Roman" pitchFamily="18" charset="0"/>
                <a:cs typeface="Times New Roman" pitchFamily="18" charset="0"/>
              </a:rPr>
              <a:t>Emissions :</a:t>
            </a:r>
          </a:p>
          <a:p>
            <a:pPr lvl="0" algn="l" rtl="0">
              <a:lnSpc>
                <a:spcPct val="120000"/>
              </a:lnSpc>
              <a:spcAft>
                <a:spcPts val="1200"/>
              </a:spcAft>
              <a:buClr>
                <a:srgbClr val="EEECE1"/>
              </a:buClr>
              <a:buSzPct val="85000"/>
            </a:pPr>
            <a:r>
              <a:rPr lang="en-US" sz="2800" b="1" dirty="0">
                <a:solidFill>
                  <a:srgbClr val="0070C0"/>
                </a:solidFill>
                <a:latin typeface="Times New Roman" pitchFamily="18" charset="0"/>
                <a:cs typeface="Times New Roman" pitchFamily="18" charset="0"/>
              </a:rPr>
              <a:t>1. Naturally Source:- </a:t>
            </a:r>
          </a:p>
          <a:p>
            <a:pPr marL="182880" lvl="0" indent="-182880" algn="l" rtl="0">
              <a:lnSpc>
                <a:spcPct val="120000"/>
              </a:lnSpc>
              <a:spcAft>
                <a:spcPts val="1200"/>
              </a:spcAft>
              <a:buClr>
                <a:srgbClr val="C00000"/>
              </a:buClr>
              <a:buSzPct val="85000"/>
              <a:buFont typeface="Wingdings" pitchFamily="2" charset="2"/>
              <a:buChar char="v"/>
            </a:pPr>
            <a:r>
              <a:rPr lang="en-US" sz="2800" dirty="0">
                <a:solidFill>
                  <a:srgbClr val="111111"/>
                </a:solidFill>
                <a:latin typeface="Times New Roman" pitchFamily="18" charset="0"/>
                <a:cs typeface="Times New Roman" pitchFamily="18" charset="0"/>
              </a:rPr>
              <a:t>Volcanoes &amp; fumaroles fumes Evaporation of sea spray.</a:t>
            </a:r>
          </a:p>
          <a:p>
            <a:pPr marL="182880" lvl="0" indent="-182880" algn="l" rtl="0">
              <a:lnSpc>
                <a:spcPct val="120000"/>
              </a:lnSpc>
              <a:spcAft>
                <a:spcPts val="1200"/>
              </a:spcAft>
              <a:buClr>
                <a:srgbClr val="C00000"/>
              </a:buClr>
              <a:buSzPct val="85000"/>
              <a:buFont typeface="Wingdings" pitchFamily="2" charset="2"/>
              <a:buChar char="v"/>
            </a:pPr>
            <a:r>
              <a:rPr lang="en-US" sz="2800" dirty="0">
                <a:solidFill>
                  <a:srgbClr val="111111"/>
                </a:solidFill>
                <a:latin typeface="Times New Roman" pitchFamily="18" charset="0"/>
                <a:cs typeface="Times New Roman" pitchFamily="18" charset="0"/>
              </a:rPr>
              <a:t>Atmospheric oxidation of reduced sulfur compounds.</a:t>
            </a:r>
          </a:p>
          <a:p>
            <a:pPr marL="182880" lvl="0" indent="-182880" algn="l" rtl="0">
              <a:lnSpc>
                <a:spcPct val="120000"/>
              </a:lnSpc>
              <a:spcAft>
                <a:spcPts val="1200"/>
              </a:spcAft>
              <a:buClr>
                <a:srgbClr val="C00000"/>
              </a:buClr>
              <a:buSzPct val="85000"/>
              <a:buFont typeface="Wingdings" pitchFamily="2" charset="2"/>
              <a:buChar char="v"/>
            </a:pPr>
            <a:r>
              <a:rPr lang="en-US" sz="2800" dirty="0">
                <a:solidFill>
                  <a:srgbClr val="111111"/>
                </a:solidFill>
                <a:latin typeface="Times New Roman" pitchFamily="18" charset="0"/>
                <a:cs typeface="Times New Roman" pitchFamily="18" charset="0"/>
              </a:rPr>
              <a:t>Erosion of sulfate contain from arid soils</a:t>
            </a:r>
            <a:r>
              <a:rPr lang="en-US" sz="2800" dirty="0">
                <a:solidFill>
                  <a:srgbClr val="FFFFFF"/>
                </a:solidFill>
                <a:latin typeface="Times New Roman" pitchFamily="18" charset="0"/>
                <a:cs typeface="Times New Roman" pitchFamily="18" charset="0"/>
              </a:rPr>
              <a:t>.</a:t>
            </a:r>
          </a:p>
          <a:p>
            <a:pPr algn="l" rtl="0">
              <a:lnSpc>
                <a:spcPct val="120000"/>
              </a:lnSpc>
              <a:spcAft>
                <a:spcPts val="1200"/>
              </a:spcAft>
              <a:buClr>
                <a:srgbClr val="EEECE1"/>
              </a:buClr>
              <a:buSzPct val="85000"/>
            </a:pPr>
            <a:r>
              <a:rPr lang="en-US" sz="2800" b="1" dirty="0">
                <a:solidFill>
                  <a:srgbClr val="0070C0"/>
                </a:solidFill>
                <a:latin typeface="Times New Roman" pitchFamily="18" charset="0"/>
                <a:cs typeface="Times New Roman" pitchFamily="18" charset="0"/>
              </a:rPr>
              <a:t>2. Anthropogenic Sources:</a:t>
            </a:r>
          </a:p>
          <a:p>
            <a:pPr marL="182880" lvl="0" indent="-182880" algn="l" rtl="0">
              <a:lnSpc>
                <a:spcPct val="120000"/>
              </a:lnSpc>
              <a:spcAft>
                <a:spcPts val="1200"/>
              </a:spcAft>
              <a:buClr>
                <a:srgbClr val="726056">
                  <a:lumMod val="50000"/>
                </a:srgbClr>
              </a:buClr>
              <a:buSzPct val="85000"/>
              <a:buFont typeface="Wingdings" pitchFamily="2" charset="2"/>
              <a:buChar char="v"/>
            </a:pPr>
            <a:r>
              <a:rPr lang="en-US" sz="2800" dirty="0">
                <a:solidFill>
                  <a:srgbClr val="111111"/>
                </a:solidFill>
                <a:latin typeface="Times New Roman" pitchFamily="18" charset="0"/>
                <a:cs typeface="Times New Roman" pitchFamily="18" charset="0"/>
              </a:rPr>
              <a:t>Combustion of fuel "coal, oil, natural gas"</a:t>
            </a:r>
          </a:p>
          <a:p>
            <a:pPr marL="182880" lvl="0" indent="-182880" algn="l" rtl="0">
              <a:lnSpc>
                <a:spcPct val="120000"/>
              </a:lnSpc>
              <a:spcAft>
                <a:spcPts val="1200"/>
              </a:spcAft>
              <a:buClr>
                <a:srgbClr val="726056">
                  <a:lumMod val="50000"/>
                </a:srgbClr>
              </a:buClr>
              <a:buSzPct val="85000"/>
              <a:buFont typeface="Wingdings" pitchFamily="2" charset="2"/>
              <a:buChar char="v"/>
            </a:pPr>
            <a:r>
              <a:rPr lang="en-US" sz="2800" dirty="0">
                <a:solidFill>
                  <a:srgbClr val="111111"/>
                </a:solidFill>
                <a:latin typeface="Times New Roman" pitchFamily="18" charset="0"/>
                <a:cs typeface="Times New Roman" pitchFamily="18" charset="0"/>
              </a:rPr>
              <a:t>Industrial processes as melting &amp; roasting of sulfide ores.</a:t>
            </a:r>
          </a:p>
          <a:p>
            <a:pPr marL="182880" lvl="0" indent="-182880" algn="l" rtl="0">
              <a:lnSpc>
                <a:spcPct val="120000"/>
              </a:lnSpc>
              <a:spcAft>
                <a:spcPts val="1200"/>
              </a:spcAft>
              <a:buClr>
                <a:srgbClr val="726056">
                  <a:lumMod val="50000"/>
                </a:srgbClr>
              </a:buClr>
              <a:buSzPct val="85000"/>
              <a:buFont typeface="Wingdings" pitchFamily="2" charset="2"/>
              <a:buChar char="v"/>
            </a:pPr>
            <a:r>
              <a:rPr lang="en-US" sz="2800" dirty="0">
                <a:solidFill>
                  <a:srgbClr val="111111"/>
                </a:solidFill>
                <a:latin typeface="Times New Roman" pitchFamily="18" charset="0"/>
                <a:cs typeface="Times New Roman" pitchFamily="18" charset="0"/>
              </a:rPr>
              <a:t>SO2 &amp; SO3  are most interest in the study of pollution.</a:t>
            </a:r>
          </a:p>
        </p:txBody>
      </p:sp>
    </p:spTree>
    <p:extLst>
      <p:ext uri="{BB962C8B-B14F-4D97-AF65-F5344CB8AC3E}">
        <p14:creationId xmlns:p14="http://schemas.microsoft.com/office/powerpoint/2010/main" val="2429630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28800"/>
            <a:ext cx="8892480" cy="4259628"/>
          </a:xfrm>
          <a:prstGeom prst="rect">
            <a:avLst/>
          </a:prstGeom>
        </p:spPr>
        <p:txBody>
          <a:bodyPr wrap="square">
            <a:spAutoFit/>
          </a:bodyPr>
          <a:lstStyle/>
          <a:p>
            <a:pPr marL="182880" lvl="0" indent="-182880" algn="just" rtl="0">
              <a:spcBef>
                <a:spcPct val="20000"/>
              </a:spcBef>
              <a:spcAft>
                <a:spcPts val="1200"/>
              </a:spcAft>
              <a:buClr>
                <a:srgbClr val="C00000"/>
              </a:buClr>
              <a:buSzPct val="85000"/>
              <a:buFont typeface="Courier New" pitchFamily="49" charset="0"/>
              <a:buChar char="o"/>
            </a:pPr>
            <a:r>
              <a:rPr lang="en-US" sz="2800" dirty="0" smtClean="0"/>
              <a:t>It </a:t>
            </a:r>
            <a:r>
              <a:rPr lang="en-US" sz="2800" dirty="0"/>
              <a:t>is  </a:t>
            </a:r>
            <a:r>
              <a:rPr lang="en-US" sz="2800" b="1" dirty="0"/>
              <a:t>colorless gas - suffocating odor </a:t>
            </a:r>
            <a:r>
              <a:rPr lang="en-US" sz="2800" dirty="0"/>
              <a:t>- </a:t>
            </a:r>
            <a:r>
              <a:rPr lang="en-US" sz="2800" b="1" dirty="0"/>
              <a:t>nonexclusive - molecular weight 64.06</a:t>
            </a:r>
            <a:r>
              <a:rPr lang="en-US" sz="2800" dirty="0"/>
              <a:t> , is about twice as heavy as air , so , it remains airborne an average 2-4 days - it may be transported as </a:t>
            </a:r>
            <a:r>
              <a:rPr lang="en-US" sz="2800" b="1" dirty="0"/>
              <a:t>far as 100 km </a:t>
            </a:r>
            <a:r>
              <a:rPr lang="en-US" sz="2800" dirty="0"/>
              <a:t>,</a:t>
            </a:r>
          </a:p>
          <a:p>
            <a:pPr marL="182880" lvl="0" indent="-182880" algn="just" rtl="0">
              <a:spcBef>
                <a:spcPct val="20000"/>
              </a:spcBef>
              <a:spcAft>
                <a:spcPts val="1200"/>
              </a:spcAft>
              <a:buClr>
                <a:srgbClr val="C00000"/>
              </a:buClr>
              <a:buSzPct val="85000"/>
              <a:buFont typeface="Courier New" pitchFamily="49" charset="0"/>
              <a:buChar char="o"/>
            </a:pPr>
            <a:r>
              <a:rPr lang="en-US" sz="2800" dirty="0"/>
              <a:t>Thus SO</a:t>
            </a:r>
            <a:r>
              <a:rPr lang="en-US" sz="2800" baseline="-25000" dirty="0"/>
              <a:t>2</a:t>
            </a:r>
            <a:r>
              <a:rPr lang="en-US" sz="2800" dirty="0"/>
              <a:t> pollution become international</a:t>
            </a:r>
          </a:p>
          <a:p>
            <a:pPr marL="182880" lvl="0" indent="-182880" algn="just" rtl="0">
              <a:spcBef>
                <a:spcPct val="20000"/>
              </a:spcBef>
              <a:spcAft>
                <a:spcPts val="1200"/>
              </a:spcAft>
              <a:buClr>
                <a:srgbClr val="C00000"/>
              </a:buClr>
              <a:buSzPct val="85000"/>
              <a:buFont typeface="Courier New" pitchFamily="49" charset="0"/>
              <a:buChar char="o"/>
            </a:pPr>
            <a:r>
              <a:rPr lang="en-US" sz="2800" dirty="0"/>
              <a:t> It may be primary or secondary pollutant.</a:t>
            </a:r>
          </a:p>
          <a:p>
            <a:pPr marL="182880" lvl="0" indent="-182880" algn="just" rtl="0">
              <a:spcBef>
                <a:spcPct val="20000"/>
              </a:spcBef>
              <a:spcAft>
                <a:spcPts val="1200"/>
              </a:spcAft>
              <a:buClr>
                <a:srgbClr val="C00000"/>
              </a:buClr>
              <a:buSzPct val="85000"/>
              <a:buFont typeface="Courier New" pitchFamily="49" charset="0"/>
              <a:buChar char="o"/>
            </a:pPr>
            <a:r>
              <a:rPr lang="en-US" sz="2800" dirty="0"/>
              <a:t>It is highly soluble in water.</a:t>
            </a:r>
          </a:p>
        </p:txBody>
      </p:sp>
      <p:sp>
        <p:nvSpPr>
          <p:cNvPr id="3" name="Rectangle 2"/>
          <p:cNvSpPr/>
          <p:nvPr/>
        </p:nvSpPr>
        <p:spPr>
          <a:xfrm>
            <a:off x="755576" y="476672"/>
            <a:ext cx="3567836" cy="569387"/>
          </a:xfrm>
          <a:prstGeom prst="rect">
            <a:avLst/>
          </a:prstGeom>
        </p:spPr>
        <p:txBody>
          <a:bodyPr wrap="none">
            <a:spAutoFit/>
          </a:bodyPr>
          <a:lstStyle/>
          <a:p>
            <a:pPr lvl="0" algn="l" rtl="0">
              <a:spcBef>
                <a:spcPct val="20000"/>
              </a:spcBef>
              <a:buClr>
                <a:srgbClr val="C00000"/>
              </a:buClr>
              <a:buSzPct val="85000"/>
            </a:pPr>
            <a:r>
              <a:rPr lang="en-US" sz="3100" b="1" i="1" dirty="0" smtClean="0">
                <a:solidFill>
                  <a:srgbClr val="00B0F0"/>
                </a:solidFill>
                <a:latin typeface="Times New Roman" pitchFamily="18" charset="0"/>
                <a:cs typeface="Times New Roman" pitchFamily="18" charset="0"/>
              </a:rPr>
              <a:t>Sulfur  Dioxide </a:t>
            </a:r>
            <a:r>
              <a:rPr lang="en-US" sz="3000" b="1" i="1" dirty="0" smtClean="0">
                <a:solidFill>
                  <a:srgbClr val="00B0F0"/>
                </a:solidFill>
                <a:latin typeface="Times New Roman" pitchFamily="18" charset="0"/>
                <a:cs typeface="Times New Roman" pitchFamily="18" charset="0"/>
              </a:rPr>
              <a:t>SO</a:t>
            </a:r>
            <a:r>
              <a:rPr lang="en-US" sz="2000" b="1" i="1" dirty="0" smtClean="0">
                <a:solidFill>
                  <a:srgbClr val="00B0F0"/>
                </a:solidFill>
                <a:latin typeface="Times New Roman" pitchFamily="18" charset="0"/>
                <a:cs typeface="Times New Roman" pitchFamily="18" charset="0"/>
              </a:rPr>
              <a:t>2 </a:t>
            </a:r>
            <a:endParaRPr lang="en-US" sz="2800" b="1"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074816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80728"/>
            <a:ext cx="8640960" cy="5306068"/>
          </a:xfrm>
          <a:prstGeom prst="rect">
            <a:avLst/>
          </a:prstGeom>
        </p:spPr>
        <p:txBody>
          <a:bodyPr wrap="square">
            <a:spAutoFit/>
          </a:bodyPr>
          <a:lstStyle/>
          <a:p>
            <a:pPr marL="182880" lvl="0" indent="-182880" algn="just" rtl="0">
              <a:spcBef>
                <a:spcPct val="20000"/>
              </a:spcBef>
              <a:spcAft>
                <a:spcPts val="1200"/>
              </a:spcAft>
              <a:buClr>
                <a:srgbClr val="C00000"/>
              </a:buClr>
              <a:buSzPct val="85000"/>
              <a:buFont typeface="Courier New" pitchFamily="49" charset="0"/>
              <a:buChar char="o"/>
            </a:pPr>
            <a:r>
              <a:rPr lang="en-US" sz="2800" dirty="0"/>
              <a:t>In stable atmosphere. It acts as reducing or oxidizing agent, reacting photo chemically or catalytically with other components.</a:t>
            </a:r>
          </a:p>
          <a:p>
            <a:pPr lvl="0" algn="just" rtl="0">
              <a:spcBef>
                <a:spcPct val="20000"/>
              </a:spcBef>
              <a:spcAft>
                <a:spcPts val="1200"/>
              </a:spcAft>
              <a:buClr>
                <a:srgbClr val="93A299"/>
              </a:buClr>
              <a:buSzPct val="85000"/>
            </a:pPr>
            <a:r>
              <a:rPr lang="en-US" sz="2000" dirty="0">
                <a:solidFill>
                  <a:srgbClr val="FFFFFF"/>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 + O</a:t>
            </a:r>
            <a:r>
              <a:rPr lang="en-US" sz="2400" b="1" baseline="-25000" dirty="0">
                <a:solidFill>
                  <a:srgbClr val="FF0000"/>
                </a:solidFill>
                <a:latin typeface="Times New Roman" pitchFamily="18" charset="0"/>
                <a:cs typeface="Times New Roman" pitchFamily="18" charset="0"/>
              </a:rPr>
              <a:t>2           </a:t>
            </a:r>
            <a:r>
              <a:rPr lang="en-US" sz="2400" b="1" dirty="0">
                <a:solidFill>
                  <a:srgbClr val="FF0000"/>
                </a:solidFill>
                <a:latin typeface="Times New Roman" pitchFamily="18" charset="0"/>
                <a:cs typeface="Times New Roman" pitchFamily="18" charset="0"/>
              </a:rPr>
              <a:t>                SO</a:t>
            </a:r>
            <a:r>
              <a:rPr lang="en-US" sz="2400" b="1" baseline="-25000" dirty="0">
                <a:solidFill>
                  <a:srgbClr val="FF0000"/>
                </a:solidFill>
                <a:latin typeface="Times New Roman" pitchFamily="18" charset="0"/>
                <a:cs typeface="Times New Roman" pitchFamily="18" charset="0"/>
              </a:rPr>
              <a:t>2 </a:t>
            </a:r>
            <a:r>
              <a:rPr lang="en-US" sz="2000" b="1" dirty="0">
                <a:solidFill>
                  <a:srgbClr val="FF0000"/>
                </a:solidFill>
                <a:latin typeface="Times New Roman" pitchFamily="18" charset="0"/>
                <a:cs typeface="Times New Roman" pitchFamily="18" charset="0"/>
              </a:rPr>
              <a:t>                  Sulfur dioxide  </a:t>
            </a:r>
          </a:p>
          <a:p>
            <a:pPr lvl="0" algn="just" rtl="0">
              <a:spcBef>
                <a:spcPct val="20000"/>
              </a:spcBef>
              <a:spcAft>
                <a:spcPts val="1200"/>
              </a:spcAft>
              <a:buClr>
                <a:srgbClr val="93A299"/>
              </a:buClr>
              <a:buSzPct val="85000"/>
            </a:pP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2 SO</a:t>
            </a:r>
            <a:r>
              <a:rPr lang="en-US" sz="2400" b="1" baseline="-25000" dirty="0">
                <a:solidFill>
                  <a:srgbClr val="FF0000"/>
                </a:solidFill>
                <a:latin typeface="Times New Roman" pitchFamily="18" charset="0"/>
                <a:cs typeface="Times New Roman" pitchFamily="18" charset="0"/>
              </a:rPr>
              <a:t>2  </a:t>
            </a:r>
            <a:r>
              <a:rPr lang="en-US" sz="2400" b="1" dirty="0">
                <a:solidFill>
                  <a:srgbClr val="FF0000"/>
                </a:solidFill>
                <a:latin typeface="Times New Roman" pitchFamily="18" charset="0"/>
                <a:cs typeface="Times New Roman" pitchFamily="18" charset="0"/>
              </a:rPr>
              <a:t>+ O</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a:t>
            </a:r>
            <a:r>
              <a:rPr lang="en-US" sz="2400" b="1" baseline="-250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SO</a:t>
            </a:r>
            <a:r>
              <a:rPr lang="en-US" sz="2400" b="1" baseline="-25000" dirty="0">
                <a:solidFill>
                  <a:srgbClr val="FF0000"/>
                </a:solidFill>
                <a:latin typeface="Times New Roman" pitchFamily="18" charset="0"/>
                <a:cs typeface="Times New Roman" pitchFamily="18" charset="0"/>
              </a:rPr>
              <a:t>3 </a:t>
            </a:r>
            <a:r>
              <a:rPr lang="en-US" sz="2400" b="1"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                  Sulfur trioxide  </a:t>
            </a:r>
          </a:p>
          <a:p>
            <a:pPr lvl="0" algn="just" rtl="0">
              <a:spcBef>
                <a:spcPct val="20000"/>
              </a:spcBef>
              <a:spcAft>
                <a:spcPts val="1200"/>
              </a:spcAft>
              <a:buClr>
                <a:srgbClr val="93A299"/>
              </a:buClr>
              <a:buSzPct val="85000"/>
            </a:pPr>
            <a:r>
              <a:rPr lang="en-US" sz="2400" b="1" dirty="0">
                <a:solidFill>
                  <a:srgbClr val="FF0000"/>
                </a:solidFill>
                <a:latin typeface="Times New Roman" pitchFamily="18" charset="0"/>
                <a:cs typeface="Times New Roman" pitchFamily="18" charset="0"/>
              </a:rPr>
              <a:t>                  SO</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 H</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O</a:t>
            </a:r>
            <a:r>
              <a:rPr lang="en-US" sz="2400" b="1" baseline="-250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H</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SO</a:t>
            </a:r>
            <a:r>
              <a:rPr lang="en-US" sz="2400" b="1" baseline="-25000" dirty="0">
                <a:solidFill>
                  <a:srgbClr val="FF0000"/>
                </a:solidFill>
                <a:latin typeface="Times New Roman" pitchFamily="18" charset="0"/>
                <a:cs typeface="Times New Roman" pitchFamily="18" charset="0"/>
              </a:rPr>
              <a:t>3 </a:t>
            </a:r>
            <a:r>
              <a:rPr lang="en-US" sz="2000" b="1" dirty="0">
                <a:solidFill>
                  <a:srgbClr val="FF0000"/>
                </a:solidFill>
                <a:latin typeface="Times New Roman" pitchFamily="18" charset="0"/>
                <a:cs typeface="Times New Roman" pitchFamily="18" charset="0"/>
              </a:rPr>
              <a:t>             Sulfurous acid </a:t>
            </a:r>
          </a:p>
          <a:p>
            <a:pPr lvl="0" algn="just" rtl="0">
              <a:spcBef>
                <a:spcPct val="20000"/>
              </a:spcBef>
              <a:spcAft>
                <a:spcPts val="1200"/>
              </a:spcAft>
              <a:buClr>
                <a:srgbClr val="93A299"/>
              </a:buClr>
              <a:buSzPct val="85000"/>
            </a:pPr>
            <a:r>
              <a:rPr lang="en-US" sz="2400" b="1" dirty="0">
                <a:solidFill>
                  <a:srgbClr val="FF0000"/>
                </a:solidFill>
                <a:latin typeface="Times New Roman" pitchFamily="18" charset="0"/>
                <a:cs typeface="Times New Roman" pitchFamily="18" charset="0"/>
              </a:rPr>
              <a:t>                 SO</a:t>
            </a:r>
            <a:r>
              <a:rPr lang="en-US" sz="2400" b="1" baseline="-25000" dirty="0">
                <a:solidFill>
                  <a:srgbClr val="FF0000"/>
                </a:solidFill>
                <a:latin typeface="Times New Roman" pitchFamily="18" charset="0"/>
                <a:cs typeface="Times New Roman" pitchFamily="18" charset="0"/>
              </a:rPr>
              <a:t>3</a:t>
            </a:r>
            <a:r>
              <a:rPr lang="en-US" sz="2400" b="1" dirty="0">
                <a:solidFill>
                  <a:srgbClr val="FF0000"/>
                </a:solidFill>
                <a:latin typeface="Times New Roman" pitchFamily="18" charset="0"/>
                <a:cs typeface="Times New Roman" pitchFamily="18" charset="0"/>
              </a:rPr>
              <a:t> + H</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O</a:t>
            </a:r>
            <a:r>
              <a:rPr lang="en-US" sz="2400" b="1" baseline="-250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H</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SO</a:t>
            </a:r>
            <a:r>
              <a:rPr lang="en-US" sz="2400" b="1" baseline="-25000" dirty="0">
                <a:solidFill>
                  <a:srgbClr val="FF0000"/>
                </a:solidFill>
                <a:latin typeface="Times New Roman" pitchFamily="18" charset="0"/>
                <a:cs typeface="Times New Roman" pitchFamily="18" charset="0"/>
              </a:rPr>
              <a:t>4 </a:t>
            </a:r>
            <a:r>
              <a:rPr lang="en-US" sz="2400" b="1"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Sulfuric acid </a:t>
            </a:r>
          </a:p>
          <a:p>
            <a:pPr marL="182880" lvl="0" indent="-182880" algn="just" rtl="0">
              <a:spcBef>
                <a:spcPct val="20000"/>
              </a:spcBef>
              <a:spcAft>
                <a:spcPts val="1200"/>
              </a:spcAft>
              <a:buClr>
                <a:srgbClr val="FF0000"/>
              </a:buClr>
              <a:buSzPct val="85000"/>
              <a:buFont typeface="Courier New" pitchFamily="49" charset="0"/>
              <a:buChar char="o"/>
            </a:pPr>
            <a:r>
              <a:rPr lang="en-US" sz="2800" dirty="0"/>
              <a:t>SO</a:t>
            </a:r>
            <a:r>
              <a:rPr lang="en-US" sz="2800" baseline="-25000" dirty="0"/>
              <a:t>3</a:t>
            </a:r>
            <a:r>
              <a:rPr lang="en-US" sz="2800" dirty="0"/>
              <a:t> has a high affinity for H</a:t>
            </a:r>
            <a:r>
              <a:rPr lang="en-US" sz="2800" baseline="-25000" dirty="0"/>
              <a:t>2</a:t>
            </a:r>
            <a:r>
              <a:rPr lang="en-US" sz="2800" dirty="0"/>
              <a:t>O to produce acid rain "H</a:t>
            </a:r>
            <a:r>
              <a:rPr lang="en-US" sz="2800" baseline="-25000" dirty="0"/>
              <a:t>2</a:t>
            </a:r>
            <a:r>
              <a:rPr lang="en-US" sz="2800" dirty="0"/>
              <a:t>SO</a:t>
            </a:r>
            <a:r>
              <a:rPr lang="en-US" sz="2800" baseline="-25000" dirty="0"/>
              <a:t>4</a:t>
            </a:r>
            <a:r>
              <a:rPr lang="en-US" sz="2800" dirty="0"/>
              <a:t>" falls in solid particles or liquid droplets with transport acid sulfate ion SO</a:t>
            </a:r>
            <a:r>
              <a:rPr lang="en-US" sz="2800" baseline="-25000" dirty="0"/>
              <a:t>4</a:t>
            </a:r>
            <a:r>
              <a:rPr lang="en-US" sz="2800" dirty="0"/>
              <a:t> for long distance.</a:t>
            </a:r>
          </a:p>
        </p:txBody>
      </p:sp>
      <p:cxnSp>
        <p:nvCxnSpPr>
          <p:cNvPr id="3" name="Straight Arrow Connector 2"/>
          <p:cNvCxnSpPr/>
          <p:nvPr/>
        </p:nvCxnSpPr>
        <p:spPr>
          <a:xfrm>
            <a:off x="3131840" y="2924944"/>
            <a:ext cx="142740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203848" y="3501008"/>
            <a:ext cx="142740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275856" y="4077072"/>
            <a:ext cx="142740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03848" y="4653136"/>
            <a:ext cx="142740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0824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13492"/>
            <a:ext cx="5526360" cy="523220"/>
          </a:xfrm>
          <a:prstGeom prst="rect">
            <a:avLst/>
          </a:prstGeom>
        </p:spPr>
        <p:txBody>
          <a:bodyPr wrap="square">
            <a:spAutoFit/>
          </a:bodyPr>
          <a:lstStyle/>
          <a:p>
            <a:r>
              <a:rPr lang="en-US" sz="2800" b="1" i="1" dirty="0">
                <a:solidFill>
                  <a:srgbClr val="C00000"/>
                </a:solidFill>
                <a:latin typeface="Times New Roman" pitchFamily="18" charset="0"/>
                <a:cs typeface="Times New Roman" pitchFamily="18" charset="0"/>
              </a:rPr>
              <a:t>ii Reduced Sulfur Compounds </a:t>
            </a:r>
            <a:endParaRPr lang="ar-EG" dirty="0">
              <a:solidFill>
                <a:srgbClr val="C00000"/>
              </a:solidFill>
            </a:endParaRPr>
          </a:p>
        </p:txBody>
      </p:sp>
      <p:sp>
        <p:nvSpPr>
          <p:cNvPr id="3" name="Rectangle 2"/>
          <p:cNvSpPr/>
          <p:nvPr/>
        </p:nvSpPr>
        <p:spPr>
          <a:xfrm>
            <a:off x="107504" y="1034733"/>
            <a:ext cx="9036496" cy="954107"/>
          </a:xfrm>
          <a:prstGeom prst="rect">
            <a:avLst/>
          </a:prstGeom>
        </p:spPr>
        <p:txBody>
          <a:bodyPr wrap="square">
            <a:spAutoFit/>
          </a:bodyPr>
          <a:lstStyle/>
          <a:p>
            <a:pPr algn="just" rtl="0"/>
            <a:r>
              <a:rPr lang="en-US" sz="2800" dirty="0">
                <a:latin typeface="Times New Roman" pitchFamily="18" charset="0"/>
                <a:cs typeface="Times New Roman" pitchFamily="18" charset="0"/>
              </a:rPr>
              <a:t>These include: - Hydrogen sulfide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S, carbonyl sulfide COS, carbon disulfide CS</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&amp; dimethyl sulfide (CH</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S</a:t>
            </a:r>
            <a:endParaRPr lang="ar-EG" dirty="0"/>
          </a:p>
        </p:txBody>
      </p:sp>
      <p:sp>
        <p:nvSpPr>
          <p:cNvPr id="4" name="Rectangle 3"/>
          <p:cNvSpPr/>
          <p:nvPr/>
        </p:nvSpPr>
        <p:spPr>
          <a:xfrm>
            <a:off x="251520" y="2185700"/>
            <a:ext cx="6606480" cy="523220"/>
          </a:xfrm>
          <a:prstGeom prst="rect">
            <a:avLst/>
          </a:prstGeom>
        </p:spPr>
        <p:txBody>
          <a:bodyPr wrap="square">
            <a:spAutoFit/>
          </a:bodyPr>
          <a:lstStyle/>
          <a:p>
            <a:pPr lvl="0" algn="just" rtl="0">
              <a:buClr>
                <a:srgbClr val="EEECE1"/>
              </a:buClr>
              <a:buSzPct val="85000"/>
            </a:pPr>
            <a:r>
              <a:rPr lang="en-US" sz="2800" b="1" u="sng" dirty="0">
                <a:solidFill>
                  <a:srgbClr val="0070C0"/>
                </a:solidFill>
                <a:latin typeface="Times New Roman" pitchFamily="18" charset="0"/>
                <a:cs typeface="Times New Roman" pitchFamily="18" charset="0"/>
              </a:rPr>
              <a:t>*Source</a:t>
            </a:r>
            <a:r>
              <a:rPr lang="en-US" sz="2800" b="1" i="1" u="sng" dirty="0">
                <a:solidFill>
                  <a:srgbClr val="0070C0"/>
                </a:solidFill>
                <a:latin typeface="Times New Roman" pitchFamily="18" charset="0"/>
                <a:cs typeface="Times New Roman" pitchFamily="18" charset="0"/>
              </a:rPr>
              <a:t> </a:t>
            </a:r>
            <a:r>
              <a:rPr lang="en-US" sz="2800" b="1" u="sng" dirty="0">
                <a:solidFill>
                  <a:srgbClr val="0070C0"/>
                </a:solidFill>
                <a:latin typeface="Times New Roman" pitchFamily="18" charset="0"/>
                <a:cs typeface="Times New Roman" pitchFamily="18" charset="0"/>
              </a:rPr>
              <a:t>of Sulfur Compounds Emissions :</a:t>
            </a:r>
          </a:p>
        </p:txBody>
      </p:sp>
      <p:sp>
        <p:nvSpPr>
          <p:cNvPr id="5" name="Rectangle 4"/>
          <p:cNvSpPr/>
          <p:nvPr/>
        </p:nvSpPr>
        <p:spPr>
          <a:xfrm>
            <a:off x="179512" y="2852936"/>
            <a:ext cx="8712968" cy="3240887"/>
          </a:xfrm>
          <a:prstGeom prst="rect">
            <a:avLst/>
          </a:prstGeom>
        </p:spPr>
        <p:txBody>
          <a:bodyPr wrap="square">
            <a:spAutoFit/>
          </a:bodyPr>
          <a:lstStyle/>
          <a:p>
            <a:pPr lvl="0" algn="just" rtl="0">
              <a:buClr>
                <a:srgbClr val="EEECE1"/>
              </a:buClr>
              <a:buSzPct val="85000"/>
            </a:pPr>
            <a:r>
              <a:rPr lang="en-US" sz="2800" b="1" dirty="0">
                <a:solidFill>
                  <a:srgbClr val="C0504D">
                    <a:lumMod val="50000"/>
                  </a:srgbClr>
                </a:solidFill>
                <a:latin typeface="Times New Roman" pitchFamily="18" charset="0"/>
                <a:cs typeface="Times New Roman" pitchFamily="18" charset="0"/>
              </a:rPr>
              <a:t>1. </a:t>
            </a:r>
            <a:r>
              <a:rPr lang="en-US" sz="3100" b="1" dirty="0">
                <a:solidFill>
                  <a:srgbClr val="C0504D">
                    <a:lumMod val="50000"/>
                  </a:srgbClr>
                </a:solidFill>
                <a:latin typeface="Times New Roman" pitchFamily="18" charset="0"/>
                <a:cs typeface="Times New Roman" pitchFamily="18" charset="0"/>
              </a:rPr>
              <a:t>Naturally Source:- </a:t>
            </a:r>
          </a:p>
          <a:p>
            <a:pPr lvl="0" algn="just" rtl="0">
              <a:spcBef>
                <a:spcPct val="20000"/>
              </a:spcBef>
              <a:buClr>
                <a:srgbClr val="93A299"/>
              </a:buClr>
              <a:buSzPct val="85000"/>
            </a:pPr>
            <a:r>
              <a:rPr lang="en-US" sz="2800" b="1" dirty="0">
                <a:solidFill>
                  <a:srgbClr val="002060"/>
                </a:solidFill>
                <a:latin typeface="Times New Roman" pitchFamily="18" charset="0"/>
                <a:cs typeface="Times New Roman" pitchFamily="18" charset="0"/>
              </a:rPr>
              <a:t>a- Carbonyl Sulfide      COS  </a:t>
            </a:r>
          </a:p>
          <a:p>
            <a:pPr marL="182880" lvl="0" indent="-182880" algn="just" rtl="0">
              <a:buClr>
                <a:srgbClr val="FF0000"/>
              </a:buClr>
              <a:buSzPct val="85000"/>
              <a:buFont typeface="Wingdings" pitchFamily="2" charset="2"/>
              <a:buChar char="§"/>
            </a:pPr>
            <a:r>
              <a:rPr lang="en-US" sz="2800" dirty="0">
                <a:latin typeface="Times New Roman" pitchFamily="18" charset="0"/>
                <a:cs typeface="Times New Roman" pitchFamily="18" charset="0"/>
              </a:rPr>
              <a:t>Is the most species in atmosphere </a:t>
            </a:r>
          </a:p>
          <a:p>
            <a:pPr marL="182880" lvl="0" indent="-182880" algn="just" rtl="0">
              <a:buClr>
                <a:srgbClr val="FF0000"/>
              </a:buClr>
              <a:buSzPct val="85000"/>
              <a:buFont typeface="Wingdings" pitchFamily="2" charset="2"/>
              <a:buChar char="§"/>
            </a:pPr>
            <a:r>
              <a:rPr lang="en-US" sz="2800" dirty="0">
                <a:latin typeface="Times New Roman" pitchFamily="18" charset="0"/>
                <a:cs typeface="Times New Roman" pitchFamily="18" charset="0"/>
              </a:rPr>
              <a:t>emitted from : biogenic sources - combustion processes </a:t>
            </a:r>
          </a:p>
          <a:p>
            <a:pPr marL="182880" lvl="0" indent="-182880" algn="just" rtl="0">
              <a:buClr>
                <a:srgbClr val="FF0000"/>
              </a:buClr>
              <a:buSzPct val="85000"/>
              <a:buFont typeface="Wingdings" pitchFamily="2" charset="2"/>
              <a:buChar char="§"/>
            </a:pPr>
            <a:r>
              <a:rPr lang="en-US" sz="2800" dirty="0">
                <a:latin typeface="Times New Roman" pitchFamily="18" charset="0"/>
                <a:cs typeface="Times New Roman" pitchFamily="18" charset="0"/>
              </a:rPr>
              <a:t>life time 44 years </a:t>
            </a:r>
          </a:p>
          <a:p>
            <a:pPr marL="182880" lvl="0" indent="-182880" algn="just" rtl="0">
              <a:buClr>
                <a:srgbClr val="FF0000"/>
              </a:buClr>
              <a:buSzPct val="85000"/>
              <a:buFont typeface="Wingdings" pitchFamily="2" charset="2"/>
              <a:buChar char="§"/>
            </a:pPr>
            <a:r>
              <a:rPr lang="en-US" sz="2800" dirty="0">
                <a:latin typeface="Times New Roman" pitchFamily="18" charset="0"/>
                <a:cs typeface="Times New Roman" pitchFamily="18" charset="0"/>
              </a:rPr>
              <a:t>Because of its limited reactively, it contributes little to pollution problems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3934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1450769548"/>
              </p:ext>
            </p:extLst>
          </p:nvPr>
        </p:nvGraphicFramePr>
        <p:xfrm>
          <a:off x="214282" y="0"/>
          <a:ext cx="8572560" cy="6403719"/>
        </p:xfrm>
        <a:graphic>
          <a:graphicData uri="http://schemas.openxmlformats.org/drawingml/2006/table">
            <a:tbl>
              <a:tblPr rtl="1" firstRow="1" bandRow="1">
                <a:tableStyleId>{5C22544A-7EE6-4342-B048-85BDC9FD1C3A}</a:tableStyleId>
              </a:tblPr>
              <a:tblGrid>
                <a:gridCol w="4459312">
                  <a:extLst>
                    <a:ext uri="{9D8B030D-6E8A-4147-A177-3AD203B41FA5}">
                      <a16:colId xmlns:a16="http://schemas.microsoft.com/office/drawing/2014/main" val="20000"/>
                    </a:ext>
                  </a:extLst>
                </a:gridCol>
                <a:gridCol w="4113248">
                  <a:extLst>
                    <a:ext uri="{9D8B030D-6E8A-4147-A177-3AD203B41FA5}">
                      <a16:colId xmlns:a16="http://schemas.microsoft.com/office/drawing/2014/main" val="20001"/>
                    </a:ext>
                  </a:extLst>
                </a:gridCol>
              </a:tblGrid>
              <a:tr h="896912">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400" b="1" dirty="0" smtClean="0">
                          <a:effectLst/>
                          <a:latin typeface="Times New Roman"/>
                          <a:ea typeface="Calibri"/>
                          <a:cs typeface="Arial"/>
                        </a:rPr>
                        <a:t>Nondegradable Pollutants</a:t>
                      </a:r>
                      <a:endParaRPr lang="en-US" sz="2400" dirty="0" smtClean="0">
                        <a:effectLst/>
                        <a:latin typeface="Calibri"/>
                        <a:ea typeface="Times New Roman"/>
                        <a:cs typeface="Arial"/>
                      </a:endParaRPr>
                    </a:p>
                    <a:p>
                      <a:pPr algn="ctr" rtl="0">
                        <a:lnSpc>
                          <a:spcPct val="115000"/>
                        </a:lnSpc>
                        <a:spcAft>
                          <a:spcPts val="1000"/>
                        </a:spcAft>
                      </a:pPr>
                      <a:endParaRPr lang="en-US" sz="1100" dirty="0">
                        <a:effectLst/>
                        <a:latin typeface="Calibri"/>
                        <a:ea typeface="Times New Roman"/>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400" b="1" dirty="0" smtClean="0">
                          <a:effectLst/>
                          <a:latin typeface="Times New Roman"/>
                          <a:ea typeface="Calibri"/>
                          <a:cs typeface="Arial"/>
                        </a:rPr>
                        <a:t>Degradable Pollutants</a:t>
                      </a:r>
                      <a:endParaRPr lang="en-US" sz="2400" dirty="0" smtClean="0">
                        <a:effectLst/>
                        <a:latin typeface="Calibri"/>
                        <a:ea typeface="Times New Roman"/>
                        <a:cs typeface="Arial"/>
                      </a:endParaRPr>
                    </a:p>
                    <a:p>
                      <a:pPr algn="ctr" rtl="0">
                        <a:lnSpc>
                          <a:spcPct val="115000"/>
                        </a:lnSpc>
                        <a:spcAft>
                          <a:spcPts val="1000"/>
                        </a:spcAft>
                      </a:pPr>
                      <a:endParaRPr lang="en-US" sz="11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0"/>
                  </a:ext>
                </a:extLst>
              </a:tr>
              <a:tr h="1403696">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kern="1200" dirty="0" smtClean="0">
                          <a:solidFill>
                            <a:schemeClr val="dk1"/>
                          </a:solidFill>
                          <a:effectLst/>
                          <a:latin typeface="+mn-lt"/>
                          <a:ea typeface="+mn-ea"/>
                          <a:cs typeface="+mn-cs"/>
                        </a:rPr>
                        <a:t>Not broken by natural process</a:t>
                      </a:r>
                    </a:p>
                    <a:p>
                      <a:pPr marL="342900" indent="-342900" algn="just" rtl="0">
                        <a:buFont typeface="Arial" pitchFamily="34" charset="0"/>
                        <a:buChar char="•"/>
                      </a:pPr>
                      <a:endParaRPr lang="ar-EG" sz="2400" dirty="0"/>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kern="1200" dirty="0" smtClean="0">
                          <a:solidFill>
                            <a:schemeClr val="dk1"/>
                          </a:solidFill>
                          <a:effectLst/>
                          <a:latin typeface="+mn-lt"/>
                          <a:ea typeface="+mn-ea"/>
                          <a:cs typeface="+mn-cs"/>
                        </a:rPr>
                        <a:t>Broken down by natural process</a:t>
                      </a:r>
                    </a:p>
                    <a:p>
                      <a:pPr marL="342900" indent="-342900" algn="just" rtl="0">
                        <a:buFont typeface="Arial" pitchFamily="34" charset="0"/>
                        <a:buChar char="•"/>
                      </a:pPr>
                      <a:endParaRPr lang="ar-EG" sz="2400" dirty="0"/>
                    </a:p>
                  </a:txBody>
                  <a:tcPr/>
                </a:tc>
                <a:extLst>
                  <a:ext uri="{0D108BD9-81ED-4DB2-BD59-A6C34878D82A}">
                    <a16:rowId xmlns:a16="http://schemas.microsoft.com/office/drawing/2014/main" val="10001"/>
                  </a:ext>
                </a:extLst>
              </a:tr>
              <a:tr h="2267508">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ar-EG" sz="2400" kern="120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As plastic, mercury, lead, aluminum, phenolic, DDt.</a:t>
                      </a:r>
                    </a:p>
                    <a:p>
                      <a:pPr marL="342900" indent="-342900" algn="just" rtl="0">
                        <a:buFont typeface="Arial" pitchFamily="34" charset="0"/>
                        <a:buChar char="•"/>
                      </a:pPr>
                      <a:endParaRPr lang="ar-EG" sz="2400" dirty="0"/>
                    </a:p>
                  </a:txBody>
                  <a:tcPr/>
                </a:tc>
                <a:tc>
                  <a:txBody>
                    <a:bodyPr/>
                    <a:lstStyle/>
                    <a:p>
                      <a:pPr marL="342900" lvl="0" indent="-342900" algn="just" rtl="0">
                        <a:buFont typeface="Arial" pitchFamily="34" charset="0"/>
                        <a:buChar char="•"/>
                      </a:pPr>
                      <a:r>
                        <a:rPr lang="en-US" sz="2400" kern="1200" dirty="0" smtClean="0">
                          <a:solidFill>
                            <a:schemeClr val="dk1"/>
                          </a:solidFill>
                          <a:effectLst/>
                          <a:latin typeface="+mn-lt"/>
                          <a:ea typeface="+mn-ea"/>
                          <a:cs typeface="+mn-cs"/>
                        </a:rPr>
                        <a:t>As Substances are rapidly biodegradable "Human Sewage“</a:t>
                      </a:r>
                    </a:p>
                    <a:p>
                      <a:pPr marL="342900" lvl="0" indent="-342900" algn="just" rtl="0">
                        <a:buFont typeface="Arial" pitchFamily="34" charset="0"/>
                        <a:buChar char="•"/>
                      </a:pPr>
                      <a:r>
                        <a:rPr lang="en-US" sz="2400" kern="1200" dirty="0" smtClean="0">
                          <a:solidFill>
                            <a:schemeClr val="dk1"/>
                          </a:solidFill>
                          <a:effectLst/>
                          <a:latin typeface="+mn-lt"/>
                          <a:ea typeface="+mn-ea"/>
                          <a:cs typeface="+mn-cs"/>
                        </a:rPr>
                        <a:t>Substances are non-biodegradable "radioactive</a:t>
                      </a:r>
                      <a:endParaRPr lang="ar-EG" sz="2400" dirty="0"/>
                    </a:p>
                  </a:txBody>
                  <a:tcPr/>
                </a:tc>
                <a:extLst>
                  <a:ext uri="{0D108BD9-81ED-4DB2-BD59-A6C34878D82A}">
                    <a16:rowId xmlns:a16="http://schemas.microsoft.com/office/drawing/2014/main" val="10002"/>
                  </a:ext>
                </a:extLst>
              </a:tr>
              <a:tr h="1835603">
                <a:tc>
                  <a:txBody>
                    <a:bodyPr/>
                    <a:lstStyle/>
                    <a:p>
                      <a:pPr marL="342900" indent="-342900" algn="just" rtl="0">
                        <a:buFont typeface="Arial" pitchFamily="34" charset="0"/>
                        <a:buChar char="•"/>
                      </a:pPr>
                      <a:r>
                        <a:rPr lang="en-US" sz="2400" kern="1200" dirty="0" smtClean="0">
                          <a:solidFill>
                            <a:schemeClr val="dk1"/>
                          </a:solidFill>
                          <a:effectLst/>
                          <a:latin typeface="+mn-lt"/>
                          <a:ea typeface="+mn-ea"/>
                          <a:cs typeface="+mn-cs"/>
                        </a:rPr>
                        <a:t>They combine with other components to produce additional toxins</a:t>
                      </a:r>
                      <a:endParaRPr lang="ar-EG" sz="2400" dirty="0"/>
                    </a:p>
                  </a:txBody>
                  <a:tcPr/>
                </a:tc>
                <a:tc>
                  <a:txBody>
                    <a:bodyPr/>
                    <a:lstStyle/>
                    <a:p>
                      <a:pPr marL="342900" lvl="0" indent="-342900" algn="just" rtl="0">
                        <a:buFont typeface="Arial" pitchFamily="34" charset="0"/>
                        <a:buChar char="•"/>
                      </a:pPr>
                      <a:r>
                        <a:rPr lang="en-US" sz="2400" kern="1200" dirty="0" smtClean="0">
                          <a:solidFill>
                            <a:schemeClr val="dk1"/>
                          </a:solidFill>
                          <a:effectLst/>
                          <a:latin typeface="+mn-lt"/>
                          <a:ea typeface="+mn-ea"/>
                          <a:cs typeface="+mn-cs"/>
                        </a:rPr>
                        <a:t>They become problem when the environment faster than the natural process break them down</a:t>
                      </a:r>
                      <a:endParaRPr lang="ar-EG"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6726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251520" y="476672"/>
            <a:ext cx="8712968" cy="5896999"/>
          </a:xfrm>
          <a:prstGeom prst="rect">
            <a:avLst/>
          </a:prstGeom>
        </p:spPr>
        <p:txBody>
          <a:bodyPr wrap="square">
            <a:spAutoFit/>
          </a:bodyPr>
          <a:lstStyle/>
          <a:p>
            <a:pPr lvl="0" algn="just" rtl="0">
              <a:spcBef>
                <a:spcPct val="20000"/>
              </a:spcBef>
              <a:buClr>
                <a:srgbClr val="93A299"/>
              </a:buClr>
              <a:buSzPct val="85000"/>
            </a:pPr>
            <a:r>
              <a:rPr lang="en-US" sz="2800" b="1" dirty="0">
                <a:solidFill>
                  <a:srgbClr val="002060"/>
                </a:solidFill>
                <a:latin typeface="Times New Roman" pitchFamily="18" charset="0"/>
                <a:cs typeface="Times New Roman" pitchFamily="18" charset="0"/>
              </a:rPr>
              <a:t>b- Carbon Disulfide         </a:t>
            </a:r>
            <a:r>
              <a:rPr lang="en-US" sz="2800" b="1" dirty="0" smtClean="0">
                <a:solidFill>
                  <a:srgbClr val="002060"/>
                </a:solidFill>
                <a:latin typeface="Times New Roman" pitchFamily="18" charset="0"/>
                <a:cs typeface="Times New Roman" pitchFamily="18" charset="0"/>
              </a:rPr>
              <a:t>CS</a:t>
            </a:r>
            <a:r>
              <a:rPr lang="en-US" b="1" dirty="0" smtClean="0">
                <a:solidFill>
                  <a:srgbClr val="002060"/>
                </a:solidFill>
                <a:latin typeface="Times New Roman" pitchFamily="18" charset="0"/>
                <a:cs typeface="Times New Roman" pitchFamily="18" charset="0"/>
              </a:rPr>
              <a:t>2</a:t>
            </a:r>
            <a:endParaRPr lang="en-US" sz="2800" b="1" dirty="0">
              <a:solidFill>
                <a:srgbClr val="002060"/>
              </a:solidFill>
              <a:latin typeface="Times New Roman" pitchFamily="18" charset="0"/>
              <a:cs typeface="Times New Roman" pitchFamily="18" charset="0"/>
            </a:endParaRPr>
          </a:p>
          <a:p>
            <a:pPr marL="182880" lvl="0" indent="-182880" algn="just" rtl="0">
              <a:spcAft>
                <a:spcPts val="1200"/>
              </a:spcAft>
              <a:buClr>
                <a:srgbClr val="FF0000"/>
              </a:buClr>
              <a:buSzPct val="85000"/>
              <a:buFont typeface="Wingdings" pitchFamily="2" charset="2"/>
              <a:buChar char="§"/>
            </a:pPr>
            <a:r>
              <a:rPr lang="en-US" sz="2800" dirty="0" smtClean="0">
                <a:latin typeface="Times New Roman" pitchFamily="18" charset="0"/>
                <a:cs typeface="Times New Roman" pitchFamily="18" charset="0"/>
              </a:rPr>
              <a:t>Emitted </a:t>
            </a:r>
            <a:r>
              <a:rPr lang="en-US" sz="2800" dirty="0">
                <a:latin typeface="Times New Roman" pitchFamily="18" charset="0"/>
                <a:cs typeface="Times New Roman" pitchFamily="18" charset="0"/>
              </a:rPr>
              <a:t>from biogenic sources combustion processes.</a:t>
            </a:r>
          </a:p>
          <a:p>
            <a:pPr marL="182880" lvl="0" indent="-182880" algn="just" rtl="0">
              <a:spcAft>
                <a:spcPts val="1200"/>
              </a:spcAft>
              <a:buClr>
                <a:srgbClr val="FF0000"/>
              </a:buClr>
              <a:buSzPct val="85000"/>
              <a:buFont typeface="Wingdings" pitchFamily="2" charset="2"/>
              <a:buChar char="§"/>
            </a:pPr>
            <a:r>
              <a:rPr lang="en-US" sz="2800" dirty="0">
                <a:latin typeface="Times New Roman" pitchFamily="18" charset="0"/>
                <a:cs typeface="Times New Roman" pitchFamily="18" charset="0"/>
              </a:rPr>
              <a:t>It is more photo chemically reactive life time 12 days </a:t>
            </a:r>
          </a:p>
          <a:p>
            <a:pPr marL="182880" lvl="0" indent="-182880" algn="just" rtl="0">
              <a:spcAft>
                <a:spcPts val="1200"/>
              </a:spcAft>
              <a:buClr>
                <a:srgbClr val="FF0000"/>
              </a:buClr>
              <a:buSzPct val="85000"/>
              <a:buFont typeface="Wingdings" pitchFamily="2" charset="2"/>
              <a:buChar char="§"/>
            </a:pPr>
            <a:r>
              <a:rPr lang="en-US" sz="2800" dirty="0">
                <a:latin typeface="Times New Roman" pitchFamily="18" charset="0"/>
                <a:cs typeface="Times New Roman" pitchFamily="18" charset="0"/>
              </a:rPr>
              <a:t>Global conc. are variable </a:t>
            </a:r>
            <a:endParaRPr lang="en-US" sz="2800" dirty="0" smtClean="0">
              <a:latin typeface="Times New Roman" pitchFamily="18" charset="0"/>
              <a:cs typeface="Times New Roman" pitchFamily="18" charset="0"/>
            </a:endParaRPr>
          </a:p>
          <a:p>
            <a:pPr lvl="0" algn="l" rtl="0">
              <a:spcBef>
                <a:spcPct val="20000"/>
              </a:spcBef>
              <a:buClr>
                <a:srgbClr val="93A299"/>
              </a:buClr>
              <a:buSzPct val="85000"/>
            </a:pPr>
            <a:r>
              <a:rPr lang="en-US" sz="2800" b="1" dirty="0">
                <a:solidFill>
                  <a:srgbClr val="002060"/>
                </a:solidFill>
                <a:latin typeface="Times New Roman" pitchFamily="18" charset="0"/>
                <a:cs typeface="Times New Roman" pitchFamily="18" charset="0"/>
              </a:rPr>
              <a:t>c- Dimethyl sulfide (CH</a:t>
            </a:r>
            <a:r>
              <a:rPr lang="en-US" sz="2000" b="1" dirty="0">
                <a:solidFill>
                  <a:srgbClr val="002060"/>
                </a:solidFill>
                <a:latin typeface="Times New Roman" pitchFamily="18" charset="0"/>
                <a:cs typeface="Times New Roman" pitchFamily="18" charset="0"/>
              </a:rPr>
              <a:t>3</a:t>
            </a:r>
            <a:r>
              <a:rPr lang="en-US" sz="2800" b="1" dirty="0">
                <a:solidFill>
                  <a:srgbClr val="002060"/>
                </a:solidFill>
                <a:latin typeface="Times New Roman" pitchFamily="18" charset="0"/>
                <a:cs typeface="Times New Roman" pitchFamily="18" charset="0"/>
              </a:rPr>
              <a:t>)2S</a:t>
            </a:r>
          </a:p>
          <a:p>
            <a:pPr marL="182880" indent="-182880" algn="l" rtl="0">
              <a:buClr>
                <a:srgbClr val="FF0000"/>
              </a:buClr>
              <a:buSzPct val="85000"/>
              <a:buFont typeface="Wingdings" pitchFamily="2" charset="2"/>
              <a:buChar char="§"/>
            </a:pPr>
            <a:r>
              <a:rPr lang="en-US" sz="2800" dirty="0">
                <a:latin typeface="Times New Roman" pitchFamily="18" charset="0"/>
                <a:cs typeface="Times New Roman" pitchFamily="18" charset="0"/>
              </a:rPr>
              <a:t>emitted from Oceans </a:t>
            </a:r>
          </a:p>
          <a:p>
            <a:pPr marL="182880" indent="-182880" algn="l" rtl="0">
              <a:buClr>
                <a:srgbClr val="FF0000"/>
              </a:buClr>
              <a:buSzPct val="85000"/>
              <a:buFont typeface="Wingdings" pitchFamily="2" charset="2"/>
              <a:buChar char="§"/>
            </a:pPr>
            <a:r>
              <a:rPr lang="en-US" sz="2800" dirty="0">
                <a:latin typeface="Times New Roman" pitchFamily="18" charset="0"/>
                <a:cs typeface="Times New Roman" pitchFamily="18" charset="0"/>
              </a:rPr>
              <a:t>has very short life time 0.6 days </a:t>
            </a:r>
          </a:p>
          <a:p>
            <a:pPr marL="182880" indent="-182880" algn="l" rtl="0">
              <a:buClr>
                <a:srgbClr val="FF0000"/>
              </a:buClr>
              <a:buSzPct val="85000"/>
              <a:buFont typeface="Wingdings" pitchFamily="2" charset="2"/>
              <a:buChar char="§"/>
            </a:pPr>
            <a:r>
              <a:rPr lang="en-US" sz="2800" dirty="0">
                <a:latin typeface="Times New Roman" pitchFamily="18" charset="0"/>
                <a:cs typeface="Times New Roman" pitchFamily="18" charset="0"/>
              </a:rPr>
              <a:t>rapidly oxidized to SO2 </a:t>
            </a:r>
          </a:p>
          <a:p>
            <a:pPr lvl="0" algn="l" rtl="0">
              <a:spcBef>
                <a:spcPct val="20000"/>
              </a:spcBef>
              <a:buClr>
                <a:srgbClr val="93A299"/>
              </a:buClr>
              <a:buSzPct val="85000"/>
            </a:pPr>
            <a:r>
              <a:rPr lang="en-US" sz="2800" b="1" dirty="0">
                <a:solidFill>
                  <a:srgbClr val="002060"/>
                </a:solidFill>
                <a:latin typeface="Times New Roman" pitchFamily="18" charset="0"/>
                <a:cs typeface="Times New Roman" pitchFamily="18" charset="0"/>
              </a:rPr>
              <a:t>d- Hydrogen sulfide     H</a:t>
            </a:r>
            <a:r>
              <a:rPr lang="en-US" sz="2000" b="1"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S</a:t>
            </a:r>
          </a:p>
          <a:p>
            <a:pPr marL="182880" lvl="0" indent="-182880" algn="l" rtl="0">
              <a:buClr>
                <a:srgbClr val="FF0000"/>
              </a:buClr>
              <a:buSzPct val="85000"/>
              <a:buFont typeface="Wingdings" pitchFamily="2" charset="2"/>
              <a:buChar char="§"/>
            </a:pPr>
            <a:r>
              <a:rPr lang="en-US" sz="2800" dirty="0">
                <a:latin typeface="Times New Roman" pitchFamily="18" charset="0"/>
                <a:cs typeface="Times New Roman" pitchFamily="18" charset="0"/>
              </a:rPr>
              <a:t>It is the reduced sulfur compound of major human concern produced by Anaerobic decomposition processes </a:t>
            </a:r>
          </a:p>
          <a:p>
            <a:pPr marL="182880" lvl="0" indent="-182880" algn="l" rtl="0">
              <a:buClr>
                <a:srgbClr val="FF0000"/>
              </a:buClr>
              <a:buSzPct val="85000"/>
              <a:buFont typeface="Wingdings" pitchFamily="2" charset="2"/>
              <a:buChar char="§"/>
            </a:pPr>
            <a:r>
              <a:rPr lang="en-US" sz="2800" dirty="0">
                <a:latin typeface="Times New Roman" pitchFamily="18" charset="0"/>
                <a:cs typeface="Times New Roman" pitchFamily="18" charset="0"/>
              </a:rPr>
              <a:t>It has relatively short lifetime 4.4 days </a:t>
            </a:r>
          </a:p>
        </p:txBody>
      </p:sp>
    </p:spTree>
    <p:extLst>
      <p:ext uri="{BB962C8B-B14F-4D97-AF65-F5344CB8AC3E}">
        <p14:creationId xmlns:p14="http://schemas.microsoft.com/office/powerpoint/2010/main" val="164775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44824"/>
            <a:ext cx="8280920" cy="3293209"/>
          </a:xfrm>
          <a:prstGeom prst="rect">
            <a:avLst/>
          </a:prstGeom>
        </p:spPr>
        <p:txBody>
          <a:bodyPr wrap="square">
            <a:spAutoFit/>
          </a:bodyPr>
          <a:lstStyle/>
          <a:p>
            <a:pPr marL="182880" lvl="0" indent="-182880" algn="just" rtl="0">
              <a:spcAft>
                <a:spcPts val="1200"/>
              </a:spcAft>
              <a:buClr>
                <a:srgbClr val="FF0000"/>
              </a:buClr>
              <a:buSzPct val="85000"/>
              <a:buFont typeface="Wingdings" pitchFamily="2" charset="2"/>
              <a:buChar char="§"/>
            </a:pPr>
            <a:r>
              <a:rPr lang="en-US" sz="2800" dirty="0" smtClean="0">
                <a:latin typeface="Times New Roman" pitchFamily="18" charset="0"/>
                <a:cs typeface="Times New Roman" pitchFamily="18" charset="0"/>
              </a:rPr>
              <a:t>Oil </a:t>
            </a:r>
            <a:r>
              <a:rPr lang="en-US" sz="2800" dirty="0">
                <a:latin typeface="Times New Roman" pitchFamily="18" charset="0"/>
                <a:cs typeface="Times New Roman" pitchFamily="18" charset="0"/>
              </a:rPr>
              <a:t>&amp; gas extraction </a:t>
            </a:r>
          </a:p>
          <a:p>
            <a:pPr marL="182880" lvl="0" indent="-182880" algn="just" rtl="0">
              <a:spcAft>
                <a:spcPts val="1200"/>
              </a:spcAft>
              <a:buClr>
                <a:srgbClr val="FF0000"/>
              </a:buClr>
              <a:buSzPct val="85000"/>
              <a:buFont typeface="Wingdings" pitchFamily="2" charset="2"/>
              <a:buChar char="§"/>
            </a:pPr>
            <a:r>
              <a:rPr lang="en-US" sz="2800" dirty="0">
                <a:latin typeface="Times New Roman" pitchFamily="18" charset="0"/>
                <a:cs typeface="Times New Roman" pitchFamily="18" charset="0"/>
              </a:rPr>
              <a:t>Petroleum refining </a:t>
            </a:r>
          </a:p>
          <a:p>
            <a:pPr marL="182880" lvl="0" indent="-182880" algn="just" rtl="0">
              <a:spcAft>
                <a:spcPts val="1200"/>
              </a:spcAft>
              <a:buClr>
                <a:srgbClr val="FF0000"/>
              </a:buClr>
              <a:buSzPct val="85000"/>
              <a:buFont typeface="Wingdings" pitchFamily="2" charset="2"/>
              <a:buChar char="§"/>
            </a:pPr>
            <a:r>
              <a:rPr lang="en-US" sz="2800" dirty="0">
                <a:latin typeface="Times New Roman" pitchFamily="18" charset="0"/>
                <a:cs typeface="Times New Roman" pitchFamily="18" charset="0"/>
              </a:rPr>
              <a:t>Coke ovens </a:t>
            </a:r>
          </a:p>
          <a:p>
            <a:pPr marL="182880" lvl="0" indent="-182880" algn="just" rtl="0">
              <a:spcAft>
                <a:spcPts val="1200"/>
              </a:spcAft>
              <a:buClr>
                <a:srgbClr val="FF0000"/>
              </a:buClr>
              <a:buSzPct val="85000"/>
              <a:buFont typeface="Wingdings" pitchFamily="2" charset="2"/>
              <a:buChar char="§"/>
            </a:pPr>
            <a:r>
              <a:rPr lang="en-US" sz="2800" dirty="0">
                <a:latin typeface="Times New Roman" pitchFamily="18" charset="0"/>
                <a:cs typeface="Times New Roman" pitchFamily="18" charset="0"/>
              </a:rPr>
              <a:t>Kraft paper mills </a:t>
            </a:r>
          </a:p>
          <a:p>
            <a:pPr lvl="0" algn="just" rtl="0">
              <a:spcAft>
                <a:spcPts val="1200"/>
              </a:spcAft>
              <a:buClr>
                <a:srgbClr val="FF0000"/>
              </a:buClr>
              <a:buSzPct val="85000"/>
            </a:pPr>
            <a:r>
              <a:rPr lang="en-US" sz="2800" b="1" dirty="0">
                <a:solidFill>
                  <a:srgbClr val="0070C0"/>
                </a:solidFill>
                <a:latin typeface="Times New Roman" pitchFamily="18" charset="0"/>
                <a:cs typeface="Times New Roman" pitchFamily="18" charset="0"/>
              </a:rPr>
              <a:t>Hydrogen sulfide </a:t>
            </a:r>
            <a:r>
              <a:rPr lang="en-US" sz="2800" b="1" dirty="0" smtClean="0">
                <a:solidFill>
                  <a:srgbClr val="0070C0"/>
                </a:solidFill>
                <a:latin typeface="Times New Roman" pitchFamily="18" charset="0"/>
                <a:cs typeface="Times New Roman" pitchFamily="18" charset="0"/>
              </a:rPr>
              <a:t>9H</a:t>
            </a:r>
            <a:r>
              <a:rPr lang="en-US" sz="1600" b="1" dirty="0" smtClean="0">
                <a:solidFill>
                  <a:srgbClr val="0070C0"/>
                </a:solidFill>
                <a:latin typeface="Times New Roman" pitchFamily="18" charset="0"/>
                <a:cs typeface="Times New Roman" pitchFamily="18" charset="0"/>
              </a:rPr>
              <a:t>2</a:t>
            </a:r>
            <a:r>
              <a:rPr lang="en-US" sz="2800" b="1" dirty="0" smtClean="0">
                <a:solidFill>
                  <a:srgbClr val="0070C0"/>
                </a:solidFill>
                <a:latin typeface="Times New Roman" pitchFamily="18" charset="0"/>
                <a:cs typeface="Times New Roman" pitchFamily="18" charset="0"/>
              </a:rPr>
              <a:t>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"rotten egg" odor , toxic gas </a:t>
            </a:r>
          </a:p>
        </p:txBody>
      </p:sp>
      <p:sp>
        <p:nvSpPr>
          <p:cNvPr id="3" name="Rectangle 2"/>
          <p:cNvSpPr/>
          <p:nvPr/>
        </p:nvSpPr>
        <p:spPr>
          <a:xfrm>
            <a:off x="1115616" y="915397"/>
            <a:ext cx="4511748" cy="569387"/>
          </a:xfrm>
          <a:prstGeom prst="rect">
            <a:avLst/>
          </a:prstGeom>
        </p:spPr>
        <p:txBody>
          <a:bodyPr wrap="none">
            <a:spAutoFit/>
          </a:bodyPr>
          <a:lstStyle/>
          <a:p>
            <a:pPr lvl="0" algn="l" rtl="0">
              <a:spcBef>
                <a:spcPct val="20000"/>
              </a:spcBef>
              <a:buClr>
                <a:srgbClr val="93A299"/>
              </a:buClr>
              <a:buSzPct val="85000"/>
            </a:pPr>
            <a:r>
              <a:rPr lang="en-US" sz="3100" b="1" dirty="0">
                <a:solidFill>
                  <a:srgbClr val="C0504D">
                    <a:lumMod val="50000"/>
                  </a:srgbClr>
                </a:solidFill>
                <a:latin typeface="Times New Roman" pitchFamily="18" charset="0"/>
                <a:cs typeface="Times New Roman" pitchFamily="18" charset="0"/>
              </a:rPr>
              <a:t>2. Anthropogenic Sources</a:t>
            </a:r>
          </a:p>
        </p:txBody>
      </p:sp>
    </p:spTree>
    <p:extLst>
      <p:ext uri="{BB962C8B-B14F-4D97-AF65-F5344CB8AC3E}">
        <p14:creationId xmlns:p14="http://schemas.microsoft.com/office/powerpoint/2010/main" val="2251644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0537" y="44624"/>
            <a:ext cx="4495719" cy="584775"/>
          </a:xfrm>
          <a:prstGeom prst="rect">
            <a:avLst/>
          </a:prstGeom>
        </p:spPr>
        <p:txBody>
          <a:bodyPr wrap="none">
            <a:spAutoFit/>
          </a:bodyPr>
          <a:lstStyle/>
          <a:p>
            <a:pPr lvl="0" algn="ctr" rtl="0">
              <a:spcBef>
                <a:spcPct val="20000"/>
              </a:spcBef>
              <a:buClr>
                <a:srgbClr val="93A299"/>
              </a:buClr>
              <a:buSzPct val="85000"/>
            </a:pPr>
            <a:r>
              <a:rPr lang="en-US" sz="3200" b="1" u="sng" dirty="0">
                <a:solidFill>
                  <a:srgbClr val="FF0000"/>
                </a:solidFill>
                <a:latin typeface="Times New Roman" pitchFamily="18" charset="0"/>
                <a:cs typeface="Times New Roman" pitchFamily="18" charset="0"/>
              </a:rPr>
              <a:t>iii Nitrogen Compounds </a:t>
            </a:r>
          </a:p>
        </p:txBody>
      </p:sp>
      <p:sp>
        <p:nvSpPr>
          <p:cNvPr id="3" name="Rectangle 2"/>
          <p:cNvSpPr/>
          <p:nvPr/>
        </p:nvSpPr>
        <p:spPr>
          <a:xfrm>
            <a:off x="107504" y="836712"/>
            <a:ext cx="8928992" cy="535531"/>
          </a:xfrm>
          <a:prstGeom prst="rect">
            <a:avLst/>
          </a:prstGeom>
        </p:spPr>
        <p:txBody>
          <a:bodyPr wrap="square">
            <a:spAutoFit/>
          </a:bodyPr>
          <a:lstStyle/>
          <a:p>
            <a:pPr algn="l" rtl="0">
              <a:lnSpc>
                <a:spcPct val="120000"/>
              </a:lnSpc>
              <a:spcBef>
                <a:spcPct val="20000"/>
              </a:spcBef>
              <a:buClr>
                <a:srgbClr val="93A299"/>
              </a:buClr>
              <a:buSzPct val="85000"/>
            </a:pPr>
            <a:r>
              <a:rPr lang="en-US" sz="2400" b="1" dirty="0">
                <a:solidFill>
                  <a:srgbClr val="808DA0">
                    <a:lumMod val="50000"/>
                  </a:srgbClr>
                </a:solidFill>
                <a:latin typeface="Times New Roman" pitchFamily="18" charset="0"/>
                <a:cs typeface="Times New Roman" pitchFamily="18" charset="0"/>
              </a:rPr>
              <a:t>Gas + particulate nitrogen Comp. are found in atmosphere as:</a:t>
            </a:r>
          </a:p>
        </p:txBody>
      </p:sp>
      <p:sp>
        <p:nvSpPr>
          <p:cNvPr id="4" name="Rectangle 3"/>
          <p:cNvSpPr/>
          <p:nvPr/>
        </p:nvSpPr>
        <p:spPr>
          <a:xfrm>
            <a:off x="107504" y="1484784"/>
            <a:ext cx="8928992" cy="5032147"/>
          </a:xfrm>
          <a:prstGeom prst="rect">
            <a:avLst/>
          </a:prstGeom>
        </p:spPr>
        <p:txBody>
          <a:bodyPr wrap="square">
            <a:spAutoFit/>
          </a:bodyPr>
          <a:lstStyle/>
          <a:p>
            <a:pPr lvl="0" algn="just" rtl="0">
              <a:spcBef>
                <a:spcPct val="20000"/>
              </a:spcBef>
              <a:buClr>
                <a:srgbClr val="93A299"/>
              </a:buClr>
              <a:buSzPct val="85000"/>
            </a:pPr>
            <a:r>
              <a:rPr lang="en-US" sz="2800" b="1" dirty="0">
                <a:solidFill>
                  <a:srgbClr val="00B0F0"/>
                </a:solidFill>
                <a:latin typeface="Times New Roman" pitchFamily="18" charset="0"/>
                <a:cs typeface="Times New Roman" pitchFamily="18" charset="0"/>
              </a:rPr>
              <a:t>a- Gas phase </a:t>
            </a:r>
            <a:r>
              <a:rPr lang="en-US" sz="2400" b="1" dirty="0">
                <a:solidFill>
                  <a:srgbClr val="00B0F0"/>
                </a:solidFill>
              </a:rPr>
              <a:t>:</a:t>
            </a:r>
            <a:r>
              <a:rPr lang="en-US" sz="2400" dirty="0">
                <a:solidFill>
                  <a:srgbClr val="00B0F0"/>
                </a:solidFill>
              </a:rPr>
              <a:t> </a:t>
            </a:r>
          </a:p>
          <a:p>
            <a:pPr marL="182880" lvl="0" indent="-182880" algn="just" rtl="0">
              <a:spcBef>
                <a:spcPts val="600"/>
              </a:spcBef>
              <a:buClr>
                <a:srgbClr val="FF0000"/>
              </a:buClr>
              <a:buSzPct val="85000"/>
              <a:buFont typeface="Arial" pitchFamily="34" charset="0"/>
              <a:buChar char="•"/>
            </a:pPr>
            <a:r>
              <a:rPr lang="en-US" sz="2400" dirty="0">
                <a:solidFill>
                  <a:srgbClr val="292934"/>
                </a:solidFill>
                <a:latin typeface="Times New Roman" pitchFamily="18" charset="0"/>
                <a:cs typeface="Times New Roman" pitchFamily="18" charset="0"/>
              </a:rPr>
              <a:t>Nitrogen gas N</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 Nitrous oxide N</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O , Nitric oxide NO , Nitrogen Dioxide NO</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Nitrate radical NO</a:t>
            </a:r>
            <a:r>
              <a:rPr lang="en-US" sz="16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Di nitrogen pent oxide N</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O</a:t>
            </a:r>
            <a:r>
              <a:rPr lang="en-US" sz="1600" dirty="0">
                <a:solidFill>
                  <a:srgbClr val="292934"/>
                </a:solidFill>
                <a:latin typeface="Times New Roman" pitchFamily="18" charset="0"/>
                <a:cs typeface="Times New Roman" pitchFamily="18" charset="0"/>
              </a:rPr>
              <a:t>5</a:t>
            </a:r>
            <a:r>
              <a:rPr lang="en-US" sz="2400" dirty="0">
                <a:solidFill>
                  <a:srgbClr val="292934"/>
                </a:solidFill>
                <a:latin typeface="Times New Roman" pitchFamily="18" charset="0"/>
                <a:cs typeface="Times New Roman" pitchFamily="18" charset="0"/>
              </a:rPr>
              <a:t> , Nitrous acid HNO</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 Nitric acid HNO</a:t>
            </a:r>
            <a:r>
              <a:rPr lang="en-US" sz="16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 </a:t>
            </a:r>
            <a:r>
              <a:rPr lang="en-US" sz="2400" dirty="0" err="1">
                <a:solidFill>
                  <a:srgbClr val="292934"/>
                </a:solidFill>
                <a:latin typeface="Times New Roman" pitchFamily="18" charset="0"/>
                <a:cs typeface="Times New Roman" pitchFamily="18" charset="0"/>
              </a:rPr>
              <a:t>Peroxyacyl</a:t>
            </a:r>
            <a:r>
              <a:rPr lang="en-US" sz="2400" dirty="0">
                <a:solidFill>
                  <a:srgbClr val="292934"/>
                </a:solidFill>
                <a:latin typeface="Times New Roman" pitchFamily="18" charset="0"/>
                <a:cs typeface="Times New Roman" pitchFamily="18" charset="0"/>
              </a:rPr>
              <a:t> Nitrate CH</a:t>
            </a:r>
            <a:r>
              <a:rPr lang="en-US" sz="16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COO</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NO</a:t>
            </a:r>
            <a:r>
              <a:rPr lang="en-US" sz="16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 Ammonia NH3 , Hydrogen Cyanide HCN.</a:t>
            </a:r>
          </a:p>
          <a:p>
            <a:pPr lvl="0" algn="just" rtl="0">
              <a:spcBef>
                <a:spcPts val="600"/>
              </a:spcBef>
              <a:buClr>
                <a:srgbClr val="93A299"/>
              </a:buClr>
              <a:buSzPct val="85000"/>
            </a:pPr>
            <a:r>
              <a:rPr lang="en-US" sz="2800" b="1" dirty="0">
                <a:solidFill>
                  <a:srgbClr val="00B0F0"/>
                </a:solidFill>
                <a:latin typeface="Times New Roman" pitchFamily="18" charset="0"/>
                <a:cs typeface="Times New Roman" pitchFamily="18" charset="0"/>
              </a:rPr>
              <a:t>b- Aqueous phase</a:t>
            </a:r>
            <a:r>
              <a:rPr lang="en-US" sz="2400" dirty="0">
                <a:solidFill>
                  <a:srgbClr val="00B0F0"/>
                </a:solidFill>
                <a:latin typeface="Times New Roman" pitchFamily="18" charset="0"/>
                <a:cs typeface="Times New Roman" pitchFamily="18" charset="0"/>
              </a:rPr>
              <a:t>:</a:t>
            </a:r>
          </a:p>
          <a:p>
            <a:pPr marL="182880" lvl="0" indent="-182880" algn="just" rtl="0">
              <a:spcBef>
                <a:spcPts val="600"/>
              </a:spcBef>
              <a:buClr>
                <a:srgbClr val="FF0000"/>
              </a:buClr>
              <a:buSzPct val="85000"/>
              <a:buFont typeface="Arial" pitchFamily="34" charset="0"/>
              <a:buChar char="•"/>
            </a:pPr>
            <a:r>
              <a:rPr lang="en-US" sz="2400" dirty="0">
                <a:solidFill>
                  <a:srgbClr val="FFFFFF"/>
                </a:solidFill>
                <a:latin typeface="Times New Roman" pitchFamily="18" charset="0"/>
                <a:cs typeface="Times New Roman" pitchFamily="18" charset="0"/>
              </a:rPr>
              <a:t> </a:t>
            </a:r>
            <a:r>
              <a:rPr lang="en-US" sz="2400" dirty="0">
                <a:solidFill>
                  <a:srgbClr val="292934"/>
                </a:solidFill>
                <a:latin typeface="Times New Roman" pitchFamily="18" charset="0"/>
                <a:cs typeface="Times New Roman" pitchFamily="18" charset="0"/>
              </a:rPr>
              <a:t>Ionic species NO</a:t>
            </a:r>
            <a:r>
              <a:rPr lang="en-US" sz="2400" baseline="-250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 NO</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 NH</a:t>
            </a:r>
            <a:r>
              <a:rPr lang="en-US" sz="2400" baseline="-25000" dirty="0">
                <a:solidFill>
                  <a:srgbClr val="292934"/>
                </a:solidFill>
                <a:latin typeface="Times New Roman" pitchFamily="18" charset="0"/>
                <a:cs typeface="Times New Roman" pitchFamily="18" charset="0"/>
              </a:rPr>
              <a:t>4</a:t>
            </a:r>
            <a:r>
              <a:rPr lang="en-US" sz="2400" dirty="0">
                <a:solidFill>
                  <a:srgbClr val="292934"/>
                </a:solidFill>
                <a:latin typeface="Times New Roman" pitchFamily="18" charset="0"/>
                <a:cs typeface="Times New Roman" pitchFamily="18" charset="0"/>
              </a:rPr>
              <a:t> </a:t>
            </a:r>
          </a:p>
          <a:p>
            <a:pPr marL="182880" lvl="0" indent="-182880" algn="just" rtl="0">
              <a:spcBef>
                <a:spcPts val="600"/>
              </a:spcBef>
              <a:buClr>
                <a:srgbClr val="FF0000"/>
              </a:buClr>
              <a:buSzPct val="85000"/>
              <a:buFont typeface="Arial" pitchFamily="34" charset="0"/>
              <a:buChar char="•"/>
            </a:pPr>
            <a:r>
              <a:rPr lang="en-US" sz="2400" dirty="0">
                <a:solidFill>
                  <a:srgbClr val="292934"/>
                </a:solidFill>
                <a:latin typeface="Times New Roman" pitchFamily="18" charset="0"/>
                <a:cs typeface="Times New Roman" pitchFamily="18" charset="0"/>
              </a:rPr>
              <a:t> N</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gas is the major gaseous: 78.l% of atmosphere's mass other nitrogen comp. is found in trace quantities.</a:t>
            </a:r>
          </a:p>
          <a:p>
            <a:pPr marL="182880" lvl="0" indent="-182880" algn="just" rtl="0">
              <a:spcBef>
                <a:spcPts val="600"/>
              </a:spcBef>
              <a:buClr>
                <a:srgbClr val="FF0000"/>
              </a:buClr>
              <a:buSzPct val="85000"/>
              <a:buFont typeface="Arial" pitchFamily="34" charset="0"/>
              <a:buChar char="•"/>
            </a:pPr>
            <a:r>
              <a:rPr lang="en-US" sz="2400" dirty="0" err="1">
                <a:solidFill>
                  <a:srgbClr val="292934"/>
                </a:solidFill>
                <a:latin typeface="Times New Roman" pitchFamily="18" charset="0"/>
                <a:cs typeface="Times New Roman" pitchFamily="18" charset="0"/>
              </a:rPr>
              <a:t>NO</a:t>
            </a:r>
            <a:r>
              <a:rPr lang="en-US" sz="2400" baseline="-25000" dirty="0" err="1">
                <a:solidFill>
                  <a:srgbClr val="292934"/>
                </a:solidFill>
                <a:latin typeface="Times New Roman" pitchFamily="18" charset="0"/>
                <a:cs typeface="Times New Roman" pitchFamily="18" charset="0"/>
              </a:rPr>
              <a:t>x</a:t>
            </a:r>
            <a:r>
              <a:rPr lang="en-US" sz="2400" baseline="-25000" dirty="0">
                <a:solidFill>
                  <a:srgbClr val="292934"/>
                </a:solidFill>
                <a:latin typeface="Times New Roman" pitchFamily="18" charset="0"/>
                <a:cs typeface="Times New Roman" pitchFamily="18" charset="0"/>
              </a:rPr>
              <a:t> </a:t>
            </a:r>
            <a:r>
              <a:rPr lang="en-US" sz="2400" dirty="0">
                <a:solidFill>
                  <a:srgbClr val="292934"/>
                </a:solidFill>
                <a:latin typeface="Times New Roman" pitchFamily="18" charset="0"/>
                <a:cs typeface="Times New Roman" pitchFamily="18" charset="0"/>
              </a:rPr>
              <a:t>(NO, NO</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organic nitrates, gas &amp; particulate nitrogen acids &amp; ammonia NH</a:t>
            </a:r>
            <a:r>
              <a:rPr lang="en-US" sz="2400" baseline="-250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play significant role in the chemistry of polluted environments.</a:t>
            </a:r>
          </a:p>
        </p:txBody>
      </p:sp>
    </p:spTree>
    <p:extLst>
      <p:ext uri="{BB962C8B-B14F-4D97-AF65-F5344CB8AC3E}">
        <p14:creationId xmlns:p14="http://schemas.microsoft.com/office/powerpoint/2010/main" val="236599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001" y="116632"/>
            <a:ext cx="1572866" cy="592022"/>
          </a:xfrm>
          <a:prstGeom prst="rect">
            <a:avLst/>
          </a:prstGeom>
        </p:spPr>
        <p:txBody>
          <a:bodyPr wrap="none">
            <a:spAutoFit/>
          </a:bodyPr>
          <a:lstStyle/>
          <a:p>
            <a:pPr lvl="0" algn="just" rtl="0">
              <a:lnSpc>
                <a:spcPct val="110000"/>
              </a:lnSpc>
              <a:buClr>
                <a:srgbClr val="93A299"/>
              </a:buClr>
              <a:buSzPct val="85000"/>
            </a:pPr>
            <a:r>
              <a:rPr lang="en-US" sz="3200" b="1" u="sng" dirty="0">
                <a:solidFill>
                  <a:srgbClr val="660066"/>
                </a:solidFill>
              </a:rPr>
              <a:t>(a) Gas</a:t>
            </a:r>
          </a:p>
        </p:txBody>
      </p:sp>
      <p:sp>
        <p:nvSpPr>
          <p:cNvPr id="3" name="Rectangle 2"/>
          <p:cNvSpPr/>
          <p:nvPr/>
        </p:nvSpPr>
        <p:spPr>
          <a:xfrm>
            <a:off x="2590110" y="188640"/>
            <a:ext cx="3963777" cy="579069"/>
          </a:xfrm>
          <a:prstGeom prst="rect">
            <a:avLst/>
          </a:prstGeom>
        </p:spPr>
        <p:txBody>
          <a:bodyPr wrap="none">
            <a:spAutoFit/>
          </a:bodyPr>
          <a:lstStyle/>
          <a:p>
            <a:pPr lvl="0" algn="just" rtl="0">
              <a:lnSpc>
                <a:spcPct val="110000"/>
              </a:lnSpc>
              <a:buClr>
                <a:srgbClr val="93A299"/>
              </a:buClr>
              <a:buSzPct val="85000"/>
            </a:pPr>
            <a:r>
              <a:rPr lang="en-US" sz="3100" b="1" i="1" dirty="0">
                <a:solidFill>
                  <a:schemeClr val="tx2">
                    <a:lumMod val="50000"/>
                  </a:schemeClr>
                </a:solidFill>
                <a:latin typeface="Times New Roman" pitchFamily="18" charset="0"/>
                <a:cs typeface="Times New Roman" pitchFamily="18" charset="0"/>
              </a:rPr>
              <a:t>[1] Nitrous Oxide N</a:t>
            </a:r>
            <a:r>
              <a:rPr lang="en-US" sz="2000" b="1" i="1" dirty="0">
                <a:solidFill>
                  <a:schemeClr val="tx2">
                    <a:lumMod val="50000"/>
                  </a:schemeClr>
                </a:solidFill>
                <a:latin typeface="Times New Roman" pitchFamily="18" charset="0"/>
                <a:cs typeface="Times New Roman" pitchFamily="18" charset="0"/>
              </a:rPr>
              <a:t>2</a:t>
            </a:r>
            <a:r>
              <a:rPr lang="en-US" sz="3100" b="1" i="1" dirty="0">
                <a:solidFill>
                  <a:schemeClr val="tx2">
                    <a:lumMod val="50000"/>
                  </a:schemeClr>
                </a:solidFill>
                <a:latin typeface="Times New Roman" pitchFamily="18" charset="0"/>
                <a:cs typeface="Times New Roman" pitchFamily="18" charset="0"/>
              </a:rPr>
              <a:t>O</a:t>
            </a:r>
          </a:p>
        </p:txBody>
      </p:sp>
      <p:sp>
        <p:nvSpPr>
          <p:cNvPr id="4" name="Rectangle 3"/>
          <p:cNvSpPr/>
          <p:nvPr/>
        </p:nvSpPr>
        <p:spPr>
          <a:xfrm>
            <a:off x="107504" y="908720"/>
            <a:ext cx="8964488" cy="1277273"/>
          </a:xfrm>
          <a:prstGeom prst="rect">
            <a:avLst/>
          </a:prstGeom>
        </p:spPr>
        <p:txBody>
          <a:bodyPr wrap="square">
            <a:spAutoFit/>
          </a:bodyPr>
          <a:lstStyle/>
          <a:p>
            <a:pPr marL="182880" lvl="0" indent="-182880" algn="just" rtl="0">
              <a:buClr>
                <a:srgbClr val="FF0000"/>
              </a:buClr>
              <a:buSzPct val="85000"/>
              <a:buFont typeface="Wingdings" pitchFamily="2" charset="2"/>
              <a:buChar char="v"/>
            </a:pPr>
            <a:r>
              <a:rPr lang="en-US" sz="2400" dirty="0">
                <a:latin typeface="Times New Roman" pitchFamily="18" charset="0"/>
                <a:cs typeface="Times New Roman" pitchFamily="18" charset="0"/>
              </a:rPr>
              <a:t>It is colorless, slightly sweet, nontoxic gas.</a:t>
            </a:r>
          </a:p>
          <a:p>
            <a:pPr marL="182880" lvl="0" indent="-182880" algn="just" rtl="0">
              <a:buClr>
                <a:srgbClr val="FF0000"/>
              </a:buClr>
              <a:buSzPct val="85000"/>
              <a:buFont typeface="Wingdings" pitchFamily="2" charset="2"/>
              <a:buChar char="v"/>
            </a:pPr>
            <a:r>
              <a:rPr lang="en-US" sz="2400" dirty="0" smtClean="0">
                <a:latin typeface="Times New Roman" pitchFamily="18" charset="0"/>
                <a:cs typeface="Times New Roman" pitchFamily="18" charset="0"/>
              </a:rPr>
              <a:t>used </a:t>
            </a:r>
            <a:r>
              <a:rPr lang="en-US" sz="2400" dirty="0">
                <a:latin typeface="Times New Roman" pitchFamily="18" charset="0"/>
                <a:cs typeface="Times New Roman" pitchFamily="18" charset="0"/>
              </a:rPr>
              <a:t>as an anesthetic in medicine &amp; dentistry.</a:t>
            </a:r>
          </a:p>
          <a:p>
            <a:pPr marL="182880" lvl="0" indent="-182880" algn="just" rtl="0">
              <a:spcBef>
                <a:spcPts val="600"/>
              </a:spcBef>
              <a:buClr>
                <a:srgbClr val="FF0000"/>
              </a:buClr>
              <a:buSzPct val="85000"/>
              <a:buFont typeface="Wingdings" pitchFamily="2" charset="2"/>
              <a:buChar char="v"/>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laughing gas because, elevated conc. produce a kind of hysteria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Rectangle 4"/>
          <p:cNvSpPr/>
          <p:nvPr/>
        </p:nvSpPr>
        <p:spPr>
          <a:xfrm>
            <a:off x="179512" y="2276872"/>
            <a:ext cx="8892480" cy="4499693"/>
          </a:xfrm>
          <a:prstGeom prst="rect">
            <a:avLst/>
          </a:prstGeom>
        </p:spPr>
        <p:txBody>
          <a:bodyPr wrap="square">
            <a:spAutoFit/>
          </a:bodyPr>
          <a:lstStyle/>
          <a:p>
            <a:pPr lvl="0" algn="just" rtl="0">
              <a:spcBef>
                <a:spcPts val="600"/>
              </a:spcBef>
              <a:buClr>
                <a:srgbClr val="93A299"/>
              </a:buClr>
              <a:buSzPct val="85000"/>
            </a:pPr>
            <a:r>
              <a:rPr lang="en-US" sz="2800" b="1" dirty="0">
                <a:solidFill>
                  <a:srgbClr val="002060"/>
                </a:solidFill>
              </a:rPr>
              <a:t> </a:t>
            </a:r>
            <a:r>
              <a:rPr lang="en-US" sz="3000" b="1" dirty="0" smtClean="0">
                <a:solidFill>
                  <a:srgbClr val="002060"/>
                </a:solidFill>
                <a:latin typeface="Times New Roman" pitchFamily="18" charset="0"/>
                <a:cs typeface="Times New Roman" pitchFamily="18" charset="0"/>
              </a:rPr>
              <a:t>Sources: </a:t>
            </a:r>
            <a:endParaRPr lang="en-US" sz="3000" b="1" dirty="0">
              <a:solidFill>
                <a:srgbClr val="002060"/>
              </a:solidFill>
              <a:latin typeface="Times New Roman" pitchFamily="18" charset="0"/>
              <a:cs typeface="Times New Roman" pitchFamily="18" charset="0"/>
            </a:endParaRPr>
          </a:p>
          <a:p>
            <a:pPr lvl="0" algn="just" rtl="0">
              <a:spcBef>
                <a:spcPts val="600"/>
              </a:spcBef>
              <a:buClr>
                <a:srgbClr val="93A299"/>
              </a:buClr>
              <a:buSzPct val="85000"/>
            </a:pPr>
            <a:r>
              <a:rPr lang="en-US" sz="2800" b="1" dirty="0">
                <a:solidFill>
                  <a:srgbClr val="00B0F0"/>
                </a:solidFill>
                <a:latin typeface="Times New Roman" pitchFamily="18" charset="0"/>
                <a:cs typeface="Times New Roman" pitchFamily="18" charset="0"/>
              </a:rPr>
              <a:t>Natural:</a:t>
            </a:r>
            <a:r>
              <a:rPr lang="en-US" sz="2800" dirty="0">
                <a:solidFill>
                  <a:srgbClr val="FFFF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Microbiological </a:t>
            </a:r>
            <a:r>
              <a:rPr lang="en-US" sz="2400" dirty="0">
                <a:latin typeface="Times New Roman" pitchFamily="18" charset="0"/>
                <a:cs typeface="Times New Roman" pitchFamily="18" charset="0"/>
              </a:rPr>
              <a:t>processes in Oceans.</a:t>
            </a:r>
          </a:p>
          <a:p>
            <a:pPr lvl="0" algn="just" rtl="0">
              <a:lnSpc>
                <a:spcPct val="120000"/>
              </a:lnSpc>
              <a:spcBef>
                <a:spcPts val="600"/>
              </a:spcBef>
              <a:buClr>
                <a:srgbClr val="FF0000"/>
              </a:buClr>
              <a:buSzPct val="85000"/>
            </a:pPr>
            <a:r>
              <a:rPr lang="en-US" sz="2800" b="1" dirty="0">
                <a:solidFill>
                  <a:srgbClr val="00B0F0"/>
                </a:solidFill>
                <a:latin typeface="Times New Roman" pitchFamily="18" charset="0"/>
                <a:cs typeface="Times New Roman" pitchFamily="18" charset="0"/>
              </a:rPr>
              <a:t>Anthropogenic:</a:t>
            </a:r>
            <a:r>
              <a:rPr lang="en-US" sz="2800" dirty="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Nitrogen </a:t>
            </a:r>
            <a:r>
              <a:rPr lang="en-US" sz="2400" dirty="0">
                <a:latin typeface="Times New Roman" pitchFamily="18" charset="0"/>
                <a:cs typeface="Times New Roman" pitchFamily="18" charset="0"/>
              </a:rPr>
              <a:t>fertilizers - burning of fossil fuels.</a:t>
            </a:r>
          </a:p>
          <a:p>
            <a:pPr marL="182880" lvl="0" indent="-182880" algn="just" rtl="0">
              <a:lnSpc>
                <a:spcPct val="110000"/>
              </a:lnSpc>
              <a:buClr>
                <a:srgbClr val="FF0000"/>
              </a:buClr>
              <a:buSzPct val="85000"/>
              <a:buFont typeface="Wingdings" pitchFamily="2" charset="2"/>
              <a:buChar char="v"/>
            </a:pPr>
            <a:r>
              <a:rPr lang="en-US" sz="2800" dirty="0">
                <a:latin typeface="Times New Roman" pitchFamily="18" charset="0"/>
                <a:cs typeface="Times New Roman" pitchFamily="18" charset="0"/>
              </a:rPr>
              <a:t>It has no tendency to react w other substance, </a:t>
            </a:r>
            <a:r>
              <a:rPr lang="en-US" sz="2800" dirty="0" smtClean="0">
                <a:latin typeface="Times New Roman" pitchFamily="18" charset="0"/>
                <a:cs typeface="Times New Roman" pitchFamily="18" charset="0"/>
              </a:rPr>
              <a:t>So, </a:t>
            </a:r>
            <a:r>
              <a:rPr lang="en-US" sz="2800" dirty="0">
                <a:latin typeface="Times New Roman" pitchFamily="18" charset="0"/>
                <a:cs typeface="Times New Roman" pitchFamily="18" charset="0"/>
              </a:rPr>
              <a:t>life time 150 years. </a:t>
            </a:r>
          </a:p>
          <a:p>
            <a:pPr marL="182880" lvl="0" indent="-182880" algn="just" rtl="0">
              <a:lnSpc>
                <a:spcPct val="110000"/>
              </a:lnSpc>
              <a:buClr>
                <a:srgbClr val="FF0000"/>
              </a:buClr>
              <a:buSzPct val="85000"/>
              <a:buFont typeface="Wingdings" pitchFamily="2" charset="2"/>
              <a:buChar char="v"/>
            </a:pPr>
            <a:r>
              <a:rPr lang="en-US" sz="2800" dirty="0">
                <a:solidFill>
                  <a:srgbClr val="FF0000"/>
                </a:solidFill>
                <a:latin typeface="Times New Roman" pitchFamily="18" charset="0"/>
                <a:cs typeface="Times New Roman" pitchFamily="18" charset="0"/>
              </a:rPr>
              <a:t>N</a:t>
            </a:r>
            <a:r>
              <a:rPr lang="en-US" sz="2000"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 is important chemical factor in stratospheric O3.</a:t>
            </a:r>
          </a:p>
          <a:p>
            <a:pPr marL="182880" lvl="0" indent="-182880" algn="just" rtl="0">
              <a:lnSpc>
                <a:spcPct val="110000"/>
              </a:lnSpc>
              <a:buClr>
                <a:srgbClr val="FF0000"/>
              </a:buClr>
              <a:buSzPct val="85000"/>
              <a:buFont typeface="Wingdings" pitchFamily="2" charset="2"/>
              <a:buChar char="v"/>
            </a:pPr>
            <a:r>
              <a:rPr lang="en-US" sz="2800" dirty="0">
                <a:solidFill>
                  <a:srgbClr val="FF0000"/>
                </a:solidFill>
                <a:latin typeface="Times New Roman" pitchFamily="18" charset="0"/>
                <a:cs typeface="Times New Roman" pitchFamily="18" charset="0"/>
              </a:rPr>
              <a:t>NO</a:t>
            </a:r>
            <a:r>
              <a:rPr lang="en-US" sz="2800" dirty="0">
                <a:latin typeface="Times New Roman" pitchFamily="18" charset="0"/>
                <a:cs typeface="Times New Roman" pitchFamily="18" charset="0"/>
              </a:rPr>
              <a:t> produced from </a:t>
            </a:r>
            <a:r>
              <a:rPr lang="en-US" sz="2800" dirty="0">
                <a:solidFill>
                  <a:srgbClr val="FF0000"/>
                </a:solidFill>
                <a:latin typeface="Times New Roman" pitchFamily="18" charset="0"/>
                <a:cs typeface="Times New Roman" pitchFamily="18" charset="0"/>
              </a:rPr>
              <a:t>N</a:t>
            </a:r>
            <a:r>
              <a:rPr lang="en-US" b="1"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O </a:t>
            </a:r>
            <a:r>
              <a:rPr lang="en-US" sz="2800" dirty="0">
                <a:latin typeface="Times New Roman" pitchFamily="18" charset="0"/>
                <a:cs typeface="Times New Roman" pitchFamily="18" charset="0"/>
              </a:rPr>
              <a:t>photolysis "by </a:t>
            </a:r>
            <a:r>
              <a:rPr lang="en-US" sz="2800" dirty="0">
                <a:solidFill>
                  <a:srgbClr val="FF0000"/>
                </a:solidFill>
                <a:latin typeface="Times New Roman" pitchFamily="18" charset="0"/>
                <a:cs typeface="Times New Roman" pitchFamily="18" charset="0"/>
              </a:rPr>
              <a:t>O* </a:t>
            </a:r>
            <a:r>
              <a:rPr lang="en-US" sz="2800" dirty="0">
                <a:latin typeface="Times New Roman" pitchFamily="18" charset="0"/>
                <a:cs typeface="Times New Roman" pitchFamily="18" charset="0"/>
              </a:rPr>
              <a:t>in the stratosphere is transported down into troposphere where it affect </a:t>
            </a:r>
            <a:r>
              <a:rPr lang="en-US" sz="2800" dirty="0" err="1">
                <a:solidFill>
                  <a:srgbClr val="FF0000"/>
                </a:solidFill>
                <a:latin typeface="Times New Roman" pitchFamily="18" charset="0"/>
                <a:cs typeface="Times New Roman" pitchFamily="18" charset="0"/>
              </a:rPr>
              <a:t>NOx</a:t>
            </a:r>
            <a:r>
              <a:rPr lang="en-US" sz="2800" dirty="0">
                <a:latin typeface="Times New Roman" pitchFamily="18" charset="0"/>
                <a:cs typeface="Times New Roman" pitchFamily="18" charset="0"/>
              </a:rPr>
              <a:t> level , especially in unpolluted area </a:t>
            </a:r>
            <a:endParaRPr lang="ar-EG" sz="2800" dirty="0"/>
          </a:p>
        </p:txBody>
      </p:sp>
    </p:spTree>
    <p:extLst>
      <p:ext uri="{BB962C8B-B14F-4D97-AF65-F5344CB8AC3E}">
        <p14:creationId xmlns:p14="http://schemas.microsoft.com/office/powerpoint/2010/main" val="10342172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219438"/>
            <a:ext cx="8784976" cy="1477520"/>
          </a:xfrm>
          <a:prstGeom prst="rect">
            <a:avLst/>
          </a:prstGeom>
        </p:spPr>
        <p:txBody>
          <a:bodyPr wrap="square">
            <a:spAutoFit/>
          </a:bodyPr>
          <a:lstStyle/>
          <a:p>
            <a:pPr marL="182880" lvl="0" indent="-182880" algn="just" rtl="0">
              <a:lnSpc>
                <a:spcPct val="110000"/>
              </a:lnSpc>
              <a:buClr>
                <a:srgbClr val="FF0000"/>
              </a:buClr>
              <a:buSzPct val="85000"/>
              <a:buFont typeface="Wingdings" pitchFamily="2" charset="2"/>
              <a:buChar char="v"/>
            </a:pPr>
            <a:r>
              <a:rPr lang="en-US" sz="2800" dirty="0" smtClean="0"/>
              <a:t>Stratospheric </a:t>
            </a:r>
            <a:r>
              <a:rPr lang="en-US" sz="2800" dirty="0"/>
              <a:t>O</a:t>
            </a:r>
            <a:r>
              <a:rPr lang="en-US" sz="2100" b="1" dirty="0"/>
              <a:t>3</a:t>
            </a:r>
            <a:r>
              <a:rPr lang="en-US" sz="2800" dirty="0"/>
              <a:t> depletion because of its thermal absorptivity.</a:t>
            </a:r>
          </a:p>
          <a:p>
            <a:pPr marL="182880" lvl="0" indent="-182880" algn="just" rtl="0">
              <a:lnSpc>
                <a:spcPct val="110000"/>
              </a:lnSpc>
              <a:buClr>
                <a:srgbClr val="FF0000"/>
              </a:buClr>
              <a:buSzPct val="85000"/>
              <a:buFont typeface="Wingdings" pitchFamily="2" charset="2"/>
              <a:buChar char="v"/>
            </a:pPr>
            <a:r>
              <a:rPr lang="en-US" sz="2800" dirty="0"/>
              <a:t>Global warming.</a:t>
            </a:r>
          </a:p>
        </p:txBody>
      </p:sp>
      <p:sp>
        <p:nvSpPr>
          <p:cNvPr id="3" name="Rectangle 2"/>
          <p:cNvSpPr/>
          <p:nvPr/>
        </p:nvSpPr>
        <p:spPr>
          <a:xfrm>
            <a:off x="1331640" y="1268760"/>
            <a:ext cx="1404552" cy="523220"/>
          </a:xfrm>
          <a:prstGeom prst="rect">
            <a:avLst/>
          </a:prstGeom>
        </p:spPr>
        <p:txBody>
          <a:bodyPr wrap="none">
            <a:spAutoFit/>
          </a:bodyPr>
          <a:lstStyle/>
          <a:p>
            <a:pPr lvl="0" algn="just" rtl="0">
              <a:spcBef>
                <a:spcPct val="20000"/>
              </a:spcBef>
              <a:buClr>
                <a:srgbClr val="93A299"/>
              </a:buClr>
              <a:buSzPct val="85000"/>
            </a:pPr>
            <a:r>
              <a:rPr lang="en-US" sz="2800" b="1" dirty="0">
                <a:solidFill>
                  <a:srgbClr val="002060"/>
                </a:solidFill>
              </a:rPr>
              <a:t>Effect: </a:t>
            </a:r>
          </a:p>
        </p:txBody>
      </p:sp>
    </p:spTree>
    <p:extLst>
      <p:ext uri="{BB962C8B-B14F-4D97-AF65-F5344CB8AC3E}">
        <p14:creationId xmlns:p14="http://schemas.microsoft.com/office/powerpoint/2010/main" val="3785045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44624"/>
            <a:ext cx="5022304" cy="594778"/>
          </a:xfrm>
          <a:prstGeom prst="rect">
            <a:avLst/>
          </a:prstGeom>
        </p:spPr>
        <p:txBody>
          <a:bodyPr wrap="square">
            <a:spAutoFit/>
          </a:bodyPr>
          <a:lstStyle/>
          <a:p>
            <a:pPr lvl="0" algn="l" rtl="0">
              <a:lnSpc>
                <a:spcPct val="110000"/>
              </a:lnSpc>
              <a:spcBef>
                <a:spcPts val="600"/>
              </a:spcBef>
              <a:buClr>
                <a:srgbClr val="93A299"/>
              </a:buClr>
              <a:buSzPct val="85000"/>
            </a:pPr>
            <a:r>
              <a:rPr lang="en-US" sz="3200" b="1" i="1" dirty="0">
                <a:solidFill>
                  <a:schemeClr val="tx2">
                    <a:lumMod val="50000"/>
                  </a:schemeClr>
                </a:solidFill>
                <a:latin typeface="Times New Roman" pitchFamily="18" charset="0"/>
                <a:cs typeface="Times New Roman" pitchFamily="18" charset="0"/>
              </a:rPr>
              <a:t>[2] Nitric Oxide       NO: </a:t>
            </a:r>
          </a:p>
        </p:txBody>
      </p:sp>
      <p:sp>
        <p:nvSpPr>
          <p:cNvPr id="3" name="Rectangle 2"/>
          <p:cNvSpPr/>
          <p:nvPr/>
        </p:nvSpPr>
        <p:spPr>
          <a:xfrm>
            <a:off x="251520" y="620688"/>
            <a:ext cx="8892480" cy="529569"/>
          </a:xfrm>
          <a:prstGeom prst="rect">
            <a:avLst/>
          </a:prstGeom>
        </p:spPr>
        <p:txBody>
          <a:bodyPr wrap="square">
            <a:spAutoFit/>
          </a:bodyPr>
          <a:lstStyle/>
          <a:p>
            <a:pPr lvl="0" algn="l" rtl="0">
              <a:lnSpc>
                <a:spcPct val="110000"/>
              </a:lnSpc>
              <a:spcBef>
                <a:spcPts val="600"/>
              </a:spcBef>
              <a:buClr>
                <a:srgbClr val="93A299"/>
              </a:buClr>
              <a:buSzPct val="85000"/>
            </a:pPr>
            <a:r>
              <a:rPr lang="en-US" sz="2800" dirty="0"/>
              <a:t>It is </a:t>
            </a:r>
            <a:r>
              <a:rPr lang="en-US" sz="2800" b="1" dirty="0"/>
              <a:t>colorless</a:t>
            </a:r>
            <a:r>
              <a:rPr lang="en-US" sz="2800" dirty="0"/>
              <a:t>, </a:t>
            </a:r>
            <a:r>
              <a:rPr lang="en-US" sz="2800" b="1" dirty="0"/>
              <a:t>odorless</a:t>
            </a:r>
            <a:r>
              <a:rPr lang="en-US" sz="2800" dirty="0"/>
              <a:t>, </a:t>
            </a:r>
            <a:r>
              <a:rPr lang="en-US" sz="2800" b="1" dirty="0"/>
              <a:t>tasteless</a:t>
            </a:r>
            <a:r>
              <a:rPr lang="en-US" sz="2800" dirty="0"/>
              <a:t>, </a:t>
            </a:r>
            <a:r>
              <a:rPr lang="en-US" sz="2800" b="1" dirty="0"/>
              <a:t>nontoxic gas</a:t>
            </a:r>
            <a:r>
              <a:rPr lang="en-US" sz="2800" b="1" dirty="0">
                <a:solidFill>
                  <a:srgbClr val="00B050"/>
                </a:solidFill>
              </a:rPr>
              <a:t>.</a:t>
            </a:r>
          </a:p>
        </p:txBody>
      </p:sp>
      <p:sp>
        <p:nvSpPr>
          <p:cNvPr id="4" name="Rectangle 3"/>
          <p:cNvSpPr/>
          <p:nvPr/>
        </p:nvSpPr>
        <p:spPr>
          <a:xfrm>
            <a:off x="930085" y="1052736"/>
            <a:ext cx="1588384" cy="563359"/>
          </a:xfrm>
          <a:prstGeom prst="rect">
            <a:avLst/>
          </a:prstGeom>
        </p:spPr>
        <p:txBody>
          <a:bodyPr wrap="none">
            <a:spAutoFit/>
          </a:bodyPr>
          <a:lstStyle/>
          <a:p>
            <a:pPr lvl="0" algn="just" rtl="0">
              <a:lnSpc>
                <a:spcPct val="110000"/>
              </a:lnSpc>
              <a:spcBef>
                <a:spcPts val="600"/>
              </a:spcBef>
              <a:buClr>
                <a:srgbClr val="93A299"/>
              </a:buClr>
              <a:buSzPct val="85000"/>
            </a:pPr>
            <a:r>
              <a:rPr lang="en-US" sz="3000" b="1" dirty="0" smtClean="0">
                <a:solidFill>
                  <a:srgbClr val="0070C0"/>
                </a:solidFill>
                <a:latin typeface="Times New Roman" pitchFamily="18" charset="0"/>
                <a:cs typeface="Times New Roman" pitchFamily="18" charset="0"/>
              </a:rPr>
              <a:t>Sources:</a:t>
            </a:r>
            <a:endParaRPr lang="en-US" sz="3000" b="1" dirty="0">
              <a:solidFill>
                <a:schemeClr val="bg2">
                  <a:lumMod val="10000"/>
                </a:schemeClr>
              </a:solidFill>
              <a:latin typeface="Times New Roman" pitchFamily="18" charset="0"/>
              <a:cs typeface="Times New Roman" pitchFamily="18" charset="0"/>
            </a:endParaRPr>
          </a:p>
        </p:txBody>
      </p:sp>
      <p:sp>
        <p:nvSpPr>
          <p:cNvPr id="5" name="Rectangle 4"/>
          <p:cNvSpPr/>
          <p:nvPr/>
        </p:nvSpPr>
        <p:spPr>
          <a:xfrm>
            <a:off x="251520" y="1700808"/>
            <a:ext cx="8640960" cy="5176802"/>
          </a:xfrm>
          <a:prstGeom prst="rect">
            <a:avLst/>
          </a:prstGeom>
        </p:spPr>
        <p:txBody>
          <a:bodyPr wrap="square">
            <a:spAutoFit/>
          </a:bodyPr>
          <a:lstStyle/>
          <a:p>
            <a:pPr lvl="0" algn="just" rtl="0">
              <a:spcBef>
                <a:spcPts val="600"/>
              </a:spcBef>
              <a:buClr>
                <a:srgbClr val="EEECE1"/>
              </a:buClr>
              <a:buSzPct val="85000"/>
            </a:pPr>
            <a:r>
              <a:rPr lang="en-US" sz="2800" b="1" dirty="0" smtClean="0">
                <a:solidFill>
                  <a:srgbClr val="C0504D">
                    <a:lumMod val="50000"/>
                  </a:srgbClr>
                </a:solidFill>
                <a:latin typeface="Times New Roman" pitchFamily="18" charset="0"/>
                <a:cs typeface="Times New Roman" pitchFamily="18" charset="0"/>
              </a:rPr>
              <a:t>1. Naturally </a:t>
            </a:r>
            <a:r>
              <a:rPr lang="en-US" sz="2800" b="1" dirty="0">
                <a:solidFill>
                  <a:srgbClr val="C0504D">
                    <a:lumMod val="50000"/>
                  </a:srgbClr>
                </a:solidFill>
                <a:latin typeface="Times New Roman" pitchFamily="18" charset="0"/>
                <a:cs typeface="Times New Roman" pitchFamily="18" charset="0"/>
              </a:rPr>
              <a:t>Source:- </a:t>
            </a:r>
          </a:p>
          <a:p>
            <a:pPr marL="182880" lvl="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Anaerobic biological processes in soil &amp; water.</a:t>
            </a:r>
          </a:p>
          <a:p>
            <a:pPr marL="182880" lvl="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Combustion processes. </a:t>
            </a:r>
          </a:p>
          <a:p>
            <a:pPr marL="182880" lvl="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Photochemical destruction of nitrogen comp. in stratosphere</a:t>
            </a:r>
            <a:r>
              <a:rPr lang="en-US" sz="2000" dirty="0">
                <a:latin typeface="Times New Roman" pitchFamily="18" charset="0"/>
                <a:cs typeface="Times New Roman" pitchFamily="18" charset="0"/>
              </a:rPr>
              <a:t>.</a:t>
            </a:r>
          </a:p>
          <a:p>
            <a:pPr lvl="0" algn="l" rtl="0">
              <a:spcBef>
                <a:spcPct val="20000"/>
              </a:spcBef>
              <a:buClr>
                <a:srgbClr val="EEECE1"/>
              </a:buClr>
              <a:buSzPct val="85000"/>
            </a:pPr>
            <a:r>
              <a:rPr lang="en-US" sz="2800" b="1" dirty="0">
                <a:solidFill>
                  <a:srgbClr val="C0504D">
                    <a:lumMod val="50000"/>
                  </a:srgbClr>
                </a:solidFill>
                <a:latin typeface="Times New Roman" pitchFamily="18" charset="0"/>
                <a:cs typeface="Times New Roman" pitchFamily="18" charset="0"/>
              </a:rPr>
              <a:t>2. Anthropogenic Sources</a:t>
            </a:r>
          </a:p>
          <a:p>
            <a:pPr marL="18288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Automobile exhaust.</a:t>
            </a:r>
          </a:p>
          <a:p>
            <a:pPr marL="18288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Electric generation stations.</a:t>
            </a:r>
          </a:p>
          <a:p>
            <a:pPr marL="18288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Industrial boilers </a:t>
            </a:r>
          </a:p>
          <a:p>
            <a:pPr marL="18288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Incinerators </a:t>
            </a:r>
          </a:p>
          <a:p>
            <a:pPr marL="182880" indent="-182880" algn="l" rtl="0">
              <a:lnSpc>
                <a:spcPct val="110000"/>
              </a:lnSpc>
              <a:spcBef>
                <a:spcPts val="600"/>
              </a:spcBef>
              <a:buClr>
                <a:srgbClr val="C00000"/>
              </a:buClr>
              <a:buSzPct val="85000"/>
              <a:buFont typeface="Wingdings" pitchFamily="2" charset="2"/>
              <a:buChar char="v"/>
            </a:pPr>
            <a:r>
              <a:rPr lang="en-US" sz="2600" dirty="0">
                <a:latin typeface="Times New Roman" pitchFamily="18" charset="0"/>
                <a:cs typeface="Times New Roman" pitchFamily="18" charset="0"/>
              </a:rPr>
              <a:t>Home space heaters </a:t>
            </a:r>
          </a:p>
        </p:txBody>
      </p:sp>
    </p:spTree>
    <p:extLst>
      <p:ext uri="{BB962C8B-B14F-4D97-AF65-F5344CB8AC3E}">
        <p14:creationId xmlns:p14="http://schemas.microsoft.com/office/powerpoint/2010/main" val="2759276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8856984" cy="6112443"/>
          </a:xfrm>
          <a:prstGeom prst="rect">
            <a:avLst/>
          </a:prstGeom>
        </p:spPr>
        <p:txBody>
          <a:bodyPr wrap="square">
            <a:spAutoFit/>
          </a:bodyPr>
          <a:lstStyle/>
          <a:p>
            <a:pPr marL="182880" lvl="0" indent="-182880" algn="l" rtl="0">
              <a:spcBef>
                <a:spcPct val="20000"/>
              </a:spcBef>
              <a:buClr>
                <a:srgbClr val="C00000"/>
              </a:buClr>
              <a:buSzPct val="85000"/>
              <a:buFont typeface="Wingdings" pitchFamily="2" charset="2"/>
              <a:buChar char="v"/>
            </a:pPr>
            <a:endParaRPr lang="en-US" sz="2800" dirty="0">
              <a:solidFill>
                <a:srgbClr val="FFFFFF"/>
              </a:solidFill>
              <a:latin typeface="Times New Roman" pitchFamily="18" charset="0"/>
              <a:cs typeface="Times New Roman" pitchFamily="18" charset="0"/>
            </a:endParaRPr>
          </a:p>
          <a:p>
            <a:pPr marL="182880" lvl="0" indent="-182880" algn="l" rtl="0">
              <a:spcBef>
                <a:spcPct val="20000"/>
              </a:spcBef>
              <a:buClr>
                <a:srgbClr val="C00000"/>
              </a:buClr>
              <a:buSzPct val="85000"/>
              <a:buFont typeface="Wingdings" pitchFamily="2" charset="2"/>
              <a:buChar char="v"/>
            </a:pPr>
            <a:r>
              <a:rPr lang="en-US" sz="2800" dirty="0">
                <a:solidFill>
                  <a:srgbClr val="292934"/>
                </a:solidFill>
                <a:latin typeface="Times New Roman" pitchFamily="18" charset="0"/>
                <a:cs typeface="Times New Roman" pitchFamily="18" charset="0"/>
              </a:rPr>
              <a:t>NO is a product of high. Temp combustion. </a:t>
            </a:r>
          </a:p>
          <a:p>
            <a:pPr marL="182880" lvl="0" indent="-182880" algn="l" rtl="0">
              <a:spcBef>
                <a:spcPct val="20000"/>
              </a:spcBef>
              <a:buClr>
                <a:srgbClr val="C00000"/>
              </a:buClr>
              <a:buSzPct val="85000"/>
              <a:buFont typeface="Wingdings" pitchFamily="2" charset="2"/>
              <a:buChar char="v"/>
            </a:pPr>
            <a:r>
              <a:rPr lang="en-US" sz="2800" b="1" dirty="0">
                <a:solidFill>
                  <a:srgbClr val="292934"/>
                </a:solidFill>
                <a:latin typeface="Times New Roman" pitchFamily="18" charset="0"/>
                <a:cs typeface="Times New Roman" pitchFamily="18" charset="0"/>
              </a:rPr>
              <a:t>              N</a:t>
            </a:r>
            <a:r>
              <a:rPr lang="en-US" sz="2800" b="1" baseline="-25000" dirty="0">
                <a:solidFill>
                  <a:srgbClr val="292934"/>
                </a:solidFill>
                <a:latin typeface="Times New Roman" pitchFamily="18" charset="0"/>
                <a:cs typeface="Times New Roman" pitchFamily="18" charset="0"/>
              </a:rPr>
              <a:t>2</a:t>
            </a:r>
            <a:r>
              <a:rPr lang="en-US" sz="2800" b="1" dirty="0">
                <a:solidFill>
                  <a:srgbClr val="292934"/>
                </a:solidFill>
                <a:latin typeface="Times New Roman" pitchFamily="18" charset="0"/>
                <a:cs typeface="Times New Roman" pitchFamily="18" charset="0"/>
              </a:rPr>
              <a:t> + O</a:t>
            </a:r>
            <a:r>
              <a:rPr lang="en-US" sz="2800" b="1" baseline="-25000" dirty="0">
                <a:solidFill>
                  <a:srgbClr val="292934"/>
                </a:solidFill>
                <a:latin typeface="Times New Roman" pitchFamily="18" charset="0"/>
                <a:cs typeface="Times New Roman" pitchFamily="18" charset="0"/>
              </a:rPr>
              <a:t>2            </a:t>
            </a:r>
            <a:r>
              <a:rPr lang="en-US" sz="2800" b="1" dirty="0">
                <a:solidFill>
                  <a:srgbClr val="292934"/>
                </a:solidFill>
                <a:latin typeface="Times New Roman" pitchFamily="18" charset="0"/>
                <a:cs typeface="Times New Roman" pitchFamily="18" charset="0"/>
              </a:rPr>
              <a:t>                    2NO </a:t>
            </a:r>
          </a:p>
          <a:p>
            <a:pPr marL="182880" lvl="0" indent="-182880" algn="l" rtl="0">
              <a:spcBef>
                <a:spcPct val="20000"/>
              </a:spcBef>
              <a:buClr>
                <a:srgbClr val="C00000"/>
              </a:buClr>
              <a:buSzPct val="85000"/>
              <a:buFont typeface="Wingdings" pitchFamily="2" charset="2"/>
              <a:buChar char="v"/>
            </a:pPr>
            <a:r>
              <a:rPr lang="en-US" sz="2800" dirty="0">
                <a:solidFill>
                  <a:srgbClr val="292934"/>
                </a:solidFill>
                <a:latin typeface="Times New Roman" pitchFamily="18" charset="0"/>
                <a:cs typeface="Times New Roman" pitchFamily="18" charset="0"/>
              </a:rPr>
              <a:t>Endothermic reaction, eq. moves to right at high temp &amp; to left at lower temp.</a:t>
            </a:r>
          </a:p>
          <a:p>
            <a:pPr marL="182880" lvl="0" indent="-182880" algn="l" rtl="0">
              <a:spcBef>
                <a:spcPct val="20000"/>
              </a:spcBef>
              <a:buClr>
                <a:srgbClr val="C00000"/>
              </a:buClr>
              <a:buSzPct val="85000"/>
              <a:buFont typeface="Wingdings" pitchFamily="2" charset="2"/>
              <a:buChar char="v"/>
            </a:pPr>
            <a:r>
              <a:rPr lang="en-US" sz="2800" dirty="0">
                <a:solidFill>
                  <a:srgbClr val="292934"/>
                </a:solidFill>
                <a:latin typeface="Times New Roman" pitchFamily="18" charset="0"/>
                <a:cs typeface="Times New Roman" pitchFamily="18" charset="0"/>
              </a:rPr>
              <a:t>It the cooling rate is rapid, eq. is not maintained &amp; high NO emission result</a:t>
            </a:r>
            <a:r>
              <a:rPr lang="en-US" sz="2800" dirty="0" smtClean="0">
                <a:solidFill>
                  <a:srgbClr val="292934"/>
                </a:solidFill>
                <a:latin typeface="Times New Roman" pitchFamily="18" charset="0"/>
                <a:cs typeface="Times New Roman" pitchFamily="18" charset="0"/>
              </a:rPr>
              <a:t>.</a:t>
            </a:r>
          </a:p>
          <a:p>
            <a:pPr lvl="0" algn="l" rtl="0">
              <a:spcBef>
                <a:spcPct val="20000"/>
              </a:spcBef>
              <a:buClr>
                <a:srgbClr val="93A299"/>
              </a:buClr>
              <a:buSzPct val="85000"/>
            </a:pPr>
            <a:endParaRPr lang="en-US" sz="2800" b="1" dirty="0">
              <a:solidFill>
                <a:srgbClr val="292934"/>
              </a:solidFill>
              <a:latin typeface="Times New Roman" pitchFamily="18" charset="0"/>
              <a:cs typeface="Times New Roman" pitchFamily="18" charset="0"/>
            </a:endParaRPr>
          </a:p>
          <a:p>
            <a:pPr lvl="0" algn="l" rtl="0">
              <a:spcBef>
                <a:spcPct val="20000"/>
              </a:spcBef>
              <a:buClr>
                <a:srgbClr val="93A299"/>
              </a:buClr>
              <a:buSzPct val="85000"/>
            </a:pPr>
            <a:r>
              <a:rPr lang="en-US" sz="3200" b="1" dirty="0" smtClean="0">
                <a:solidFill>
                  <a:srgbClr val="002060"/>
                </a:solidFill>
              </a:rPr>
              <a:t>     </a:t>
            </a:r>
            <a:r>
              <a:rPr lang="en-US" sz="2800" b="1" dirty="0">
                <a:solidFill>
                  <a:srgbClr val="002060"/>
                </a:solidFill>
              </a:rPr>
              <a:t>High NO emission</a:t>
            </a:r>
            <a:r>
              <a:rPr lang="en-US" sz="2800" b="1" dirty="0" smtClean="0">
                <a:solidFill>
                  <a:srgbClr val="002060"/>
                </a:solidFill>
              </a:rPr>
              <a:t>:</a:t>
            </a:r>
          </a:p>
          <a:p>
            <a:pPr marL="182880" lvl="0" indent="-182880" algn="l" rtl="0">
              <a:spcBef>
                <a:spcPct val="20000"/>
              </a:spcBef>
              <a:buClr>
                <a:srgbClr val="C00000"/>
              </a:buClr>
              <a:buSzPct val="85000"/>
              <a:buFont typeface="Wingdings" pitchFamily="2" charset="2"/>
              <a:buChar char="v"/>
            </a:pPr>
            <a:r>
              <a:rPr lang="en-US" sz="2800" dirty="0" smtClean="0">
                <a:solidFill>
                  <a:srgbClr val="292934"/>
                </a:solidFill>
                <a:latin typeface="Times New Roman" pitchFamily="18" charset="0"/>
                <a:cs typeface="Times New Roman" pitchFamily="18" charset="0"/>
              </a:rPr>
              <a:t>High </a:t>
            </a:r>
            <a:r>
              <a:rPr lang="en-US" sz="2800" dirty="0">
                <a:solidFill>
                  <a:srgbClr val="292934"/>
                </a:solidFill>
                <a:latin typeface="Times New Roman" pitchFamily="18" charset="0"/>
                <a:cs typeface="Times New Roman" pitchFamily="18" charset="0"/>
              </a:rPr>
              <a:t>combustion temp </a:t>
            </a:r>
          </a:p>
          <a:p>
            <a:pPr marL="182880" lvl="0" indent="-182880" algn="l" rtl="0">
              <a:spcBef>
                <a:spcPct val="20000"/>
              </a:spcBef>
              <a:buClr>
                <a:srgbClr val="C00000"/>
              </a:buClr>
              <a:buSzPct val="85000"/>
              <a:buFont typeface="Wingdings" pitchFamily="2" charset="2"/>
              <a:buChar char="v"/>
            </a:pPr>
            <a:r>
              <a:rPr lang="en-US" sz="2800" dirty="0">
                <a:solidFill>
                  <a:srgbClr val="292934"/>
                </a:solidFill>
                <a:latin typeface="Times New Roman" pitchFamily="18" charset="0"/>
                <a:cs typeface="Times New Roman" pitchFamily="18" charset="0"/>
              </a:rPr>
              <a:t>Rapid cooling </a:t>
            </a:r>
          </a:p>
          <a:p>
            <a:pPr marL="182880" lvl="0" indent="-182880" algn="l" rtl="0">
              <a:spcBef>
                <a:spcPct val="20000"/>
              </a:spcBef>
              <a:buClr>
                <a:srgbClr val="C00000"/>
              </a:buClr>
              <a:buSzPct val="85000"/>
              <a:buFont typeface="Wingdings" pitchFamily="2" charset="2"/>
              <a:buChar char="v"/>
            </a:pPr>
            <a:r>
              <a:rPr lang="en-US" sz="2800" dirty="0">
                <a:solidFill>
                  <a:srgbClr val="292934"/>
                </a:solidFill>
                <a:latin typeface="Times New Roman" pitchFamily="18" charset="0"/>
                <a:cs typeface="Times New Roman" pitchFamily="18" charset="0"/>
              </a:rPr>
              <a:t>Instantaneous dilution.</a:t>
            </a:r>
          </a:p>
        </p:txBody>
      </p:sp>
      <p:cxnSp>
        <p:nvCxnSpPr>
          <p:cNvPr id="3" name="Straight Arrow Connector 2"/>
          <p:cNvCxnSpPr/>
          <p:nvPr/>
        </p:nvCxnSpPr>
        <p:spPr>
          <a:xfrm flipH="1">
            <a:off x="3203848" y="1556792"/>
            <a:ext cx="1584176"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4" name="Straight Arrow Connector 3"/>
          <p:cNvCxnSpPr/>
          <p:nvPr/>
        </p:nvCxnSpPr>
        <p:spPr>
          <a:xfrm>
            <a:off x="3275856" y="1844824"/>
            <a:ext cx="1548000"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797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6632"/>
            <a:ext cx="5886400" cy="569387"/>
          </a:xfrm>
          <a:prstGeom prst="rect">
            <a:avLst/>
          </a:prstGeom>
        </p:spPr>
        <p:txBody>
          <a:bodyPr wrap="square">
            <a:spAutoFit/>
          </a:bodyPr>
          <a:lstStyle/>
          <a:p>
            <a:pPr lvl="0" algn="l" rtl="0">
              <a:spcBef>
                <a:spcPct val="20000"/>
              </a:spcBef>
              <a:buClr>
                <a:srgbClr val="93A299"/>
              </a:buClr>
              <a:buSzPct val="85000"/>
            </a:pPr>
            <a:r>
              <a:rPr lang="en-US" sz="3100" b="1" i="1" dirty="0">
                <a:solidFill>
                  <a:schemeClr val="tx2">
                    <a:lumMod val="50000"/>
                  </a:schemeClr>
                </a:solidFill>
                <a:latin typeface="Times New Roman" pitchFamily="18" charset="0"/>
                <a:cs typeface="Times New Roman" pitchFamily="18" charset="0"/>
              </a:rPr>
              <a:t>[3] Nitrogen Dioxide       NO</a:t>
            </a:r>
            <a:r>
              <a:rPr lang="en-US" b="1" i="1" dirty="0">
                <a:solidFill>
                  <a:schemeClr val="tx2">
                    <a:lumMod val="50000"/>
                  </a:schemeClr>
                </a:solidFill>
                <a:latin typeface="Times New Roman" pitchFamily="18" charset="0"/>
                <a:cs typeface="Times New Roman" pitchFamily="18" charset="0"/>
              </a:rPr>
              <a:t>2</a:t>
            </a:r>
            <a:r>
              <a:rPr lang="en-US" sz="3100" b="1" i="1" dirty="0">
                <a:solidFill>
                  <a:schemeClr val="tx2">
                    <a:lumMod val="50000"/>
                  </a:schemeClr>
                </a:solidFill>
                <a:latin typeface="Times New Roman" pitchFamily="18" charset="0"/>
                <a:cs typeface="Times New Roman" pitchFamily="18" charset="0"/>
              </a:rPr>
              <a:t> </a:t>
            </a:r>
          </a:p>
        </p:txBody>
      </p:sp>
      <p:sp>
        <p:nvSpPr>
          <p:cNvPr id="3" name="Rectangle 2"/>
          <p:cNvSpPr/>
          <p:nvPr/>
        </p:nvSpPr>
        <p:spPr>
          <a:xfrm>
            <a:off x="179512" y="764704"/>
            <a:ext cx="8856984" cy="6001643"/>
          </a:xfrm>
          <a:prstGeom prst="rect">
            <a:avLst/>
          </a:prstGeom>
        </p:spPr>
        <p:txBody>
          <a:bodyPr wrap="square">
            <a:spAutoFit/>
          </a:bodyPr>
          <a:lstStyle/>
          <a:p>
            <a:pPr marL="182880" lvl="0" indent="-182880" algn="l" rtl="0">
              <a:buClr>
                <a:srgbClr val="C00000"/>
              </a:buClr>
              <a:buSzPct val="85000"/>
              <a:buFont typeface="Wingdings" pitchFamily="2" charset="2"/>
              <a:buChar char="§"/>
            </a:pPr>
            <a:r>
              <a:rPr lang="en-US" sz="3000" b="1" dirty="0" smtClean="0">
                <a:solidFill>
                  <a:srgbClr val="FF0000"/>
                </a:solidFill>
                <a:latin typeface="Times New Roman" pitchFamily="18" charset="0"/>
                <a:cs typeface="Times New Roman" pitchFamily="18" charset="0"/>
              </a:rPr>
              <a:t>colored </a:t>
            </a:r>
            <a:r>
              <a:rPr lang="en-US" sz="3000" b="1" dirty="0">
                <a:solidFill>
                  <a:srgbClr val="FF0000"/>
                </a:solidFill>
                <a:latin typeface="Times New Roman" pitchFamily="18" charset="0"/>
                <a:cs typeface="Times New Roman" pitchFamily="18" charset="0"/>
              </a:rPr>
              <a:t>gas </a:t>
            </a:r>
            <a:r>
              <a:rPr lang="en-US" sz="3000" dirty="0">
                <a:solidFill>
                  <a:srgbClr val="292934"/>
                </a:solidFill>
                <a:latin typeface="Times New Roman" pitchFamily="18" charset="0"/>
                <a:cs typeface="Times New Roman" pitchFamily="18" charset="0"/>
              </a:rPr>
              <a:t>" light – yellowish – orange to reddish – brown " at low &amp; high conc. </a:t>
            </a:r>
          </a:p>
          <a:p>
            <a:pPr marL="182880" lvl="0" indent="-182880" algn="l" rtl="0">
              <a:buClr>
                <a:srgbClr val="C00000"/>
              </a:buClr>
              <a:buSzPct val="85000"/>
              <a:buFont typeface="Wingdings" pitchFamily="2" charset="2"/>
              <a:buChar char="§"/>
            </a:pPr>
            <a:r>
              <a:rPr lang="en-US" sz="3000" b="1" dirty="0" smtClean="0">
                <a:solidFill>
                  <a:srgbClr val="FF0000"/>
                </a:solidFill>
                <a:latin typeface="Times New Roman" pitchFamily="18" charset="0"/>
                <a:cs typeface="Times New Roman" pitchFamily="18" charset="0"/>
              </a:rPr>
              <a:t>pungent</a:t>
            </a:r>
            <a:r>
              <a:rPr lang="en-US" sz="3000" dirty="0">
                <a:solidFill>
                  <a:srgbClr val="FFFFFF"/>
                </a:solidFill>
                <a:latin typeface="Times New Roman" pitchFamily="18" charset="0"/>
                <a:cs typeface="Times New Roman" pitchFamily="18" charset="0"/>
              </a:rPr>
              <a:t>, </a:t>
            </a:r>
            <a:r>
              <a:rPr lang="en-US" sz="3000" dirty="0">
                <a:solidFill>
                  <a:srgbClr val="292934"/>
                </a:solidFill>
                <a:latin typeface="Times New Roman" pitchFamily="18" charset="0"/>
                <a:cs typeface="Times New Roman" pitchFamily="18" charset="0"/>
              </a:rPr>
              <a:t>irritating odor. </a:t>
            </a:r>
          </a:p>
          <a:p>
            <a:pPr marL="182880" lvl="0" indent="-182880" algn="l" rtl="0">
              <a:buClr>
                <a:srgbClr val="C00000"/>
              </a:buClr>
              <a:buSzPct val="85000"/>
              <a:buFont typeface="Wingdings" pitchFamily="2" charset="2"/>
              <a:buChar char="§"/>
            </a:pPr>
            <a:r>
              <a:rPr lang="en-US" sz="3000" dirty="0" smtClean="0">
                <a:solidFill>
                  <a:srgbClr val="FFFFFF"/>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toxic</a:t>
            </a:r>
            <a:r>
              <a:rPr lang="en-US" sz="3000" dirty="0">
                <a:solidFill>
                  <a:srgbClr val="FFFFFF"/>
                </a:solidFill>
                <a:latin typeface="Times New Roman" pitchFamily="18" charset="0"/>
                <a:cs typeface="Times New Roman" pitchFamily="18" charset="0"/>
              </a:rPr>
              <a:t> </a:t>
            </a:r>
            <a:r>
              <a:rPr lang="en-US" sz="3000" dirty="0">
                <a:solidFill>
                  <a:srgbClr val="292934"/>
                </a:solidFill>
                <a:latin typeface="Times New Roman" pitchFamily="18" charset="0"/>
                <a:cs typeface="Times New Roman" pitchFamily="18" charset="0"/>
              </a:rPr>
              <a:t>&amp; is extremely </a:t>
            </a:r>
            <a:r>
              <a:rPr lang="en-US" sz="3000" b="1" dirty="0">
                <a:solidFill>
                  <a:srgbClr val="FF0000"/>
                </a:solidFill>
                <a:latin typeface="Times New Roman" pitchFamily="18" charset="0"/>
                <a:cs typeface="Times New Roman" pitchFamily="18" charset="0"/>
              </a:rPr>
              <a:t>corrosive</a:t>
            </a:r>
            <a:r>
              <a:rPr lang="en-US" sz="3000" dirty="0">
                <a:solidFill>
                  <a:srgbClr val="FFFFFF"/>
                </a:solidFill>
                <a:latin typeface="Times New Roman" pitchFamily="18" charset="0"/>
                <a:cs typeface="Times New Roman" pitchFamily="18" charset="0"/>
              </a:rPr>
              <a:t> </a:t>
            </a:r>
            <a:r>
              <a:rPr lang="en-US" sz="3000" dirty="0">
                <a:solidFill>
                  <a:srgbClr val="292934"/>
                </a:solidFill>
                <a:latin typeface="Times New Roman" pitchFamily="18" charset="0"/>
                <a:cs typeface="Times New Roman" pitchFamily="18" charset="0"/>
              </a:rPr>
              <a:t>because of its high oxidation rate.</a:t>
            </a:r>
          </a:p>
          <a:p>
            <a:pPr lvl="0" algn="l" rtl="0">
              <a:spcBef>
                <a:spcPts val="600"/>
              </a:spcBef>
              <a:spcAft>
                <a:spcPts val="1200"/>
              </a:spcAft>
              <a:buClr>
                <a:srgbClr val="93A299"/>
              </a:buClr>
              <a:buSzPct val="85000"/>
            </a:pPr>
            <a:r>
              <a:rPr lang="en-US" sz="3000" b="1" dirty="0">
                <a:solidFill>
                  <a:srgbClr val="00B0F0"/>
                </a:solidFill>
                <a:latin typeface="Times New Roman" pitchFamily="18" charset="0"/>
                <a:cs typeface="Times New Roman" pitchFamily="18" charset="0"/>
              </a:rPr>
              <a:t>         </a:t>
            </a:r>
            <a:r>
              <a:rPr lang="en-US" sz="3000" b="1" u="sng" dirty="0">
                <a:solidFill>
                  <a:srgbClr val="00B0F0"/>
                </a:solidFill>
                <a:latin typeface="Times New Roman" pitchFamily="18" charset="0"/>
                <a:cs typeface="Times New Roman" pitchFamily="18" charset="0"/>
              </a:rPr>
              <a:t>NO</a:t>
            </a:r>
            <a:r>
              <a:rPr lang="en-US" sz="3000" b="1" u="sng" baseline="-25000" dirty="0">
                <a:solidFill>
                  <a:srgbClr val="00B0F0"/>
                </a:solidFill>
                <a:latin typeface="Times New Roman" pitchFamily="18" charset="0"/>
                <a:cs typeface="Times New Roman" pitchFamily="18" charset="0"/>
              </a:rPr>
              <a:t>2</a:t>
            </a:r>
            <a:r>
              <a:rPr lang="en-US" sz="3000" b="1" u="sng" dirty="0">
                <a:solidFill>
                  <a:srgbClr val="002060"/>
                </a:solidFill>
                <a:latin typeface="Times New Roman" pitchFamily="18" charset="0"/>
                <a:cs typeface="Times New Roman" pitchFamily="18" charset="0"/>
              </a:rPr>
              <a:t>  is produced </a:t>
            </a:r>
          </a:p>
          <a:p>
            <a:pPr lvl="0" algn="l" rtl="0">
              <a:spcBef>
                <a:spcPts val="600"/>
              </a:spcBef>
              <a:spcAft>
                <a:spcPts val="1200"/>
              </a:spcAft>
              <a:buClr>
                <a:srgbClr val="93A299"/>
              </a:buClr>
              <a:buSzPct val="85000"/>
            </a:pPr>
            <a:r>
              <a:rPr lang="en-US" sz="3000" b="1" dirty="0">
                <a:solidFill>
                  <a:prstClr val="black"/>
                </a:solidFill>
                <a:latin typeface="Times New Roman" pitchFamily="18" charset="0"/>
                <a:cs typeface="Times New Roman" pitchFamily="18" charset="0"/>
              </a:rPr>
              <a:t>a</a:t>
            </a:r>
            <a:r>
              <a:rPr lang="en-US" sz="3000" b="1" dirty="0">
                <a:solidFill>
                  <a:srgbClr val="FFFFFF"/>
                </a:solidFill>
                <a:latin typeface="Times New Roman" pitchFamily="18" charset="0"/>
                <a:cs typeface="Times New Roman" pitchFamily="18" charset="0"/>
              </a:rPr>
              <a:t>-   </a:t>
            </a:r>
            <a:r>
              <a:rPr lang="en-US" sz="3000" dirty="0">
                <a:solidFill>
                  <a:srgbClr val="292934"/>
                </a:solidFill>
                <a:latin typeface="Times New Roman" pitchFamily="18" charset="0"/>
                <a:cs typeface="Times New Roman" pitchFamily="18" charset="0"/>
              </a:rPr>
              <a:t>by direct oxidation o</a:t>
            </a:r>
            <a:r>
              <a:rPr lang="en-US" sz="3000" dirty="0">
                <a:latin typeface="Times New Roman" pitchFamily="18" charset="0"/>
                <a:cs typeface="Times New Roman" pitchFamily="18" charset="0"/>
              </a:rPr>
              <a:t>f </a:t>
            </a:r>
            <a:r>
              <a:rPr lang="en-US" sz="3000" dirty="0">
                <a:solidFill>
                  <a:srgbClr val="FFFFFF"/>
                </a:solidFill>
                <a:latin typeface="Times New Roman" pitchFamily="18" charset="0"/>
                <a:cs typeface="Times New Roman" pitchFamily="18" charset="0"/>
              </a:rPr>
              <a:t>  </a:t>
            </a:r>
            <a:r>
              <a:rPr lang="en-US" sz="3000" b="1" dirty="0">
                <a:solidFill>
                  <a:srgbClr val="00B0F0"/>
                </a:solidFill>
                <a:latin typeface="Times New Roman" pitchFamily="18" charset="0"/>
                <a:cs typeface="Times New Roman" pitchFamily="18" charset="0"/>
              </a:rPr>
              <a:t>NO</a:t>
            </a:r>
          </a:p>
          <a:p>
            <a:pPr lvl="0" algn="l" rtl="0">
              <a:buClr>
                <a:srgbClr val="93A299"/>
              </a:buClr>
              <a:buSzPct val="85000"/>
            </a:pPr>
            <a:r>
              <a:rPr lang="en-US" sz="3000" b="1" dirty="0">
                <a:solidFill>
                  <a:srgbClr val="FFFFFF"/>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2NO + O</a:t>
            </a:r>
            <a:r>
              <a:rPr lang="en-US" sz="3000" b="1" baseline="-25000" dirty="0">
                <a:solidFill>
                  <a:srgbClr val="FF0000"/>
                </a:solidFill>
                <a:latin typeface="Times New Roman" pitchFamily="18" charset="0"/>
                <a:cs typeface="Times New Roman" pitchFamily="18" charset="0"/>
              </a:rPr>
              <a:t>2            </a:t>
            </a:r>
            <a:r>
              <a:rPr lang="en-US" sz="3000" b="1" dirty="0">
                <a:solidFill>
                  <a:srgbClr val="FF0000"/>
                </a:solidFill>
                <a:latin typeface="Times New Roman" pitchFamily="18" charset="0"/>
                <a:cs typeface="Times New Roman" pitchFamily="18" charset="0"/>
              </a:rPr>
              <a:t>       2NO</a:t>
            </a:r>
            <a:r>
              <a:rPr lang="en-US" sz="3000" b="1" baseline="-25000" dirty="0">
                <a:solidFill>
                  <a:srgbClr val="FF0000"/>
                </a:solidFill>
                <a:latin typeface="Times New Roman" pitchFamily="18" charset="0"/>
                <a:cs typeface="Times New Roman" pitchFamily="18" charset="0"/>
              </a:rPr>
              <a:t>2</a:t>
            </a:r>
            <a:r>
              <a:rPr lang="en-US" sz="3000" b="1" dirty="0">
                <a:solidFill>
                  <a:srgbClr val="FF0000"/>
                </a:solidFill>
                <a:latin typeface="Times New Roman" pitchFamily="18" charset="0"/>
                <a:cs typeface="Times New Roman" pitchFamily="18" charset="0"/>
              </a:rPr>
              <a:t> </a:t>
            </a:r>
          </a:p>
          <a:p>
            <a:pPr lvl="0" algn="l" rtl="0">
              <a:buClr>
                <a:srgbClr val="93A299"/>
              </a:buClr>
              <a:buSzPct val="85000"/>
            </a:pPr>
            <a:r>
              <a:rPr lang="en-US" sz="3000" dirty="0">
                <a:solidFill>
                  <a:srgbClr val="292934"/>
                </a:solidFill>
                <a:latin typeface="Times New Roman" pitchFamily="18" charset="0"/>
                <a:cs typeface="Times New Roman" pitchFamily="18" charset="0"/>
              </a:rPr>
              <a:t>b- by photochemical reactions involving   </a:t>
            </a:r>
            <a:r>
              <a:rPr lang="en-US" sz="3000" b="1" dirty="0">
                <a:solidFill>
                  <a:srgbClr val="FF0000"/>
                </a:solidFill>
                <a:latin typeface="Times New Roman" pitchFamily="18" charset="0"/>
                <a:cs typeface="Times New Roman" pitchFamily="18" charset="0"/>
              </a:rPr>
              <a:t>O</a:t>
            </a:r>
            <a:r>
              <a:rPr lang="en-US" sz="3000" b="1" baseline="-25000" dirty="0">
                <a:solidFill>
                  <a:srgbClr val="FF0000"/>
                </a:solidFill>
                <a:latin typeface="Times New Roman" pitchFamily="18" charset="0"/>
                <a:cs typeface="Times New Roman" pitchFamily="18" charset="0"/>
              </a:rPr>
              <a:t>3</a:t>
            </a:r>
            <a:r>
              <a:rPr lang="en-US" sz="3000" b="1" dirty="0">
                <a:solidFill>
                  <a:srgbClr val="FF0000"/>
                </a:solidFill>
                <a:latin typeface="Times New Roman" pitchFamily="18" charset="0"/>
                <a:cs typeface="Times New Roman" pitchFamily="18" charset="0"/>
              </a:rPr>
              <a:t>  , RO</a:t>
            </a:r>
            <a:r>
              <a:rPr lang="en-US" sz="3000" b="1" baseline="-25000" dirty="0">
                <a:solidFill>
                  <a:srgbClr val="FF0000"/>
                </a:solidFill>
                <a:latin typeface="Times New Roman" pitchFamily="18" charset="0"/>
                <a:cs typeface="Times New Roman" pitchFamily="18" charset="0"/>
              </a:rPr>
              <a:t>2</a:t>
            </a:r>
            <a:endParaRPr lang="en-US" sz="3000" b="1" dirty="0">
              <a:solidFill>
                <a:srgbClr val="FF0000"/>
              </a:solidFill>
              <a:latin typeface="Times New Roman" pitchFamily="18" charset="0"/>
              <a:cs typeface="Times New Roman" pitchFamily="18" charset="0"/>
            </a:endParaRPr>
          </a:p>
          <a:p>
            <a:pPr lvl="0" algn="l" rtl="0">
              <a:buClr>
                <a:srgbClr val="93A299"/>
              </a:buClr>
              <a:buSzPct val="85000"/>
            </a:pPr>
            <a:r>
              <a:rPr lang="en-US" sz="2800" dirty="0">
                <a:solidFill>
                  <a:srgbClr val="FFFFFF"/>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NO + O</a:t>
            </a:r>
            <a:r>
              <a:rPr lang="en-US" sz="2800" b="1" baseline="-25000" dirty="0">
                <a:solidFill>
                  <a:srgbClr val="002060"/>
                </a:solidFill>
                <a:latin typeface="Times New Roman" pitchFamily="18" charset="0"/>
                <a:cs typeface="Times New Roman" pitchFamily="18" charset="0"/>
              </a:rPr>
              <a:t>3            </a:t>
            </a:r>
            <a:r>
              <a:rPr lang="en-US" sz="2800" b="1" dirty="0">
                <a:solidFill>
                  <a:srgbClr val="002060"/>
                </a:solidFill>
                <a:latin typeface="Times New Roman" pitchFamily="18" charset="0"/>
                <a:cs typeface="Times New Roman" pitchFamily="18" charset="0"/>
              </a:rPr>
              <a:t>             NO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O</a:t>
            </a:r>
            <a:r>
              <a:rPr lang="en-US" sz="2800" b="1" baseline="-25000" dirty="0">
                <a:solidFill>
                  <a:srgbClr val="002060"/>
                </a:solidFill>
                <a:latin typeface="Times New Roman" pitchFamily="18" charset="0"/>
                <a:cs typeface="Times New Roman" pitchFamily="18" charset="0"/>
              </a:rPr>
              <a:t>2</a:t>
            </a:r>
            <a:endParaRPr lang="en-US" sz="2800" b="1" dirty="0">
              <a:solidFill>
                <a:srgbClr val="002060"/>
              </a:solidFill>
              <a:latin typeface="Times New Roman" pitchFamily="18" charset="0"/>
              <a:cs typeface="Times New Roman" pitchFamily="18" charset="0"/>
            </a:endParaRPr>
          </a:p>
          <a:p>
            <a:pPr marL="182880" lvl="0" indent="-182880" algn="l" rtl="0">
              <a:buClr>
                <a:srgbClr val="93A299"/>
              </a:buClr>
              <a:buSzPct val="85000"/>
              <a:buFont typeface="Arial" pitchFamily="34" charset="0"/>
              <a:buChar char="•"/>
            </a:pPr>
            <a:r>
              <a:rPr lang="en-US" sz="2800" b="1" dirty="0">
                <a:solidFill>
                  <a:srgbClr val="002060"/>
                </a:solidFill>
                <a:latin typeface="Times New Roman" pitchFamily="18" charset="0"/>
                <a:cs typeface="Times New Roman" pitchFamily="18" charset="0"/>
              </a:rPr>
              <a:t>       RO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NO</a:t>
            </a:r>
            <a:r>
              <a:rPr lang="en-US" sz="2800" b="1" baseline="-25000"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NO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RO </a:t>
            </a:r>
          </a:p>
          <a:p>
            <a:pPr marL="182880" lvl="0" indent="-182880" algn="l" rtl="0">
              <a:buClr>
                <a:srgbClr val="93A299"/>
              </a:buClr>
              <a:buSzPct val="85000"/>
              <a:buFont typeface="Arial" pitchFamily="34" charset="0"/>
              <a:buChar char="•"/>
            </a:pPr>
            <a:r>
              <a:rPr lang="en-US" sz="2800" b="1" dirty="0">
                <a:solidFill>
                  <a:srgbClr val="002060"/>
                </a:solidFill>
                <a:latin typeface="Times New Roman" pitchFamily="18" charset="0"/>
                <a:cs typeface="Times New Roman" pitchFamily="18" charset="0"/>
              </a:rPr>
              <a:t>       HO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NO</a:t>
            </a:r>
            <a:r>
              <a:rPr lang="en-US" sz="2800" b="1" baseline="-25000"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NO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OH</a:t>
            </a:r>
            <a:endParaRPr lang="ar-EG" sz="3000" b="1" dirty="0">
              <a:solidFill>
                <a:srgbClr val="002060"/>
              </a:solidFill>
              <a:latin typeface="Times New Roman" pitchFamily="18" charset="0"/>
              <a:cs typeface="Times New Roman" pitchFamily="18" charset="0"/>
            </a:endParaRPr>
          </a:p>
        </p:txBody>
      </p:sp>
      <p:cxnSp>
        <p:nvCxnSpPr>
          <p:cNvPr id="4" name="Straight Arrow Connector 3"/>
          <p:cNvCxnSpPr/>
          <p:nvPr/>
        </p:nvCxnSpPr>
        <p:spPr>
          <a:xfrm>
            <a:off x="2843808" y="6021288"/>
            <a:ext cx="1368000"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5" name="Straight Arrow Connector 4"/>
          <p:cNvCxnSpPr/>
          <p:nvPr/>
        </p:nvCxnSpPr>
        <p:spPr>
          <a:xfrm>
            <a:off x="2843808" y="5661248"/>
            <a:ext cx="1404000"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a:off x="3563888" y="4725144"/>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2843808" y="6453336"/>
            <a:ext cx="1332000"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848572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216803"/>
            <a:ext cx="7919864" cy="907941"/>
          </a:xfrm>
          <a:prstGeom prst="rect">
            <a:avLst/>
          </a:prstGeom>
        </p:spPr>
        <p:txBody>
          <a:bodyPr wrap="square">
            <a:spAutoFit/>
          </a:bodyPr>
          <a:lstStyle/>
          <a:p>
            <a:pPr lvl="0" algn="l" rtl="0">
              <a:spcBef>
                <a:spcPct val="20000"/>
              </a:spcBef>
              <a:buClr>
                <a:srgbClr val="93A299"/>
              </a:buClr>
              <a:buSzPct val="85000"/>
            </a:pPr>
            <a:r>
              <a:rPr lang="en-US" sz="2800" b="1" dirty="0">
                <a:solidFill>
                  <a:srgbClr val="4C5A6A">
                    <a:lumMod val="50000"/>
                  </a:srgbClr>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NO</a:t>
            </a:r>
            <a:r>
              <a:rPr lang="en-US" sz="2800" b="1" u="sng" baseline="-25000" dirty="0" err="1">
                <a:solidFill>
                  <a:srgbClr val="0070C0"/>
                </a:solidFill>
                <a:latin typeface="Times New Roman" pitchFamily="18" charset="0"/>
                <a:cs typeface="Times New Roman" pitchFamily="18" charset="0"/>
              </a:rPr>
              <a:t>x</a:t>
            </a:r>
            <a:r>
              <a:rPr lang="en-US" sz="2800" b="1" u="sng" dirty="0">
                <a:solidFill>
                  <a:srgbClr val="0070C0"/>
                </a:solidFill>
                <a:latin typeface="Times New Roman" pitchFamily="18" charset="0"/>
                <a:cs typeface="Times New Roman" pitchFamily="18" charset="0"/>
              </a:rPr>
              <a:t>   Sink </a:t>
            </a:r>
            <a:r>
              <a:rPr lang="en-US" sz="2800" b="1" u="sng" dirty="0" smtClean="0">
                <a:solidFill>
                  <a:srgbClr val="0070C0"/>
                </a:solidFill>
                <a:latin typeface="Times New Roman" pitchFamily="18" charset="0"/>
                <a:cs typeface="Times New Roman" pitchFamily="18" charset="0"/>
              </a:rPr>
              <a:t>Processes:</a:t>
            </a:r>
            <a:r>
              <a:rPr lang="en-US" sz="2500" b="1" u="sng" dirty="0" smtClean="0">
                <a:solidFill>
                  <a:srgbClr val="0070C0"/>
                </a:solidFill>
                <a:latin typeface="Times New Roman" pitchFamily="18" charset="0"/>
                <a:cs typeface="Times New Roman" pitchFamily="18" charset="0"/>
              </a:rPr>
              <a:t> </a:t>
            </a:r>
            <a:r>
              <a:rPr lang="en-US" sz="2500" b="1" dirty="0" smtClean="0">
                <a:latin typeface="Times New Roman" pitchFamily="18" charset="0"/>
                <a:cs typeface="Times New Roman" pitchFamily="18" charset="0"/>
              </a:rPr>
              <a:t>NO </a:t>
            </a:r>
            <a:r>
              <a:rPr lang="en-US" sz="2500" b="1" dirty="0">
                <a:latin typeface="Times New Roman" pitchFamily="18" charset="0"/>
                <a:cs typeface="Times New Roman" pitchFamily="18" charset="0"/>
              </a:rPr>
              <a:t>&amp;  NO</a:t>
            </a:r>
            <a:r>
              <a:rPr lang="en-US" sz="2500" b="1" baseline="-25000" dirty="0">
                <a:latin typeface="Times New Roman" pitchFamily="18" charset="0"/>
                <a:cs typeface="Times New Roman" pitchFamily="18" charset="0"/>
              </a:rPr>
              <a:t>2</a:t>
            </a:r>
            <a:r>
              <a:rPr lang="en-US" sz="2500" b="1" dirty="0">
                <a:latin typeface="Times New Roman" pitchFamily="18" charset="0"/>
                <a:cs typeface="Times New Roman" pitchFamily="18" charset="0"/>
              </a:rPr>
              <a:t> are </a:t>
            </a:r>
            <a:r>
              <a:rPr lang="en-US" sz="2500" b="1" dirty="0" smtClean="0">
                <a:latin typeface="Times New Roman" pitchFamily="18" charset="0"/>
                <a:cs typeface="Times New Roman" pitchFamily="18" charset="0"/>
              </a:rPr>
              <a:t>removed from atmosphere in chemical reaction</a:t>
            </a:r>
            <a:r>
              <a:rPr lang="en-US" sz="2500" b="1" dirty="0" smtClean="0">
                <a:solidFill>
                  <a:srgbClr val="AD8F67">
                    <a:lumMod val="50000"/>
                  </a:srgbClr>
                </a:solidFill>
                <a:latin typeface="Times New Roman" pitchFamily="18" charset="0"/>
                <a:cs typeface="Times New Roman" pitchFamily="18" charset="0"/>
              </a:rPr>
              <a:t>. </a:t>
            </a:r>
            <a:endParaRPr lang="en-US" sz="2500" dirty="0" smtClean="0">
              <a:solidFill>
                <a:srgbClr val="AD8F67">
                  <a:lumMod val="50000"/>
                </a:srgbClr>
              </a:solidFill>
              <a:latin typeface="Times New Roman" pitchFamily="18" charset="0"/>
              <a:cs typeface="Times New Roman" pitchFamily="18" charset="0"/>
            </a:endParaRPr>
          </a:p>
        </p:txBody>
      </p:sp>
      <p:sp>
        <p:nvSpPr>
          <p:cNvPr id="3" name="Rectangle 2"/>
          <p:cNvSpPr/>
          <p:nvPr/>
        </p:nvSpPr>
        <p:spPr>
          <a:xfrm>
            <a:off x="148590" y="1270959"/>
            <a:ext cx="8815898" cy="5398401"/>
          </a:xfrm>
          <a:prstGeom prst="rect">
            <a:avLst/>
          </a:prstGeom>
        </p:spPr>
        <p:txBody>
          <a:bodyPr wrap="square">
            <a:spAutoFit/>
          </a:bodyPr>
          <a:lstStyle/>
          <a:p>
            <a:pPr lvl="0" algn="l" rtl="0">
              <a:spcBef>
                <a:spcPct val="20000"/>
              </a:spcBef>
              <a:buClr>
                <a:srgbClr val="93A299"/>
              </a:buClr>
              <a:buSzPct val="85000"/>
            </a:pPr>
            <a:r>
              <a:rPr lang="en-US" sz="2800" b="1" dirty="0" smtClean="0">
                <a:solidFill>
                  <a:srgbClr val="C00000"/>
                </a:solidFill>
                <a:latin typeface="Times New Roman" pitchFamily="18" charset="0"/>
                <a:cs typeface="Times New Roman" pitchFamily="18" charset="0"/>
              </a:rPr>
              <a:t>a- </a:t>
            </a:r>
            <a:r>
              <a:rPr lang="en-US" sz="2800" b="1" dirty="0">
                <a:latin typeface="Times New Roman" pitchFamily="18" charset="0"/>
                <a:ea typeface="Calibri"/>
                <a:cs typeface="Times New Roman" pitchFamily="18" charset="0"/>
              </a:rPr>
              <a:t>Convert</a:t>
            </a:r>
            <a:r>
              <a:rPr lang="en-US" sz="2800" b="1" dirty="0">
                <a:solidFill>
                  <a:srgbClr val="FF0000"/>
                </a:solidFill>
                <a:latin typeface="Times New Roman" pitchFamily="18" charset="0"/>
                <a:ea typeface="Calibri"/>
                <a:cs typeface="Times New Roman" pitchFamily="18" charset="0"/>
              </a:rPr>
              <a:t> NO to NO</a:t>
            </a:r>
            <a:r>
              <a:rPr lang="en-US" sz="2800" b="1" baseline="-25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&amp;</a:t>
            </a:r>
            <a:r>
              <a:rPr lang="en-US" sz="2800" b="1" dirty="0" smtClean="0">
                <a:solidFill>
                  <a:srgbClr val="FF0000"/>
                </a:solidFill>
                <a:latin typeface="Times New Roman" pitchFamily="18" charset="0"/>
                <a:ea typeface="Calibri"/>
                <a:cs typeface="Times New Roman" pitchFamily="18" charset="0"/>
              </a:rPr>
              <a:t> </a:t>
            </a:r>
            <a:r>
              <a:rPr lang="en-US" sz="2800" b="1" dirty="0">
                <a:solidFill>
                  <a:srgbClr val="FF0000"/>
                </a:solidFill>
                <a:latin typeface="Times New Roman" pitchFamily="18" charset="0"/>
                <a:ea typeface="Calibri"/>
                <a:cs typeface="Times New Roman" pitchFamily="18" charset="0"/>
              </a:rPr>
              <a:t>NO</a:t>
            </a:r>
            <a:r>
              <a:rPr lang="en-US" sz="2800" b="1" baseline="-25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ea typeface="Calibri"/>
                <a:cs typeface="Times New Roman" pitchFamily="18" charset="0"/>
              </a:rPr>
              <a:t> </a:t>
            </a:r>
            <a:r>
              <a:rPr lang="en-US" sz="2800" b="1" dirty="0">
                <a:latin typeface="Times New Roman" pitchFamily="18" charset="0"/>
                <a:ea typeface="Calibri"/>
                <a:cs typeface="Times New Roman" pitchFamily="18" charset="0"/>
              </a:rPr>
              <a:t>to</a:t>
            </a:r>
            <a:r>
              <a:rPr lang="en-US" sz="2800" b="1" dirty="0">
                <a:solidFill>
                  <a:srgbClr val="FF0000"/>
                </a:solidFill>
                <a:latin typeface="Times New Roman" pitchFamily="18" charset="0"/>
                <a:ea typeface="Calibri"/>
                <a:cs typeface="Times New Roman" pitchFamily="18" charset="0"/>
              </a:rPr>
              <a:t> HNO3</a:t>
            </a:r>
            <a:endParaRPr lang="en-US" sz="2800" b="1" dirty="0">
              <a:solidFill>
                <a:srgbClr val="FF0000"/>
              </a:solidFill>
              <a:latin typeface="Times New Roman" pitchFamily="18" charset="0"/>
              <a:cs typeface="Times New Roman" pitchFamily="18" charset="0"/>
            </a:endParaRPr>
          </a:p>
          <a:p>
            <a:pPr lvl="0" algn="l" rtl="0">
              <a:spcBef>
                <a:spcPct val="20000"/>
              </a:spcBef>
              <a:buClr>
                <a:srgbClr val="93A299"/>
              </a:buClr>
              <a:buSzPct val="85000"/>
            </a:pPr>
            <a:r>
              <a:rPr lang="en-US" sz="2800" b="1" dirty="0" smtClean="0">
                <a:solidFill>
                  <a:srgbClr val="C00000"/>
                </a:solidFill>
                <a:latin typeface="Times New Roman" pitchFamily="18" charset="0"/>
                <a:cs typeface="Times New Roman" pitchFamily="18" charset="0"/>
              </a:rPr>
              <a:t>      NO                 NO</a:t>
            </a:r>
            <a:r>
              <a:rPr lang="en-US" sz="2800" b="1" baseline="-25000" dirty="0" smtClean="0">
                <a:solidFill>
                  <a:srgbClr val="C00000"/>
                </a:solidFill>
                <a:latin typeface="Times New Roman" pitchFamily="18" charset="0"/>
                <a:cs typeface="Times New Roman" pitchFamily="18" charset="0"/>
              </a:rPr>
              <a:t>2</a:t>
            </a:r>
            <a:r>
              <a:rPr lang="en-US" sz="2800" b="1" dirty="0" smtClean="0">
                <a:solidFill>
                  <a:srgbClr val="C00000"/>
                </a:solidFill>
                <a:latin typeface="Times New Roman" pitchFamily="18" charset="0"/>
                <a:cs typeface="Times New Roman" pitchFamily="18" charset="0"/>
              </a:rPr>
              <a:t>                  HNO</a:t>
            </a:r>
            <a:r>
              <a:rPr lang="en-US" sz="2800" b="1" baseline="-25000" dirty="0" smtClean="0">
                <a:solidFill>
                  <a:srgbClr val="C00000"/>
                </a:solidFill>
                <a:latin typeface="Times New Roman" pitchFamily="18" charset="0"/>
                <a:cs typeface="Times New Roman" pitchFamily="18" charset="0"/>
              </a:rPr>
              <a:t>3 </a:t>
            </a:r>
            <a:r>
              <a:rPr lang="en-US" sz="2800" b="1" dirty="0" smtClean="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a:p>
            <a:pPr lvl="0" algn="l" rtl="0">
              <a:spcBef>
                <a:spcPct val="20000"/>
              </a:spcBef>
              <a:buClr>
                <a:srgbClr val="FF3399"/>
              </a:buClr>
              <a:buSzPct val="85000"/>
            </a:pPr>
            <a:r>
              <a:rPr lang="en-US" sz="2800" b="1" dirty="0" smtClean="0">
                <a:latin typeface="Times New Roman" pitchFamily="18" charset="0"/>
                <a:cs typeface="Times New Roman" pitchFamily="18" charset="0"/>
              </a:rPr>
              <a:t>  NO</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with    OH   radical   </a:t>
            </a:r>
          </a:p>
          <a:p>
            <a:pPr marL="457200" lvl="0" indent="-457200" algn="l" rtl="0">
              <a:spcBef>
                <a:spcPct val="20000"/>
              </a:spcBef>
              <a:spcAft>
                <a:spcPts val="1200"/>
              </a:spcAft>
              <a:buClr>
                <a:srgbClr val="FF3399"/>
              </a:buClr>
              <a:buSzPct val="85000"/>
              <a:buFont typeface="Arial" pitchFamily="34" charset="0"/>
              <a:buChar char="•"/>
            </a:pPr>
            <a:r>
              <a:rPr lang="en-US" sz="2800" b="1" dirty="0" smtClean="0">
                <a:solidFill>
                  <a:srgbClr val="FF3399"/>
                </a:solidFill>
                <a:latin typeface="Times New Roman" pitchFamily="18" charset="0"/>
                <a:cs typeface="Times New Roman" pitchFamily="18" charset="0"/>
              </a:rPr>
              <a:t>NO</a:t>
            </a:r>
            <a:r>
              <a:rPr lang="en-US" sz="2800" b="1" baseline="-25000" dirty="0" smtClean="0">
                <a:solidFill>
                  <a:srgbClr val="FF3399"/>
                </a:solidFill>
                <a:latin typeface="Times New Roman" pitchFamily="18" charset="0"/>
                <a:cs typeface="Times New Roman" pitchFamily="18" charset="0"/>
              </a:rPr>
              <a:t>2</a:t>
            </a:r>
            <a:r>
              <a:rPr lang="en-US" sz="2800" b="1" dirty="0" smtClean="0">
                <a:solidFill>
                  <a:srgbClr val="FF3399"/>
                </a:solidFill>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  OH.  +  M</a:t>
            </a:r>
            <a:r>
              <a:rPr lang="en-US" sz="2800" b="1" dirty="0">
                <a:solidFill>
                  <a:srgbClr val="002060"/>
                </a:solidFill>
                <a:latin typeface="Times New Roman" pitchFamily="18" charset="0"/>
                <a:cs typeface="Times New Roman" pitchFamily="18" charset="0"/>
              </a:rPr>
              <a:t>                   </a:t>
            </a:r>
            <a:r>
              <a:rPr lang="en-US" sz="2800" b="1" dirty="0" smtClean="0">
                <a:solidFill>
                  <a:srgbClr val="FF3399"/>
                </a:solidFill>
                <a:latin typeface="Times New Roman" pitchFamily="18" charset="0"/>
                <a:cs typeface="Times New Roman" pitchFamily="18" charset="0"/>
              </a:rPr>
              <a:t>HNO</a:t>
            </a:r>
            <a:r>
              <a:rPr lang="en-US" sz="2800" b="1" baseline="-25000" dirty="0" smtClean="0">
                <a:solidFill>
                  <a:srgbClr val="FF3399"/>
                </a:solidFill>
                <a:latin typeface="Times New Roman" pitchFamily="18" charset="0"/>
                <a:cs typeface="Times New Roman" pitchFamily="18" charset="0"/>
              </a:rPr>
              <a:t>3</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M " energy” </a:t>
            </a:r>
            <a:r>
              <a:rPr lang="en-US" sz="2800" b="1" dirty="0">
                <a:latin typeface="Times New Roman" pitchFamily="18" charset="0"/>
                <a:cs typeface="Times New Roman" pitchFamily="18" charset="0"/>
              </a:rPr>
              <a:t>absorbing species as O</a:t>
            </a:r>
            <a:r>
              <a:rPr lang="en-US" b="1" dirty="0">
                <a:latin typeface="Times New Roman" pitchFamily="18" charset="0"/>
                <a:cs typeface="Times New Roman" pitchFamily="18" charset="0"/>
              </a:rPr>
              <a:t>2</a:t>
            </a:r>
            <a:r>
              <a:rPr lang="en-US" sz="2800" b="1" dirty="0">
                <a:latin typeface="Times New Roman" pitchFamily="18" charset="0"/>
                <a:cs typeface="Times New Roman" pitchFamily="18" charset="0"/>
              </a:rPr>
              <a:t> or N</a:t>
            </a:r>
            <a:r>
              <a:rPr lang="en-US" sz="1600" b="1" dirty="0">
                <a:latin typeface="Times New Roman" pitchFamily="18" charset="0"/>
                <a:cs typeface="Times New Roman" pitchFamily="18" charset="0"/>
              </a:rPr>
              <a:t>2</a:t>
            </a:r>
            <a:r>
              <a:rPr lang="en-US" sz="2800" b="1" dirty="0">
                <a:latin typeface="Times New Roman" pitchFamily="18" charset="0"/>
                <a:cs typeface="Times New Roman" pitchFamily="18" charset="0"/>
              </a:rPr>
              <a:t> " </a:t>
            </a:r>
            <a:endParaRPr lang="en-US" sz="2800" b="1" dirty="0" smtClean="0">
              <a:latin typeface="Times New Roman" pitchFamily="18" charset="0"/>
              <a:cs typeface="Times New Roman" pitchFamily="18" charset="0"/>
            </a:endParaRPr>
          </a:p>
          <a:p>
            <a:pPr lvl="0" algn="l" rtl="0">
              <a:spcBef>
                <a:spcPct val="20000"/>
              </a:spcBef>
              <a:spcAft>
                <a:spcPts val="1200"/>
              </a:spcAft>
              <a:buClr>
                <a:srgbClr val="93A299"/>
              </a:buClr>
              <a:buSzPct val="85000"/>
            </a:pPr>
            <a:r>
              <a:rPr lang="en-US" sz="2800" b="1" dirty="0" smtClean="0">
                <a:solidFill>
                  <a:srgbClr val="C00000"/>
                </a:solidFill>
                <a:latin typeface="Times New Roman" pitchFamily="18" charset="0"/>
                <a:cs typeface="Times New Roman" pitchFamily="18" charset="0"/>
              </a:rPr>
              <a:t>b-    </a:t>
            </a:r>
            <a:r>
              <a:rPr lang="en-US" sz="2800" b="1" dirty="0">
                <a:solidFill>
                  <a:srgbClr val="C00000"/>
                </a:solidFill>
                <a:latin typeface="Times New Roman" pitchFamily="18" charset="0"/>
                <a:cs typeface="Times New Roman" pitchFamily="18" charset="0"/>
              </a:rPr>
              <a:t>NO</a:t>
            </a:r>
            <a:r>
              <a:rPr lang="en-US" sz="2000" b="1"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                          HNO</a:t>
            </a:r>
            <a:r>
              <a:rPr lang="en-US" sz="2000" b="1" dirty="0">
                <a:solidFill>
                  <a:srgbClr val="C00000"/>
                </a:solidFill>
                <a:latin typeface="Times New Roman" pitchFamily="18" charset="0"/>
                <a:cs typeface="Times New Roman" pitchFamily="18" charset="0"/>
              </a:rPr>
              <a:t>3</a:t>
            </a:r>
            <a:r>
              <a:rPr lang="en-US" sz="2800" b="1" dirty="0">
                <a:solidFill>
                  <a:srgbClr val="C00000"/>
                </a:solidFill>
                <a:latin typeface="Times New Roman" pitchFamily="18" charset="0"/>
                <a:cs typeface="Times New Roman" pitchFamily="18" charset="0"/>
              </a:rPr>
              <a:t>    </a:t>
            </a:r>
          </a:p>
          <a:p>
            <a:pPr lvl="0" algn="l" rtl="0">
              <a:spcBef>
                <a:spcPct val="20000"/>
              </a:spcBef>
              <a:buClr>
                <a:srgbClr val="93A299"/>
              </a:buClr>
              <a:buSzPct val="85000"/>
            </a:pPr>
            <a:r>
              <a:rPr lang="en-US" sz="2800" dirty="0">
                <a:solidFill>
                  <a:srgbClr val="111111"/>
                </a:solidFill>
                <a:latin typeface="Times New Roman" pitchFamily="18" charset="0"/>
                <a:cs typeface="Times New Roman" pitchFamily="18" charset="0"/>
              </a:rPr>
              <a:t>          by </a:t>
            </a:r>
            <a:r>
              <a:rPr lang="en-US" sz="2800" dirty="0" smtClean="0">
                <a:solidFill>
                  <a:srgbClr val="111111"/>
                </a:solidFill>
                <a:latin typeface="Times New Roman" pitchFamily="18" charset="0"/>
                <a:cs typeface="Times New Roman" pitchFamily="18" charset="0"/>
              </a:rPr>
              <a:t>night time </a:t>
            </a:r>
            <a:r>
              <a:rPr lang="en-US" sz="2800" dirty="0">
                <a:solidFill>
                  <a:srgbClr val="111111"/>
                </a:solidFill>
                <a:latin typeface="Times New Roman" pitchFamily="18" charset="0"/>
                <a:cs typeface="Times New Roman" pitchFamily="18" charset="0"/>
              </a:rPr>
              <a:t>reactions involving  O</a:t>
            </a:r>
            <a:r>
              <a:rPr lang="en-US" dirty="0">
                <a:solidFill>
                  <a:srgbClr val="111111"/>
                </a:solidFill>
                <a:latin typeface="Times New Roman" pitchFamily="18" charset="0"/>
                <a:cs typeface="Times New Roman" pitchFamily="18" charset="0"/>
              </a:rPr>
              <a:t>3</a:t>
            </a:r>
          </a:p>
          <a:p>
            <a:pPr marL="182880" lvl="0" indent="-182880" algn="l" rtl="0">
              <a:spcBef>
                <a:spcPct val="20000"/>
              </a:spcBef>
              <a:buClr>
                <a:srgbClr val="FF0000"/>
              </a:buClr>
              <a:buSzPct val="85000"/>
              <a:buFont typeface="Arial" pitchFamily="34" charset="0"/>
              <a:buChar char="•"/>
            </a:pPr>
            <a:r>
              <a:rPr lang="en-US" sz="2800" b="1" dirty="0">
                <a:solidFill>
                  <a:srgbClr val="002060"/>
                </a:solidFill>
                <a:latin typeface="Times New Roman" pitchFamily="18" charset="0"/>
                <a:cs typeface="Times New Roman" pitchFamily="18" charset="0"/>
              </a:rPr>
              <a:t>NO</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 + </a:t>
            </a:r>
            <a:r>
              <a:rPr lang="en-US" sz="2800" b="1" dirty="0" smtClean="0">
                <a:solidFill>
                  <a:srgbClr val="002060"/>
                </a:solidFill>
                <a:latin typeface="Times New Roman" pitchFamily="18" charset="0"/>
                <a:cs typeface="Times New Roman" pitchFamily="18" charset="0"/>
              </a:rPr>
              <a:t> O</a:t>
            </a:r>
            <a:r>
              <a:rPr lang="en-US" sz="2800" b="1" baseline="-25000" dirty="0" smtClean="0">
                <a:solidFill>
                  <a:srgbClr val="002060"/>
                </a:solidFill>
                <a:latin typeface="Times New Roman" pitchFamily="18" charset="0"/>
                <a:cs typeface="Times New Roman" pitchFamily="18" charset="0"/>
              </a:rPr>
              <a:t>3            </a:t>
            </a:r>
            <a:r>
              <a:rPr lang="en-US" sz="2800" b="1" dirty="0" smtClean="0">
                <a:solidFill>
                  <a:srgbClr val="002060"/>
                </a:solidFill>
                <a:latin typeface="Times New Roman" pitchFamily="18" charset="0"/>
                <a:cs typeface="Times New Roman" pitchFamily="18" charset="0"/>
              </a:rPr>
              <a:t>              NO</a:t>
            </a:r>
            <a:r>
              <a:rPr lang="en-US" sz="2800" b="1" baseline="-25000" dirty="0" smtClean="0">
                <a:solidFill>
                  <a:srgbClr val="002060"/>
                </a:solidFill>
                <a:latin typeface="Times New Roman" pitchFamily="18" charset="0"/>
                <a:cs typeface="Times New Roman" pitchFamily="18" charset="0"/>
              </a:rPr>
              <a:t>3</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O</a:t>
            </a:r>
            <a:r>
              <a:rPr lang="en-US" sz="2800" b="1" baseline="-25000" dirty="0">
                <a:solidFill>
                  <a:srgbClr val="002060"/>
                </a:solidFill>
                <a:latin typeface="Times New Roman" pitchFamily="18" charset="0"/>
                <a:cs typeface="Times New Roman" pitchFamily="18" charset="0"/>
              </a:rPr>
              <a:t>2</a:t>
            </a:r>
            <a:endParaRPr lang="en-US" sz="2800" b="1" dirty="0">
              <a:solidFill>
                <a:srgbClr val="002060"/>
              </a:solidFill>
              <a:latin typeface="Times New Roman" pitchFamily="18" charset="0"/>
              <a:cs typeface="Times New Roman" pitchFamily="18" charset="0"/>
            </a:endParaRPr>
          </a:p>
          <a:p>
            <a:pPr marL="182880" lvl="0" indent="-182880" algn="l" rtl="0">
              <a:spcBef>
                <a:spcPct val="20000"/>
              </a:spcBef>
              <a:buClr>
                <a:srgbClr val="FF0000"/>
              </a:buClr>
              <a:buSzPct val="85000"/>
              <a:buFont typeface="Arial" pitchFamily="34" charset="0"/>
              <a:buChar char="•"/>
            </a:pPr>
            <a:r>
              <a:rPr lang="en-US" sz="2800" b="1" dirty="0">
                <a:solidFill>
                  <a:srgbClr val="002060"/>
                </a:solidFill>
                <a:latin typeface="Times New Roman" pitchFamily="18" charset="0"/>
                <a:cs typeface="Times New Roman" pitchFamily="18" charset="0"/>
              </a:rPr>
              <a:t>NO</a:t>
            </a:r>
            <a:r>
              <a:rPr lang="en-US" sz="2800" b="1" baseline="-25000" dirty="0">
                <a:solidFill>
                  <a:srgbClr val="002060"/>
                </a:solidFill>
                <a:latin typeface="Times New Roman" pitchFamily="18" charset="0"/>
                <a:cs typeface="Times New Roman" pitchFamily="18" charset="0"/>
              </a:rPr>
              <a:t>2</a:t>
            </a:r>
            <a:r>
              <a:rPr lang="en-US" sz="2800" b="1" baseline="30000"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NO</a:t>
            </a:r>
            <a:r>
              <a:rPr lang="en-US" sz="2800" b="1" baseline="-25000" dirty="0" smtClean="0">
                <a:solidFill>
                  <a:srgbClr val="002060"/>
                </a:solidFill>
                <a:latin typeface="Times New Roman" pitchFamily="18" charset="0"/>
                <a:cs typeface="Times New Roman" pitchFamily="18" charset="0"/>
              </a:rPr>
              <a:t>3           </a:t>
            </a:r>
            <a:r>
              <a:rPr lang="en-US" sz="2800" b="1" dirty="0" smtClean="0">
                <a:solidFill>
                  <a:srgbClr val="002060"/>
                </a:solidFill>
                <a:latin typeface="Times New Roman" pitchFamily="18" charset="0"/>
                <a:cs typeface="Times New Roman" pitchFamily="18" charset="0"/>
              </a:rPr>
              <a:t>             N</a:t>
            </a:r>
            <a:r>
              <a:rPr lang="en-US" sz="2800" b="1" baseline="-25000" dirty="0" smtClean="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O</a:t>
            </a:r>
            <a:r>
              <a:rPr lang="en-US" sz="2800" b="1" baseline="-25000" dirty="0" smtClean="0">
                <a:solidFill>
                  <a:srgbClr val="002060"/>
                </a:solidFill>
                <a:latin typeface="Times New Roman" pitchFamily="18" charset="0"/>
                <a:cs typeface="Times New Roman" pitchFamily="18" charset="0"/>
              </a:rPr>
              <a:t>5</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diNitrogen</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Pentoxide</a:t>
            </a:r>
            <a:r>
              <a:rPr lang="en-US" sz="2800" b="1" dirty="0">
                <a:solidFill>
                  <a:srgbClr val="C00000"/>
                </a:solidFill>
                <a:latin typeface="Times New Roman" pitchFamily="18" charset="0"/>
                <a:cs typeface="Times New Roman" pitchFamily="18" charset="0"/>
              </a:rPr>
              <a:t> </a:t>
            </a:r>
          </a:p>
          <a:p>
            <a:pPr marL="182880" lvl="0" indent="-182880" algn="l" rtl="0">
              <a:spcBef>
                <a:spcPct val="20000"/>
              </a:spcBef>
              <a:buClr>
                <a:srgbClr val="FF0000"/>
              </a:buClr>
              <a:buSzPct val="85000"/>
              <a:buFont typeface="Arial" pitchFamily="34" charset="0"/>
              <a:buChar char="•"/>
            </a:pPr>
            <a:r>
              <a:rPr lang="en-US" sz="2800" b="1" dirty="0">
                <a:solidFill>
                  <a:srgbClr val="002060"/>
                </a:solidFill>
                <a:latin typeface="Times New Roman" pitchFamily="18" charset="0"/>
                <a:cs typeface="Times New Roman" pitchFamily="18" charset="0"/>
              </a:rPr>
              <a:t>N</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O</a:t>
            </a:r>
            <a:r>
              <a:rPr lang="en-US" sz="2800" b="1" baseline="-25000" dirty="0">
                <a:solidFill>
                  <a:srgbClr val="002060"/>
                </a:solidFill>
                <a:latin typeface="Times New Roman" pitchFamily="18" charset="0"/>
                <a:cs typeface="Times New Roman" pitchFamily="18" charset="0"/>
              </a:rPr>
              <a:t>5</a:t>
            </a:r>
            <a:r>
              <a:rPr lang="en-US" sz="2800" b="1" dirty="0">
                <a:solidFill>
                  <a:srgbClr val="002060"/>
                </a:solidFill>
                <a:latin typeface="Times New Roman" pitchFamily="18" charset="0"/>
                <a:cs typeface="Times New Roman" pitchFamily="18" charset="0"/>
              </a:rPr>
              <a:t> + H</a:t>
            </a:r>
            <a:r>
              <a:rPr lang="en-US" sz="2800" b="1" baseline="-25000" dirty="0">
                <a:solidFill>
                  <a:srgbClr val="002060"/>
                </a:solidFill>
                <a:latin typeface="Times New Roman" pitchFamily="18" charset="0"/>
                <a:cs typeface="Times New Roman" pitchFamily="18" charset="0"/>
              </a:rPr>
              <a:t>2</a:t>
            </a:r>
            <a:r>
              <a:rPr lang="en-US" sz="2800" b="1" dirty="0">
                <a:solidFill>
                  <a:srgbClr val="002060"/>
                </a:solidFill>
                <a:latin typeface="Times New Roman" pitchFamily="18" charset="0"/>
                <a:cs typeface="Times New Roman" pitchFamily="18" charset="0"/>
              </a:rPr>
              <a:t>O</a:t>
            </a:r>
            <a:r>
              <a:rPr lang="en-US" sz="2800" b="1" baseline="-25000"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2H NO</a:t>
            </a:r>
            <a:r>
              <a:rPr lang="en-US" sz="2800" b="1" baseline="-25000" dirty="0">
                <a:solidFill>
                  <a:srgbClr val="002060"/>
                </a:solidFill>
                <a:latin typeface="Times New Roman" pitchFamily="18" charset="0"/>
                <a:cs typeface="Times New Roman" pitchFamily="18" charset="0"/>
              </a:rPr>
              <a:t>3</a:t>
            </a:r>
            <a:r>
              <a:rPr lang="en-US" sz="2800" b="1" dirty="0">
                <a:solidFill>
                  <a:srgbClr val="002060"/>
                </a:solidFill>
                <a:latin typeface="Times New Roman" pitchFamily="18" charset="0"/>
                <a:cs typeface="Times New Roman" pitchFamily="18" charset="0"/>
              </a:rPr>
              <a:t> </a:t>
            </a:r>
            <a:endParaRPr lang="ar-EG" sz="2800" b="1" dirty="0">
              <a:solidFill>
                <a:srgbClr val="002060"/>
              </a:solidFill>
              <a:latin typeface="Times New Roman" pitchFamily="18" charset="0"/>
              <a:cs typeface="Times New Roman" pitchFamily="18" charset="0"/>
            </a:endParaRPr>
          </a:p>
        </p:txBody>
      </p:sp>
      <p:cxnSp>
        <p:nvCxnSpPr>
          <p:cNvPr id="4" name="Straight Arrow Connector 3"/>
          <p:cNvCxnSpPr/>
          <p:nvPr/>
        </p:nvCxnSpPr>
        <p:spPr>
          <a:xfrm>
            <a:off x="3635896" y="1988840"/>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p:nvPr/>
        </p:nvCxnSpPr>
        <p:spPr>
          <a:xfrm>
            <a:off x="1403648" y="1988840"/>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a:xfrm>
            <a:off x="3672040" y="2996952"/>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2123728" y="4077072"/>
            <a:ext cx="1476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2267744" y="5301208"/>
            <a:ext cx="1260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2375896" y="5805264"/>
            <a:ext cx="1260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a:off x="2519912" y="6309320"/>
            <a:ext cx="1260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121031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64488" cy="6697218"/>
          </a:xfrm>
          <a:prstGeom prst="rect">
            <a:avLst/>
          </a:prstGeom>
        </p:spPr>
        <p:txBody>
          <a:bodyPr wrap="square">
            <a:spAutoFit/>
          </a:bodyPr>
          <a:lstStyle/>
          <a:p>
            <a:pPr lvl="0" algn="l" rtl="0">
              <a:spcBef>
                <a:spcPct val="20000"/>
              </a:spcBef>
              <a:spcAft>
                <a:spcPts val="1200"/>
              </a:spcAft>
              <a:buClr>
                <a:srgbClr val="93A299"/>
              </a:buClr>
              <a:buSzPct val="85000"/>
            </a:pPr>
            <a:r>
              <a:rPr lang="en-US" sz="2800" b="1" dirty="0">
                <a:solidFill>
                  <a:srgbClr val="C00000"/>
                </a:solidFill>
                <a:latin typeface="Times New Roman" pitchFamily="18" charset="0"/>
                <a:cs typeface="Times New Roman" pitchFamily="18" charset="0"/>
              </a:rPr>
              <a:t> c- HNO</a:t>
            </a:r>
            <a:r>
              <a:rPr lang="en-US" b="1" dirty="0">
                <a:solidFill>
                  <a:srgbClr val="C00000"/>
                </a:solidFill>
                <a:latin typeface="Times New Roman" pitchFamily="18" charset="0"/>
                <a:cs typeface="Times New Roman" pitchFamily="18" charset="0"/>
              </a:rPr>
              <a:t>3</a:t>
            </a:r>
            <a:r>
              <a:rPr lang="en-US" sz="2800" b="1" dirty="0">
                <a:solidFill>
                  <a:srgbClr val="C00000"/>
                </a:solidFill>
                <a:latin typeface="Times New Roman" pitchFamily="18" charset="0"/>
                <a:cs typeface="Times New Roman" pitchFamily="18" charset="0"/>
              </a:rPr>
              <a:t>   </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can be produced by hydrogen abstraction</a:t>
            </a:r>
            <a:r>
              <a:rPr lang="en-US" sz="2400" dirty="0">
                <a:solidFill>
                  <a:srgbClr val="FFFFFF"/>
                </a:solidFill>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R</a:t>
            </a:r>
            <a:r>
              <a:rPr lang="en-US" sz="2400" dirty="0">
                <a:solidFill>
                  <a:srgbClr val="FFFFFF"/>
                </a:solidFill>
                <a:latin typeface="Times New Roman" pitchFamily="18" charset="0"/>
                <a:cs typeface="Times New Roman" pitchFamily="18" charset="0"/>
              </a:rPr>
              <a:t> involving    </a:t>
            </a:r>
            <a:r>
              <a:rPr lang="en-US" sz="2400" b="1" dirty="0">
                <a:solidFill>
                  <a:srgbClr val="00B0F0"/>
                </a:solidFill>
                <a:latin typeface="Times New Roman" pitchFamily="18" charset="0"/>
                <a:cs typeface="Times New Roman" pitchFamily="18" charset="0"/>
              </a:rPr>
              <a:t>NO</a:t>
            </a:r>
            <a:r>
              <a:rPr lang="en-US" b="1" dirty="0">
                <a:solidFill>
                  <a:srgbClr val="00B0F0"/>
                </a:solidFill>
                <a:latin typeface="Times New Roman" pitchFamily="18" charset="0"/>
                <a:cs typeface="Times New Roman" pitchFamily="18" charset="0"/>
              </a:rPr>
              <a:t>3</a:t>
            </a:r>
            <a:r>
              <a:rPr lang="en-US" sz="2400" b="1" dirty="0">
                <a:solidFill>
                  <a:srgbClr val="00B0F0"/>
                </a:solidFill>
                <a:latin typeface="Times New Roman" pitchFamily="18" charset="0"/>
                <a:cs typeface="Times New Roman" pitchFamily="18" charset="0"/>
              </a:rPr>
              <a:t> </a:t>
            </a:r>
            <a:r>
              <a:rPr lang="en-US" sz="2400" dirty="0">
                <a:solidFill>
                  <a:srgbClr val="FFFFFF"/>
                </a:solidFill>
                <a:latin typeface="Times New Roman" pitchFamily="18" charset="0"/>
                <a:cs typeface="Times New Roman" pitchFamily="18" charset="0"/>
              </a:rPr>
              <a:t> , </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Formaldehyde "HCHO" &amp; Hydrocarbon radial RH </a:t>
            </a:r>
          </a:p>
          <a:p>
            <a:pPr marL="182880" lvl="0" indent="-182880" algn="l" rtl="0">
              <a:spcBef>
                <a:spcPct val="20000"/>
              </a:spcBef>
              <a:spcAft>
                <a:spcPts val="1200"/>
              </a:spcAft>
              <a:buClr>
                <a:srgbClr val="93A299"/>
              </a:buClr>
              <a:buSzPct val="85000"/>
              <a:buFont typeface="Arial" pitchFamily="34" charset="0"/>
              <a:buChar char="•"/>
            </a:pPr>
            <a:r>
              <a:rPr lang="en-US" sz="2400" dirty="0" smtClean="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             NO3 + HCHO                           </a:t>
            </a:r>
            <a:r>
              <a:rPr lang="en-US" sz="2400" b="1" dirty="0" smtClean="0">
                <a:solidFill>
                  <a:srgbClr val="C00000"/>
                </a:solidFill>
                <a:latin typeface="Times New Roman" pitchFamily="18" charset="0"/>
                <a:cs typeface="Times New Roman" pitchFamily="18" charset="0"/>
              </a:rPr>
              <a:t>HNO</a:t>
            </a:r>
            <a:r>
              <a:rPr lang="en-US" sz="2400" b="1" baseline="-25000" dirty="0" smtClean="0">
                <a:solidFill>
                  <a:srgbClr val="C00000"/>
                </a:solidFill>
                <a:latin typeface="Times New Roman" pitchFamily="18" charset="0"/>
                <a:cs typeface="Times New Roman" pitchFamily="18" charset="0"/>
              </a:rPr>
              <a:t>3</a:t>
            </a:r>
            <a:r>
              <a:rPr lang="en-US" sz="2400" b="1" dirty="0" smtClean="0">
                <a:solidFill>
                  <a:srgbClr val="C00000"/>
                </a:solidFill>
                <a:latin typeface="Times New Roman" pitchFamily="18" charset="0"/>
                <a:cs typeface="Times New Roman" pitchFamily="18" charset="0"/>
              </a:rPr>
              <a:t>  +  CHO</a:t>
            </a:r>
          </a:p>
          <a:p>
            <a:pPr marL="182880" lvl="0" indent="-182880" algn="l" rtl="0">
              <a:spcBef>
                <a:spcPct val="20000"/>
              </a:spcBef>
              <a:spcAft>
                <a:spcPts val="1200"/>
              </a:spcAft>
              <a:buClr>
                <a:srgbClr val="93A299"/>
              </a:buClr>
              <a:buSzPct val="85000"/>
              <a:buFont typeface="Arial" pitchFamily="34" charset="0"/>
              <a:buChar char="•"/>
            </a:pP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NO</a:t>
            </a:r>
            <a:r>
              <a:rPr lang="en-US" sz="2400" b="1" baseline="-25000" dirty="0">
                <a:solidFill>
                  <a:srgbClr val="C00000"/>
                </a:solidFill>
                <a:latin typeface="Times New Roman" pitchFamily="18" charset="0"/>
                <a:cs typeface="Times New Roman" pitchFamily="18" charset="0"/>
              </a:rPr>
              <a:t>3</a:t>
            </a:r>
            <a:r>
              <a:rPr lang="en-US" sz="2400" b="1" dirty="0">
                <a:solidFill>
                  <a:srgbClr val="C00000"/>
                </a:solidFill>
                <a:latin typeface="Times New Roman" pitchFamily="18" charset="0"/>
                <a:cs typeface="Times New Roman" pitchFamily="18" charset="0"/>
              </a:rPr>
              <a:t> + RH</a:t>
            </a:r>
            <a:r>
              <a:rPr lang="en-US" sz="2400" b="1" baseline="-25000"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                    HNO</a:t>
            </a:r>
            <a:r>
              <a:rPr lang="en-US" sz="2400" b="1" baseline="-25000" dirty="0">
                <a:solidFill>
                  <a:srgbClr val="C00000"/>
                </a:solidFill>
                <a:latin typeface="Times New Roman" pitchFamily="18" charset="0"/>
                <a:cs typeface="Times New Roman" pitchFamily="18" charset="0"/>
              </a:rPr>
              <a:t>3</a:t>
            </a:r>
            <a:r>
              <a:rPr lang="en-US" sz="2400" b="1" dirty="0">
                <a:solidFill>
                  <a:srgbClr val="C00000"/>
                </a:solidFill>
                <a:latin typeface="Times New Roman" pitchFamily="18" charset="0"/>
                <a:cs typeface="Times New Roman" pitchFamily="18" charset="0"/>
              </a:rPr>
              <a:t>  + R </a:t>
            </a:r>
          </a:p>
          <a:p>
            <a:pPr lvl="0" algn="l" rtl="0">
              <a:spcBef>
                <a:spcPct val="20000"/>
              </a:spcBef>
              <a:spcAft>
                <a:spcPts val="1200"/>
              </a:spcAft>
              <a:buClr>
                <a:srgbClr val="93A299"/>
              </a:buClr>
              <a:buSzPct val="85000"/>
            </a:pPr>
            <a:r>
              <a:rPr lang="en-US" sz="2800" b="1" dirty="0">
                <a:solidFill>
                  <a:srgbClr val="C00000"/>
                </a:solidFill>
                <a:latin typeface="Times New Roman" pitchFamily="18" charset="0"/>
                <a:cs typeface="Times New Roman" pitchFamily="18" charset="0"/>
              </a:rPr>
              <a:t>  d- Nitrate Radical </a:t>
            </a:r>
            <a:r>
              <a:rPr lang="en-US" sz="2400" dirty="0">
                <a:solidFill>
                  <a:srgbClr val="111111"/>
                </a:solidFill>
                <a:latin typeface="Times New Roman" pitchFamily="18" charset="0"/>
                <a:cs typeface="Times New Roman" pitchFamily="18" charset="0"/>
              </a:rPr>
              <a:t>produce organic comp. as isoprene &amp; </a:t>
            </a:r>
            <a:r>
              <a:rPr lang="en-US" sz="2400" dirty="0" err="1">
                <a:solidFill>
                  <a:srgbClr val="111111"/>
                </a:solidFill>
                <a:latin typeface="Times New Roman" pitchFamily="18" charset="0"/>
                <a:cs typeface="Times New Roman" pitchFamily="18" charset="0"/>
              </a:rPr>
              <a:t>pinenes</a:t>
            </a:r>
            <a:r>
              <a:rPr lang="en-US" sz="2400" dirty="0">
                <a:solidFill>
                  <a:srgbClr val="111111"/>
                </a:solidFill>
                <a:latin typeface="Times New Roman" pitchFamily="18" charset="0"/>
                <a:cs typeface="Times New Roman" pitchFamily="18" charset="0"/>
              </a:rPr>
              <a:t> </a:t>
            </a:r>
            <a:r>
              <a:rPr lang="en-US" sz="2400" dirty="0">
                <a:solidFill>
                  <a:srgbClr val="292934"/>
                </a:solidFill>
                <a:latin typeface="Times New Roman" pitchFamily="18" charset="0"/>
                <a:cs typeface="Times New Roman" pitchFamily="18" charset="0"/>
              </a:rPr>
              <a:t>comp. which play a significant part in tropospheric   O</a:t>
            </a:r>
            <a:r>
              <a:rPr lang="en-US" sz="2400" baseline="-250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chemistry.</a:t>
            </a:r>
          </a:p>
          <a:p>
            <a:pPr marL="182880" lvl="0" indent="-182880" algn="l" rtl="0">
              <a:spcBef>
                <a:spcPct val="20000"/>
              </a:spcBef>
              <a:spcAft>
                <a:spcPts val="1200"/>
              </a:spcAft>
              <a:buClr>
                <a:srgbClr val="93A299"/>
              </a:buClr>
              <a:buSzPct val="85000"/>
              <a:buFont typeface="Arial" pitchFamily="34" charset="0"/>
              <a:buChar char="•"/>
            </a:pPr>
            <a:r>
              <a:rPr lang="en-US" sz="2400" dirty="0">
                <a:solidFill>
                  <a:srgbClr val="292934"/>
                </a:solidFill>
                <a:latin typeface="Times New Roman" pitchFamily="18" charset="0"/>
                <a:cs typeface="Times New Roman" pitchFamily="18" charset="0"/>
              </a:rPr>
              <a:t>It is rapidly </a:t>
            </a:r>
            <a:r>
              <a:rPr lang="en-US" sz="2400" dirty="0" err="1">
                <a:solidFill>
                  <a:srgbClr val="292934"/>
                </a:solidFill>
                <a:latin typeface="Times New Roman" pitchFamily="18" charset="0"/>
                <a:cs typeface="Times New Roman" pitchFamily="18" charset="0"/>
              </a:rPr>
              <a:t>photolyzed</a:t>
            </a:r>
            <a:r>
              <a:rPr lang="en-US" sz="2400" dirty="0">
                <a:solidFill>
                  <a:srgbClr val="292934"/>
                </a:solidFill>
                <a:latin typeface="Times New Roman" pitchFamily="18" charset="0"/>
                <a:cs typeface="Times New Roman" pitchFamily="18" charset="0"/>
              </a:rPr>
              <a:t> at daybreak, being depleted along with  N</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O</a:t>
            </a:r>
            <a:r>
              <a:rPr lang="en-US" sz="2400" baseline="-25000" dirty="0">
                <a:solidFill>
                  <a:srgbClr val="292934"/>
                </a:solidFill>
                <a:latin typeface="Times New Roman" pitchFamily="18" charset="0"/>
                <a:cs typeface="Times New Roman" pitchFamily="18" charset="0"/>
              </a:rPr>
              <a:t>5 </a:t>
            </a:r>
            <a:r>
              <a:rPr lang="en-US" sz="2400" dirty="0">
                <a:solidFill>
                  <a:srgbClr val="292934"/>
                </a:solidFill>
                <a:latin typeface="Times New Roman" pitchFamily="18" charset="0"/>
                <a:cs typeface="Times New Roman" pitchFamily="18" charset="0"/>
              </a:rPr>
              <a:t>by a shift in eq. by NO</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 NO</a:t>
            </a:r>
            <a:r>
              <a:rPr lang="en-US" sz="2400" baseline="-25000" dirty="0">
                <a:solidFill>
                  <a:srgbClr val="292934"/>
                </a:solidFill>
                <a:latin typeface="Times New Roman" pitchFamily="18" charset="0"/>
                <a:cs typeface="Times New Roman" pitchFamily="18" charset="0"/>
              </a:rPr>
              <a:t>3</a:t>
            </a:r>
            <a:r>
              <a:rPr lang="en-US" sz="2400" dirty="0">
                <a:solidFill>
                  <a:srgbClr val="292934"/>
                </a:solidFill>
                <a:latin typeface="Times New Roman" pitchFamily="18" charset="0"/>
                <a:cs typeface="Times New Roman" pitchFamily="18" charset="0"/>
              </a:rPr>
              <a:t>  &amp;  N</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O</a:t>
            </a:r>
            <a:r>
              <a:rPr lang="en-US" sz="2400" baseline="-25000" dirty="0">
                <a:solidFill>
                  <a:srgbClr val="292934"/>
                </a:solidFill>
                <a:latin typeface="Times New Roman" pitchFamily="18" charset="0"/>
                <a:cs typeface="Times New Roman" pitchFamily="18" charset="0"/>
              </a:rPr>
              <a:t>5        </a:t>
            </a:r>
            <a:r>
              <a:rPr lang="en-US" sz="2400" baseline="30000" dirty="0" err="1">
                <a:solidFill>
                  <a:srgbClr val="292934"/>
                </a:solidFill>
                <a:latin typeface="Times New Roman" pitchFamily="18" charset="0"/>
                <a:cs typeface="Times New Roman" pitchFamily="18" charset="0"/>
              </a:rPr>
              <a:t>loward</a:t>
            </a:r>
            <a:r>
              <a:rPr lang="en-US" sz="2400" baseline="30000" dirty="0">
                <a:solidFill>
                  <a:srgbClr val="292934"/>
                </a:solidFill>
                <a:latin typeface="Times New Roman" pitchFamily="18" charset="0"/>
                <a:cs typeface="Times New Roman" pitchFamily="18" charset="0"/>
              </a:rPr>
              <a:t> </a:t>
            </a:r>
            <a:r>
              <a:rPr lang="en-US" sz="2400" baseline="-25000" dirty="0">
                <a:solidFill>
                  <a:srgbClr val="292934"/>
                </a:solidFill>
                <a:latin typeface="Times New Roman" pitchFamily="18" charset="0"/>
                <a:cs typeface="Times New Roman" pitchFamily="18" charset="0"/>
              </a:rPr>
              <a:t>   </a:t>
            </a:r>
            <a:r>
              <a:rPr lang="en-US" sz="2400" dirty="0">
                <a:solidFill>
                  <a:srgbClr val="292934"/>
                </a:solidFill>
                <a:latin typeface="Times New Roman" pitchFamily="18" charset="0"/>
                <a:cs typeface="Times New Roman" pitchFamily="18" charset="0"/>
              </a:rPr>
              <a:t>   NO</a:t>
            </a:r>
            <a:r>
              <a:rPr lang="en-US" sz="2400" baseline="-25000" dirty="0">
                <a:solidFill>
                  <a:srgbClr val="292934"/>
                </a:solidFill>
                <a:latin typeface="Times New Roman" pitchFamily="18" charset="0"/>
                <a:cs typeface="Times New Roman" pitchFamily="18" charset="0"/>
              </a:rPr>
              <a:t>2</a:t>
            </a:r>
            <a:r>
              <a:rPr lang="en-US" sz="2400" dirty="0">
                <a:solidFill>
                  <a:srgbClr val="292934"/>
                </a:solidFill>
                <a:latin typeface="Times New Roman" pitchFamily="18" charset="0"/>
                <a:cs typeface="Times New Roman" pitchFamily="18" charset="0"/>
              </a:rPr>
              <a:t>  </a:t>
            </a:r>
          </a:p>
          <a:p>
            <a:pPr marL="182880" lvl="0" indent="-182880" algn="l" rtl="0">
              <a:spcBef>
                <a:spcPct val="20000"/>
              </a:spcBef>
              <a:spcAft>
                <a:spcPts val="1200"/>
              </a:spcAft>
              <a:buClr>
                <a:srgbClr val="93A299"/>
              </a:buClr>
              <a:buSzPct val="85000"/>
              <a:buFont typeface="Arial" pitchFamily="34" charset="0"/>
              <a:buChar char="•"/>
            </a:pPr>
            <a:r>
              <a:rPr lang="en-US" sz="2800" b="1" dirty="0">
                <a:solidFill>
                  <a:srgbClr val="C00000"/>
                </a:solidFill>
                <a:latin typeface="Times New Roman" pitchFamily="18" charset="0"/>
                <a:cs typeface="Times New Roman" pitchFamily="18" charset="0"/>
              </a:rPr>
              <a:t>e- HNO</a:t>
            </a:r>
            <a:r>
              <a:rPr lang="en-US" sz="1600" b="1" dirty="0">
                <a:solidFill>
                  <a:srgbClr val="C00000"/>
                </a:solidFill>
                <a:latin typeface="Times New Roman" pitchFamily="18" charset="0"/>
                <a:cs typeface="Times New Roman" pitchFamily="18" charset="0"/>
              </a:rPr>
              <a:t>3</a:t>
            </a:r>
            <a:r>
              <a:rPr lang="en-US" sz="2800" b="1"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tends to remain in gas phase. Some HNO</a:t>
            </a:r>
            <a:r>
              <a:rPr lang="en-US" sz="2400" baseline="-250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 react with  NH</a:t>
            </a:r>
            <a:r>
              <a:rPr lang="en-US" sz="2400" baseline="-250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 &amp;  other alkalis to form salt as  NH</a:t>
            </a:r>
            <a:r>
              <a:rPr lang="en-US" sz="2400" baseline="-250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NO</a:t>
            </a:r>
            <a:r>
              <a:rPr lang="en-US" sz="2400" baseline="-250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 </a:t>
            </a:r>
          </a:p>
          <a:p>
            <a:pPr marL="182880" lvl="0" indent="-182880" algn="l" rtl="0">
              <a:spcBef>
                <a:spcPct val="20000"/>
              </a:spcBef>
              <a:spcAft>
                <a:spcPts val="1200"/>
              </a:spcAft>
              <a:buClr>
                <a:srgbClr val="93A299"/>
              </a:buClr>
              <a:buSzPct val="85000"/>
              <a:buFont typeface="Arial" pitchFamily="34" charset="0"/>
              <a:buChar char="•"/>
            </a:pPr>
            <a:r>
              <a:rPr lang="en-US" sz="2400" dirty="0">
                <a:solidFill>
                  <a:srgbClr val="FFFFFF"/>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NH3 + HNO</a:t>
            </a:r>
            <a:r>
              <a:rPr lang="en-US" b="1" dirty="0">
                <a:solidFill>
                  <a:srgbClr val="C00000"/>
                </a:solidFill>
                <a:latin typeface="Times New Roman" pitchFamily="18" charset="0"/>
                <a:cs typeface="Times New Roman" pitchFamily="18" charset="0"/>
              </a:rPr>
              <a:t>3</a:t>
            </a:r>
            <a:r>
              <a:rPr lang="en-US" sz="2400" b="1" dirty="0">
                <a:solidFill>
                  <a:srgbClr val="C00000"/>
                </a:solidFill>
                <a:latin typeface="Times New Roman" pitchFamily="18" charset="0"/>
                <a:cs typeface="Times New Roman" pitchFamily="18" charset="0"/>
              </a:rPr>
              <a:t>                     NH</a:t>
            </a:r>
            <a:r>
              <a:rPr lang="en-US" b="1" dirty="0">
                <a:solidFill>
                  <a:srgbClr val="C00000"/>
                </a:solidFill>
                <a:latin typeface="Times New Roman" pitchFamily="18" charset="0"/>
                <a:cs typeface="Times New Roman" pitchFamily="18" charset="0"/>
              </a:rPr>
              <a:t>4</a:t>
            </a:r>
            <a:r>
              <a:rPr lang="en-US" sz="2400" b="1" dirty="0">
                <a:solidFill>
                  <a:srgbClr val="C00000"/>
                </a:solidFill>
                <a:latin typeface="Times New Roman" pitchFamily="18" charset="0"/>
                <a:cs typeface="Times New Roman" pitchFamily="18" charset="0"/>
              </a:rPr>
              <a:t>NO</a:t>
            </a:r>
            <a:r>
              <a:rPr lang="en-US" b="1" dirty="0">
                <a:solidFill>
                  <a:srgbClr val="C00000"/>
                </a:solidFill>
                <a:latin typeface="Times New Roman" pitchFamily="18" charset="0"/>
                <a:cs typeface="Times New Roman" pitchFamily="18" charset="0"/>
              </a:rPr>
              <a:t>3</a:t>
            </a:r>
            <a:r>
              <a:rPr lang="en-US" sz="2400" b="1" dirty="0">
                <a:solidFill>
                  <a:srgbClr val="C00000"/>
                </a:solidFill>
                <a:latin typeface="Times New Roman" pitchFamily="18" charset="0"/>
                <a:cs typeface="Times New Roman" pitchFamily="18" charset="0"/>
              </a:rPr>
              <a:t> </a:t>
            </a:r>
          </a:p>
          <a:p>
            <a:pPr marL="182880" lvl="0" indent="-182880" algn="l" rtl="0">
              <a:spcBef>
                <a:spcPct val="20000"/>
              </a:spcBef>
              <a:spcAft>
                <a:spcPts val="1200"/>
              </a:spcAft>
              <a:buClr>
                <a:srgbClr val="93A299"/>
              </a:buClr>
              <a:buSzPct val="85000"/>
              <a:buFont typeface="Arial" pitchFamily="34" charset="0"/>
              <a:buChar char="•"/>
            </a:pPr>
            <a:r>
              <a:rPr lang="en-US" sz="2400" dirty="0">
                <a:solidFill>
                  <a:srgbClr val="292934"/>
                </a:solidFill>
                <a:effectLst>
                  <a:outerShdw blurRad="38100" dist="38100" dir="2700000" algn="tl">
                    <a:srgbClr val="000000">
                      <a:alpha val="43137"/>
                    </a:srgbClr>
                  </a:outerShdw>
                </a:effectLst>
                <a:latin typeface="Times New Roman" pitchFamily="18" charset="0"/>
                <a:cs typeface="Times New Roman" pitchFamily="18" charset="0"/>
              </a:rPr>
              <a:t>Nitrate aerosol particles can be removed from atmosphere by wet &amp; dry deposition processes </a:t>
            </a:r>
          </a:p>
        </p:txBody>
      </p:sp>
      <p:cxnSp>
        <p:nvCxnSpPr>
          <p:cNvPr id="3" name="Straight Arrow Connector 2"/>
          <p:cNvCxnSpPr/>
          <p:nvPr/>
        </p:nvCxnSpPr>
        <p:spPr>
          <a:xfrm>
            <a:off x="3059832" y="1988840"/>
            <a:ext cx="1476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4" name="Straight Arrow Connector 3"/>
          <p:cNvCxnSpPr/>
          <p:nvPr/>
        </p:nvCxnSpPr>
        <p:spPr>
          <a:xfrm>
            <a:off x="3491880" y="1412776"/>
            <a:ext cx="1476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p:nvPr/>
        </p:nvCxnSpPr>
        <p:spPr>
          <a:xfrm>
            <a:off x="3419872" y="5589240"/>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28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753842"/>
            <a:ext cx="8607330" cy="4699494"/>
          </a:xfrm>
        </p:spPr>
        <p:txBody>
          <a:bodyPr>
            <a:normAutofit/>
          </a:bodyPr>
          <a:lstStyle/>
          <a:p>
            <a:pPr lvl="0" algn="just" rtl="0">
              <a:spcBef>
                <a:spcPts val="600"/>
              </a:spcBef>
            </a:pPr>
            <a:r>
              <a:rPr lang="en-US" sz="3200" b="1" dirty="0">
                <a:solidFill>
                  <a:srgbClr val="FF0000"/>
                </a:solidFill>
              </a:rPr>
              <a:t>According to Environment</a:t>
            </a:r>
            <a:r>
              <a:rPr lang="en-US" sz="3200" b="1" dirty="0"/>
              <a:t>:</a:t>
            </a:r>
            <a:r>
              <a:rPr lang="en-US" sz="3200" dirty="0"/>
              <a:t> Air, water and Soil.</a:t>
            </a:r>
          </a:p>
          <a:p>
            <a:pPr lvl="0" algn="just" rtl="0">
              <a:spcBef>
                <a:spcPts val="600"/>
              </a:spcBef>
            </a:pPr>
            <a:r>
              <a:rPr lang="en-US" sz="3200" b="1" dirty="0">
                <a:solidFill>
                  <a:srgbClr val="FF0000"/>
                </a:solidFill>
              </a:rPr>
              <a:t>According to Pollutants</a:t>
            </a:r>
            <a:r>
              <a:rPr lang="en-US" sz="3200" b="1" dirty="0"/>
              <a:t>:</a:t>
            </a:r>
            <a:r>
              <a:rPr lang="en-US" sz="3200" dirty="0"/>
              <a:t> Lead, mercury, CO</a:t>
            </a:r>
            <a:r>
              <a:rPr lang="en-US" sz="3200" baseline="-25000" dirty="0"/>
              <a:t>2</a:t>
            </a:r>
            <a:r>
              <a:rPr lang="en-US" sz="3200" dirty="0"/>
              <a:t>, Solid Waste and Noise</a:t>
            </a:r>
            <a:r>
              <a:rPr lang="en-US" sz="3200" dirty="0">
                <a:solidFill>
                  <a:schemeClr val="tx2">
                    <a:lumMod val="20000"/>
                    <a:lumOff val="80000"/>
                  </a:schemeClr>
                </a:solidFill>
              </a:rPr>
              <a:t>.</a:t>
            </a:r>
          </a:p>
          <a:p>
            <a:pPr lvl="0" algn="just" rtl="0">
              <a:spcBef>
                <a:spcPts val="600"/>
              </a:spcBef>
            </a:pPr>
            <a:r>
              <a:rPr lang="en-US" sz="3200" b="1" dirty="0">
                <a:solidFill>
                  <a:srgbClr val="FF0000"/>
                </a:solidFill>
              </a:rPr>
              <a:t>According to Categories</a:t>
            </a:r>
            <a:r>
              <a:rPr lang="en-US" sz="3200" b="1" dirty="0"/>
              <a:t>:</a:t>
            </a:r>
            <a:r>
              <a:rPr lang="en-US" sz="3200" dirty="0"/>
              <a:t> Natural Pollutants from natural process</a:t>
            </a:r>
            <a:r>
              <a:rPr lang="en-US" sz="3200" dirty="0" smtClean="0"/>
              <a:t>,</a:t>
            </a:r>
            <a:r>
              <a:rPr lang="en-US" sz="3200" b="1" dirty="0" smtClean="0"/>
              <a:t> </a:t>
            </a:r>
            <a:r>
              <a:rPr lang="en-US" sz="3200" dirty="0" smtClean="0"/>
              <a:t>Artificial </a:t>
            </a:r>
            <a:r>
              <a:rPr lang="en-US" sz="3200" dirty="0"/>
              <a:t>Pollutants from Activities</a:t>
            </a:r>
            <a:r>
              <a:rPr lang="en-US" sz="3200" dirty="0" smtClean="0"/>
              <a:t>.</a:t>
            </a:r>
            <a:endParaRPr lang="en-US" sz="3200" b="1" u="sng" dirty="0" smtClean="0"/>
          </a:p>
          <a:p>
            <a:pPr algn="l" rtl="0">
              <a:spcBef>
                <a:spcPts val="600"/>
              </a:spcBef>
              <a:buNone/>
            </a:pPr>
            <a:r>
              <a:rPr lang="en-US" sz="3200" b="1" dirty="0" smtClean="0">
                <a:solidFill>
                  <a:srgbClr val="FF0000"/>
                </a:solidFill>
              </a:rPr>
              <a:t>    According </a:t>
            </a:r>
            <a:r>
              <a:rPr lang="en-US" sz="3200" b="1" dirty="0">
                <a:solidFill>
                  <a:srgbClr val="FF0000"/>
                </a:solidFill>
              </a:rPr>
              <a:t>to Environment</a:t>
            </a:r>
            <a:r>
              <a:rPr lang="en-US" sz="3200" dirty="0">
                <a:solidFill>
                  <a:srgbClr val="FF0000"/>
                </a:solidFill>
              </a:rPr>
              <a:t>: (Air, water and Soil</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41799220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9392"/>
            <a:ext cx="3415230" cy="584775"/>
          </a:xfrm>
          <a:prstGeom prst="rect">
            <a:avLst/>
          </a:prstGeom>
        </p:spPr>
        <p:txBody>
          <a:bodyPr wrap="none">
            <a:spAutoFit/>
          </a:bodyPr>
          <a:lstStyle/>
          <a:p>
            <a:pPr lvl="0" algn="l" rtl="0">
              <a:spcBef>
                <a:spcPct val="20000"/>
              </a:spcBef>
              <a:buClr>
                <a:srgbClr val="93A299"/>
              </a:buClr>
              <a:buSzPct val="85000"/>
            </a:pPr>
            <a:r>
              <a:rPr lang="en-US" sz="3200" b="1" dirty="0">
                <a:solidFill>
                  <a:srgbClr val="FF0000"/>
                </a:solidFill>
              </a:rPr>
              <a:t> </a:t>
            </a:r>
            <a:r>
              <a:rPr lang="en-US" sz="3100" b="1" i="1" dirty="0">
                <a:solidFill>
                  <a:schemeClr val="tx2">
                    <a:lumMod val="50000"/>
                  </a:schemeClr>
                </a:solidFill>
                <a:latin typeface="Times New Roman" pitchFamily="18" charset="0"/>
                <a:cs typeface="Times New Roman" pitchFamily="18" charset="0"/>
              </a:rPr>
              <a:t>[4] Ammonia NH</a:t>
            </a:r>
            <a:r>
              <a:rPr lang="en-US" b="1" i="1" dirty="0">
                <a:solidFill>
                  <a:schemeClr val="tx2">
                    <a:lumMod val="50000"/>
                  </a:schemeClr>
                </a:solidFill>
                <a:latin typeface="Times New Roman" pitchFamily="18" charset="0"/>
                <a:cs typeface="Times New Roman" pitchFamily="18" charset="0"/>
              </a:rPr>
              <a:t>3</a:t>
            </a:r>
          </a:p>
        </p:txBody>
      </p:sp>
      <p:sp>
        <p:nvSpPr>
          <p:cNvPr id="3" name="Rectangle 2"/>
          <p:cNvSpPr/>
          <p:nvPr/>
        </p:nvSpPr>
        <p:spPr>
          <a:xfrm>
            <a:off x="107504" y="404664"/>
            <a:ext cx="8640960" cy="954107"/>
          </a:xfrm>
          <a:prstGeom prst="rect">
            <a:avLst/>
          </a:prstGeom>
        </p:spPr>
        <p:txBody>
          <a:bodyPr wrap="square">
            <a:spAutoFit/>
          </a:bodyPr>
          <a:lstStyle/>
          <a:p>
            <a:pPr algn="l" rtl="0"/>
            <a:r>
              <a:rPr lang="en-US" sz="3000" b="1" dirty="0">
                <a:solidFill>
                  <a:srgbClr val="00B0F0"/>
                </a:solidFill>
                <a:latin typeface="Times New Roman" pitchFamily="18" charset="0"/>
                <a:cs typeface="Times New Roman" pitchFamily="18" charset="0"/>
              </a:rPr>
              <a:t>NH</a:t>
            </a:r>
            <a:r>
              <a:rPr lang="en-US" sz="3000" b="1" baseline="-25000" dirty="0">
                <a:solidFill>
                  <a:srgbClr val="00B0F0"/>
                </a:solidFill>
                <a:latin typeface="Times New Roman" pitchFamily="18" charset="0"/>
                <a:cs typeface="Times New Roman" pitchFamily="18" charset="0"/>
              </a:rPr>
              <a:t>3</a:t>
            </a:r>
            <a:r>
              <a:rPr lang="en-US" sz="3000" b="1" dirty="0">
                <a:solidFill>
                  <a:srgbClr val="00B0F0"/>
                </a:solidFill>
                <a:latin typeface="Times New Roman" pitchFamily="18" charset="0"/>
                <a:cs typeface="Times New Roman" pitchFamily="18" charset="0"/>
              </a:rPr>
              <a:t> &amp; its Particulate </a:t>
            </a:r>
            <a:r>
              <a:rPr lang="en-US" sz="2600" dirty="0">
                <a:solidFill>
                  <a:srgbClr val="111111"/>
                </a:solidFill>
                <a:latin typeface="Times New Roman" pitchFamily="18" charset="0"/>
                <a:cs typeface="Times New Roman" pitchFamily="18" charset="0"/>
              </a:rPr>
              <a:t>– phase anion ammonium </a:t>
            </a:r>
            <a:r>
              <a:rPr lang="en-US" sz="2600" b="1" dirty="0">
                <a:solidFill>
                  <a:srgbClr val="00B0F0"/>
                </a:solidFill>
                <a:latin typeface="Times New Roman" pitchFamily="18" charset="0"/>
                <a:cs typeface="Times New Roman" pitchFamily="18" charset="0"/>
              </a:rPr>
              <a:t>"NH</a:t>
            </a:r>
            <a:r>
              <a:rPr lang="en-US" sz="2600" b="1" baseline="-25000" dirty="0">
                <a:solidFill>
                  <a:srgbClr val="00B0F0"/>
                </a:solidFill>
                <a:latin typeface="Times New Roman" pitchFamily="18" charset="0"/>
                <a:cs typeface="Times New Roman" pitchFamily="18" charset="0"/>
              </a:rPr>
              <a:t>4</a:t>
            </a:r>
            <a:r>
              <a:rPr lang="en-US" sz="2600" b="1" baseline="30000" dirty="0">
                <a:solidFill>
                  <a:srgbClr val="00B0F0"/>
                </a:solidFill>
                <a:latin typeface="Times New Roman" pitchFamily="18" charset="0"/>
                <a:cs typeface="Times New Roman" pitchFamily="18" charset="0"/>
              </a:rPr>
              <a:t>+</a:t>
            </a:r>
            <a:r>
              <a:rPr lang="en-US" sz="2600" b="1" dirty="0">
                <a:solidFill>
                  <a:srgbClr val="00B0F0"/>
                </a:solidFill>
                <a:latin typeface="Times New Roman" pitchFamily="18" charset="0"/>
                <a:cs typeface="Times New Roman" pitchFamily="18" charset="0"/>
              </a:rPr>
              <a:t>" </a:t>
            </a:r>
            <a:r>
              <a:rPr lang="en-US" sz="2600" dirty="0">
                <a:solidFill>
                  <a:srgbClr val="111111"/>
                </a:solidFill>
                <a:latin typeface="Times New Roman" pitchFamily="18" charset="0"/>
                <a:cs typeface="Times New Roman" pitchFamily="18" charset="0"/>
              </a:rPr>
              <a:t>are important Nitrogen species in atmosphere</a:t>
            </a:r>
            <a:endParaRPr lang="ar-EG" dirty="0">
              <a:solidFill>
                <a:srgbClr val="111111"/>
              </a:solidFill>
            </a:endParaRPr>
          </a:p>
        </p:txBody>
      </p:sp>
      <p:sp>
        <p:nvSpPr>
          <p:cNvPr id="4" name="Rectangle 3"/>
          <p:cNvSpPr/>
          <p:nvPr/>
        </p:nvSpPr>
        <p:spPr>
          <a:xfrm>
            <a:off x="179512" y="1268760"/>
            <a:ext cx="8712968" cy="4585871"/>
          </a:xfrm>
          <a:prstGeom prst="rect">
            <a:avLst/>
          </a:prstGeom>
        </p:spPr>
        <p:txBody>
          <a:bodyPr wrap="square">
            <a:spAutoFit/>
          </a:bodyPr>
          <a:lstStyle/>
          <a:p>
            <a:pPr lvl="0" algn="l" rtl="0">
              <a:spcBef>
                <a:spcPct val="20000"/>
              </a:spcBef>
              <a:buClr>
                <a:srgbClr val="EEECE1"/>
              </a:buClr>
              <a:buSzPct val="85000"/>
            </a:pPr>
            <a:r>
              <a:rPr lang="en-US" sz="2400" b="1" dirty="0">
                <a:solidFill>
                  <a:srgbClr val="FF0000"/>
                </a:solidFill>
              </a:rPr>
              <a:t> </a:t>
            </a:r>
            <a:r>
              <a:rPr lang="en-US" sz="2800" b="1" u="sng" dirty="0" smtClean="0">
                <a:solidFill>
                  <a:srgbClr val="002060"/>
                </a:solidFill>
                <a:latin typeface="Times New Roman" pitchFamily="18" charset="0"/>
                <a:cs typeface="Times New Roman" pitchFamily="18" charset="0"/>
              </a:rPr>
              <a:t>Sources </a:t>
            </a:r>
            <a:endParaRPr lang="en-US" sz="2800" b="1" u="sng" dirty="0">
              <a:solidFill>
                <a:srgbClr val="002060"/>
              </a:solidFill>
              <a:latin typeface="Times New Roman" pitchFamily="18" charset="0"/>
              <a:cs typeface="Times New Roman" pitchFamily="18" charset="0"/>
            </a:endParaRPr>
          </a:p>
          <a:p>
            <a:pPr lvl="0" algn="just" rtl="0">
              <a:spcBef>
                <a:spcPts val="600"/>
              </a:spcBef>
              <a:spcAft>
                <a:spcPts val="600"/>
              </a:spcAft>
              <a:buClr>
                <a:srgbClr val="002060"/>
              </a:buClr>
              <a:buSzPct val="85000"/>
            </a:pPr>
            <a:r>
              <a:rPr lang="en-US" sz="2600" dirty="0" smtClean="0">
                <a:solidFill>
                  <a:srgbClr val="292934"/>
                </a:solidFill>
                <a:latin typeface="Times New Roman" pitchFamily="18" charset="0"/>
                <a:cs typeface="Times New Roman" pitchFamily="18" charset="0"/>
              </a:rPr>
              <a:t>   - Animals </a:t>
            </a:r>
            <a:r>
              <a:rPr lang="en-US" sz="2600" dirty="0">
                <a:solidFill>
                  <a:srgbClr val="292934"/>
                </a:solidFill>
                <a:latin typeface="Times New Roman" pitchFamily="18" charset="0"/>
                <a:cs typeface="Times New Roman" pitchFamily="18" charset="0"/>
              </a:rPr>
              <a:t>&amp;  their </a:t>
            </a:r>
            <a:r>
              <a:rPr lang="en-US" sz="2600" dirty="0" smtClean="0">
                <a:solidFill>
                  <a:srgbClr val="292934"/>
                </a:solidFill>
                <a:latin typeface="Times New Roman" pitchFamily="18" charset="0"/>
                <a:cs typeface="Times New Roman" pitchFamily="18" charset="0"/>
              </a:rPr>
              <a:t>Soil               - Biomass </a:t>
            </a:r>
            <a:r>
              <a:rPr lang="en-US" sz="2600" dirty="0">
                <a:solidFill>
                  <a:srgbClr val="292934"/>
                </a:solidFill>
                <a:latin typeface="Times New Roman" pitchFamily="18" charset="0"/>
                <a:cs typeface="Times New Roman" pitchFamily="18" charset="0"/>
              </a:rPr>
              <a:t>burning </a:t>
            </a:r>
          </a:p>
          <a:p>
            <a:pPr lvl="0" algn="just" rtl="0">
              <a:spcBef>
                <a:spcPts val="600"/>
              </a:spcBef>
              <a:spcAft>
                <a:spcPts val="600"/>
              </a:spcAft>
              <a:buClr>
                <a:srgbClr val="002060"/>
              </a:buClr>
              <a:buSzPct val="85000"/>
            </a:pPr>
            <a:r>
              <a:rPr lang="en-US" sz="2600" dirty="0" smtClean="0">
                <a:solidFill>
                  <a:srgbClr val="292934"/>
                </a:solidFill>
                <a:latin typeface="Times New Roman" pitchFamily="18" charset="0"/>
                <a:cs typeface="Times New Roman" pitchFamily="18" charset="0"/>
              </a:rPr>
              <a:t>   - Coal </a:t>
            </a:r>
            <a:r>
              <a:rPr lang="en-US" sz="2600" dirty="0">
                <a:solidFill>
                  <a:srgbClr val="292934"/>
                </a:solidFill>
                <a:latin typeface="Times New Roman" pitchFamily="18" charset="0"/>
                <a:cs typeface="Times New Roman" pitchFamily="18" charset="0"/>
              </a:rPr>
              <a:t>combustion </a:t>
            </a:r>
            <a:r>
              <a:rPr lang="en-US" sz="2600" dirty="0" smtClean="0">
                <a:solidFill>
                  <a:srgbClr val="292934"/>
                </a:solidFill>
                <a:latin typeface="Times New Roman" pitchFamily="18" charset="0"/>
                <a:cs typeface="Times New Roman" pitchFamily="18" charset="0"/>
              </a:rPr>
              <a:t>                     - Fertilizers </a:t>
            </a:r>
            <a:endParaRPr lang="en-US" sz="2600" dirty="0">
              <a:solidFill>
                <a:srgbClr val="292934"/>
              </a:solidFill>
              <a:latin typeface="Times New Roman" pitchFamily="18" charset="0"/>
              <a:cs typeface="Times New Roman" pitchFamily="18" charset="0"/>
            </a:endParaRPr>
          </a:p>
          <a:p>
            <a:pPr marL="457200" lvl="0" indent="-457200" algn="just" rtl="0">
              <a:spcBef>
                <a:spcPts val="600"/>
              </a:spcBef>
              <a:spcAft>
                <a:spcPts val="600"/>
              </a:spcAft>
              <a:buClr>
                <a:srgbClr val="002060"/>
              </a:buClr>
              <a:buSzPct val="85000"/>
              <a:buFont typeface="Wingdings" pitchFamily="2" charset="2"/>
              <a:buChar char="v"/>
            </a:pPr>
            <a:r>
              <a:rPr lang="en-US" sz="2600" b="1" dirty="0">
                <a:solidFill>
                  <a:srgbClr val="292934"/>
                </a:solidFill>
                <a:latin typeface="Times New Roman" pitchFamily="18" charset="0"/>
                <a:cs typeface="Times New Roman" pitchFamily="18" charset="0"/>
              </a:rPr>
              <a:t>NH</a:t>
            </a:r>
            <a:r>
              <a:rPr lang="en-US" sz="1900" b="1" dirty="0">
                <a:solidFill>
                  <a:srgbClr val="292934"/>
                </a:solidFill>
                <a:latin typeface="Times New Roman" pitchFamily="18" charset="0"/>
                <a:cs typeface="Times New Roman" pitchFamily="18" charset="0"/>
              </a:rPr>
              <a:t>3</a:t>
            </a:r>
            <a:r>
              <a:rPr lang="en-US" sz="2600" dirty="0">
                <a:solidFill>
                  <a:srgbClr val="292934"/>
                </a:solidFill>
                <a:latin typeface="Times New Roman" pitchFamily="18" charset="0"/>
                <a:cs typeface="Times New Roman" pitchFamily="18" charset="0"/>
              </a:rPr>
              <a:t>  is rapidly converted to  NH4  which is a major of prevalent aerosols in atmosphere : ammonium sulfate</a:t>
            </a:r>
            <a:r>
              <a:rPr lang="en-US" sz="2600" dirty="0">
                <a:solidFill>
                  <a:srgbClr val="FFFFFF"/>
                </a:solidFill>
                <a:latin typeface="Times New Roman" pitchFamily="18" charset="0"/>
                <a:cs typeface="Times New Roman" pitchFamily="18" charset="0"/>
              </a:rPr>
              <a:t> </a:t>
            </a:r>
            <a:r>
              <a:rPr lang="en-US" sz="2600" b="1" dirty="0">
                <a:solidFill>
                  <a:srgbClr val="C00000"/>
                </a:solidFill>
                <a:latin typeface="Times New Roman" pitchFamily="18" charset="0"/>
                <a:cs typeface="Times New Roman" pitchFamily="18" charset="0"/>
              </a:rPr>
              <a:t>(NH4)</a:t>
            </a:r>
            <a:r>
              <a:rPr lang="en-US" sz="1900" b="1" dirty="0">
                <a:solidFill>
                  <a:srgbClr val="C00000"/>
                </a:solidFill>
                <a:latin typeface="Times New Roman" pitchFamily="18" charset="0"/>
                <a:cs typeface="Times New Roman" pitchFamily="18" charset="0"/>
              </a:rPr>
              <a:t>2</a:t>
            </a:r>
            <a:r>
              <a:rPr lang="en-US" sz="2600" b="1" dirty="0">
                <a:solidFill>
                  <a:srgbClr val="C00000"/>
                </a:solidFill>
                <a:latin typeface="Times New Roman" pitchFamily="18" charset="0"/>
                <a:cs typeface="Times New Roman" pitchFamily="18" charset="0"/>
              </a:rPr>
              <a:t>SO</a:t>
            </a:r>
            <a:r>
              <a:rPr lang="en-US" sz="1900" b="1" dirty="0">
                <a:solidFill>
                  <a:srgbClr val="C00000"/>
                </a:solidFill>
                <a:latin typeface="Times New Roman" pitchFamily="18" charset="0"/>
                <a:cs typeface="Times New Roman" pitchFamily="18" charset="0"/>
              </a:rPr>
              <a:t>4 </a:t>
            </a:r>
            <a:r>
              <a:rPr lang="en-US" sz="2600" b="1" dirty="0">
                <a:solidFill>
                  <a:srgbClr val="C00000"/>
                </a:solidFill>
                <a:latin typeface="Times New Roman" pitchFamily="18" charset="0"/>
                <a:cs typeface="Times New Roman" pitchFamily="18" charset="0"/>
              </a:rPr>
              <a:t> &amp;  </a:t>
            </a:r>
            <a:r>
              <a:rPr lang="en-US" sz="2600" b="1" dirty="0" err="1">
                <a:solidFill>
                  <a:srgbClr val="C00000"/>
                </a:solidFill>
                <a:latin typeface="Times New Roman" pitchFamily="18" charset="0"/>
                <a:cs typeface="Times New Roman" pitchFamily="18" charset="0"/>
              </a:rPr>
              <a:t>amm</a:t>
            </a:r>
            <a:r>
              <a:rPr lang="en-US" sz="2600" b="1" dirty="0">
                <a:solidFill>
                  <a:srgbClr val="C00000"/>
                </a:solidFill>
                <a:latin typeface="Times New Roman" pitchFamily="18" charset="0"/>
                <a:cs typeface="Times New Roman" pitchFamily="18" charset="0"/>
              </a:rPr>
              <a:t>. nitrate   NH4NO</a:t>
            </a:r>
            <a:r>
              <a:rPr lang="en-US" sz="2400" b="1" dirty="0">
                <a:solidFill>
                  <a:srgbClr val="C00000"/>
                </a:solidFill>
                <a:latin typeface="Times New Roman" pitchFamily="18" charset="0"/>
                <a:cs typeface="Times New Roman" pitchFamily="18" charset="0"/>
              </a:rPr>
              <a:t>3</a:t>
            </a:r>
            <a:r>
              <a:rPr lang="en-US" sz="2600" b="1" dirty="0">
                <a:solidFill>
                  <a:srgbClr val="C00000"/>
                </a:solidFill>
                <a:latin typeface="Times New Roman" pitchFamily="18" charset="0"/>
                <a:cs typeface="Times New Roman" pitchFamily="18" charset="0"/>
              </a:rPr>
              <a:t> </a:t>
            </a:r>
          </a:p>
          <a:p>
            <a:pPr lvl="0" algn="just" rtl="0">
              <a:spcBef>
                <a:spcPts val="600"/>
              </a:spcBef>
              <a:spcAft>
                <a:spcPts val="600"/>
              </a:spcAft>
              <a:buClr>
                <a:srgbClr val="002060"/>
              </a:buClr>
              <a:buSzPct val="85000"/>
            </a:pPr>
            <a:r>
              <a:rPr lang="en-US" sz="2600" dirty="0">
                <a:solidFill>
                  <a:srgbClr val="292934"/>
                </a:solidFill>
                <a:latin typeface="Times New Roman" pitchFamily="18" charset="0"/>
                <a:cs typeface="Times New Roman" pitchFamily="18" charset="0"/>
              </a:rPr>
              <a:t>So, </a:t>
            </a:r>
            <a:r>
              <a:rPr lang="en-US" sz="2600" b="1" dirty="0">
                <a:solidFill>
                  <a:srgbClr val="292934"/>
                </a:solidFill>
                <a:latin typeface="Times New Roman" pitchFamily="18" charset="0"/>
                <a:cs typeface="Times New Roman" pitchFamily="18" charset="0"/>
              </a:rPr>
              <a:t>NH</a:t>
            </a:r>
            <a:r>
              <a:rPr lang="en-US" sz="1900" b="1" dirty="0">
                <a:solidFill>
                  <a:srgbClr val="292934"/>
                </a:solidFill>
                <a:latin typeface="Times New Roman" pitchFamily="18" charset="0"/>
                <a:cs typeface="Times New Roman" pitchFamily="18" charset="0"/>
              </a:rPr>
              <a:t>3</a:t>
            </a:r>
            <a:r>
              <a:rPr lang="en-US" sz="2600" dirty="0">
                <a:solidFill>
                  <a:srgbClr val="292934"/>
                </a:solidFill>
                <a:latin typeface="Times New Roman" pitchFamily="18" charset="0"/>
                <a:cs typeface="Times New Roman" pitchFamily="18" charset="0"/>
              </a:rPr>
              <a:t>  plays a very important role in sink processes involving sulfur &amp; nitrogen comp.</a:t>
            </a:r>
          </a:p>
          <a:p>
            <a:pPr marL="182880" lvl="0" indent="-182880" algn="just" rtl="0">
              <a:spcBef>
                <a:spcPts val="600"/>
              </a:spcBef>
              <a:spcAft>
                <a:spcPts val="600"/>
              </a:spcAft>
              <a:buClr>
                <a:srgbClr val="002060"/>
              </a:buClr>
              <a:buSzPct val="85000"/>
              <a:buFont typeface="Wingdings" pitchFamily="2" charset="2"/>
              <a:buChar char="v"/>
            </a:pPr>
            <a:r>
              <a:rPr lang="en-US" sz="2600" b="1" dirty="0">
                <a:solidFill>
                  <a:srgbClr val="111111"/>
                </a:solidFill>
                <a:latin typeface="Times New Roman" pitchFamily="18" charset="0"/>
                <a:cs typeface="Times New Roman" pitchFamily="18" charset="0"/>
              </a:rPr>
              <a:t>NH</a:t>
            </a:r>
            <a:r>
              <a:rPr lang="en-US" sz="1900" b="1" dirty="0">
                <a:solidFill>
                  <a:srgbClr val="111111"/>
                </a:solidFill>
                <a:latin typeface="Times New Roman" pitchFamily="18" charset="0"/>
                <a:cs typeface="Times New Roman" pitchFamily="18" charset="0"/>
              </a:rPr>
              <a:t>3</a:t>
            </a:r>
            <a:r>
              <a:rPr lang="en-US" sz="2600" dirty="0">
                <a:solidFill>
                  <a:srgbClr val="111111"/>
                </a:solidFill>
                <a:latin typeface="Times New Roman" pitchFamily="18" charset="0"/>
                <a:cs typeface="Times New Roman" pitchFamily="18" charset="0"/>
              </a:rPr>
              <a:t>  can be oxidized by chemical reactions initiated by  OH </a:t>
            </a:r>
            <a:endParaRPr lang="ar-EG" sz="2600" dirty="0">
              <a:solidFill>
                <a:srgbClr val="111111"/>
              </a:solidFill>
              <a:latin typeface="Times New Roman" pitchFamily="18" charset="0"/>
              <a:cs typeface="Times New Roman" pitchFamily="18" charset="0"/>
            </a:endParaRPr>
          </a:p>
        </p:txBody>
      </p:sp>
      <p:sp>
        <p:nvSpPr>
          <p:cNvPr id="5" name="Rectangle 4"/>
          <p:cNvSpPr/>
          <p:nvPr/>
        </p:nvSpPr>
        <p:spPr>
          <a:xfrm>
            <a:off x="107504" y="5733256"/>
            <a:ext cx="8785036" cy="969496"/>
          </a:xfrm>
          <a:prstGeom prst="rect">
            <a:avLst/>
          </a:prstGeom>
        </p:spPr>
        <p:txBody>
          <a:bodyPr wrap="square">
            <a:spAutoFit/>
          </a:bodyPr>
          <a:lstStyle/>
          <a:p>
            <a:pPr algn="l" rtl="0">
              <a:spcBef>
                <a:spcPct val="20000"/>
              </a:spcBef>
              <a:buClr>
                <a:srgbClr val="93A299"/>
              </a:buClr>
              <a:buSzPct val="85000"/>
            </a:pPr>
            <a:r>
              <a:rPr lang="en-US" b="1" dirty="0">
                <a:solidFill>
                  <a:srgbClr val="FF0000"/>
                </a:solidFill>
                <a:latin typeface="Times New Roman" pitchFamily="18" charset="0"/>
                <a:cs typeface="Times New Roman" pitchFamily="18" charset="0"/>
              </a:rPr>
              <a:t> </a:t>
            </a:r>
            <a:r>
              <a:rPr lang="en-US" sz="3000" b="1" i="1" dirty="0">
                <a:solidFill>
                  <a:schemeClr val="tx2">
                    <a:lumMod val="50000"/>
                  </a:schemeClr>
                </a:solidFill>
                <a:latin typeface="Times New Roman" pitchFamily="18" charset="0"/>
                <a:cs typeface="Times New Roman" pitchFamily="18" charset="0"/>
              </a:rPr>
              <a:t>[5] Hydrogen cyanide :   HCN  </a:t>
            </a:r>
          </a:p>
          <a:p>
            <a:pPr lvl="0" algn="l" rtl="0">
              <a:buClr>
                <a:srgbClr val="FF0000"/>
              </a:buClr>
            </a:pPr>
            <a:r>
              <a:rPr lang="en-US" sz="2600" dirty="0" smtClean="0">
                <a:solidFill>
                  <a:srgbClr val="111111"/>
                </a:solidFill>
                <a:latin typeface="Times New Roman" pitchFamily="18" charset="0"/>
                <a:cs typeface="Times New Roman" pitchFamily="18" charset="0"/>
              </a:rPr>
              <a:t>    It </a:t>
            </a:r>
            <a:r>
              <a:rPr lang="en-US" sz="2600" dirty="0">
                <a:solidFill>
                  <a:srgbClr val="111111"/>
                </a:solidFill>
                <a:latin typeface="Times New Roman" pitchFamily="18" charset="0"/>
                <a:cs typeface="Times New Roman" pitchFamily="18" charset="0"/>
              </a:rPr>
              <a:t>oxidation comprises a small source of tropospheric  </a:t>
            </a:r>
            <a:r>
              <a:rPr lang="en-US" sz="2600" dirty="0" err="1">
                <a:solidFill>
                  <a:srgbClr val="111111"/>
                </a:solidFill>
                <a:latin typeface="Times New Roman" pitchFamily="18" charset="0"/>
                <a:cs typeface="Times New Roman" pitchFamily="18" charset="0"/>
              </a:rPr>
              <a:t>NOx</a:t>
            </a:r>
            <a:r>
              <a:rPr lang="en-US" sz="2600" dirty="0">
                <a:solidFill>
                  <a:srgbClr val="111111"/>
                </a:solidFill>
                <a:latin typeface="Times New Roman" pitchFamily="18" charset="0"/>
                <a:cs typeface="Times New Roman" pitchFamily="18" charset="0"/>
              </a:rPr>
              <a:t> </a:t>
            </a:r>
          </a:p>
        </p:txBody>
      </p:sp>
    </p:spTree>
    <p:extLst>
      <p:ext uri="{BB962C8B-B14F-4D97-AF65-F5344CB8AC3E}">
        <p14:creationId xmlns:p14="http://schemas.microsoft.com/office/powerpoint/2010/main" val="5076750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325" y="260648"/>
            <a:ext cx="5543697" cy="911019"/>
          </a:xfrm>
          <a:prstGeom prst="rect">
            <a:avLst/>
          </a:prstGeom>
        </p:spPr>
        <p:txBody>
          <a:bodyPr wrap="none">
            <a:spAutoFit/>
          </a:bodyPr>
          <a:lstStyle/>
          <a:p>
            <a:pPr algn="just" rtl="0">
              <a:lnSpc>
                <a:spcPct val="110000"/>
              </a:lnSpc>
              <a:buClr>
                <a:srgbClr val="93A299"/>
              </a:buClr>
              <a:buSzPct val="85000"/>
            </a:pPr>
            <a:r>
              <a:rPr lang="en-US" sz="2600" b="1" dirty="0">
                <a:solidFill>
                  <a:srgbClr val="FF0000"/>
                </a:solidFill>
                <a:latin typeface="Times New Roman" pitchFamily="18" charset="0"/>
                <a:cs typeface="Times New Roman" pitchFamily="18" charset="0"/>
              </a:rPr>
              <a:t> </a:t>
            </a:r>
            <a:r>
              <a:rPr lang="en-US" sz="3200" b="1" u="sng" dirty="0">
                <a:solidFill>
                  <a:srgbClr val="660066"/>
                </a:solidFill>
              </a:rPr>
              <a:t>(b) Organic Nitrate Comp :</a:t>
            </a:r>
          </a:p>
          <a:p>
            <a:r>
              <a:rPr lang="en-US" b="1" dirty="0" smtClean="0">
                <a:solidFill>
                  <a:srgbClr val="C0504D">
                    <a:lumMod val="50000"/>
                  </a:srgbClr>
                </a:solidFill>
                <a:latin typeface="Times New Roman" pitchFamily="18" charset="0"/>
                <a:cs typeface="Times New Roman" pitchFamily="18" charset="0"/>
              </a:rPr>
              <a:t> </a:t>
            </a:r>
            <a:endParaRPr lang="ar-EG" dirty="0"/>
          </a:p>
        </p:txBody>
      </p:sp>
      <p:sp>
        <p:nvSpPr>
          <p:cNvPr id="4" name="Rectangle 3"/>
          <p:cNvSpPr/>
          <p:nvPr/>
        </p:nvSpPr>
        <p:spPr>
          <a:xfrm>
            <a:off x="107504" y="1103540"/>
            <a:ext cx="8928992" cy="5493812"/>
          </a:xfrm>
          <a:prstGeom prst="rect">
            <a:avLst/>
          </a:prstGeom>
        </p:spPr>
        <p:txBody>
          <a:bodyPr wrap="square">
            <a:spAutoFit/>
          </a:bodyPr>
          <a:lstStyle/>
          <a:p>
            <a:pPr algn="just" rtl="0">
              <a:spcBef>
                <a:spcPts val="600"/>
              </a:spcBef>
              <a:spcAft>
                <a:spcPts val="600"/>
              </a:spcAft>
            </a:pPr>
            <a:r>
              <a:rPr lang="en-US" sz="2600" dirty="0">
                <a:latin typeface="Times New Roman" pitchFamily="18" charset="0"/>
                <a:cs typeface="Times New Roman" pitchFamily="18" charset="0"/>
              </a:rPr>
              <a:t>Photochemical. Reaction  involving  </a:t>
            </a:r>
            <a:r>
              <a:rPr lang="en-US" sz="2600" b="1" dirty="0" err="1">
                <a:solidFill>
                  <a:srgbClr val="FF3399"/>
                </a:solidFill>
                <a:latin typeface="Times New Roman" pitchFamily="18" charset="0"/>
                <a:cs typeface="Times New Roman" pitchFamily="18" charset="0"/>
              </a:rPr>
              <a:t>NOx</a:t>
            </a:r>
            <a:r>
              <a:rPr lang="en-US" sz="2600" b="1" dirty="0">
                <a:solidFill>
                  <a:srgbClr val="FF3399"/>
                </a:solidFill>
                <a:latin typeface="Times New Roman" pitchFamily="18" charset="0"/>
                <a:cs typeface="Times New Roman" pitchFamily="18" charset="0"/>
              </a:rPr>
              <a:t> &amp; HCs </a:t>
            </a:r>
            <a:r>
              <a:rPr lang="en-US" sz="2600" dirty="0">
                <a:latin typeface="Times New Roman" pitchFamily="18" charset="0"/>
                <a:cs typeface="Times New Roman" pitchFamily="18" charset="0"/>
              </a:rPr>
              <a:t>produce organic nitrate comp. including </a:t>
            </a:r>
            <a:r>
              <a:rPr lang="en-US" sz="2600" dirty="0" err="1">
                <a:latin typeface="Times New Roman" pitchFamily="18" charset="0"/>
                <a:cs typeface="Times New Roman" pitchFamily="18" charset="0"/>
              </a:rPr>
              <a:t>peroxyacyl</a:t>
            </a:r>
            <a:r>
              <a:rPr lang="en-US" sz="2600" dirty="0">
                <a:latin typeface="Times New Roman" pitchFamily="18" charset="0"/>
                <a:cs typeface="Times New Roman" pitchFamily="18" charset="0"/>
              </a:rPr>
              <a:t> nitrate  </a:t>
            </a:r>
            <a:r>
              <a:rPr lang="en-US" sz="2600" b="1" dirty="0">
                <a:solidFill>
                  <a:srgbClr val="FF3399"/>
                </a:solidFill>
                <a:latin typeface="Times New Roman" pitchFamily="18" charset="0"/>
                <a:cs typeface="Times New Roman" pitchFamily="18" charset="0"/>
              </a:rPr>
              <a:t>PAN</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peroxybutryl</a:t>
            </a:r>
            <a:r>
              <a:rPr lang="en-US" sz="2600" dirty="0">
                <a:latin typeface="Times New Roman" pitchFamily="18" charset="0"/>
                <a:cs typeface="Times New Roman" pitchFamily="18" charset="0"/>
              </a:rPr>
              <a:t> nitrate  PBN, </a:t>
            </a:r>
            <a:r>
              <a:rPr lang="en-US" sz="2600" dirty="0" err="1">
                <a:latin typeface="Times New Roman" pitchFamily="18" charset="0"/>
                <a:cs typeface="Times New Roman" pitchFamily="18" charset="0"/>
              </a:rPr>
              <a:t>peroxyproponyl</a:t>
            </a:r>
            <a:r>
              <a:rPr lang="en-US" sz="2600" dirty="0">
                <a:latin typeface="Times New Roman" pitchFamily="18" charset="0"/>
                <a:cs typeface="Times New Roman" pitchFamily="18" charset="0"/>
              </a:rPr>
              <a:t> nitrate  </a:t>
            </a:r>
            <a:r>
              <a:rPr lang="en-US" sz="2600" b="1" dirty="0">
                <a:solidFill>
                  <a:srgbClr val="FF3399"/>
                </a:solidFill>
                <a:latin typeface="Times New Roman" pitchFamily="18" charset="0"/>
                <a:cs typeface="Times New Roman" pitchFamily="18" charset="0"/>
              </a:rPr>
              <a:t>PPN , </a:t>
            </a:r>
          </a:p>
          <a:p>
            <a:pPr algn="just" rtl="0">
              <a:spcBef>
                <a:spcPts val="600"/>
              </a:spcBef>
              <a:spcAft>
                <a:spcPts val="600"/>
              </a:spcAft>
            </a:pPr>
            <a:r>
              <a:rPr lang="en-US" sz="2600" b="1" dirty="0">
                <a:solidFill>
                  <a:srgbClr val="FF3399"/>
                </a:solidFill>
                <a:latin typeface="Times New Roman" pitchFamily="18" charset="0"/>
                <a:cs typeface="Times New Roman" pitchFamily="18" charset="0"/>
              </a:rPr>
              <a:t> </a:t>
            </a:r>
            <a:r>
              <a:rPr lang="en-US" sz="2600" b="1" dirty="0" err="1" smtClean="0">
                <a:solidFill>
                  <a:srgbClr val="0070C0"/>
                </a:solidFill>
                <a:latin typeface="Times New Roman" pitchFamily="18" charset="0"/>
                <a:cs typeface="Times New Roman" pitchFamily="18" charset="0"/>
              </a:rPr>
              <a:t>Peroxyacyl</a:t>
            </a:r>
            <a:r>
              <a:rPr lang="en-US" sz="2600" b="1" dirty="0" smtClean="0">
                <a:solidFill>
                  <a:srgbClr val="0070C0"/>
                </a:solidFill>
                <a:latin typeface="Times New Roman" pitchFamily="18" charset="0"/>
                <a:cs typeface="Times New Roman" pitchFamily="18" charset="0"/>
              </a:rPr>
              <a:t> Nitrate (PAN) </a:t>
            </a:r>
            <a:endParaRPr lang="en-US" sz="2600" b="1" dirty="0">
              <a:solidFill>
                <a:srgbClr val="0070C0"/>
              </a:solidFill>
              <a:latin typeface="Times New Roman" pitchFamily="18" charset="0"/>
              <a:cs typeface="Times New Roman" pitchFamily="18" charset="0"/>
            </a:endParaRPr>
          </a:p>
          <a:p>
            <a:pPr algn="just" rtl="0">
              <a:spcBef>
                <a:spcPts val="600"/>
              </a:spcBef>
              <a:spcAft>
                <a:spcPts val="600"/>
              </a:spcAft>
            </a:pPr>
            <a:r>
              <a:rPr lang="en-US" sz="2800" dirty="0">
                <a:latin typeface="Times New Roman" pitchFamily="18" charset="0"/>
                <a:cs typeface="Times New Roman" pitchFamily="18" charset="0"/>
              </a:rPr>
              <a:t>Is eye irritant , cause smog injury on sensitive vegetation</a:t>
            </a:r>
          </a:p>
          <a:p>
            <a:pPr algn="just" rtl="0">
              <a:spcBef>
                <a:spcPts val="600"/>
              </a:spcBef>
            </a:pPr>
            <a:r>
              <a:rPr lang="en-US" sz="2800" b="1" dirty="0">
                <a:solidFill>
                  <a:srgbClr val="FF3399"/>
                </a:solidFill>
                <a:latin typeface="Times New Roman" pitchFamily="18" charset="0"/>
                <a:cs typeface="Times New Roman" pitchFamily="18" charset="0"/>
              </a:rPr>
              <a:t>CH3CHO + OH</a:t>
            </a:r>
            <a:r>
              <a:rPr lang="en-US" sz="3600" b="1" dirty="0">
                <a:solidFill>
                  <a:srgbClr val="FF3399"/>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CH3CO + H2O</a:t>
            </a:r>
          </a:p>
          <a:p>
            <a:pPr algn="just" rtl="0">
              <a:spcBef>
                <a:spcPts val="600"/>
              </a:spcBef>
            </a:pPr>
            <a:r>
              <a:rPr lang="en-US" sz="2800" b="1" dirty="0">
                <a:solidFill>
                  <a:srgbClr val="FF3399"/>
                </a:solidFill>
                <a:latin typeface="Times New Roman" pitchFamily="18" charset="0"/>
                <a:cs typeface="Times New Roman" pitchFamily="18" charset="0"/>
              </a:rPr>
              <a:t>CH3CO  +   O2</a:t>
            </a:r>
            <a:r>
              <a:rPr lang="en-US" sz="2800" dirty="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CH3COO2</a:t>
            </a:r>
            <a:r>
              <a:rPr lang="en-US" sz="3600" b="1" dirty="0">
                <a:solidFill>
                  <a:srgbClr val="FF3399"/>
                </a:solidFill>
                <a:latin typeface="Times New Roman" pitchFamily="18" charset="0"/>
                <a:cs typeface="Times New Roman" pitchFamily="18" charset="0"/>
              </a:rPr>
              <a:t>.</a:t>
            </a:r>
          </a:p>
          <a:p>
            <a:pPr algn="just" rtl="0">
              <a:spcBef>
                <a:spcPts val="600"/>
              </a:spcBef>
            </a:pPr>
            <a:r>
              <a:rPr lang="en-US" sz="2800" b="1" dirty="0">
                <a:solidFill>
                  <a:srgbClr val="FF3399"/>
                </a:solidFill>
                <a:latin typeface="Times New Roman" pitchFamily="18" charset="0"/>
                <a:cs typeface="Times New Roman" pitchFamily="18" charset="0"/>
              </a:rPr>
              <a:t>CH3C = OOO</a:t>
            </a:r>
            <a:r>
              <a:rPr lang="en-US" sz="3600" b="1" dirty="0">
                <a:solidFill>
                  <a:srgbClr val="FF3399"/>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solidFill>
                  <a:srgbClr val="FF3399"/>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NO2 + M              CH3C = OONO2 + M</a:t>
            </a:r>
          </a:p>
          <a:p>
            <a:pPr algn="just" rtl="0">
              <a:spcBef>
                <a:spcPts val="600"/>
              </a:spcBef>
              <a:spcAft>
                <a:spcPts val="600"/>
              </a:spcAft>
            </a:pPr>
            <a:r>
              <a:rPr lang="en-US" sz="2800" dirty="0" smtClean="0">
                <a:latin typeface="Times New Roman" pitchFamily="18" charset="0"/>
                <a:cs typeface="Times New Roman" pitchFamily="18" charset="0"/>
              </a:rPr>
              <a:t>Sink process for   PAN  is thermal degradation to reform </a:t>
            </a:r>
          </a:p>
          <a:p>
            <a:pPr algn="l" rtl="0">
              <a:spcBef>
                <a:spcPts val="600"/>
              </a:spcBef>
              <a:spcAft>
                <a:spcPts val="600"/>
              </a:spcAft>
            </a:pPr>
            <a:r>
              <a:rPr lang="en-US" sz="2800" dirty="0" smtClean="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CH3C  =  OOO   &amp;  NO2 </a:t>
            </a:r>
          </a:p>
        </p:txBody>
      </p:sp>
      <p:cxnSp>
        <p:nvCxnSpPr>
          <p:cNvPr id="5" name="Straight Arrow Connector 4"/>
          <p:cNvCxnSpPr/>
          <p:nvPr/>
        </p:nvCxnSpPr>
        <p:spPr>
          <a:xfrm>
            <a:off x="3024016" y="3933056"/>
            <a:ext cx="1692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a:xfrm>
            <a:off x="2952008" y="4581128"/>
            <a:ext cx="1692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4355976" y="5229200"/>
            <a:ext cx="1116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36091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856984" cy="5262979"/>
          </a:xfrm>
          <a:prstGeom prst="rect">
            <a:avLst/>
          </a:prstGeom>
          <a:solidFill>
            <a:schemeClr val="bg1"/>
          </a:solidFill>
        </p:spPr>
        <p:txBody>
          <a:bodyPr wrap="square">
            <a:spAutoFit/>
          </a:bodyPr>
          <a:lstStyle/>
          <a:p>
            <a:pPr algn="l" rtl="0">
              <a:buClr>
                <a:srgbClr val="0070C0"/>
              </a:buClr>
              <a:buFont typeface="Wingdings" pitchFamily="2" charset="2"/>
              <a:buChar char="v"/>
            </a:pPr>
            <a:r>
              <a:rPr lang="en-US" sz="2800" b="1" dirty="0">
                <a:solidFill>
                  <a:srgbClr val="C00000"/>
                </a:solidFill>
                <a:latin typeface="Times New Roman" pitchFamily="18" charset="0"/>
                <a:cs typeface="Times New Roman" pitchFamily="18" charset="0"/>
              </a:rPr>
              <a:t>PAN</a:t>
            </a:r>
            <a:r>
              <a:rPr lang="en-US" sz="2800" dirty="0">
                <a:solidFill>
                  <a:schemeClr val="bg1"/>
                </a:solidFill>
                <a:latin typeface="Times New Roman" pitchFamily="18" charset="0"/>
                <a:cs typeface="Times New Roman" pitchFamily="18" charset="0"/>
              </a:rPr>
              <a:t>   </a:t>
            </a:r>
            <a:r>
              <a:rPr lang="en-US" sz="2800" dirty="0">
                <a:latin typeface="Times New Roman" pitchFamily="18" charset="0"/>
                <a:cs typeface="Times New Roman" pitchFamily="18" charset="0"/>
              </a:rPr>
              <a:t>is removed when acetyl </a:t>
            </a:r>
            <a:r>
              <a:rPr lang="en-US" sz="2800" dirty="0" err="1">
                <a:latin typeface="Times New Roman" pitchFamily="18" charset="0"/>
                <a:cs typeface="Times New Roman" pitchFamily="18" charset="0"/>
              </a:rPr>
              <a:t>peroxy</a:t>
            </a:r>
            <a:r>
              <a:rPr lang="en-US" sz="2800" dirty="0">
                <a:latin typeface="Times New Roman" pitchFamily="18" charset="0"/>
                <a:cs typeface="Times New Roman" pitchFamily="18" charset="0"/>
              </a:rPr>
              <a:t> radical react with</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NO </a:t>
            </a:r>
            <a:r>
              <a:rPr lang="en-US" sz="2800" dirty="0" smtClean="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a:p>
            <a:pPr algn="l" rtl="0">
              <a:buClr>
                <a:srgbClr val="0070C0"/>
              </a:buClr>
              <a:buFont typeface="Wingdings" pitchFamily="2" charset="2"/>
              <a:buChar char="v"/>
            </a:pPr>
            <a:r>
              <a:rPr lang="en-US" sz="2800" dirty="0">
                <a:latin typeface="Times New Roman" pitchFamily="18" charset="0"/>
                <a:cs typeface="Times New Roman" pitchFamily="18" charset="0"/>
              </a:rPr>
              <a:t>It</a:t>
            </a:r>
            <a:r>
              <a:rPr lang="en-US" sz="2800" dirty="0">
                <a:solidFill>
                  <a:schemeClr val="bg1"/>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PAN</a:t>
            </a:r>
            <a:r>
              <a:rPr lang="en-US" sz="2800" dirty="0">
                <a:solidFill>
                  <a:schemeClr val="bg1"/>
                </a:solidFill>
                <a:latin typeface="Times New Roman" pitchFamily="18" charset="0"/>
                <a:cs typeface="Times New Roman" pitchFamily="18" charset="0"/>
              </a:rPr>
              <a:t>  </a:t>
            </a:r>
            <a:r>
              <a:rPr lang="en-US" sz="2800" dirty="0">
                <a:latin typeface="Times New Roman" pitchFamily="18" charset="0"/>
                <a:cs typeface="Times New Roman" pitchFamily="18" charset="0"/>
              </a:rPr>
              <a:t>is formed to upper troposphere , it may have lifetime served months so , it serve as important reservoir &amp; carrier of  </a:t>
            </a:r>
            <a:r>
              <a:rPr lang="en-US" sz="2800" b="1" dirty="0" err="1">
                <a:solidFill>
                  <a:srgbClr val="C00000"/>
                </a:solidFill>
                <a:latin typeface="Times New Roman" pitchFamily="18" charset="0"/>
                <a:cs typeface="Times New Roman" pitchFamily="18" charset="0"/>
              </a:rPr>
              <a:t>NOx</a:t>
            </a:r>
            <a:r>
              <a:rPr lang="en-US" sz="2800" dirty="0">
                <a:solidFill>
                  <a:schemeClr val="bg1"/>
                </a:solidFill>
                <a:latin typeface="Times New Roman" pitchFamily="18" charset="0"/>
                <a:cs typeface="Times New Roman" pitchFamily="18" charset="0"/>
              </a:rPr>
              <a:t>  </a:t>
            </a:r>
            <a:r>
              <a:rPr lang="en-US" sz="2800" dirty="0">
                <a:latin typeface="Times New Roman" pitchFamily="18" charset="0"/>
                <a:cs typeface="Times New Roman" pitchFamily="18" charset="0"/>
              </a:rPr>
              <a:t>long – range transport because of its decomposition  with  temperature .</a:t>
            </a:r>
          </a:p>
          <a:p>
            <a:pPr algn="l" rtl="0">
              <a:buClr>
                <a:srgbClr val="0070C0"/>
              </a:buClr>
              <a:buFont typeface="Wingdings" pitchFamily="2" charset="2"/>
              <a:buChar char="v"/>
            </a:pPr>
            <a:r>
              <a:rPr lang="en-US" sz="2800" dirty="0">
                <a:latin typeface="Times New Roman" pitchFamily="18" charset="0"/>
                <a:cs typeface="Times New Roman" pitchFamily="18" charset="0"/>
              </a:rPr>
              <a:t>It can be formed in colder regions &amp; decomposed to release  </a:t>
            </a:r>
            <a:r>
              <a:rPr lang="en-US" sz="2800" b="1" dirty="0">
                <a:latin typeface="Times New Roman" pitchFamily="18" charset="0"/>
                <a:cs typeface="Times New Roman" pitchFamily="18" charset="0"/>
              </a:rPr>
              <a:t>NO2</a:t>
            </a:r>
            <a:r>
              <a:rPr lang="en-US" sz="2800" dirty="0">
                <a:latin typeface="Times New Roman" pitchFamily="18" charset="0"/>
                <a:cs typeface="Times New Roman" pitchFamily="18" charset="0"/>
              </a:rPr>
              <a:t> in warmer regions</a:t>
            </a:r>
            <a:r>
              <a:rPr lang="en-US" sz="2800" dirty="0" smtClean="0">
                <a:latin typeface="Times New Roman" pitchFamily="18" charset="0"/>
                <a:cs typeface="Times New Roman" pitchFamily="18" charset="0"/>
              </a:rPr>
              <a:t>.</a:t>
            </a:r>
          </a:p>
          <a:p>
            <a:pPr algn="l" rtl="0">
              <a:buClr>
                <a:srgbClr val="0070C0"/>
              </a:buClr>
            </a:pPr>
            <a:endParaRPr lang="en-US" sz="2800" dirty="0">
              <a:solidFill>
                <a:schemeClr val="bg1"/>
              </a:solidFill>
              <a:latin typeface="Times New Roman" pitchFamily="18" charset="0"/>
              <a:cs typeface="Times New Roman" pitchFamily="18" charset="0"/>
            </a:endParaRPr>
          </a:p>
          <a:p>
            <a:pPr algn="l" rtl="0">
              <a:buClr>
                <a:srgbClr val="0070C0"/>
              </a:buClr>
              <a:buFont typeface="Wingdings" pitchFamily="2" charset="2"/>
              <a:buChar char="v"/>
            </a:pPr>
            <a:r>
              <a:rPr lang="en-US" sz="2800" b="1" dirty="0">
                <a:solidFill>
                  <a:srgbClr val="C00000"/>
                </a:solidFill>
                <a:latin typeface="Times New Roman" pitchFamily="18" charset="0"/>
                <a:cs typeface="Times New Roman" pitchFamily="18" charset="0"/>
              </a:rPr>
              <a:t>Other nitrated organic Comp </a:t>
            </a:r>
            <a:r>
              <a:rPr lang="en-US" sz="2800" dirty="0">
                <a:latin typeface="Times New Roman" pitchFamily="18" charset="0"/>
                <a:cs typeface="Times New Roman" pitchFamily="18" charset="0"/>
              </a:rPr>
              <a:t>includes </a:t>
            </a:r>
            <a:r>
              <a:rPr lang="en-US" sz="2800" dirty="0" err="1">
                <a:latin typeface="Times New Roman" pitchFamily="18" charset="0"/>
                <a:cs typeface="Times New Roman" pitchFamily="18" charset="0"/>
              </a:rPr>
              <a:t>polyclic</a:t>
            </a:r>
            <a:r>
              <a:rPr lang="en-US" sz="2800" dirty="0">
                <a:latin typeface="Times New Roman" pitchFamily="18" charset="0"/>
                <a:cs typeface="Times New Roman" pitchFamily="18" charset="0"/>
              </a:rPr>
              <a:t> aromatic hydrocarbons as </a:t>
            </a:r>
            <a:r>
              <a:rPr lang="en-US" sz="2800" b="1" dirty="0" smtClean="0">
                <a:latin typeface="Times New Roman" pitchFamily="18" charset="0"/>
                <a:cs typeface="Times New Roman" pitchFamily="18" charset="0"/>
              </a:rPr>
              <a:t>nitro-</a:t>
            </a:r>
            <a:r>
              <a:rPr lang="en-US" sz="2800" b="1" dirty="0" err="1" smtClean="0">
                <a:latin typeface="Times New Roman" pitchFamily="18" charset="0"/>
                <a:cs typeface="Times New Roman" pitchFamily="18" charset="0"/>
              </a:rPr>
              <a:t>fluorothene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identified in ambient particulate matter.</a:t>
            </a:r>
          </a:p>
        </p:txBody>
      </p:sp>
    </p:spTree>
    <p:extLst>
      <p:ext uri="{BB962C8B-B14F-4D97-AF65-F5344CB8AC3E}">
        <p14:creationId xmlns:p14="http://schemas.microsoft.com/office/powerpoint/2010/main" val="2532119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1008112"/>
          </a:xfrm>
          <a:solidFill>
            <a:schemeClr val="bg1"/>
          </a:solidFill>
        </p:spPr>
        <p:txBody>
          <a:bodyPr>
            <a:noAutofit/>
          </a:bodyPr>
          <a:lstStyle/>
          <a:p>
            <a:pPr marL="571500" indent="-571500" algn="ctr" rtl="0">
              <a:buClr>
                <a:srgbClr val="FF0000"/>
              </a:buClr>
              <a:buFont typeface="+mj-lt"/>
              <a:buAutoNum type="romanLcPeriod" startAt="4"/>
            </a:pPr>
            <a:r>
              <a:rPr lang="en-US" sz="3200" b="1" i="1" dirty="0" smtClean="0">
                <a:solidFill>
                  <a:srgbClr val="FF0000"/>
                </a:solidFill>
                <a:latin typeface="Times New Roman" pitchFamily="18" charset="0"/>
                <a:cs typeface="Times New Roman" pitchFamily="18" charset="0"/>
              </a:rPr>
              <a:t>Halogens</a:t>
            </a:r>
            <a:r>
              <a:rPr lang="en-US" sz="3200" b="1" cap="all" spc="50" dirty="0" smtClean="0">
                <a:solidFill>
                  <a:srgbClr val="FF0000"/>
                </a:solidFill>
                <a:latin typeface="Times New Roman"/>
                <a:ea typeface="+mj-ea"/>
                <a:cs typeface="+mj-cs"/>
              </a:rPr>
              <a:t> </a:t>
            </a:r>
            <a:endParaRPr lang="en-US" sz="3200" b="1" cap="all" spc="50" dirty="0">
              <a:solidFill>
                <a:srgbClr val="FF0000"/>
              </a:solidFill>
              <a:latin typeface="Times New Roman"/>
              <a:ea typeface="+mj-ea"/>
              <a:cs typeface="+mj-cs"/>
            </a:endParaRPr>
          </a:p>
        </p:txBody>
      </p:sp>
      <p:sp>
        <p:nvSpPr>
          <p:cNvPr id="2" name="Rectangle 1"/>
          <p:cNvSpPr/>
          <p:nvPr/>
        </p:nvSpPr>
        <p:spPr>
          <a:xfrm>
            <a:off x="179512" y="1251332"/>
            <a:ext cx="8712968" cy="4985980"/>
          </a:xfrm>
          <a:prstGeom prst="rect">
            <a:avLst/>
          </a:prstGeom>
        </p:spPr>
        <p:txBody>
          <a:bodyPr wrap="square">
            <a:spAutoFit/>
          </a:bodyPr>
          <a:lstStyle/>
          <a:p>
            <a:pPr marL="457200" lvl="0" indent="-457200" algn="l" rtl="0">
              <a:spcBef>
                <a:spcPts val="600"/>
              </a:spcBef>
              <a:spcAft>
                <a:spcPts val="1200"/>
              </a:spcAft>
              <a:buClr>
                <a:srgbClr val="FF0000"/>
              </a:buClr>
              <a:buSzPct val="85000"/>
              <a:buFont typeface="Wingdings" pitchFamily="2" charset="2"/>
              <a:buChar char="Ø"/>
            </a:pPr>
            <a:r>
              <a:rPr lang="en-US" sz="2800" dirty="0">
                <a:solidFill>
                  <a:srgbClr val="292934"/>
                </a:solidFill>
                <a:latin typeface="Times New Roman" pitchFamily="18" charset="0"/>
                <a:cs typeface="Times New Roman" pitchFamily="18" charset="0"/>
              </a:rPr>
              <a:t>Fluorine , chlorine , Bromine &amp; Iodine </a:t>
            </a:r>
          </a:p>
          <a:p>
            <a:pPr marL="457200" lvl="0" indent="-457200" algn="l" rtl="0">
              <a:spcBef>
                <a:spcPts val="600"/>
              </a:spcBef>
              <a:spcAft>
                <a:spcPts val="1200"/>
              </a:spcAft>
              <a:buClr>
                <a:srgbClr val="FF0000"/>
              </a:buClr>
              <a:buSzPct val="85000"/>
              <a:buFont typeface="Wingdings" pitchFamily="2" charset="2"/>
              <a:buChar char="Ø"/>
            </a:pPr>
            <a:r>
              <a:rPr lang="en-US" sz="2800" dirty="0">
                <a:solidFill>
                  <a:srgbClr val="292934"/>
                </a:solidFill>
                <a:latin typeface="Times New Roman" pitchFamily="18" charset="0"/>
                <a:cs typeface="Times New Roman" pitchFamily="18" charset="0"/>
              </a:rPr>
              <a:t>They are highly </a:t>
            </a:r>
            <a:r>
              <a:rPr lang="en-US" sz="3200" b="1" u="sng" dirty="0">
                <a:solidFill>
                  <a:srgbClr val="FF0000"/>
                </a:solidFill>
                <a:latin typeface="Times New Roman" pitchFamily="18" charset="0"/>
                <a:cs typeface="Times New Roman" pitchFamily="18" charset="0"/>
              </a:rPr>
              <a:t>reactive</a:t>
            </a:r>
            <a:r>
              <a:rPr lang="en-US" sz="2800" dirty="0">
                <a:solidFill>
                  <a:srgbClr val="292934"/>
                </a:solidFill>
                <a:latin typeface="Times New Roman" pitchFamily="18" charset="0"/>
                <a:cs typeface="Times New Roman" pitchFamily="18" charset="0"/>
              </a:rPr>
              <a:t> , toxic in their elemental form </a:t>
            </a:r>
          </a:p>
          <a:p>
            <a:pPr marL="457200" lvl="0" indent="-457200" algn="l" rtl="0">
              <a:spcBef>
                <a:spcPts val="600"/>
              </a:spcBef>
              <a:spcAft>
                <a:spcPts val="1200"/>
              </a:spcAft>
              <a:buClr>
                <a:srgbClr val="FF0000"/>
              </a:buClr>
              <a:buSzPct val="85000"/>
              <a:buFont typeface="Wingdings" pitchFamily="2" charset="2"/>
              <a:buChar char="Ø"/>
            </a:pPr>
            <a:r>
              <a:rPr lang="en-US" sz="2800" dirty="0">
                <a:solidFill>
                  <a:srgbClr val="292934"/>
                </a:solidFill>
                <a:latin typeface="Times New Roman" pitchFamily="18" charset="0"/>
                <a:cs typeface="Times New Roman" pitchFamily="18" charset="0"/>
              </a:rPr>
              <a:t>Halogen compounds: </a:t>
            </a:r>
          </a:p>
          <a:p>
            <a:pPr marL="457200" lvl="0" indent="-457200" algn="l" rtl="0">
              <a:spcBef>
                <a:spcPts val="600"/>
              </a:spcBef>
              <a:spcAft>
                <a:spcPts val="1200"/>
              </a:spcAft>
              <a:buClr>
                <a:srgbClr val="FF0000"/>
              </a:buClr>
              <a:buSzPct val="85000"/>
              <a:buFont typeface="Wingdings" pitchFamily="2" charset="2"/>
              <a:buChar char="Ø"/>
            </a:pPr>
            <a:r>
              <a:rPr lang="en-US" sz="2800" dirty="0">
                <a:solidFill>
                  <a:srgbClr val="292934"/>
                </a:solidFill>
                <a:latin typeface="Times New Roman" pitchFamily="18" charset="0"/>
                <a:cs typeface="Times New Roman" pitchFamily="18" charset="0"/>
              </a:rPr>
              <a:t>It has recent interest because of several atmospheric phenomena: </a:t>
            </a:r>
          </a:p>
          <a:p>
            <a:pPr marL="182880" lvl="0" indent="-182880" algn="l" rtl="0">
              <a:spcBef>
                <a:spcPts val="600"/>
              </a:spcBef>
              <a:spcAft>
                <a:spcPts val="1200"/>
              </a:spcAft>
              <a:buClr>
                <a:srgbClr val="002060"/>
              </a:buClr>
              <a:buSzPct val="85000"/>
              <a:buFont typeface="Wingdings" pitchFamily="2" charset="2"/>
              <a:buChar char="Ø"/>
            </a:pPr>
            <a:r>
              <a:rPr lang="en-US" sz="2800" dirty="0">
                <a:solidFill>
                  <a:srgbClr val="292934"/>
                </a:solidFill>
                <a:latin typeface="Times New Roman" pitchFamily="18" charset="0"/>
                <a:cs typeface="Times New Roman" pitchFamily="18" charset="0"/>
              </a:rPr>
              <a:t>Effects of chlorofluorocarbons on stratospheric Ozone.</a:t>
            </a:r>
          </a:p>
          <a:p>
            <a:pPr marL="182880" lvl="0" indent="-182880" algn="l" rtl="0">
              <a:spcBef>
                <a:spcPts val="600"/>
              </a:spcBef>
              <a:spcAft>
                <a:spcPts val="1200"/>
              </a:spcAft>
              <a:buClr>
                <a:srgbClr val="002060"/>
              </a:buClr>
              <a:buSzPct val="85000"/>
              <a:buFont typeface="Wingdings" pitchFamily="2" charset="2"/>
              <a:buChar char="Ø"/>
            </a:pPr>
            <a:r>
              <a:rPr lang="en-US" sz="2800" dirty="0">
                <a:solidFill>
                  <a:srgbClr val="292934"/>
                </a:solidFill>
                <a:latin typeface="Times New Roman" pitchFamily="18" charset="0"/>
                <a:cs typeface="Times New Roman" pitchFamily="18" charset="0"/>
              </a:rPr>
              <a:t>Contributions of  </a:t>
            </a:r>
            <a:r>
              <a:rPr lang="en-US" sz="2800" dirty="0" err="1">
                <a:solidFill>
                  <a:srgbClr val="292934"/>
                </a:solidFill>
                <a:latin typeface="Times New Roman" pitchFamily="18" charset="0"/>
                <a:cs typeface="Times New Roman" pitchFamily="18" charset="0"/>
              </a:rPr>
              <a:t>HCl</a:t>
            </a:r>
            <a:r>
              <a:rPr lang="en-US" sz="2800" dirty="0">
                <a:solidFill>
                  <a:srgbClr val="292934"/>
                </a:solidFill>
                <a:latin typeface="Times New Roman" pitchFamily="18" charset="0"/>
                <a:cs typeface="Times New Roman" pitchFamily="18" charset="0"/>
              </a:rPr>
              <a:t> to acidic </a:t>
            </a:r>
            <a:r>
              <a:rPr lang="en-US" sz="2800" dirty="0" smtClean="0">
                <a:solidFill>
                  <a:srgbClr val="292934"/>
                </a:solidFill>
                <a:latin typeface="Times New Roman" pitchFamily="18" charset="0"/>
                <a:cs typeface="Times New Roman" pitchFamily="18" charset="0"/>
              </a:rPr>
              <a:t>intermediates.</a:t>
            </a:r>
          </a:p>
          <a:p>
            <a:pPr marL="182880" lvl="0" indent="-182880" algn="l" rtl="0">
              <a:spcBef>
                <a:spcPts val="600"/>
              </a:spcBef>
              <a:spcAft>
                <a:spcPts val="1200"/>
              </a:spcAft>
              <a:buClr>
                <a:srgbClr val="002060"/>
              </a:buClr>
              <a:buSzPct val="85000"/>
              <a:buFont typeface="Wingdings" pitchFamily="2" charset="2"/>
              <a:buChar char="Ø"/>
            </a:pPr>
            <a:r>
              <a:rPr lang="en-US" sz="2800" dirty="0" smtClean="0">
                <a:solidFill>
                  <a:srgbClr val="292934"/>
                </a:solidFill>
                <a:latin typeface="Times New Roman" pitchFamily="18" charset="0"/>
                <a:cs typeface="Times New Roman" pitchFamily="18" charset="0"/>
              </a:rPr>
              <a:t>Toxic </a:t>
            </a:r>
            <a:r>
              <a:rPr lang="en-US" sz="2800" dirty="0">
                <a:solidFill>
                  <a:srgbClr val="292934"/>
                </a:solidFill>
                <a:latin typeface="Times New Roman" pitchFamily="18" charset="0"/>
                <a:cs typeface="Times New Roman" pitchFamily="18" charset="0"/>
              </a:rPr>
              <a:t>pesticides.</a:t>
            </a:r>
          </a:p>
        </p:txBody>
      </p:sp>
    </p:spTree>
    <p:extLst>
      <p:ext uri="{BB962C8B-B14F-4D97-AF65-F5344CB8AC3E}">
        <p14:creationId xmlns:p14="http://schemas.microsoft.com/office/powerpoint/2010/main" val="374220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12954"/>
            <a:ext cx="8640960" cy="4262705"/>
          </a:xfrm>
          <a:prstGeom prst="rect">
            <a:avLst/>
          </a:prstGeom>
        </p:spPr>
        <p:txBody>
          <a:bodyPr wrap="square">
            <a:spAutoFit/>
          </a:bodyPr>
          <a:lstStyle/>
          <a:p>
            <a:pPr lvl="0" algn="l" rtl="0">
              <a:spcBef>
                <a:spcPts val="600"/>
              </a:spcBef>
              <a:spcAft>
                <a:spcPts val="1200"/>
              </a:spcAft>
              <a:buClr>
                <a:srgbClr val="93A299"/>
              </a:buClr>
              <a:buSzPct val="85000"/>
            </a:pPr>
            <a:r>
              <a:rPr lang="en-US" sz="2800" b="1" dirty="0">
                <a:solidFill>
                  <a:srgbClr val="292934"/>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Chlorofluorocarbons:    CCl</a:t>
            </a:r>
            <a:r>
              <a:rPr lang="en-US" sz="2800" b="1" baseline="-25000"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F</a:t>
            </a:r>
            <a:r>
              <a:rPr lang="en-US" sz="2800" b="1" baseline="-25000"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 </a:t>
            </a:r>
          </a:p>
          <a:p>
            <a:pPr marL="182880" lvl="0" indent="-182880" algn="l" rtl="0">
              <a:spcBef>
                <a:spcPts val="600"/>
              </a:spcBef>
              <a:spcAft>
                <a:spcPts val="1200"/>
              </a:spcAft>
              <a:buClr>
                <a:srgbClr val="FF0000"/>
              </a:buClr>
              <a:buSzPct val="85000"/>
              <a:buFont typeface="Wingdings" pitchFamily="2" charset="2"/>
              <a:buChar char="q"/>
            </a:pPr>
            <a:r>
              <a:rPr lang="en-US" sz="2800" dirty="0">
                <a:solidFill>
                  <a:srgbClr val="292934"/>
                </a:solidFill>
                <a:latin typeface="Times New Roman" pitchFamily="18" charset="0"/>
                <a:cs typeface="Times New Roman" pitchFamily="18" charset="0"/>
              </a:rPr>
              <a:t>Vary in no. of   C, H2 , CL2  &amp;  F   atoms .</a:t>
            </a:r>
          </a:p>
          <a:p>
            <a:pPr marL="182880" lvl="0" indent="-182880" algn="l" rtl="0">
              <a:spcBef>
                <a:spcPts val="600"/>
              </a:spcBef>
              <a:spcAft>
                <a:spcPts val="1200"/>
              </a:spcAft>
              <a:buClr>
                <a:srgbClr val="002060"/>
              </a:buClr>
              <a:buSzPct val="85000"/>
              <a:buFont typeface="Wingdings" pitchFamily="2" charset="2"/>
              <a:buChar char="q"/>
            </a:pPr>
            <a:r>
              <a:rPr lang="en-US" sz="2800" dirty="0">
                <a:solidFill>
                  <a:srgbClr val="292934"/>
                </a:solidFill>
                <a:latin typeface="Times New Roman" pitchFamily="18" charset="0"/>
                <a:cs typeface="Times New Roman" pitchFamily="18" charset="0"/>
              </a:rPr>
              <a:t>Used in:-   spray propellants </a:t>
            </a:r>
          </a:p>
          <a:p>
            <a:pPr marL="182880" lvl="0" indent="-182880" algn="l" rtl="0">
              <a:spcBef>
                <a:spcPts val="600"/>
              </a:spcBef>
              <a:spcAft>
                <a:spcPts val="1200"/>
              </a:spcAft>
              <a:buClr>
                <a:srgbClr val="93A299"/>
              </a:buClr>
              <a:buSzPct val="85000"/>
              <a:buFont typeface="Arial" pitchFamily="34" charset="0"/>
              <a:buChar char="•"/>
            </a:pPr>
            <a:r>
              <a:rPr lang="en-US" sz="2800" dirty="0">
                <a:solidFill>
                  <a:srgbClr val="292934"/>
                </a:solidFill>
                <a:latin typeface="Times New Roman" pitchFamily="18" charset="0"/>
                <a:cs typeface="Times New Roman" pitchFamily="18" charset="0"/>
              </a:rPr>
              <a:t>            refrigeration compressors </a:t>
            </a:r>
          </a:p>
          <a:p>
            <a:pPr marL="182880" lvl="0" indent="-182880" algn="l" rtl="0">
              <a:spcBef>
                <a:spcPts val="600"/>
              </a:spcBef>
              <a:spcAft>
                <a:spcPts val="1200"/>
              </a:spcAft>
              <a:buClr>
                <a:srgbClr val="93A299"/>
              </a:buClr>
              <a:buSzPct val="85000"/>
              <a:buFont typeface="Arial" pitchFamily="34" charset="0"/>
              <a:buChar char="•"/>
            </a:pPr>
            <a:r>
              <a:rPr lang="en-US" sz="2800" dirty="0">
                <a:solidFill>
                  <a:srgbClr val="292934"/>
                </a:solidFill>
                <a:latin typeface="Times New Roman" pitchFamily="18" charset="0"/>
                <a:cs typeface="Times New Roman" pitchFamily="18" charset="0"/>
              </a:rPr>
              <a:t>          foam blowing </a:t>
            </a:r>
          </a:p>
          <a:p>
            <a:pPr marL="182880" lvl="0" indent="-182880" algn="l" rtl="0">
              <a:spcBef>
                <a:spcPts val="600"/>
              </a:spcBef>
              <a:spcAft>
                <a:spcPts val="1200"/>
              </a:spcAft>
              <a:buClr>
                <a:srgbClr val="002060"/>
              </a:buClr>
              <a:buSzPct val="85000"/>
              <a:buFont typeface="Wingdings" pitchFamily="2" charset="2"/>
              <a:buChar char="q"/>
            </a:pPr>
            <a:r>
              <a:rPr lang="en-US" sz="2800" dirty="0">
                <a:solidFill>
                  <a:srgbClr val="292934"/>
                </a:solidFill>
                <a:latin typeface="Times New Roman" pitchFamily="18" charset="0"/>
                <a:cs typeface="Times New Roman" pitchFamily="18" charset="0"/>
              </a:rPr>
              <a:t>They release chlorine &amp; fluorine which destroy  O3  which protect from  U.V. </a:t>
            </a:r>
            <a:endParaRPr lang="ar-EG" dirty="0"/>
          </a:p>
        </p:txBody>
      </p:sp>
    </p:spTree>
    <p:extLst>
      <p:ext uri="{BB962C8B-B14F-4D97-AF65-F5344CB8AC3E}">
        <p14:creationId xmlns:p14="http://schemas.microsoft.com/office/powerpoint/2010/main" val="2230110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384"/>
            <a:ext cx="6678488" cy="584775"/>
          </a:xfrm>
          <a:prstGeom prst="rect">
            <a:avLst/>
          </a:prstGeom>
        </p:spPr>
        <p:txBody>
          <a:bodyPr wrap="square">
            <a:spAutoFit/>
          </a:bodyPr>
          <a:lstStyle/>
          <a:p>
            <a:pPr lvl="0" algn="l" rtl="0">
              <a:spcBef>
                <a:spcPct val="20000"/>
              </a:spcBef>
              <a:buClr>
                <a:srgbClr val="93A299"/>
              </a:buClr>
              <a:buSzPct val="85000"/>
            </a:pPr>
            <a:r>
              <a:rPr lang="en-US" sz="3200" b="1" dirty="0">
                <a:solidFill>
                  <a:srgbClr val="C00000"/>
                </a:solidFill>
              </a:rPr>
              <a:t>Photochemical Smog:- </a:t>
            </a:r>
          </a:p>
        </p:txBody>
      </p:sp>
      <p:sp>
        <p:nvSpPr>
          <p:cNvPr id="3" name="Rectangle 2"/>
          <p:cNvSpPr/>
          <p:nvPr/>
        </p:nvSpPr>
        <p:spPr>
          <a:xfrm>
            <a:off x="179512" y="692696"/>
            <a:ext cx="8856984" cy="5853910"/>
          </a:xfrm>
          <a:prstGeom prst="rect">
            <a:avLst/>
          </a:prstGeom>
        </p:spPr>
        <p:txBody>
          <a:bodyPr wrap="square">
            <a:spAutoFit/>
          </a:bodyPr>
          <a:lstStyle/>
          <a:p>
            <a:pPr marL="182880" lvl="0" indent="-182880" algn="l" rtl="0">
              <a:spcBef>
                <a:spcPct val="20000"/>
              </a:spcBef>
              <a:buClr>
                <a:srgbClr val="C00000"/>
              </a:buClr>
              <a:buSzPct val="85000"/>
              <a:buFont typeface="Wingdings" pitchFamily="2" charset="2"/>
              <a:buChar char="ü"/>
            </a:pPr>
            <a:r>
              <a:rPr lang="en-US" sz="2400" dirty="0">
                <a:solidFill>
                  <a:srgbClr val="292934"/>
                </a:solidFill>
              </a:rPr>
              <a:t>When atmosphere is loaded with large quantities of automobile exhausts during warm sunny days with gentle winds &amp; low level inversion.</a:t>
            </a:r>
          </a:p>
          <a:p>
            <a:pPr marL="182880" lvl="0" indent="-182880" algn="l" rtl="0">
              <a:spcBef>
                <a:spcPct val="20000"/>
              </a:spcBef>
              <a:buClr>
                <a:srgbClr val="C00000"/>
              </a:buClr>
              <a:buSzPct val="85000"/>
              <a:buFont typeface="Wingdings" pitchFamily="2" charset="2"/>
              <a:buChar char="ü"/>
            </a:pPr>
            <a:r>
              <a:rPr lang="en-US" sz="2400" dirty="0">
                <a:solidFill>
                  <a:srgbClr val="292934"/>
                </a:solidFill>
              </a:rPr>
              <a:t>Then exhaust gases are trapped by the inversion layers with stagnant air masses &amp; simultaneously exposed to intense sunlight.</a:t>
            </a:r>
          </a:p>
          <a:p>
            <a:pPr marL="182880" lvl="0" indent="-182880" algn="l" rtl="0">
              <a:spcBef>
                <a:spcPct val="20000"/>
              </a:spcBef>
              <a:buClr>
                <a:srgbClr val="C00000"/>
              </a:buClr>
              <a:buSzPct val="85000"/>
              <a:buFont typeface="Wingdings" pitchFamily="2" charset="2"/>
              <a:buChar char="ü"/>
            </a:pPr>
            <a:r>
              <a:rPr lang="en-US" sz="2400" dirty="0">
                <a:solidFill>
                  <a:srgbClr val="292934"/>
                </a:solidFill>
              </a:rPr>
              <a:t>Then, no of photo chemical reactors involving  NO</a:t>
            </a:r>
            <a:r>
              <a:rPr lang="en-US" sz="2400" baseline="-25000" dirty="0">
                <a:solidFill>
                  <a:srgbClr val="292934"/>
                </a:solidFill>
              </a:rPr>
              <a:t>2</a:t>
            </a:r>
            <a:r>
              <a:rPr lang="en-US" sz="2400" dirty="0">
                <a:solidFill>
                  <a:srgbClr val="292934"/>
                </a:solidFill>
              </a:rPr>
              <a:t> , hydrocarbon &amp; other organic comp.  &amp; free radicals take place in formation of  O</a:t>
            </a:r>
            <a:r>
              <a:rPr lang="en-US" sz="2400" baseline="-25000" dirty="0">
                <a:solidFill>
                  <a:srgbClr val="292934"/>
                </a:solidFill>
              </a:rPr>
              <a:t>3</a:t>
            </a:r>
            <a:r>
              <a:rPr lang="en-US" sz="2400" dirty="0">
                <a:solidFill>
                  <a:srgbClr val="292934"/>
                </a:solidFill>
              </a:rPr>
              <a:t> , peroxides &amp; photochemical oxidants. </a:t>
            </a:r>
            <a:endParaRPr lang="en-US" sz="2400" dirty="0" smtClean="0">
              <a:solidFill>
                <a:srgbClr val="292934"/>
              </a:solidFill>
            </a:endParaRPr>
          </a:p>
          <a:p>
            <a:pPr marL="182880" lvl="0" indent="-182880" algn="l" rtl="0">
              <a:spcBef>
                <a:spcPct val="20000"/>
              </a:spcBef>
              <a:buClr>
                <a:srgbClr val="C00000"/>
              </a:buClr>
              <a:buSzPct val="85000"/>
              <a:buFont typeface="Wingdings" pitchFamily="2" charset="2"/>
              <a:buChar char="ü"/>
            </a:pPr>
            <a:r>
              <a:rPr lang="en-US" sz="2400" dirty="0" smtClean="0">
                <a:solidFill>
                  <a:srgbClr val="292934"/>
                </a:solidFill>
              </a:rPr>
              <a:t>This </a:t>
            </a:r>
            <a:r>
              <a:rPr lang="en-US" sz="2400" dirty="0">
                <a:solidFill>
                  <a:srgbClr val="292934"/>
                </a:solidFill>
              </a:rPr>
              <a:t>give the phenomena </a:t>
            </a:r>
            <a:r>
              <a:rPr lang="en-US" sz="2400" b="1" dirty="0">
                <a:solidFill>
                  <a:srgbClr val="FF3399"/>
                </a:solidFill>
              </a:rPr>
              <a:t>" photochemical smog " </a:t>
            </a:r>
          </a:p>
          <a:p>
            <a:pPr lvl="0" algn="l" rtl="0">
              <a:spcBef>
                <a:spcPct val="20000"/>
              </a:spcBef>
              <a:buClr>
                <a:srgbClr val="93A299"/>
              </a:buClr>
              <a:buSzPct val="85000"/>
            </a:pPr>
            <a:r>
              <a:rPr lang="en-US" sz="2800" dirty="0">
                <a:solidFill>
                  <a:srgbClr val="292934"/>
                </a:solidFill>
              </a:rPr>
              <a:t>       </a:t>
            </a:r>
            <a:r>
              <a:rPr lang="en-US" sz="2800" b="1" dirty="0">
                <a:solidFill>
                  <a:srgbClr val="002060"/>
                </a:solidFill>
              </a:rPr>
              <a:t>It is characterized by: </a:t>
            </a:r>
          </a:p>
          <a:p>
            <a:pPr marL="182880" lvl="0" indent="-182880" algn="l" rtl="0">
              <a:spcBef>
                <a:spcPct val="20000"/>
              </a:spcBef>
              <a:buClr>
                <a:srgbClr val="C00000"/>
              </a:buClr>
              <a:buSzPct val="85000"/>
              <a:buFont typeface="Wingdings" pitchFamily="2" charset="2"/>
              <a:buChar char="ü"/>
            </a:pPr>
            <a:r>
              <a:rPr lang="en-US" sz="2400" dirty="0">
                <a:solidFill>
                  <a:srgbClr val="F3F2DC">
                    <a:lumMod val="10000"/>
                  </a:srgbClr>
                </a:solidFill>
              </a:rPr>
              <a:t>formation of aerosols that reduce visibility </a:t>
            </a:r>
          </a:p>
          <a:p>
            <a:pPr marL="182880" lvl="0" indent="-182880" algn="l" rtl="0">
              <a:spcBef>
                <a:spcPct val="20000"/>
              </a:spcBef>
              <a:buClr>
                <a:srgbClr val="C00000"/>
              </a:buClr>
              <a:buSzPct val="85000"/>
              <a:buFont typeface="Wingdings" pitchFamily="2" charset="2"/>
              <a:buChar char="ü"/>
            </a:pPr>
            <a:r>
              <a:rPr lang="en-US" sz="2400" dirty="0">
                <a:solidFill>
                  <a:srgbClr val="F3F2DC">
                    <a:lumMod val="10000"/>
                  </a:srgbClr>
                </a:solidFill>
              </a:rPr>
              <a:t>generation of brown hazy fumes that irritate eyes &amp; lungs </a:t>
            </a:r>
          </a:p>
          <a:p>
            <a:pPr marL="182880" lvl="0" indent="-182880" algn="l" rtl="0">
              <a:spcBef>
                <a:spcPct val="20000"/>
              </a:spcBef>
              <a:buClr>
                <a:srgbClr val="C00000"/>
              </a:buClr>
              <a:buSzPct val="85000"/>
              <a:buFont typeface="Wingdings" pitchFamily="2" charset="2"/>
              <a:buChar char="ü"/>
            </a:pPr>
            <a:r>
              <a:rPr lang="en-US" sz="2400" dirty="0">
                <a:solidFill>
                  <a:srgbClr val="F3F2DC">
                    <a:lumMod val="10000"/>
                  </a:srgbClr>
                </a:solidFill>
              </a:rPr>
              <a:t>cause extensive damage to vegetation  &amp; rubber goods </a:t>
            </a:r>
          </a:p>
        </p:txBody>
      </p:sp>
    </p:spTree>
    <p:extLst>
      <p:ext uri="{BB962C8B-B14F-4D97-AF65-F5344CB8AC3E}">
        <p14:creationId xmlns:p14="http://schemas.microsoft.com/office/powerpoint/2010/main" val="2025938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76200"/>
            <a:ext cx="8229600" cy="865188"/>
          </a:xfrm>
        </p:spPr>
        <p:txBody>
          <a:bodyPr>
            <a:normAutofit/>
          </a:bodyPr>
          <a:lstStyle/>
          <a:p>
            <a:r>
              <a:rPr lang="en-US" sz="3600" dirty="0"/>
              <a:t>Urban Air Pollution</a:t>
            </a:r>
          </a:p>
        </p:txBody>
      </p:sp>
      <p:sp>
        <p:nvSpPr>
          <p:cNvPr id="163843" name="Rectangle 3"/>
          <p:cNvSpPr>
            <a:spLocks noGrp="1" noChangeArrowheads="1"/>
          </p:cNvSpPr>
          <p:nvPr>
            <p:ph idx="1"/>
          </p:nvPr>
        </p:nvSpPr>
        <p:spPr>
          <a:xfrm>
            <a:off x="304800" y="914400"/>
            <a:ext cx="8458200" cy="1219200"/>
          </a:xfrm>
        </p:spPr>
        <p:txBody>
          <a:bodyPr/>
          <a:lstStyle/>
          <a:p>
            <a:pPr>
              <a:lnSpc>
                <a:spcPct val="90000"/>
              </a:lnSpc>
            </a:pPr>
            <a:r>
              <a:rPr lang="en-US" sz="2600" dirty="0"/>
              <a:t>Photochemical Smog (ex: Los Angeles below)</a:t>
            </a:r>
          </a:p>
          <a:p>
            <a:pPr lvl="1"/>
            <a:r>
              <a:rPr lang="en-US" sz="2200" dirty="0"/>
              <a:t>Brownish-orange haze formed by chemical reactions involving sunlight, nitrogen oxide, and hydrocarbons </a:t>
            </a:r>
          </a:p>
        </p:txBody>
      </p:sp>
      <p:pic>
        <p:nvPicPr>
          <p:cNvPr id="163845" name="Picture 5" descr="figure 2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2209800"/>
            <a:ext cx="6553200" cy="442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2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82714"/>
            <a:ext cx="8640960" cy="553998"/>
          </a:xfrm>
          <a:prstGeom prst="rect">
            <a:avLst/>
          </a:prstGeom>
        </p:spPr>
        <p:txBody>
          <a:bodyPr wrap="square">
            <a:spAutoFit/>
          </a:bodyPr>
          <a:lstStyle/>
          <a:p>
            <a:pPr lvl="0" algn="l" rtl="0">
              <a:spcBef>
                <a:spcPct val="20000"/>
              </a:spcBef>
              <a:buClr>
                <a:srgbClr val="93A299"/>
              </a:buClr>
              <a:buSzPct val="85000"/>
            </a:pPr>
            <a:r>
              <a:rPr lang="en-US" sz="3000" b="1" dirty="0">
                <a:solidFill>
                  <a:srgbClr val="AD8F67">
                    <a:lumMod val="50000"/>
                  </a:srgbClr>
                </a:solidFill>
              </a:rPr>
              <a:t>Photochemical Oxidants </a:t>
            </a:r>
            <a:r>
              <a:rPr lang="en-US" sz="3000" b="1" dirty="0">
                <a:solidFill>
                  <a:srgbClr val="C00000"/>
                </a:solidFill>
              </a:rPr>
              <a:t>“ Photo Smog”</a:t>
            </a:r>
          </a:p>
        </p:txBody>
      </p:sp>
      <p:sp>
        <p:nvSpPr>
          <p:cNvPr id="3" name="Rectangle 2"/>
          <p:cNvSpPr/>
          <p:nvPr/>
        </p:nvSpPr>
        <p:spPr>
          <a:xfrm>
            <a:off x="179512" y="1264282"/>
            <a:ext cx="8856984" cy="4829014"/>
          </a:xfrm>
          <a:prstGeom prst="rect">
            <a:avLst/>
          </a:prstGeom>
        </p:spPr>
        <p:txBody>
          <a:bodyPr wrap="square">
            <a:spAutoFit/>
          </a:bodyPr>
          <a:lstStyle/>
          <a:p>
            <a:pPr lvl="0" algn="l" rtl="0">
              <a:spcBef>
                <a:spcPct val="20000"/>
              </a:spcBef>
              <a:buClr>
                <a:srgbClr val="FF0000"/>
              </a:buClr>
              <a:buSzPct val="85000"/>
            </a:pPr>
            <a:r>
              <a:rPr lang="en-US" sz="2800" dirty="0">
                <a:latin typeface="Times New Roman" pitchFamily="18" charset="0"/>
                <a:cs typeface="Times New Roman" pitchFamily="18" charset="0"/>
              </a:rPr>
              <a:t>They are </a:t>
            </a:r>
            <a:r>
              <a:rPr lang="en-US" sz="2800" b="1" dirty="0">
                <a:solidFill>
                  <a:srgbClr val="0070C0"/>
                </a:solidFill>
                <a:latin typeface="Times New Roman" pitchFamily="18" charset="0"/>
                <a:cs typeface="Times New Roman" pitchFamily="18" charset="0"/>
              </a:rPr>
              <a:t>secondary pollutants</a:t>
            </a:r>
            <a:r>
              <a:rPr lang="en-US" sz="2800" dirty="0">
                <a:latin typeface="Times New Roman" pitchFamily="18" charset="0"/>
                <a:cs typeface="Times New Roman" pitchFamily="18" charset="0"/>
              </a:rPr>
              <a:t>, produced as result of chemical reactions involving </a:t>
            </a:r>
            <a:r>
              <a:rPr lang="en-US" sz="2800" b="1" dirty="0">
                <a:solidFill>
                  <a:srgbClr val="0070C0"/>
                </a:solidFill>
                <a:latin typeface="Times New Roman" pitchFamily="18" charset="0"/>
                <a:cs typeface="Times New Roman" pitchFamily="18" charset="0"/>
              </a:rPr>
              <a:t>sunlight</a:t>
            </a:r>
            <a:r>
              <a:rPr lang="en-US" sz="2800" dirty="0">
                <a:solidFill>
                  <a:srgbClr val="FFFFFF"/>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NO</a:t>
            </a:r>
            <a:r>
              <a:rPr lang="en-US" sz="2800" b="1" baseline="-25000" dirty="0" err="1">
                <a:solidFill>
                  <a:srgbClr val="C00000"/>
                </a:solidFill>
                <a:latin typeface="Times New Roman" pitchFamily="18" charset="0"/>
                <a:cs typeface="Times New Roman" pitchFamily="18" charset="0"/>
              </a:rPr>
              <a:t>x</a:t>
            </a:r>
            <a:r>
              <a:rPr lang="en-US" sz="2800" b="1" dirty="0">
                <a:solidFill>
                  <a:srgbClr val="C00000"/>
                </a:solidFill>
                <a:latin typeface="Times New Roman" pitchFamily="18" charset="0"/>
                <a:cs typeface="Times New Roman" pitchFamily="18" charset="0"/>
              </a:rPr>
              <a:t> , O</a:t>
            </a:r>
            <a:r>
              <a:rPr lang="en-US" sz="2800" b="1" baseline="-25000"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  &amp; HC</a:t>
            </a:r>
            <a:r>
              <a:rPr lang="en-US" sz="2200" b="1" dirty="0">
                <a:solidFill>
                  <a:srgbClr val="C00000"/>
                </a:solidFill>
                <a:latin typeface="Times New Roman" pitchFamily="18" charset="0"/>
                <a:cs typeface="Times New Roman" pitchFamily="18" charset="0"/>
              </a:rPr>
              <a:t>s</a:t>
            </a:r>
            <a:r>
              <a:rPr lang="en-US" sz="2800" b="1" dirty="0">
                <a:solidFill>
                  <a:srgbClr val="C00000"/>
                </a:solidFill>
                <a:latin typeface="Times New Roman" pitchFamily="18" charset="0"/>
                <a:cs typeface="Times New Roman" pitchFamily="18" charset="0"/>
              </a:rPr>
              <a:t>.</a:t>
            </a:r>
          </a:p>
          <a:p>
            <a:pPr marL="457200" lvl="0" indent="-457200" algn="l" rtl="0">
              <a:buClr>
                <a:srgbClr val="FF0000"/>
              </a:buClr>
              <a:buSzPct val="85000"/>
              <a:buFont typeface="Wingdings" pitchFamily="2" charset="2"/>
              <a:buChar char="v"/>
            </a:pPr>
            <a:r>
              <a:rPr lang="en-US" sz="2800" b="1" dirty="0">
                <a:solidFill>
                  <a:srgbClr val="C00000"/>
                </a:solidFill>
                <a:latin typeface="Times New Roman" pitchFamily="18" charset="0"/>
                <a:cs typeface="Times New Roman" pitchFamily="18" charset="0"/>
              </a:rPr>
              <a:t>Formation of Ozone</a:t>
            </a:r>
          </a:p>
          <a:p>
            <a:pPr lvl="0" algn="l" rtl="0">
              <a:spcBef>
                <a:spcPct val="20000"/>
              </a:spcBef>
              <a:buClr>
                <a:srgbClr val="93A299"/>
              </a:buClr>
              <a:buSzPct val="85000"/>
            </a:pPr>
            <a:r>
              <a:rPr lang="en-US" sz="2800" b="1" dirty="0" smtClean="0">
                <a:solidFill>
                  <a:srgbClr val="C0000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O</a:t>
            </a:r>
            <a:r>
              <a:rPr lang="en-US" sz="2800" b="1" baseline="-25000" dirty="0" smtClean="0">
                <a:solidFill>
                  <a:srgbClr val="0070C0"/>
                </a:solidFill>
                <a:latin typeface="Times New Roman" pitchFamily="18" charset="0"/>
                <a:cs typeface="Times New Roman" pitchFamily="18" charset="0"/>
              </a:rPr>
              <a:t>3 </a:t>
            </a:r>
            <a:r>
              <a:rPr lang="en-US" sz="2800" b="1" dirty="0">
                <a:solidFill>
                  <a:srgbClr val="0070C0"/>
                </a:solidFill>
                <a:latin typeface="Times New Roman" pitchFamily="18" charset="0"/>
                <a:cs typeface="Times New Roman" pitchFamily="18" charset="0"/>
              </a:rPr>
              <a:t>is formed in atmosphere, O</a:t>
            </a:r>
            <a:r>
              <a:rPr lang="en-US" sz="2800" b="1" baseline="-25000" dirty="0">
                <a:solidFill>
                  <a:srgbClr val="0070C0"/>
                </a:solidFill>
                <a:latin typeface="Times New Roman" pitchFamily="18" charset="0"/>
                <a:cs typeface="Times New Roman" pitchFamily="18" charset="0"/>
              </a:rPr>
              <a:t>2</a:t>
            </a:r>
            <a:r>
              <a:rPr lang="en-US" sz="2800" b="1" dirty="0">
                <a:solidFill>
                  <a:srgbClr val="0070C0"/>
                </a:solidFill>
                <a:latin typeface="Times New Roman" pitchFamily="18" charset="0"/>
                <a:cs typeface="Times New Roman" pitchFamily="18" charset="0"/>
              </a:rPr>
              <a:t> react with O(</a:t>
            </a:r>
            <a:r>
              <a:rPr lang="en-US" sz="2800" b="1" baseline="30000" dirty="0">
                <a:solidFill>
                  <a:srgbClr val="0070C0"/>
                </a:solidFill>
                <a:latin typeface="Times New Roman" pitchFamily="18" charset="0"/>
                <a:cs typeface="Times New Roman" pitchFamily="18" charset="0"/>
              </a:rPr>
              <a:t>3</a:t>
            </a:r>
            <a:r>
              <a:rPr lang="en-US" sz="2800" b="1" dirty="0">
                <a:solidFill>
                  <a:srgbClr val="0070C0"/>
                </a:solidFill>
                <a:latin typeface="Times New Roman" pitchFamily="18" charset="0"/>
                <a:cs typeface="Times New Roman" pitchFamily="18" charset="0"/>
              </a:rPr>
              <a:t>p) </a:t>
            </a:r>
            <a:endParaRPr lang="en-US" sz="2800" b="1" dirty="0" smtClean="0">
              <a:solidFill>
                <a:srgbClr val="0070C0"/>
              </a:solidFill>
              <a:latin typeface="Times New Roman" pitchFamily="18" charset="0"/>
              <a:cs typeface="Times New Roman" pitchFamily="18" charset="0"/>
            </a:endParaRPr>
          </a:p>
          <a:p>
            <a:pPr lvl="0" algn="l" rtl="0">
              <a:spcBef>
                <a:spcPct val="20000"/>
              </a:spcBef>
              <a:buSzPct val="85000"/>
            </a:pPr>
            <a:r>
              <a:rPr lang="en-US" sz="2800" dirty="0" smtClean="0">
                <a:solidFill>
                  <a:srgbClr val="FFFFFF"/>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a:t>
            </a:r>
            <a:r>
              <a:rPr lang="en-US" sz="2800" b="1" baseline="30000" dirty="0" smtClean="0">
                <a:solidFill>
                  <a:srgbClr val="FF0000"/>
                </a:solidFill>
                <a:latin typeface="Times New Roman" pitchFamily="18" charset="0"/>
                <a:cs typeface="Times New Roman" pitchFamily="18" charset="0"/>
              </a:rPr>
              <a:t>3</a:t>
            </a:r>
            <a:r>
              <a:rPr lang="en-US" sz="2800" b="1" dirty="0" smtClean="0">
                <a:solidFill>
                  <a:srgbClr val="FF0000"/>
                </a:solidFill>
                <a:latin typeface="Times New Roman" pitchFamily="18" charset="0"/>
                <a:cs typeface="Times New Roman" pitchFamily="18" charset="0"/>
              </a:rPr>
              <a:t>p) </a:t>
            </a:r>
            <a:r>
              <a:rPr lang="en-US" sz="2800" dirty="0" smtClean="0">
                <a:solidFill>
                  <a:srgbClr val="FFFFFF"/>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atomic oxygen " molecule free radical </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a:t>
            </a:r>
          </a:p>
          <a:p>
            <a:pPr marL="182880" lvl="0" indent="-182880" algn="l" rtl="0">
              <a:spcBef>
                <a:spcPct val="20000"/>
              </a:spcBef>
              <a:buSzPct val="85000"/>
              <a:buFont typeface="Arial" pitchFamily="34" charset="0"/>
              <a:buChar char="•"/>
            </a:pPr>
            <a:r>
              <a:rPr lang="en-US" sz="2800" dirty="0" smtClean="0">
                <a:latin typeface="Times New Roman" pitchFamily="18" charset="0"/>
                <a:cs typeface="Times New Roman" pitchFamily="18" charset="0"/>
              </a:rPr>
              <a:t>Series </a:t>
            </a:r>
            <a:r>
              <a:rPr lang="en-US" sz="2800" dirty="0">
                <a:latin typeface="Times New Roman" pitchFamily="18" charset="0"/>
                <a:cs typeface="Times New Roman" pitchFamily="18" charset="0"/>
              </a:rPr>
              <a:t>of reaction initiated by absorption of photon by an atom     produce molecule free radical </a:t>
            </a:r>
            <a:r>
              <a:rPr lang="en-US" sz="2800" b="1" dirty="0">
                <a:solidFill>
                  <a:srgbClr val="0070C0"/>
                </a:solidFill>
                <a:latin typeface="Times New Roman" pitchFamily="18" charset="0"/>
                <a:cs typeface="Times New Roman" pitchFamily="18" charset="0"/>
              </a:rPr>
              <a:t>O &amp; [ O (</a:t>
            </a:r>
            <a:r>
              <a:rPr lang="en-US" sz="2800" b="1" baseline="30000" dirty="0">
                <a:solidFill>
                  <a:srgbClr val="0070C0"/>
                </a:solidFill>
                <a:latin typeface="Times New Roman" pitchFamily="18" charset="0"/>
                <a:cs typeface="Times New Roman" pitchFamily="18" charset="0"/>
              </a:rPr>
              <a:t>3</a:t>
            </a:r>
            <a:r>
              <a:rPr lang="en-US" sz="2800" b="1" dirty="0">
                <a:solidFill>
                  <a:srgbClr val="0070C0"/>
                </a:solidFill>
                <a:latin typeface="Times New Roman" pitchFamily="18" charset="0"/>
                <a:cs typeface="Times New Roman" pitchFamily="18" charset="0"/>
              </a:rPr>
              <a:t>p) ] .</a:t>
            </a:r>
          </a:p>
          <a:p>
            <a:pPr lvl="0" algn="l" rtl="0">
              <a:buSzPct val="85000"/>
            </a:pPr>
            <a:r>
              <a:rPr lang="en-US" sz="2400" b="1" dirty="0">
                <a:solidFill>
                  <a:srgbClr val="C00000"/>
                </a:solidFill>
                <a:latin typeface="Times New Roman" pitchFamily="18" charset="0"/>
                <a:cs typeface="Times New Roman" pitchFamily="18" charset="0"/>
              </a:rPr>
              <a:t>                      </a:t>
            </a:r>
          </a:p>
          <a:p>
            <a:pPr lvl="0" algn="l" rtl="0">
              <a:buSzPct val="85000"/>
            </a:pPr>
            <a:r>
              <a:rPr lang="en-US" sz="3100" b="1" dirty="0" smtClean="0">
                <a:solidFill>
                  <a:srgbClr val="002060"/>
                </a:solidFill>
                <a:latin typeface="Times New Roman" pitchFamily="18" charset="0"/>
                <a:cs typeface="Times New Roman" pitchFamily="18" charset="0"/>
              </a:rPr>
              <a:t>    O</a:t>
            </a:r>
            <a:r>
              <a:rPr lang="en-US" sz="2300" b="1" dirty="0" smtClean="0">
                <a:solidFill>
                  <a:srgbClr val="002060"/>
                </a:solidFill>
                <a:latin typeface="Times New Roman" pitchFamily="18" charset="0"/>
                <a:cs typeface="Times New Roman" pitchFamily="18" charset="0"/>
              </a:rPr>
              <a:t>2</a:t>
            </a:r>
            <a:r>
              <a:rPr lang="en-US" sz="3100" b="1" dirty="0" smtClean="0">
                <a:solidFill>
                  <a:srgbClr val="002060"/>
                </a:solidFill>
                <a:latin typeface="Times New Roman" pitchFamily="18" charset="0"/>
                <a:cs typeface="Times New Roman" pitchFamily="18" charset="0"/>
              </a:rPr>
              <a:t>                     O</a:t>
            </a:r>
            <a:r>
              <a:rPr lang="en-US" sz="3100" b="1" dirty="0">
                <a:solidFill>
                  <a:srgbClr val="002060"/>
                </a:solidFill>
                <a:latin typeface="Times New Roman" pitchFamily="18" charset="0"/>
                <a:cs typeface="Times New Roman" pitchFamily="18" charset="0"/>
              </a:rPr>
              <a:t>*</a:t>
            </a:r>
            <a:r>
              <a:rPr lang="en-US" sz="3100" b="1" baseline="-25000" dirty="0">
                <a:solidFill>
                  <a:srgbClr val="002060"/>
                </a:solidFill>
                <a:latin typeface="Times New Roman" pitchFamily="18" charset="0"/>
                <a:cs typeface="Times New Roman" pitchFamily="18" charset="0"/>
              </a:rPr>
              <a:t> </a:t>
            </a:r>
            <a:r>
              <a:rPr lang="en-US" sz="3100" b="1" dirty="0">
                <a:solidFill>
                  <a:srgbClr val="002060"/>
                </a:solidFill>
                <a:latin typeface="Times New Roman" pitchFamily="18" charset="0"/>
                <a:cs typeface="Times New Roman" pitchFamily="18" charset="0"/>
              </a:rPr>
              <a:t> + O*     </a:t>
            </a:r>
            <a:r>
              <a:rPr lang="en-US" sz="3100" dirty="0">
                <a:solidFill>
                  <a:srgbClr val="002060"/>
                </a:solidFill>
                <a:latin typeface="Times New Roman" pitchFamily="18" charset="0"/>
                <a:cs typeface="Times New Roman" pitchFamily="18" charset="0"/>
              </a:rPr>
              <a:t>active free radical </a:t>
            </a:r>
          </a:p>
          <a:p>
            <a:pPr lvl="0" algn="l" rtl="0">
              <a:buSzPct val="85000"/>
            </a:pPr>
            <a:r>
              <a:rPr lang="en-US" sz="3100" b="1" dirty="0" smtClean="0">
                <a:solidFill>
                  <a:srgbClr val="002060"/>
                </a:solidFill>
                <a:latin typeface="Times New Roman" pitchFamily="18" charset="0"/>
                <a:cs typeface="Times New Roman" pitchFamily="18" charset="0"/>
              </a:rPr>
              <a:t>    O</a:t>
            </a:r>
            <a:r>
              <a:rPr lang="en-US" sz="2300" b="1" dirty="0" smtClean="0">
                <a:solidFill>
                  <a:srgbClr val="002060"/>
                </a:solidFill>
                <a:latin typeface="Times New Roman" pitchFamily="18" charset="0"/>
                <a:cs typeface="Times New Roman" pitchFamily="18" charset="0"/>
              </a:rPr>
              <a:t>2</a:t>
            </a:r>
            <a:r>
              <a:rPr lang="en-US" sz="3100" b="1" dirty="0" smtClean="0">
                <a:solidFill>
                  <a:srgbClr val="002060"/>
                </a:solidFill>
                <a:latin typeface="Times New Roman" pitchFamily="18" charset="0"/>
                <a:cs typeface="Times New Roman" pitchFamily="18" charset="0"/>
              </a:rPr>
              <a:t> </a:t>
            </a:r>
            <a:r>
              <a:rPr lang="en-US" sz="3100" b="1" dirty="0">
                <a:solidFill>
                  <a:srgbClr val="002060"/>
                </a:solidFill>
                <a:latin typeface="Times New Roman" pitchFamily="18" charset="0"/>
                <a:cs typeface="Times New Roman" pitchFamily="18" charset="0"/>
              </a:rPr>
              <a:t>+ O*                      </a:t>
            </a:r>
            <a:r>
              <a:rPr lang="en-US" sz="3100" b="1" dirty="0" smtClean="0">
                <a:solidFill>
                  <a:srgbClr val="002060"/>
                </a:solidFill>
                <a:latin typeface="Times New Roman" pitchFamily="18" charset="0"/>
                <a:cs typeface="Times New Roman" pitchFamily="18" charset="0"/>
              </a:rPr>
              <a:t>O</a:t>
            </a:r>
            <a:r>
              <a:rPr lang="en-US" sz="2300" b="1" dirty="0" smtClean="0">
                <a:solidFill>
                  <a:srgbClr val="002060"/>
                </a:solidFill>
                <a:latin typeface="Times New Roman" pitchFamily="18" charset="0"/>
                <a:cs typeface="Times New Roman" pitchFamily="18" charset="0"/>
              </a:rPr>
              <a:t>3</a:t>
            </a:r>
            <a:r>
              <a:rPr lang="el-GR" sz="4000" b="1" dirty="0">
                <a:solidFill>
                  <a:srgbClr val="808DA0">
                    <a:lumMod val="50000"/>
                  </a:srgbClr>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 </a:t>
            </a:r>
            <a:endParaRPr lang="en-US" sz="2300" b="1" dirty="0">
              <a:solidFill>
                <a:srgbClr val="002060"/>
              </a:solidFill>
              <a:latin typeface="Times New Roman" pitchFamily="18" charset="0"/>
              <a:cs typeface="Times New Roman" pitchFamily="18" charset="0"/>
            </a:endParaRPr>
          </a:p>
        </p:txBody>
      </p:sp>
      <p:cxnSp>
        <p:nvCxnSpPr>
          <p:cNvPr id="4" name="Straight Arrow Connector 3"/>
          <p:cNvCxnSpPr/>
          <p:nvPr/>
        </p:nvCxnSpPr>
        <p:spPr>
          <a:xfrm>
            <a:off x="1331640" y="5229200"/>
            <a:ext cx="1584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p:nvPr/>
        </p:nvCxnSpPr>
        <p:spPr>
          <a:xfrm>
            <a:off x="2267744" y="5805264"/>
            <a:ext cx="1692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691680" y="4654877"/>
            <a:ext cx="684803" cy="646331"/>
          </a:xfrm>
          <a:prstGeom prst="rect">
            <a:avLst/>
          </a:prstGeom>
        </p:spPr>
        <p:txBody>
          <a:bodyPr wrap="none">
            <a:spAutoFit/>
          </a:bodyPr>
          <a:lstStyle/>
          <a:p>
            <a:r>
              <a:rPr lang="el-GR" sz="3200" b="1" dirty="0" smtClean="0">
                <a:solidFill>
                  <a:srgbClr val="00B050"/>
                </a:solidFill>
                <a:latin typeface="Times New Roman" pitchFamily="18" charset="0"/>
                <a:cs typeface="Times New Roman" pitchFamily="18" charset="0"/>
              </a:rPr>
              <a:t>λν</a:t>
            </a:r>
            <a:r>
              <a:rPr lang="en-US" sz="3600" b="1" dirty="0" smtClean="0">
                <a:solidFill>
                  <a:srgbClr val="C00000"/>
                </a:solidFill>
                <a:latin typeface="Times New Roman" pitchFamily="18" charset="0"/>
                <a:cs typeface="Times New Roman" pitchFamily="18" charset="0"/>
              </a:rPr>
              <a:t> </a:t>
            </a:r>
            <a:endParaRPr lang="ar-EG" dirty="0"/>
          </a:p>
        </p:txBody>
      </p:sp>
    </p:spTree>
    <p:extLst>
      <p:ext uri="{BB962C8B-B14F-4D97-AF65-F5344CB8AC3E}">
        <p14:creationId xmlns:p14="http://schemas.microsoft.com/office/powerpoint/2010/main" val="1387091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6" y="548680"/>
            <a:ext cx="8999984" cy="5703100"/>
          </a:xfrm>
          <a:prstGeom prst="rect">
            <a:avLst/>
          </a:prstGeom>
        </p:spPr>
        <p:txBody>
          <a:bodyPr wrap="square">
            <a:spAutoFit/>
          </a:bodyPr>
          <a:lstStyle/>
          <a:p>
            <a:pPr marL="457200" lvl="0" indent="-457200" algn="l" rtl="0">
              <a:spcBef>
                <a:spcPct val="20000"/>
              </a:spcBef>
              <a:buClr>
                <a:srgbClr val="FF0000"/>
              </a:buClr>
              <a:buSzPct val="85000"/>
              <a:buFont typeface="Wingdings" pitchFamily="2" charset="2"/>
              <a:buChar char="v"/>
            </a:pPr>
            <a:r>
              <a:rPr lang="en-US" sz="2800" b="1" dirty="0">
                <a:solidFill>
                  <a:srgbClr val="C00000"/>
                </a:solidFill>
                <a:latin typeface="Times New Roman" pitchFamily="18" charset="0"/>
                <a:cs typeface="Times New Roman" pitchFamily="18" charset="0"/>
              </a:rPr>
              <a:t>Oxidation of NO to NO</a:t>
            </a:r>
            <a:r>
              <a:rPr lang="en-US" sz="2300" b="1" dirty="0">
                <a:solidFill>
                  <a:srgbClr val="C00000"/>
                </a:solidFill>
                <a:latin typeface="Times New Roman" pitchFamily="18" charset="0"/>
                <a:cs typeface="Times New Roman" pitchFamily="18" charset="0"/>
              </a:rPr>
              <a:t>2</a:t>
            </a:r>
          </a:p>
          <a:p>
            <a:pPr marL="182880" lvl="0" indent="-182880" algn="l" rtl="0">
              <a:spcBef>
                <a:spcPct val="20000"/>
              </a:spcBef>
              <a:buSzPct val="85000"/>
              <a:buFont typeface="Arial" pitchFamily="34" charset="0"/>
              <a:buChar char="•"/>
            </a:pPr>
            <a:r>
              <a:rPr lang="en-US" sz="3100" b="1" dirty="0">
                <a:solidFill>
                  <a:srgbClr val="00B0F0"/>
                </a:solidFill>
                <a:latin typeface="Times New Roman" pitchFamily="18" charset="0"/>
                <a:cs typeface="Times New Roman" pitchFamily="18" charset="0"/>
              </a:rPr>
              <a:t>In troposphere , photo dissociation of  </a:t>
            </a:r>
            <a:r>
              <a:rPr lang="en-US" sz="3100" b="1" dirty="0">
                <a:solidFill>
                  <a:srgbClr val="C00000"/>
                </a:solidFill>
                <a:latin typeface="Times New Roman" pitchFamily="18" charset="0"/>
                <a:cs typeface="Times New Roman" pitchFamily="18" charset="0"/>
              </a:rPr>
              <a:t>NO</a:t>
            </a:r>
            <a:r>
              <a:rPr lang="en-US" b="1" dirty="0">
                <a:solidFill>
                  <a:srgbClr val="C00000"/>
                </a:solidFill>
                <a:latin typeface="Times New Roman" pitchFamily="18" charset="0"/>
                <a:cs typeface="Times New Roman" pitchFamily="18" charset="0"/>
              </a:rPr>
              <a:t>2</a:t>
            </a:r>
            <a:r>
              <a:rPr lang="en-US" sz="3100" b="1" dirty="0">
                <a:solidFill>
                  <a:srgbClr val="C00000"/>
                </a:solidFill>
                <a:latin typeface="Times New Roman" pitchFamily="18" charset="0"/>
                <a:cs typeface="Times New Roman" pitchFamily="18" charset="0"/>
              </a:rPr>
              <a:t> (at λ 280 – 430 nm) </a:t>
            </a:r>
            <a:endParaRPr lang="en-US" sz="3100" b="1" dirty="0" smtClean="0">
              <a:solidFill>
                <a:srgbClr val="C00000"/>
              </a:solidFill>
              <a:latin typeface="Times New Roman" pitchFamily="18" charset="0"/>
              <a:cs typeface="Times New Roman" pitchFamily="18" charset="0"/>
            </a:endParaRPr>
          </a:p>
          <a:p>
            <a:pPr marL="182880" lvl="0" indent="-182880" algn="l" rtl="0">
              <a:spcBef>
                <a:spcPct val="20000"/>
              </a:spcBef>
              <a:buSzPct val="85000"/>
              <a:buFont typeface="Arial" pitchFamily="34" charset="0"/>
              <a:buChar char="•"/>
            </a:pPr>
            <a:r>
              <a:rPr lang="en-US" sz="3100" dirty="0" smtClean="0">
                <a:latin typeface="Times New Roman" pitchFamily="18" charset="0"/>
                <a:cs typeface="Times New Roman" pitchFamily="18" charset="0"/>
              </a:rPr>
              <a:t>Source </a:t>
            </a:r>
            <a:r>
              <a:rPr lang="en-US" sz="3100" dirty="0">
                <a:latin typeface="Times New Roman" pitchFamily="18" charset="0"/>
                <a:cs typeface="Times New Roman" pitchFamily="18" charset="0"/>
              </a:rPr>
              <a:t>of atomic oxygen </a:t>
            </a:r>
          </a:p>
          <a:p>
            <a:pPr lvl="0" algn="l" rtl="0">
              <a:spcBef>
                <a:spcPct val="20000"/>
              </a:spcBef>
              <a:buSzPct val="85000"/>
            </a:pPr>
            <a:r>
              <a:rPr lang="en-US" sz="2800" dirty="0">
                <a:solidFill>
                  <a:srgbClr val="FFFFFF"/>
                </a:solidFill>
                <a:latin typeface="Times New Roman" pitchFamily="18" charset="0"/>
                <a:cs typeface="Times New Roman" pitchFamily="18" charset="0"/>
              </a:rPr>
              <a:t>         </a:t>
            </a:r>
            <a:r>
              <a:rPr lang="en-US" sz="3100" b="1" dirty="0">
                <a:solidFill>
                  <a:srgbClr val="002060"/>
                </a:solidFill>
                <a:latin typeface="Times New Roman" pitchFamily="18" charset="0"/>
                <a:cs typeface="Times New Roman" pitchFamily="18" charset="0"/>
              </a:rPr>
              <a:t>NO</a:t>
            </a:r>
            <a:r>
              <a:rPr lang="en-US" sz="2100" b="1" dirty="0">
                <a:solidFill>
                  <a:srgbClr val="002060"/>
                </a:solidFill>
                <a:latin typeface="Times New Roman" pitchFamily="18" charset="0"/>
                <a:cs typeface="Times New Roman" pitchFamily="18" charset="0"/>
              </a:rPr>
              <a:t>2</a:t>
            </a:r>
            <a:r>
              <a:rPr lang="en-US" sz="3100" b="1" dirty="0">
                <a:solidFill>
                  <a:srgbClr val="002060"/>
                </a:solidFill>
                <a:latin typeface="Times New Roman" pitchFamily="18" charset="0"/>
                <a:cs typeface="Times New Roman" pitchFamily="18" charset="0"/>
              </a:rPr>
              <a:t> + </a:t>
            </a:r>
            <a:r>
              <a:rPr lang="el-GR" sz="3200" b="1" dirty="0">
                <a:solidFill>
                  <a:srgbClr val="00B050"/>
                </a:solidFill>
                <a:latin typeface="Times New Roman" pitchFamily="18" charset="0"/>
                <a:cs typeface="Times New Roman" pitchFamily="18" charset="0"/>
              </a:rPr>
              <a:t>λν </a:t>
            </a:r>
            <a:r>
              <a:rPr lang="en-US" sz="3200" b="1" dirty="0" smtClean="0">
                <a:solidFill>
                  <a:srgbClr val="00B050"/>
                </a:solidFill>
                <a:latin typeface="Times New Roman" pitchFamily="18" charset="0"/>
                <a:cs typeface="Times New Roman" pitchFamily="18" charset="0"/>
              </a:rPr>
              <a:t>                      </a:t>
            </a:r>
            <a:r>
              <a:rPr lang="en-US" sz="3100" b="1" dirty="0" smtClean="0">
                <a:solidFill>
                  <a:srgbClr val="002060"/>
                </a:solidFill>
                <a:latin typeface="Times New Roman" pitchFamily="18" charset="0"/>
                <a:cs typeface="Times New Roman" pitchFamily="18" charset="0"/>
              </a:rPr>
              <a:t>NO  </a:t>
            </a:r>
            <a:r>
              <a:rPr lang="en-US" sz="3100" b="1" dirty="0">
                <a:solidFill>
                  <a:srgbClr val="002060"/>
                </a:solidFill>
                <a:latin typeface="Times New Roman" pitchFamily="18" charset="0"/>
                <a:cs typeface="Times New Roman" pitchFamily="18" charset="0"/>
              </a:rPr>
              <a:t>+ O*     </a:t>
            </a:r>
          </a:p>
          <a:p>
            <a:pPr lvl="0" algn="l" rtl="0">
              <a:spcBef>
                <a:spcPct val="20000"/>
              </a:spcBef>
              <a:buSzPct val="85000"/>
            </a:pPr>
            <a:r>
              <a:rPr lang="en-US" sz="3100" b="1" dirty="0">
                <a:solidFill>
                  <a:srgbClr val="002060"/>
                </a:solidFill>
                <a:latin typeface="Times New Roman" pitchFamily="18" charset="0"/>
                <a:cs typeface="Times New Roman" pitchFamily="18" charset="0"/>
              </a:rPr>
              <a:t>        NO + O</a:t>
            </a:r>
            <a:r>
              <a:rPr lang="en-US" sz="2100" b="1" dirty="0">
                <a:solidFill>
                  <a:srgbClr val="002060"/>
                </a:solidFill>
                <a:latin typeface="Times New Roman" pitchFamily="18" charset="0"/>
                <a:cs typeface="Times New Roman" pitchFamily="18" charset="0"/>
              </a:rPr>
              <a:t>3 </a:t>
            </a:r>
            <a:r>
              <a:rPr lang="en-US" sz="3100" b="1" dirty="0">
                <a:solidFill>
                  <a:srgbClr val="002060"/>
                </a:solidFill>
                <a:latin typeface="Times New Roman" pitchFamily="18" charset="0"/>
                <a:cs typeface="Times New Roman" pitchFamily="18" charset="0"/>
              </a:rPr>
              <a:t>                        NO</a:t>
            </a:r>
            <a:r>
              <a:rPr lang="en-US" sz="2100" b="1" dirty="0">
                <a:solidFill>
                  <a:srgbClr val="002060"/>
                </a:solidFill>
                <a:latin typeface="Times New Roman" pitchFamily="18" charset="0"/>
                <a:cs typeface="Times New Roman" pitchFamily="18" charset="0"/>
              </a:rPr>
              <a:t>2</a:t>
            </a:r>
            <a:r>
              <a:rPr lang="en-US" sz="3100" b="1" dirty="0">
                <a:solidFill>
                  <a:srgbClr val="002060"/>
                </a:solidFill>
                <a:latin typeface="Times New Roman" pitchFamily="18" charset="0"/>
                <a:cs typeface="Times New Roman" pitchFamily="18" charset="0"/>
              </a:rPr>
              <a:t> + O</a:t>
            </a:r>
            <a:r>
              <a:rPr lang="en-US" sz="2100" b="1" dirty="0">
                <a:solidFill>
                  <a:srgbClr val="002060"/>
                </a:solidFill>
                <a:latin typeface="Times New Roman" pitchFamily="18" charset="0"/>
                <a:cs typeface="Times New Roman" pitchFamily="18" charset="0"/>
              </a:rPr>
              <a:t>2 </a:t>
            </a:r>
            <a:r>
              <a:rPr lang="en-US" sz="3100" b="1" dirty="0">
                <a:solidFill>
                  <a:srgbClr val="002060"/>
                </a:solidFill>
                <a:latin typeface="Times New Roman" pitchFamily="18" charset="0"/>
                <a:cs typeface="Times New Roman" pitchFamily="18" charset="0"/>
              </a:rPr>
              <a:t>    </a:t>
            </a:r>
            <a:endParaRPr lang="en-US" sz="3100" b="1" dirty="0" smtClean="0">
              <a:solidFill>
                <a:srgbClr val="002060"/>
              </a:solidFill>
              <a:latin typeface="Times New Roman" pitchFamily="18" charset="0"/>
              <a:cs typeface="Times New Roman" pitchFamily="18" charset="0"/>
            </a:endParaRPr>
          </a:p>
          <a:p>
            <a:pPr marL="182880" lvl="0" indent="-182880" algn="l" rtl="0">
              <a:spcBef>
                <a:spcPct val="20000"/>
              </a:spcBef>
              <a:buClr>
                <a:srgbClr val="93A299"/>
              </a:buClr>
              <a:buSzPct val="85000"/>
              <a:buFont typeface="Arial" pitchFamily="34" charset="0"/>
              <a:buChar char="•"/>
            </a:pPr>
            <a:r>
              <a:rPr lang="en-US" sz="2400" b="1" dirty="0">
                <a:solidFill>
                  <a:srgbClr val="F3F2DC">
                    <a:lumMod val="10000"/>
                  </a:srgbClr>
                </a:solidFill>
                <a:latin typeface="Times New Roman" pitchFamily="18" charset="0"/>
                <a:cs typeface="Times New Roman" pitchFamily="18" charset="0"/>
              </a:rPr>
              <a:t>In  atmosphere "urban &amp; nonurban" </a:t>
            </a:r>
          </a:p>
          <a:p>
            <a:pPr marL="182880" lvl="0" indent="-182880" algn="l" rtl="0">
              <a:spcBef>
                <a:spcPct val="20000"/>
              </a:spcBef>
              <a:buClr>
                <a:srgbClr val="93A299"/>
              </a:buClr>
              <a:buSzPct val="85000"/>
              <a:buFont typeface="Arial" pitchFamily="34" charset="0"/>
              <a:buChar char="•"/>
            </a:pP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conc. are often higher, that occur from  </a:t>
            </a:r>
            <a:r>
              <a:rPr lang="en-US" sz="2800" b="1" dirty="0">
                <a:solidFill>
                  <a:srgbClr val="FF0000"/>
                </a:solidFill>
                <a:latin typeface="Times New Roman" pitchFamily="18" charset="0"/>
                <a:cs typeface="Times New Roman" pitchFamily="18" charset="0"/>
              </a:rPr>
              <a:t>NO</a:t>
            </a:r>
            <a:r>
              <a:rPr lang="en-US" sz="2800" b="1" baseline="-25000" dirty="0">
                <a:solidFill>
                  <a:srgbClr val="FF0000"/>
                </a:solidFill>
                <a:latin typeface="Times New Roman" pitchFamily="18" charset="0"/>
                <a:cs typeface="Times New Roman" pitchFamily="18" charset="0"/>
              </a:rPr>
              <a:t>2</a:t>
            </a:r>
            <a:r>
              <a:rPr lang="en-US" sz="2800" dirty="0">
                <a:solidFill>
                  <a:srgbClr val="FFFFFF"/>
                </a:solidFill>
                <a:latin typeface="Times New Roman" pitchFamily="18" charset="0"/>
                <a:cs typeface="Times New Roman" pitchFamily="18" charset="0"/>
              </a:rPr>
              <a:t> </a:t>
            </a:r>
            <a:r>
              <a:rPr lang="en-US" sz="2800" dirty="0">
                <a:latin typeface="Times New Roman" pitchFamily="18" charset="0"/>
                <a:cs typeface="Times New Roman" pitchFamily="18" charset="0"/>
              </a:rPr>
              <a:t>photolysis, So , to elevate </a:t>
            </a:r>
            <a:r>
              <a:rPr lang="en-US" sz="2800" b="1" dirty="0">
                <a:solidFill>
                  <a:srgbClr val="FF0000"/>
                </a:solidFill>
                <a:latin typeface="Times New Roman" pitchFamily="18" charset="0"/>
                <a:cs typeface="Times New Roman" pitchFamily="18" charset="0"/>
              </a:rPr>
              <a:t>O</a:t>
            </a:r>
            <a:r>
              <a:rPr lang="en-US" sz="1600" b="1" dirty="0">
                <a:solidFill>
                  <a:srgbClr val="FF0000"/>
                </a:solidFill>
                <a:latin typeface="Times New Roman" pitchFamily="18" charset="0"/>
                <a:cs typeface="Times New Roman" pitchFamily="18" charset="0"/>
              </a:rPr>
              <a:t>3</a:t>
            </a:r>
            <a:r>
              <a:rPr lang="en-US" sz="2800" dirty="0">
                <a:solidFill>
                  <a:srgbClr val="FFFFFF"/>
                </a:solidFill>
                <a:latin typeface="Times New Roman" pitchFamily="18" charset="0"/>
                <a:cs typeface="Times New Roman" pitchFamily="18" charset="0"/>
              </a:rPr>
              <a:t> </a:t>
            </a:r>
            <a:r>
              <a:rPr lang="en-US" sz="2800" dirty="0">
                <a:latin typeface="Times New Roman" pitchFamily="18" charset="0"/>
                <a:cs typeface="Times New Roman" pitchFamily="18" charset="0"/>
              </a:rPr>
              <a:t>, is chemical reactions that convert  </a:t>
            </a:r>
            <a:r>
              <a:rPr lang="en-US" sz="2800" b="1" dirty="0">
                <a:solidFill>
                  <a:srgbClr val="FF0000"/>
                </a:solidFill>
                <a:latin typeface="Times New Roman" pitchFamily="18" charset="0"/>
                <a:cs typeface="Times New Roman" pitchFamily="18" charset="0"/>
              </a:rPr>
              <a:t>NO</a:t>
            </a:r>
            <a:r>
              <a:rPr lang="en-US" sz="2800" dirty="0">
                <a:solidFill>
                  <a:srgbClr val="FFFFFF"/>
                </a:solidFill>
                <a:latin typeface="Times New Roman" pitchFamily="18" charset="0"/>
                <a:cs typeface="Times New Roman" pitchFamily="18" charset="0"/>
              </a:rPr>
              <a:t> </a:t>
            </a:r>
            <a:r>
              <a:rPr lang="en-US" sz="2800" dirty="0">
                <a:latin typeface="Times New Roman" pitchFamily="18" charset="0"/>
                <a:cs typeface="Times New Roman" pitchFamily="18" charset="0"/>
              </a:rPr>
              <a:t>, to </a:t>
            </a:r>
            <a:r>
              <a:rPr lang="en-US" sz="2800" b="1" dirty="0">
                <a:solidFill>
                  <a:srgbClr val="FF0000"/>
                </a:solidFill>
                <a:latin typeface="Times New Roman" pitchFamily="18" charset="0"/>
                <a:cs typeface="Times New Roman" pitchFamily="18" charset="0"/>
              </a:rPr>
              <a:t>NO2 </a:t>
            </a:r>
            <a:r>
              <a:rPr lang="en-US" sz="2800" dirty="0">
                <a:latin typeface="Times New Roman" pitchFamily="18" charset="0"/>
                <a:cs typeface="Times New Roman" pitchFamily="18" charset="0"/>
              </a:rPr>
              <a:t>without consuming </a:t>
            </a:r>
            <a:r>
              <a:rPr lang="en-US" sz="2800" b="1" dirty="0">
                <a:solidFill>
                  <a:srgbClr val="FF3399"/>
                </a:solidFill>
                <a:latin typeface="Times New Roman" pitchFamily="18" charset="0"/>
                <a:cs typeface="Times New Roman" pitchFamily="18" charset="0"/>
              </a:rPr>
              <a:t>O </a:t>
            </a:r>
            <a:r>
              <a:rPr lang="en-US" sz="2800" dirty="0">
                <a:latin typeface="Times New Roman" pitchFamily="18" charset="0"/>
                <a:cs typeface="Times New Roman" pitchFamily="18" charset="0"/>
              </a:rPr>
              <a:t>consuming</a:t>
            </a:r>
            <a:r>
              <a:rPr lang="en-US" sz="2800" dirty="0">
                <a:solidFill>
                  <a:srgbClr val="FFFFFF"/>
                </a:solidFill>
                <a:latin typeface="Times New Roman" pitchFamily="18" charset="0"/>
                <a:cs typeface="Times New Roman" pitchFamily="18" charset="0"/>
              </a:rPr>
              <a:t> </a:t>
            </a:r>
            <a:r>
              <a:rPr lang="en-US" sz="2800" b="1" dirty="0">
                <a:solidFill>
                  <a:srgbClr val="FF3399"/>
                </a:solidFill>
              </a:rPr>
              <a:t>O</a:t>
            </a:r>
            <a:r>
              <a:rPr lang="en-US" sz="2000" b="1" dirty="0">
                <a:solidFill>
                  <a:srgbClr val="FF3399"/>
                </a:solidFill>
                <a:latin typeface="Times New Roman" pitchFamily="18" charset="0"/>
                <a:cs typeface="Times New Roman" pitchFamily="18" charset="0"/>
              </a:rPr>
              <a:t>3</a:t>
            </a:r>
            <a:r>
              <a:rPr lang="en-US" sz="2800" b="1" dirty="0">
                <a:solidFill>
                  <a:srgbClr val="FF3399"/>
                </a:solidFill>
              </a:rPr>
              <a:t> </a:t>
            </a:r>
            <a:r>
              <a:rPr lang="en-US" sz="2200" dirty="0">
                <a:solidFill>
                  <a:srgbClr val="FFFFFF"/>
                </a:solidFill>
              </a:rPr>
              <a:t>.</a:t>
            </a:r>
          </a:p>
          <a:p>
            <a:pPr lvl="0" algn="l" rtl="0">
              <a:spcBef>
                <a:spcPct val="20000"/>
              </a:spcBef>
              <a:buSzPct val="85000"/>
            </a:pPr>
            <a:endParaRPr lang="en-US" sz="3100" b="1" dirty="0">
              <a:solidFill>
                <a:srgbClr val="002060"/>
              </a:solidFill>
              <a:latin typeface="Times New Roman" pitchFamily="18" charset="0"/>
              <a:cs typeface="Times New Roman" pitchFamily="18" charset="0"/>
            </a:endParaRPr>
          </a:p>
        </p:txBody>
      </p:sp>
      <p:cxnSp>
        <p:nvCxnSpPr>
          <p:cNvPr id="3" name="Straight Arrow Connector 2"/>
          <p:cNvCxnSpPr/>
          <p:nvPr/>
        </p:nvCxnSpPr>
        <p:spPr>
          <a:xfrm>
            <a:off x="2699968" y="3068960"/>
            <a:ext cx="1584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4" name="Straight Arrow Connector 3"/>
          <p:cNvCxnSpPr/>
          <p:nvPr/>
        </p:nvCxnSpPr>
        <p:spPr>
          <a:xfrm>
            <a:off x="2699968" y="3573016"/>
            <a:ext cx="1584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52766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07504" y="416501"/>
            <a:ext cx="8856984" cy="6290953"/>
          </a:xfrm>
          <a:prstGeom prst="rect">
            <a:avLst/>
          </a:prstGeom>
        </p:spPr>
        <p:txBody>
          <a:bodyPr wrap="square">
            <a:spAutoFit/>
          </a:bodyPr>
          <a:lstStyle/>
          <a:p>
            <a:pPr marL="457200" lvl="0" indent="-457200" algn="l" rtl="0">
              <a:lnSpc>
                <a:spcPct val="80000"/>
              </a:lnSpc>
              <a:spcBef>
                <a:spcPct val="20000"/>
              </a:spcBef>
              <a:buClr>
                <a:srgbClr val="FF0000"/>
              </a:buClr>
              <a:buSzPct val="85000"/>
              <a:buFont typeface="Wingdings" pitchFamily="2" charset="2"/>
              <a:buChar char="v"/>
            </a:pPr>
            <a:r>
              <a:rPr lang="en-US" sz="2800" b="1" dirty="0">
                <a:solidFill>
                  <a:srgbClr val="C00000"/>
                </a:solidFill>
                <a:latin typeface="Times New Roman" pitchFamily="18" charset="0"/>
                <a:cs typeface="Times New Roman" pitchFamily="18" charset="0"/>
              </a:rPr>
              <a:t>Oxidation of Hydrocarbon</a:t>
            </a:r>
          </a:p>
          <a:p>
            <a:pPr lvl="0" algn="l" rtl="0">
              <a:spcBef>
                <a:spcPct val="20000"/>
              </a:spcBef>
              <a:buClr>
                <a:srgbClr val="93A299"/>
              </a:buClr>
              <a:buSzPct val="85000"/>
            </a:pPr>
            <a:r>
              <a:rPr lang="en-US" sz="2600" b="1" dirty="0" smtClean="0">
                <a:solidFill>
                  <a:srgbClr val="F3F2DC">
                    <a:lumMod val="10000"/>
                  </a:srgbClr>
                </a:solidFill>
                <a:latin typeface="Times New Roman" pitchFamily="18" charset="0"/>
                <a:cs typeface="Times New Roman" pitchFamily="18" charset="0"/>
              </a:rPr>
              <a:t> In </a:t>
            </a:r>
            <a:r>
              <a:rPr lang="en-US" sz="2600" b="1" dirty="0">
                <a:solidFill>
                  <a:srgbClr val="F3F2DC">
                    <a:lumMod val="10000"/>
                  </a:srgbClr>
                </a:solidFill>
                <a:latin typeface="Times New Roman" pitchFamily="18" charset="0"/>
                <a:cs typeface="Times New Roman" pitchFamily="18" charset="0"/>
              </a:rPr>
              <a:t>polluted </a:t>
            </a:r>
            <a:r>
              <a:rPr lang="en-US" sz="2600" b="1" dirty="0">
                <a:latin typeface="Times New Roman" pitchFamily="18" charset="0"/>
                <a:cs typeface="Times New Roman" pitchFamily="18" charset="0"/>
              </a:rPr>
              <a:t>atmosphere </a:t>
            </a:r>
            <a:r>
              <a:rPr lang="en-US" sz="2600" dirty="0">
                <a:latin typeface="Times New Roman" pitchFamily="18" charset="0"/>
                <a:cs typeface="Times New Roman" pitchFamily="18" charset="0"/>
              </a:rPr>
              <a:t>such shifts in </a:t>
            </a:r>
            <a:r>
              <a:rPr lang="en-US" sz="2600" b="1" dirty="0">
                <a:solidFill>
                  <a:srgbClr val="FF0000"/>
                </a:solidFill>
                <a:latin typeface="Times New Roman" pitchFamily="18" charset="0"/>
                <a:cs typeface="Times New Roman" pitchFamily="18" charset="0"/>
              </a:rPr>
              <a:t>O</a:t>
            </a:r>
            <a:r>
              <a:rPr lang="en-US" sz="2600" b="1" baseline="-25000" dirty="0">
                <a:solidFill>
                  <a:srgbClr val="FF0000"/>
                </a:solidFill>
                <a:latin typeface="Times New Roman" pitchFamily="18" charset="0"/>
                <a:cs typeface="Times New Roman" pitchFamily="18" charset="0"/>
              </a:rPr>
              <a:t>3</a:t>
            </a:r>
            <a:r>
              <a:rPr lang="en-US" sz="2600" dirty="0">
                <a:solidFill>
                  <a:srgbClr val="FFFFFF"/>
                </a:solidFill>
                <a:latin typeface="Times New Roman" pitchFamily="18" charset="0"/>
                <a:cs typeface="Times New Roman" pitchFamily="18" charset="0"/>
              </a:rPr>
              <a:t> </a:t>
            </a:r>
            <a:r>
              <a:rPr lang="en-US" sz="2600" dirty="0">
                <a:latin typeface="Times New Roman" pitchFamily="18" charset="0"/>
                <a:cs typeface="Times New Roman" pitchFamily="18" charset="0"/>
              </a:rPr>
              <a:t>occur in presence of  </a:t>
            </a:r>
            <a:r>
              <a:rPr lang="en-US" sz="2600" b="1" dirty="0">
                <a:solidFill>
                  <a:srgbClr val="FF0000"/>
                </a:solidFill>
                <a:latin typeface="Times New Roman" pitchFamily="18" charset="0"/>
                <a:cs typeface="Times New Roman" pitchFamily="18" charset="0"/>
              </a:rPr>
              <a:t>RO</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itchFamily="18" charset="0"/>
                <a:cs typeface="Times New Roman" pitchFamily="18" charset="0"/>
              </a:rPr>
              <a:t>  </a:t>
            </a:r>
            <a:r>
              <a:rPr lang="en-US" sz="2600" b="1" dirty="0">
                <a:solidFill>
                  <a:srgbClr val="00B050"/>
                </a:solidFill>
                <a:latin typeface="Times New Roman" pitchFamily="18" charset="0"/>
                <a:cs typeface="Times New Roman" pitchFamily="18" charset="0"/>
              </a:rPr>
              <a:t>" V.O.C" </a:t>
            </a:r>
            <a:r>
              <a:rPr lang="en-US" sz="2600" dirty="0">
                <a:latin typeface="Times New Roman" pitchFamily="18" charset="0"/>
                <a:cs typeface="Times New Roman" pitchFamily="18" charset="0"/>
              </a:rPr>
              <a:t>produced by oxidation of   </a:t>
            </a:r>
            <a:r>
              <a:rPr lang="en-US" sz="2600" b="1" dirty="0">
                <a:solidFill>
                  <a:srgbClr val="FF0000"/>
                </a:solidFill>
                <a:latin typeface="Times New Roman" pitchFamily="18" charset="0"/>
                <a:cs typeface="Times New Roman" pitchFamily="18" charset="0"/>
              </a:rPr>
              <a:t>HC</a:t>
            </a:r>
            <a:r>
              <a:rPr lang="en-US" sz="3500" b="1" baseline="-25000" dirty="0">
                <a:solidFill>
                  <a:srgbClr val="FF0000"/>
                </a:solidFill>
                <a:latin typeface="Times New Roman" pitchFamily="18" charset="0"/>
                <a:cs typeface="Times New Roman" pitchFamily="18" charset="0"/>
              </a:rPr>
              <a:t>s</a:t>
            </a:r>
            <a:r>
              <a:rPr lang="en-US" sz="2600" b="1" baseline="-25000" dirty="0">
                <a:solidFill>
                  <a:srgbClr val="FF0000"/>
                </a:solidFill>
                <a:latin typeface="Times New Roman" pitchFamily="18" charset="0"/>
                <a:cs typeface="Times New Roman" pitchFamily="18" charset="0"/>
              </a:rPr>
              <a:t>.</a:t>
            </a:r>
            <a:endParaRPr lang="en-US" sz="2600" b="1" dirty="0">
              <a:solidFill>
                <a:srgbClr val="FF0000"/>
              </a:solidFill>
              <a:latin typeface="Times New Roman" pitchFamily="18" charset="0"/>
              <a:cs typeface="Times New Roman" pitchFamily="18" charset="0"/>
            </a:endParaRPr>
          </a:p>
          <a:p>
            <a:pPr marL="182880" lvl="0" indent="-182880" algn="l" rtl="0">
              <a:spcBef>
                <a:spcPct val="20000"/>
              </a:spcBef>
              <a:buClr>
                <a:srgbClr val="93A299"/>
              </a:buClr>
              <a:buSzPct val="85000"/>
              <a:buFont typeface="Arial" pitchFamily="34" charset="0"/>
              <a:buChar char="•"/>
            </a:pPr>
            <a:r>
              <a:rPr lang="en-US" sz="2200" b="1" dirty="0">
                <a:solidFill>
                  <a:srgbClr val="C00000"/>
                </a:solidFill>
                <a:latin typeface="Times New Roman" pitchFamily="18" charset="0"/>
                <a:cs typeface="Times New Roman" pitchFamily="18" charset="0"/>
              </a:rPr>
              <a:t>          </a:t>
            </a:r>
            <a:r>
              <a:rPr lang="en-US" sz="2600" b="1" dirty="0">
                <a:solidFill>
                  <a:srgbClr val="C00000"/>
                </a:solidFill>
                <a:latin typeface="Times New Roman" pitchFamily="18" charset="0"/>
                <a:cs typeface="Times New Roman" pitchFamily="18" charset="0"/>
              </a:rPr>
              <a:t>RO2. + NO                    NO</a:t>
            </a:r>
            <a:r>
              <a:rPr lang="en-US" sz="1900" b="1" dirty="0">
                <a:solidFill>
                  <a:srgbClr val="C00000"/>
                </a:solidFill>
                <a:latin typeface="Times New Roman" pitchFamily="18" charset="0"/>
                <a:cs typeface="Times New Roman" pitchFamily="18" charset="0"/>
              </a:rPr>
              <a:t>2</a:t>
            </a:r>
            <a:r>
              <a:rPr lang="en-US" sz="2600" b="1" dirty="0">
                <a:solidFill>
                  <a:srgbClr val="C00000"/>
                </a:solidFill>
                <a:latin typeface="Times New Roman" pitchFamily="18" charset="0"/>
                <a:cs typeface="Times New Roman" pitchFamily="18" charset="0"/>
              </a:rPr>
              <a:t>  +  RO</a:t>
            </a:r>
          </a:p>
          <a:p>
            <a:pPr marL="182880" lvl="0" indent="-182880" algn="l" rtl="0">
              <a:spcBef>
                <a:spcPct val="20000"/>
              </a:spcBef>
              <a:buClr>
                <a:srgbClr val="93A299"/>
              </a:buClr>
              <a:buSzPct val="85000"/>
              <a:buFont typeface="Arial" pitchFamily="34" charset="0"/>
              <a:buChar char="•"/>
            </a:pPr>
            <a:r>
              <a:rPr lang="en-US" sz="2600" b="1" dirty="0">
                <a:solidFill>
                  <a:srgbClr val="C00000"/>
                </a:solidFill>
                <a:latin typeface="Times New Roman" pitchFamily="18" charset="0"/>
                <a:cs typeface="Times New Roman" pitchFamily="18" charset="0"/>
              </a:rPr>
              <a:t>        NO2 + </a:t>
            </a:r>
            <a:r>
              <a:rPr lang="el-GR" sz="3200" b="1" dirty="0">
                <a:solidFill>
                  <a:srgbClr val="00B050"/>
                </a:solidFill>
                <a:latin typeface="Times New Roman" pitchFamily="18" charset="0"/>
                <a:cs typeface="Times New Roman" pitchFamily="18" charset="0"/>
              </a:rPr>
              <a:t>λν</a:t>
            </a:r>
            <a:r>
              <a:rPr lang="en-US" sz="2600" b="1" dirty="0" smtClean="0">
                <a:solidFill>
                  <a:srgbClr val="C00000"/>
                </a:solidFill>
                <a:latin typeface="Times New Roman" pitchFamily="18" charset="0"/>
                <a:cs typeface="Times New Roman" pitchFamily="18" charset="0"/>
              </a:rPr>
              <a:t>                       </a:t>
            </a:r>
            <a:r>
              <a:rPr lang="en-US" sz="2600" b="1" dirty="0">
                <a:solidFill>
                  <a:srgbClr val="C00000"/>
                </a:solidFill>
                <a:latin typeface="Times New Roman" pitchFamily="18" charset="0"/>
                <a:cs typeface="Times New Roman" pitchFamily="18" charset="0"/>
              </a:rPr>
              <a:t>NO  + O*     </a:t>
            </a:r>
          </a:p>
          <a:p>
            <a:pPr marL="182880" lvl="0" indent="-182880" algn="l" rtl="0">
              <a:spcBef>
                <a:spcPct val="20000"/>
              </a:spcBef>
              <a:buClr>
                <a:srgbClr val="93A299"/>
              </a:buClr>
              <a:buSzPct val="85000"/>
              <a:buFont typeface="Arial" pitchFamily="34" charset="0"/>
              <a:buChar char="•"/>
            </a:pPr>
            <a:r>
              <a:rPr lang="en-US" sz="2600" b="1" dirty="0">
                <a:solidFill>
                  <a:srgbClr val="C00000"/>
                </a:solidFill>
                <a:latin typeface="Times New Roman" pitchFamily="18" charset="0"/>
                <a:cs typeface="Times New Roman" pitchFamily="18" charset="0"/>
              </a:rPr>
              <a:t>        O* + O</a:t>
            </a:r>
            <a:r>
              <a:rPr lang="en-US" sz="1900" b="1" dirty="0">
                <a:solidFill>
                  <a:srgbClr val="C00000"/>
                </a:solidFill>
                <a:latin typeface="Times New Roman" pitchFamily="18" charset="0"/>
                <a:cs typeface="Times New Roman" pitchFamily="18" charset="0"/>
              </a:rPr>
              <a:t>2</a:t>
            </a:r>
            <a:r>
              <a:rPr lang="en-US" sz="2600" b="1" dirty="0">
                <a:solidFill>
                  <a:srgbClr val="C00000"/>
                </a:solidFill>
                <a:latin typeface="Times New Roman" pitchFamily="18" charset="0"/>
                <a:cs typeface="Times New Roman" pitchFamily="18" charset="0"/>
              </a:rPr>
              <a:t> + M                 </a:t>
            </a:r>
            <a:r>
              <a:rPr lang="en-US" sz="2600" b="1" dirty="0" smtClean="0">
                <a:solidFill>
                  <a:srgbClr val="C00000"/>
                </a:solidFill>
                <a:latin typeface="Times New Roman" pitchFamily="18" charset="0"/>
                <a:cs typeface="Times New Roman" pitchFamily="18" charset="0"/>
              </a:rPr>
              <a:t> O</a:t>
            </a:r>
            <a:r>
              <a:rPr lang="en-US" sz="1900" b="1" dirty="0" smtClean="0">
                <a:solidFill>
                  <a:srgbClr val="C00000"/>
                </a:solidFill>
                <a:latin typeface="Times New Roman" pitchFamily="18" charset="0"/>
                <a:cs typeface="Times New Roman" pitchFamily="18" charset="0"/>
              </a:rPr>
              <a:t>3</a:t>
            </a:r>
            <a:r>
              <a:rPr lang="en-US" sz="2600" b="1" dirty="0" smtClean="0">
                <a:solidFill>
                  <a:srgbClr val="C00000"/>
                </a:solidFill>
                <a:latin typeface="Times New Roman" pitchFamily="18" charset="0"/>
                <a:cs typeface="Times New Roman" pitchFamily="18" charset="0"/>
              </a:rPr>
              <a:t> </a:t>
            </a:r>
            <a:r>
              <a:rPr lang="en-US" sz="2600" b="1" dirty="0">
                <a:solidFill>
                  <a:srgbClr val="C00000"/>
                </a:solidFill>
                <a:latin typeface="Times New Roman" pitchFamily="18" charset="0"/>
                <a:cs typeface="Times New Roman" pitchFamily="18" charset="0"/>
              </a:rPr>
              <a:t>+ M     </a:t>
            </a:r>
          </a:p>
          <a:p>
            <a:pPr lvl="0" algn="l" rtl="0">
              <a:spcBef>
                <a:spcPct val="20000"/>
              </a:spcBef>
              <a:buClr>
                <a:srgbClr val="93A299"/>
              </a:buClr>
              <a:buSzPct val="85000"/>
            </a:pPr>
            <a:r>
              <a:rPr lang="en-US" sz="2200" b="1" dirty="0">
                <a:solidFill>
                  <a:srgbClr val="C00000"/>
                </a:solidFill>
                <a:latin typeface="Times New Roman" pitchFamily="18" charset="0"/>
                <a:cs typeface="Times New Roman" pitchFamily="18" charset="0"/>
              </a:rPr>
              <a:t>    </a:t>
            </a:r>
            <a:r>
              <a:rPr lang="en-US" sz="2600" b="1" dirty="0">
                <a:solidFill>
                  <a:srgbClr val="00B050"/>
                </a:solidFill>
                <a:latin typeface="Times New Roman" pitchFamily="18" charset="0"/>
                <a:cs typeface="Times New Roman" pitchFamily="18" charset="0"/>
              </a:rPr>
              <a:t>Net :  RO</a:t>
            </a:r>
            <a:r>
              <a:rPr lang="en-US" sz="1900" b="1" dirty="0">
                <a:solidFill>
                  <a:srgbClr val="00B050"/>
                </a:solidFill>
                <a:latin typeface="Times New Roman" pitchFamily="18" charset="0"/>
                <a:cs typeface="Times New Roman" pitchFamily="18" charset="0"/>
              </a:rPr>
              <a:t>2</a:t>
            </a:r>
            <a:r>
              <a:rPr lang="en-US" sz="2600" b="1" dirty="0">
                <a:solidFill>
                  <a:srgbClr val="00B050"/>
                </a:solidFill>
                <a:latin typeface="Times New Roman" pitchFamily="18" charset="0"/>
                <a:cs typeface="Times New Roman" pitchFamily="18" charset="0"/>
              </a:rPr>
              <a:t>.   +  O</a:t>
            </a:r>
            <a:r>
              <a:rPr lang="en-US" sz="1900" b="1" dirty="0">
                <a:solidFill>
                  <a:srgbClr val="00B050"/>
                </a:solidFill>
                <a:latin typeface="Times New Roman" pitchFamily="18" charset="0"/>
                <a:cs typeface="Times New Roman" pitchFamily="18" charset="0"/>
              </a:rPr>
              <a:t>2</a:t>
            </a:r>
            <a:r>
              <a:rPr lang="en-US" sz="2600" b="1" dirty="0">
                <a:solidFill>
                  <a:srgbClr val="00B050"/>
                </a:solidFill>
                <a:latin typeface="Times New Roman" pitchFamily="18" charset="0"/>
                <a:cs typeface="Times New Roman" pitchFamily="18" charset="0"/>
              </a:rPr>
              <a:t>  + NO</a:t>
            </a:r>
            <a:r>
              <a:rPr lang="en-US" sz="1900" b="1" dirty="0">
                <a:solidFill>
                  <a:srgbClr val="00B050"/>
                </a:solidFill>
                <a:latin typeface="Times New Roman" pitchFamily="18" charset="0"/>
                <a:cs typeface="Times New Roman" pitchFamily="18" charset="0"/>
              </a:rPr>
              <a:t>2</a:t>
            </a:r>
            <a:r>
              <a:rPr lang="en-US" sz="2600" b="1" dirty="0">
                <a:solidFill>
                  <a:srgbClr val="00B050"/>
                </a:solidFill>
                <a:latin typeface="Times New Roman" pitchFamily="18" charset="0"/>
                <a:cs typeface="Times New Roman" pitchFamily="18" charset="0"/>
              </a:rPr>
              <a:t>  + </a:t>
            </a:r>
            <a:r>
              <a:rPr lang="el-GR" sz="3200" b="1" dirty="0">
                <a:solidFill>
                  <a:srgbClr val="00B050"/>
                </a:solidFill>
                <a:latin typeface="Times New Roman" pitchFamily="18" charset="0"/>
                <a:cs typeface="Times New Roman" pitchFamily="18" charset="0"/>
              </a:rPr>
              <a:t>λν</a:t>
            </a:r>
            <a:r>
              <a:rPr lang="en-US" sz="2600" b="1" dirty="0" smtClean="0">
                <a:solidFill>
                  <a:srgbClr val="00B050"/>
                </a:solidFill>
                <a:latin typeface="Times New Roman" pitchFamily="18" charset="0"/>
                <a:cs typeface="Times New Roman" pitchFamily="18" charset="0"/>
              </a:rPr>
              <a:t>                    </a:t>
            </a:r>
            <a:r>
              <a:rPr lang="en-US" sz="2200" b="1" dirty="0">
                <a:solidFill>
                  <a:srgbClr val="C00000"/>
                </a:solidFill>
                <a:latin typeface="Times New Roman" pitchFamily="18" charset="0"/>
                <a:cs typeface="Times New Roman" pitchFamily="18" charset="0"/>
              </a:rPr>
              <a:t>RO.  +  O</a:t>
            </a:r>
            <a:r>
              <a:rPr lang="en-US" sz="1500" b="1" dirty="0">
                <a:solidFill>
                  <a:srgbClr val="C00000"/>
                </a:solidFill>
                <a:latin typeface="Times New Roman" pitchFamily="18" charset="0"/>
                <a:cs typeface="Times New Roman" pitchFamily="18" charset="0"/>
              </a:rPr>
              <a:t>3</a:t>
            </a:r>
            <a:r>
              <a:rPr lang="en-US" sz="2400" b="1" dirty="0">
                <a:solidFill>
                  <a:srgbClr val="C00000"/>
                </a:solidFill>
                <a:latin typeface="Times New Roman" pitchFamily="18" charset="0"/>
                <a:cs typeface="Times New Roman" pitchFamily="18" charset="0"/>
              </a:rPr>
              <a:t>+</a:t>
            </a:r>
            <a:r>
              <a:rPr lang="en-US" sz="2600" b="1" dirty="0">
                <a:solidFill>
                  <a:srgbClr val="FF3399"/>
                </a:solidFill>
                <a:latin typeface="Times New Roman" pitchFamily="18" charset="0"/>
                <a:cs typeface="Times New Roman" pitchFamily="18" charset="0"/>
              </a:rPr>
              <a:t> </a:t>
            </a:r>
            <a:r>
              <a:rPr lang="en-US" sz="2200" b="1" dirty="0">
                <a:solidFill>
                  <a:srgbClr val="C00000"/>
                </a:solidFill>
                <a:latin typeface="Times New Roman" pitchFamily="18" charset="0"/>
                <a:cs typeface="Times New Roman" pitchFamily="18" charset="0"/>
              </a:rPr>
              <a:t>NO</a:t>
            </a:r>
          </a:p>
          <a:p>
            <a:pPr lvl="0" algn="l" rtl="0">
              <a:spcBef>
                <a:spcPct val="20000"/>
              </a:spcBef>
              <a:buClr>
                <a:srgbClr val="93A299"/>
              </a:buClr>
              <a:buSzPct val="85000"/>
            </a:pPr>
            <a:r>
              <a:rPr lang="en-US" sz="2200" b="1" dirty="0">
                <a:solidFill>
                  <a:srgbClr val="C00000"/>
                </a:solidFill>
                <a:latin typeface="Times New Roman" pitchFamily="18" charset="0"/>
                <a:cs typeface="Times New Roman" pitchFamily="18" charset="0"/>
              </a:rPr>
              <a:t>                </a:t>
            </a:r>
            <a:r>
              <a:rPr lang="en-US" sz="2600" b="1" dirty="0">
                <a:solidFill>
                  <a:srgbClr val="FF3399"/>
                </a:solidFill>
                <a:latin typeface="Times New Roman" pitchFamily="18" charset="0"/>
                <a:cs typeface="Times New Roman" pitchFamily="18" charset="0"/>
              </a:rPr>
              <a:t>V.O.C + O</a:t>
            </a:r>
            <a:r>
              <a:rPr lang="en-US" sz="1900" b="1" dirty="0">
                <a:solidFill>
                  <a:srgbClr val="FF3399"/>
                </a:solidFill>
                <a:latin typeface="Times New Roman" pitchFamily="18" charset="0"/>
                <a:cs typeface="Times New Roman" pitchFamily="18" charset="0"/>
              </a:rPr>
              <a:t>2</a:t>
            </a:r>
            <a:r>
              <a:rPr lang="en-US" sz="2600" b="1" dirty="0">
                <a:solidFill>
                  <a:srgbClr val="FF3399"/>
                </a:solidFill>
                <a:latin typeface="Times New Roman" pitchFamily="18" charset="0"/>
                <a:cs typeface="Times New Roman" pitchFamily="18" charset="0"/>
              </a:rPr>
              <a:t> + NO</a:t>
            </a:r>
            <a:r>
              <a:rPr lang="en-US" sz="1900" b="1" dirty="0">
                <a:solidFill>
                  <a:srgbClr val="FF3399"/>
                </a:solidFill>
                <a:latin typeface="Times New Roman" pitchFamily="18" charset="0"/>
                <a:cs typeface="Times New Roman" pitchFamily="18" charset="0"/>
              </a:rPr>
              <a:t>2</a:t>
            </a:r>
            <a:r>
              <a:rPr lang="en-US" sz="2600" b="1" dirty="0">
                <a:solidFill>
                  <a:srgbClr val="FF3399"/>
                </a:solidFill>
                <a:latin typeface="Times New Roman" pitchFamily="18" charset="0"/>
                <a:cs typeface="Times New Roman" pitchFamily="18" charset="0"/>
              </a:rPr>
              <a:t>  + </a:t>
            </a:r>
            <a:r>
              <a:rPr lang="el-GR" sz="3200" b="1" dirty="0">
                <a:solidFill>
                  <a:srgbClr val="00B050"/>
                </a:solidFill>
                <a:latin typeface="Times New Roman" pitchFamily="18" charset="0"/>
                <a:cs typeface="Times New Roman" pitchFamily="18" charset="0"/>
              </a:rPr>
              <a:t>λν</a:t>
            </a:r>
            <a:r>
              <a:rPr lang="en-US" sz="2600" b="1" dirty="0" smtClean="0">
                <a:solidFill>
                  <a:srgbClr val="00B050"/>
                </a:solidFill>
                <a:latin typeface="Times New Roman" pitchFamily="18" charset="0"/>
                <a:cs typeface="Times New Roman" pitchFamily="18" charset="0"/>
              </a:rPr>
              <a:t>                   </a:t>
            </a:r>
            <a:r>
              <a:rPr lang="en-US" sz="2600" b="1" dirty="0" err="1" smtClean="0">
                <a:solidFill>
                  <a:srgbClr val="FF3399"/>
                </a:solidFill>
                <a:latin typeface="Times New Roman" pitchFamily="18" charset="0"/>
                <a:cs typeface="Times New Roman" pitchFamily="18" charset="0"/>
              </a:rPr>
              <a:t>Ald</a:t>
            </a:r>
            <a:r>
              <a:rPr lang="en-US" sz="2600" b="1" dirty="0" smtClean="0">
                <a:solidFill>
                  <a:srgbClr val="FF3399"/>
                </a:solidFill>
                <a:latin typeface="Times New Roman" pitchFamily="18" charset="0"/>
                <a:cs typeface="Times New Roman" pitchFamily="18" charset="0"/>
              </a:rPr>
              <a:t> </a:t>
            </a:r>
            <a:r>
              <a:rPr lang="en-US" sz="2600" b="1" dirty="0">
                <a:solidFill>
                  <a:srgbClr val="FF3399"/>
                </a:solidFill>
                <a:latin typeface="Times New Roman" pitchFamily="18" charset="0"/>
                <a:cs typeface="Times New Roman" pitchFamily="18" charset="0"/>
              </a:rPr>
              <a:t>+ O</a:t>
            </a:r>
            <a:r>
              <a:rPr lang="en-US" sz="1900" b="1" dirty="0">
                <a:solidFill>
                  <a:srgbClr val="FF3399"/>
                </a:solidFill>
                <a:latin typeface="Times New Roman" pitchFamily="18" charset="0"/>
                <a:cs typeface="Times New Roman" pitchFamily="18" charset="0"/>
              </a:rPr>
              <a:t>3</a:t>
            </a:r>
            <a:r>
              <a:rPr lang="en-US" sz="2600" b="1" dirty="0">
                <a:solidFill>
                  <a:srgbClr val="FF3399"/>
                </a:solidFill>
                <a:latin typeface="Times New Roman" pitchFamily="18" charset="0"/>
                <a:cs typeface="Times New Roman" pitchFamily="18" charset="0"/>
              </a:rPr>
              <a:t> + NO</a:t>
            </a:r>
          </a:p>
          <a:p>
            <a:pPr marL="182880" lvl="0" indent="-182880" algn="l" rtl="0">
              <a:spcBef>
                <a:spcPct val="20000"/>
              </a:spcBef>
              <a:buClr>
                <a:srgbClr val="93A299"/>
              </a:buClr>
              <a:buSzPct val="85000"/>
              <a:buFont typeface="Arial" pitchFamily="34" charset="0"/>
              <a:buChar char="•"/>
            </a:pPr>
            <a:r>
              <a:rPr lang="en-US" sz="2600" dirty="0">
                <a:latin typeface="Times New Roman" pitchFamily="18" charset="0"/>
                <a:cs typeface="Times New Roman" pitchFamily="18" charset="0"/>
              </a:rPr>
              <a:t>In very polluted, </a:t>
            </a:r>
            <a:r>
              <a:rPr lang="en-US" sz="2600" b="1" dirty="0">
                <a:solidFill>
                  <a:srgbClr val="FF0000"/>
                </a:solidFill>
              </a:rPr>
              <a:t>O</a:t>
            </a:r>
            <a:r>
              <a:rPr lang="en-US" sz="2600" b="1" baseline="-25000" dirty="0">
                <a:solidFill>
                  <a:srgbClr val="FF0000"/>
                </a:solidFill>
              </a:rPr>
              <a:t>3</a:t>
            </a:r>
            <a:r>
              <a:rPr lang="en-US" sz="2600" baseline="-25000" dirty="0">
                <a:solidFill>
                  <a:srgbClr val="FFFFFF"/>
                </a:solidFill>
              </a:rPr>
              <a:t> </a:t>
            </a:r>
            <a:r>
              <a:rPr lang="en-US" sz="2600" dirty="0">
                <a:latin typeface="Times New Roman" pitchFamily="18" charset="0"/>
                <a:cs typeface="Times New Roman" pitchFamily="18" charset="0"/>
              </a:rPr>
              <a:t>conc. "a function of intensity of sunlight".</a:t>
            </a:r>
          </a:p>
          <a:p>
            <a:pPr marL="182880" lvl="0" indent="-182880" algn="l" rtl="0">
              <a:spcBef>
                <a:spcPct val="20000"/>
              </a:spcBef>
              <a:buClr>
                <a:srgbClr val="93A299"/>
              </a:buClr>
              <a:buSzPct val="85000"/>
              <a:buFont typeface="Arial" pitchFamily="34" charset="0"/>
              <a:buChar char="•"/>
            </a:pPr>
            <a:r>
              <a:rPr lang="en-US" sz="2600" b="1" dirty="0">
                <a:solidFill>
                  <a:srgbClr val="FF0000"/>
                </a:solidFill>
              </a:rPr>
              <a:t>NO</a:t>
            </a:r>
            <a:r>
              <a:rPr lang="en-US" sz="2600" b="1" baseline="-25000" dirty="0">
                <a:solidFill>
                  <a:srgbClr val="FF0000"/>
                </a:solidFill>
              </a:rPr>
              <a:t>2</a:t>
            </a:r>
            <a:r>
              <a:rPr lang="en-US" sz="2600" b="1" dirty="0">
                <a:solidFill>
                  <a:srgbClr val="FF0000"/>
                </a:solidFill>
              </a:rPr>
              <a:t>  / NO  , HC</a:t>
            </a:r>
            <a:r>
              <a:rPr lang="en-US" sz="2200" b="1" dirty="0">
                <a:solidFill>
                  <a:srgbClr val="FF0000"/>
                </a:solidFill>
              </a:rPr>
              <a:t>s</a:t>
            </a:r>
            <a:r>
              <a:rPr lang="en-US" sz="2600" b="1" dirty="0">
                <a:solidFill>
                  <a:srgbClr val="FF0000"/>
                </a:solidFill>
              </a:rPr>
              <a:t>  </a:t>
            </a:r>
            <a:r>
              <a:rPr lang="en-US" sz="2600" dirty="0">
                <a:latin typeface="Times New Roman" pitchFamily="18" charset="0"/>
                <a:cs typeface="Times New Roman" pitchFamily="18" charset="0"/>
              </a:rPr>
              <a:t>&amp;  other pollutants , as aldehyde &amp; CO</a:t>
            </a:r>
            <a:r>
              <a:rPr lang="en-US" sz="2600" dirty="0">
                <a:solidFill>
                  <a:srgbClr val="FFFFFF"/>
                </a:solidFill>
              </a:rPr>
              <a:t> </a:t>
            </a:r>
            <a:r>
              <a:rPr lang="en-US" sz="2600" dirty="0">
                <a:latin typeface="Times New Roman" pitchFamily="18" charset="0"/>
                <a:cs typeface="Times New Roman" pitchFamily="18" charset="0"/>
              </a:rPr>
              <a:t>react photo chemically to produce </a:t>
            </a:r>
            <a:r>
              <a:rPr lang="en-US" sz="2600" b="1" dirty="0">
                <a:solidFill>
                  <a:srgbClr val="FF0000"/>
                </a:solidFill>
              </a:rPr>
              <a:t>RO</a:t>
            </a:r>
            <a:r>
              <a:rPr lang="en-US" sz="2600" b="1" baseline="-25000" dirty="0">
                <a:solidFill>
                  <a:srgbClr val="FF0000"/>
                </a:solidFill>
              </a:rPr>
              <a:t>2</a:t>
            </a:r>
            <a:r>
              <a:rPr lang="en-US" sz="2600" b="1" dirty="0">
                <a:solidFill>
                  <a:srgbClr val="FF0000"/>
                </a:solidFill>
              </a:rPr>
              <a:t>.</a:t>
            </a:r>
          </a:p>
          <a:p>
            <a:pPr marL="182880" lvl="0" indent="-182880" algn="l" rtl="0">
              <a:spcBef>
                <a:spcPct val="20000"/>
              </a:spcBef>
              <a:buClr>
                <a:srgbClr val="93A299"/>
              </a:buClr>
              <a:buSzPct val="85000"/>
              <a:buFont typeface="Arial" pitchFamily="34" charset="0"/>
              <a:buChar char="•"/>
            </a:pPr>
            <a:r>
              <a:rPr lang="en-US" sz="2600" dirty="0">
                <a:latin typeface="Times New Roman" pitchFamily="18" charset="0"/>
                <a:cs typeface="Times New Roman" pitchFamily="18" charset="0"/>
              </a:rPr>
              <a:t>Increase in  </a:t>
            </a:r>
            <a:r>
              <a:rPr lang="en-US" sz="2600" b="1" dirty="0">
                <a:solidFill>
                  <a:srgbClr val="FF0000"/>
                </a:solidFill>
              </a:rPr>
              <a:t>NO</a:t>
            </a:r>
            <a:r>
              <a:rPr lang="en-US" sz="2600" b="1" baseline="-25000" dirty="0">
                <a:solidFill>
                  <a:srgbClr val="FF0000"/>
                </a:solidFill>
              </a:rPr>
              <a:t>2</a:t>
            </a:r>
            <a:r>
              <a:rPr lang="en-US" sz="2600" b="1" dirty="0">
                <a:solidFill>
                  <a:srgbClr val="FF0000"/>
                </a:solidFill>
              </a:rPr>
              <a:t> / NO </a:t>
            </a:r>
            <a:r>
              <a:rPr lang="en-US" sz="2600" dirty="0">
                <a:latin typeface="Times New Roman" pitchFamily="18" charset="0"/>
                <a:cs typeface="Times New Roman" pitchFamily="18" charset="0"/>
              </a:rPr>
              <a:t>caused by atmospheric reactions involving</a:t>
            </a:r>
            <a:r>
              <a:rPr lang="en-US" sz="2600" dirty="0">
                <a:solidFill>
                  <a:srgbClr val="FFFFFF"/>
                </a:solidFill>
              </a:rPr>
              <a:t> </a:t>
            </a:r>
            <a:r>
              <a:rPr lang="en-US" sz="2600" b="1" dirty="0">
                <a:solidFill>
                  <a:srgbClr val="FF0000"/>
                </a:solidFill>
              </a:rPr>
              <a:t>RO</a:t>
            </a:r>
            <a:r>
              <a:rPr lang="en-US" sz="2600" b="1" baseline="-25000" dirty="0">
                <a:solidFill>
                  <a:srgbClr val="FF0000"/>
                </a:solidFill>
              </a:rPr>
              <a:t>2</a:t>
            </a:r>
            <a:r>
              <a:rPr lang="en-US" sz="2600" dirty="0">
                <a:solidFill>
                  <a:srgbClr val="FFFFFF"/>
                </a:solidFill>
              </a:rPr>
              <a:t> </a:t>
            </a:r>
            <a:r>
              <a:rPr lang="en-US" sz="2600" dirty="0" smtClean="0">
                <a:latin typeface="Times New Roman" pitchFamily="18" charset="0"/>
                <a:cs typeface="Times New Roman" pitchFamily="18" charset="0"/>
              </a:rPr>
              <a:t>may </a:t>
            </a:r>
            <a:r>
              <a:rPr lang="en-US" sz="2600" dirty="0">
                <a:latin typeface="Times New Roman" pitchFamily="18" charset="0"/>
                <a:cs typeface="Times New Roman" pitchFamily="18" charset="0"/>
              </a:rPr>
              <a:t>result in significant increase in </a:t>
            </a:r>
            <a:r>
              <a:rPr lang="en-US" sz="2400" b="1" dirty="0">
                <a:solidFill>
                  <a:srgbClr val="FF0000"/>
                </a:solidFill>
              </a:rPr>
              <a:t>O</a:t>
            </a:r>
            <a:r>
              <a:rPr lang="en-US" sz="2400" b="1" baseline="-25000" dirty="0">
                <a:solidFill>
                  <a:srgbClr val="FF0000"/>
                </a:solidFill>
              </a:rPr>
              <a:t>3 </a:t>
            </a:r>
            <a:r>
              <a:rPr lang="en-US" sz="2600" dirty="0" smtClean="0">
                <a:latin typeface="Times New Roman" pitchFamily="18" charset="0"/>
                <a:cs typeface="Times New Roman" pitchFamily="18" charset="0"/>
              </a:rPr>
              <a:t>levels </a:t>
            </a:r>
            <a:endParaRPr lang="en-US" sz="2600" dirty="0">
              <a:latin typeface="Times New Roman" pitchFamily="18" charset="0"/>
              <a:cs typeface="Times New Roman" pitchFamily="18" charset="0"/>
            </a:endParaRPr>
          </a:p>
        </p:txBody>
      </p:sp>
      <p:cxnSp>
        <p:nvCxnSpPr>
          <p:cNvPr id="3" name="Straight Arrow Connector 2"/>
          <p:cNvCxnSpPr/>
          <p:nvPr/>
        </p:nvCxnSpPr>
        <p:spPr>
          <a:xfrm>
            <a:off x="2879952" y="1988840"/>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4" name="Straight Arrow Connector 3"/>
          <p:cNvCxnSpPr/>
          <p:nvPr/>
        </p:nvCxnSpPr>
        <p:spPr>
          <a:xfrm>
            <a:off x="2771800" y="2564904"/>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p:nvPr/>
        </p:nvCxnSpPr>
        <p:spPr>
          <a:xfrm>
            <a:off x="2987824" y="3068960"/>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a:xfrm>
            <a:off x="5040192" y="3573016"/>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4824168" y="4221088"/>
            <a:ext cx="1260000" cy="0"/>
          </a:xfrm>
          <a:prstGeom prst="straightConnector1">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28262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435404"/>
            <a:ext cx="8424936" cy="2226507"/>
          </a:xfrm>
          <a:prstGeom prst="rect">
            <a:avLst/>
          </a:prstGeom>
        </p:spPr>
        <p:txBody>
          <a:bodyPr wrap="square">
            <a:spAutoFit/>
          </a:bodyPr>
          <a:lstStyle/>
          <a:p>
            <a:pPr marL="320040" lvl="0" indent="-320040" algn="just" rtl="0">
              <a:lnSpc>
                <a:spcPct val="150000"/>
              </a:lnSpc>
              <a:spcBef>
                <a:spcPts val="600"/>
              </a:spcBef>
              <a:buClr>
                <a:srgbClr val="C0504D"/>
              </a:buClr>
              <a:buSzPct val="60000"/>
            </a:pPr>
            <a:r>
              <a:rPr lang="en-US" sz="3200" b="1" dirty="0" smtClean="0">
                <a:effectLst>
                  <a:outerShdw blurRad="38100" dist="38100" dir="2700000" algn="tl">
                    <a:srgbClr val="000000">
                      <a:alpha val="43137"/>
                    </a:srgbClr>
                  </a:outerShdw>
                </a:effectLst>
              </a:rPr>
              <a:t>Physical</a:t>
            </a:r>
            <a:r>
              <a:rPr lang="en-US" sz="3200" b="1" dirty="0">
                <a:effectLst>
                  <a:outerShdw blurRad="38100" dist="38100" dir="2700000" algn="tl">
                    <a:srgbClr val="000000">
                      <a:alpha val="43137"/>
                    </a:srgbClr>
                  </a:outerShdw>
                </a:effectLst>
              </a:rPr>
              <a:t>, chemical or biological change in water quality that adversely affects living organisms or makes water unsuitable for use.</a:t>
            </a:r>
            <a:endParaRPr lang="ar-EG" b="1" dirty="0">
              <a:effectLst>
                <a:outerShdw blurRad="38100" dist="38100" dir="2700000" algn="tl">
                  <a:srgbClr val="000000">
                    <a:alpha val="43137"/>
                  </a:srgbClr>
                </a:outerShdw>
              </a:effectLst>
            </a:endParaRPr>
          </a:p>
        </p:txBody>
      </p:sp>
      <p:sp>
        <p:nvSpPr>
          <p:cNvPr id="3" name="Rectangle 2"/>
          <p:cNvSpPr/>
          <p:nvPr/>
        </p:nvSpPr>
        <p:spPr>
          <a:xfrm>
            <a:off x="251520" y="332656"/>
            <a:ext cx="3715633" cy="646331"/>
          </a:xfrm>
          <a:prstGeom prst="rect">
            <a:avLst/>
          </a:prstGeom>
        </p:spPr>
        <p:txBody>
          <a:bodyPr wrap="none">
            <a:spAutoFit/>
          </a:bodyPr>
          <a:lstStyle/>
          <a:p>
            <a:pPr marL="320040" lvl="0" indent="-320040" algn="l" rtl="0">
              <a:spcBef>
                <a:spcPts val="600"/>
              </a:spcBef>
              <a:buClr>
                <a:srgbClr val="C0504D"/>
              </a:buClr>
              <a:buSzPct val="60000"/>
            </a:pPr>
            <a:r>
              <a:rPr lang="en-US" sz="3600" b="1" dirty="0">
                <a:solidFill>
                  <a:srgbClr val="FF0000"/>
                </a:solidFill>
              </a:rPr>
              <a:t>1- Water Pollution:</a:t>
            </a:r>
          </a:p>
        </p:txBody>
      </p:sp>
    </p:spTree>
    <p:extLst>
      <p:ext uri="{BB962C8B-B14F-4D97-AF65-F5344CB8AC3E}">
        <p14:creationId xmlns:p14="http://schemas.microsoft.com/office/powerpoint/2010/main" val="37466296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91740"/>
            <a:ext cx="8229600" cy="788988"/>
          </a:xfrm>
        </p:spPr>
        <p:txBody>
          <a:bodyPr>
            <a:normAutofit/>
          </a:bodyPr>
          <a:lstStyle/>
          <a:p>
            <a:r>
              <a:rPr lang="en-US" sz="3600" dirty="0"/>
              <a:t>Formation of Photochemical Smog</a:t>
            </a:r>
          </a:p>
        </p:txBody>
      </p:sp>
      <p:pic>
        <p:nvPicPr>
          <p:cNvPr id="164869" name="Picture 5" descr="figure 2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90601"/>
            <a:ext cx="8784976" cy="553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176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44624"/>
            <a:ext cx="9036496" cy="6696744"/>
          </a:xfrm>
          <a:solidFill>
            <a:schemeClr val="accent6">
              <a:lumMod val="40000"/>
              <a:lumOff val="60000"/>
            </a:schemeClr>
          </a:solidFill>
        </p:spPr>
        <p:txBody>
          <a:bodyPr>
            <a:normAutofit lnSpcReduction="10000"/>
          </a:bodyPr>
          <a:lstStyle/>
          <a:p>
            <a:pPr marL="0" indent="0" algn="ctr" rtl="0">
              <a:buClr>
                <a:schemeClr val="accent4">
                  <a:lumMod val="50000"/>
                </a:schemeClr>
              </a:buClr>
              <a:buNone/>
            </a:pPr>
            <a:r>
              <a:rPr lang="en-US" sz="4000" b="1" dirty="0" smtClean="0">
                <a:solidFill>
                  <a:srgbClr val="FF0000"/>
                </a:solidFill>
              </a:rPr>
              <a:t>  </a:t>
            </a:r>
            <a:r>
              <a:rPr lang="en-US" sz="4000" b="1" dirty="0" smtClean="0">
                <a:solidFill>
                  <a:srgbClr val="002060"/>
                </a:solidFill>
                <a:latin typeface="Times New Roman" pitchFamily="18" charset="0"/>
                <a:cs typeface="Times New Roman" pitchFamily="18" charset="0"/>
              </a:rPr>
              <a:t>v Ozone </a:t>
            </a:r>
            <a:endParaRPr lang="en-US" sz="4000" b="1" dirty="0">
              <a:solidFill>
                <a:srgbClr val="002060"/>
              </a:solidFill>
              <a:latin typeface="Times New Roman" pitchFamily="18" charset="0"/>
              <a:cs typeface="Times New Roman" pitchFamily="18" charset="0"/>
            </a:endParaRPr>
          </a:p>
          <a:p>
            <a:pPr lvl="0" algn="just" rtl="0">
              <a:spcBef>
                <a:spcPts val="0"/>
              </a:spcBef>
              <a:spcAft>
                <a:spcPts val="0"/>
              </a:spcAft>
            </a:pPr>
            <a:r>
              <a:rPr lang="en-US" sz="2800" b="1" dirty="0">
                <a:solidFill>
                  <a:schemeClr val="tx1">
                    <a:lumMod val="95000"/>
                    <a:lumOff val="5000"/>
                  </a:schemeClr>
                </a:solidFill>
              </a:rPr>
              <a:t>O</a:t>
            </a:r>
            <a:r>
              <a:rPr lang="en-US" sz="2800" b="1" baseline="-25000" dirty="0">
                <a:solidFill>
                  <a:schemeClr val="tx1">
                    <a:lumMod val="95000"/>
                    <a:lumOff val="5000"/>
                  </a:schemeClr>
                </a:solidFill>
              </a:rPr>
              <a:t>3</a:t>
            </a:r>
            <a:r>
              <a:rPr lang="en-US" sz="2800" b="1" dirty="0">
                <a:solidFill>
                  <a:schemeClr val="tx1">
                    <a:lumMod val="95000"/>
                    <a:lumOff val="5000"/>
                  </a:schemeClr>
                </a:solidFill>
              </a:rPr>
              <a:t> conc. :-   0.02  -  0.05  ppm during warmer months of year </a:t>
            </a:r>
          </a:p>
          <a:p>
            <a:pPr algn="just" rtl="0">
              <a:spcBef>
                <a:spcPts val="0"/>
              </a:spcBef>
              <a:spcAft>
                <a:spcPts val="0"/>
              </a:spcAft>
            </a:pPr>
            <a:r>
              <a:rPr lang="en-US" sz="2800" b="1" dirty="0">
                <a:solidFill>
                  <a:schemeClr val="tx1">
                    <a:lumMod val="95000"/>
                    <a:lumOff val="5000"/>
                  </a:schemeClr>
                </a:solidFill>
              </a:rPr>
              <a:t>Source: </a:t>
            </a:r>
            <a:endParaRPr lang="en-US" sz="2800" b="1" dirty="0" smtClean="0">
              <a:solidFill>
                <a:schemeClr val="tx1">
                  <a:lumMod val="95000"/>
                  <a:lumOff val="5000"/>
                </a:schemeClr>
              </a:solidFill>
            </a:endParaRPr>
          </a:p>
          <a:p>
            <a:pPr lvl="0" algn="l" rtl="0" fontAlgn="base">
              <a:spcBef>
                <a:spcPts val="0"/>
              </a:spcBef>
              <a:spcAft>
                <a:spcPts val="0"/>
              </a:spcAft>
              <a:buClr>
                <a:srgbClr val="EEC85E"/>
              </a:buClr>
              <a:buSzPct val="75000"/>
              <a:buFontTx/>
              <a:buChar char="o"/>
            </a:pPr>
            <a:r>
              <a:rPr lang="en-US" sz="3000" kern="0" spc="0" dirty="0">
                <a:solidFill>
                  <a:srgbClr val="002060"/>
                </a:solidFill>
                <a:effectLst>
                  <a:outerShdw blurRad="38100" dist="38100" dir="2700000" algn="tl">
                    <a:srgbClr val="000000"/>
                  </a:outerShdw>
                </a:effectLst>
                <a:latin typeface="Comic Sans MS"/>
              </a:rPr>
              <a:t>Tropospheric Ozone</a:t>
            </a:r>
          </a:p>
          <a:p>
            <a:pPr lvl="1" algn="l" rtl="0" fontAlgn="base">
              <a:spcBef>
                <a:spcPts val="0"/>
              </a:spcBef>
              <a:spcAft>
                <a:spcPts val="0"/>
              </a:spcAft>
              <a:buClr>
                <a:srgbClr val="EEC85E"/>
              </a:buClr>
              <a:buSzPct val="60000"/>
              <a:buFontTx/>
              <a:buChar char="•"/>
            </a:pPr>
            <a:r>
              <a:rPr lang="en-US" sz="2600" kern="0" spc="0" dirty="0">
                <a:solidFill>
                  <a:srgbClr val="FF3399"/>
                </a:solidFill>
                <a:effectLst>
                  <a:outerShdw blurRad="38100" dist="38100" dir="2700000" algn="tl">
                    <a:srgbClr val="000000"/>
                  </a:outerShdw>
                </a:effectLst>
                <a:latin typeface="Comic Sans MS"/>
              </a:rPr>
              <a:t>Man- made pollutant in the lower atmosphere</a:t>
            </a:r>
          </a:p>
          <a:p>
            <a:pPr lvl="1" algn="l" rtl="0" fontAlgn="base">
              <a:spcBef>
                <a:spcPts val="0"/>
              </a:spcBef>
              <a:spcAft>
                <a:spcPts val="0"/>
              </a:spcAft>
              <a:buClr>
                <a:srgbClr val="EEC85E"/>
              </a:buClr>
              <a:buSzPct val="60000"/>
              <a:buFontTx/>
              <a:buChar char="•"/>
            </a:pPr>
            <a:r>
              <a:rPr lang="en-US" sz="2600" kern="0" spc="0" dirty="0">
                <a:solidFill>
                  <a:srgbClr val="FF3399"/>
                </a:solidFill>
                <a:effectLst>
                  <a:outerShdw blurRad="38100" dist="38100" dir="2700000" algn="tl">
                    <a:srgbClr val="000000"/>
                  </a:outerShdw>
                </a:effectLst>
                <a:latin typeface="Comic Sans MS"/>
              </a:rPr>
              <a:t>Secondary air pollutant</a:t>
            </a:r>
          </a:p>
          <a:p>
            <a:pPr lvl="1" algn="l" rtl="0" fontAlgn="base">
              <a:spcBef>
                <a:spcPts val="0"/>
              </a:spcBef>
              <a:spcAft>
                <a:spcPts val="0"/>
              </a:spcAft>
              <a:buClr>
                <a:srgbClr val="EEC85E"/>
              </a:buClr>
              <a:buSzPct val="60000"/>
              <a:buFontTx/>
              <a:buChar char="•"/>
            </a:pPr>
            <a:r>
              <a:rPr lang="en-US" sz="2600" kern="0" spc="0" dirty="0">
                <a:solidFill>
                  <a:srgbClr val="FF3399"/>
                </a:solidFill>
                <a:effectLst>
                  <a:outerShdw blurRad="38100" dist="38100" dir="2700000" algn="tl">
                    <a:srgbClr val="000000"/>
                  </a:outerShdw>
                </a:effectLst>
                <a:latin typeface="Comic Sans MS"/>
              </a:rPr>
              <a:t>Component of photochemical </a:t>
            </a:r>
            <a:r>
              <a:rPr lang="en-US" sz="2600" kern="0" spc="0" dirty="0" smtClean="0">
                <a:solidFill>
                  <a:srgbClr val="FF3399"/>
                </a:solidFill>
                <a:effectLst>
                  <a:outerShdw blurRad="38100" dist="38100" dir="2700000" algn="tl">
                    <a:srgbClr val="000000"/>
                  </a:outerShdw>
                </a:effectLst>
                <a:latin typeface="Comic Sans MS"/>
              </a:rPr>
              <a:t>smog</a:t>
            </a:r>
            <a:endParaRPr lang="en-US" sz="2800" dirty="0">
              <a:solidFill>
                <a:srgbClr val="FF3399"/>
              </a:solidFill>
            </a:endParaRPr>
          </a:p>
          <a:p>
            <a:pPr algn="just" rtl="0">
              <a:spcBef>
                <a:spcPts val="0"/>
              </a:spcBef>
              <a:spcAft>
                <a:spcPts val="0"/>
              </a:spcAft>
            </a:pPr>
            <a:r>
              <a:rPr lang="en-US" sz="2800" b="1" dirty="0">
                <a:solidFill>
                  <a:schemeClr val="tx1">
                    <a:lumMod val="95000"/>
                    <a:lumOff val="5000"/>
                  </a:schemeClr>
                </a:solidFill>
              </a:rPr>
              <a:t>Major: photochemical processes movement of stratospheric  O</a:t>
            </a:r>
            <a:r>
              <a:rPr lang="en-US" sz="2800" b="1" baseline="-25000" dirty="0">
                <a:solidFill>
                  <a:schemeClr val="tx1">
                    <a:lumMod val="95000"/>
                    <a:lumOff val="5000"/>
                  </a:schemeClr>
                </a:solidFill>
              </a:rPr>
              <a:t>3</a:t>
            </a:r>
            <a:r>
              <a:rPr lang="en-US" sz="2800" b="1" dirty="0">
                <a:solidFill>
                  <a:schemeClr val="tx1">
                    <a:lumMod val="95000"/>
                    <a:lumOff val="5000"/>
                  </a:schemeClr>
                </a:solidFill>
              </a:rPr>
              <a:t> in the region of so-called   "</a:t>
            </a:r>
            <a:r>
              <a:rPr lang="en-US" sz="2800" b="1" dirty="0" err="1" smtClean="0">
                <a:solidFill>
                  <a:schemeClr val="tx1">
                    <a:lumMod val="95000"/>
                    <a:lumOff val="5000"/>
                  </a:schemeClr>
                </a:solidFill>
              </a:rPr>
              <a:t>tropopause</a:t>
            </a:r>
            <a:r>
              <a:rPr lang="en-US" sz="2800" b="1" dirty="0" smtClean="0">
                <a:solidFill>
                  <a:schemeClr val="tx1">
                    <a:lumMod val="95000"/>
                    <a:lumOff val="5000"/>
                  </a:schemeClr>
                </a:solidFill>
              </a:rPr>
              <a:t> </a:t>
            </a:r>
            <a:r>
              <a:rPr lang="en-US" sz="2800" b="1" dirty="0">
                <a:solidFill>
                  <a:schemeClr val="tx1">
                    <a:lumMod val="95000"/>
                    <a:lumOff val="5000"/>
                  </a:schemeClr>
                </a:solidFill>
              </a:rPr>
              <a:t>" into the lower atmosphere . " during spring " </a:t>
            </a:r>
          </a:p>
          <a:p>
            <a:pPr lvl="0" algn="l" rtl="0" fontAlgn="base">
              <a:spcAft>
                <a:spcPct val="0"/>
              </a:spcAft>
              <a:buClr>
                <a:srgbClr val="EEC85E"/>
              </a:buClr>
              <a:buSzPct val="75000"/>
              <a:buFontTx/>
              <a:buChar char="o"/>
            </a:pPr>
            <a:r>
              <a:rPr lang="en-US" sz="2600" kern="0" spc="0" dirty="0">
                <a:solidFill>
                  <a:srgbClr val="002060"/>
                </a:solidFill>
                <a:effectLst>
                  <a:outerShdw blurRad="38100" dist="38100" dir="2700000" algn="tl">
                    <a:srgbClr val="000000"/>
                  </a:outerShdw>
                </a:effectLst>
                <a:latin typeface="Comic Sans MS"/>
              </a:rPr>
              <a:t>Stratospheric Ozone</a:t>
            </a:r>
          </a:p>
          <a:p>
            <a:pPr lvl="1" algn="l" rtl="0" fontAlgn="base">
              <a:spcAft>
                <a:spcPct val="0"/>
              </a:spcAft>
              <a:buClr>
                <a:srgbClr val="EEC85E"/>
              </a:buClr>
              <a:buSzPct val="60000"/>
              <a:buFontTx/>
              <a:buChar char="•"/>
            </a:pPr>
            <a:r>
              <a:rPr lang="en-US" sz="2600" kern="0" spc="0" dirty="0">
                <a:solidFill>
                  <a:srgbClr val="FF3399"/>
                </a:solidFill>
                <a:effectLst>
                  <a:outerShdw blurRad="38100" dist="38100" dir="2700000" algn="tl">
                    <a:srgbClr val="000000"/>
                  </a:outerShdw>
                </a:effectLst>
                <a:latin typeface="Comic Sans MS"/>
              </a:rPr>
              <a:t>Essential component that screens out UV radiation in the upper atmosphere</a:t>
            </a:r>
          </a:p>
          <a:p>
            <a:pPr lvl="1" algn="l" rtl="0" fontAlgn="base">
              <a:spcAft>
                <a:spcPct val="0"/>
              </a:spcAft>
              <a:buClr>
                <a:srgbClr val="EEC85E"/>
              </a:buClr>
              <a:buSzPct val="60000"/>
              <a:buFontTx/>
              <a:buChar char="•"/>
            </a:pPr>
            <a:r>
              <a:rPr lang="en-US" sz="2600" kern="0" spc="0" dirty="0">
                <a:solidFill>
                  <a:srgbClr val="FF3399"/>
                </a:solidFill>
                <a:effectLst>
                  <a:outerShdw blurRad="38100" dist="38100" dir="2700000" algn="tl">
                    <a:srgbClr val="000000"/>
                  </a:outerShdw>
                </a:effectLst>
                <a:latin typeface="Comic Sans MS"/>
              </a:rPr>
              <a:t>Man- made pollutants (ex: CFCs) can destroy it</a:t>
            </a:r>
          </a:p>
          <a:p>
            <a:pPr algn="just"/>
            <a:endParaRPr lang="ar-EG" sz="2600" kern="0" spc="0" dirty="0">
              <a:solidFill>
                <a:srgbClr val="FF3399"/>
              </a:solidFill>
              <a:effectLst>
                <a:outerShdw blurRad="38100" dist="38100" dir="2700000" algn="tl">
                  <a:srgbClr val="000000"/>
                </a:outerShdw>
              </a:effectLst>
              <a:latin typeface="Comic Sans MS"/>
            </a:endParaRPr>
          </a:p>
        </p:txBody>
      </p:sp>
    </p:spTree>
    <p:extLst>
      <p:ext uri="{BB962C8B-B14F-4D97-AF65-F5344CB8AC3E}">
        <p14:creationId xmlns:p14="http://schemas.microsoft.com/office/powerpoint/2010/main" val="40280799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r>
              <a:rPr lang="en-US" sz="3600" kern="0" spc="0" dirty="0">
                <a:solidFill>
                  <a:srgbClr val="00B0F0"/>
                </a:solidFill>
                <a:effectLst>
                  <a:outerShdw blurRad="38100" dist="38100" dir="2700000" algn="tl">
                    <a:srgbClr val="000000"/>
                  </a:outerShdw>
                </a:effectLst>
                <a:latin typeface="Comic Sans MS"/>
                <a:ea typeface="+mn-ea"/>
                <a:cs typeface="+mn-cs"/>
              </a:rPr>
              <a:t>Ozone Depletion in Stratosphere</a:t>
            </a:r>
          </a:p>
        </p:txBody>
      </p:sp>
      <p:sp>
        <p:nvSpPr>
          <p:cNvPr id="178179" name="Rectangle 3"/>
          <p:cNvSpPr>
            <a:spLocks noGrp="1" noChangeArrowheads="1"/>
          </p:cNvSpPr>
          <p:nvPr>
            <p:ph idx="1"/>
          </p:nvPr>
        </p:nvSpPr>
        <p:spPr>
          <a:xfrm>
            <a:off x="457200" y="1371600"/>
            <a:ext cx="8229600" cy="1447800"/>
          </a:xfrm>
        </p:spPr>
        <p:txBody>
          <a:bodyPr>
            <a:normAutofit/>
          </a:bodyPr>
          <a:lstStyle/>
          <a:p>
            <a:pPr algn="l" rtl="0"/>
            <a:r>
              <a:rPr lang="en-US" dirty="0"/>
              <a:t>Ozone Protects earth from UV radiation</a:t>
            </a:r>
          </a:p>
          <a:p>
            <a:pPr lvl="1" algn="l" rtl="0"/>
            <a:r>
              <a:rPr lang="en-US" dirty="0"/>
              <a:t>Part of the </a:t>
            </a:r>
            <a:r>
              <a:rPr lang="en-US" b="1" dirty="0">
                <a:solidFill>
                  <a:srgbClr val="C00000"/>
                </a:solidFill>
              </a:rPr>
              <a:t>electromagnetic spectrum </a:t>
            </a:r>
            <a:r>
              <a:rPr lang="en-US" dirty="0"/>
              <a:t>with </a:t>
            </a:r>
            <a:r>
              <a:rPr lang="en-US" b="1" dirty="0">
                <a:solidFill>
                  <a:srgbClr val="C00000"/>
                </a:solidFill>
              </a:rPr>
              <a:t>wavelengths</a:t>
            </a:r>
            <a:r>
              <a:rPr lang="en-US" dirty="0"/>
              <a:t> just shorter than </a:t>
            </a:r>
            <a:r>
              <a:rPr lang="en-US" b="1" dirty="0">
                <a:solidFill>
                  <a:srgbClr val="002060"/>
                </a:solidFill>
              </a:rPr>
              <a:t>visible light </a:t>
            </a:r>
          </a:p>
        </p:txBody>
      </p:sp>
      <p:pic>
        <p:nvPicPr>
          <p:cNvPr id="178182" name="Picture 6" descr="figure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917825"/>
            <a:ext cx="6629400"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872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r>
              <a:rPr lang="en-US" sz="3600" kern="0" spc="0" dirty="0">
                <a:solidFill>
                  <a:srgbClr val="00B0F0"/>
                </a:solidFill>
                <a:effectLst>
                  <a:outerShdw blurRad="38100" dist="38100" dir="2700000" algn="tl">
                    <a:srgbClr val="000000"/>
                  </a:outerShdw>
                </a:effectLst>
                <a:latin typeface="Comic Sans MS"/>
                <a:ea typeface="+mn-ea"/>
                <a:cs typeface="+mn-cs"/>
              </a:rPr>
              <a:t>Ozone Depletion in Stratosphere</a:t>
            </a:r>
          </a:p>
        </p:txBody>
      </p:sp>
      <p:sp>
        <p:nvSpPr>
          <p:cNvPr id="179203" name="Rectangle 3"/>
          <p:cNvSpPr>
            <a:spLocks noGrp="1" noChangeArrowheads="1"/>
          </p:cNvSpPr>
          <p:nvPr>
            <p:ph idx="1"/>
          </p:nvPr>
        </p:nvSpPr>
        <p:spPr>
          <a:xfrm>
            <a:off x="107504" y="1600200"/>
            <a:ext cx="5302696" cy="4530725"/>
          </a:xfrm>
        </p:spPr>
        <p:txBody>
          <a:bodyPr/>
          <a:lstStyle/>
          <a:p>
            <a:pPr algn="l" rtl="0">
              <a:buClr>
                <a:srgbClr val="002060"/>
              </a:buClr>
              <a:buFont typeface="Wingdings" pitchFamily="2" charset="2"/>
              <a:buChar char="Ø"/>
            </a:pPr>
            <a:r>
              <a:rPr lang="en-US" b="1" dirty="0">
                <a:solidFill>
                  <a:srgbClr val="FF3399"/>
                </a:solidFill>
              </a:rPr>
              <a:t>Ozone thinning/hole</a:t>
            </a:r>
          </a:p>
          <a:p>
            <a:pPr lvl="1" algn="l" rtl="0"/>
            <a:r>
              <a:rPr lang="en-US" dirty="0"/>
              <a:t>First identified in 1985 over Antarctica</a:t>
            </a:r>
          </a:p>
          <a:p>
            <a:pPr algn="l" rtl="0">
              <a:buClr>
                <a:srgbClr val="002060"/>
              </a:buClr>
              <a:buFont typeface="Wingdings" pitchFamily="2" charset="2"/>
              <a:buChar char="Ø"/>
            </a:pPr>
            <a:r>
              <a:rPr lang="en-US" b="1" dirty="0">
                <a:solidFill>
                  <a:srgbClr val="FF3399"/>
                </a:solidFill>
              </a:rPr>
              <a:t>Caused by </a:t>
            </a:r>
          </a:p>
          <a:p>
            <a:pPr lvl="1" algn="l" rtl="0"/>
            <a:r>
              <a:rPr lang="en-US" dirty="0"/>
              <a:t>human-produced bromine and chlorine containing chemicals</a:t>
            </a:r>
          </a:p>
          <a:p>
            <a:pPr lvl="1" algn="l" rtl="0"/>
            <a:r>
              <a:rPr lang="en-US" dirty="0"/>
              <a:t>Ex: CFCs</a:t>
            </a:r>
          </a:p>
          <a:p>
            <a:pPr lvl="1" algn="l" rtl="0"/>
            <a:endParaRPr lang="en-US" dirty="0"/>
          </a:p>
        </p:txBody>
      </p:sp>
      <p:pic>
        <p:nvPicPr>
          <p:cNvPr id="179206" name="Picture 6" descr="figure 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676400"/>
            <a:ext cx="3505200" cy="349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947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en-US" sz="3600" kern="0" spc="0" dirty="0">
                <a:solidFill>
                  <a:srgbClr val="00B0F0"/>
                </a:solidFill>
                <a:effectLst>
                  <a:outerShdw blurRad="38100" dist="38100" dir="2700000" algn="tl">
                    <a:srgbClr val="000000"/>
                  </a:outerShdw>
                </a:effectLst>
                <a:latin typeface="Comic Sans MS"/>
                <a:ea typeface="+mn-ea"/>
                <a:cs typeface="+mn-cs"/>
              </a:rPr>
              <a:t>Ozone Depletion in Stratosphere</a:t>
            </a:r>
          </a:p>
        </p:txBody>
      </p:sp>
      <p:sp>
        <p:nvSpPr>
          <p:cNvPr id="180227" name="Rectangle 3"/>
          <p:cNvSpPr>
            <a:spLocks noGrp="1" noChangeArrowheads="1"/>
          </p:cNvSpPr>
          <p:nvPr>
            <p:ph idx="1"/>
          </p:nvPr>
        </p:nvSpPr>
        <p:spPr/>
        <p:txBody>
          <a:bodyPr/>
          <a:lstStyle/>
          <a:p>
            <a:pPr algn="l" rtl="0">
              <a:buClr>
                <a:srgbClr val="C00000"/>
              </a:buClr>
              <a:buFont typeface="Wingdings" pitchFamily="2" charset="2"/>
              <a:buChar char="v"/>
            </a:pPr>
            <a:r>
              <a:rPr lang="en-US" b="1" dirty="0">
                <a:solidFill>
                  <a:srgbClr val="C00000"/>
                </a:solidFill>
              </a:rPr>
              <a:t>Hole over Antarctica requires two conditions:</a:t>
            </a:r>
          </a:p>
          <a:p>
            <a:pPr lvl="1" algn="l" rtl="0"/>
            <a:r>
              <a:rPr lang="en-US" dirty="0"/>
              <a:t>Sunlight just returning to polar region</a:t>
            </a:r>
          </a:p>
          <a:p>
            <a:pPr lvl="1" algn="l" rtl="0"/>
            <a:r>
              <a:rPr lang="en-US" dirty="0"/>
              <a:t>Circumpolar vortex- a mass of cold air that circulates around the southern polar region </a:t>
            </a:r>
          </a:p>
          <a:p>
            <a:pPr lvl="2" algn="l" rtl="0"/>
            <a:r>
              <a:rPr lang="en-US" dirty="0"/>
              <a:t>Isolates it from the warmer air in the rest of the planet </a:t>
            </a:r>
          </a:p>
          <a:p>
            <a:pPr algn="l" rtl="0">
              <a:buClr>
                <a:srgbClr val="C00000"/>
              </a:buClr>
              <a:buFont typeface="Wingdings" pitchFamily="2" charset="2"/>
              <a:buChar char="v"/>
            </a:pPr>
            <a:r>
              <a:rPr lang="en-US" b="1" dirty="0">
                <a:solidFill>
                  <a:srgbClr val="C00000"/>
                </a:solidFill>
              </a:rPr>
              <a:t>Polar stratospheric clouds form</a:t>
            </a:r>
          </a:p>
          <a:p>
            <a:pPr lvl="1" algn="l" rtl="0"/>
            <a:r>
              <a:rPr lang="en-US" dirty="0"/>
              <a:t>Enables </a:t>
            </a:r>
            <a:r>
              <a:rPr lang="en-US" dirty="0" err="1"/>
              <a:t>Cl</a:t>
            </a:r>
            <a:r>
              <a:rPr lang="en-US" dirty="0"/>
              <a:t> and Br to destroy ozone</a:t>
            </a:r>
          </a:p>
        </p:txBody>
      </p:sp>
    </p:spTree>
    <p:extLst>
      <p:ext uri="{BB962C8B-B14F-4D97-AF65-F5344CB8AC3E}">
        <p14:creationId xmlns:p14="http://schemas.microsoft.com/office/powerpoint/2010/main" val="26536193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a:bodyPr>
          <a:lstStyle/>
          <a:p>
            <a:r>
              <a:rPr lang="en-US" sz="3600" kern="0" spc="0" dirty="0">
                <a:solidFill>
                  <a:srgbClr val="00B0F0"/>
                </a:solidFill>
                <a:effectLst>
                  <a:outerShdw blurRad="38100" dist="38100" dir="2700000" algn="tl">
                    <a:srgbClr val="000000"/>
                  </a:outerShdw>
                </a:effectLst>
                <a:latin typeface="Comic Sans MS"/>
                <a:ea typeface="+mn-ea"/>
                <a:cs typeface="+mn-cs"/>
              </a:rPr>
              <a:t>Effects of Ozone Depletion</a:t>
            </a:r>
          </a:p>
        </p:txBody>
      </p:sp>
      <p:sp>
        <p:nvSpPr>
          <p:cNvPr id="181251" name="Rectangle 3"/>
          <p:cNvSpPr>
            <a:spLocks noGrp="1" noChangeArrowheads="1"/>
          </p:cNvSpPr>
          <p:nvPr>
            <p:ph idx="1"/>
          </p:nvPr>
        </p:nvSpPr>
        <p:spPr>
          <a:xfrm>
            <a:off x="179512" y="1600200"/>
            <a:ext cx="4621088" cy="5029200"/>
          </a:xfrm>
        </p:spPr>
        <p:txBody>
          <a:bodyPr>
            <a:normAutofit/>
          </a:bodyPr>
          <a:lstStyle/>
          <a:p>
            <a:pPr algn="l" rtl="0">
              <a:spcAft>
                <a:spcPts val="600"/>
              </a:spcAft>
              <a:buClr>
                <a:srgbClr val="C00000"/>
              </a:buClr>
              <a:buFont typeface="Wingdings" pitchFamily="2" charset="2"/>
              <a:buChar char="v"/>
            </a:pPr>
            <a:r>
              <a:rPr lang="en-US" dirty="0">
                <a:solidFill>
                  <a:srgbClr val="C00000"/>
                </a:solidFill>
              </a:rPr>
              <a:t>Higher levels of UV-radiation hitting the earth</a:t>
            </a:r>
          </a:p>
          <a:p>
            <a:pPr lvl="1" algn="l" rtl="0">
              <a:spcAft>
                <a:spcPts val="600"/>
              </a:spcAft>
              <a:buClr>
                <a:srgbClr val="C00000"/>
              </a:buClr>
            </a:pPr>
            <a:r>
              <a:rPr lang="en-US" dirty="0"/>
              <a:t>Eye cataracts</a:t>
            </a:r>
          </a:p>
          <a:p>
            <a:pPr lvl="1" algn="l" rtl="0">
              <a:spcAft>
                <a:spcPts val="600"/>
              </a:spcAft>
              <a:buClr>
                <a:srgbClr val="C00000"/>
              </a:buClr>
            </a:pPr>
            <a:r>
              <a:rPr lang="en-US" dirty="0"/>
              <a:t>Skin cancer </a:t>
            </a:r>
            <a:endParaRPr lang="en-US" dirty="0" smtClean="0"/>
          </a:p>
          <a:p>
            <a:pPr lvl="1" algn="l" rtl="0">
              <a:spcAft>
                <a:spcPts val="600"/>
              </a:spcAft>
              <a:buClr>
                <a:srgbClr val="C00000"/>
              </a:buClr>
            </a:pPr>
            <a:r>
              <a:rPr lang="en-US" dirty="0" smtClean="0"/>
              <a:t>Weakened </a:t>
            </a:r>
            <a:r>
              <a:rPr lang="en-US" dirty="0"/>
              <a:t>immunity</a:t>
            </a:r>
          </a:p>
          <a:p>
            <a:pPr algn="l" rtl="0">
              <a:spcAft>
                <a:spcPts val="600"/>
              </a:spcAft>
              <a:buClr>
                <a:srgbClr val="C00000"/>
              </a:buClr>
              <a:buFont typeface="Wingdings" pitchFamily="2" charset="2"/>
              <a:buChar char="v"/>
            </a:pPr>
            <a:r>
              <a:rPr lang="en-US" dirty="0">
                <a:solidFill>
                  <a:srgbClr val="C00000"/>
                </a:solidFill>
              </a:rPr>
              <a:t>May disrupt ecosystems</a:t>
            </a:r>
          </a:p>
          <a:p>
            <a:pPr algn="l" rtl="0">
              <a:spcAft>
                <a:spcPts val="600"/>
              </a:spcAft>
              <a:buClr>
                <a:srgbClr val="C00000"/>
              </a:buClr>
              <a:buFont typeface="Wingdings" pitchFamily="2" charset="2"/>
              <a:buChar char="v"/>
            </a:pPr>
            <a:r>
              <a:rPr lang="en-US" dirty="0">
                <a:solidFill>
                  <a:srgbClr val="C00000"/>
                </a:solidFill>
              </a:rPr>
              <a:t>May damage crops and forests</a:t>
            </a:r>
          </a:p>
        </p:txBody>
      </p:sp>
      <p:pic>
        <p:nvPicPr>
          <p:cNvPr id="181254" name="Picture 6" descr="figure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1447800"/>
            <a:ext cx="3343275" cy="5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26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764704"/>
          </a:xfrm>
          <a:solidFill>
            <a:schemeClr val="tx2">
              <a:lumMod val="20000"/>
              <a:lumOff val="80000"/>
            </a:schemeClr>
          </a:solidFill>
        </p:spPr>
        <p:txBody>
          <a:bodyPr/>
          <a:lstStyle/>
          <a:p>
            <a:pPr algn="ctr"/>
            <a:r>
              <a:rPr lang="en-US" sz="3200" b="1" cap="none" dirty="0">
                <a:solidFill>
                  <a:srgbClr val="8064A2">
                    <a:lumMod val="50000"/>
                  </a:srgbClr>
                </a:solidFill>
                <a:latin typeface="Times New Roman"/>
              </a:rPr>
              <a:t>iv Hydrocarbon Compounds</a:t>
            </a:r>
            <a:endParaRPr lang="ar-EG" dirty="0"/>
          </a:p>
        </p:txBody>
      </p:sp>
      <p:sp>
        <p:nvSpPr>
          <p:cNvPr id="3" name="Content Placeholder 2"/>
          <p:cNvSpPr>
            <a:spLocks noGrp="1"/>
          </p:cNvSpPr>
          <p:nvPr>
            <p:ph idx="1"/>
          </p:nvPr>
        </p:nvSpPr>
        <p:spPr>
          <a:xfrm>
            <a:off x="107504" y="908720"/>
            <a:ext cx="8928992" cy="5904656"/>
          </a:xfrm>
          <a:solidFill>
            <a:schemeClr val="bg1"/>
          </a:solidFill>
          <a:ln cmpd="dbl">
            <a:solidFill>
              <a:schemeClr val="tx1"/>
            </a:solidFill>
          </a:ln>
        </p:spPr>
        <p:txBody>
          <a:bodyPr>
            <a:normAutofit/>
          </a:bodyPr>
          <a:lstStyle/>
          <a:p>
            <a:pPr marL="0" indent="0" algn="l" rtl="0">
              <a:buNone/>
            </a:pPr>
            <a:r>
              <a:rPr lang="en-US" sz="2800" b="1" i="1" dirty="0" smtClean="0">
                <a:solidFill>
                  <a:srgbClr val="FF0000"/>
                </a:solidFill>
                <a:latin typeface="Times New Roman"/>
              </a:rPr>
              <a:t>        </a:t>
            </a:r>
            <a:r>
              <a:rPr lang="en-US" sz="3200" b="1" i="1" u="sng" dirty="0" smtClean="0">
                <a:solidFill>
                  <a:srgbClr val="FF0000"/>
                </a:solidFill>
                <a:latin typeface="Times New Roman"/>
              </a:rPr>
              <a:t>1. Hydrocarbon Chemistry</a:t>
            </a:r>
          </a:p>
          <a:p>
            <a:pPr algn="l" rtl="0"/>
            <a:r>
              <a:rPr lang="en-US" sz="2800" dirty="0">
                <a:solidFill>
                  <a:srgbClr val="000000"/>
                </a:solidFill>
                <a:latin typeface="Times New Roman"/>
              </a:rPr>
              <a:t>Hydrocarbon compounds include a large number of chemicals as </a:t>
            </a:r>
            <a:r>
              <a:rPr lang="en-US" sz="2800" dirty="0">
                <a:solidFill>
                  <a:srgbClr val="C00000"/>
                </a:solidFill>
                <a:latin typeface="Times New Roman"/>
              </a:rPr>
              <a:t>gases, volatile liquids, </a:t>
            </a:r>
            <a:r>
              <a:rPr lang="en-US" sz="2800" dirty="0" smtClean="0">
                <a:solidFill>
                  <a:srgbClr val="C00000"/>
                </a:solidFill>
                <a:latin typeface="Times New Roman"/>
              </a:rPr>
              <a:t>semi-volatile </a:t>
            </a:r>
            <a:r>
              <a:rPr lang="en-US" sz="2800" dirty="0">
                <a:solidFill>
                  <a:srgbClr val="C00000"/>
                </a:solidFill>
                <a:latin typeface="Times New Roman"/>
              </a:rPr>
              <a:t>substances, and solids</a:t>
            </a:r>
            <a:r>
              <a:rPr lang="en-US" sz="2800" dirty="0" smtClean="0">
                <a:solidFill>
                  <a:srgbClr val="C00000"/>
                </a:solidFill>
                <a:latin typeface="Times New Roman"/>
              </a:rPr>
              <a:t>.</a:t>
            </a:r>
          </a:p>
          <a:p>
            <a:pPr algn="l" rtl="0"/>
            <a:r>
              <a:rPr lang="en-US" sz="2800" dirty="0">
                <a:solidFill>
                  <a:srgbClr val="000000"/>
                </a:solidFill>
                <a:latin typeface="Times New Roman"/>
              </a:rPr>
              <a:t>They </a:t>
            </a:r>
            <a:r>
              <a:rPr lang="en-US" sz="2800" dirty="0" smtClean="0">
                <a:solidFill>
                  <a:srgbClr val="000000"/>
                </a:solidFill>
                <a:latin typeface="Times New Roman"/>
              </a:rPr>
              <a:t>contain </a:t>
            </a:r>
            <a:r>
              <a:rPr lang="en-US" sz="2800" dirty="0">
                <a:solidFill>
                  <a:srgbClr val="000000"/>
                </a:solidFill>
                <a:latin typeface="Times New Roman"/>
              </a:rPr>
              <a:t>only hydrogen </a:t>
            </a:r>
            <a:r>
              <a:rPr lang="en-US" sz="2800" dirty="0">
                <a:solidFill>
                  <a:srgbClr val="C00000"/>
                </a:solidFill>
                <a:latin typeface="Times New Roman"/>
              </a:rPr>
              <a:t>(H) and C </a:t>
            </a:r>
            <a:r>
              <a:rPr lang="en-US" sz="2800" dirty="0">
                <a:solidFill>
                  <a:srgbClr val="000000"/>
                </a:solidFill>
                <a:latin typeface="Times New Roman"/>
              </a:rPr>
              <a:t>(HCs) and HC</a:t>
            </a:r>
          </a:p>
          <a:p>
            <a:pPr algn="l" rtl="0"/>
            <a:r>
              <a:rPr lang="en-US" sz="2800" dirty="0">
                <a:solidFill>
                  <a:srgbClr val="000000"/>
                </a:solidFill>
                <a:latin typeface="Times New Roman"/>
              </a:rPr>
              <a:t>derivatives that contain substances such as </a:t>
            </a:r>
            <a:r>
              <a:rPr lang="en-US" sz="2800" dirty="0">
                <a:solidFill>
                  <a:srgbClr val="C00000"/>
                </a:solidFill>
                <a:latin typeface="Times New Roman"/>
              </a:rPr>
              <a:t>O, N, S, or various halogens</a:t>
            </a:r>
            <a:r>
              <a:rPr lang="en-US" sz="2800" dirty="0" smtClean="0">
                <a:solidFill>
                  <a:srgbClr val="C00000"/>
                </a:solidFill>
                <a:latin typeface="Times New Roman"/>
              </a:rPr>
              <a:t>.</a:t>
            </a:r>
          </a:p>
          <a:p>
            <a:pPr algn="l" rtl="0"/>
            <a:r>
              <a:rPr lang="en-US" sz="2800" dirty="0">
                <a:solidFill>
                  <a:srgbClr val="000000"/>
                </a:solidFill>
                <a:latin typeface="Times New Roman"/>
              </a:rPr>
              <a:t>They </a:t>
            </a:r>
            <a:r>
              <a:rPr lang="en-US" sz="2800" dirty="0" smtClean="0">
                <a:solidFill>
                  <a:srgbClr val="000000"/>
                </a:solidFill>
                <a:latin typeface="Times New Roman"/>
              </a:rPr>
              <a:t>contain </a:t>
            </a:r>
            <a:r>
              <a:rPr lang="en-US" sz="2800" dirty="0">
                <a:solidFill>
                  <a:srgbClr val="000000"/>
                </a:solidFill>
                <a:latin typeface="Times New Roman"/>
              </a:rPr>
              <a:t>only </a:t>
            </a:r>
            <a:r>
              <a:rPr lang="en-US" sz="2800" dirty="0">
                <a:solidFill>
                  <a:srgbClr val="C00000"/>
                </a:solidFill>
                <a:latin typeface="Times New Roman"/>
              </a:rPr>
              <a:t>single bonds </a:t>
            </a:r>
            <a:r>
              <a:rPr lang="en-US" sz="2800" dirty="0">
                <a:solidFill>
                  <a:srgbClr val="000000"/>
                </a:solidFill>
                <a:latin typeface="Times New Roman"/>
              </a:rPr>
              <a:t>are called alkanes or </a:t>
            </a:r>
            <a:r>
              <a:rPr lang="en-US" sz="2800" dirty="0" err="1" smtClean="0">
                <a:solidFill>
                  <a:srgbClr val="000000"/>
                </a:solidFill>
                <a:latin typeface="Times New Roman"/>
              </a:rPr>
              <a:t>paraffins</a:t>
            </a:r>
            <a:r>
              <a:rPr lang="en-US" sz="2800" dirty="0" smtClean="0">
                <a:solidFill>
                  <a:srgbClr val="000000"/>
                </a:solidFill>
                <a:latin typeface="Times New Roman"/>
              </a:rPr>
              <a:t>; </a:t>
            </a:r>
            <a:r>
              <a:rPr lang="en-US" sz="2800" dirty="0">
                <a:solidFill>
                  <a:srgbClr val="000000"/>
                </a:solidFill>
                <a:latin typeface="Times New Roman"/>
              </a:rPr>
              <a:t>straight chained (e.g., </a:t>
            </a:r>
            <a:r>
              <a:rPr lang="en-US" sz="2800" dirty="0" smtClean="0">
                <a:solidFill>
                  <a:srgbClr val="000000"/>
                </a:solidFill>
                <a:latin typeface="Times New Roman"/>
              </a:rPr>
              <a:t>CH and </a:t>
            </a:r>
            <a:r>
              <a:rPr lang="en-US" sz="2800" dirty="0">
                <a:solidFill>
                  <a:srgbClr val="000000"/>
                </a:solidFill>
                <a:latin typeface="Times New Roman"/>
              </a:rPr>
              <a:t>ethane </a:t>
            </a:r>
            <a:r>
              <a:rPr lang="en-US" sz="2800" dirty="0" smtClean="0">
                <a:solidFill>
                  <a:srgbClr val="000000"/>
                </a:solidFill>
                <a:latin typeface="Times New Roman"/>
              </a:rPr>
              <a:t>(</a:t>
            </a:r>
            <a:r>
              <a:rPr lang="en-US" sz="2800" dirty="0">
                <a:solidFill>
                  <a:srgbClr val="000000"/>
                </a:solidFill>
                <a:latin typeface="Times New Roman"/>
              </a:rPr>
              <a:t>C) </a:t>
            </a:r>
            <a:r>
              <a:rPr lang="en-US" sz="2800" dirty="0" smtClean="0">
                <a:solidFill>
                  <a:srgbClr val="000000"/>
                </a:solidFill>
                <a:latin typeface="Times New Roman"/>
              </a:rPr>
              <a:t>branched (e.g</a:t>
            </a:r>
            <a:r>
              <a:rPr lang="en-US" sz="2800" dirty="0">
                <a:solidFill>
                  <a:srgbClr val="000000"/>
                </a:solidFill>
                <a:latin typeface="Times New Roman"/>
              </a:rPr>
              <a:t>., </a:t>
            </a:r>
            <a:r>
              <a:rPr lang="en-US" sz="2800" dirty="0" err="1">
                <a:solidFill>
                  <a:srgbClr val="000000"/>
                </a:solidFill>
                <a:latin typeface="Times New Roman"/>
              </a:rPr>
              <a:t>isobutane</a:t>
            </a:r>
            <a:r>
              <a:rPr lang="en-US" sz="2800" dirty="0">
                <a:solidFill>
                  <a:srgbClr val="000000"/>
                </a:solidFill>
                <a:latin typeface="Times New Roman"/>
              </a:rPr>
              <a:t>), and cyclic (e.g., </a:t>
            </a:r>
            <a:r>
              <a:rPr lang="en-US" sz="2800" dirty="0" err="1">
                <a:solidFill>
                  <a:srgbClr val="000000"/>
                </a:solidFill>
                <a:latin typeface="Times New Roman"/>
              </a:rPr>
              <a:t>cyclopropane</a:t>
            </a:r>
            <a:r>
              <a:rPr lang="en-US" sz="2800" dirty="0">
                <a:solidFill>
                  <a:srgbClr val="000000"/>
                </a:solidFill>
                <a:latin typeface="Times New Roman"/>
              </a:rPr>
              <a:t>).. </a:t>
            </a:r>
            <a:endParaRPr lang="en-US" sz="2800" dirty="0" smtClean="0">
              <a:solidFill>
                <a:srgbClr val="000000"/>
              </a:solidFill>
              <a:latin typeface="Times New Roman"/>
            </a:endParaRPr>
          </a:p>
          <a:p>
            <a:pPr algn="l" rtl="0"/>
            <a:r>
              <a:rPr lang="en-US" sz="2800" b="1" dirty="0" smtClean="0">
                <a:solidFill>
                  <a:srgbClr val="C00000"/>
                </a:solidFill>
                <a:latin typeface="Times New Roman"/>
              </a:rPr>
              <a:t>Large </a:t>
            </a:r>
            <a:r>
              <a:rPr lang="en-US" sz="2800" b="1" dirty="0">
                <a:solidFill>
                  <a:srgbClr val="C00000"/>
                </a:solidFill>
                <a:latin typeface="Times New Roman"/>
              </a:rPr>
              <a:t>molecules </a:t>
            </a:r>
            <a:r>
              <a:rPr lang="en-US" sz="2800" dirty="0">
                <a:solidFill>
                  <a:srgbClr val="000000"/>
                </a:solidFill>
                <a:latin typeface="Times New Roman"/>
              </a:rPr>
              <a:t>contain two or more carbons covalently bonded to each other.</a:t>
            </a:r>
            <a:endParaRPr lang="en-US" sz="2800" dirty="0">
              <a:solidFill>
                <a:srgbClr val="C00000"/>
              </a:solidFill>
              <a:latin typeface="Times New Roman"/>
            </a:endParaRPr>
          </a:p>
        </p:txBody>
      </p:sp>
    </p:spTree>
    <p:extLst>
      <p:ext uri="{BB962C8B-B14F-4D97-AF65-F5344CB8AC3E}">
        <p14:creationId xmlns:p14="http://schemas.microsoft.com/office/powerpoint/2010/main" val="18293103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8928992" cy="6124754"/>
          </a:xfrm>
          <a:prstGeom prst="rect">
            <a:avLst/>
          </a:prstGeom>
        </p:spPr>
        <p:txBody>
          <a:bodyPr wrap="square">
            <a:spAutoFit/>
          </a:bodyPr>
          <a:lstStyle/>
          <a:p>
            <a:pPr algn="just" rtl="0"/>
            <a:r>
              <a:rPr lang="en-US" sz="2800" u="sng" dirty="0">
                <a:solidFill>
                  <a:srgbClr val="000000"/>
                </a:solidFill>
                <a:latin typeface="Times New Roman"/>
              </a:rPr>
              <a:t>The alkanes or </a:t>
            </a:r>
            <a:r>
              <a:rPr lang="en-US" sz="2800" u="sng" dirty="0" err="1">
                <a:solidFill>
                  <a:srgbClr val="000000"/>
                </a:solidFill>
                <a:latin typeface="Times New Roman"/>
              </a:rPr>
              <a:t>paraffins</a:t>
            </a:r>
            <a:r>
              <a:rPr lang="en-US" sz="2800" u="sng" dirty="0">
                <a:solidFill>
                  <a:srgbClr val="000000"/>
                </a:solidFill>
                <a:latin typeface="Times New Roman"/>
              </a:rPr>
              <a:t> </a:t>
            </a:r>
            <a:r>
              <a:rPr lang="en-US" sz="2800" dirty="0">
                <a:solidFill>
                  <a:srgbClr val="000000"/>
                </a:solidFill>
                <a:latin typeface="Times New Roman"/>
              </a:rPr>
              <a:t>are </a:t>
            </a:r>
            <a:r>
              <a:rPr lang="en-US" sz="2800" dirty="0" smtClean="0">
                <a:solidFill>
                  <a:srgbClr val="C00000"/>
                </a:solidFill>
                <a:latin typeface="Times New Roman"/>
              </a:rPr>
              <a:t>unreactive </a:t>
            </a:r>
            <a:r>
              <a:rPr lang="en-US" sz="2800" dirty="0">
                <a:solidFill>
                  <a:srgbClr val="000000"/>
                </a:solidFill>
                <a:latin typeface="Times New Roman"/>
              </a:rPr>
              <a:t>and therefore chemically</a:t>
            </a:r>
            <a:r>
              <a:rPr lang="en-US" sz="2800" dirty="0">
                <a:solidFill>
                  <a:srgbClr val="C00000"/>
                </a:solidFill>
                <a:latin typeface="Times New Roman"/>
              </a:rPr>
              <a:t> stable</a:t>
            </a:r>
            <a:r>
              <a:rPr lang="en-US" sz="2800" dirty="0">
                <a:solidFill>
                  <a:srgbClr val="000000"/>
                </a:solidFill>
                <a:latin typeface="Times New Roman"/>
              </a:rPr>
              <a:t>; </a:t>
            </a:r>
            <a:r>
              <a:rPr lang="en-US" sz="2800" dirty="0" smtClean="0">
                <a:solidFill>
                  <a:srgbClr val="000000"/>
                </a:solidFill>
                <a:latin typeface="Times New Roman"/>
              </a:rPr>
              <a:t>(n-butane </a:t>
            </a:r>
            <a:r>
              <a:rPr lang="en-US" sz="2800" dirty="0">
                <a:solidFill>
                  <a:srgbClr val="000000"/>
                </a:solidFill>
                <a:latin typeface="Times New Roman"/>
              </a:rPr>
              <a:t>has a relatively </a:t>
            </a:r>
            <a:r>
              <a:rPr lang="en-US" sz="2800" dirty="0" smtClean="0">
                <a:solidFill>
                  <a:srgbClr val="000000"/>
                </a:solidFill>
                <a:latin typeface="Times New Roman"/>
              </a:rPr>
              <a:t>long atmospheric </a:t>
            </a:r>
            <a:r>
              <a:rPr lang="en-US" sz="2800" dirty="0">
                <a:solidFill>
                  <a:srgbClr val="000000"/>
                </a:solidFill>
                <a:latin typeface="Times New Roman"/>
              </a:rPr>
              <a:t>lifetime (~5 days</a:t>
            </a:r>
            <a:r>
              <a:rPr lang="en-US" sz="2800" dirty="0" smtClean="0">
                <a:solidFill>
                  <a:srgbClr val="000000"/>
                </a:solidFill>
                <a:latin typeface="Times New Roman"/>
              </a:rPr>
              <a:t>).</a:t>
            </a:r>
          </a:p>
          <a:p>
            <a:pPr algn="just" rtl="0"/>
            <a:r>
              <a:rPr lang="en-US" sz="2800" dirty="0">
                <a:solidFill>
                  <a:srgbClr val="000000"/>
                </a:solidFill>
                <a:latin typeface="Times New Roman"/>
              </a:rPr>
              <a:t> Hydrocarbons that contain one or more double </a:t>
            </a:r>
            <a:r>
              <a:rPr lang="en-US" sz="2800" dirty="0" smtClean="0">
                <a:solidFill>
                  <a:srgbClr val="000000"/>
                </a:solidFill>
                <a:latin typeface="Times New Roman"/>
              </a:rPr>
              <a:t>bonds (</a:t>
            </a:r>
            <a:r>
              <a:rPr lang="en-US" sz="2800" b="1" dirty="0" smtClean="0">
                <a:solidFill>
                  <a:srgbClr val="C00000"/>
                </a:solidFill>
                <a:latin typeface="Times New Roman"/>
              </a:rPr>
              <a:t>alkenes </a:t>
            </a:r>
            <a:r>
              <a:rPr lang="en-US" sz="2800" b="1" dirty="0">
                <a:solidFill>
                  <a:srgbClr val="C00000"/>
                </a:solidFill>
                <a:latin typeface="Times New Roman"/>
              </a:rPr>
              <a:t>or </a:t>
            </a:r>
            <a:r>
              <a:rPr lang="en-US" sz="2800" b="1" dirty="0" smtClean="0">
                <a:solidFill>
                  <a:srgbClr val="C00000"/>
                </a:solidFill>
                <a:latin typeface="Times New Roman"/>
              </a:rPr>
              <a:t>olefins</a:t>
            </a:r>
            <a:r>
              <a:rPr lang="en-US" sz="2800" dirty="0" smtClean="0">
                <a:solidFill>
                  <a:srgbClr val="000000"/>
                </a:solidFill>
                <a:latin typeface="Times New Roman"/>
              </a:rPr>
              <a:t>); </a:t>
            </a:r>
            <a:r>
              <a:rPr lang="en-US" sz="2800" dirty="0">
                <a:solidFill>
                  <a:srgbClr val="000000"/>
                </a:solidFill>
                <a:latin typeface="Times New Roman"/>
              </a:rPr>
              <a:t>the </a:t>
            </a:r>
            <a:r>
              <a:rPr lang="en-US" sz="2800" b="1" dirty="0">
                <a:solidFill>
                  <a:srgbClr val="00B0F0"/>
                </a:solidFill>
                <a:latin typeface="Times New Roman"/>
              </a:rPr>
              <a:t>simplest</a:t>
            </a:r>
            <a:r>
              <a:rPr lang="en-US" sz="2800" dirty="0">
                <a:solidFill>
                  <a:srgbClr val="000000"/>
                </a:solidFill>
                <a:latin typeface="Times New Roman"/>
              </a:rPr>
              <a:t> is ethylene (</a:t>
            </a:r>
            <a:r>
              <a:rPr lang="en-US" sz="2800" dirty="0" smtClean="0">
                <a:solidFill>
                  <a:srgbClr val="000000"/>
                </a:solidFill>
                <a:latin typeface="Times New Roman"/>
              </a:rPr>
              <a:t>CH). </a:t>
            </a:r>
          </a:p>
          <a:p>
            <a:pPr algn="just" rtl="0"/>
            <a:r>
              <a:rPr lang="en-US" sz="2800" b="1" dirty="0">
                <a:solidFill>
                  <a:srgbClr val="00B0F0"/>
                </a:solidFill>
                <a:latin typeface="Times New Roman"/>
              </a:rPr>
              <a:t>longer-chained</a:t>
            </a:r>
            <a:r>
              <a:rPr lang="en-US" sz="2800" dirty="0" smtClean="0">
                <a:solidFill>
                  <a:srgbClr val="000000"/>
                </a:solidFill>
                <a:latin typeface="Times New Roman"/>
              </a:rPr>
              <a:t> </a:t>
            </a:r>
            <a:r>
              <a:rPr lang="en-US" sz="2800" dirty="0">
                <a:solidFill>
                  <a:srgbClr val="000000"/>
                </a:solidFill>
                <a:latin typeface="Times New Roman"/>
              </a:rPr>
              <a:t>compounds (e.g., propylene and butylene). </a:t>
            </a:r>
            <a:endParaRPr lang="en-US" sz="2800" dirty="0" smtClean="0">
              <a:solidFill>
                <a:srgbClr val="000000"/>
              </a:solidFill>
              <a:latin typeface="Times New Roman"/>
            </a:endParaRPr>
          </a:p>
          <a:p>
            <a:pPr algn="just" rtl="0"/>
            <a:r>
              <a:rPr lang="en-US" sz="2800" u="sng" dirty="0" err="1">
                <a:solidFill>
                  <a:srgbClr val="000000"/>
                </a:solidFill>
                <a:latin typeface="Times New Roman"/>
              </a:rPr>
              <a:t>O</a:t>
            </a:r>
            <a:r>
              <a:rPr lang="en-US" sz="2800" u="sng" dirty="0" err="1" smtClean="0">
                <a:solidFill>
                  <a:srgbClr val="000000"/>
                </a:solidFill>
                <a:latin typeface="Times New Roman"/>
              </a:rPr>
              <a:t>lefinic</a:t>
            </a:r>
            <a:r>
              <a:rPr lang="en-US" sz="2800" u="sng" dirty="0" smtClean="0">
                <a:solidFill>
                  <a:srgbClr val="000000"/>
                </a:solidFill>
                <a:latin typeface="Times New Roman"/>
              </a:rPr>
              <a:t> </a:t>
            </a:r>
            <a:r>
              <a:rPr lang="en-US" sz="2800" u="sng" dirty="0">
                <a:solidFill>
                  <a:srgbClr val="000000"/>
                </a:solidFill>
                <a:latin typeface="Times New Roman"/>
              </a:rPr>
              <a:t>compounds </a:t>
            </a:r>
            <a:r>
              <a:rPr lang="en-US" sz="2800" dirty="0">
                <a:solidFill>
                  <a:srgbClr val="000000"/>
                </a:solidFill>
                <a:latin typeface="Times New Roman"/>
              </a:rPr>
              <a:t>are very </a:t>
            </a:r>
            <a:r>
              <a:rPr lang="en-US" sz="2800" dirty="0">
                <a:solidFill>
                  <a:srgbClr val="C00000"/>
                </a:solidFill>
                <a:latin typeface="Times New Roman"/>
              </a:rPr>
              <a:t>reactive</a:t>
            </a:r>
            <a:r>
              <a:rPr lang="en-US" sz="2800" dirty="0" smtClean="0">
                <a:solidFill>
                  <a:srgbClr val="000000"/>
                </a:solidFill>
                <a:latin typeface="Times New Roman"/>
              </a:rPr>
              <a:t>, because </a:t>
            </a:r>
            <a:r>
              <a:rPr lang="en-US" sz="2800" dirty="0">
                <a:solidFill>
                  <a:srgbClr val="000000"/>
                </a:solidFill>
                <a:latin typeface="Times New Roman"/>
              </a:rPr>
              <a:t>double bonds </a:t>
            </a:r>
            <a:r>
              <a:rPr lang="en-US" sz="2800" dirty="0" smtClean="0">
                <a:solidFill>
                  <a:srgbClr val="000000"/>
                </a:solidFill>
                <a:latin typeface="Times New Roman"/>
              </a:rPr>
              <a:t>are </a:t>
            </a:r>
            <a:r>
              <a:rPr lang="en-US" sz="2800" dirty="0">
                <a:solidFill>
                  <a:srgbClr val="C00000"/>
                </a:solidFill>
                <a:latin typeface="Times New Roman"/>
              </a:rPr>
              <a:t>unstable</a:t>
            </a:r>
            <a:r>
              <a:rPr lang="en-US" sz="2800" dirty="0">
                <a:solidFill>
                  <a:srgbClr val="000000"/>
                </a:solidFill>
                <a:latin typeface="Times New Roman"/>
              </a:rPr>
              <a:t>, </a:t>
            </a:r>
            <a:r>
              <a:rPr lang="en-US" sz="2800" dirty="0" smtClean="0">
                <a:solidFill>
                  <a:srgbClr val="000000"/>
                </a:solidFill>
                <a:latin typeface="Times New Roman"/>
              </a:rPr>
              <a:t>as </a:t>
            </a:r>
            <a:r>
              <a:rPr lang="en-US" sz="2800" dirty="0">
                <a:solidFill>
                  <a:srgbClr val="000000"/>
                </a:solidFill>
                <a:latin typeface="Times New Roman"/>
              </a:rPr>
              <a:t>primary reactants in photochemical processes </a:t>
            </a:r>
            <a:r>
              <a:rPr lang="en-US" sz="2800" dirty="0" smtClean="0">
                <a:solidFill>
                  <a:srgbClr val="000000"/>
                </a:solidFill>
                <a:latin typeface="Times New Roman"/>
              </a:rPr>
              <a:t>that produce </a:t>
            </a:r>
            <a:r>
              <a:rPr lang="en-US" sz="2800" b="1" dirty="0">
                <a:solidFill>
                  <a:srgbClr val="00B050"/>
                </a:solidFill>
                <a:latin typeface="Times New Roman"/>
              </a:rPr>
              <a:t>haze and smog</a:t>
            </a:r>
            <a:r>
              <a:rPr lang="en-US" sz="2800" dirty="0">
                <a:solidFill>
                  <a:srgbClr val="000000"/>
                </a:solidFill>
                <a:latin typeface="Times New Roman"/>
              </a:rPr>
              <a:t>. Their atmospheric lifetimes are </a:t>
            </a:r>
            <a:r>
              <a:rPr lang="en-US" sz="2800" dirty="0" smtClean="0">
                <a:solidFill>
                  <a:srgbClr val="00B050"/>
                </a:solidFill>
                <a:latin typeface="Times New Roman"/>
              </a:rPr>
              <a:t>several </a:t>
            </a:r>
            <a:r>
              <a:rPr lang="en-US" sz="2800" dirty="0">
                <a:solidFill>
                  <a:srgbClr val="00B050"/>
                </a:solidFill>
                <a:latin typeface="Times New Roman"/>
              </a:rPr>
              <a:t>hours</a:t>
            </a:r>
            <a:r>
              <a:rPr lang="en-US" sz="2800" dirty="0">
                <a:solidFill>
                  <a:srgbClr val="000000"/>
                </a:solidFill>
                <a:latin typeface="Times New Roman"/>
              </a:rPr>
              <a:t>.</a:t>
            </a:r>
          </a:p>
          <a:p>
            <a:pPr algn="just" rtl="0"/>
            <a:r>
              <a:rPr lang="en-US" sz="2800" dirty="0" smtClean="0">
                <a:solidFill>
                  <a:srgbClr val="000000"/>
                </a:solidFill>
                <a:latin typeface="Times New Roman"/>
              </a:rPr>
              <a:t>Hydrocarbons; </a:t>
            </a:r>
            <a:r>
              <a:rPr lang="en-US" sz="2800" dirty="0" err="1" smtClean="0">
                <a:solidFill>
                  <a:srgbClr val="C00000"/>
                </a:solidFill>
                <a:latin typeface="Times New Roman"/>
              </a:rPr>
              <a:t>paraffins</a:t>
            </a:r>
            <a:r>
              <a:rPr lang="en-US" sz="2800" dirty="0">
                <a:solidFill>
                  <a:srgbClr val="C00000"/>
                </a:solidFill>
                <a:latin typeface="Times New Roman"/>
              </a:rPr>
              <a:t>, olefins, and alkynes</a:t>
            </a:r>
            <a:r>
              <a:rPr lang="en-US" sz="2800" dirty="0">
                <a:solidFill>
                  <a:srgbClr val="000000"/>
                </a:solidFill>
                <a:latin typeface="Times New Roman"/>
              </a:rPr>
              <a:t>, are classified</a:t>
            </a:r>
          </a:p>
          <a:p>
            <a:pPr algn="just" rtl="0"/>
            <a:r>
              <a:rPr lang="en-US" sz="2800" dirty="0">
                <a:solidFill>
                  <a:srgbClr val="000000"/>
                </a:solidFill>
                <a:latin typeface="Times New Roman"/>
              </a:rPr>
              <a:t>as </a:t>
            </a:r>
            <a:r>
              <a:rPr lang="en-US" sz="2800" b="1" u="sng" dirty="0">
                <a:solidFill>
                  <a:srgbClr val="0070C0"/>
                </a:solidFill>
                <a:latin typeface="Times New Roman"/>
              </a:rPr>
              <a:t>aliphatic HCs</a:t>
            </a:r>
            <a:r>
              <a:rPr lang="en-US" sz="2800" u="sng" dirty="0">
                <a:solidFill>
                  <a:srgbClr val="000000"/>
                </a:solidFill>
                <a:latin typeface="Times New Roman"/>
              </a:rPr>
              <a:t> </a:t>
            </a:r>
            <a:r>
              <a:rPr lang="en-US" sz="2800" dirty="0">
                <a:solidFill>
                  <a:srgbClr val="000000"/>
                </a:solidFill>
                <a:latin typeface="Times New Roman"/>
              </a:rPr>
              <a:t>because of their basic </a:t>
            </a:r>
            <a:r>
              <a:rPr lang="en-US" sz="2800" b="1" dirty="0">
                <a:solidFill>
                  <a:srgbClr val="00B050"/>
                </a:solidFill>
                <a:latin typeface="Times New Roman"/>
              </a:rPr>
              <a:t>chain structure</a:t>
            </a:r>
            <a:r>
              <a:rPr lang="en-US" sz="2800" dirty="0">
                <a:solidFill>
                  <a:srgbClr val="000000"/>
                </a:solidFill>
                <a:latin typeface="Times New Roman"/>
              </a:rPr>
              <a:t>. Hydrocarbons whose structure </a:t>
            </a:r>
            <a:r>
              <a:rPr lang="en-US" sz="2800" dirty="0" smtClean="0">
                <a:solidFill>
                  <a:srgbClr val="000000"/>
                </a:solidFill>
                <a:latin typeface="Times New Roman"/>
              </a:rPr>
              <a:t>is based </a:t>
            </a:r>
            <a:r>
              <a:rPr lang="en-US" sz="2800" dirty="0">
                <a:solidFill>
                  <a:srgbClr val="000000"/>
                </a:solidFill>
                <a:latin typeface="Times New Roman"/>
              </a:rPr>
              <a:t>on the </a:t>
            </a:r>
            <a:r>
              <a:rPr lang="en-US" sz="2800" b="1" dirty="0">
                <a:solidFill>
                  <a:srgbClr val="00B050"/>
                </a:solidFill>
                <a:latin typeface="Times New Roman"/>
              </a:rPr>
              <a:t>ring structure </a:t>
            </a:r>
            <a:r>
              <a:rPr lang="en-US" sz="2800" dirty="0">
                <a:solidFill>
                  <a:srgbClr val="000000"/>
                </a:solidFill>
                <a:latin typeface="Times New Roman"/>
              </a:rPr>
              <a:t>of </a:t>
            </a:r>
            <a:r>
              <a:rPr lang="en-US" sz="2800" dirty="0">
                <a:solidFill>
                  <a:srgbClr val="C00000"/>
                </a:solidFill>
                <a:latin typeface="Times New Roman"/>
              </a:rPr>
              <a:t>benzene (CH) </a:t>
            </a:r>
            <a:r>
              <a:rPr lang="en-US" sz="2800" dirty="0">
                <a:solidFill>
                  <a:srgbClr val="000000"/>
                </a:solidFill>
                <a:latin typeface="Times New Roman"/>
              </a:rPr>
              <a:t>are called </a:t>
            </a:r>
            <a:r>
              <a:rPr lang="en-US" sz="2800" b="1" u="sng" dirty="0">
                <a:solidFill>
                  <a:srgbClr val="0070C0"/>
                </a:solidFill>
                <a:latin typeface="Times New Roman"/>
              </a:rPr>
              <a:t>aromatic HCs</a:t>
            </a:r>
            <a:r>
              <a:rPr lang="en-US" sz="2800" dirty="0">
                <a:solidFill>
                  <a:srgbClr val="000000"/>
                </a:solidFill>
                <a:latin typeface="Times New Roman"/>
              </a:rPr>
              <a:t>.</a:t>
            </a:r>
            <a:endParaRPr lang="ar-EG" sz="2800" dirty="0"/>
          </a:p>
        </p:txBody>
      </p:sp>
    </p:spTree>
    <p:extLst>
      <p:ext uri="{BB962C8B-B14F-4D97-AF65-F5344CB8AC3E}">
        <p14:creationId xmlns:p14="http://schemas.microsoft.com/office/powerpoint/2010/main" val="23808069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8928992" cy="5693866"/>
          </a:xfrm>
          <a:prstGeom prst="rect">
            <a:avLst/>
          </a:prstGeom>
        </p:spPr>
        <p:txBody>
          <a:bodyPr wrap="square">
            <a:spAutoFit/>
          </a:bodyPr>
          <a:lstStyle/>
          <a:p>
            <a:pPr marL="457200" indent="-457200" algn="just" rtl="0">
              <a:buClr>
                <a:srgbClr val="C00000"/>
              </a:buClr>
              <a:buFont typeface="Wingdings" pitchFamily="2" charset="2"/>
              <a:buChar char="§"/>
            </a:pPr>
            <a:r>
              <a:rPr lang="en-US" sz="2800" b="1" dirty="0" smtClean="0">
                <a:solidFill>
                  <a:srgbClr val="C00000"/>
                </a:solidFill>
                <a:latin typeface="Times New Roman"/>
              </a:rPr>
              <a:t>Benzene C</a:t>
            </a:r>
            <a:r>
              <a:rPr lang="en-US" b="1" dirty="0" smtClean="0">
                <a:solidFill>
                  <a:srgbClr val="C00000"/>
                </a:solidFill>
                <a:latin typeface="Times New Roman"/>
              </a:rPr>
              <a:t>6</a:t>
            </a:r>
            <a:r>
              <a:rPr lang="en-US" sz="2800" b="1" dirty="0" smtClean="0">
                <a:solidFill>
                  <a:srgbClr val="C00000"/>
                </a:solidFill>
                <a:latin typeface="Times New Roman"/>
              </a:rPr>
              <a:t>H</a:t>
            </a:r>
            <a:r>
              <a:rPr lang="en-US" b="1" dirty="0" smtClean="0">
                <a:solidFill>
                  <a:srgbClr val="C00000"/>
                </a:solidFill>
                <a:latin typeface="Times New Roman"/>
              </a:rPr>
              <a:t>6</a:t>
            </a:r>
            <a:r>
              <a:rPr lang="en-US" sz="2800" b="1" dirty="0" smtClean="0">
                <a:solidFill>
                  <a:srgbClr val="C00000"/>
                </a:solidFill>
                <a:latin typeface="Times New Roman"/>
              </a:rPr>
              <a:t> , ethyl-benzene</a:t>
            </a:r>
            <a:r>
              <a:rPr lang="en-US" sz="2800" b="1" dirty="0">
                <a:solidFill>
                  <a:srgbClr val="C00000"/>
                </a:solidFill>
                <a:latin typeface="Times New Roman"/>
              </a:rPr>
              <a:t>, toluene, and </a:t>
            </a:r>
            <a:r>
              <a:rPr lang="en-US" sz="2800" b="1" dirty="0" smtClean="0">
                <a:solidFill>
                  <a:srgbClr val="C00000"/>
                </a:solidFill>
                <a:latin typeface="Times New Roman"/>
              </a:rPr>
              <a:t>xylenes</a:t>
            </a:r>
            <a:r>
              <a:rPr lang="en-US" sz="2800" dirty="0" smtClean="0">
                <a:solidFill>
                  <a:srgbClr val="C00000"/>
                </a:solidFill>
                <a:latin typeface="Times New Roman"/>
              </a:rPr>
              <a:t> </a:t>
            </a:r>
            <a:r>
              <a:rPr lang="en-US" sz="2800" dirty="0" smtClean="0">
                <a:solidFill>
                  <a:srgbClr val="000000"/>
                </a:solidFill>
                <a:latin typeface="Times New Roman"/>
              </a:rPr>
              <a:t>are </a:t>
            </a:r>
            <a:r>
              <a:rPr lang="en-US" sz="2800" dirty="0">
                <a:solidFill>
                  <a:srgbClr val="000000"/>
                </a:solidFill>
                <a:latin typeface="Times New Roman"/>
              </a:rPr>
              <a:t>formulated to produce the </a:t>
            </a:r>
            <a:r>
              <a:rPr lang="en-US" sz="2800" b="1" dirty="0">
                <a:solidFill>
                  <a:srgbClr val="00B050"/>
                </a:solidFill>
                <a:latin typeface="Times New Roman"/>
              </a:rPr>
              <a:t>fuel additive</a:t>
            </a:r>
            <a:r>
              <a:rPr lang="en-US" sz="2800" dirty="0">
                <a:solidFill>
                  <a:srgbClr val="000000"/>
                </a:solidFill>
                <a:latin typeface="Times New Roman"/>
              </a:rPr>
              <a:t>, </a:t>
            </a:r>
            <a:r>
              <a:rPr lang="en-US" sz="2800" dirty="0" smtClean="0">
                <a:solidFill>
                  <a:srgbClr val="000000"/>
                </a:solidFill>
                <a:latin typeface="Times New Roman"/>
              </a:rPr>
              <a:t>(which </a:t>
            </a:r>
            <a:r>
              <a:rPr lang="en-US" sz="2800" dirty="0">
                <a:solidFill>
                  <a:srgbClr val="000000"/>
                </a:solidFill>
                <a:latin typeface="Times New Roman"/>
              </a:rPr>
              <a:t>increases the octane rating of unleaded </a:t>
            </a:r>
            <a:r>
              <a:rPr lang="en-US" sz="2800" dirty="0" smtClean="0">
                <a:solidFill>
                  <a:srgbClr val="000000"/>
                </a:solidFill>
                <a:latin typeface="Times New Roman"/>
              </a:rPr>
              <a:t>gasoline.)</a:t>
            </a:r>
          </a:p>
          <a:p>
            <a:pPr marL="457200" indent="-457200" algn="just" rtl="0">
              <a:buClr>
                <a:srgbClr val="C00000"/>
              </a:buClr>
              <a:buFont typeface="Wingdings" pitchFamily="2" charset="2"/>
              <a:buChar char="§"/>
            </a:pPr>
            <a:r>
              <a:rPr lang="en-US" sz="2800" b="1" dirty="0" smtClean="0">
                <a:solidFill>
                  <a:srgbClr val="0070C0"/>
                </a:solidFill>
                <a:latin typeface="Times New Roman"/>
              </a:rPr>
              <a:t>Aromatic </a:t>
            </a:r>
            <a:r>
              <a:rPr lang="en-US" sz="2800" b="1" dirty="0">
                <a:solidFill>
                  <a:srgbClr val="0070C0"/>
                </a:solidFill>
                <a:latin typeface="Times New Roman"/>
              </a:rPr>
              <a:t>HCs </a:t>
            </a:r>
            <a:r>
              <a:rPr lang="en-US" sz="2800" dirty="0">
                <a:solidFill>
                  <a:srgbClr val="000000"/>
                </a:solidFill>
                <a:latin typeface="Times New Roman"/>
              </a:rPr>
              <a:t>are </a:t>
            </a:r>
            <a:r>
              <a:rPr lang="en-US" sz="2800" dirty="0" smtClean="0">
                <a:solidFill>
                  <a:srgbClr val="000000"/>
                </a:solidFill>
                <a:latin typeface="Times New Roman"/>
              </a:rPr>
              <a:t>commonly </a:t>
            </a:r>
            <a:r>
              <a:rPr lang="en-US" sz="2800" dirty="0">
                <a:solidFill>
                  <a:srgbClr val="000000"/>
                </a:solidFill>
                <a:latin typeface="Times New Roman"/>
              </a:rPr>
              <a:t>found in ambient </a:t>
            </a:r>
            <a:r>
              <a:rPr lang="en-US" sz="2800" dirty="0" smtClean="0">
                <a:solidFill>
                  <a:srgbClr val="000000"/>
                </a:solidFill>
                <a:latin typeface="Times New Roman"/>
              </a:rPr>
              <a:t>air, because </a:t>
            </a:r>
            <a:r>
              <a:rPr lang="en-US" sz="2800" dirty="0">
                <a:solidFill>
                  <a:srgbClr val="000000"/>
                </a:solidFill>
                <a:latin typeface="Times New Roman"/>
              </a:rPr>
              <a:t>of their widespread use as</a:t>
            </a:r>
            <a:r>
              <a:rPr lang="en-US" sz="2800" b="1" dirty="0">
                <a:solidFill>
                  <a:srgbClr val="FF3399"/>
                </a:solidFill>
                <a:latin typeface="Times New Roman"/>
              </a:rPr>
              <a:t> solvents and fuel </a:t>
            </a:r>
            <a:r>
              <a:rPr lang="en-US" sz="2800" b="1" dirty="0" smtClean="0">
                <a:solidFill>
                  <a:srgbClr val="FF3399"/>
                </a:solidFill>
                <a:latin typeface="Times New Roman"/>
              </a:rPr>
              <a:t>additives</a:t>
            </a:r>
            <a:r>
              <a:rPr lang="en-US" sz="2800" dirty="0" smtClean="0">
                <a:solidFill>
                  <a:srgbClr val="000000"/>
                </a:solidFill>
                <a:latin typeface="Times New Roman"/>
              </a:rPr>
              <a:t> </a:t>
            </a:r>
          </a:p>
          <a:p>
            <a:pPr marL="457200" indent="-457200" algn="just" rtl="0">
              <a:buClr>
                <a:srgbClr val="C00000"/>
              </a:buClr>
              <a:buFont typeface="Wingdings" pitchFamily="2" charset="2"/>
              <a:buChar char="§"/>
            </a:pPr>
            <a:r>
              <a:rPr lang="en-US" sz="2800" dirty="0" smtClean="0">
                <a:solidFill>
                  <a:srgbClr val="000000"/>
                </a:solidFill>
                <a:latin typeface="Times New Roman" pitchFamily="18" charset="0"/>
                <a:cs typeface="Times New Roman" pitchFamily="18" charset="0"/>
              </a:rPr>
              <a:t>They </a:t>
            </a:r>
            <a:r>
              <a:rPr lang="en-US" sz="2800" dirty="0">
                <a:solidFill>
                  <a:srgbClr val="000000"/>
                </a:solidFill>
                <a:latin typeface="Times New Roman" pitchFamily="18" charset="0"/>
                <a:cs typeface="Times New Roman" pitchFamily="18" charset="0"/>
              </a:rPr>
              <a:t>contain at least three double </a:t>
            </a:r>
            <a:r>
              <a:rPr lang="en-US" sz="2800" dirty="0" smtClean="0">
                <a:solidFill>
                  <a:srgbClr val="000000"/>
                </a:solidFill>
                <a:latin typeface="Times New Roman" pitchFamily="18" charset="0"/>
                <a:cs typeface="Times New Roman" pitchFamily="18" charset="0"/>
              </a:rPr>
              <a:t>bonds, aromatic </a:t>
            </a:r>
            <a:r>
              <a:rPr lang="en-US" sz="2800" b="1" dirty="0">
                <a:solidFill>
                  <a:srgbClr val="0070C0"/>
                </a:solidFill>
                <a:latin typeface="Times New Roman" pitchFamily="18" charset="0"/>
                <a:cs typeface="Times New Roman" pitchFamily="18" charset="0"/>
              </a:rPr>
              <a:t>HCs</a:t>
            </a:r>
            <a:r>
              <a:rPr lang="en-US" sz="2800" dirty="0">
                <a:solidFill>
                  <a:srgbClr val="000000"/>
                </a:solidFill>
                <a:latin typeface="Times New Roman" pitchFamily="18" charset="0"/>
                <a:cs typeface="Times New Roman" pitchFamily="18" charset="0"/>
              </a:rPr>
              <a:t> are generally </a:t>
            </a:r>
            <a:r>
              <a:rPr lang="en-US" sz="2800" b="1" dirty="0">
                <a:solidFill>
                  <a:srgbClr val="FF0000"/>
                </a:solidFill>
                <a:latin typeface="Times New Roman" pitchFamily="18" charset="0"/>
                <a:cs typeface="Times New Roman" pitchFamily="18" charset="0"/>
              </a:rPr>
              <a:t>less reactive </a:t>
            </a:r>
            <a:r>
              <a:rPr lang="en-US" sz="2800" dirty="0">
                <a:solidFill>
                  <a:srgbClr val="000000"/>
                </a:solidFill>
                <a:latin typeface="Times New Roman" pitchFamily="18" charset="0"/>
                <a:cs typeface="Times New Roman" pitchFamily="18" charset="0"/>
              </a:rPr>
              <a:t>than </a:t>
            </a:r>
            <a:r>
              <a:rPr lang="en-US" sz="2800" b="1" dirty="0">
                <a:solidFill>
                  <a:srgbClr val="0070C0"/>
                </a:solidFill>
                <a:latin typeface="Times New Roman" pitchFamily="18" charset="0"/>
                <a:cs typeface="Times New Roman" pitchFamily="18" charset="0"/>
              </a:rPr>
              <a:t>olefins</a:t>
            </a:r>
            <a:r>
              <a:rPr lang="en-US" sz="2800" dirty="0">
                <a:solidFill>
                  <a:srgbClr val="000000"/>
                </a:solidFill>
                <a:latin typeface="Times New Roman" pitchFamily="18" charset="0"/>
                <a:cs typeface="Times New Roman" pitchFamily="18" charset="0"/>
              </a:rPr>
              <a:t>. They vary in their reactivity </a:t>
            </a:r>
            <a:r>
              <a:rPr lang="en-US" sz="2800" dirty="0" smtClean="0">
                <a:solidFill>
                  <a:srgbClr val="000000"/>
                </a:solidFill>
                <a:latin typeface="Times New Roman" pitchFamily="18" charset="0"/>
                <a:cs typeface="Times New Roman" pitchFamily="18" charset="0"/>
              </a:rPr>
              <a:t>and therefore </a:t>
            </a:r>
            <a:r>
              <a:rPr lang="en-US" sz="2800" dirty="0">
                <a:solidFill>
                  <a:srgbClr val="000000"/>
                </a:solidFill>
                <a:latin typeface="Times New Roman" pitchFamily="18" charset="0"/>
                <a:cs typeface="Times New Roman" pitchFamily="18" charset="0"/>
              </a:rPr>
              <a:t>estimated atmospheric lifetimes </a:t>
            </a:r>
            <a:r>
              <a:rPr lang="en-US" sz="2800" b="1" dirty="0">
                <a:solidFill>
                  <a:srgbClr val="FF3399"/>
                </a:solidFill>
                <a:latin typeface="Times New Roman" pitchFamily="18" charset="0"/>
                <a:cs typeface="Times New Roman" pitchFamily="18" charset="0"/>
              </a:rPr>
              <a:t>(</a:t>
            </a:r>
            <a:r>
              <a:rPr lang="en-US" sz="2800" b="1" dirty="0" smtClean="0">
                <a:solidFill>
                  <a:srgbClr val="FF3399"/>
                </a:solidFill>
                <a:latin typeface="Times New Roman" pitchFamily="18" charset="0"/>
                <a:cs typeface="Times New Roman" pitchFamily="18" charset="0"/>
              </a:rPr>
              <a:t>C</a:t>
            </a:r>
            <a:r>
              <a:rPr lang="en-US" b="1" dirty="0" smtClean="0">
                <a:solidFill>
                  <a:srgbClr val="FF3399"/>
                </a:solidFill>
                <a:latin typeface="Times New Roman" pitchFamily="18" charset="0"/>
                <a:cs typeface="Times New Roman" pitchFamily="18" charset="0"/>
              </a:rPr>
              <a:t>6</a:t>
            </a:r>
            <a:r>
              <a:rPr lang="en-US" sz="2800" b="1" dirty="0" smtClean="0">
                <a:solidFill>
                  <a:srgbClr val="FF3399"/>
                </a:solidFill>
                <a:latin typeface="Times New Roman" pitchFamily="18" charset="0"/>
                <a:cs typeface="Times New Roman" pitchFamily="18" charset="0"/>
              </a:rPr>
              <a:t>H</a:t>
            </a:r>
            <a:r>
              <a:rPr lang="en-US" b="1" dirty="0">
                <a:solidFill>
                  <a:srgbClr val="FF3399"/>
                </a:solidFill>
                <a:latin typeface="Times New Roman" pitchFamily="18" charset="0"/>
                <a:cs typeface="Times New Roman" pitchFamily="18" charset="0"/>
              </a:rPr>
              <a:t>6</a:t>
            </a:r>
            <a:r>
              <a:rPr lang="en-US" sz="2800" b="1" dirty="0" smtClean="0">
                <a:solidFill>
                  <a:srgbClr val="FF3399"/>
                </a:solidFill>
                <a:latin typeface="Times New Roman" pitchFamily="18" charset="0"/>
                <a:cs typeface="Times New Roman" pitchFamily="18" charset="0"/>
              </a:rPr>
              <a:t>, ~12 days; toluene, ~2 days; m-xylene, ~7.4 h).</a:t>
            </a:r>
          </a:p>
          <a:p>
            <a:pPr marL="457200" indent="-457200" algn="just" rtl="0">
              <a:buClr>
                <a:srgbClr val="C00000"/>
              </a:buClr>
              <a:buFont typeface="Wingdings" pitchFamily="2" charset="2"/>
              <a:buChar char="§"/>
            </a:pPr>
            <a:r>
              <a:rPr lang="en-US" sz="2800" b="1" dirty="0" smtClean="0">
                <a:solidFill>
                  <a:srgbClr val="C00000"/>
                </a:solidFill>
                <a:latin typeface="Times New Roman" pitchFamily="18" charset="0"/>
                <a:cs typeface="Times New Roman" pitchFamily="18" charset="0"/>
              </a:rPr>
              <a:t>HCs (e.g., m-xylene) </a:t>
            </a:r>
            <a:r>
              <a:rPr lang="en-US" sz="2800" dirty="0" smtClean="0">
                <a:solidFill>
                  <a:srgbClr val="000000"/>
                </a:solidFill>
                <a:latin typeface="Times New Roman" pitchFamily="18" charset="0"/>
                <a:cs typeface="Times New Roman" pitchFamily="18" charset="0"/>
              </a:rPr>
              <a:t>are quickly </a:t>
            </a:r>
            <a:r>
              <a:rPr lang="en-US" sz="2800" b="1" dirty="0" smtClean="0">
                <a:solidFill>
                  <a:srgbClr val="00B050"/>
                </a:solidFill>
                <a:latin typeface="Times New Roman" pitchFamily="18" charset="0"/>
                <a:cs typeface="Times New Roman" pitchFamily="18" charset="0"/>
              </a:rPr>
              <a:t>consumed in urban </a:t>
            </a:r>
            <a:r>
              <a:rPr lang="en-US" sz="2800" dirty="0" smtClean="0">
                <a:solidFill>
                  <a:srgbClr val="000000"/>
                </a:solidFill>
                <a:latin typeface="Times New Roman" pitchFamily="18" charset="0"/>
                <a:cs typeface="Times New Roman" pitchFamily="18" charset="0"/>
              </a:rPr>
              <a:t>photochemistry, whereas others </a:t>
            </a:r>
            <a:r>
              <a:rPr lang="en-US" sz="2800" b="1" dirty="0" smtClean="0">
                <a:solidFill>
                  <a:srgbClr val="C00000"/>
                </a:solidFill>
                <a:latin typeface="Times New Roman" pitchFamily="18" charset="0"/>
                <a:cs typeface="Times New Roman" pitchFamily="18" charset="0"/>
              </a:rPr>
              <a:t>(e.g., C</a:t>
            </a:r>
            <a:r>
              <a:rPr lang="en-US" b="1" dirty="0" smtClean="0">
                <a:solidFill>
                  <a:srgbClr val="C00000"/>
                </a:solidFill>
                <a:latin typeface="Times New Roman" pitchFamily="18" charset="0"/>
                <a:cs typeface="Times New Roman" pitchFamily="18" charset="0"/>
              </a:rPr>
              <a:t>6</a:t>
            </a:r>
            <a:r>
              <a:rPr lang="en-US" sz="2800" b="1" dirty="0" smtClean="0">
                <a:solidFill>
                  <a:srgbClr val="C00000"/>
                </a:solidFill>
                <a:latin typeface="Times New Roman" pitchFamily="18" charset="0"/>
                <a:cs typeface="Times New Roman" pitchFamily="18" charset="0"/>
              </a:rPr>
              <a:t>H</a:t>
            </a:r>
            <a:r>
              <a:rPr lang="en-US" b="1" dirty="0" smtClean="0">
                <a:solidFill>
                  <a:srgbClr val="C00000"/>
                </a:solidFill>
                <a:latin typeface="Times New Roman" pitchFamily="18" charset="0"/>
                <a:cs typeface="Times New Roman" pitchFamily="18" charset="0"/>
              </a:rPr>
              <a:t>6</a:t>
            </a:r>
            <a:r>
              <a:rPr lang="en-US" sz="2800" b="1" dirty="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are more </a:t>
            </a:r>
            <a:r>
              <a:rPr lang="en-US" sz="2800" b="1" dirty="0">
                <a:solidFill>
                  <a:srgbClr val="00B050"/>
                </a:solidFill>
                <a:latin typeface="Times New Roman" pitchFamily="18" charset="0"/>
                <a:cs typeface="Times New Roman" pitchFamily="18" charset="0"/>
              </a:rPr>
              <a:t>stable</a:t>
            </a:r>
            <a:r>
              <a:rPr lang="en-US" sz="2800" dirty="0" smtClean="0">
                <a:solidFill>
                  <a:srgbClr val="000000"/>
                </a:solidFill>
                <a:latin typeface="Times New Roman" pitchFamily="18" charset="0"/>
                <a:cs typeface="Times New Roman" pitchFamily="18" charset="0"/>
              </a:rPr>
              <a:t> than some of the </a:t>
            </a:r>
            <a:r>
              <a:rPr lang="en-US" sz="2800" dirty="0" err="1">
                <a:solidFill>
                  <a:srgbClr val="000000"/>
                </a:solidFill>
                <a:latin typeface="Times New Roman"/>
              </a:rPr>
              <a:t>paraffins</a:t>
            </a:r>
            <a:r>
              <a:rPr lang="en-US" sz="2800" dirty="0">
                <a:solidFill>
                  <a:srgbClr val="000000"/>
                </a:solidFill>
                <a:latin typeface="Times New Roman"/>
              </a:rPr>
              <a:t>. </a:t>
            </a:r>
            <a:endParaRPr lang="ar-EG" sz="2800" dirty="0">
              <a:latin typeface="Times New Roman" pitchFamily="18" charset="0"/>
              <a:cs typeface="Times New Roman" pitchFamily="18" charset="0"/>
            </a:endParaRPr>
          </a:p>
        </p:txBody>
      </p:sp>
    </p:spTree>
    <p:extLst>
      <p:ext uri="{BB962C8B-B14F-4D97-AF65-F5344CB8AC3E}">
        <p14:creationId xmlns:p14="http://schemas.microsoft.com/office/powerpoint/2010/main" val="21095024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6555641"/>
          </a:xfrm>
          <a:prstGeom prst="rect">
            <a:avLst/>
          </a:prstGeom>
        </p:spPr>
        <p:txBody>
          <a:bodyPr wrap="square">
            <a:spAutoFit/>
          </a:bodyPr>
          <a:lstStyle/>
          <a:p>
            <a:pPr marL="342900" lvl="0" indent="-342900" algn="just" rtl="0">
              <a:buClr>
                <a:srgbClr val="C00000"/>
              </a:buClr>
              <a:buFont typeface="Wingdings" pitchFamily="2" charset="2"/>
              <a:buChar char="§"/>
            </a:pPr>
            <a:r>
              <a:rPr lang="en-US" sz="2800" b="1" dirty="0">
                <a:solidFill>
                  <a:srgbClr val="C00000"/>
                </a:solidFill>
                <a:latin typeface="Times New Roman" pitchFamily="18" charset="0"/>
                <a:cs typeface="Times New Roman" pitchFamily="18" charset="0"/>
              </a:rPr>
              <a:t>Aromatic HCs </a:t>
            </a:r>
            <a:r>
              <a:rPr lang="en-US" sz="2800" b="1" dirty="0" smtClean="0">
                <a:solidFill>
                  <a:srgbClr val="C00000"/>
                </a:solidFill>
                <a:latin typeface="Times New Roman" pitchFamily="18" charset="0"/>
                <a:cs typeface="Times New Roman" pitchFamily="18" charset="0"/>
              </a:rPr>
              <a:t>are </a:t>
            </a:r>
            <a:r>
              <a:rPr lang="en-US" sz="2800" b="1" dirty="0">
                <a:solidFill>
                  <a:srgbClr val="C00000"/>
                </a:solidFill>
                <a:latin typeface="Times New Roman" pitchFamily="18" charset="0"/>
                <a:cs typeface="Times New Roman" pitchFamily="18" charset="0"/>
              </a:rPr>
              <a:t>simple compounds </a:t>
            </a:r>
            <a:r>
              <a:rPr lang="en-US" sz="2800" dirty="0">
                <a:solidFill>
                  <a:srgbClr val="000000"/>
                </a:solidFill>
                <a:latin typeface="Times New Roman" pitchFamily="18" charset="0"/>
                <a:cs typeface="Times New Roman" pitchFamily="18" charset="0"/>
              </a:rPr>
              <a:t>based on a single </a:t>
            </a:r>
            <a:r>
              <a:rPr lang="en-US" sz="2800" dirty="0"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6</a:t>
            </a:r>
            <a:r>
              <a:rPr lang="en-US" sz="2800" dirty="0" smtClean="0">
                <a:solidFill>
                  <a:srgbClr val="000000"/>
                </a:solidFill>
                <a:latin typeface="Times New Roman" pitchFamily="18" charset="0"/>
                <a:cs typeface="Times New Roman" pitchFamily="18" charset="0"/>
              </a:rPr>
              <a:t>H</a:t>
            </a:r>
            <a:r>
              <a:rPr lang="en-US" sz="1600" dirty="0">
                <a:solidFill>
                  <a:srgbClr val="000000"/>
                </a:solidFill>
                <a:latin typeface="Times New Roman" pitchFamily="18" charset="0"/>
                <a:cs typeface="Times New Roman" pitchFamily="18" charset="0"/>
              </a:rPr>
              <a:t>6</a:t>
            </a:r>
            <a:r>
              <a:rPr lang="en-US" sz="2800" dirty="0" smtClean="0">
                <a:solidFill>
                  <a:srgbClr val="000000"/>
                </a:solidFill>
                <a:latin typeface="Times New Roman" pitchFamily="18" charset="0"/>
                <a:cs typeface="Times New Roman" pitchFamily="18" charset="0"/>
              </a:rPr>
              <a:t> ring. </a:t>
            </a:r>
          </a:p>
          <a:p>
            <a:pPr marL="342900" indent="-342900" algn="just" rtl="0">
              <a:buClr>
                <a:srgbClr val="C00000"/>
              </a:buClr>
              <a:buFont typeface="Wingdings" pitchFamily="2" charset="2"/>
              <a:buChar char="§"/>
            </a:pPr>
            <a:r>
              <a:rPr lang="en-US" sz="2800" b="1" dirty="0" smtClean="0">
                <a:solidFill>
                  <a:srgbClr val="00B0F0"/>
                </a:solidFill>
                <a:latin typeface="Times New Roman" pitchFamily="18" charset="0"/>
                <a:cs typeface="Times New Roman" pitchFamily="18" charset="0"/>
              </a:rPr>
              <a:t>Benzene </a:t>
            </a:r>
            <a:r>
              <a:rPr lang="en-US" sz="2800" b="1" dirty="0">
                <a:solidFill>
                  <a:srgbClr val="00B0F0"/>
                </a:solidFill>
                <a:latin typeface="Times New Roman" pitchFamily="18" charset="0"/>
                <a:cs typeface="Times New Roman" pitchFamily="18" charset="0"/>
              </a:rPr>
              <a:t>rings </a:t>
            </a:r>
            <a:r>
              <a:rPr lang="en-US" sz="2800" dirty="0" smtClean="0">
                <a:solidFill>
                  <a:srgbClr val="000000"/>
                </a:solidFill>
                <a:latin typeface="Times New Roman" pitchFamily="18" charset="0"/>
                <a:cs typeface="Times New Roman" pitchFamily="18" charset="0"/>
              </a:rPr>
              <a:t>serve </a:t>
            </a:r>
            <a:r>
              <a:rPr lang="en-US" sz="2800" dirty="0">
                <a:solidFill>
                  <a:srgbClr val="000000"/>
                </a:solidFill>
                <a:latin typeface="Times New Roman" pitchFamily="18" charset="0"/>
                <a:cs typeface="Times New Roman" pitchFamily="18" charset="0"/>
              </a:rPr>
              <a:t>as the basic structural unit of larger, more complex </a:t>
            </a:r>
            <a:r>
              <a:rPr lang="en-US" sz="2800" dirty="0" smtClean="0">
                <a:solidFill>
                  <a:srgbClr val="000000"/>
                </a:solidFill>
                <a:latin typeface="Times New Roman" pitchFamily="18" charset="0"/>
                <a:cs typeface="Times New Roman" pitchFamily="18" charset="0"/>
              </a:rPr>
              <a:t>compounds, </a:t>
            </a:r>
            <a:r>
              <a:rPr lang="en-US" sz="2800" b="1" dirty="0" err="1" smtClean="0">
                <a:solidFill>
                  <a:srgbClr val="C00000"/>
                </a:solidFill>
                <a:latin typeface="Times New Roman" pitchFamily="18" charset="0"/>
                <a:cs typeface="Times New Roman" pitchFamily="18" charset="0"/>
              </a:rPr>
              <a:t>napthalene</a:t>
            </a:r>
            <a:r>
              <a:rPr lang="en-US" sz="2800" dirty="0" smtClean="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(two </a:t>
            </a:r>
            <a:r>
              <a:rPr lang="en-US" sz="2800" dirty="0" smtClean="0">
                <a:solidFill>
                  <a:srgbClr val="000000"/>
                </a:solidFill>
                <a:latin typeface="Times New Roman" pitchFamily="18" charset="0"/>
                <a:cs typeface="Times New Roman" pitchFamily="18" charset="0"/>
              </a:rPr>
              <a:t>C6H6</a:t>
            </a:r>
            <a:r>
              <a:rPr lang="en-US" sz="2800" dirty="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rings</a:t>
            </a:r>
            <a:r>
              <a:rPr lang="en-US" sz="2800" dirty="0">
                <a:solidFill>
                  <a:srgbClr val="000000"/>
                </a:solidFill>
                <a:latin typeface="Times New Roman" pitchFamily="18" charset="0"/>
                <a:cs typeface="Times New Roman" pitchFamily="18" charset="0"/>
              </a:rPr>
              <a:t>) and </a:t>
            </a:r>
            <a:r>
              <a:rPr lang="en-US" sz="2800" dirty="0" smtClean="0">
                <a:solidFill>
                  <a:srgbClr val="000000"/>
                </a:solidFill>
                <a:latin typeface="Times New Roman" pitchFamily="18" charset="0"/>
                <a:cs typeface="Times New Roman" pitchFamily="18" charset="0"/>
              </a:rPr>
              <a:t>of </a:t>
            </a:r>
            <a:r>
              <a:rPr lang="en-US" sz="2800" b="1" dirty="0">
                <a:solidFill>
                  <a:srgbClr val="C00000"/>
                </a:solidFill>
                <a:latin typeface="Times New Roman" pitchFamily="18" charset="0"/>
                <a:cs typeface="Times New Roman" pitchFamily="18" charset="0"/>
              </a:rPr>
              <a:t>polycyclic aromatic </a:t>
            </a:r>
            <a:r>
              <a:rPr lang="en-US" sz="2800" b="1" dirty="0" smtClean="0">
                <a:solidFill>
                  <a:srgbClr val="C00000"/>
                </a:solidFill>
                <a:latin typeface="Times New Roman" pitchFamily="18" charset="0"/>
                <a:cs typeface="Times New Roman" pitchFamily="18" charset="0"/>
              </a:rPr>
              <a:t>hydrocarbons</a:t>
            </a:r>
            <a:r>
              <a:rPr lang="en-US" sz="2800" b="1" dirty="0">
                <a:solidFill>
                  <a:srgbClr val="C00000"/>
                </a:solidFill>
                <a:latin typeface="Times New Roman"/>
              </a:rPr>
              <a:t> </a:t>
            </a:r>
            <a:r>
              <a:rPr lang="en-US" sz="2800" b="1" dirty="0" smtClean="0">
                <a:solidFill>
                  <a:srgbClr val="00B0F0"/>
                </a:solidFill>
                <a:latin typeface="Times New Roman"/>
              </a:rPr>
              <a:t>(PAHs).</a:t>
            </a:r>
            <a:endParaRPr lang="en-US" sz="2800" b="1" dirty="0">
              <a:solidFill>
                <a:srgbClr val="0070C0"/>
              </a:solidFill>
              <a:latin typeface="Times New Roman" pitchFamily="18" charset="0"/>
              <a:cs typeface="Times New Roman" pitchFamily="18" charset="0"/>
            </a:endParaRPr>
          </a:p>
          <a:p>
            <a:pPr marL="342900" indent="-342900" algn="just" rtl="0">
              <a:buClr>
                <a:srgbClr val="C00000"/>
              </a:buClr>
              <a:buFont typeface="Wingdings" pitchFamily="2" charset="2"/>
              <a:buChar char="§"/>
            </a:pPr>
            <a:r>
              <a:rPr lang="en-US" sz="2800" b="1" dirty="0">
                <a:solidFill>
                  <a:srgbClr val="00B0F0"/>
                </a:solidFill>
                <a:latin typeface="Times New Roman" pitchFamily="18" charset="0"/>
                <a:cs typeface="Times New Roman" pitchFamily="18" charset="0"/>
              </a:rPr>
              <a:t>(PAHs) </a:t>
            </a:r>
            <a:r>
              <a:rPr lang="en-US" sz="2800" dirty="0">
                <a:solidFill>
                  <a:srgbClr val="000000"/>
                </a:solidFill>
                <a:latin typeface="Times New Roman" pitchFamily="18" charset="0"/>
                <a:cs typeface="Times New Roman" pitchFamily="18" charset="0"/>
              </a:rPr>
              <a:t>that are </a:t>
            </a:r>
            <a:r>
              <a:rPr lang="en-US" sz="2800" b="1" dirty="0">
                <a:solidFill>
                  <a:srgbClr val="002060"/>
                </a:solidFill>
                <a:latin typeface="Times New Roman" pitchFamily="18" charset="0"/>
                <a:cs typeface="Times New Roman" pitchFamily="18" charset="0"/>
              </a:rPr>
              <a:t>solids under ambient atmospheric </a:t>
            </a:r>
            <a:r>
              <a:rPr lang="en-US" sz="2800" b="1" dirty="0" smtClean="0">
                <a:solidFill>
                  <a:srgbClr val="002060"/>
                </a:solidFill>
                <a:latin typeface="Times New Roman" pitchFamily="18" charset="0"/>
                <a:cs typeface="Times New Roman" pitchFamily="18" charset="0"/>
              </a:rPr>
              <a:t>conditions </a:t>
            </a:r>
            <a:r>
              <a:rPr lang="en-US" sz="2800" dirty="0" smtClean="0">
                <a:solidFill>
                  <a:srgbClr val="000000"/>
                </a:solidFill>
                <a:latin typeface="Times New Roman" pitchFamily="18" charset="0"/>
                <a:cs typeface="Times New Roman" pitchFamily="18" charset="0"/>
              </a:rPr>
              <a:t>as </a:t>
            </a:r>
            <a:r>
              <a:rPr lang="en-US" sz="2800" b="1" dirty="0" err="1" smtClean="0">
                <a:solidFill>
                  <a:srgbClr val="FF0000"/>
                </a:solidFill>
                <a:latin typeface="Times New Roman"/>
              </a:rPr>
              <a:t>benzo</a:t>
            </a:r>
            <a:r>
              <a:rPr lang="en-US" sz="2800" b="1" dirty="0" smtClean="0">
                <a:solidFill>
                  <a:srgbClr val="FF0000"/>
                </a:solidFill>
                <a:latin typeface="Times New Roman"/>
              </a:rPr>
              <a:t>-α-</a:t>
            </a:r>
            <a:r>
              <a:rPr lang="en-US" sz="2800" b="1" dirty="0" err="1" smtClean="0">
                <a:solidFill>
                  <a:srgbClr val="FF0000"/>
                </a:solidFill>
                <a:latin typeface="Times New Roman"/>
              </a:rPr>
              <a:t>pyrene</a:t>
            </a:r>
            <a:r>
              <a:rPr lang="en-US" sz="2800" dirty="0">
                <a:solidFill>
                  <a:srgbClr val="000000"/>
                </a:solidFill>
                <a:latin typeface="Times New Roman"/>
              </a:rPr>
              <a:t>, </a:t>
            </a:r>
            <a:r>
              <a:rPr lang="en-US" sz="2800" dirty="0" smtClean="0">
                <a:solidFill>
                  <a:srgbClr val="000000"/>
                </a:solidFill>
                <a:latin typeface="Times New Roman"/>
              </a:rPr>
              <a:t>which contains </a:t>
            </a:r>
            <a:r>
              <a:rPr lang="en-US" sz="2800" dirty="0">
                <a:solidFill>
                  <a:srgbClr val="000000"/>
                </a:solidFill>
                <a:latin typeface="Times New Roman"/>
              </a:rPr>
              <a:t>five </a:t>
            </a:r>
            <a:r>
              <a:rPr lang="en-US" sz="2800" dirty="0" smtClean="0">
                <a:solidFill>
                  <a:srgbClr val="000000"/>
                </a:solidFill>
                <a:latin typeface="Times New Roman" pitchFamily="18" charset="0"/>
                <a:cs typeface="Times New Roman" pitchFamily="18" charset="0"/>
              </a:rPr>
              <a:t>C6H6</a:t>
            </a:r>
            <a:r>
              <a:rPr lang="en-US" sz="2800" dirty="0" smtClean="0">
                <a:solidFill>
                  <a:srgbClr val="000000"/>
                </a:solidFill>
                <a:latin typeface="Times New Roman"/>
              </a:rPr>
              <a:t> rings</a:t>
            </a:r>
            <a:r>
              <a:rPr lang="en-US" sz="2800" dirty="0">
                <a:solidFill>
                  <a:srgbClr val="000000"/>
                </a:solidFill>
                <a:latin typeface="Times New Roman"/>
              </a:rPr>
              <a:t>. </a:t>
            </a:r>
            <a:endParaRPr lang="en-US" sz="2800" dirty="0" smtClean="0">
              <a:solidFill>
                <a:srgbClr val="000000"/>
              </a:solidFill>
              <a:latin typeface="Times New Roman"/>
            </a:endParaRPr>
          </a:p>
          <a:p>
            <a:pPr marL="342900" indent="-342900" algn="just" rtl="0">
              <a:buClr>
                <a:srgbClr val="C00000"/>
              </a:buClr>
              <a:buFont typeface="Wingdings" pitchFamily="2" charset="2"/>
              <a:buChar char="§"/>
            </a:pPr>
            <a:r>
              <a:rPr lang="en-US" sz="2800" dirty="0" smtClean="0">
                <a:solidFill>
                  <a:srgbClr val="000000"/>
                </a:solidFill>
                <a:latin typeface="Times New Roman"/>
              </a:rPr>
              <a:t>The </a:t>
            </a:r>
            <a:r>
              <a:rPr lang="en-US" sz="2800" b="1" dirty="0">
                <a:solidFill>
                  <a:srgbClr val="00B0F0"/>
                </a:solidFill>
                <a:latin typeface="Times New Roman"/>
              </a:rPr>
              <a:t>PAHs</a:t>
            </a:r>
            <a:r>
              <a:rPr lang="en-US" sz="2800" dirty="0">
                <a:solidFill>
                  <a:srgbClr val="000000"/>
                </a:solidFill>
                <a:latin typeface="Times New Roman"/>
              </a:rPr>
              <a:t> are </a:t>
            </a:r>
            <a:r>
              <a:rPr lang="en-US" sz="2800" dirty="0" smtClean="0">
                <a:solidFill>
                  <a:srgbClr val="000000"/>
                </a:solidFill>
                <a:latin typeface="Times New Roman"/>
              </a:rPr>
              <a:t>produced in </a:t>
            </a:r>
            <a:r>
              <a:rPr lang="en-US" sz="2800" dirty="0">
                <a:solidFill>
                  <a:srgbClr val="000000"/>
                </a:solidFill>
                <a:latin typeface="Times New Roman"/>
              </a:rPr>
              <a:t>the </a:t>
            </a:r>
            <a:r>
              <a:rPr lang="en-US" sz="2800" b="1" dirty="0">
                <a:solidFill>
                  <a:srgbClr val="FF3399"/>
                </a:solidFill>
                <a:latin typeface="Times New Roman"/>
              </a:rPr>
              <a:t>combustion chemistry of organic fuel and materials</a:t>
            </a:r>
            <a:r>
              <a:rPr lang="en-US" sz="2800" dirty="0">
                <a:solidFill>
                  <a:srgbClr val="000000"/>
                </a:solidFill>
                <a:latin typeface="Times New Roman"/>
              </a:rPr>
              <a:t> and </a:t>
            </a:r>
            <a:r>
              <a:rPr lang="en-US" sz="2800" dirty="0" smtClean="0">
                <a:solidFill>
                  <a:srgbClr val="000000"/>
                </a:solidFill>
                <a:latin typeface="Times New Roman"/>
              </a:rPr>
              <a:t>in </a:t>
            </a:r>
            <a:r>
              <a:rPr lang="en-US" sz="2800" b="1" dirty="0" smtClean="0">
                <a:solidFill>
                  <a:srgbClr val="FF3399"/>
                </a:solidFill>
                <a:latin typeface="Times New Roman"/>
              </a:rPr>
              <a:t>the elemental </a:t>
            </a:r>
            <a:r>
              <a:rPr lang="en-US" sz="2800" b="1" dirty="0">
                <a:solidFill>
                  <a:srgbClr val="FF3399"/>
                </a:solidFill>
                <a:latin typeface="Times New Roman"/>
              </a:rPr>
              <a:t>C (EC) fraction of atmospheric aerosol</a:t>
            </a:r>
            <a:r>
              <a:rPr lang="en-US" sz="2800" dirty="0">
                <a:solidFill>
                  <a:srgbClr val="000000"/>
                </a:solidFill>
                <a:latin typeface="Times New Roman"/>
              </a:rPr>
              <a:t>. Most PAHs are potential </a:t>
            </a:r>
            <a:r>
              <a:rPr lang="en-US" sz="2800" b="1" dirty="0" smtClean="0">
                <a:solidFill>
                  <a:srgbClr val="00B050"/>
                </a:solidFill>
                <a:latin typeface="Times New Roman"/>
              </a:rPr>
              <a:t>human carcinogens</a:t>
            </a:r>
            <a:r>
              <a:rPr lang="en-US" sz="2800" dirty="0" smtClean="0">
                <a:solidFill>
                  <a:srgbClr val="000000"/>
                </a:solidFill>
                <a:latin typeface="Times New Roman"/>
              </a:rPr>
              <a:t>.</a:t>
            </a:r>
          </a:p>
          <a:p>
            <a:pPr marL="342900" indent="-342900" algn="just" rtl="0">
              <a:buClr>
                <a:srgbClr val="C00000"/>
              </a:buClr>
              <a:buFont typeface="Wingdings" pitchFamily="2" charset="2"/>
              <a:buChar char="§"/>
            </a:pPr>
            <a:r>
              <a:rPr lang="en-US" sz="2800" b="1" dirty="0" smtClean="0">
                <a:solidFill>
                  <a:srgbClr val="00B0F0"/>
                </a:solidFill>
                <a:latin typeface="Times New Roman"/>
              </a:rPr>
              <a:t>Hydrocarbons</a:t>
            </a:r>
            <a:r>
              <a:rPr lang="en-US" sz="2800" dirty="0" smtClean="0">
                <a:solidFill>
                  <a:srgbClr val="000000"/>
                </a:solidFill>
                <a:latin typeface="Times New Roman"/>
              </a:rPr>
              <a:t> </a:t>
            </a:r>
            <a:r>
              <a:rPr lang="en-US" sz="2800" dirty="0">
                <a:solidFill>
                  <a:srgbClr val="000000"/>
                </a:solidFill>
                <a:latin typeface="Times New Roman"/>
              </a:rPr>
              <a:t>are described as being </a:t>
            </a:r>
            <a:r>
              <a:rPr lang="en-US" sz="2800" b="1" dirty="0">
                <a:solidFill>
                  <a:srgbClr val="FF3399"/>
                </a:solidFill>
                <a:latin typeface="Times New Roman"/>
              </a:rPr>
              <a:t>saturated</a:t>
            </a:r>
            <a:r>
              <a:rPr lang="en-US" sz="2800" dirty="0">
                <a:solidFill>
                  <a:srgbClr val="000000"/>
                </a:solidFill>
                <a:latin typeface="Times New Roman"/>
              </a:rPr>
              <a:t> </a:t>
            </a:r>
            <a:r>
              <a:rPr lang="en-US" sz="2800" dirty="0" smtClean="0">
                <a:solidFill>
                  <a:srgbClr val="000000"/>
                </a:solidFill>
                <a:latin typeface="Times New Roman"/>
              </a:rPr>
              <a:t>with </a:t>
            </a:r>
            <a:r>
              <a:rPr lang="en-US" sz="2800" dirty="0">
                <a:solidFill>
                  <a:srgbClr val="000000"/>
                </a:solidFill>
                <a:latin typeface="Times New Roman"/>
              </a:rPr>
              <a:t>only </a:t>
            </a:r>
            <a:r>
              <a:rPr lang="en-US" sz="2800" b="1" dirty="0">
                <a:solidFill>
                  <a:srgbClr val="00B050"/>
                </a:solidFill>
                <a:latin typeface="Times New Roman"/>
              </a:rPr>
              <a:t>single </a:t>
            </a:r>
            <a:r>
              <a:rPr lang="en-US" sz="2800" b="1" dirty="0" smtClean="0">
                <a:solidFill>
                  <a:srgbClr val="00B050"/>
                </a:solidFill>
                <a:latin typeface="Times New Roman"/>
              </a:rPr>
              <a:t>bonds</a:t>
            </a:r>
            <a:r>
              <a:rPr lang="en-US" sz="2800" dirty="0" smtClean="0">
                <a:solidFill>
                  <a:srgbClr val="000000"/>
                </a:solidFill>
                <a:latin typeface="Times New Roman"/>
              </a:rPr>
              <a:t>; or are </a:t>
            </a:r>
            <a:r>
              <a:rPr lang="en-US" sz="2800" b="1" dirty="0">
                <a:solidFill>
                  <a:srgbClr val="FF3399"/>
                </a:solidFill>
                <a:latin typeface="Times New Roman"/>
              </a:rPr>
              <a:t>unsaturated</a:t>
            </a:r>
            <a:r>
              <a:rPr lang="en-US" sz="2800" dirty="0">
                <a:solidFill>
                  <a:srgbClr val="000000"/>
                </a:solidFill>
                <a:latin typeface="Times New Roman"/>
              </a:rPr>
              <a:t> those with </a:t>
            </a:r>
            <a:r>
              <a:rPr lang="en-US" sz="2800" b="1" dirty="0">
                <a:solidFill>
                  <a:srgbClr val="00B050"/>
                </a:solidFill>
                <a:latin typeface="Times New Roman"/>
              </a:rPr>
              <a:t>one or more double or triple bonds</a:t>
            </a:r>
            <a:r>
              <a:rPr lang="en-US" sz="2800" dirty="0">
                <a:solidFill>
                  <a:srgbClr val="000000"/>
                </a:solidFill>
                <a:latin typeface="Times New Roman"/>
              </a:rPr>
              <a:t> </a:t>
            </a:r>
            <a:r>
              <a:rPr lang="en-US" sz="2800" dirty="0" smtClean="0">
                <a:solidFill>
                  <a:srgbClr val="000000"/>
                </a:solidFill>
                <a:latin typeface="Times New Roman"/>
              </a:rPr>
              <a:t>.</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0337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48680"/>
            <a:ext cx="3098284" cy="523220"/>
          </a:xfrm>
          <a:prstGeom prst="rect">
            <a:avLst/>
          </a:prstGeom>
        </p:spPr>
        <p:txBody>
          <a:bodyPr wrap="none">
            <a:spAutoFit/>
          </a:bodyPr>
          <a:lstStyle/>
          <a:p>
            <a:r>
              <a:rPr lang="en-US" sz="2800" b="1" cap="all" dirty="0">
                <a:solidFill>
                  <a:srgbClr val="C00000"/>
                </a:solidFill>
                <a:ea typeface="+mj-ea"/>
                <a:cs typeface="+mj-cs"/>
              </a:rPr>
              <a:t>Water pollution</a:t>
            </a:r>
            <a:endParaRPr lang="ar-EG" dirty="0"/>
          </a:p>
        </p:txBody>
      </p:sp>
      <p:sp>
        <p:nvSpPr>
          <p:cNvPr id="3" name="Rectangle 2"/>
          <p:cNvSpPr/>
          <p:nvPr/>
        </p:nvSpPr>
        <p:spPr>
          <a:xfrm>
            <a:off x="107504" y="1700808"/>
            <a:ext cx="8928992" cy="4580741"/>
          </a:xfrm>
          <a:prstGeom prst="rect">
            <a:avLst/>
          </a:prstGeom>
        </p:spPr>
        <p:txBody>
          <a:bodyPr wrap="square">
            <a:spAutoFit/>
          </a:bodyPr>
          <a:lstStyle/>
          <a:p>
            <a:pPr marL="457200" lvl="0" indent="-457200" algn="just" rtl="0">
              <a:spcBef>
                <a:spcPts val="700"/>
              </a:spcBef>
              <a:buClr>
                <a:srgbClr val="C0504D"/>
              </a:buClr>
              <a:buSzPct val="60000"/>
              <a:buFont typeface="Wingdings" pitchFamily="2" charset="2"/>
              <a:buChar char="v"/>
            </a:pPr>
            <a:r>
              <a:rPr lang="en-US" sz="2800" dirty="0">
                <a:solidFill>
                  <a:prstClr val="black"/>
                </a:solidFill>
                <a:latin typeface="Times New Roman" pitchFamily="18" charset="0"/>
                <a:cs typeface="Times New Roman" pitchFamily="18" charset="0"/>
              </a:rPr>
              <a:t>Causes due to the introduction of chemical, biological and all sort of physical matter into large bodies of water that degrade the quality of life that lives in it and consumes it.</a:t>
            </a:r>
          </a:p>
          <a:p>
            <a:pPr marL="457200" lvl="0" indent="-457200" algn="just" rtl="0">
              <a:spcBef>
                <a:spcPts val="700"/>
              </a:spcBef>
              <a:buClr>
                <a:srgbClr val="C0504D"/>
              </a:buClr>
              <a:buSzPct val="60000"/>
              <a:buFont typeface="Wingdings" pitchFamily="2" charset="2"/>
              <a:buChar char="v"/>
            </a:pPr>
            <a:r>
              <a:rPr lang="en-US" sz="2800" dirty="0">
                <a:solidFill>
                  <a:prstClr val="black"/>
                </a:solidFill>
                <a:latin typeface="Times New Roman" pitchFamily="18" charset="0"/>
                <a:cs typeface="Times New Roman" pitchFamily="18" charset="0"/>
              </a:rPr>
              <a:t>We can blame </a:t>
            </a:r>
            <a:r>
              <a:rPr lang="en-US" sz="2800" b="1" dirty="0">
                <a:solidFill>
                  <a:srgbClr val="C00000"/>
                </a:solidFill>
                <a:latin typeface="Times New Roman" pitchFamily="18" charset="0"/>
                <a:cs typeface="Times New Roman" pitchFamily="18" charset="0"/>
              </a:rPr>
              <a:t>fertilizers, pesticides, or petroleum derivatives </a:t>
            </a:r>
            <a:r>
              <a:rPr lang="en-US" sz="2800" dirty="0">
                <a:solidFill>
                  <a:prstClr val="black"/>
                </a:solidFill>
                <a:latin typeface="Times New Roman" pitchFamily="18" charset="0"/>
                <a:cs typeface="Times New Roman" pitchFamily="18" charset="0"/>
              </a:rPr>
              <a:t>for water pollution. </a:t>
            </a:r>
            <a:endParaRPr lang="en-US" sz="2800" dirty="0" smtClean="0">
              <a:solidFill>
                <a:prstClr val="black"/>
              </a:solidFill>
              <a:latin typeface="Times New Roman" pitchFamily="18" charset="0"/>
              <a:cs typeface="Times New Roman" pitchFamily="18" charset="0"/>
            </a:endParaRPr>
          </a:p>
          <a:p>
            <a:pPr marL="457200" lvl="0" indent="-457200" algn="just" rtl="0">
              <a:spcBef>
                <a:spcPts val="700"/>
              </a:spcBef>
              <a:buClr>
                <a:srgbClr val="C0504D"/>
              </a:buClr>
              <a:buSzPct val="60000"/>
              <a:buFont typeface="Wingdings" pitchFamily="2" charset="2"/>
              <a:buChar char="v"/>
            </a:pPr>
            <a:r>
              <a:rPr lang="en-US" sz="2800" dirty="0" smtClean="0">
                <a:solidFill>
                  <a:prstClr val="black"/>
                </a:solidFill>
                <a:latin typeface="Times New Roman" pitchFamily="18" charset="0"/>
                <a:cs typeface="Times New Roman" pitchFamily="18" charset="0"/>
              </a:rPr>
              <a:t>In </a:t>
            </a:r>
            <a:r>
              <a:rPr lang="en-US" sz="2800" dirty="0">
                <a:solidFill>
                  <a:prstClr val="black"/>
                </a:solidFill>
                <a:latin typeface="Times New Roman" pitchFamily="18" charset="0"/>
                <a:cs typeface="Times New Roman" pitchFamily="18" charset="0"/>
              </a:rPr>
              <a:t>addition to that </a:t>
            </a:r>
            <a:r>
              <a:rPr lang="en-US" sz="2800" b="1" dirty="0" smtClean="0">
                <a:solidFill>
                  <a:srgbClr val="C00000"/>
                </a:solidFill>
                <a:latin typeface="Times New Roman" pitchFamily="18" charset="0"/>
                <a:cs typeface="Times New Roman" pitchFamily="18" charset="0"/>
              </a:rPr>
              <a:t>waste </a:t>
            </a:r>
            <a:r>
              <a:rPr lang="en-US" sz="2800" b="1" dirty="0">
                <a:solidFill>
                  <a:srgbClr val="C00000"/>
                </a:solidFill>
                <a:latin typeface="Times New Roman" pitchFamily="18" charset="0"/>
                <a:cs typeface="Times New Roman" pitchFamily="18" charset="0"/>
              </a:rPr>
              <a:t>treatment facilities, mining, </a:t>
            </a:r>
            <a:r>
              <a:rPr lang="en-US" sz="2800" b="1" dirty="0" smtClean="0">
                <a:solidFill>
                  <a:srgbClr val="C00000"/>
                </a:solidFill>
                <a:latin typeface="Times New Roman" pitchFamily="18" charset="0"/>
                <a:cs typeface="Times New Roman" pitchFamily="18" charset="0"/>
              </a:rPr>
              <a:t>pesticides</a:t>
            </a:r>
            <a:r>
              <a:rPr lang="en-US" sz="2800" b="1" dirty="0">
                <a:solidFill>
                  <a:srgbClr val="C00000"/>
                </a:solidFill>
                <a:latin typeface="Times New Roman" pitchFamily="18" charset="0"/>
                <a:cs typeface="Times New Roman" pitchFamily="18" charset="0"/>
              </a:rPr>
              <a:t>, herbicides and fertilizers, oil spills, </a:t>
            </a:r>
            <a:r>
              <a:rPr lang="en-US" sz="2800" b="1" dirty="0" smtClean="0">
                <a:solidFill>
                  <a:srgbClr val="C00000"/>
                </a:solidFill>
                <a:latin typeface="Times New Roman" pitchFamily="18" charset="0"/>
                <a:cs typeface="Times New Roman" pitchFamily="18" charset="0"/>
              </a:rPr>
              <a:t>refiners, </a:t>
            </a:r>
            <a:r>
              <a:rPr lang="en-US" sz="2800" b="1" dirty="0">
                <a:solidFill>
                  <a:srgbClr val="C00000"/>
                </a:solidFill>
                <a:latin typeface="Times New Roman" pitchFamily="18" charset="0"/>
                <a:cs typeface="Times New Roman" pitchFamily="18" charset="0"/>
              </a:rPr>
              <a:t>factories, </a:t>
            </a:r>
            <a:r>
              <a:rPr lang="en-US" sz="2800" b="1" dirty="0" smtClean="0">
                <a:solidFill>
                  <a:srgbClr val="C00000"/>
                </a:solidFill>
                <a:latin typeface="Times New Roman" pitchFamily="18" charset="0"/>
                <a:cs typeface="Times New Roman" pitchFamily="18" charset="0"/>
              </a:rPr>
              <a:t>oil </a:t>
            </a:r>
            <a:r>
              <a:rPr lang="en-US" sz="2800" b="1" dirty="0">
                <a:solidFill>
                  <a:srgbClr val="C00000"/>
                </a:solidFill>
                <a:latin typeface="Times New Roman" pitchFamily="18" charset="0"/>
                <a:cs typeface="Times New Roman" pitchFamily="18" charset="0"/>
              </a:rPr>
              <a:t>and antifreeze leaking from cars, animal waste, </a:t>
            </a:r>
            <a:r>
              <a:rPr lang="en-US" sz="2800" b="1" dirty="0" smtClean="0">
                <a:solidFill>
                  <a:srgbClr val="C00000"/>
                </a:solidFill>
                <a:latin typeface="Times New Roman" pitchFamily="18" charset="0"/>
                <a:cs typeface="Times New Roman" pitchFamily="18" charset="0"/>
              </a:rPr>
              <a:t>soap </a:t>
            </a:r>
            <a:r>
              <a:rPr lang="en-US" sz="2800" b="1" dirty="0">
                <a:solidFill>
                  <a:srgbClr val="C00000"/>
                </a:solidFill>
                <a:latin typeface="Times New Roman" pitchFamily="18" charset="0"/>
                <a:cs typeface="Times New Roman" pitchFamily="18" charset="0"/>
              </a:rPr>
              <a:t>from washing your car, house hold chemicals and many more to count</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691242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8856984" cy="5632311"/>
          </a:xfrm>
          <a:prstGeom prst="rect">
            <a:avLst/>
          </a:prstGeom>
        </p:spPr>
        <p:txBody>
          <a:bodyPr wrap="square">
            <a:spAutoFit/>
          </a:bodyPr>
          <a:lstStyle/>
          <a:p>
            <a:pPr algn="just" rtl="0"/>
            <a:endParaRPr lang="en-US" sz="2400" dirty="0" smtClean="0">
              <a:solidFill>
                <a:srgbClr val="000000"/>
              </a:solidFill>
              <a:latin typeface="Times New Roman"/>
            </a:endParaRPr>
          </a:p>
          <a:p>
            <a:pPr algn="just" rtl="0"/>
            <a:endParaRPr lang="en-US" sz="2400" dirty="0">
              <a:solidFill>
                <a:srgbClr val="000000"/>
              </a:solidFill>
              <a:latin typeface="Times New Roman"/>
            </a:endParaRPr>
          </a:p>
          <a:p>
            <a:pPr lvl="0" algn="just" rtl="0"/>
            <a:r>
              <a:rPr lang="en-US" sz="2400" dirty="0">
                <a:solidFill>
                  <a:srgbClr val="000000"/>
                </a:solidFill>
                <a:latin typeface="Times New Roman"/>
              </a:rPr>
              <a:t>Compounds that contain 1 to 4 C atoms are </a:t>
            </a:r>
            <a:r>
              <a:rPr lang="en-US" sz="2400" b="1" dirty="0">
                <a:solidFill>
                  <a:srgbClr val="C00000"/>
                </a:solidFill>
                <a:latin typeface="Times New Roman"/>
              </a:rPr>
              <a:t>gases</a:t>
            </a:r>
            <a:r>
              <a:rPr lang="en-US" sz="2400" dirty="0">
                <a:solidFill>
                  <a:srgbClr val="000000"/>
                </a:solidFill>
                <a:latin typeface="Times New Roman"/>
              </a:rPr>
              <a:t> under ambient conditions; those with 5 to 12 C atoms, </a:t>
            </a:r>
            <a:r>
              <a:rPr lang="en-US" sz="2400" b="1" dirty="0">
                <a:solidFill>
                  <a:srgbClr val="00B050"/>
                </a:solidFill>
                <a:latin typeface="Times New Roman"/>
              </a:rPr>
              <a:t>volatile liquids. </a:t>
            </a:r>
            <a:endParaRPr lang="en-US" sz="2400" b="1" dirty="0" smtClean="0">
              <a:solidFill>
                <a:srgbClr val="00B050"/>
              </a:solidFill>
              <a:latin typeface="Times New Roman"/>
            </a:endParaRPr>
          </a:p>
          <a:p>
            <a:pPr lvl="0" algn="just" rtl="0"/>
            <a:r>
              <a:rPr lang="en-US" sz="2400" dirty="0" smtClean="0">
                <a:solidFill>
                  <a:srgbClr val="000000"/>
                </a:solidFill>
                <a:latin typeface="Times New Roman"/>
              </a:rPr>
              <a:t>Those </a:t>
            </a:r>
            <a:r>
              <a:rPr lang="en-US" sz="2400" dirty="0">
                <a:solidFill>
                  <a:srgbClr val="000000"/>
                </a:solidFill>
                <a:latin typeface="Times New Roman"/>
              </a:rPr>
              <a:t>with higher C numbers tend to be </a:t>
            </a:r>
            <a:r>
              <a:rPr lang="en-US" sz="2400" b="1" dirty="0">
                <a:solidFill>
                  <a:srgbClr val="00B050"/>
                </a:solidFill>
                <a:latin typeface="Times New Roman"/>
              </a:rPr>
              <a:t>semi-volatile </a:t>
            </a:r>
            <a:r>
              <a:rPr lang="en-US" sz="2400" b="1" dirty="0">
                <a:solidFill>
                  <a:srgbClr val="FF0000"/>
                </a:solidFill>
                <a:latin typeface="Times New Roman"/>
              </a:rPr>
              <a:t>liquids </a:t>
            </a:r>
            <a:r>
              <a:rPr lang="en-US" sz="2400" dirty="0">
                <a:solidFill>
                  <a:srgbClr val="FF0000"/>
                </a:solidFill>
                <a:latin typeface="Times New Roman"/>
              </a:rPr>
              <a:t>or </a:t>
            </a:r>
            <a:r>
              <a:rPr lang="en-US" sz="2400" b="1" dirty="0">
                <a:solidFill>
                  <a:srgbClr val="FF0000"/>
                </a:solidFill>
                <a:latin typeface="Times New Roman"/>
              </a:rPr>
              <a:t>solids</a:t>
            </a:r>
            <a:r>
              <a:rPr lang="en-US" sz="2400" dirty="0">
                <a:solidFill>
                  <a:srgbClr val="000000"/>
                </a:solidFill>
                <a:latin typeface="Times New Roman"/>
              </a:rPr>
              <a:t>, or </a:t>
            </a:r>
            <a:r>
              <a:rPr lang="en-US" sz="2400" b="1" dirty="0">
                <a:solidFill>
                  <a:srgbClr val="00B050"/>
                </a:solidFill>
                <a:latin typeface="Times New Roman"/>
              </a:rPr>
              <a:t>nonvolatile solids</a:t>
            </a:r>
            <a:r>
              <a:rPr lang="en-US" sz="2400" dirty="0">
                <a:solidFill>
                  <a:srgbClr val="000000"/>
                </a:solidFill>
                <a:latin typeface="Times New Roman"/>
              </a:rPr>
              <a:t>.</a:t>
            </a:r>
            <a:endParaRPr lang="en-US" sz="2400" dirty="0">
              <a:solidFill>
                <a:srgbClr val="000000"/>
              </a:solidFill>
              <a:latin typeface="Times New Roman" pitchFamily="18" charset="0"/>
              <a:cs typeface="Times New Roman" pitchFamily="18" charset="0"/>
            </a:endParaRPr>
          </a:p>
          <a:p>
            <a:pPr algn="just" rtl="0"/>
            <a:endParaRPr lang="en-US" sz="2400" dirty="0">
              <a:solidFill>
                <a:srgbClr val="000000"/>
              </a:solidFill>
              <a:latin typeface="Times New Roman"/>
            </a:endParaRPr>
          </a:p>
          <a:p>
            <a:pPr algn="just" rtl="0"/>
            <a:endParaRPr lang="en-US" sz="2400" dirty="0" smtClean="0">
              <a:solidFill>
                <a:srgbClr val="000000"/>
              </a:solidFill>
              <a:latin typeface="Times New Roman"/>
            </a:endParaRPr>
          </a:p>
          <a:p>
            <a:pPr algn="just" rtl="0"/>
            <a:r>
              <a:rPr lang="en-US" sz="2400" dirty="0" smtClean="0">
                <a:solidFill>
                  <a:srgbClr val="000000"/>
                </a:solidFill>
                <a:latin typeface="Times New Roman"/>
              </a:rPr>
              <a:t>Hydrocarbon </a:t>
            </a:r>
            <a:r>
              <a:rPr lang="en-US" sz="2400" dirty="0">
                <a:solidFill>
                  <a:srgbClr val="000000"/>
                </a:solidFill>
                <a:latin typeface="Times New Roman"/>
              </a:rPr>
              <a:t>compounds and their derivatives are classified on the basis of </a:t>
            </a:r>
            <a:r>
              <a:rPr lang="en-US" sz="2400" dirty="0" smtClean="0">
                <a:solidFill>
                  <a:srgbClr val="000000"/>
                </a:solidFill>
                <a:latin typeface="Times New Roman"/>
              </a:rPr>
              <a:t>their boiling </a:t>
            </a:r>
            <a:r>
              <a:rPr lang="en-US" sz="2400" dirty="0">
                <a:solidFill>
                  <a:srgbClr val="000000"/>
                </a:solidFill>
                <a:latin typeface="Times New Roman"/>
              </a:rPr>
              <a:t>points and volatility. </a:t>
            </a:r>
            <a:endParaRPr lang="en-US" sz="2400" dirty="0" smtClean="0">
              <a:solidFill>
                <a:srgbClr val="000000"/>
              </a:solidFill>
              <a:latin typeface="Times New Roman"/>
            </a:endParaRPr>
          </a:p>
          <a:p>
            <a:pPr algn="just" rtl="0"/>
            <a:r>
              <a:rPr lang="en-US" sz="2400" dirty="0" smtClean="0">
                <a:solidFill>
                  <a:srgbClr val="000000"/>
                </a:solidFill>
                <a:latin typeface="Times New Roman"/>
              </a:rPr>
              <a:t>Very </a:t>
            </a:r>
            <a:r>
              <a:rPr lang="en-US" sz="2400" dirty="0">
                <a:solidFill>
                  <a:srgbClr val="000000"/>
                </a:solidFill>
                <a:latin typeface="Times New Roman"/>
              </a:rPr>
              <a:t>volatile organic compounds (VVOCs) have </a:t>
            </a:r>
            <a:r>
              <a:rPr lang="en-US" sz="2400" dirty="0" smtClean="0">
                <a:solidFill>
                  <a:srgbClr val="000000"/>
                </a:solidFill>
                <a:latin typeface="Times New Roman"/>
              </a:rPr>
              <a:t>boiling points </a:t>
            </a:r>
            <a:r>
              <a:rPr lang="en-US" sz="2400" dirty="0">
                <a:solidFill>
                  <a:srgbClr val="000000"/>
                </a:solidFill>
                <a:latin typeface="Times New Roman"/>
              </a:rPr>
              <a:t>that range from 0 to 50–100°C (32 to 122–212°F); VOCs, from 50–100 to </a:t>
            </a:r>
            <a:r>
              <a:rPr lang="en-US" sz="2400" dirty="0" smtClean="0">
                <a:solidFill>
                  <a:srgbClr val="000000"/>
                </a:solidFill>
                <a:latin typeface="Times New Roman"/>
              </a:rPr>
              <a:t>240– 260°C </a:t>
            </a:r>
            <a:r>
              <a:rPr lang="en-US" sz="2400" dirty="0">
                <a:solidFill>
                  <a:srgbClr val="000000"/>
                </a:solidFill>
                <a:latin typeface="Times New Roman"/>
              </a:rPr>
              <a:t>(464 to 500°F); </a:t>
            </a:r>
            <a:r>
              <a:rPr lang="en-US" sz="2400" dirty="0" smtClean="0">
                <a:solidFill>
                  <a:srgbClr val="000000"/>
                </a:solidFill>
                <a:latin typeface="Times New Roman"/>
              </a:rPr>
              <a:t>semi-volatile </a:t>
            </a:r>
            <a:r>
              <a:rPr lang="en-US" sz="2400" dirty="0">
                <a:solidFill>
                  <a:srgbClr val="000000"/>
                </a:solidFill>
                <a:latin typeface="Times New Roman"/>
              </a:rPr>
              <a:t>organic compounds (SVOCs), from 240–260 to </a:t>
            </a:r>
            <a:r>
              <a:rPr lang="en-US" sz="2400" dirty="0" smtClean="0">
                <a:solidFill>
                  <a:srgbClr val="000000"/>
                </a:solidFill>
                <a:latin typeface="Times New Roman"/>
              </a:rPr>
              <a:t>380– 400°C </a:t>
            </a:r>
            <a:r>
              <a:rPr lang="en-US" sz="2400" dirty="0">
                <a:solidFill>
                  <a:srgbClr val="000000"/>
                </a:solidFill>
                <a:latin typeface="Times New Roman"/>
              </a:rPr>
              <a:t>(716 to 752°F); and solid organic compounds, &gt;400°C</a:t>
            </a:r>
            <a:r>
              <a:rPr lang="en-US" sz="2400" dirty="0" smtClean="0">
                <a:solidFill>
                  <a:srgbClr val="000000"/>
                </a:solidFill>
                <a:latin typeface="Times New Roman"/>
              </a:rPr>
              <a:t>.</a:t>
            </a:r>
          </a:p>
        </p:txBody>
      </p:sp>
    </p:spTree>
    <p:extLst>
      <p:ext uri="{BB962C8B-B14F-4D97-AF65-F5344CB8AC3E}">
        <p14:creationId xmlns:p14="http://schemas.microsoft.com/office/powerpoint/2010/main" val="29234156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67484"/>
            <a:ext cx="8712968" cy="4524315"/>
          </a:xfrm>
          <a:prstGeom prst="rect">
            <a:avLst/>
          </a:prstGeom>
        </p:spPr>
        <p:txBody>
          <a:bodyPr wrap="square">
            <a:spAutoFit/>
          </a:bodyPr>
          <a:lstStyle/>
          <a:p>
            <a:pPr lvl="0" algn="just" rtl="0"/>
            <a:r>
              <a:rPr lang="en-US" sz="2400" dirty="0">
                <a:solidFill>
                  <a:srgbClr val="000000"/>
                </a:solidFill>
                <a:latin typeface="Times New Roman"/>
              </a:rPr>
              <a:t> </a:t>
            </a:r>
            <a:r>
              <a:rPr lang="en-US" sz="2400" b="1" dirty="0">
                <a:solidFill>
                  <a:srgbClr val="C00000"/>
                </a:solidFill>
                <a:latin typeface="Times New Roman"/>
              </a:rPr>
              <a:t>Hydrocarbon emissions </a:t>
            </a:r>
            <a:r>
              <a:rPr lang="en-US" sz="2400" dirty="0">
                <a:solidFill>
                  <a:srgbClr val="000000"/>
                </a:solidFill>
                <a:latin typeface="Times New Roman"/>
              </a:rPr>
              <a:t>are regulated by the USEPA. </a:t>
            </a:r>
            <a:endParaRPr lang="en-US" sz="2400" dirty="0" smtClean="0">
              <a:solidFill>
                <a:srgbClr val="000000"/>
              </a:solidFill>
              <a:latin typeface="Times New Roman"/>
            </a:endParaRPr>
          </a:p>
          <a:p>
            <a:pPr lvl="0" algn="just" rtl="0"/>
            <a:r>
              <a:rPr lang="en-US" sz="2400" dirty="0" smtClean="0">
                <a:solidFill>
                  <a:srgbClr val="000000"/>
                </a:solidFill>
                <a:latin typeface="Times New Roman"/>
              </a:rPr>
              <a:t>Because </a:t>
            </a:r>
            <a:r>
              <a:rPr lang="en-US" sz="2400" dirty="0">
                <a:solidFill>
                  <a:srgbClr val="000000"/>
                </a:solidFill>
                <a:latin typeface="Times New Roman"/>
              </a:rPr>
              <a:t>of the </a:t>
            </a:r>
            <a:r>
              <a:rPr lang="en-US" sz="2400" b="1" dirty="0">
                <a:solidFill>
                  <a:srgbClr val="C00000"/>
                </a:solidFill>
                <a:latin typeface="Times New Roman"/>
              </a:rPr>
              <a:t>low reactivity of CH, HC concentrations</a:t>
            </a:r>
            <a:r>
              <a:rPr lang="en-US" sz="2400" dirty="0">
                <a:solidFill>
                  <a:srgbClr val="000000"/>
                </a:solidFill>
                <a:latin typeface="Times New Roman"/>
              </a:rPr>
              <a:t> in the atmosphere and </a:t>
            </a:r>
            <a:r>
              <a:rPr lang="en-US" sz="2400" b="1" dirty="0">
                <a:solidFill>
                  <a:srgbClr val="C00000"/>
                </a:solidFill>
                <a:latin typeface="Times New Roman"/>
              </a:rPr>
              <a:t>national emissions estimates </a:t>
            </a:r>
            <a:r>
              <a:rPr lang="en-US" sz="2400" dirty="0">
                <a:solidFill>
                  <a:srgbClr val="000000"/>
                </a:solidFill>
                <a:latin typeface="Times New Roman"/>
              </a:rPr>
              <a:t>are reported as </a:t>
            </a:r>
            <a:r>
              <a:rPr lang="en-US" sz="2400" b="1" dirty="0">
                <a:solidFill>
                  <a:srgbClr val="00B050"/>
                </a:solidFill>
                <a:latin typeface="Times New Roman"/>
              </a:rPr>
              <a:t>NMHCs</a:t>
            </a:r>
            <a:r>
              <a:rPr lang="en-US" sz="2400" dirty="0">
                <a:solidFill>
                  <a:srgbClr val="000000"/>
                </a:solidFill>
                <a:latin typeface="Times New Roman"/>
              </a:rPr>
              <a:t>. </a:t>
            </a:r>
            <a:endParaRPr lang="en-US" sz="2400" dirty="0" smtClean="0">
              <a:solidFill>
                <a:srgbClr val="000000"/>
              </a:solidFill>
              <a:latin typeface="Times New Roman"/>
            </a:endParaRPr>
          </a:p>
          <a:p>
            <a:pPr lvl="0" algn="just" rtl="0"/>
            <a:r>
              <a:rPr lang="en-US" sz="2400" dirty="0" smtClean="0">
                <a:solidFill>
                  <a:srgbClr val="000000"/>
                </a:solidFill>
                <a:latin typeface="Times New Roman"/>
              </a:rPr>
              <a:t>The </a:t>
            </a:r>
            <a:r>
              <a:rPr lang="en-US" sz="2400" dirty="0">
                <a:solidFill>
                  <a:srgbClr val="000000"/>
                </a:solidFill>
                <a:latin typeface="Times New Roman"/>
              </a:rPr>
              <a:t>USEPA has recently begun to report emission estimates as VOCs (which include both VOCs and VVOCs).</a:t>
            </a:r>
          </a:p>
          <a:p>
            <a:pPr lvl="0" algn="just" rtl="0"/>
            <a:r>
              <a:rPr lang="en-US" sz="2400" dirty="0">
                <a:solidFill>
                  <a:srgbClr val="000000"/>
                </a:solidFill>
                <a:latin typeface="Times New Roman"/>
              </a:rPr>
              <a:t>A variety of substances are derived from the basic HC structure. These include, among others, oxygenated and halogenated HCs, both of which represent major atmospheric pollution concerns. </a:t>
            </a:r>
            <a:endParaRPr lang="en-US" sz="2400" dirty="0" smtClean="0">
              <a:solidFill>
                <a:srgbClr val="000000"/>
              </a:solidFill>
              <a:latin typeface="Times New Roman"/>
            </a:endParaRPr>
          </a:p>
          <a:p>
            <a:pPr lvl="0" algn="just" rtl="0"/>
            <a:r>
              <a:rPr lang="en-US" sz="2400" dirty="0" smtClean="0">
                <a:solidFill>
                  <a:srgbClr val="000000"/>
                </a:solidFill>
                <a:latin typeface="Times New Roman"/>
              </a:rPr>
              <a:t>Because </a:t>
            </a:r>
            <a:r>
              <a:rPr lang="en-US" sz="2400" dirty="0">
                <a:solidFill>
                  <a:srgbClr val="000000"/>
                </a:solidFill>
                <a:latin typeface="Times New Roman"/>
              </a:rPr>
              <a:t>they are subject to unique regulatory requirements, halogenated HCs are discussed apart from other NMHCs in this chapter.</a:t>
            </a:r>
            <a:endParaRPr lang="ar-EG" sz="2400" dirty="0">
              <a:solidFill>
                <a:srgbClr val="292934"/>
              </a:solidFill>
            </a:endParaRPr>
          </a:p>
        </p:txBody>
      </p:sp>
    </p:spTree>
    <p:extLst>
      <p:ext uri="{BB962C8B-B14F-4D97-AF65-F5344CB8AC3E}">
        <p14:creationId xmlns:p14="http://schemas.microsoft.com/office/powerpoint/2010/main" val="5520011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6152"/>
            <a:ext cx="8928992" cy="990600"/>
          </a:xfrm>
          <a:ln w="38100">
            <a:noFill/>
          </a:ln>
        </p:spPr>
        <p:txBody>
          <a:bodyPr>
            <a:normAutofit fontScale="90000"/>
          </a:bodyPr>
          <a:lstStyle/>
          <a:p>
            <a:r>
              <a:rPr lang="en-US" sz="3600" b="1" i="1" dirty="0" smtClean="0">
                <a:solidFill>
                  <a:srgbClr val="FF0000"/>
                </a:solidFill>
                <a:latin typeface="Times New Roman"/>
              </a:rPr>
              <a:t>     </a:t>
            </a:r>
            <a:r>
              <a:rPr lang="en-US" b="1" i="1" u="sng" dirty="0" smtClean="0">
                <a:solidFill>
                  <a:srgbClr val="FF0000"/>
                </a:solidFill>
                <a:latin typeface="Times New Roman"/>
              </a:rPr>
              <a:t>2 .Oxyhydrocarbons</a:t>
            </a:r>
            <a:r>
              <a:rPr lang="en-US" sz="3200" b="1" i="1" dirty="0">
                <a:solidFill>
                  <a:srgbClr val="000000"/>
                </a:solidFill>
                <a:latin typeface="Times New Roman"/>
              </a:rPr>
              <a:t/>
            </a:r>
            <a:br>
              <a:rPr lang="en-US" sz="3200" b="1" i="1" dirty="0">
                <a:solidFill>
                  <a:srgbClr val="000000"/>
                </a:solidFill>
                <a:latin typeface="Times New Roman"/>
              </a:rPr>
            </a:br>
            <a:endParaRPr lang="en-US" sz="3200" b="1" i="1" u="sng" dirty="0">
              <a:solidFill>
                <a:srgbClr val="FF0000"/>
              </a:solidFill>
              <a:latin typeface="Times New Roman"/>
              <a:ea typeface="+mn-ea"/>
              <a:cs typeface="+mn-cs"/>
            </a:endParaRPr>
          </a:p>
        </p:txBody>
      </p:sp>
      <p:sp>
        <p:nvSpPr>
          <p:cNvPr id="3" name="Content Placeholder 2"/>
          <p:cNvSpPr>
            <a:spLocks noGrp="1"/>
          </p:cNvSpPr>
          <p:nvPr>
            <p:ph idx="1"/>
          </p:nvPr>
        </p:nvSpPr>
        <p:spPr>
          <a:xfrm>
            <a:off x="107504" y="856456"/>
            <a:ext cx="8856984" cy="4876800"/>
          </a:xfrm>
        </p:spPr>
        <p:txBody>
          <a:bodyPr>
            <a:normAutofit/>
          </a:bodyPr>
          <a:lstStyle/>
          <a:p>
            <a:pPr marL="0" indent="0">
              <a:buNone/>
            </a:pPr>
            <a:endParaRPr lang="ar-EG" sz="3200" b="1" i="1" u="sng" spc="-100" dirty="0">
              <a:solidFill>
                <a:srgbClr val="FF0000"/>
              </a:solidFill>
              <a:latin typeface="Times New Roman"/>
            </a:endParaRPr>
          </a:p>
        </p:txBody>
      </p:sp>
    </p:spTree>
    <p:extLst>
      <p:ext uri="{BB962C8B-B14F-4D97-AF65-F5344CB8AC3E}">
        <p14:creationId xmlns:p14="http://schemas.microsoft.com/office/powerpoint/2010/main" val="23679524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44"/>
            <a:ext cx="8229600" cy="990600"/>
          </a:xfrm>
        </p:spPr>
        <p:txBody>
          <a:bodyPr>
            <a:normAutofit/>
          </a:bodyPr>
          <a:lstStyle/>
          <a:p>
            <a:r>
              <a:rPr lang="en-US" sz="3200" b="1" i="1" u="sng" dirty="0" smtClean="0">
                <a:solidFill>
                  <a:srgbClr val="FF0000"/>
                </a:solidFill>
                <a:latin typeface="Times New Roman"/>
              </a:rPr>
              <a:t>3 </a:t>
            </a:r>
            <a:r>
              <a:rPr lang="en-US" sz="3200" b="1" i="1" u="sng" dirty="0">
                <a:solidFill>
                  <a:srgbClr val="FF0000"/>
                </a:solidFill>
                <a:latin typeface="Times New Roman"/>
              </a:rPr>
              <a:t>Nonmethane </a:t>
            </a:r>
            <a:r>
              <a:rPr lang="en-US" sz="3200" b="1" i="1" u="sng" dirty="0" smtClean="0">
                <a:solidFill>
                  <a:srgbClr val="FF0000"/>
                </a:solidFill>
                <a:latin typeface="Times New Roman"/>
              </a:rPr>
              <a:t>Hydrocarbons</a:t>
            </a:r>
            <a:endParaRPr lang="ar-EG" sz="3200" u="sng" dirty="0">
              <a:solidFill>
                <a:srgbClr val="FF0000"/>
              </a:solidFill>
            </a:endParaRPr>
          </a:p>
        </p:txBody>
      </p:sp>
      <p:sp>
        <p:nvSpPr>
          <p:cNvPr id="3" name="Content Placeholder 2"/>
          <p:cNvSpPr>
            <a:spLocks noGrp="1"/>
          </p:cNvSpPr>
          <p:nvPr>
            <p:ph idx="1"/>
          </p:nvPr>
        </p:nvSpPr>
        <p:spPr>
          <a:xfrm>
            <a:off x="107504" y="1144488"/>
            <a:ext cx="8928992" cy="4876800"/>
          </a:xfrm>
        </p:spPr>
        <p:txBody>
          <a:bodyPr>
            <a:normAutofit lnSpcReduction="10000"/>
          </a:bodyPr>
          <a:lstStyle/>
          <a:p>
            <a:pPr marL="0" indent="0" algn="just" rtl="0">
              <a:buNone/>
            </a:pPr>
            <a:r>
              <a:rPr lang="en-US" b="1" i="1" dirty="0" smtClean="0">
                <a:solidFill>
                  <a:srgbClr val="002060"/>
                </a:solidFill>
                <a:latin typeface="Times New Roman"/>
              </a:rPr>
              <a:t>    </a:t>
            </a:r>
            <a:r>
              <a:rPr lang="en-US" sz="2800" b="1" i="1" dirty="0" smtClean="0">
                <a:solidFill>
                  <a:srgbClr val="002060"/>
                </a:solidFill>
                <a:latin typeface="Times New Roman"/>
              </a:rPr>
              <a:t>Sources </a:t>
            </a:r>
            <a:r>
              <a:rPr lang="en-US" sz="2800" b="1" i="1" dirty="0">
                <a:solidFill>
                  <a:srgbClr val="002060"/>
                </a:solidFill>
                <a:latin typeface="Times New Roman"/>
              </a:rPr>
              <a:t>and </a:t>
            </a:r>
            <a:r>
              <a:rPr lang="en-US" sz="2800" b="1" i="1" dirty="0" smtClean="0">
                <a:solidFill>
                  <a:srgbClr val="002060"/>
                </a:solidFill>
                <a:latin typeface="Times New Roman"/>
              </a:rPr>
              <a:t>Emissions </a:t>
            </a:r>
          </a:p>
          <a:p>
            <a:pPr algn="l" rtl="0"/>
            <a:r>
              <a:rPr lang="en-US" dirty="0">
                <a:solidFill>
                  <a:srgbClr val="000000"/>
                </a:solidFill>
                <a:latin typeface="Times New Roman"/>
              </a:rPr>
              <a:t>E</a:t>
            </a:r>
            <a:r>
              <a:rPr lang="en-US" dirty="0" smtClean="0">
                <a:solidFill>
                  <a:srgbClr val="000000"/>
                </a:solidFill>
                <a:latin typeface="Times New Roman"/>
              </a:rPr>
              <a:t>missions </a:t>
            </a:r>
            <a:r>
              <a:rPr lang="en-US" dirty="0">
                <a:solidFill>
                  <a:srgbClr val="000000"/>
                </a:solidFill>
                <a:latin typeface="Times New Roman"/>
              </a:rPr>
              <a:t>of NMHCs and VOCs </a:t>
            </a:r>
            <a:r>
              <a:rPr lang="en-US" dirty="0" smtClean="0">
                <a:solidFill>
                  <a:srgbClr val="000000"/>
                </a:solidFill>
                <a:latin typeface="Times New Roman"/>
              </a:rPr>
              <a:t>are </a:t>
            </a:r>
            <a:r>
              <a:rPr lang="en-US" dirty="0">
                <a:solidFill>
                  <a:srgbClr val="000000"/>
                </a:solidFill>
                <a:latin typeface="Times New Roman"/>
              </a:rPr>
              <a:t>regulated in many developed </a:t>
            </a:r>
            <a:r>
              <a:rPr lang="en-US" dirty="0" smtClean="0">
                <a:solidFill>
                  <a:srgbClr val="000000"/>
                </a:solidFill>
                <a:latin typeface="Times New Roman"/>
              </a:rPr>
              <a:t>countries because </a:t>
            </a:r>
            <a:r>
              <a:rPr lang="en-US" dirty="0">
                <a:solidFill>
                  <a:srgbClr val="000000"/>
                </a:solidFill>
                <a:latin typeface="Times New Roman"/>
              </a:rPr>
              <a:t>of their role in atmospheric </a:t>
            </a:r>
            <a:r>
              <a:rPr lang="en-US" dirty="0" smtClean="0">
                <a:solidFill>
                  <a:srgbClr val="000000"/>
                </a:solidFill>
                <a:latin typeface="Times New Roman"/>
              </a:rPr>
              <a:t>photochemistry.</a:t>
            </a:r>
          </a:p>
          <a:p>
            <a:pPr lvl="0" algn="just" rtl="0">
              <a:spcAft>
                <a:spcPts val="600"/>
              </a:spcAft>
              <a:buClr>
                <a:srgbClr val="93A299"/>
              </a:buClr>
            </a:pPr>
            <a:r>
              <a:rPr lang="en-US" b="1" dirty="0" smtClean="0">
                <a:solidFill>
                  <a:srgbClr val="00B0F0"/>
                </a:solidFill>
                <a:latin typeface="Times New Roman"/>
              </a:rPr>
              <a:t>Anthropogenic sources: </a:t>
            </a:r>
            <a:r>
              <a:rPr lang="en-US" dirty="0" smtClean="0">
                <a:solidFill>
                  <a:srgbClr val="000000"/>
                </a:solidFill>
                <a:latin typeface="Times New Roman"/>
              </a:rPr>
              <a:t>mobile and </a:t>
            </a:r>
            <a:r>
              <a:rPr lang="en-US" dirty="0">
                <a:solidFill>
                  <a:srgbClr val="000000"/>
                </a:solidFill>
                <a:latin typeface="Times New Roman"/>
              </a:rPr>
              <a:t>stationary source fuel usage and </a:t>
            </a:r>
            <a:r>
              <a:rPr lang="en-US" dirty="0" smtClean="0">
                <a:solidFill>
                  <a:srgbClr val="000000"/>
                </a:solidFill>
                <a:latin typeface="Times New Roman"/>
              </a:rPr>
              <a:t>combustion; petroleum </a:t>
            </a:r>
            <a:r>
              <a:rPr lang="en-US" dirty="0">
                <a:solidFill>
                  <a:srgbClr val="000000"/>
                </a:solidFill>
                <a:latin typeface="Times New Roman"/>
              </a:rPr>
              <a:t>refining; </a:t>
            </a:r>
            <a:r>
              <a:rPr lang="en-US" dirty="0" smtClean="0">
                <a:solidFill>
                  <a:srgbClr val="000000"/>
                </a:solidFill>
                <a:latin typeface="Times New Roman"/>
              </a:rPr>
              <a:t>petrochemical manufacturing</a:t>
            </a:r>
            <a:r>
              <a:rPr lang="en-US" dirty="0">
                <a:solidFill>
                  <a:srgbClr val="000000"/>
                </a:solidFill>
                <a:latin typeface="Times New Roman"/>
              </a:rPr>
              <a:t>; industrial, commercial, and individual solvent use; gas and </a:t>
            </a:r>
            <a:r>
              <a:rPr lang="en-US" dirty="0" smtClean="0">
                <a:solidFill>
                  <a:srgbClr val="000000"/>
                </a:solidFill>
                <a:latin typeface="Times New Roman"/>
              </a:rPr>
              <a:t>oil production;</a:t>
            </a:r>
            <a:r>
              <a:rPr lang="en-US" dirty="0">
                <a:solidFill>
                  <a:srgbClr val="000000"/>
                </a:solidFill>
                <a:latin typeface="Times New Roman"/>
              </a:rPr>
              <a:t> </a:t>
            </a:r>
            <a:r>
              <a:rPr lang="en-US" dirty="0" smtClean="0">
                <a:solidFill>
                  <a:srgbClr val="000000"/>
                </a:solidFill>
                <a:latin typeface="Times New Roman"/>
              </a:rPr>
              <a:t> motor </a:t>
            </a:r>
            <a:r>
              <a:rPr lang="en-US" dirty="0">
                <a:solidFill>
                  <a:srgbClr val="000000"/>
                </a:solidFill>
                <a:latin typeface="Times New Roman"/>
              </a:rPr>
              <a:t>vehicles and gasoline. </a:t>
            </a:r>
            <a:r>
              <a:rPr lang="en-US" dirty="0" smtClean="0">
                <a:solidFill>
                  <a:srgbClr val="000000"/>
                </a:solidFill>
                <a:latin typeface="Times New Roman"/>
              </a:rPr>
              <a:t>and </a:t>
            </a:r>
            <a:r>
              <a:rPr lang="en-US" dirty="0">
                <a:solidFill>
                  <a:srgbClr val="000000"/>
                </a:solidFill>
                <a:latin typeface="Times New Roman"/>
              </a:rPr>
              <a:t>biomass burning.</a:t>
            </a:r>
            <a:r>
              <a:rPr lang="en-US" b="1" dirty="0" smtClean="0">
                <a:solidFill>
                  <a:srgbClr val="00B0F0"/>
                </a:solidFill>
                <a:latin typeface="Times New Roman"/>
              </a:rPr>
              <a:t> </a:t>
            </a:r>
            <a:r>
              <a:rPr lang="en-US" dirty="0">
                <a:solidFill>
                  <a:srgbClr val="000000"/>
                </a:solidFill>
                <a:latin typeface="Times New Roman"/>
              </a:rPr>
              <a:t>emissions of unburned </a:t>
            </a:r>
            <a:r>
              <a:rPr lang="en-US" dirty="0" smtClean="0">
                <a:solidFill>
                  <a:srgbClr val="000000"/>
                </a:solidFill>
                <a:latin typeface="Times New Roman"/>
              </a:rPr>
              <a:t>liquefied petroleum </a:t>
            </a:r>
            <a:r>
              <a:rPr lang="en-US" dirty="0">
                <a:solidFill>
                  <a:srgbClr val="000000"/>
                </a:solidFill>
                <a:latin typeface="Times New Roman"/>
              </a:rPr>
              <a:t>gas (LPG) used for heating and </a:t>
            </a:r>
            <a:r>
              <a:rPr lang="en-US" dirty="0" smtClean="0">
                <a:solidFill>
                  <a:srgbClr val="000000"/>
                </a:solidFill>
                <a:latin typeface="Times New Roman"/>
              </a:rPr>
              <a:t>cooking.</a:t>
            </a:r>
          </a:p>
          <a:p>
            <a:pPr algn="just" rtl="0">
              <a:spcAft>
                <a:spcPts val="600"/>
              </a:spcAft>
            </a:pPr>
            <a:r>
              <a:rPr lang="en-US" dirty="0">
                <a:solidFill>
                  <a:srgbClr val="000000"/>
                </a:solidFill>
                <a:latin typeface="Times New Roman"/>
              </a:rPr>
              <a:t>Emissions associated with gasoline </a:t>
            </a:r>
            <a:r>
              <a:rPr lang="en-US" dirty="0" smtClean="0">
                <a:solidFill>
                  <a:srgbClr val="000000"/>
                </a:solidFill>
                <a:latin typeface="Times New Roman"/>
              </a:rPr>
              <a:t>and </a:t>
            </a:r>
            <a:r>
              <a:rPr lang="en-US" dirty="0">
                <a:solidFill>
                  <a:srgbClr val="000000"/>
                </a:solidFill>
                <a:latin typeface="Times New Roman"/>
              </a:rPr>
              <a:t>petroleum-related industries include a </a:t>
            </a:r>
            <a:r>
              <a:rPr lang="en-US" dirty="0" smtClean="0">
                <a:solidFill>
                  <a:srgbClr val="000000"/>
                </a:solidFill>
                <a:latin typeface="Times New Roman"/>
              </a:rPr>
              <a:t>variety </a:t>
            </a:r>
            <a:r>
              <a:rPr lang="en-US" dirty="0">
                <a:solidFill>
                  <a:srgbClr val="000000"/>
                </a:solidFill>
                <a:latin typeface="Times New Roman"/>
              </a:rPr>
              <a:t>of paraffinic, </a:t>
            </a:r>
            <a:r>
              <a:rPr lang="en-US" dirty="0" err="1">
                <a:solidFill>
                  <a:srgbClr val="000000"/>
                </a:solidFill>
                <a:latin typeface="Times New Roman"/>
              </a:rPr>
              <a:t>olefinic</a:t>
            </a:r>
            <a:r>
              <a:rPr lang="en-US" dirty="0">
                <a:solidFill>
                  <a:srgbClr val="000000"/>
                </a:solidFill>
                <a:latin typeface="Times New Roman"/>
              </a:rPr>
              <a:t>, and aromatic HCs; with natural gas, light </a:t>
            </a:r>
            <a:r>
              <a:rPr lang="en-US" dirty="0" err="1">
                <a:solidFill>
                  <a:srgbClr val="000000"/>
                </a:solidFill>
                <a:latin typeface="Times New Roman"/>
              </a:rPr>
              <a:t>paraffins</a:t>
            </a:r>
            <a:r>
              <a:rPr lang="en-US" dirty="0">
                <a:solidFill>
                  <a:srgbClr val="000000"/>
                </a:solidFill>
                <a:latin typeface="Times New Roman"/>
              </a:rPr>
              <a:t>; and with solvents, higher paraffinic and aromatic HCs.</a:t>
            </a:r>
            <a:endParaRPr lang="en-US" b="1" i="1" dirty="0">
              <a:solidFill>
                <a:srgbClr val="00B0F0"/>
              </a:solidFill>
              <a:latin typeface="Times New Roman"/>
            </a:endParaRPr>
          </a:p>
        </p:txBody>
      </p:sp>
    </p:spTree>
    <p:extLst>
      <p:ext uri="{BB962C8B-B14F-4D97-AF65-F5344CB8AC3E}">
        <p14:creationId xmlns:p14="http://schemas.microsoft.com/office/powerpoint/2010/main" val="23859812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84976" cy="6370975"/>
          </a:xfrm>
          <a:prstGeom prst="rect">
            <a:avLst/>
          </a:prstGeom>
        </p:spPr>
        <p:txBody>
          <a:bodyPr wrap="square">
            <a:spAutoFit/>
          </a:bodyPr>
          <a:lstStyle/>
          <a:p>
            <a:pPr algn="just" rtl="0"/>
            <a:r>
              <a:rPr lang="en-US" sz="2400" b="1" dirty="0" smtClean="0">
                <a:solidFill>
                  <a:srgbClr val="00B0F0"/>
                </a:solidFill>
                <a:latin typeface="Times New Roman"/>
              </a:rPr>
              <a:t>Biogenic Sources</a:t>
            </a:r>
            <a:r>
              <a:rPr lang="en-US" sz="2400" dirty="0" smtClean="0">
                <a:solidFill>
                  <a:srgbClr val="000000"/>
                </a:solidFill>
                <a:latin typeface="Times New Roman" pitchFamily="18" charset="0"/>
                <a:cs typeface="Times New Roman" pitchFamily="18" charset="0"/>
              </a:rPr>
              <a:t>: trees </a:t>
            </a:r>
            <a:r>
              <a:rPr lang="en-US" sz="2400" dirty="0">
                <a:solidFill>
                  <a:srgbClr val="000000"/>
                </a:solidFill>
                <a:latin typeface="Times New Roman" pitchFamily="18" charset="0"/>
                <a:cs typeface="Times New Roman" pitchFamily="18" charset="0"/>
              </a:rPr>
              <a:t>and grasslands, and </a:t>
            </a:r>
            <a:r>
              <a:rPr lang="en-US" sz="2400" dirty="0" smtClean="0">
                <a:solidFill>
                  <a:srgbClr val="000000"/>
                </a:solidFill>
                <a:latin typeface="Times New Roman" pitchFamily="18" charset="0"/>
                <a:cs typeface="Times New Roman" pitchFamily="18" charset="0"/>
              </a:rPr>
              <a:t>emissions from </a:t>
            </a:r>
            <a:r>
              <a:rPr lang="en-US" sz="2400" dirty="0">
                <a:solidFill>
                  <a:srgbClr val="000000"/>
                </a:solidFill>
                <a:latin typeface="Times New Roman" pitchFamily="18" charset="0"/>
                <a:cs typeface="Times New Roman" pitchFamily="18" charset="0"/>
              </a:rPr>
              <a:t>soils and oceans </a:t>
            </a:r>
            <a:endParaRPr lang="en-US" sz="2400" dirty="0" smtClean="0">
              <a:solidFill>
                <a:srgbClr val="000000"/>
              </a:solidFill>
              <a:latin typeface="Times New Roman" pitchFamily="18" charset="0"/>
              <a:cs typeface="Times New Roman" pitchFamily="18" charset="0"/>
            </a:endParaRPr>
          </a:p>
          <a:p>
            <a:pPr algn="just" rtl="0"/>
            <a:r>
              <a:rPr lang="en-US" sz="2400" dirty="0">
                <a:solidFill>
                  <a:srgbClr val="000000"/>
                </a:solidFill>
                <a:latin typeface="Times New Roman" pitchFamily="18" charset="0"/>
                <a:cs typeface="Times New Roman" pitchFamily="18" charset="0"/>
              </a:rPr>
              <a:t>Biogenic </a:t>
            </a:r>
            <a:r>
              <a:rPr lang="en-US" sz="2400" dirty="0" smtClean="0">
                <a:solidFill>
                  <a:srgbClr val="000000"/>
                </a:solidFill>
                <a:latin typeface="Times New Roman" pitchFamily="18" charset="0"/>
                <a:cs typeface="Times New Roman" pitchFamily="18" charset="0"/>
              </a:rPr>
              <a:t>sources are an </a:t>
            </a:r>
            <a:r>
              <a:rPr lang="en-US" sz="2400" dirty="0">
                <a:solidFill>
                  <a:srgbClr val="000000"/>
                </a:solidFill>
                <a:latin typeface="Times New Roman" pitchFamily="18" charset="0"/>
                <a:cs typeface="Times New Roman" pitchFamily="18" charset="0"/>
              </a:rPr>
              <a:t>order of magnitude higher on a global </a:t>
            </a:r>
            <a:r>
              <a:rPr lang="en-US" sz="2400" dirty="0" smtClean="0">
                <a:solidFill>
                  <a:srgbClr val="000000"/>
                </a:solidFill>
                <a:latin typeface="Times New Roman" pitchFamily="18" charset="0"/>
                <a:cs typeface="Times New Roman" pitchFamily="18" charset="0"/>
              </a:rPr>
              <a:t>basis than </a:t>
            </a:r>
            <a:r>
              <a:rPr lang="en-US" sz="2400" dirty="0">
                <a:solidFill>
                  <a:srgbClr val="000000"/>
                </a:solidFill>
                <a:latin typeface="Times New Roman" pitchFamily="18" charset="0"/>
                <a:cs typeface="Times New Roman" pitchFamily="18" charset="0"/>
              </a:rPr>
              <a:t>anthropogenic emissions. </a:t>
            </a:r>
            <a:endParaRPr lang="en-US" sz="2400" dirty="0" smtClean="0">
              <a:solidFill>
                <a:srgbClr val="000000"/>
              </a:solidFill>
              <a:latin typeface="Times New Roman" pitchFamily="18" charset="0"/>
              <a:cs typeface="Times New Roman" pitchFamily="18" charset="0"/>
            </a:endParaRPr>
          </a:p>
          <a:p>
            <a:pPr algn="just" rtl="0"/>
            <a:r>
              <a:rPr lang="en-US" sz="2400" b="1" dirty="0" smtClean="0">
                <a:solidFill>
                  <a:srgbClr val="FF0000"/>
                </a:solidFill>
                <a:latin typeface="Times New Roman" pitchFamily="18" charset="0"/>
                <a:cs typeface="Times New Roman" pitchFamily="18" charset="0"/>
              </a:rPr>
              <a:t>Emissions </a:t>
            </a:r>
            <a:r>
              <a:rPr lang="en-US" sz="2400" b="1" dirty="0">
                <a:solidFill>
                  <a:srgbClr val="FF0000"/>
                </a:solidFill>
                <a:latin typeface="Times New Roman" pitchFamily="18" charset="0"/>
                <a:cs typeface="Times New Roman" pitchFamily="18" charset="0"/>
              </a:rPr>
              <a:t>from </a:t>
            </a:r>
            <a:endParaRPr lang="en-US" sz="2400" b="1" dirty="0" smtClean="0">
              <a:solidFill>
                <a:srgbClr val="FF0000"/>
              </a:solidFill>
              <a:latin typeface="Times New Roman" pitchFamily="18" charset="0"/>
              <a:cs typeface="Times New Roman" pitchFamily="18" charset="0"/>
            </a:endParaRPr>
          </a:p>
          <a:p>
            <a:pPr algn="just" rtl="0"/>
            <a:r>
              <a:rPr lang="en-US" sz="2400" b="1" dirty="0" smtClean="0">
                <a:solidFill>
                  <a:srgbClr val="C00000"/>
                </a:solidFill>
                <a:latin typeface="Times New Roman" pitchFamily="18" charset="0"/>
                <a:cs typeface="Times New Roman" pitchFamily="18" charset="0"/>
              </a:rPr>
              <a:t>Trees; </a:t>
            </a:r>
            <a:r>
              <a:rPr lang="en-US" sz="2400" dirty="0" smtClean="0">
                <a:solidFill>
                  <a:srgbClr val="000000"/>
                </a:solidFill>
                <a:latin typeface="Times New Roman" pitchFamily="18" charset="0"/>
                <a:cs typeface="Times New Roman" pitchFamily="18" charset="0"/>
              </a:rPr>
              <a:t>isoprene and </a:t>
            </a:r>
            <a:r>
              <a:rPr lang="en-US" sz="2400" dirty="0" err="1" smtClean="0">
                <a:solidFill>
                  <a:srgbClr val="000000"/>
                </a:solidFill>
                <a:latin typeface="Times New Roman" pitchFamily="18" charset="0"/>
                <a:cs typeface="Times New Roman" pitchFamily="18" charset="0"/>
              </a:rPr>
              <a:t>monoterpenes</a:t>
            </a:r>
            <a:r>
              <a:rPr lang="en-US"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paraffins</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and olefins; </a:t>
            </a:r>
            <a:endParaRPr lang="en-US" sz="2400" dirty="0" smtClean="0">
              <a:solidFill>
                <a:srgbClr val="000000"/>
              </a:solidFill>
              <a:latin typeface="Times New Roman" pitchFamily="18" charset="0"/>
              <a:cs typeface="Times New Roman" pitchFamily="18" charset="0"/>
            </a:endParaRPr>
          </a:p>
          <a:p>
            <a:pPr algn="just" rtl="0"/>
            <a:r>
              <a:rPr lang="en-US" sz="2400" b="1" dirty="0" smtClean="0">
                <a:solidFill>
                  <a:srgbClr val="C00000"/>
                </a:solidFill>
                <a:latin typeface="Times New Roman" pitchFamily="18" charset="0"/>
                <a:cs typeface="Times New Roman" pitchFamily="18" charset="0"/>
              </a:rPr>
              <a:t>Grasslands</a:t>
            </a:r>
            <a:r>
              <a:rPr lang="en-US" sz="2400" b="1" dirty="0">
                <a:solidFill>
                  <a:srgbClr val="C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light </a:t>
            </a:r>
            <a:r>
              <a:rPr lang="en-US" sz="2400" dirty="0" err="1">
                <a:solidFill>
                  <a:srgbClr val="000000"/>
                </a:solidFill>
                <a:latin typeface="Times New Roman" pitchFamily="18" charset="0"/>
                <a:cs typeface="Times New Roman" pitchFamily="18" charset="0"/>
              </a:rPr>
              <a:t>paraffins</a:t>
            </a:r>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and higher </a:t>
            </a:r>
            <a:r>
              <a:rPr lang="en-US" sz="2400" dirty="0">
                <a:solidFill>
                  <a:srgbClr val="000000"/>
                </a:solidFill>
                <a:latin typeface="Times New Roman" pitchFamily="18" charset="0"/>
                <a:cs typeface="Times New Roman" pitchFamily="18" charset="0"/>
              </a:rPr>
              <a:t>HCs; </a:t>
            </a:r>
            <a:endParaRPr lang="en-US" sz="2400" dirty="0" smtClean="0">
              <a:solidFill>
                <a:srgbClr val="000000"/>
              </a:solidFill>
              <a:latin typeface="Times New Roman" pitchFamily="18" charset="0"/>
              <a:cs typeface="Times New Roman" pitchFamily="18" charset="0"/>
            </a:endParaRPr>
          </a:p>
          <a:p>
            <a:pPr algn="just" rtl="0"/>
            <a:r>
              <a:rPr lang="en-US" sz="2400" b="1" dirty="0" smtClean="0">
                <a:solidFill>
                  <a:srgbClr val="C00000"/>
                </a:solidFill>
                <a:latin typeface="Times New Roman" pitchFamily="18" charset="0"/>
                <a:cs typeface="Times New Roman" pitchFamily="18" charset="0"/>
              </a:rPr>
              <a:t>Soils</a:t>
            </a:r>
            <a:r>
              <a:rPr lang="en-US" sz="2400" b="1" dirty="0">
                <a:solidFill>
                  <a:srgbClr val="C00000"/>
                </a:solidFill>
                <a:latin typeface="Times New Roman" pitchFamily="18" charset="0"/>
                <a:cs typeface="Times New Roman" pitchFamily="18" charset="0"/>
              </a:rPr>
              <a:t>;</a:t>
            </a:r>
            <a:r>
              <a:rPr lang="en-US" sz="2400" dirty="0" smtClean="0">
                <a:solidFill>
                  <a:srgbClr val="000000"/>
                </a:solidFill>
                <a:latin typeface="Times New Roman" pitchFamily="18" charset="0"/>
                <a:cs typeface="Times New Roman" pitchFamily="18" charset="0"/>
              </a:rPr>
              <a:t> mainly C</a:t>
            </a:r>
            <a:r>
              <a:rPr lang="en-US" sz="1400" dirty="0" smtClean="0">
                <a:solidFill>
                  <a:srgbClr val="000000"/>
                </a:solidFill>
                <a:latin typeface="Times New Roman" pitchFamily="18" charset="0"/>
                <a:cs typeface="Times New Roman" pitchFamily="18" charset="0"/>
              </a:rPr>
              <a:t>2</a:t>
            </a:r>
            <a:r>
              <a:rPr lang="en-US" sz="2400" dirty="0" smtClean="0">
                <a:solidFill>
                  <a:srgbClr val="000000"/>
                </a:solidFill>
                <a:latin typeface="Times New Roman" pitchFamily="18" charset="0"/>
                <a:cs typeface="Times New Roman" pitchFamily="18" charset="0"/>
              </a:rPr>
              <a:t>H</a:t>
            </a:r>
            <a:r>
              <a:rPr lang="en-US" sz="1400" dirty="0" smtClean="0">
                <a:solidFill>
                  <a:srgbClr val="000000"/>
                </a:solidFill>
                <a:latin typeface="Times New Roman" pitchFamily="18" charset="0"/>
                <a:cs typeface="Times New Roman" pitchFamily="18" charset="0"/>
              </a:rPr>
              <a:t>6</a:t>
            </a:r>
            <a:r>
              <a:rPr lang="en-US" sz="2400" dirty="0" smtClean="0">
                <a:solidFill>
                  <a:srgbClr val="000000"/>
                </a:solidFill>
                <a:latin typeface="Times New Roman" pitchFamily="18" charset="0"/>
                <a:cs typeface="Times New Roman" pitchFamily="18" charset="0"/>
              </a:rPr>
              <a:t> </a:t>
            </a:r>
          </a:p>
          <a:p>
            <a:pPr algn="just" rtl="0"/>
            <a:r>
              <a:rPr lang="en-US" sz="2400" b="1" dirty="0" smtClean="0">
                <a:solidFill>
                  <a:srgbClr val="C00000"/>
                </a:solidFill>
                <a:latin typeface="Times New Roman" pitchFamily="18" charset="0"/>
                <a:cs typeface="Times New Roman" pitchFamily="18" charset="0"/>
              </a:rPr>
              <a:t>Oceans;</a:t>
            </a:r>
            <a:r>
              <a:rPr lang="en-US" sz="2400" dirty="0" smtClean="0">
                <a:solidFill>
                  <a:srgbClr val="000000"/>
                </a:solidFill>
                <a:latin typeface="Times New Roman" pitchFamily="18" charset="0"/>
                <a:cs typeface="Times New Roman" pitchFamily="18" charset="0"/>
              </a:rPr>
              <a:t> light </a:t>
            </a:r>
            <a:r>
              <a:rPr lang="en-US" sz="2400" dirty="0" err="1">
                <a:solidFill>
                  <a:srgbClr val="000000"/>
                </a:solidFill>
                <a:latin typeface="Times New Roman" pitchFamily="18" charset="0"/>
                <a:cs typeface="Times New Roman" pitchFamily="18" charset="0"/>
              </a:rPr>
              <a:t>paraffins</a:t>
            </a:r>
            <a:r>
              <a:rPr lang="en-US" sz="2400" dirty="0">
                <a:solidFill>
                  <a:srgbClr val="000000"/>
                </a:solidFill>
                <a:latin typeface="Times New Roman" pitchFamily="18" charset="0"/>
                <a:cs typeface="Times New Roman" pitchFamily="18" charset="0"/>
              </a:rPr>
              <a:t>, olefins, and </a:t>
            </a:r>
            <a:r>
              <a:rPr lang="en-US" sz="2400" dirty="0"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9 </a:t>
            </a:r>
            <a:r>
              <a:rPr lang="en-US" sz="2400" dirty="0" smtClean="0">
                <a:solidFill>
                  <a:srgbClr val="000000"/>
                </a:solidFill>
                <a:latin typeface="Times New Roman" pitchFamily="18" charset="0"/>
                <a:cs typeface="Times New Roman" pitchFamily="18" charset="0"/>
              </a:rPr>
              <a:t>to C</a:t>
            </a:r>
            <a:r>
              <a:rPr lang="en-US" sz="1600" dirty="0" smtClean="0">
                <a:solidFill>
                  <a:srgbClr val="000000"/>
                </a:solidFill>
                <a:latin typeface="Times New Roman" pitchFamily="18" charset="0"/>
                <a:cs typeface="Times New Roman" pitchFamily="18" charset="0"/>
              </a:rPr>
              <a:t>28 </a:t>
            </a:r>
            <a:r>
              <a:rPr lang="en-US" sz="2400" dirty="0" err="1" smtClean="0">
                <a:solidFill>
                  <a:srgbClr val="000000"/>
                </a:solidFill>
                <a:latin typeface="Times New Roman" pitchFamily="18" charset="0"/>
                <a:cs typeface="Times New Roman" pitchFamily="18" charset="0"/>
              </a:rPr>
              <a:t>paraffins</a:t>
            </a:r>
            <a:r>
              <a:rPr lang="en-US" sz="2400" dirty="0" smtClean="0">
                <a:solidFill>
                  <a:srgbClr val="000000"/>
                </a:solidFill>
                <a:latin typeface="Times New Roman" pitchFamily="18" charset="0"/>
                <a:cs typeface="Times New Roman" pitchFamily="18" charset="0"/>
              </a:rPr>
              <a:t>.</a:t>
            </a:r>
          </a:p>
          <a:p>
            <a:pPr algn="just" rtl="0"/>
            <a:r>
              <a:rPr lang="en-US" sz="2400" b="1" i="1" dirty="0">
                <a:solidFill>
                  <a:srgbClr val="002060"/>
                </a:solidFill>
                <a:latin typeface="Times New Roman"/>
              </a:rPr>
              <a:t>Concentrations</a:t>
            </a:r>
          </a:p>
          <a:p>
            <a:pPr algn="just" rtl="0"/>
            <a:r>
              <a:rPr lang="en-US" sz="2400" dirty="0">
                <a:solidFill>
                  <a:srgbClr val="000000"/>
                </a:solidFill>
                <a:latin typeface="Times New Roman"/>
              </a:rPr>
              <a:t>Most concentration data are based on measurement of </a:t>
            </a:r>
            <a:r>
              <a:rPr lang="en-US" sz="2400" b="1" dirty="0">
                <a:solidFill>
                  <a:srgbClr val="FF0000"/>
                </a:solidFill>
                <a:latin typeface="Times New Roman"/>
              </a:rPr>
              <a:t>total NMHCs</a:t>
            </a:r>
            <a:r>
              <a:rPr lang="en-US" sz="2400" dirty="0">
                <a:solidFill>
                  <a:srgbClr val="000000"/>
                </a:solidFill>
                <a:latin typeface="Times New Roman"/>
              </a:rPr>
              <a:t>, usually averaged </a:t>
            </a:r>
            <a:r>
              <a:rPr lang="en-US" sz="2400" dirty="0" smtClean="0">
                <a:solidFill>
                  <a:srgbClr val="000000"/>
                </a:solidFill>
                <a:latin typeface="Times New Roman"/>
              </a:rPr>
              <a:t>from </a:t>
            </a:r>
            <a:r>
              <a:rPr lang="en-US" sz="2400" b="1" dirty="0">
                <a:solidFill>
                  <a:srgbClr val="00B050"/>
                </a:solidFill>
                <a:latin typeface="Times New Roman"/>
              </a:rPr>
              <a:t>6 to 9 A.M</a:t>
            </a:r>
            <a:r>
              <a:rPr lang="en-US" sz="2400" dirty="0">
                <a:solidFill>
                  <a:srgbClr val="000000"/>
                </a:solidFill>
                <a:latin typeface="Times New Roman"/>
              </a:rPr>
              <a:t>. (corresponding to early-morning commuting traffic in urban areas).</a:t>
            </a:r>
          </a:p>
          <a:p>
            <a:pPr algn="just" rtl="0"/>
            <a:r>
              <a:rPr lang="en-US" sz="2400" dirty="0">
                <a:solidFill>
                  <a:srgbClr val="000000"/>
                </a:solidFill>
                <a:latin typeface="Times New Roman"/>
              </a:rPr>
              <a:t>Concentrations are determined from </a:t>
            </a:r>
            <a:r>
              <a:rPr lang="en-US" sz="2400" b="1" dirty="0">
                <a:solidFill>
                  <a:srgbClr val="00B050"/>
                </a:solidFill>
                <a:latin typeface="Times New Roman"/>
              </a:rPr>
              <a:t>flame ionization detector </a:t>
            </a:r>
            <a:r>
              <a:rPr lang="en-US" sz="2400" dirty="0">
                <a:solidFill>
                  <a:srgbClr val="000000"/>
                </a:solidFill>
                <a:latin typeface="Times New Roman"/>
              </a:rPr>
              <a:t>measurements and </a:t>
            </a:r>
            <a:r>
              <a:rPr lang="en-US" sz="2400" dirty="0" smtClean="0">
                <a:solidFill>
                  <a:srgbClr val="000000"/>
                </a:solidFill>
                <a:latin typeface="Times New Roman"/>
              </a:rPr>
              <a:t>reported in CH or </a:t>
            </a:r>
            <a:r>
              <a:rPr lang="en-US" sz="2400" dirty="0">
                <a:solidFill>
                  <a:srgbClr val="000000"/>
                </a:solidFill>
                <a:latin typeface="Times New Roman"/>
              </a:rPr>
              <a:t>C equivalents. The air quality standard for this 3-h period is 0.24 </a:t>
            </a:r>
            <a:r>
              <a:rPr lang="en-US" sz="2400" dirty="0" err="1">
                <a:solidFill>
                  <a:srgbClr val="000000"/>
                </a:solidFill>
                <a:latin typeface="Times New Roman"/>
              </a:rPr>
              <a:t>ppmv</a:t>
            </a:r>
            <a:r>
              <a:rPr lang="en-US" sz="2400" dirty="0">
                <a:solidFill>
                  <a:srgbClr val="000000"/>
                </a:solidFill>
                <a:latin typeface="Times New Roman"/>
              </a:rPr>
              <a:t>, with </a:t>
            </a:r>
            <a:r>
              <a:rPr lang="en-US" sz="2400" dirty="0" smtClean="0">
                <a:solidFill>
                  <a:srgbClr val="000000"/>
                </a:solidFill>
                <a:latin typeface="Times New Roman"/>
              </a:rPr>
              <a:t>most </a:t>
            </a:r>
            <a:r>
              <a:rPr lang="en-US" sz="2400" dirty="0">
                <a:solidFill>
                  <a:srgbClr val="000000"/>
                </a:solidFill>
                <a:latin typeface="Times New Roman"/>
              </a:rPr>
              <a:t>urban concentrations at levels less than this. </a:t>
            </a:r>
            <a:endParaRPr lang="ar-EG"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21002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1400"/>
            <a:ext cx="8856984" cy="7109639"/>
          </a:xfrm>
          <a:prstGeom prst="rect">
            <a:avLst/>
          </a:prstGeom>
        </p:spPr>
        <p:txBody>
          <a:bodyPr wrap="square">
            <a:spAutoFit/>
          </a:bodyPr>
          <a:lstStyle/>
          <a:p>
            <a:pPr algn="just" rtl="0"/>
            <a:endParaRPr lang="en-US" sz="2400" dirty="0">
              <a:latin typeface="Times New Roman"/>
            </a:endParaRPr>
          </a:p>
          <a:p>
            <a:pPr algn="just" rtl="0"/>
            <a:r>
              <a:rPr lang="en-US" sz="2400" dirty="0" smtClean="0">
                <a:latin typeface="Times New Roman"/>
              </a:rPr>
              <a:t>These </a:t>
            </a:r>
            <a:r>
              <a:rPr lang="en-US" sz="2400" dirty="0">
                <a:latin typeface="Times New Roman"/>
              </a:rPr>
              <a:t>include a large number of short- and long-chained </a:t>
            </a:r>
            <a:r>
              <a:rPr lang="en-US" sz="2400" dirty="0" err="1">
                <a:latin typeface="Times New Roman"/>
              </a:rPr>
              <a:t>paraffins</a:t>
            </a:r>
            <a:r>
              <a:rPr lang="en-US" sz="2400" dirty="0">
                <a:latin typeface="Times New Roman"/>
              </a:rPr>
              <a:t>, </a:t>
            </a:r>
            <a:r>
              <a:rPr lang="en-US" sz="2400" dirty="0">
                <a:solidFill>
                  <a:srgbClr val="000000"/>
                </a:solidFill>
                <a:latin typeface="Times New Roman"/>
              </a:rPr>
              <a:t>a</a:t>
            </a:r>
          </a:p>
          <a:p>
            <a:pPr algn="just" rtl="0"/>
            <a:r>
              <a:rPr lang="en-US" sz="2400" dirty="0">
                <a:solidFill>
                  <a:srgbClr val="000000"/>
                </a:solidFill>
                <a:latin typeface="Times New Roman"/>
              </a:rPr>
              <a:t>relatively limited number of olefins, and a variety of aromatic HCs. Para-cymene </a:t>
            </a:r>
            <a:r>
              <a:rPr lang="en-US" sz="2400" dirty="0" smtClean="0">
                <a:solidFill>
                  <a:srgbClr val="000000"/>
                </a:solidFill>
                <a:latin typeface="Times New Roman"/>
              </a:rPr>
              <a:t>and isoprene </a:t>
            </a:r>
            <a:r>
              <a:rPr lang="en-US" sz="2400" dirty="0">
                <a:solidFill>
                  <a:srgbClr val="000000"/>
                </a:solidFill>
                <a:latin typeface="Times New Roman"/>
              </a:rPr>
              <a:t>are </a:t>
            </a:r>
            <a:r>
              <a:rPr lang="en-US" sz="2400" b="1" dirty="0">
                <a:solidFill>
                  <a:srgbClr val="FF0000"/>
                </a:solidFill>
                <a:latin typeface="Times New Roman"/>
              </a:rPr>
              <a:t>biogenic</a:t>
            </a:r>
            <a:r>
              <a:rPr lang="en-US" sz="2400" dirty="0">
                <a:solidFill>
                  <a:srgbClr val="000000"/>
                </a:solidFill>
                <a:latin typeface="Times New Roman"/>
              </a:rPr>
              <a:t> in origin. </a:t>
            </a:r>
            <a:endParaRPr lang="en-US" sz="2400" dirty="0" smtClean="0">
              <a:solidFill>
                <a:srgbClr val="000000"/>
              </a:solidFill>
              <a:latin typeface="Times New Roman"/>
            </a:endParaRPr>
          </a:p>
          <a:p>
            <a:pPr algn="just" rtl="0"/>
            <a:r>
              <a:rPr lang="en-US" sz="2400" b="1" dirty="0" smtClean="0">
                <a:solidFill>
                  <a:srgbClr val="00B050"/>
                </a:solidFill>
                <a:latin typeface="Times New Roman"/>
              </a:rPr>
              <a:t>Acetylene</a:t>
            </a:r>
            <a:r>
              <a:rPr lang="en-US" sz="2400" dirty="0" smtClean="0">
                <a:solidFill>
                  <a:srgbClr val="000000"/>
                </a:solidFill>
                <a:latin typeface="Times New Roman"/>
              </a:rPr>
              <a:t> </a:t>
            </a:r>
            <a:r>
              <a:rPr lang="en-US" sz="2400" dirty="0">
                <a:solidFill>
                  <a:srgbClr val="000000"/>
                </a:solidFill>
                <a:latin typeface="Times New Roman"/>
              </a:rPr>
              <a:t>is an indicator of motor vehicle emissions</a:t>
            </a:r>
            <a:r>
              <a:rPr lang="en-US" sz="2400" dirty="0" smtClean="0">
                <a:solidFill>
                  <a:srgbClr val="000000"/>
                </a:solidFill>
                <a:latin typeface="Times New Roman"/>
              </a:rPr>
              <a:t>.</a:t>
            </a:r>
          </a:p>
          <a:p>
            <a:pPr algn="just" rtl="0"/>
            <a:r>
              <a:rPr lang="en-US" sz="2400" b="1" i="1" dirty="0">
                <a:solidFill>
                  <a:srgbClr val="002060"/>
                </a:solidFill>
                <a:latin typeface="Times New Roman"/>
              </a:rPr>
              <a:t>Sink Processes</a:t>
            </a:r>
          </a:p>
          <a:p>
            <a:pPr algn="just" rtl="0"/>
            <a:r>
              <a:rPr lang="en-US" sz="2400" dirty="0">
                <a:solidFill>
                  <a:srgbClr val="000000"/>
                </a:solidFill>
                <a:latin typeface="Times New Roman" pitchFamily="18" charset="0"/>
                <a:cs typeface="Times New Roman" pitchFamily="18" charset="0"/>
              </a:rPr>
              <a:t>The primary sink process for NMHCs and their oxygenated </a:t>
            </a:r>
            <a:r>
              <a:rPr lang="en-US" sz="2400" dirty="0" smtClean="0">
                <a:solidFill>
                  <a:srgbClr val="000000"/>
                </a:solidFill>
                <a:latin typeface="Times New Roman" pitchFamily="18" charset="0"/>
                <a:cs typeface="Times New Roman" pitchFamily="18" charset="0"/>
              </a:rPr>
              <a:t>derivatives:  </a:t>
            </a:r>
          </a:p>
          <a:p>
            <a:pPr algn="just" rtl="0"/>
            <a:r>
              <a:rPr lang="en-US" sz="2400" b="1" dirty="0">
                <a:solidFill>
                  <a:srgbClr val="00B050"/>
                </a:solidFill>
                <a:latin typeface="Times New Roman" pitchFamily="18" charset="0"/>
                <a:cs typeface="Times New Roman" pitchFamily="18" charset="0"/>
              </a:rPr>
              <a:t>T</a:t>
            </a:r>
            <a:r>
              <a:rPr lang="en-US" sz="2400" b="1" dirty="0" smtClean="0">
                <a:solidFill>
                  <a:srgbClr val="00B050"/>
                </a:solidFill>
                <a:latin typeface="Times New Roman" pitchFamily="18" charset="0"/>
                <a:cs typeface="Times New Roman" pitchFamily="18" charset="0"/>
              </a:rPr>
              <a:t>he </a:t>
            </a:r>
            <a:r>
              <a:rPr lang="en-US" sz="2400" b="1" dirty="0">
                <a:solidFill>
                  <a:srgbClr val="00B050"/>
                </a:solidFill>
                <a:latin typeface="Times New Roman" pitchFamily="18" charset="0"/>
                <a:cs typeface="Times New Roman" pitchFamily="18" charset="0"/>
              </a:rPr>
              <a:t>oxidative </a:t>
            </a:r>
            <a:r>
              <a:rPr lang="en-US" sz="2400" b="1" dirty="0" smtClean="0">
                <a:solidFill>
                  <a:srgbClr val="00B050"/>
                </a:solidFill>
                <a:latin typeface="Times New Roman" pitchFamily="18" charset="0"/>
                <a:cs typeface="Times New Roman" pitchFamily="18" charset="0"/>
              </a:rPr>
              <a:t>production </a:t>
            </a:r>
            <a:r>
              <a:rPr lang="en-US" sz="2400" dirty="0">
                <a:solidFill>
                  <a:srgbClr val="000000"/>
                </a:solidFill>
                <a:latin typeface="Times New Roman" pitchFamily="18" charset="0"/>
                <a:cs typeface="Times New Roman" pitchFamily="18" charset="0"/>
              </a:rPr>
              <a:t>of </a:t>
            </a:r>
            <a:r>
              <a:rPr lang="en-US" sz="2400" dirty="0" err="1">
                <a:solidFill>
                  <a:srgbClr val="000000"/>
                </a:solidFill>
                <a:latin typeface="Times New Roman" pitchFamily="18" charset="0"/>
                <a:cs typeface="Times New Roman" pitchFamily="18" charset="0"/>
              </a:rPr>
              <a:t>alkylperoxy</a:t>
            </a:r>
            <a:r>
              <a:rPr lang="en-US" sz="2400" dirty="0">
                <a:solidFill>
                  <a:srgbClr val="000000"/>
                </a:solidFill>
                <a:latin typeface="Times New Roman" pitchFamily="18" charset="0"/>
                <a:cs typeface="Times New Roman" pitchFamily="18" charset="0"/>
              </a:rPr>
              <a:t> radicals (ROO·) on reaction with OH· or </a:t>
            </a:r>
            <a:r>
              <a:rPr lang="en-US" sz="2400" dirty="0" smtClean="0">
                <a:solidFill>
                  <a:srgbClr val="000000"/>
                </a:solidFill>
                <a:latin typeface="Times New Roman" pitchFamily="18" charset="0"/>
                <a:cs typeface="Times New Roman" pitchFamily="18" charset="0"/>
              </a:rPr>
              <a:t>ONO</a:t>
            </a:r>
            <a:r>
              <a:rPr lang="en-US" sz="2400" dirty="0">
                <a:solidFill>
                  <a:srgbClr val="000000"/>
                </a:solidFill>
                <a:latin typeface="Times New Roman" pitchFamily="18" charset="0"/>
                <a:cs typeface="Times New Roman" pitchFamily="18" charset="0"/>
              </a:rPr>
              <a:t>, ROO· is converted to </a:t>
            </a:r>
            <a:r>
              <a:rPr lang="en-US" sz="2400" dirty="0" err="1">
                <a:solidFill>
                  <a:srgbClr val="000000"/>
                </a:solidFill>
                <a:latin typeface="Times New Roman" pitchFamily="18" charset="0"/>
                <a:cs typeface="Times New Roman" pitchFamily="18" charset="0"/>
              </a:rPr>
              <a:t>alkoxy</a:t>
            </a:r>
            <a:r>
              <a:rPr lang="en-US" sz="2400" dirty="0">
                <a:solidFill>
                  <a:srgbClr val="000000"/>
                </a:solidFill>
                <a:latin typeface="Times New Roman" pitchFamily="18" charset="0"/>
                <a:cs typeface="Times New Roman" pitchFamily="18" charset="0"/>
              </a:rPr>
              <a:t> radical (RO·), which reacts with </a:t>
            </a:r>
            <a:r>
              <a:rPr lang="en-US" sz="2400" dirty="0" smtClean="0">
                <a:solidFill>
                  <a:srgbClr val="000000"/>
                </a:solidFill>
                <a:latin typeface="Times New Roman" pitchFamily="18" charset="0"/>
                <a:cs typeface="Times New Roman" pitchFamily="18" charset="0"/>
              </a:rPr>
              <a:t>O</a:t>
            </a:r>
            <a:r>
              <a:rPr lang="en-US" sz="1600" dirty="0" smtClean="0">
                <a:solidFill>
                  <a:srgbClr val="000000"/>
                </a:solidFill>
                <a:latin typeface="Times New Roman" pitchFamily="18" charset="0"/>
                <a:cs typeface="Times New Roman" pitchFamily="18" charset="0"/>
              </a:rPr>
              <a:t>2</a:t>
            </a:r>
            <a:r>
              <a:rPr lang="en-US" sz="1600" dirty="0">
                <a:solidFill>
                  <a:srgbClr val="000000"/>
                </a:solidFill>
                <a:latin typeface="Times New Roman"/>
              </a:rPr>
              <a:t> </a:t>
            </a:r>
            <a:r>
              <a:rPr lang="en-US" sz="2400" dirty="0">
                <a:solidFill>
                  <a:srgbClr val="000000"/>
                </a:solidFill>
                <a:latin typeface="Times New Roman" pitchFamily="18" charset="0"/>
                <a:cs typeface="Times New Roman" pitchFamily="18" charset="0"/>
              </a:rPr>
              <a:t>to </a:t>
            </a:r>
            <a:r>
              <a:rPr lang="en-US" sz="2400" dirty="0" smtClean="0">
                <a:solidFill>
                  <a:srgbClr val="000000"/>
                </a:solidFill>
                <a:latin typeface="Times New Roman" pitchFamily="18" charset="0"/>
                <a:cs typeface="Times New Roman" pitchFamily="18" charset="0"/>
              </a:rPr>
              <a:t>produce aldehydes </a:t>
            </a:r>
            <a:r>
              <a:rPr lang="en-US" sz="2400" dirty="0">
                <a:solidFill>
                  <a:srgbClr val="000000"/>
                </a:solidFill>
                <a:latin typeface="Times New Roman" pitchFamily="18" charset="0"/>
                <a:cs typeface="Times New Roman" pitchFamily="18" charset="0"/>
              </a:rPr>
              <a:t>or, in the case of longer-chained NMHCs, butane, aldehydes, and </a:t>
            </a:r>
            <a:r>
              <a:rPr lang="en-US" sz="2400" dirty="0" smtClean="0">
                <a:solidFill>
                  <a:srgbClr val="000000"/>
                </a:solidFill>
                <a:latin typeface="Times New Roman" pitchFamily="18" charset="0"/>
                <a:cs typeface="Times New Roman" pitchFamily="18" charset="0"/>
              </a:rPr>
              <a:t>ketones. </a:t>
            </a:r>
          </a:p>
          <a:p>
            <a:pPr algn="just" rtl="0"/>
            <a:r>
              <a:rPr lang="en-US" sz="2400" dirty="0" smtClean="0">
                <a:solidFill>
                  <a:srgbClr val="000000"/>
                </a:solidFill>
                <a:latin typeface="Times New Roman" pitchFamily="18" charset="0"/>
                <a:cs typeface="Times New Roman" pitchFamily="18" charset="0"/>
              </a:rPr>
              <a:t>Oxidation </a:t>
            </a:r>
            <a:r>
              <a:rPr lang="en-US" sz="2400" dirty="0">
                <a:solidFill>
                  <a:srgbClr val="000000"/>
                </a:solidFill>
                <a:latin typeface="Times New Roman" pitchFamily="18" charset="0"/>
                <a:cs typeface="Times New Roman" pitchFamily="18" charset="0"/>
              </a:rPr>
              <a:t>of </a:t>
            </a:r>
            <a:r>
              <a:rPr lang="en-US" sz="2400" dirty="0" smtClean="0">
                <a:solidFill>
                  <a:srgbClr val="000000"/>
                </a:solidFill>
                <a:latin typeface="Times New Roman" pitchFamily="18" charset="0"/>
                <a:cs typeface="Times New Roman" pitchFamily="18" charset="0"/>
              </a:rPr>
              <a:t>C</a:t>
            </a:r>
            <a:r>
              <a:rPr lang="en-US" sz="1400" dirty="0" smtClean="0">
                <a:solidFill>
                  <a:srgbClr val="000000"/>
                </a:solidFill>
                <a:latin typeface="Times New Roman" pitchFamily="18" charset="0"/>
                <a:cs typeface="Times New Roman" pitchFamily="18" charset="0"/>
              </a:rPr>
              <a:t>2</a:t>
            </a:r>
            <a:r>
              <a:rPr lang="en-US" sz="2400" dirty="0" smtClean="0">
                <a:solidFill>
                  <a:srgbClr val="000000"/>
                </a:solidFill>
                <a:latin typeface="Times New Roman" pitchFamily="18" charset="0"/>
                <a:cs typeface="Times New Roman" pitchFamily="18" charset="0"/>
              </a:rPr>
              <a:t>H</a:t>
            </a:r>
            <a:r>
              <a:rPr lang="en-US" sz="1400" dirty="0" smtClean="0">
                <a:solidFill>
                  <a:srgbClr val="000000"/>
                </a:solidFill>
                <a:latin typeface="Times New Roman" pitchFamily="18" charset="0"/>
                <a:cs typeface="Times New Roman" pitchFamily="18" charset="0"/>
              </a:rPr>
              <a:t>6</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 relatively unreactive </a:t>
            </a:r>
            <a:r>
              <a:rPr lang="en-US" sz="2400" dirty="0" smtClean="0">
                <a:solidFill>
                  <a:srgbClr val="000000"/>
                </a:solidFill>
                <a:latin typeface="Times New Roman" pitchFamily="18" charset="0"/>
                <a:cs typeface="Times New Roman" pitchFamily="18" charset="0"/>
              </a:rPr>
              <a:t>substance</a:t>
            </a:r>
          </a:p>
          <a:p>
            <a:pPr algn="just" rtl="0"/>
            <a:endParaRPr lang="en-US" sz="2400" dirty="0" smtClean="0">
              <a:solidFill>
                <a:srgbClr val="000000"/>
              </a:solidFill>
              <a:latin typeface="Times New Roman"/>
            </a:endParaRPr>
          </a:p>
          <a:p>
            <a:pPr algn="just" rtl="0"/>
            <a:endParaRPr lang="en-US" sz="2400" dirty="0" smtClean="0">
              <a:solidFill>
                <a:srgbClr val="000000"/>
              </a:solidFill>
              <a:latin typeface="Times New Roman"/>
            </a:endParaRPr>
          </a:p>
          <a:p>
            <a:pPr algn="just" rtl="0"/>
            <a:endParaRPr lang="en-US" sz="2400" dirty="0">
              <a:solidFill>
                <a:srgbClr val="000000"/>
              </a:solidFill>
              <a:latin typeface="Times New Roman"/>
            </a:endParaRPr>
          </a:p>
          <a:p>
            <a:pPr algn="just" rtl="0"/>
            <a:r>
              <a:rPr lang="en-US" sz="2400" dirty="0" smtClean="0">
                <a:solidFill>
                  <a:srgbClr val="000000"/>
                </a:solidFill>
                <a:latin typeface="Times New Roman"/>
              </a:rPr>
              <a:t> </a:t>
            </a:r>
          </a:p>
          <a:p>
            <a:pPr algn="just" rtl="0"/>
            <a:endParaRPr lang="en-US" sz="2400" dirty="0">
              <a:solidFill>
                <a:srgbClr val="000000"/>
              </a:solidFill>
              <a:latin typeface="Times New Roman"/>
            </a:endParaRPr>
          </a:p>
          <a:p>
            <a:pPr algn="just" rtl="0"/>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5" y="4793084"/>
            <a:ext cx="381642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4" y="5301208"/>
            <a:ext cx="38164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3" y="5877272"/>
            <a:ext cx="3816424"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381328"/>
            <a:ext cx="3816425"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0216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8928992" cy="7417415"/>
          </a:xfrm>
          <a:prstGeom prst="rect">
            <a:avLst/>
          </a:prstGeom>
        </p:spPr>
        <p:txBody>
          <a:bodyPr wrap="square">
            <a:spAutoFit/>
          </a:bodyPr>
          <a:lstStyle/>
          <a:p>
            <a:pPr algn="just" rtl="0"/>
            <a:r>
              <a:rPr lang="en-US" sz="2400" dirty="0">
                <a:solidFill>
                  <a:srgbClr val="000000"/>
                </a:solidFill>
                <a:latin typeface="Times New Roman"/>
              </a:rPr>
              <a:t>Ethane oxidation produces </a:t>
            </a:r>
            <a:r>
              <a:rPr lang="en-US" sz="2400" dirty="0" smtClean="0">
                <a:solidFill>
                  <a:srgbClr val="000000"/>
                </a:solidFill>
                <a:latin typeface="Times New Roman"/>
              </a:rPr>
              <a:t>CH3CHO</a:t>
            </a:r>
            <a:r>
              <a:rPr lang="en-US" sz="2400" dirty="0">
                <a:solidFill>
                  <a:srgbClr val="000000"/>
                </a:solidFill>
                <a:latin typeface="Times New Roman"/>
              </a:rPr>
              <a:t>, </a:t>
            </a:r>
            <a:r>
              <a:rPr lang="en-US" sz="2400" dirty="0" smtClean="0">
                <a:solidFill>
                  <a:srgbClr val="000000"/>
                </a:solidFill>
                <a:latin typeface="Times New Roman"/>
              </a:rPr>
              <a:t>like </a:t>
            </a:r>
            <a:r>
              <a:rPr lang="en-US" sz="2400" dirty="0">
                <a:solidFill>
                  <a:srgbClr val="000000"/>
                </a:solidFill>
                <a:latin typeface="Times New Roman"/>
              </a:rPr>
              <a:t>other aldehydes, reacts more </a:t>
            </a:r>
            <a:r>
              <a:rPr lang="en-US" sz="2400" dirty="0" smtClean="0">
                <a:solidFill>
                  <a:srgbClr val="000000"/>
                </a:solidFill>
                <a:latin typeface="Times New Roman"/>
              </a:rPr>
              <a:t>readily with </a:t>
            </a:r>
            <a:r>
              <a:rPr lang="en-US" sz="2400" dirty="0">
                <a:solidFill>
                  <a:srgbClr val="000000"/>
                </a:solidFill>
                <a:latin typeface="Times New Roman"/>
              </a:rPr>
              <a:t>OH· than its NMHC precursor. </a:t>
            </a:r>
            <a:endParaRPr lang="en-US" sz="2400" dirty="0" smtClean="0">
              <a:solidFill>
                <a:srgbClr val="000000"/>
              </a:solidFill>
              <a:latin typeface="Times New Roman"/>
            </a:endParaRPr>
          </a:p>
          <a:p>
            <a:pPr algn="just" rtl="0"/>
            <a:r>
              <a:rPr lang="en-US" sz="2400" dirty="0" smtClean="0">
                <a:solidFill>
                  <a:srgbClr val="000000"/>
                </a:solidFill>
                <a:latin typeface="Times New Roman"/>
              </a:rPr>
              <a:t>As </a:t>
            </a:r>
            <a:r>
              <a:rPr lang="en-US" sz="2400" dirty="0">
                <a:solidFill>
                  <a:srgbClr val="000000"/>
                </a:solidFill>
                <a:latin typeface="Times New Roman"/>
              </a:rPr>
              <a:t>a consequence, </a:t>
            </a:r>
            <a:r>
              <a:rPr lang="en-US" sz="2400" b="1" dirty="0" smtClean="0">
                <a:solidFill>
                  <a:srgbClr val="FF0000"/>
                </a:solidFill>
                <a:latin typeface="Times New Roman"/>
              </a:rPr>
              <a:t>CH3CHO </a:t>
            </a:r>
            <a:r>
              <a:rPr lang="en-US" sz="2400" b="1" dirty="0">
                <a:solidFill>
                  <a:srgbClr val="FF0000"/>
                </a:solidFill>
                <a:latin typeface="Times New Roman"/>
              </a:rPr>
              <a:t>reacts with OH· </a:t>
            </a:r>
            <a:r>
              <a:rPr lang="en-US" sz="2400" dirty="0">
                <a:solidFill>
                  <a:srgbClr val="000000"/>
                </a:solidFill>
                <a:latin typeface="Times New Roman"/>
              </a:rPr>
              <a:t>and, </a:t>
            </a:r>
            <a:r>
              <a:rPr lang="en-US" sz="2400" dirty="0" smtClean="0">
                <a:solidFill>
                  <a:srgbClr val="000000"/>
                </a:solidFill>
                <a:latin typeface="Times New Roman"/>
              </a:rPr>
              <a:t>by a </a:t>
            </a:r>
            <a:r>
              <a:rPr lang="en-US" sz="2400" dirty="0">
                <a:solidFill>
                  <a:srgbClr val="000000"/>
                </a:solidFill>
                <a:latin typeface="Times New Roman"/>
              </a:rPr>
              <a:t>series of reactions, produces </a:t>
            </a:r>
            <a:r>
              <a:rPr lang="en-US" sz="2400" b="1" dirty="0">
                <a:solidFill>
                  <a:srgbClr val="FF0000"/>
                </a:solidFill>
                <a:latin typeface="Times New Roman"/>
              </a:rPr>
              <a:t>HCHO</a:t>
            </a:r>
            <a:r>
              <a:rPr lang="en-US" sz="2400" dirty="0">
                <a:solidFill>
                  <a:srgbClr val="000000"/>
                </a:solidFill>
                <a:latin typeface="Times New Roman"/>
              </a:rPr>
              <a:t>, which undergoes further </a:t>
            </a:r>
            <a:r>
              <a:rPr lang="en-US" sz="2400" b="1" dirty="0">
                <a:solidFill>
                  <a:srgbClr val="00B050"/>
                </a:solidFill>
                <a:latin typeface="Times New Roman"/>
              </a:rPr>
              <a:t>oxidation </a:t>
            </a:r>
            <a:r>
              <a:rPr lang="en-US" sz="2400" b="1" dirty="0" smtClean="0">
                <a:solidFill>
                  <a:srgbClr val="00B050"/>
                </a:solidFill>
                <a:latin typeface="Times New Roman"/>
              </a:rPr>
              <a:t>or photodecomposition</a:t>
            </a:r>
            <a:r>
              <a:rPr lang="en-US" sz="2400" dirty="0">
                <a:solidFill>
                  <a:srgbClr val="000000"/>
                </a:solidFill>
                <a:latin typeface="Times New Roman"/>
              </a:rPr>
              <a:t>. </a:t>
            </a:r>
            <a:endParaRPr lang="en-US" sz="2400" dirty="0" smtClean="0">
              <a:solidFill>
                <a:srgbClr val="000000"/>
              </a:solidFill>
              <a:latin typeface="Times New Roman"/>
            </a:endParaRPr>
          </a:p>
          <a:p>
            <a:pPr algn="just" rtl="0"/>
            <a:r>
              <a:rPr lang="en-US" sz="2400" b="1" dirty="0" smtClean="0">
                <a:solidFill>
                  <a:srgbClr val="FF0000"/>
                </a:solidFill>
                <a:latin typeface="Times New Roman"/>
              </a:rPr>
              <a:t>Formaldehyde</a:t>
            </a:r>
            <a:r>
              <a:rPr lang="en-US" sz="2400" b="1" dirty="0">
                <a:solidFill>
                  <a:srgbClr val="FF0000"/>
                </a:solidFill>
                <a:latin typeface="Times New Roman"/>
              </a:rPr>
              <a:t>, </a:t>
            </a:r>
            <a:r>
              <a:rPr lang="en-US" sz="2400" b="1" dirty="0" smtClean="0">
                <a:solidFill>
                  <a:srgbClr val="FF0000"/>
                </a:solidFill>
                <a:latin typeface="Times New Roman"/>
              </a:rPr>
              <a:t>CH3CHO</a:t>
            </a:r>
            <a:r>
              <a:rPr lang="en-US" sz="2400" dirty="0">
                <a:solidFill>
                  <a:srgbClr val="000000"/>
                </a:solidFill>
                <a:latin typeface="Times New Roman"/>
              </a:rPr>
              <a:t>, and </a:t>
            </a:r>
            <a:r>
              <a:rPr lang="en-US" sz="2400" b="1" dirty="0">
                <a:solidFill>
                  <a:srgbClr val="FF0000"/>
                </a:solidFill>
                <a:latin typeface="Times New Roman"/>
              </a:rPr>
              <a:t>acetone</a:t>
            </a:r>
            <a:r>
              <a:rPr lang="en-US" sz="2400" dirty="0">
                <a:solidFill>
                  <a:srgbClr val="000000"/>
                </a:solidFill>
                <a:latin typeface="Times New Roman"/>
              </a:rPr>
              <a:t> can </a:t>
            </a:r>
            <a:r>
              <a:rPr lang="en-US" sz="2400" dirty="0" err="1" smtClean="0">
                <a:solidFill>
                  <a:srgbClr val="000000"/>
                </a:solidFill>
                <a:latin typeface="Times New Roman"/>
              </a:rPr>
              <a:t>photodecompose</a:t>
            </a:r>
            <a:r>
              <a:rPr lang="en-US" sz="2400" dirty="0" smtClean="0">
                <a:solidFill>
                  <a:srgbClr val="000000"/>
                </a:solidFill>
                <a:latin typeface="Times New Roman"/>
              </a:rPr>
              <a:t> </a:t>
            </a:r>
            <a:r>
              <a:rPr lang="en-US" sz="2400" dirty="0">
                <a:solidFill>
                  <a:srgbClr val="000000"/>
                </a:solidFill>
                <a:latin typeface="Times New Roman"/>
              </a:rPr>
              <a:t>on absorption </a:t>
            </a:r>
            <a:r>
              <a:rPr lang="en-US" sz="2400" dirty="0" smtClean="0">
                <a:solidFill>
                  <a:srgbClr val="000000"/>
                </a:solidFill>
                <a:latin typeface="Times New Roman"/>
              </a:rPr>
              <a:t>of ultraviolet </a:t>
            </a:r>
            <a:r>
              <a:rPr lang="en-US" sz="2400" dirty="0">
                <a:solidFill>
                  <a:srgbClr val="000000"/>
                </a:solidFill>
                <a:latin typeface="Times New Roman"/>
              </a:rPr>
              <a:t>(UV) light in the wavelength range of 330 to 350 nm</a:t>
            </a:r>
            <a:r>
              <a:rPr lang="en-US" sz="2400" dirty="0" smtClean="0">
                <a:solidFill>
                  <a:srgbClr val="000000"/>
                </a:solidFill>
                <a:latin typeface="Times New Roman"/>
              </a:rPr>
              <a:t>.</a:t>
            </a:r>
          </a:p>
          <a:p>
            <a:pPr algn="just" rtl="0"/>
            <a:r>
              <a:rPr lang="en-US" sz="2400" dirty="0" smtClean="0">
                <a:solidFill>
                  <a:srgbClr val="000000"/>
                </a:solidFill>
                <a:latin typeface="Times New Roman"/>
              </a:rPr>
              <a:t>Photodecomposition of HCHO </a:t>
            </a:r>
            <a:r>
              <a:rPr lang="en-US" sz="2400" dirty="0">
                <a:solidFill>
                  <a:srgbClr val="000000"/>
                </a:solidFill>
                <a:latin typeface="Times New Roman"/>
              </a:rPr>
              <a:t>proceeds via either of two pathways. </a:t>
            </a:r>
            <a:r>
              <a:rPr lang="en-US" sz="2400" dirty="0" smtClean="0">
                <a:solidFill>
                  <a:srgbClr val="000000"/>
                </a:solidFill>
                <a:latin typeface="Times New Roman"/>
              </a:rPr>
              <a:t>In </a:t>
            </a:r>
            <a:r>
              <a:rPr lang="en-US" sz="2400" dirty="0">
                <a:solidFill>
                  <a:srgbClr val="000000"/>
                </a:solidFill>
                <a:latin typeface="Times New Roman"/>
              </a:rPr>
              <a:t>both cases, photodecomposition </a:t>
            </a:r>
            <a:r>
              <a:rPr lang="en-US" sz="2400" dirty="0" smtClean="0">
                <a:solidFill>
                  <a:srgbClr val="000000"/>
                </a:solidFill>
                <a:latin typeface="Times New Roman"/>
              </a:rPr>
              <a:t>produces CO</a:t>
            </a:r>
            <a:r>
              <a:rPr lang="en-US" sz="2400" dirty="0">
                <a:solidFill>
                  <a:srgbClr val="000000"/>
                </a:solidFill>
                <a:latin typeface="Times New Roman"/>
              </a:rPr>
              <a:t>. </a:t>
            </a:r>
          </a:p>
          <a:p>
            <a:pPr algn="just" rtl="0"/>
            <a:endParaRPr lang="en-US" sz="2000" dirty="0" smtClean="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a:solidFill>
                <a:srgbClr val="000000"/>
              </a:solidFill>
              <a:latin typeface="Times New Roman"/>
            </a:endParaRPr>
          </a:p>
          <a:p>
            <a:pPr algn="just" rtl="0"/>
            <a:endParaRPr lang="en-US" dirty="0" smtClean="0">
              <a:solidFill>
                <a:srgbClr val="000000"/>
              </a:solidFill>
              <a:latin typeface="Times New Roman"/>
            </a:endParaRPr>
          </a:p>
          <a:p>
            <a:pPr algn="just" rtl="0"/>
            <a:endParaRPr lang="en-US" dirty="0">
              <a:solidFill>
                <a:srgbClr val="000000"/>
              </a:solidFill>
              <a:latin typeface="Times New Roman"/>
            </a:endParaRPr>
          </a:p>
          <a:p>
            <a:pPr algn="just" rtl="0"/>
            <a:endParaRPr lang="en-US" dirty="0">
              <a:solidFill>
                <a:srgbClr val="000000"/>
              </a:solidFill>
              <a:latin typeface="Times New Roman"/>
            </a:endParaRPr>
          </a:p>
          <a:p>
            <a:pPr algn="just" rtl="0"/>
            <a:endParaRPr lang="en-US" dirty="0" smtClean="0">
              <a:solidFill>
                <a:srgbClr val="000000"/>
              </a:solidFill>
              <a:latin typeface="Times New Roman"/>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438023"/>
            <a:ext cx="3240359" cy="2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4966831"/>
            <a:ext cx="3240359" cy="33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468604"/>
            <a:ext cx="3240358" cy="3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5" y="5983268"/>
            <a:ext cx="3240359" cy="32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1180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47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504" y="116633"/>
            <a:ext cx="9036496" cy="720079"/>
          </a:xfrm>
        </p:spPr>
        <p:txBody>
          <a:bodyPr/>
          <a:lstStyle/>
          <a:p>
            <a:pPr rtl="0"/>
            <a:endParaRPr lang="ar-EG" cap="none" dirty="0">
              <a:solidFill>
                <a:schemeClr val="accent4">
                  <a:lumMod val="50000"/>
                </a:schemeClr>
              </a:solidFill>
            </a:endParaRPr>
          </a:p>
        </p:txBody>
      </p:sp>
      <p:sp>
        <p:nvSpPr>
          <p:cNvPr id="2" name="Subtitle 1"/>
          <p:cNvSpPr>
            <a:spLocks noGrp="1"/>
          </p:cNvSpPr>
          <p:nvPr>
            <p:ph type="subTitle" idx="1"/>
          </p:nvPr>
        </p:nvSpPr>
        <p:spPr/>
        <p:txBody>
          <a:bodyPr/>
          <a:lstStyle/>
          <a:p>
            <a:endParaRPr lang="ar-EG"/>
          </a:p>
        </p:txBody>
      </p:sp>
    </p:spTree>
    <p:extLst>
      <p:ext uri="{BB962C8B-B14F-4D97-AF65-F5344CB8AC3E}">
        <p14:creationId xmlns:p14="http://schemas.microsoft.com/office/powerpoint/2010/main" val="3640349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Apex</Template>
  <TotalTime>4993</TotalTime>
  <Words>7008</Words>
  <Application>Microsoft Office PowerPoint</Application>
  <PresentationFormat>On-screen Show (4:3)</PresentationFormat>
  <Paragraphs>732</Paragraphs>
  <Slides>98</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98</vt:i4>
      </vt:variant>
    </vt:vector>
  </HeadingPairs>
  <TitlesOfParts>
    <vt:vector size="111" baseType="lpstr">
      <vt:lpstr>Algerian</vt:lpstr>
      <vt:lpstr>Andalus</vt:lpstr>
      <vt:lpstr>Arial</vt:lpstr>
      <vt:lpstr>Arial Narrow</vt:lpstr>
      <vt:lpstr>Calibri</vt:lpstr>
      <vt:lpstr>Comic Sans MS</vt:lpstr>
      <vt:lpstr>Courier New</vt:lpstr>
      <vt:lpstr>Times New Roman</vt:lpstr>
      <vt:lpstr>Tw Cen MT</vt:lpstr>
      <vt:lpstr>Wingdings</vt:lpstr>
      <vt:lpstr>Wingdings 2</vt:lpstr>
      <vt:lpstr>Clarity</vt:lpstr>
      <vt:lpstr>Median</vt:lpstr>
      <vt:lpstr>PowerPoint Presentation</vt:lpstr>
      <vt:lpstr>PowerPoint Presentation</vt:lpstr>
      <vt:lpstr>Pollution</vt:lpstr>
      <vt:lpstr>  Introduction and Some Definitions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Air Pollution </vt:lpstr>
      <vt:lpstr>PowerPoint Presentation</vt:lpstr>
      <vt:lpstr>Air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Earth's Natural Atmosphere</vt:lpstr>
      <vt:lpstr>PowerPoint Presentation</vt:lpstr>
      <vt:lpstr>    Major Constituents of Air   </vt:lpstr>
      <vt:lpstr>PowerPoint Presentation</vt:lpstr>
      <vt:lpstr>PowerPoint Presentation</vt:lpstr>
      <vt:lpstr>PowerPoint Presentation</vt:lpstr>
      <vt:lpstr>PowerPoint Presentation</vt:lpstr>
      <vt:lpstr>PowerPoint Presentation</vt:lpstr>
      <vt:lpstr>     5.Factors that contribute of Air pollution</vt:lpstr>
      <vt:lpstr>PowerPoint Presentation</vt:lpstr>
      <vt:lpstr>PowerPoint Presentation</vt:lpstr>
      <vt:lpstr>(National Emission &amp; pollutants (106 short ton/year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 Air Pollution</vt:lpstr>
      <vt:lpstr>PowerPoint Presentation</vt:lpstr>
      <vt:lpstr>PowerPoint Presentation</vt:lpstr>
      <vt:lpstr>PowerPoint Presentation</vt:lpstr>
      <vt:lpstr>Formation of Photochemical Smog</vt:lpstr>
      <vt:lpstr>PowerPoint Presentation</vt:lpstr>
      <vt:lpstr>Ozone Depletion in Stratosphere</vt:lpstr>
      <vt:lpstr>Ozone Depletion in Stratosphere</vt:lpstr>
      <vt:lpstr>Ozone Depletion in Stratosphere</vt:lpstr>
      <vt:lpstr>Effects of Ozone Depletion</vt:lpstr>
      <vt:lpstr>iv Hydrocarbon Compounds</vt:lpstr>
      <vt:lpstr>PowerPoint Presentation</vt:lpstr>
      <vt:lpstr>PowerPoint Presentation</vt:lpstr>
      <vt:lpstr>PowerPoint Presentation</vt:lpstr>
      <vt:lpstr>PowerPoint Presentation</vt:lpstr>
      <vt:lpstr>PowerPoint Presentation</vt:lpstr>
      <vt:lpstr>     2 .Oxyhydrocarbons </vt:lpstr>
      <vt:lpstr>3 Nonmethane Hydrocarbons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ALREHAB</dc:creator>
  <cp:lastModifiedBy>HP-PC</cp:lastModifiedBy>
  <cp:revision>623</cp:revision>
  <dcterms:created xsi:type="dcterms:W3CDTF">2013-09-24T18:16:58Z</dcterms:created>
  <dcterms:modified xsi:type="dcterms:W3CDTF">2019-10-13T09:29:58Z</dcterms:modified>
</cp:coreProperties>
</file>