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2"/>
  </p:notesMasterIdLst>
  <p:sldIdLst>
    <p:sldId id="256" r:id="rId2"/>
    <p:sldId id="265" r:id="rId3"/>
    <p:sldId id="263" r:id="rId4"/>
    <p:sldId id="360" r:id="rId5"/>
    <p:sldId id="358" r:id="rId6"/>
    <p:sldId id="266" r:id="rId7"/>
    <p:sldId id="368" r:id="rId8"/>
    <p:sldId id="264" r:id="rId9"/>
    <p:sldId id="260" r:id="rId10"/>
    <p:sldId id="261" r:id="rId11"/>
    <p:sldId id="365" r:id="rId12"/>
    <p:sldId id="272" r:id="rId13"/>
    <p:sldId id="274" r:id="rId14"/>
    <p:sldId id="366" r:id="rId15"/>
    <p:sldId id="369" r:id="rId16"/>
    <p:sldId id="277" r:id="rId17"/>
    <p:sldId id="278" r:id="rId18"/>
    <p:sldId id="279" r:id="rId19"/>
    <p:sldId id="376" r:id="rId20"/>
    <p:sldId id="374" r:id="rId21"/>
    <p:sldId id="276" r:id="rId22"/>
    <p:sldId id="370" r:id="rId23"/>
    <p:sldId id="375" r:id="rId24"/>
    <p:sldId id="378" r:id="rId25"/>
    <p:sldId id="379" r:id="rId26"/>
    <p:sldId id="340" r:id="rId27"/>
    <p:sldId id="411" r:id="rId28"/>
    <p:sldId id="417" r:id="rId29"/>
    <p:sldId id="483" r:id="rId30"/>
    <p:sldId id="484" r:id="rId31"/>
    <p:sldId id="485" r:id="rId32"/>
    <p:sldId id="504" r:id="rId33"/>
    <p:sldId id="486" r:id="rId34"/>
    <p:sldId id="281" r:id="rId35"/>
    <p:sldId id="282" r:id="rId36"/>
    <p:sldId id="426" r:id="rId37"/>
    <p:sldId id="427" r:id="rId38"/>
    <p:sldId id="464" r:id="rId39"/>
    <p:sldId id="433" r:id="rId40"/>
    <p:sldId id="434" r:id="rId41"/>
    <p:sldId id="435" r:id="rId42"/>
    <p:sldId id="436" r:id="rId43"/>
    <p:sldId id="429" r:id="rId44"/>
    <p:sldId id="430" r:id="rId45"/>
    <p:sldId id="290" r:id="rId46"/>
    <p:sldId id="291" r:id="rId47"/>
    <p:sldId id="487" r:id="rId48"/>
    <p:sldId id="439" r:id="rId49"/>
    <p:sldId id="441" r:id="rId50"/>
    <p:sldId id="442" r:id="rId51"/>
    <p:sldId id="443" r:id="rId52"/>
    <p:sldId id="444" r:id="rId53"/>
    <p:sldId id="445" r:id="rId54"/>
    <p:sldId id="446" r:id="rId55"/>
    <p:sldId id="437" r:id="rId56"/>
    <p:sldId id="489" r:id="rId57"/>
    <p:sldId id="447" r:id="rId58"/>
    <p:sldId id="448" r:id="rId59"/>
    <p:sldId id="449" r:id="rId60"/>
    <p:sldId id="450" r:id="rId61"/>
    <p:sldId id="451" r:id="rId62"/>
    <p:sldId id="452" r:id="rId63"/>
    <p:sldId id="293" r:id="rId64"/>
    <p:sldId id="490" r:id="rId65"/>
    <p:sldId id="455" r:id="rId66"/>
    <p:sldId id="456" r:id="rId67"/>
    <p:sldId id="506" r:id="rId68"/>
    <p:sldId id="505" r:id="rId69"/>
    <p:sldId id="420" r:id="rId70"/>
    <p:sldId id="384" r:id="rId71"/>
    <p:sldId id="469" r:id="rId72"/>
    <p:sldId id="470" r:id="rId73"/>
    <p:sldId id="471" r:id="rId74"/>
    <p:sldId id="472" r:id="rId75"/>
    <p:sldId id="476" r:id="rId76"/>
    <p:sldId id="400" r:id="rId77"/>
    <p:sldId id="401" r:id="rId78"/>
    <p:sldId id="477" r:id="rId79"/>
    <p:sldId id="478" r:id="rId80"/>
    <p:sldId id="479" r:id="rId81"/>
    <p:sldId id="507" r:id="rId82"/>
    <p:sldId id="509" r:id="rId83"/>
    <p:sldId id="508" r:id="rId84"/>
    <p:sldId id="496" r:id="rId85"/>
    <p:sldId id="497" r:id="rId86"/>
    <p:sldId id="501" r:id="rId87"/>
    <p:sldId id="502" r:id="rId88"/>
    <p:sldId id="503" r:id="rId89"/>
    <p:sldId id="406" r:id="rId90"/>
    <p:sldId id="407" r:id="rId91"/>
    <p:sldId id="408" r:id="rId92"/>
    <p:sldId id="409" r:id="rId93"/>
    <p:sldId id="460" r:id="rId94"/>
    <p:sldId id="461" r:id="rId95"/>
    <p:sldId id="463" r:id="rId96"/>
    <p:sldId id="294" r:id="rId97"/>
    <p:sldId id="295" r:id="rId98"/>
    <p:sldId id="296" r:id="rId99"/>
    <p:sldId id="297" r:id="rId100"/>
    <p:sldId id="300" r:id="rId101"/>
    <p:sldId id="301" r:id="rId102"/>
    <p:sldId id="307" r:id="rId103"/>
    <p:sldId id="306" r:id="rId104"/>
    <p:sldId id="302" r:id="rId105"/>
    <p:sldId id="309" r:id="rId106"/>
    <p:sldId id="308" r:id="rId107"/>
    <p:sldId id="303" r:id="rId108"/>
    <p:sldId id="312" r:id="rId109"/>
    <p:sldId id="310" r:id="rId110"/>
    <p:sldId id="305" r:id="rId111"/>
    <p:sldId id="313" r:id="rId112"/>
    <p:sldId id="314" r:id="rId113"/>
    <p:sldId id="315" r:id="rId114"/>
    <p:sldId id="316" r:id="rId115"/>
    <p:sldId id="317" r:id="rId116"/>
    <p:sldId id="318" r:id="rId117"/>
    <p:sldId id="319" r:id="rId118"/>
    <p:sldId id="320" r:id="rId119"/>
    <p:sldId id="321" r:id="rId120"/>
    <p:sldId id="322" r:id="rId121"/>
    <p:sldId id="323" r:id="rId122"/>
    <p:sldId id="324" r:id="rId123"/>
    <p:sldId id="325" r:id="rId124"/>
    <p:sldId id="326" r:id="rId125"/>
    <p:sldId id="327" r:id="rId126"/>
    <p:sldId id="328" r:id="rId127"/>
    <p:sldId id="377" r:id="rId128"/>
    <p:sldId id="329" r:id="rId129"/>
    <p:sldId id="380" r:id="rId130"/>
    <p:sldId id="330" r:id="rId131"/>
    <p:sldId id="454" r:id="rId132"/>
    <p:sldId id="331" r:id="rId133"/>
    <p:sldId id="332" r:id="rId134"/>
    <p:sldId id="333" r:id="rId135"/>
    <p:sldId id="334" r:id="rId136"/>
    <p:sldId id="335" r:id="rId137"/>
    <p:sldId id="336" r:id="rId138"/>
    <p:sldId id="337" r:id="rId139"/>
    <p:sldId id="338" r:id="rId140"/>
    <p:sldId id="339" r:id="rId14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3642" autoAdjust="0"/>
    <p:restoredTop sz="94622" autoAdjust="0"/>
  </p:normalViewPr>
  <p:slideViewPr>
    <p:cSldViewPr>
      <p:cViewPr>
        <p:scale>
          <a:sx n="82" d="100"/>
          <a:sy n="82" d="100"/>
        </p:scale>
        <p:origin x="-804" y="216"/>
      </p:cViewPr>
      <p:guideLst>
        <p:guide orient="horz" pos="2160"/>
        <p:guide pos="2880"/>
      </p:guideLst>
    </p:cSldViewPr>
  </p:slideViewPr>
  <p:outlineViewPr>
    <p:cViewPr>
      <p:scale>
        <a:sx n="33" d="100"/>
        <a:sy n="33" d="100"/>
      </p:scale>
      <p:origin x="12" y="96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12FB04-EE21-42F1-823E-BB4E1DDA940D}" type="datetimeFigureOut">
              <a:rPr lang="ar-EG" smtClean="0"/>
              <a:pPr/>
              <a:t>30/01/1441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2A36D1D-4B08-412E-8EDB-BBD51F6CDA30}" type="slidenum">
              <a:rPr lang="ar-EG" smtClean="0"/>
              <a:pPr/>
              <a:t>‹#›</a:t>
            </a:fld>
            <a:endParaRPr lang="ar-EG"/>
          </a:p>
        </p:txBody>
      </p:sp>
    </p:spTree>
    <p:extLst>
      <p:ext uri="{BB962C8B-B14F-4D97-AF65-F5344CB8AC3E}">
        <p14:creationId xmlns:p14="http://schemas.microsoft.com/office/powerpoint/2010/main" val="39209120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C1FA0-875C-471F-B9D1-4ABAADB2FA05}" type="slidenum">
              <a:rPr lang="en-GB"/>
              <a:pPr/>
              <a:t>4</a:t>
            </a:fld>
            <a:endParaRPr lang="en-GB"/>
          </a:p>
        </p:txBody>
      </p:sp>
      <p:sp>
        <p:nvSpPr>
          <p:cNvPr id="290818" name="Rectangle 2"/>
          <p:cNvSpPr>
            <a:spLocks noGrp="1" noRot="1" noChangeAspect="1" noChangeArrowheads="1" noTextEdit="1"/>
          </p:cNvSpPr>
          <p:nvPr>
            <p:ph type="sldImg"/>
          </p:nvPr>
        </p:nvSpPr>
        <p:spPr>
          <a:xfrm>
            <a:off x="1162050" y="681038"/>
            <a:ext cx="4543425" cy="3408362"/>
          </a:xfrm>
          <a:ln/>
        </p:spPr>
      </p:sp>
      <p:sp>
        <p:nvSpPr>
          <p:cNvPr id="290819" name="Rectangle 3"/>
          <p:cNvSpPr>
            <a:spLocks noGrp="1" noChangeArrowheads="1"/>
          </p:cNvSpPr>
          <p:nvPr>
            <p:ph type="body" idx="1"/>
          </p:nvPr>
        </p:nvSpPr>
        <p:spPr>
          <a:xfrm>
            <a:off x="913984" y="4317039"/>
            <a:ext cx="5030032" cy="416280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5F0442E-1A6D-4C49-85B6-55E32683B51E}"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42A36D1D-4B08-412E-8EDB-BBD51F6CDA30}" type="slidenum">
              <a:rPr lang="ar-EG" smtClean="0">
                <a:solidFill>
                  <a:prstClr val="black"/>
                </a:solidFill>
              </a:rPr>
              <a:pPr/>
              <a:t>31</a:t>
            </a:fld>
            <a:endParaRPr lang="ar-EG">
              <a:solidFill>
                <a:prstClr val="black"/>
              </a:solidFill>
            </a:endParaRPr>
          </a:p>
        </p:txBody>
      </p:sp>
    </p:spTree>
    <p:extLst>
      <p:ext uri="{BB962C8B-B14F-4D97-AF65-F5344CB8AC3E}">
        <p14:creationId xmlns:p14="http://schemas.microsoft.com/office/powerpoint/2010/main" val="264644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42A36D1D-4B08-412E-8EDB-BBD51F6CDA30}" type="slidenum">
              <a:rPr lang="ar-EG" smtClean="0"/>
              <a:pPr/>
              <a:t>48</a:t>
            </a:fld>
            <a:endParaRPr lang="ar-EG"/>
          </a:p>
        </p:txBody>
      </p:sp>
    </p:spTree>
    <p:extLst>
      <p:ext uri="{BB962C8B-B14F-4D97-AF65-F5344CB8AC3E}">
        <p14:creationId xmlns:p14="http://schemas.microsoft.com/office/powerpoint/2010/main" val="285248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42A36D1D-4B08-412E-8EDB-BBD51F6CDA30}" type="slidenum">
              <a:rPr lang="ar-EG" smtClean="0"/>
              <a:pPr/>
              <a:t>70</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A9BBB-67D0-4104-BEF5-5710C3A21062}" type="slidenum">
              <a:rPr lang="en-GB"/>
              <a:pPr/>
              <a:t>94</a:t>
            </a:fld>
            <a:endParaRPr lang="en-GB"/>
          </a:p>
        </p:txBody>
      </p:sp>
      <p:sp>
        <p:nvSpPr>
          <p:cNvPr id="330754" name="Rectangle 2"/>
          <p:cNvSpPr>
            <a:spLocks noGrp="1" noRot="1" noChangeAspect="1" noChangeArrowheads="1" noTextEdit="1"/>
          </p:cNvSpPr>
          <p:nvPr>
            <p:ph type="sldImg"/>
          </p:nvPr>
        </p:nvSpPr>
        <p:spPr>
          <a:xfrm>
            <a:off x="1165225" y="681038"/>
            <a:ext cx="4543425" cy="3408362"/>
          </a:xfrm>
          <a:ln/>
        </p:spPr>
      </p:sp>
      <p:sp>
        <p:nvSpPr>
          <p:cNvPr id="330755" name="Rectangle 3"/>
          <p:cNvSpPr>
            <a:spLocks noGrp="1" noChangeArrowheads="1"/>
          </p:cNvSpPr>
          <p:nvPr>
            <p:ph type="body" idx="1"/>
          </p:nvPr>
        </p:nvSpPr>
        <p:spPr>
          <a:xfrm>
            <a:off x="913984" y="4317039"/>
            <a:ext cx="5030032" cy="4162802"/>
          </a:xfrm>
        </p:spPr>
        <p:txBody>
          <a:bodyPr lIns="89624" tIns="44812" rIns="89624" bIns="44812"/>
          <a:lstStyle/>
          <a:p>
            <a:r>
              <a:rPr lang="en-US"/>
              <a:t>Animate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824AC-ED22-4674-805C-F698EDAB2FE0}" type="slidenum">
              <a:rPr lang="en-GB"/>
              <a:pPr/>
              <a:t>95</a:t>
            </a:fld>
            <a:endParaRPr lang="en-GB"/>
          </a:p>
        </p:txBody>
      </p:sp>
      <p:sp>
        <p:nvSpPr>
          <p:cNvPr id="332802" name="Rectangle 2"/>
          <p:cNvSpPr>
            <a:spLocks noGrp="1" noRot="1" noChangeAspect="1" noChangeArrowheads="1" noTextEdit="1"/>
          </p:cNvSpPr>
          <p:nvPr>
            <p:ph type="sldImg"/>
          </p:nvPr>
        </p:nvSpPr>
        <p:spPr>
          <a:xfrm>
            <a:off x="1165225" y="681038"/>
            <a:ext cx="4543425" cy="3408362"/>
          </a:xfrm>
          <a:ln/>
        </p:spPr>
      </p:sp>
      <p:sp>
        <p:nvSpPr>
          <p:cNvPr id="332803" name="Rectangle 3"/>
          <p:cNvSpPr>
            <a:spLocks noGrp="1" noChangeArrowheads="1"/>
          </p:cNvSpPr>
          <p:nvPr>
            <p:ph type="body" idx="1"/>
          </p:nvPr>
        </p:nvSpPr>
        <p:spPr>
          <a:xfrm>
            <a:off x="913984" y="4317039"/>
            <a:ext cx="5030032" cy="4162802"/>
          </a:xfrm>
        </p:spPr>
        <p:txBody>
          <a:bodyPr lIns="89624" tIns="44812" rIns="89624" bIns="4481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EG"/>
          </a:p>
        </p:txBody>
      </p:sp>
      <p:sp>
        <p:nvSpPr>
          <p:cNvPr id="3" name="ClipArt Placeholder 2"/>
          <p:cNvSpPr>
            <a:spLocks noGrp="1"/>
          </p:cNvSpPr>
          <p:nvPr>
            <p:ph type="clipArt" sz="half" idx="1"/>
          </p:nvPr>
        </p:nvSpPr>
        <p:spPr>
          <a:xfrm>
            <a:off x="685800" y="1981200"/>
            <a:ext cx="3810000" cy="4114800"/>
          </a:xfrm>
        </p:spPr>
        <p:txBody>
          <a:bodyPr/>
          <a:lstStyle/>
          <a:p>
            <a:pPr lvl="0"/>
            <a:endParaRPr lang="ar-EG"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Lecture 1-Nats 101</a:t>
            </a:r>
          </a:p>
        </p:txBody>
      </p:sp>
      <p:sp>
        <p:nvSpPr>
          <p:cNvPr id="7" name="Rectangle 6"/>
          <p:cNvSpPr>
            <a:spLocks noGrp="1" noChangeArrowheads="1"/>
          </p:cNvSpPr>
          <p:nvPr>
            <p:ph type="sldNum" sz="quarter" idx="12"/>
          </p:nvPr>
        </p:nvSpPr>
        <p:spPr>
          <a:ln/>
        </p:spPr>
        <p:txBody>
          <a:bodyPr/>
          <a:lstStyle>
            <a:lvl1pPr>
              <a:defRPr/>
            </a:lvl1pPr>
          </a:lstStyle>
          <a:p>
            <a:pPr>
              <a:defRPr/>
            </a:pPr>
            <a:fld id="{E90BE153-33CE-42A1-B67B-78C16CDBA3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28C7B-C088-4704-BDDA-D9182D323027}" type="datetimeFigureOut">
              <a:rPr lang="ar-EG" smtClean="0"/>
              <a:pPr/>
              <a:t>30/01/1441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2135B1C-E0EE-4515-97E0-378FC3879E9A}"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928C7B-C088-4704-BDDA-D9182D323027}" type="datetimeFigureOut">
              <a:rPr lang="ar-EG" smtClean="0"/>
              <a:pPr/>
              <a:t>30/01/1441</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2135B1C-E0EE-4515-97E0-378FC3879E9A}"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0.wmf"/><Relationship Id="rId4" Type="http://schemas.openxmlformats.org/officeDocument/2006/relationships/oleObject" Target="../embeddings/oleObject3.bin"/></Relationships>
</file>

<file path=ppt/slides/_rels/slide1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3.wmf"/><Relationship Id="rId4" Type="http://schemas.openxmlformats.org/officeDocument/2006/relationships/oleObject" Target="../embeddings/oleObject4.bin"/></Relationships>
</file>

<file path=ppt/slides/_rels/slide1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en.wikipedia.org/wiki/Frame_of_referenc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8" Type="http://schemas.openxmlformats.org/officeDocument/2006/relationships/hyperlink" Target="http://en.wikipedia.org/wiki/MERCURE" TargetMode="External"/><Relationship Id="rId3" Type="http://schemas.openxmlformats.org/officeDocument/2006/relationships/hyperlink" Target="http://en.wikipedia.org/wiki/ADMS_3" TargetMode="External"/><Relationship Id="rId7" Type="http://schemas.openxmlformats.org/officeDocument/2006/relationships/hyperlink" Target="http://en.wikipedia.org/wiki/ISC3"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n.wikipedia.org/wiki/DISPERSION21" TargetMode="External"/><Relationship Id="rId11" Type="http://schemas.openxmlformats.org/officeDocument/2006/relationships/hyperlink" Target="http://en.wikipedia.org/w/index.php?title=SIRANE&amp;action=edit&amp;redlink=1" TargetMode="External"/><Relationship Id="rId5" Type="http://schemas.openxmlformats.org/officeDocument/2006/relationships/hyperlink" Target="http://en.wikipedia.org/wiki/CALPUFF" TargetMode="External"/><Relationship Id="rId10" Type="http://schemas.openxmlformats.org/officeDocument/2006/relationships/hyperlink" Target="http://en.wikipedia.org/wiki/PUFF-PLUME" TargetMode="External"/><Relationship Id="rId4" Type="http://schemas.openxmlformats.org/officeDocument/2006/relationships/hyperlink" Target="http://en.wikipedia.org/wiki/AERMOD" TargetMode="External"/><Relationship Id="rId9" Type="http://schemas.openxmlformats.org/officeDocument/2006/relationships/hyperlink" Target="http://en.wikipedia.org/wiki/NAME" TargetMode="Externa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olarviews.com/browse/earth/chile.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video" Target="file:///C:\Documents%20and%20Settings\tim\My%20Documents\DOCS\EPA%20Forecasting%20Short%20Course\ShearTurb.avi" TargetMode="External"/><Relationship Id="rId7" Type="http://schemas.openxmlformats.org/officeDocument/2006/relationships/image" Target="../media/image33.png"/><Relationship Id="rId2" Type="http://schemas.openxmlformats.org/officeDocument/2006/relationships/video" Target="file:///C:\Documents%20and%20Settings\tim\My%20Documents\DOCS\EPA%20Forecasting%20Short%20Course\2004%20Short%20Course\ConvectiveTurb.avi" TargetMode="External"/><Relationship Id="rId1" Type="http://schemas.openxmlformats.org/officeDocument/2006/relationships/video" Target="file:///C:\Documents%20and%20Settings\tim\My%20Documents\DOCS\EPA%20Forecasting%20Short%20Course\2004%20Short%20Course\Mech%20Turb.avi" TargetMode="External"/><Relationship Id="rId6" Type="http://schemas.openxmlformats.org/officeDocument/2006/relationships/image" Target="../media/image3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b="1" dirty="0">
              <a:cs typeface="+mn-cs"/>
            </a:endParaRPr>
          </a:p>
        </p:txBody>
      </p:sp>
      <p:sp>
        <p:nvSpPr>
          <p:cNvPr id="3" name="Subtitle 2"/>
          <p:cNvSpPr>
            <a:spLocks noGrp="1"/>
          </p:cNvSpPr>
          <p:nvPr>
            <p:ph type="subTitle" idx="1"/>
          </p:nvPr>
        </p:nvSpPr>
        <p:spPr/>
        <p:txBody>
          <a:bodyPr/>
          <a:lstStyle/>
          <a:p>
            <a:endParaRPr lang="ar-EG" dirty="0"/>
          </a:p>
        </p:txBody>
      </p:sp>
      <p:pic>
        <p:nvPicPr>
          <p:cNvPr id="5"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0" y="0"/>
            <a:ext cx="8686800" cy="7109639"/>
          </a:xfrm>
          <a:prstGeom prst="rect">
            <a:avLst/>
          </a:prstGeom>
        </p:spPr>
        <p:txBody>
          <a:bodyPr wrap="square">
            <a:spAutoFit/>
          </a:bodyPr>
          <a:lstStyle/>
          <a:p>
            <a:pPr algn="ctr"/>
            <a:endParaRPr lang="en-US" sz="4400" b="1" dirty="0" smtClean="0">
              <a:solidFill>
                <a:srgbClr val="C00000"/>
              </a:solidFill>
              <a:cs typeface="+mn-cs"/>
            </a:endParaRPr>
          </a:p>
          <a:p>
            <a:pPr algn="ctr"/>
            <a:endParaRPr lang="en-US" sz="4400" dirty="0" smtClean="0">
              <a:solidFill>
                <a:srgbClr val="C00000"/>
              </a:solidFill>
              <a:latin typeface="Stencil" pitchFamily="82" charset="0"/>
            </a:endParaRPr>
          </a:p>
          <a:p>
            <a:pPr algn="ctr"/>
            <a:r>
              <a:rPr lang="en-US" sz="4400" dirty="0" smtClean="0">
                <a:solidFill>
                  <a:srgbClr val="C00000"/>
                </a:solidFill>
                <a:latin typeface="Stencil" pitchFamily="82" charset="0"/>
              </a:rPr>
              <a:t>Meteorology</a:t>
            </a:r>
          </a:p>
          <a:p>
            <a:pPr algn="ctr"/>
            <a:endParaRPr lang="en-US" sz="4000" dirty="0" smtClean="0"/>
          </a:p>
          <a:p>
            <a:pPr algn="ctr"/>
            <a:endParaRPr lang="en-US" sz="4000" dirty="0"/>
          </a:p>
          <a:p>
            <a:pPr algn="ctr"/>
            <a:r>
              <a:rPr lang="en-US" sz="3600" b="1" dirty="0" smtClean="0">
                <a:solidFill>
                  <a:srgbClr val="002060"/>
                </a:solidFill>
                <a:latin typeface="Arial" pitchFamily="34" charset="0"/>
                <a:cs typeface="Arial" pitchFamily="34" charset="0"/>
              </a:rPr>
              <a:t>The atmosphere, Air pollution, </a:t>
            </a:r>
          </a:p>
          <a:p>
            <a:pPr algn="ctr"/>
            <a:r>
              <a:rPr lang="en-US" sz="3600" b="1" dirty="0" smtClean="0">
                <a:solidFill>
                  <a:srgbClr val="002060"/>
                </a:solidFill>
                <a:latin typeface="Arial" pitchFamily="34" charset="0"/>
                <a:cs typeface="Arial" pitchFamily="34" charset="0"/>
              </a:rPr>
              <a:t>and </a:t>
            </a:r>
          </a:p>
          <a:p>
            <a:pPr algn="ctr"/>
            <a:r>
              <a:rPr lang="en-US" sz="3600" b="1" dirty="0" smtClean="0">
                <a:solidFill>
                  <a:srgbClr val="002060"/>
                </a:solidFill>
                <a:latin typeface="Arial" pitchFamily="34" charset="0"/>
                <a:cs typeface="Arial" pitchFamily="34" charset="0"/>
              </a:rPr>
              <a:t>Global Climate Change</a:t>
            </a:r>
          </a:p>
          <a:p>
            <a:pPr algn="l"/>
            <a:endParaRPr lang="en-US" sz="2400" dirty="0" smtClean="0">
              <a:latin typeface="Arial" pitchFamily="34" charset="0"/>
              <a:cs typeface="Arial" pitchFamily="34" charset="0"/>
            </a:endParaRPr>
          </a:p>
          <a:p>
            <a:pPr algn="l"/>
            <a:endParaRPr lang="en-US" sz="2400" b="1" dirty="0" smtClean="0">
              <a:solidFill>
                <a:srgbClr val="C00000"/>
              </a:solidFill>
              <a:latin typeface="Arial" pitchFamily="34" charset="0"/>
              <a:cs typeface="Arial" pitchFamily="34" charset="0"/>
            </a:endParaRPr>
          </a:p>
          <a:p>
            <a:pPr algn="l"/>
            <a:endParaRPr lang="en-US" sz="2400" b="1" dirty="0" smtClean="0">
              <a:solidFill>
                <a:srgbClr val="C00000"/>
              </a:solidFill>
              <a:latin typeface="Arial" pitchFamily="34" charset="0"/>
              <a:cs typeface="Arial" pitchFamily="34" charset="0"/>
            </a:endParaRPr>
          </a:p>
          <a:p>
            <a:pPr algn="l"/>
            <a:r>
              <a:rPr lang="en-US" sz="2400" b="1" dirty="0" smtClean="0">
                <a:solidFill>
                  <a:srgbClr val="FF0000"/>
                </a:solidFill>
                <a:latin typeface="Arial" pitchFamily="34" charset="0"/>
                <a:cs typeface="Arial" pitchFamily="34" charset="0"/>
              </a:rPr>
              <a:t>   Prof. </a:t>
            </a:r>
            <a:r>
              <a:rPr lang="en-US" sz="2400" b="1" dirty="0" err="1" smtClean="0">
                <a:solidFill>
                  <a:srgbClr val="FF0000"/>
                </a:solidFill>
                <a:latin typeface="Arial" pitchFamily="34" charset="0"/>
                <a:cs typeface="Arial" pitchFamily="34" charset="0"/>
              </a:rPr>
              <a:t>Maie</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ElGammal</a:t>
            </a:r>
            <a:endParaRPr lang="en-US" sz="2400" b="1" dirty="0" smtClean="0">
              <a:solidFill>
                <a:srgbClr val="FF0000"/>
              </a:solidFill>
              <a:latin typeface="Arial" pitchFamily="34" charset="0"/>
              <a:cs typeface="Arial" pitchFamily="34" charset="0"/>
            </a:endParaRPr>
          </a:p>
          <a:p>
            <a:pPr algn="ctr"/>
            <a:endParaRPr lang="ar-EG"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86800" cy="1676399"/>
          </a:xfrm>
        </p:spPr>
        <p:txBody>
          <a:bodyPr>
            <a:normAutofit/>
          </a:bodyPr>
          <a:lstStyle/>
          <a:p>
            <a:pPr algn="l"/>
            <a:endParaRPr lang="ar-EG" sz="2800" b="1" dirty="0"/>
          </a:p>
        </p:txBody>
      </p:sp>
      <p:sp>
        <p:nvSpPr>
          <p:cNvPr id="3" name="Subtitle 2"/>
          <p:cNvSpPr>
            <a:spLocks noGrp="1"/>
          </p:cNvSpPr>
          <p:nvPr>
            <p:ph type="subTitle" idx="1"/>
          </p:nvPr>
        </p:nvSpPr>
        <p:spPr>
          <a:xfrm>
            <a:off x="304800" y="1905000"/>
            <a:ext cx="8534400" cy="4953000"/>
          </a:xfrm>
        </p:spPr>
        <p:txBody>
          <a:bodyPr/>
          <a:lstStyle/>
          <a:p>
            <a:endParaRPr lang="ar-EG" dirty="0"/>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51420"/>
            <a:ext cx="9144000" cy="6717223"/>
          </a:xfrm>
          <a:prstGeom prst="rect">
            <a:avLst/>
          </a:prstGeom>
        </p:spPr>
        <p:txBody>
          <a:bodyPr wrap="square">
            <a:spAutoFit/>
          </a:bodyPr>
          <a:lstStyle/>
          <a:p>
            <a:pPr algn="l" rtl="0"/>
            <a:r>
              <a:rPr lang="en-US" sz="2400" b="1" dirty="0" smtClean="0">
                <a:solidFill>
                  <a:srgbClr val="0070C0"/>
                </a:solidFill>
                <a:latin typeface="Arial" pitchFamily="34" charset="0"/>
                <a:cs typeface="Arial" pitchFamily="34" charset="0"/>
              </a:rPr>
              <a:t>2- PHYSICAL CHARACTERISED</a:t>
            </a:r>
          </a:p>
          <a:p>
            <a:pPr algn="l" rtl="0"/>
            <a:r>
              <a:rPr lang="en-US" sz="2400" b="1" dirty="0" smtClean="0">
                <a:solidFill>
                  <a:schemeClr val="accent6">
                    <a:lumMod val="75000"/>
                  </a:schemeClr>
                </a:solidFill>
                <a:latin typeface="Arial" pitchFamily="34" charset="0"/>
                <a:cs typeface="Arial" pitchFamily="34" charset="0"/>
              </a:rPr>
              <a:t>Weather and climate</a:t>
            </a:r>
          </a:p>
          <a:p>
            <a:pPr algn="l" rtl="0">
              <a:spcBef>
                <a:spcPct val="50000"/>
              </a:spcBef>
            </a:pPr>
            <a:r>
              <a:rPr lang="en-US" sz="2400" b="1" dirty="0" smtClean="0">
                <a:latin typeface="Arial" pitchFamily="34" charset="0"/>
                <a:cs typeface="Arial" pitchFamily="34" charset="0"/>
              </a:rPr>
              <a:t>Weather</a:t>
            </a:r>
            <a:r>
              <a:rPr lang="en-US" sz="2400" dirty="0" smtClean="0">
                <a:latin typeface="Arial" pitchFamily="34" charset="0"/>
                <a:cs typeface="Arial" pitchFamily="34" charset="0"/>
              </a:rPr>
              <a:t> =</a:t>
            </a:r>
            <a:r>
              <a:rPr lang="en-US" sz="2400" dirty="0" smtClean="0"/>
              <a:t> </a:t>
            </a:r>
            <a:r>
              <a:rPr lang="en-US" sz="2300" dirty="0" smtClean="0">
                <a:latin typeface="Arial" pitchFamily="34" charset="0"/>
                <a:cs typeface="Arial" pitchFamily="34" charset="0"/>
              </a:rPr>
              <a:t>a region’s long-term pattern of atmospheric conditions,</a:t>
            </a:r>
          </a:p>
          <a:p>
            <a:pPr algn="l" rtl="0">
              <a:spcBef>
                <a:spcPct val="50000"/>
              </a:spcBef>
            </a:pPr>
            <a:r>
              <a:rPr lang="en-US" sz="2300" dirty="0" smtClean="0">
                <a:latin typeface="Arial" pitchFamily="34" charset="0"/>
                <a:cs typeface="Arial" pitchFamily="34" charset="0"/>
              </a:rPr>
              <a:t> local physical properties of the troposphere, including temperature, pressure, wind, humidity, precipitation, cloudiness and other variables</a:t>
            </a:r>
          </a:p>
          <a:p>
            <a:pPr algn="l" rtl="0">
              <a:spcBef>
                <a:spcPct val="50000"/>
              </a:spcBef>
            </a:pPr>
            <a:r>
              <a:rPr lang="en-US" sz="2400" b="1" dirty="0" smtClean="0">
                <a:latin typeface="Arial" pitchFamily="34" charset="0"/>
                <a:cs typeface="Arial" pitchFamily="34" charset="0"/>
              </a:rPr>
              <a:t>Climate</a:t>
            </a:r>
            <a:r>
              <a:rPr lang="en-US" sz="2400" dirty="0" smtClean="0">
                <a:latin typeface="Arial" pitchFamily="34" charset="0"/>
                <a:cs typeface="Arial" pitchFamily="34" charset="0"/>
              </a:rPr>
              <a:t> = </a:t>
            </a:r>
            <a:r>
              <a:rPr lang="en-US" sz="2300" dirty="0" smtClean="0">
                <a:latin typeface="Arial" pitchFamily="34" charset="0"/>
                <a:cs typeface="Arial" pitchFamily="34" charset="0"/>
              </a:rPr>
              <a:t>pattern of atmospheric conditions across large geographic regions over long periods of time (seasons, years, millennia)</a:t>
            </a:r>
          </a:p>
          <a:p>
            <a:pPr algn="l" rtl="0">
              <a:spcBef>
                <a:spcPct val="50000"/>
              </a:spcBef>
            </a:pPr>
            <a:r>
              <a:rPr lang="en-US" sz="2400" i="1" dirty="0" smtClean="0">
                <a:latin typeface="Arial" pitchFamily="34" charset="0"/>
                <a:cs typeface="Arial" pitchFamily="34" charset="0"/>
              </a:rPr>
              <a:t>“</a:t>
            </a:r>
            <a:r>
              <a:rPr lang="en-US" sz="2400" b="1" dirty="0" smtClean="0"/>
              <a:t>Global climate change</a:t>
            </a:r>
            <a:r>
              <a:rPr lang="en-US" sz="2400" dirty="0" smtClean="0"/>
              <a:t> = changes in climate on a worldwide scale</a:t>
            </a:r>
          </a:p>
          <a:p>
            <a:pPr algn="l" rtl="0">
              <a:spcBef>
                <a:spcPct val="50000"/>
              </a:spcBef>
            </a:pPr>
            <a:r>
              <a:rPr lang="en-US" sz="2400" b="1" dirty="0" smtClean="0">
                <a:latin typeface="Arial" pitchFamily="34" charset="0"/>
                <a:cs typeface="Arial" pitchFamily="34" charset="0"/>
              </a:rPr>
              <a:t>Climate changes </a:t>
            </a:r>
            <a:r>
              <a:rPr lang="en-US" sz="2400" dirty="0" smtClean="0">
                <a:latin typeface="Arial" pitchFamily="34" charset="0"/>
                <a:cs typeface="Arial" pitchFamily="34" charset="0"/>
              </a:rPr>
              <a:t>naturally, and always has, but the recent rapid warming of the planet and its change in atmospheric composition are widely thought due to human activities</a:t>
            </a:r>
          </a:p>
          <a:p>
            <a:pPr algn="l" rtl="0"/>
            <a:r>
              <a:rPr lang="en-US" sz="2200" dirty="0" smtClean="0">
                <a:latin typeface="Arial" pitchFamily="34" charset="0"/>
                <a:cs typeface="Arial" pitchFamily="34" charset="0"/>
              </a:rPr>
              <a:t>Atmosphere is characterized by gases comprise it</a:t>
            </a:r>
          </a:p>
          <a:p>
            <a:pPr algn="l" rtl="0"/>
            <a:endParaRPr lang="en-US" sz="2200" b="1" dirty="0" smtClean="0">
              <a:latin typeface="Arial" pitchFamily="34" charset="0"/>
              <a:cs typeface="Arial" pitchFamily="34" charset="0"/>
            </a:endParaRPr>
          </a:p>
          <a:p>
            <a:pPr algn="l" rtl="0"/>
            <a:r>
              <a:rPr lang="en-US" sz="2200" b="1" dirty="0" smtClean="0">
                <a:latin typeface="Arial" pitchFamily="34" charset="0"/>
                <a:cs typeface="Arial" pitchFamily="34" charset="0"/>
              </a:rPr>
              <a:t>Physical phenomena</a:t>
            </a:r>
            <a:r>
              <a:rPr lang="en-US" sz="2200" dirty="0" smtClean="0">
                <a:latin typeface="Arial" pitchFamily="34" charset="0"/>
                <a:cs typeface="Arial" pitchFamily="34" charset="0"/>
              </a:rPr>
              <a:t>: Solar R,  Thermal energy, Density, Pressure</a:t>
            </a:r>
          </a:p>
          <a:p>
            <a:pPr algn="l" rtl="0"/>
            <a:r>
              <a:rPr lang="en-US" sz="2200" dirty="0">
                <a:latin typeface="Arial" pitchFamily="34" charset="0"/>
                <a:cs typeface="Arial" pitchFamily="34" charset="0"/>
              </a:rPr>
              <a:t> </a:t>
            </a:r>
            <a:r>
              <a:rPr lang="en-US" sz="2200" dirty="0" smtClean="0">
                <a:latin typeface="Arial" pitchFamily="34" charset="0"/>
                <a:cs typeface="Arial" pitchFamily="34" charset="0"/>
              </a:rPr>
              <a:t>                                  Gravitational Forces Water </a:t>
            </a:r>
          </a:p>
          <a:p>
            <a:pPr algn="l" rtl="0"/>
            <a:r>
              <a:rPr lang="en-US" sz="2200" dirty="0" smtClean="0">
                <a:latin typeface="Arial" pitchFamily="34" charset="0"/>
                <a:cs typeface="Arial" pitchFamily="34" charset="0"/>
              </a:rPr>
              <a:t> </a:t>
            </a:r>
            <a:endParaRPr lang="ar-EG"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357313" y="1566863"/>
            <a:ext cx="1752600" cy="838200"/>
          </a:xfrm>
          <a:prstGeom prst="rect">
            <a:avLst/>
          </a:prstGeom>
          <a:noFill/>
          <a:ln w="38100">
            <a:solidFill>
              <a:schemeClr val="accent1"/>
            </a:solidFill>
            <a:miter lim="800000"/>
            <a:headEnd/>
            <a:tailEnd/>
          </a:ln>
        </p:spPr>
        <p:txBody>
          <a:bodyPr wrap="none" anchor="ctr"/>
          <a:lstStyle/>
          <a:p>
            <a:endParaRPr lang="ar-EG"/>
          </a:p>
        </p:txBody>
      </p:sp>
      <p:sp>
        <p:nvSpPr>
          <p:cNvPr id="26627" name="Rectangle 5"/>
          <p:cNvSpPr>
            <a:spLocks noChangeArrowheads="1"/>
          </p:cNvSpPr>
          <p:nvPr/>
        </p:nvSpPr>
        <p:spPr bwMode="auto">
          <a:xfrm>
            <a:off x="3490913" y="2633663"/>
            <a:ext cx="1752600" cy="762000"/>
          </a:xfrm>
          <a:prstGeom prst="rect">
            <a:avLst/>
          </a:prstGeom>
          <a:noFill/>
          <a:ln w="38100">
            <a:solidFill>
              <a:schemeClr val="accent1"/>
            </a:solidFill>
            <a:miter lim="800000"/>
            <a:headEnd/>
            <a:tailEnd/>
          </a:ln>
        </p:spPr>
        <p:txBody>
          <a:bodyPr wrap="none" anchor="ctr"/>
          <a:lstStyle/>
          <a:p>
            <a:endParaRPr lang="ar-EG"/>
          </a:p>
        </p:txBody>
      </p:sp>
      <p:sp>
        <p:nvSpPr>
          <p:cNvPr id="26628" name="Rectangle 6"/>
          <p:cNvSpPr>
            <a:spLocks noChangeArrowheads="1"/>
          </p:cNvSpPr>
          <p:nvPr/>
        </p:nvSpPr>
        <p:spPr bwMode="auto">
          <a:xfrm>
            <a:off x="5700713" y="1643063"/>
            <a:ext cx="1752600" cy="838200"/>
          </a:xfrm>
          <a:prstGeom prst="rect">
            <a:avLst/>
          </a:prstGeom>
          <a:noFill/>
          <a:ln w="38100">
            <a:solidFill>
              <a:schemeClr val="accent1"/>
            </a:solidFill>
            <a:miter lim="800000"/>
            <a:headEnd/>
            <a:tailEnd/>
          </a:ln>
        </p:spPr>
        <p:txBody>
          <a:bodyPr wrap="none" anchor="ctr"/>
          <a:lstStyle/>
          <a:p>
            <a:endParaRPr lang="ar-EG"/>
          </a:p>
        </p:txBody>
      </p:sp>
      <p:sp>
        <p:nvSpPr>
          <p:cNvPr id="26629" name="Rectangle 7"/>
          <p:cNvSpPr>
            <a:spLocks noChangeArrowheads="1"/>
          </p:cNvSpPr>
          <p:nvPr/>
        </p:nvSpPr>
        <p:spPr bwMode="auto">
          <a:xfrm>
            <a:off x="6691313" y="4691063"/>
            <a:ext cx="1752600" cy="533400"/>
          </a:xfrm>
          <a:prstGeom prst="rect">
            <a:avLst/>
          </a:prstGeom>
          <a:noFill/>
          <a:ln w="38100">
            <a:solidFill>
              <a:schemeClr val="accent1"/>
            </a:solidFill>
            <a:miter lim="800000"/>
            <a:headEnd/>
            <a:tailEnd/>
          </a:ln>
        </p:spPr>
        <p:txBody>
          <a:bodyPr wrap="none" anchor="ctr"/>
          <a:lstStyle/>
          <a:p>
            <a:endParaRPr lang="ar-EG"/>
          </a:p>
        </p:txBody>
      </p:sp>
      <p:sp>
        <p:nvSpPr>
          <p:cNvPr id="26630" name="Rectangle 8"/>
          <p:cNvSpPr>
            <a:spLocks noChangeArrowheads="1"/>
          </p:cNvSpPr>
          <p:nvPr/>
        </p:nvSpPr>
        <p:spPr bwMode="auto">
          <a:xfrm>
            <a:off x="6691313" y="4081463"/>
            <a:ext cx="1752600" cy="533400"/>
          </a:xfrm>
          <a:prstGeom prst="rect">
            <a:avLst/>
          </a:prstGeom>
          <a:noFill/>
          <a:ln w="38100">
            <a:solidFill>
              <a:schemeClr val="accent1"/>
            </a:solidFill>
            <a:miter lim="800000"/>
            <a:headEnd/>
            <a:tailEnd/>
          </a:ln>
        </p:spPr>
        <p:txBody>
          <a:bodyPr wrap="none" anchor="ctr"/>
          <a:lstStyle/>
          <a:p>
            <a:endParaRPr lang="ar-EG"/>
          </a:p>
        </p:txBody>
      </p:sp>
      <p:sp>
        <p:nvSpPr>
          <p:cNvPr id="26631" name="Rectangle 9"/>
          <p:cNvSpPr>
            <a:spLocks noChangeArrowheads="1"/>
          </p:cNvSpPr>
          <p:nvPr/>
        </p:nvSpPr>
        <p:spPr bwMode="auto">
          <a:xfrm>
            <a:off x="6691313" y="3471863"/>
            <a:ext cx="1752600" cy="533400"/>
          </a:xfrm>
          <a:prstGeom prst="rect">
            <a:avLst/>
          </a:prstGeom>
          <a:noFill/>
          <a:ln w="38100">
            <a:solidFill>
              <a:schemeClr val="accent1"/>
            </a:solidFill>
            <a:miter lim="800000"/>
            <a:headEnd/>
            <a:tailEnd/>
          </a:ln>
        </p:spPr>
        <p:txBody>
          <a:bodyPr wrap="none" anchor="ctr"/>
          <a:lstStyle/>
          <a:p>
            <a:endParaRPr lang="ar-EG"/>
          </a:p>
        </p:txBody>
      </p:sp>
      <p:sp>
        <p:nvSpPr>
          <p:cNvPr id="26632" name="Rectangle 10"/>
          <p:cNvSpPr>
            <a:spLocks noChangeArrowheads="1"/>
          </p:cNvSpPr>
          <p:nvPr/>
        </p:nvSpPr>
        <p:spPr bwMode="auto">
          <a:xfrm>
            <a:off x="6691313" y="2862263"/>
            <a:ext cx="1752600" cy="533400"/>
          </a:xfrm>
          <a:prstGeom prst="rect">
            <a:avLst/>
          </a:prstGeom>
          <a:noFill/>
          <a:ln w="38100">
            <a:solidFill>
              <a:schemeClr val="accent1"/>
            </a:solidFill>
            <a:miter lim="800000"/>
            <a:headEnd/>
            <a:tailEnd/>
          </a:ln>
        </p:spPr>
        <p:txBody>
          <a:bodyPr wrap="none" anchor="ctr"/>
          <a:lstStyle/>
          <a:p>
            <a:endParaRPr lang="ar-EG"/>
          </a:p>
        </p:txBody>
      </p:sp>
      <p:sp>
        <p:nvSpPr>
          <p:cNvPr id="26633" name="Rectangle 11"/>
          <p:cNvSpPr>
            <a:spLocks noChangeArrowheads="1"/>
          </p:cNvSpPr>
          <p:nvPr/>
        </p:nvSpPr>
        <p:spPr bwMode="auto">
          <a:xfrm>
            <a:off x="290513" y="2938463"/>
            <a:ext cx="1752600" cy="838200"/>
          </a:xfrm>
          <a:prstGeom prst="rect">
            <a:avLst/>
          </a:prstGeom>
          <a:noFill/>
          <a:ln w="38100">
            <a:solidFill>
              <a:schemeClr val="accent1"/>
            </a:solidFill>
            <a:miter lim="800000"/>
            <a:headEnd/>
            <a:tailEnd/>
          </a:ln>
        </p:spPr>
        <p:txBody>
          <a:bodyPr wrap="none" anchor="ctr"/>
          <a:lstStyle/>
          <a:p>
            <a:endParaRPr lang="ar-EG"/>
          </a:p>
        </p:txBody>
      </p:sp>
      <p:sp>
        <p:nvSpPr>
          <p:cNvPr id="26634" name="Rectangle 12"/>
          <p:cNvSpPr>
            <a:spLocks noChangeArrowheads="1"/>
          </p:cNvSpPr>
          <p:nvPr/>
        </p:nvSpPr>
        <p:spPr bwMode="auto">
          <a:xfrm>
            <a:off x="3490913" y="3624263"/>
            <a:ext cx="1752600" cy="838200"/>
          </a:xfrm>
          <a:prstGeom prst="rect">
            <a:avLst/>
          </a:prstGeom>
          <a:noFill/>
          <a:ln w="38100">
            <a:solidFill>
              <a:schemeClr val="accent1"/>
            </a:solidFill>
            <a:miter lim="800000"/>
            <a:headEnd/>
            <a:tailEnd/>
          </a:ln>
        </p:spPr>
        <p:txBody>
          <a:bodyPr wrap="none" anchor="ctr"/>
          <a:lstStyle/>
          <a:p>
            <a:endParaRPr lang="ar-EG"/>
          </a:p>
        </p:txBody>
      </p:sp>
      <p:sp>
        <p:nvSpPr>
          <p:cNvPr id="26635" name="Rectangle 13"/>
          <p:cNvSpPr>
            <a:spLocks noChangeArrowheads="1"/>
          </p:cNvSpPr>
          <p:nvPr/>
        </p:nvSpPr>
        <p:spPr bwMode="auto">
          <a:xfrm>
            <a:off x="3490913" y="1719263"/>
            <a:ext cx="1752600" cy="685800"/>
          </a:xfrm>
          <a:prstGeom prst="rect">
            <a:avLst/>
          </a:prstGeom>
          <a:noFill/>
          <a:ln w="38100">
            <a:solidFill>
              <a:schemeClr val="accent1"/>
            </a:solidFill>
            <a:miter lim="800000"/>
            <a:headEnd/>
            <a:tailEnd/>
          </a:ln>
        </p:spPr>
        <p:txBody>
          <a:bodyPr wrap="none" anchor="ctr"/>
          <a:lstStyle/>
          <a:p>
            <a:endParaRPr lang="ar-EG"/>
          </a:p>
        </p:txBody>
      </p:sp>
      <p:sp>
        <p:nvSpPr>
          <p:cNvPr id="26636" name="Rectangle 14"/>
          <p:cNvSpPr>
            <a:spLocks noChangeArrowheads="1"/>
          </p:cNvSpPr>
          <p:nvPr/>
        </p:nvSpPr>
        <p:spPr bwMode="auto">
          <a:xfrm>
            <a:off x="3490913" y="881063"/>
            <a:ext cx="1752600" cy="609600"/>
          </a:xfrm>
          <a:prstGeom prst="rect">
            <a:avLst/>
          </a:prstGeom>
          <a:noFill/>
          <a:ln w="38100">
            <a:solidFill>
              <a:schemeClr val="accent1"/>
            </a:solidFill>
            <a:miter lim="800000"/>
            <a:headEnd/>
            <a:tailEnd/>
          </a:ln>
        </p:spPr>
        <p:txBody>
          <a:bodyPr wrap="none" anchor="ctr"/>
          <a:lstStyle/>
          <a:p>
            <a:endParaRPr lang="ar-EG"/>
          </a:p>
        </p:txBody>
      </p:sp>
      <p:sp>
        <p:nvSpPr>
          <p:cNvPr id="26637" name="Rectangle 15"/>
          <p:cNvSpPr>
            <a:spLocks noChangeArrowheads="1"/>
          </p:cNvSpPr>
          <p:nvPr/>
        </p:nvSpPr>
        <p:spPr bwMode="auto">
          <a:xfrm>
            <a:off x="214313" y="2786063"/>
            <a:ext cx="1905000" cy="2819400"/>
          </a:xfrm>
          <a:prstGeom prst="rect">
            <a:avLst/>
          </a:prstGeom>
          <a:noFill/>
          <a:ln w="38100">
            <a:solidFill>
              <a:schemeClr val="accent2"/>
            </a:solidFill>
            <a:miter lim="800000"/>
            <a:headEnd/>
            <a:tailEnd/>
          </a:ln>
        </p:spPr>
        <p:txBody>
          <a:bodyPr wrap="none" anchor="ctr"/>
          <a:lstStyle/>
          <a:p>
            <a:endParaRPr lang="ar-EG"/>
          </a:p>
        </p:txBody>
      </p:sp>
      <p:sp>
        <p:nvSpPr>
          <p:cNvPr id="26638" name="Rectangle 16"/>
          <p:cNvSpPr>
            <a:spLocks noChangeArrowheads="1"/>
          </p:cNvSpPr>
          <p:nvPr/>
        </p:nvSpPr>
        <p:spPr bwMode="auto">
          <a:xfrm>
            <a:off x="3338513" y="804863"/>
            <a:ext cx="2057400" cy="1676400"/>
          </a:xfrm>
          <a:prstGeom prst="rect">
            <a:avLst/>
          </a:prstGeom>
          <a:noFill/>
          <a:ln w="38100">
            <a:solidFill>
              <a:schemeClr val="accent2"/>
            </a:solidFill>
            <a:miter lim="800000"/>
            <a:headEnd/>
            <a:tailEnd/>
          </a:ln>
        </p:spPr>
        <p:txBody>
          <a:bodyPr wrap="none" anchor="ctr"/>
          <a:lstStyle/>
          <a:p>
            <a:endParaRPr lang="ar-EG"/>
          </a:p>
        </p:txBody>
      </p:sp>
      <p:sp>
        <p:nvSpPr>
          <p:cNvPr id="26639" name="Rectangle 17"/>
          <p:cNvSpPr>
            <a:spLocks noChangeArrowheads="1"/>
          </p:cNvSpPr>
          <p:nvPr/>
        </p:nvSpPr>
        <p:spPr bwMode="auto">
          <a:xfrm>
            <a:off x="3338513" y="3548063"/>
            <a:ext cx="2057400" cy="2667000"/>
          </a:xfrm>
          <a:prstGeom prst="rect">
            <a:avLst/>
          </a:prstGeom>
          <a:noFill/>
          <a:ln w="38100">
            <a:solidFill>
              <a:schemeClr val="accent2"/>
            </a:solidFill>
            <a:miter lim="800000"/>
            <a:headEnd/>
            <a:tailEnd/>
          </a:ln>
        </p:spPr>
        <p:txBody>
          <a:bodyPr wrap="none" anchor="ctr"/>
          <a:lstStyle/>
          <a:p>
            <a:endParaRPr lang="ar-EG"/>
          </a:p>
        </p:txBody>
      </p:sp>
      <p:sp>
        <p:nvSpPr>
          <p:cNvPr id="26640" name="Rectangle 18"/>
          <p:cNvSpPr>
            <a:spLocks noChangeArrowheads="1"/>
          </p:cNvSpPr>
          <p:nvPr/>
        </p:nvSpPr>
        <p:spPr bwMode="auto">
          <a:xfrm>
            <a:off x="6538913" y="2709863"/>
            <a:ext cx="2057400" cy="2667000"/>
          </a:xfrm>
          <a:prstGeom prst="rect">
            <a:avLst/>
          </a:prstGeom>
          <a:noFill/>
          <a:ln w="38100">
            <a:solidFill>
              <a:schemeClr val="accent2"/>
            </a:solidFill>
            <a:miter lim="800000"/>
            <a:headEnd/>
            <a:tailEnd/>
          </a:ln>
        </p:spPr>
        <p:txBody>
          <a:bodyPr wrap="none" anchor="ctr"/>
          <a:lstStyle/>
          <a:p>
            <a:endParaRPr lang="ar-EG"/>
          </a:p>
        </p:txBody>
      </p:sp>
      <p:sp>
        <p:nvSpPr>
          <p:cNvPr id="26641" name="Text Box 19"/>
          <p:cNvSpPr txBox="1">
            <a:spLocks noChangeArrowheads="1"/>
          </p:cNvSpPr>
          <p:nvPr/>
        </p:nvSpPr>
        <p:spPr bwMode="auto">
          <a:xfrm>
            <a:off x="366713" y="3014663"/>
            <a:ext cx="1600200" cy="701675"/>
          </a:xfrm>
          <a:prstGeom prst="rect">
            <a:avLst/>
          </a:prstGeom>
          <a:noFill/>
          <a:ln w="9525">
            <a:noFill/>
            <a:miter lim="800000"/>
            <a:headEnd/>
            <a:tailEnd/>
          </a:ln>
        </p:spPr>
        <p:txBody>
          <a:bodyPr>
            <a:spAutoFit/>
          </a:bodyPr>
          <a:lstStyle/>
          <a:p>
            <a:pPr algn="ctr">
              <a:spcBef>
                <a:spcPct val="50000"/>
              </a:spcBef>
            </a:pPr>
            <a:r>
              <a:rPr lang="en-US" sz="2000"/>
              <a:t>Emissions Modeling</a:t>
            </a:r>
          </a:p>
        </p:txBody>
      </p:sp>
      <p:sp>
        <p:nvSpPr>
          <p:cNvPr id="26642" name="Text Box 20"/>
          <p:cNvSpPr txBox="1">
            <a:spLocks noChangeArrowheads="1"/>
          </p:cNvSpPr>
          <p:nvPr/>
        </p:nvSpPr>
        <p:spPr bwMode="auto">
          <a:xfrm>
            <a:off x="6767513" y="4767263"/>
            <a:ext cx="1600200" cy="396875"/>
          </a:xfrm>
          <a:prstGeom prst="rect">
            <a:avLst/>
          </a:prstGeom>
          <a:noFill/>
          <a:ln w="9525">
            <a:noFill/>
            <a:miter lim="800000"/>
            <a:headEnd/>
            <a:tailEnd/>
          </a:ln>
        </p:spPr>
        <p:txBody>
          <a:bodyPr>
            <a:spAutoFit/>
          </a:bodyPr>
          <a:lstStyle/>
          <a:p>
            <a:pPr algn="ctr">
              <a:spcBef>
                <a:spcPct val="50000"/>
              </a:spcBef>
            </a:pPr>
            <a:r>
              <a:rPr lang="en-US" sz="2000"/>
              <a:t>Controls</a:t>
            </a:r>
          </a:p>
        </p:txBody>
      </p:sp>
      <p:sp>
        <p:nvSpPr>
          <p:cNvPr id="26643" name="Text Box 21"/>
          <p:cNvSpPr txBox="1">
            <a:spLocks noChangeArrowheads="1"/>
          </p:cNvSpPr>
          <p:nvPr/>
        </p:nvSpPr>
        <p:spPr bwMode="auto">
          <a:xfrm>
            <a:off x="6767513" y="4157663"/>
            <a:ext cx="1600200" cy="396875"/>
          </a:xfrm>
          <a:prstGeom prst="rect">
            <a:avLst/>
          </a:prstGeom>
          <a:noFill/>
          <a:ln w="9525">
            <a:noFill/>
            <a:miter lim="800000"/>
            <a:headEnd/>
            <a:tailEnd/>
          </a:ln>
        </p:spPr>
        <p:txBody>
          <a:bodyPr>
            <a:spAutoFit/>
          </a:bodyPr>
          <a:lstStyle/>
          <a:p>
            <a:pPr algn="ctr">
              <a:spcBef>
                <a:spcPct val="50000"/>
              </a:spcBef>
            </a:pPr>
            <a:r>
              <a:rPr lang="en-US" sz="2000"/>
              <a:t>Economics</a:t>
            </a:r>
          </a:p>
        </p:txBody>
      </p:sp>
      <p:sp>
        <p:nvSpPr>
          <p:cNvPr id="26644" name="Text Box 22"/>
          <p:cNvSpPr txBox="1">
            <a:spLocks noChangeArrowheads="1"/>
          </p:cNvSpPr>
          <p:nvPr/>
        </p:nvSpPr>
        <p:spPr bwMode="auto">
          <a:xfrm>
            <a:off x="6767513" y="3548063"/>
            <a:ext cx="1662112" cy="396875"/>
          </a:xfrm>
          <a:prstGeom prst="rect">
            <a:avLst/>
          </a:prstGeom>
          <a:noFill/>
          <a:ln w="9525">
            <a:noFill/>
            <a:miter lim="800000"/>
            <a:headEnd/>
            <a:tailEnd/>
          </a:ln>
        </p:spPr>
        <p:txBody>
          <a:bodyPr>
            <a:spAutoFit/>
          </a:bodyPr>
          <a:lstStyle/>
          <a:p>
            <a:pPr algn="ctr">
              <a:spcBef>
                <a:spcPct val="50000"/>
              </a:spcBef>
            </a:pPr>
            <a:r>
              <a:rPr lang="en-US" sz="2000"/>
              <a:t>Visualization</a:t>
            </a:r>
          </a:p>
        </p:txBody>
      </p:sp>
      <p:sp>
        <p:nvSpPr>
          <p:cNvPr id="26645" name="Text Box 23"/>
          <p:cNvSpPr txBox="1">
            <a:spLocks noChangeArrowheads="1"/>
          </p:cNvSpPr>
          <p:nvPr/>
        </p:nvSpPr>
        <p:spPr bwMode="auto">
          <a:xfrm>
            <a:off x="6767513" y="2938463"/>
            <a:ext cx="1600200" cy="396875"/>
          </a:xfrm>
          <a:prstGeom prst="rect">
            <a:avLst/>
          </a:prstGeom>
          <a:noFill/>
          <a:ln w="9525">
            <a:noFill/>
            <a:miter lim="800000"/>
            <a:headEnd/>
            <a:tailEnd/>
          </a:ln>
        </p:spPr>
        <p:txBody>
          <a:bodyPr>
            <a:spAutoFit/>
          </a:bodyPr>
          <a:lstStyle/>
          <a:p>
            <a:pPr algn="ctr">
              <a:spcBef>
                <a:spcPct val="50000"/>
              </a:spcBef>
            </a:pPr>
            <a:r>
              <a:rPr lang="en-US" sz="2000"/>
              <a:t>Effects</a:t>
            </a:r>
          </a:p>
        </p:txBody>
      </p:sp>
      <p:sp>
        <p:nvSpPr>
          <p:cNvPr id="26646" name="Text Box 24"/>
          <p:cNvSpPr txBox="1">
            <a:spLocks noChangeArrowheads="1"/>
          </p:cNvSpPr>
          <p:nvPr/>
        </p:nvSpPr>
        <p:spPr bwMode="auto">
          <a:xfrm>
            <a:off x="5776913" y="1719263"/>
            <a:ext cx="1600200" cy="701675"/>
          </a:xfrm>
          <a:prstGeom prst="rect">
            <a:avLst/>
          </a:prstGeom>
          <a:noFill/>
          <a:ln w="9525">
            <a:noFill/>
            <a:miter lim="800000"/>
            <a:headEnd/>
            <a:tailEnd/>
          </a:ln>
        </p:spPr>
        <p:txBody>
          <a:bodyPr>
            <a:spAutoFit/>
          </a:bodyPr>
          <a:lstStyle/>
          <a:p>
            <a:pPr algn="ctr">
              <a:spcBef>
                <a:spcPct val="50000"/>
              </a:spcBef>
            </a:pPr>
            <a:r>
              <a:rPr lang="en-US" sz="2000"/>
              <a:t>Pollutant Distributions</a:t>
            </a:r>
          </a:p>
        </p:txBody>
      </p:sp>
      <p:sp>
        <p:nvSpPr>
          <p:cNvPr id="26647" name="Text Box 25"/>
          <p:cNvSpPr txBox="1">
            <a:spLocks noChangeArrowheads="1"/>
          </p:cNvSpPr>
          <p:nvPr/>
        </p:nvSpPr>
        <p:spPr bwMode="auto">
          <a:xfrm>
            <a:off x="3490913" y="2633663"/>
            <a:ext cx="1752600" cy="701675"/>
          </a:xfrm>
          <a:prstGeom prst="rect">
            <a:avLst/>
          </a:prstGeom>
          <a:noFill/>
          <a:ln w="9525">
            <a:noFill/>
            <a:miter lim="800000"/>
            <a:headEnd/>
            <a:tailEnd/>
          </a:ln>
        </p:spPr>
        <p:txBody>
          <a:bodyPr>
            <a:spAutoFit/>
          </a:bodyPr>
          <a:lstStyle/>
          <a:p>
            <a:pPr algn="ctr">
              <a:spcBef>
                <a:spcPct val="50000"/>
              </a:spcBef>
            </a:pPr>
            <a:r>
              <a:rPr lang="en-US" sz="2000" dirty="0"/>
              <a:t>Meteorological Fields</a:t>
            </a:r>
          </a:p>
        </p:txBody>
      </p:sp>
      <p:sp>
        <p:nvSpPr>
          <p:cNvPr id="26648" name="Text Box 26"/>
          <p:cNvSpPr txBox="1">
            <a:spLocks noChangeArrowheads="1"/>
          </p:cNvSpPr>
          <p:nvPr/>
        </p:nvSpPr>
        <p:spPr bwMode="auto">
          <a:xfrm>
            <a:off x="3567113" y="1719263"/>
            <a:ext cx="1600200" cy="701675"/>
          </a:xfrm>
          <a:prstGeom prst="rect">
            <a:avLst/>
          </a:prstGeom>
          <a:noFill/>
          <a:ln w="9525">
            <a:noFill/>
            <a:miter lim="800000"/>
            <a:headEnd/>
            <a:tailEnd/>
          </a:ln>
        </p:spPr>
        <p:txBody>
          <a:bodyPr>
            <a:spAutoFit/>
          </a:bodyPr>
          <a:lstStyle/>
          <a:p>
            <a:pPr algn="ctr">
              <a:spcBef>
                <a:spcPct val="50000"/>
              </a:spcBef>
            </a:pPr>
            <a:r>
              <a:rPr lang="en-US" sz="2000" dirty="0"/>
              <a:t>Numerical Routines</a:t>
            </a:r>
          </a:p>
        </p:txBody>
      </p:sp>
      <p:sp>
        <p:nvSpPr>
          <p:cNvPr id="26649" name="Text Box 27"/>
          <p:cNvSpPr txBox="1">
            <a:spLocks noChangeArrowheads="1"/>
          </p:cNvSpPr>
          <p:nvPr/>
        </p:nvSpPr>
        <p:spPr bwMode="auto">
          <a:xfrm>
            <a:off x="3567113" y="804863"/>
            <a:ext cx="1600200" cy="701675"/>
          </a:xfrm>
          <a:prstGeom prst="rect">
            <a:avLst/>
          </a:prstGeom>
          <a:noFill/>
          <a:ln w="9525">
            <a:noFill/>
            <a:miter lim="800000"/>
            <a:headEnd/>
            <a:tailEnd/>
          </a:ln>
        </p:spPr>
        <p:txBody>
          <a:bodyPr>
            <a:spAutoFit/>
          </a:bodyPr>
          <a:lstStyle/>
          <a:p>
            <a:pPr algn="ctr">
              <a:spcBef>
                <a:spcPct val="50000"/>
              </a:spcBef>
            </a:pPr>
            <a:r>
              <a:rPr lang="en-US" sz="2000" dirty="0"/>
              <a:t>Atmospheric Chemistry</a:t>
            </a:r>
          </a:p>
        </p:txBody>
      </p:sp>
      <p:sp>
        <p:nvSpPr>
          <p:cNvPr id="26650" name="Text Box 28"/>
          <p:cNvSpPr txBox="1">
            <a:spLocks noChangeArrowheads="1"/>
          </p:cNvSpPr>
          <p:nvPr/>
        </p:nvSpPr>
        <p:spPr bwMode="auto">
          <a:xfrm>
            <a:off x="3490913" y="3700463"/>
            <a:ext cx="1752600" cy="701675"/>
          </a:xfrm>
          <a:prstGeom prst="rect">
            <a:avLst/>
          </a:prstGeom>
          <a:noFill/>
          <a:ln w="9525">
            <a:noFill/>
            <a:miter lim="800000"/>
            <a:headEnd/>
            <a:tailEnd/>
          </a:ln>
        </p:spPr>
        <p:txBody>
          <a:bodyPr>
            <a:spAutoFit/>
          </a:bodyPr>
          <a:lstStyle/>
          <a:p>
            <a:pPr algn="ctr">
              <a:spcBef>
                <a:spcPct val="50000"/>
              </a:spcBef>
            </a:pPr>
            <a:r>
              <a:rPr lang="en-US" sz="2000"/>
              <a:t>Meteorological Modeling</a:t>
            </a:r>
          </a:p>
        </p:txBody>
      </p:sp>
      <p:sp>
        <p:nvSpPr>
          <p:cNvPr id="26651" name="Text Box 29"/>
          <p:cNvSpPr txBox="1">
            <a:spLocks noChangeArrowheads="1"/>
          </p:cNvSpPr>
          <p:nvPr/>
        </p:nvSpPr>
        <p:spPr bwMode="auto">
          <a:xfrm>
            <a:off x="1433513" y="1643063"/>
            <a:ext cx="1600200" cy="701675"/>
          </a:xfrm>
          <a:prstGeom prst="rect">
            <a:avLst/>
          </a:prstGeom>
          <a:noFill/>
          <a:ln w="9525">
            <a:noFill/>
            <a:miter lim="800000"/>
            <a:headEnd/>
            <a:tailEnd/>
          </a:ln>
        </p:spPr>
        <p:txBody>
          <a:bodyPr>
            <a:spAutoFit/>
          </a:bodyPr>
          <a:lstStyle/>
          <a:p>
            <a:pPr algn="ctr">
              <a:spcBef>
                <a:spcPct val="50000"/>
              </a:spcBef>
            </a:pPr>
            <a:r>
              <a:rPr lang="en-US" sz="2000"/>
              <a:t>Emissions Inputs</a:t>
            </a:r>
          </a:p>
        </p:txBody>
      </p:sp>
      <p:sp>
        <p:nvSpPr>
          <p:cNvPr id="26652" name="Text Box 30"/>
          <p:cNvSpPr txBox="1">
            <a:spLocks noChangeArrowheads="1"/>
          </p:cNvSpPr>
          <p:nvPr/>
        </p:nvSpPr>
        <p:spPr bwMode="auto">
          <a:xfrm>
            <a:off x="366713" y="3852863"/>
            <a:ext cx="1600200" cy="1739900"/>
          </a:xfrm>
          <a:prstGeom prst="rect">
            <a:avLst/>
          </a:prstGeom>
          <a:noFill/>
          <a:ln w="9525">
            <a:noFill/>
            <a:miter lim="800000"/>
            <a:headEnd/>
            <a:tailEnd/>
          </a:ln>
        </p:spPr>
        <p:txBody>
          <a:bodyPr>
            <a:spAutoFit/>
          </a:bodyPr>
          <a:lstStyle/>
          <a:p>
            <a:pPr algn="ctr">
              <a:spcBef>
                <a:spcPct val="50000"/>
              </a:spcBef>
            </a:pPr>
            <a:r>
              <a:rPr lang="en-US"/>
              <a:t>Inputs:</a:t>
            </a:r>
            <a:br>
              <a:rPr lang="en-US"/>
            </a:br>
            <a:r>
              <a:rPr lang="en-US"/>
              <a:t>Population Roads </a:t>
            </a:r>
            <a:br>
              <a:rPr lang="en-US"/>
            </a:br>
            <a:r>
              <a:rPr lang="en-US"/>
              <a:t>Land Use Industry Meteorology</a:t>
            </a:r>
          </a:p>
        </p:txBody>
      </p:sp>
      <p:sp>
        <p:nvSpPr>
          <p:cNvPr id="26653" name="Text Box 37"/>
          <p:cNvSpPr txBox="1">
            <a:spLocks noChangeArrowheads="1"/>
          </p:cNvSpPr>
          <p:nvPr/>
        </p:nvSpPr>
        <p:spPr bwMode="auto">
          <a:xfrm>
            <a:off x="3567113" y="4462463"/>
            <a:ext cx="1676400" cy="1754187"/>
          </a:xfrm>
          <a:prstGeom prst="rect">
            <a:avLst/>
          </a:prstGeom>
          <a:noFill/>
          <a:ln w="9525">
            <a:noFill/>
            <a:miter lim="800000"/>
            <a:headEnd/>
            <a:tailEnd/>
          </a:ln>
        </p:spPr>
        <p:txBody>
          <a:bodyPr>
            <a:spAutoFit/>
          </a:bodyPr>
          <a:lstStyle/>
          <a:p>
            <a:pPr algn="ctr">
              <a:spcBef>
                <a:spcPct val="50000"/>
              </a:spcBef>
            </a:pPr>
            <a:r>
              <a:rPr lang="en-US" dirty="0"/>
              <a:t>Inputs:</a:t>
            </a:r>
            <a:br>
              <a:rPr lang="en-US" dirty="0"/>
            </a:br>
            <a:r>
              <a:rPr lang="en-US" dirty="0"/>
              <a:t>Topography Observed Meteorology Solar </a:t>
            </a:r>
            <a:r>
              <a:rPr lang="en-US" dirty="0" err="1"/>
              <a:t>insolation</a:t>
            </a:r>
            <a:endParaRPr lang="en-US" dirty="0"/>
          </a:p>
        </p:txBody>
      </p:sp>
      <p:sp>
        <p:nvSpPr>
          <p:cNvPr id="26654" name="Line 38"/>
          <p:cNvSpPr>
            <a:spLocks noChangeShapeType="1"/>
          </p:cNvSpPr>
          <p:nvPr/>
        </p:nvSpPr>
        <p:spPr bwMode="auto">
          <a:xfrm flipH="1">
            <a:off x="1966913" y="3090863"/>
            <a:ext cx="1524000" cy="0"/>
          </a:xfrm>
          <a:prstGeom prst="line">
            <a:avLst/>
          </a:prstGeom>
          <a:noFill/>
          <a:ln w="9525">
            <a:solidFill>
              <a:schemeClr val="tx1"/>
            </a:solidFill>
            <a:round/>
            <a:headEnd/>
            <a:tailEnd type="triangle" w="med" len="med"/>
          </a:ln>
        </p:spPr>
        <p:txBody>
          <a:bodyPr/>
          <a:lstStyle/>
          <a:p>
            <a:endParaRPr lang="ar-EG"/>
          </a:p>
        </p:txBody>
      </p:sp>
      <p:sp>
        <p:nvSpPr>
          <p:cNvPr id="26655" name="Line 39"/>
          <p:cNvSpPr>
            <a:spLocks noChangeShapeType="1"/>
          </p:cNvSpPr>
          <p:nvPr/>
        </p:nvSpPr>
        <p:spPr bwMode="auto">
          <a:xfrm flipV="1">
            <a:off x="4329113" y="3319463"/>
            <a:ext cx="0" cy="304800"/>
          </a:xfrm>
          <a:prstGeom prst="line">
            <a:avLst/>
          </a:prstGeom>
          <a:noFill/>
          <a:ln w="9525">
            <a:solidFill>
              <a:schemeClr val="tx1"/>
            </a:solidFill>
            <a:round/>
            <a:headEnd/>
            <a:tailEnd type="triangle" w="med" len="med"/>
          </a:ln>
        </p:spPr>
        <p:txBody>
          <a:bodyPr/>
          <a:lstStyle/>
          <a:p>
            <a:endParaRPr lang="ar-EG"/>
          </a:p>
        </p:txBody>
      </p:sp>
      <p:sp>
        <p:nvSpPr>
          <p:cNvPr id="26656" name="Line 40"/>
          <p:cNvSpPr>
            <a:spLocks noChangeShapeType="1"/>
          </p:cNvSpPr>
          <p:nvPr/>
        </p:nvSpPr>
        <p:spPr bwMode="auto">
          <a:xfrm flipV="1">
            <a:off x="4329113" y="2405063"/>
            <a:ext cx="0" cy="228600"/>
          </a:xfrm>
          <a:prstGeom prst="line">
            <a:avLst/>
          </a:prstGeom>
          <a:noFill/>
          <a:ln w="9525">
            <a:solidFill>
              <a:schemeClr val="tx1"/>
            </a:solidFill>
            <a:round/>
            <a:headEnd/>
            <a:tailEnd type="triangle" w="med" len="med"/>
          </a:ln>
        </p:spPr>
        <p:txBody>
          <a:bodyPr/>
          <a:lstStyle/>
          <a:p>
            <a:endParaRPr lang="ar-EG"/>
          </a:p>
        </p:txBody>
      </p:sp>
      <p:sp>
        <p:nvSpPr>
          <p:cNvPr id="26657" name="Line 41"/>
          <p:cNvSpPr>
            <a:spLocks noChangeShapeType="1"/>
          </p:cNvSpPr>
          <p:nvPr/>
        </p:nvSpPr>
        <p:spPr bwMode="auto">
          <a:xfrm>
            <a:off x="4329113" y="1490663"/>
            <a:ext cx="0" cy="228600"/>
          </a:xfrm>
          <a:prstGeom prst="line">
            <a:avLst/>
          </a:prstGeom>
          <a:noFill/>
          <a:ln w="9525">
            <a:solidFill>
              <a:schemeClr val="tx1"/>
            </a:solidFill>
            <a:round/>
            <a:headEnd/>
            <a:tailEnd type="triangle" w="med" len="med"/>
          </a:ln>
        </p:spPr>
        <p:txBody>
          <a:bodyPr/>
          <a:lstStyle/>
          <a:p>
            <a:endParaRPr lang="ar-EG"/>
          </a:p>
        </p:txBody>
      </p:sp>
      <p:sp>
        <p:nvSpPr>
          <p:cNvPr id="26658" name="Line 42"/>
          <p:cNvSpPr>
            <a:spLocks noChangeShapeType="1"/>
          </p:cNvSpPr>
          <p:nvPr/>
        </p:nvSpPr>
        <p:spPr bwMode="auto">
          <a:xfrm flipV="1">
            <a:off x="1662113" y="2405063"/>
            <a:ext cx="0" cy="533400"/>
          </a:xfrm>
          <a:prstGeom prst="line">
            <a:avLst/>
          </a:prstGeom>
          <a:noFill/>
          <a:ln w="9525">
            <a:solidFill>
              <a:schemeClr val="tx1"/>
            </a:solidFill>
            <a:round/>
            <a:headEnd/>
            <a:tailEnd type="triangle" w="med" len="med"/>
          </a:ln>
        </p:spPr>
        <p:txBody>
          <a:bodyPr/>
          <a:lstStyle/>
          <a:p>
            <a:endParaRPr lang="ar-EG"/>
          </a:p>
        </p:txBody>
      </p:sp>
      <p:sp>
        <p:nvSpPr>
          <p:cNvPr id="26659" name="Line 43"/>
          <p:cNvSpPr>
            <a:spLocks noChangeShapeType="1"/>
          </p:cNvSpPr>
          <p:nvPr/>
        </p:nvSpPr>
        <p:spPr bwMode="auto">
          <a:xfrm>
            <a:off x="3109913" y="2024063"/>
            <a:ext cx="457200" cy="0"/>
          </a:xfrm>
          <a:prstGeom prst="line">
            <a:avLst/>
          </a:prstGeom>
          <a:noFill/>
          <a:ln w="9525">
            <a:solidFill>
              <a:schemeClr val="tx1"/>
            </a:solidFill>
            <a:round/>
            <a:headEnd/>
            <a:tailEnd type="triangle" w="med" len="med"/>
          </a:ln>
        </p:spPr>
        <p:txBody>
          <a:bodyPr/>
          <a:lstStyle/>
          <a:p>
            <a:endParaRPr lang="ar-EG"/>
          </a:p>
        </p:txBody>
      </p:sp>
      <p:sp>
        <p:nvSpPr>
          <p:cNvPr id="26660" name="Line 44"/>
          <p:cNvSpPr>
            <a:spLocks noChangeShapeType="1"/>
          </p:cNvSpPr>
          <p:nvPr/>
        </p:nvSpPr>
        <p:spPr bwMode="auto">
          <a:xfrm>
            <a:off x="5395913" y="2024063"/>
            <a:ext cx="304800" cy="0"/>
          </a:xfrm>
          <a:prstGeom prst="line">
            <a:avLst/>
          </a:prstGeom>
          <a:noFill/>
          <a:ln w="9525">
            <a:solidFill>
              <a:schemeClr val="tx1"/>
            </a:solidFill>
            <a:round/>
            <a:headEnd/>
            <a:tailEnd type="triangle" w="med" len="med"/>
          </a:ln>
        </p:spPr>
        <p:txBody>
          <a:bodyPr/>
          <a:lstStyle/>
          <a:p>
            <a:endParaRPr lang="ar-EG"/>
          </a:p>
        </p:txBody>
      </p:sp>
      <p:sp>
        <p:nvSpPr>
          <p:cNvPr id="26661" name="Line 45"/>
          <p:cNvSpPr>
            <a:spLocks noChangeShapeType="1"/>
          </p:cNvSpPr>
          <p:nvPr/>
        </p:nvSpPr>
        <p:spPr bwMode="auto">
          <a:xfrm>
            <a:off x="7224713" y="2481263"/>
            <a:ext cx="0" cy="228600"/>
          </a:xfrm>
          <a:prstGeom prst="line">
            <a:avLst/>
          </a:prstGeom>
          <a:noFill/>
          <a:ln w="9525">
            <a:solidFill>
              <a:schemeClr val="tx1"/>
            </a:solidFill>
            <a:round/>
            <a:headEnd/>
            <a:tailEnd type="triangle" w="med" len="med"/>
          </a:ln>
        </p:spPr>
        <p:txBody>
          <a:bodyPr/>
          <a:lstStyle/>
          <a:p>
            <a:endParaRPr lang="ar-EG"/>
          </a:p>
        </p:txBody>
      </p:sp>
      <p:sp>
        <p:nvSpPr>
          <p:cNvPr id="26662" name="Line 46"/>
          <p:cNvSpPr>
            <a:spLocks noChangeShapeType="1"/>
          </p:cNvSpPr>
          <p:nvPr/>
        </p:nvSpPr>
        <p:spPr bwMode="auto">
          <a:xfrm flipV="1">
            <a:off x="7986713" y="500063"/>
            <a:ext cx="0" cy="2209800"/>
          </a:xfrm>
          <a:prstGeom prst="line">
            <a:avLst/>
          </a:prstGeom>
          <a:noFill/>
          <a:ln w="9525">
            <a:solidFill>
              <a:schemeClr val="tx1"/>
            </a:solidFill>
            <a:round/>
            <a:headEnd/>
            <a:tailEnd type="triangle" w="med" len="med"/>
          </a:ln>
        </p:spPr>
        <p:txBody>
          <a:bodyPr/>
          <a:lstStyle/>
          <a:p>
            <a:endParaRPr lang="ar-EG"/>
          </a:p>
        </p:txBody>
      </p:sp>
      <p:sp>
        <p:nvSpPr>
          <p:cNvPr id="26663" name="Line 47"/>
          <p:cNvSpPr>
            <a:spLocks noChangeShapeType="1"/>
          </p:cNvSpPr>
          <p:nvPr/>
        </p:nvSpPr>
        <p:spPr bwMode="auto">
          <a:xfrm flipH="1">
            <a:off x="900113" y="500063"/>
            <a:ext cx="7086600" cy="0"/>
          </a:xfrm>
          <a:prstGeom prst="line">
            <a:avLst/>
          </a:prstGeom>
          <a:noFill/>
          <a:ln w="9525">
            <a:solidFill>
              <a:schemeClr val="tx1"/>
            </a:solidFill>
            <a:round/>
            <a:headEnd/>
            <a:tailEnd type="triangle" w="med" len="med"/>
          </a:ln>
        </p:spPr>
        <p:txBody>
          <a:bodyPr/>
          <a:lstStyle/>
          <a:p>
            <a:endParaRPr lang="ar-EG"/>
          </a:p>
        </p:txBody>
      </p:sp>
      <p:sp>
        <p:nvSpPr>
          <p:cNvPr id="26664" name="Line 48"/>
          <p:cNvSpPr>
            <a:spLocks noChangeShapeType="1"/>
          </p:cNvSpPr>
          <p:nvPr/>
        </p:nvSpPr>
        <p:spPr bwMode="auto">
          <a:xfrm>
            <a:off x="900113" y="500063"/>
            <a:ext cx="0" cy="2362200"/>
          </a:xfrm>
          <a:prstGeom prst="line">
            <a:avLst/>
          </a:prstGeom>
          <a:noFill/>
          <a:ln w="9525">
            <a:solidFill>
              <a:schemeClr val="tx1"/>
            </a:solidFill>
            <a:round/>
            <a:headEnd/>
            <a:tailEnd type="triangle" w="med" len="med"/>
          </a:ln>
        </p:spPr>
        <p:txBody>
          <a:bodyPr/>
          <a:lstStyle/>
          <a:p>
            <a:endParaRPr lang="ar-EG"/>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598928" y="457200"/>
            <a:ext cx="3946144" cy="369332"/>
          </a:xfrm>
          <a:prstGeom prst="rect">
            <a:avLst/>
          </a:prstGeom>
        </p:spPr>
        <p:txBody>
          <a:bodyPr wrap="none">
            <a:spAutoFit/>
          </a:bodyPr>
          <a:lstStyle/>
          <a:p>
            <a:r>
              <a:rPr lang="en-US" dirty="0" smtClean="0"/>
              <a:t>Basics of air pollution dispersion models</a:t>
            </a:r>
            <a:endParaRPr lang="ar-EG" dirty="0"/>
          </a:p>
        </p:txBody>
      </p:sp>
      <p:sp>
        <p:nvSpPr>
          <p:cNvPr id="6" name="Rectangle 5"/>
          <p:cNvSpPr/>
          <p:nvPr/>
        </p:nvSpPr>
        <p:spPr>
          <a:xfrm>
            <a:off x="2286000" y="2136339"/>
            <a:ext cx="4572000" cy="2585323"/>
          </a:xfrm>
          <a:prstGeom prst="rect">
            <a:avLst/>
          </a:prstGeom>
        </p:spPr>
        <p:txBody>
          <a:bodyPr>
            <a:spAutoFit/>
          </a:bodyPr>
          <a:lstStyle/>
          <a:p>
            <a:r>
              <a:rPr lang="en-US" dirty="0" smtClean="0"/>
              <a:t>All air pollution models are based on the simple Material Balance Principles</a:t>
            </a:r>
          </a:p>
          <a:p>
            <a:endParaRPr lang="en-US" dirty="0" smtClean="0"/>
          </a:p>
          <a:p>
            <a:r>
              <a:rPr lang="en-US" dirty="0" smtClean="0"/>
              <a:t>The general material balance equation for a air pollution model can be written as follows:</a:t>
            </a:r>
          </a:p>
          <a:p>
            <a:endParaRPr lang="en-US" dirty="0" smtClean="0"/>
          </a:p>
          <a:p>
            <a:r>
              <a:rPr lang="en-US" dirty="0" smtClean="0">
                <a:solidFill>
                  <a:srgbClr val="FF0000"/>
                </a:solidFill>
              </a:rPr>
              <a:t>	Accumulation Rate = (All flow rates in)-(All flow rates out) + (Creation rate) – (Destruction Rate)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529102" y="762000"/>
            <a:ext cx="4085797" cy="369332"/>
          </a:xfrm>
          <a:prstGeom prst="rect">
            <a:avLst/>
          </a:prstGeom>
        </p:spPr>
        <p:txBody>
          <a:bodyPr wrap="none">
            <a:spAutoFit/>
          </a:bodyPr>
          <a:lstStyle/>
          <a:p>
            <a:r>
              <a:rPr lang="en-US" dirty="0" smtClean="0"/>
              <a:t>Input data required for dispersion models</a:t>
            </a:r>
            <a:endParaRPr lang="ar-EG" dirty="0"/>
          </a:p>
        </p:txBody>
      </p:sp>
      <p:sp>
        <p:nvSpPr>
          <p:cNvPr id="6" name="Rectangle 5"/>
          <p:cNvSpPr/>
          <p:nvPr/>
        </p:nvSpPr>
        <p:spPr>
          <a:xfrm>
            <a:off x="2286000" y="2274838"/>
            <a:ext cx="4572000" cy="2308324"/>
          </a:xfrm>
          <a:prstGeom prst="rect">
            <a:avLst/>
          </a:prstGeom>
        </p:spPr>
        <p:txBody>
          <a:bodyPr>
            <a:spAutoFit/>
          </a:bodyPr>
          <a:lstStyle/>
          <a:p>
            <a:pPr marL="609600" indent="-609600">
              <a:buSzPct val="90000"/>
              <a:buFont typeface="Wingdings" pitchFamily="2" charset="2"/>
              <a:buAutoNum type="arabicPeriod"/>
            </a:pPr>
            <a:r>
              <a:rPr lang="en-US" dirty="0" smtClean="0"/>
              <a:t>Meteorological conditions</a:t>
            </a:r>
          </a:p>
          <a:p>
            <a:pPr marL="609600" indent="-609600">
              <a:buSzPct val="90000"/>
              <a:buFont typeface="Wingdings" pitchFamily="2" charset="2"/>
              <a:buAutoNum type="arabicPeriod"/>
            </a:pPr>
            <a:endParaRPr lang="en-US" dirty="0" smtClean="0"/>
          </a:p>
          <a:p>
            <a:pPr marL="609600" indent="-609600">
              <a:buSzPct val="90000"/>
              <a:buFont typeface="Wingdings" pitchFamily="2" charset="2"/>
              <a:buAutoNum type="arabicPeriod"/>
            </a:pPr>
            <a:r>
              <a:rPr lang="en-US" dirty="0" smtClean="0"/>
              <a:t>Emissions parameters</a:t>
            </a:r>
          </a:p>
          <a:p>
            <a:pPr marL="609600" indent="-609600">
              <a:buSzPct val="90000"/>
              <a:buFont typeface="Wingdings" pitchFamily="2" charset="2"/>
              <a:buAutoNum type="arabicPeriod"/>
            </a:pPr>
            <a:endParaRPr lang="en-US" dirty="0" smtClean="0"/>
          </a:p>
          <a:p>
            <a:pPr marL="609600" indent="-609600">
              <a:buSzPct val="90000"/>
              <a:buFont typeface="Wingdings" pitchFamily="2" charset="2"/>
              <a:buAutoNum type="arabicPeriod"/>
            </a:pPr>
            <a:r>
              <a:rPr lang="en-US" dirty="0" smtClean="0"/>
              <a:t>Terrain elevations at the source location and at the receptor location.</a:t>
            </a:r>
          </a:p>
          <a:p>
            <a:pPr marL="609600" indent="-609600">
              <a:buSzPct val="90000"/>
              <a:buFont typeface="Wingdings" pitchFamily="2" charset="2"/>
              <a:buAutoNum type="arabicPeriod"/>
            </a:pPr>
            <a:endParaRPr lang="en-US" dirty="0" smtClean="0"/>
          </a:p>
          <a:p>
            <a:pPr marL="609600" indent="-609600">
              <a:buSzPct val="90000"/>
              <a:buFont typeface="Wingdings" pitchFamily="2" charset="2"/>
              <a:buAutoNum type="arabicPeriod"/>
            </a:pPr>
            <a:r>
              <a:rPr lang="en-US" dirty="0" smtClean="0"/>
              <a:t>Details of obstructions if any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615375" y="304800"/>
            <a:ext cx="3913251" cy="369332"/>
          </a:xfrm>
          <a:prstGeom prst="rect">
            <a:avLst/>
          </a:prstGeom>
        </p:spPr>
        <p:txBody>
          <a:bodyPr wrap="none">
            <a:spAutoFit/>
          </a:bodyPr>
          <a:lstStyle/>
          <a:p>
            <a:r>
              <a:rPr lang="en-US" dirty="0" smtClean="0"/>
              <a:t>Types of air pollution dispersion models</a:t>
            </a:r>
            <a:endParaRPr lang="ar-EG" dirty="0"/>
          </a:p>
        </p:txBody>
      </p:sp>
      <p:sp>
        <p:nvSpPr>
          <p:cNvPr id="6" name="Rectangle 5"/>
          <p:cNvSpPr/>
          <p:nvPr/>
        </p:nvSpPr>
        <p:spPr>
          <a:xfrm>
            <a:off x="2286000" y="2136339"/>
            <a:ext cx="4572000" cy="3970318"/>
          </a:xfrm>
          <a:prstGeom prst="rect">
            <a:avLst/>
          </a:prstGeom>
        </p:spPr>
        <p:txBody>
          <a:bodyPr>
            <a:spAutoFit/>
          </a:bodyPr>
          <a:lstStyle/>
          <a:p>
            <a:pPr algn="l" rtl="0"/>
            <a:r>
              <a:rPr lang="en-US" sz="2800" dirty="0" smtClean="0"/>
              <a:t>Box model</a:t>
            </a:r>
          </a:p>
          <a:p>
            <a:pPr algn="l" rtl="0"/>
            <a:endParaRPr lang="en-US" sz="2800" dirty="0" smtClean="0"/>
          </a:p>
          <a:p>
            <a:pPr algn="l" rtl="0"/>
            <a:r>
              <a:rPr lang="en-US" sz="2800" dirty="0" smtClean="0"/>
              <a:t>Gaussian model</a:t>
            </a:r>
          </a:p>
          <a:p>
            <a:pPr algn="l" rtl="0"/>
            <a:endParaRPr lang="en-US" sz="2800" dirty="0" smtClean="0"/>
          </a:p>
          <a:p>
            <a:pPr algn="l" rtl="0"/>
            <a:r>
              <a:rPr lang="en-US" sz="2800" dirty="0" err="1" smtClean="0"/>
              <a:t>Lagrangian</a:t>
            </a:r>
            <a:r>
              <a:rPr lang="en-US" sz="2800" dirty="0" smtClean="0"/>
              <a:t> model</a:t>
            </a:r>
          </a:p>
          <a:p>
            <a:pPr algn="l" rtl="0"/>
            <a:endParaRPr lang="en-US" sz="2800" dirty="0" smtClean="0"/>
          </a:p>
          <a:p>
            <a:pPr algn="l" rtl="0"/>
            <a:r>
              <a:rPr lang="en-US" sz="2800" dirty="0" err="1" smtClean="0"/>
              <a:t>Eulerian</a:t>
            </a:r>
            <a:r>
              <a:rPr lang="en-US" sz="2800" dirty="0" smtClean="0"/>
              <a:t> model</a:t>
            </a:r>
          </a:p>
          <a:p>
            <a:pPr algn="l" rtl="0"/>
            <a:endParaRPr lang="en-US" sz="2800" dirty="0" smtClean="0"/>
          </a:p>
          <a:p>
            <a:pPr algn="l" rtl="0"/>
            <a:r>
              <a:rPr lang="en-US" sz="2800" dirty="0" smtClean="0"/>
              <a:t>Dense Gas model</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895600" y="914400"/>
            <a:ext cx="2864246" cy="369332"/>
          </a:xfrm>
          <a:prstGeom prst="rect">
            <a:avLst/>
          </a:prstGeom>
        </p:spPr>
        <p:txBody>
          <a:bodyPr wrap="none">
            <a:spAutoFit/>
          </a:bodyPr>
          <a:lstStyle/>
          <a:p>
            <a:pPr algn="ctr"/>
            <a:r>
              <a:rPr lang="en-US" dirty="0" smtClean="0"/>
              <a:t>Box model (fixed box model)</a:t>
            </a:r>
            <a:endParaRPr lang="ar-EG" dirty="0"/>
          </a:p>
        </p:txBody>
      </p:sp>
      <p:sp>
        <p:nvSpPr>
          <p:cNvPr id="6" name="Rectangle 5"/>
          <p:cNvSpPr/>
          <p:nvPr/>
        </p:nvSpPr>
        <p:spPr>
          <a:xfrm>
            <a:off x="2286000" y="2274838"/>
            <a:ext cx="4572000" cy="2308324"/>
          </a:xfrm>
          <a:prstGeom prst="rect">
            <a:avLst/>
          </a:prstGeom>
        </p:spPr>
        <p:txBody>
          <a:bodyPr>
            <a:spAutoFit/>
          </a:bodyPr>
          <a:lstStyle/>
          <a:p>
            <a:pPr algn="l" rtl="0"/>
            <a:r>
              <a:rPr lang="en-US" dirty="0" smtClean="0"/>
              <a:t>It is simplest type of model</a:t>
            </a:r>
          </a:p>
          <a:p>
            <a:pPr algn="l" rtl="0"/>
            <a:r>
              <a:rPr lang="en-US" dirty="0" smtClean="0"/>
              <a:t>It assumes the air shed is box shaped</a:t>
            </a:r>
          </a:p>
          <a:p>
            <a:pPr algn="l" rtl="0"/>
            <a:r>
              <a:rPr lang="en-US" dirty="0" smtClean="0"/>
              <a:t>It assumes that air pollution present in the box are homogenously distributed and hence air pollutant concentration is estimated within the air shed</a:t>
            </a:r>
          </a:p>
          <a:p>
            <a:pPr algn="l" rtl="0"/>
            <a:r>
              <a:rPr lang="en-US" dirty="0" smtClean="0"/>
              <a:t>It has very limited ability to accurately predict dispersion of air pollutant over an air shed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7" descr="edssdaad"/>
          <p:cNvPicPr>
            <a:picLocks noChangeAspect="1" noChangeArrowheads="1"/>
          </p:cNvPicPr>
          <p:nvPr/>
        </p:nvPicPr>
        <p:blipFill>
          <a:blip r:embed="rId3" cstate="print"/>
          <a:srcRect/>
          <a:stretch>
            <a:fillRect/>
          </a:stretch>
        </p:blipFill>
        <p:spPr bwMode="auto">
          <a:xfrm>
            <a:off x="285750" y="357188"/>
            <a:ext cx="7858125" cy="6215062"/>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533400"/>
            <a:ext cx="8458200" cy="4401205"/>
          </a:xfrm>
          <a:prstGeom prst="rect">
            <a:avLst/>
          </a:prstGeom>
        </p:spPr>
        <p:txBody>
          <a:bodyPr wrap="square">
            <a:spAutoFit/>
          </a:bodyPr>
          <a:lstStyle/>
          <a:p>
            <a:pPr algn="l" rtl="0"/>
            <a:r>
              <a:rPr lang="en-US" sz="2800" dirty="0" smtClean="0"/>
              <a:t>The assumptions indicates it’s a steady state equation. For steady state equations there is </a:t>
            </a:r>
            <a:r>
              <a:rPr lang="en-US" sz="2800" b="1" i="1" dirty="0" smtClean="0">
                <a:solidFill>
                  <a:srgbClr val="FF0000"/>
                </a:solidFill>
              </a:rPr>
              <a:t>zero accumulation rate</a:t>
            </a:r>
            <a:r>
              <a:rPr lang="en-US" sz="2800" b="1" i="1" dirty="0" smtClean="0"/>
              <a:t>.</a:t>
            </a:r>
          </a:p>
          <a:p>
            <a:pPr algn="l" rtl="0"/>
            <a:endParaRPr lang="en-US" sz="2800" b="1" i="1" dirty="0" smtClean="0"/>
          </a:p>
          <a:p>
            <a:pPr algn="l" rtl="0"/>
            <a:r>
              <a:rPr lang="en-US" sz="2800" dirty="0" smtClean="0"/>
              <a:t>Hence, material balance equation becomes</a:t>
            </a:r>
          </a:p>
          <a:p>
            <a:pPr lvl="1" algn="l" rtl="0"/>
            <a:r>
              <a:rPr lang="en-US" sz="2800" dirty="0" smtClean="0"/>
              <a:t>		0 = (all flow rates in) – (all flow rates out)</a:t>
            </a:r>
          </a:p>
          <a:p>
            <a:pPr lvl="1" algn="l" rtl="0"/>
            <a:endParaRPr lang="en-US" sz="2800" dirty="0" smtClean="0"/>
          </a:p>
          <a:p>
            <a:pPr algn="l" rtl="0"/>
            <a:r>
              <a:rPr lang="en-US" sz="2800" dirty="0" smtClean="0"/>
              <a:t>Hence concentration of pollutant comes out to be</a:t>
            </a:r>
          </a:p>
          <a:p>
            <a:pPr algn="l" rtl="0"/>
            <a:endParaRPr lang="en-US" sz="2800" dirty="0" smtClean="0"/>
          </a:p>
          <a:p>
            <a:pPr lvl="2" algn="l" rtl="0"/>
            <a:r>
              <a:rPr lang="en-US" sz="2800" dirty="0" smtClean="0"/>
              <a:t>		</a:t>
            </a:r>
            <a:r>
              <a:rPr lang="en-US" b="1" dirty="0" smtClean="0">
                <a:solidFill>
                  <a:srgbClr val="FF0000"/>
                </a:solidFill>
              </a:rPr>
              <a:t> c = b+(</a:t>
            </a:r>
            <a:r>
              <a:rPr lang="en-US" b="1" dirty="0" err="1" smtClean="0">
                <a:solidFill>
                  <a:srgbClr val="FF0000"/>
                </a:solidFill>
              </a:rPr>
              <a:t>qL</a:t>
            </a:r>
            <a:r>
              <a:rPr lang="en-US" b="1" dirty="0" smtClean="0">
                <a:solidFill>
                  <a:srgbClr val="FF0000"/>
                </a:solidFill>
              </a:rPr>
              <a:t>/</a:t>
            </a:r>
            <a:r>
              <a:rPr lang="en-US" b="1" dirty="0" err="1" smtClean="0">
                <a:solidFill>
                  <a:srgbClr val="FF0000"/>
                </a:solidFill>
              </a:rPr>
              <a:t>uH</a:t>
            </a:r>
            <a:r>
              <a:rPr lang="en-US" b="1" dirty="0" smtClean="0">
                <a:solidFill>
                  <a:srgbClr val="FF0000"/>
                </a:solidFill>
              </a:rPr>
              <a:t>)</a:t>
            </a:r>
            <a:endParaRPr lang="en-US"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1243154" y="381000"/>
            <a:ext cx="6151492" cy="646331"/>
          </a:xfrm>
          <a:prstGeom prst="rect">
            <a:avLst/>
          </a:prstGeom>
        </p:spPr>
        <p:txBody>
          <a:bodyPr wrap="none">
            <a:spAutoFit/>
          </a:bodyPr>
          <a:lstStyle/>
          <a:p>
            <a:pPr algn="ctr"/>
            <a:r>
              <a:rPr lang="en-US" sz="3600" b="1" cap="all" dirty="0" smtClean="0">
                <a:solidFill>
                  <a:srgbClr val="C00000"/>
                </a:solidFill>
              </a:rPr>
              <a:t>Gaussian dispersion model</a:t>
            </a:r>
            <a:endParaRPr lang="ar-EG" sz="3600" b="1" cap="all" dirty="0">
              <a:solidFill>
                <a:srgbClr val="C00000"/>
              </a:solidFill>
            </a:endParaRPr>
          </a:p>
        </p:txBody>
      </p:sp>
      <p:sp>
        <p:nvSpPr>
          <p:cNvPr id="6" name="Rectangle 5"/>
          <p:cNvSpPr/>
          <p:nvPr/>
        </p:nvSpPr>
        <p:spPr>
          <a:xfrm>
            <a:off x="533400" y="1997839"/>
            <a:ext cx="7772400" cy="3970318"/>
          </a:xfrm>
          <a:prstGeom prst="rect">
            <a:avLst/>
          </a:prstGeom>
        </p:spPr>
        <p:txBody>
          <a:bodyPr wrap="square">
            <a:spAutoFit/>
          </a:bodyPr>
          <a:lstStyle/>
          <a:p>
            <a:pPr algn="l" rtl="0"/>
            <a:r>
              <a:rPr lang="en-US" sz="2800" dirty="0" smtClean="0"/>
              <a:t>It is most commonly used model type and one of the oldest</a:t>
            </a:r>
          </a:p>
          <a:p>
            <a:pPr algn="l" rtl="0"/>
            <a:r>
              <a:rPr lang="en-US" sz="2800" dirty="0" smtClean="0"/>
              <a:t>The pollutant follow a normal probability distribution</a:t>
            </a:r>
          </a:p>
          <a:p>
            <a:pPr algn="l" rtl="0"/>
            <a:r>
              <a:rPr lang="en-US" sz="2800" dirty="0" smtClean="0"/>
              <a:t>Used for dispersion of continuous, buoyant air pollutant plume originating from ground level or elevated sources</a:t>
            </a:r>
          </a:p>
          <a:p>
            <a:pPr algn="l" rtl="0"/>
            <a:r>
              <a:rPr lang="en-US" sz="2800" dirty="0" smtClean="0"/>
              <a:t>Primary algorithm used is </a:t>
            </a:r>
            <a:r>
              <a:rPr lang="en-US" sz="2800" i="1" dirty="0" smtClean="0"/>
              <a:t>Generalized Dispersion Equation for a Continuous Point-Source Plume</a:t>
            </a:r>
            <a:endParaRPr lang="en-US" sz="2800"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bodyPr>
          <a:lstStyle/>
          <a:p>
            <a:pPr algn="ctr">
              <a:defRPr/>
            </a:pPr>
            <a:r>
              <a:rPr lang="en-US" dirty="0" smtClean="0"/>
              <a:t>Gaussian dispersion model</a:t>
            </a:r>
            <a:endParaRPr lang="en-US" dirty="0"/>
          </a:p>
        </p:txBody>
      </p:sp>
      <p:sp>
        <p:nvSpPr>
          <p:cNvPr id="34819" name="Content Placeholder 2"/>
          <p:cNvSpPr>
            <a:spLocks noGrp="1"/>
          </p:cNvSpPr>
          <p:nvPr>
            <p:ph sz="quarter" idx="1"/>
          </p:nvPr>
        </p:nvSpPr>
        <p:spPr>
          <a:xfrm>
            <a:off x="179512" y="1124744"/>
            <a:ext cx="8496944" cy="5349081"/>
          </a:xfrm>
        </p:spPr>
        <p:txBody>
          <a:bodyPr/>
          <a:lstStyle/>
          <a:p>
            <a:endParaRPr lang="ar-EG" dirty="0" smtClean="0"/>
          </a:p>
        </p:txBody>
      </p:sp>
      <p:sp>
        <p:nvSpPr>
          <p:cNvPr id="46" name="Rectangle 2"/>
          <p:cNvSpPr>
            <a:spLocks noChangeArrowheads="1"/>
          </p:cNvSpPr>
          <p:nvPr/>
        </p:nvSpPr>
        <p:spPr bwMode="auto">
          <a:xfrm>
            <a:off x="4587875" y="5257800"/>
            <a:ext cx="3413125" cy="400050"/>
          </a:xfrm>
          <a:prstGeom prst="rect">
            <a:avLst/>
          </a:prstGeom>
          <a:gradFill rotWithShape="0">
            <a:gsLst>
              <a:gs pos="0">
                <a:schemeClr val="accent2"/>
              </a:gs>
              <a:gs pos="100000">
                <a:schemeClr val="accent2">
                  <a:gamma/>
                  <a:shade val="69804"/>
                  <a:invGamma/>
                </a:schemeClr>
              </a:gs>
            </a:gsLst>
            <a:lin ang="5400000" scaled="1"/>
          </a:gradFill>
          <a:ln w="9525">
            <a:noFill/>
            <a:miter lim="800000"/>
            <a:headEnd/>
            <a:tailEnd/>
          </a:ln>
          <a:effectLst>
            <a:outerShdw dist="107763" dir="2700000" algn="ctr" rotWithShape="0">
              <a:schemeClr val="tx2"/>
            </a:outerShdw>
          </a:effectLst>
        </p:spPr>
        <p:txBody>
          <a:bodyPr lIns="92075" tIns="46038" rIns="92075" bIns="46038">
            <a:spAutoFit/>
          </a:bodyPr>
          <a:lstStyle/>
          <a:p>
            <a:pPr>
              <a:defRPr/>
            </a:pPr>
            <a:r>
              <a:rPr lang="en-US" sz="2000" dirty="0">
                <a:solidFill>
                  <a:srgbClr val="000404"/>
                </a:solidFill>
                <a:latin typeface="Times New Roman" pitchFamily="18" charset="0"/>
              </a:rPr>
              <a:t>C(x,y,z) Downwind at (x,y,z)  ?</a:t>
            </a:r>
          </a:p>
        </p:txBody>
      </p:sp>
      <p:sp>
        <p:nvSpPr>
          <p:cNvPr id="34821" name="Oval 3" descr="Large confetti"/>
          <p:cNvSpPr>
            <a:spLocks noChangeArrowheads="1"/>
          </p:cNvSpPr>
          <p:nvPr/>
        </p:nvSpPr>
        <p:spPr bwMode="auto">
          <a:xfrm rot="-1560000">
            <a:off x="2322513" y="2405063"/>
            <a:ext cx="277812" cy="411162"/>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2" name="Oval 4" descr="Large confetti"/>
          <p:cNvSpPr>
            <a:spLocks noChangeArrowheads="1"/>
          </p:cNvSpPr>
          <p:nvPr/>
        </p:nvSpPr>
        <p:spPr bwMode="auto">
          <a:xfrm rot="-1560000">
            <a:off x="3657600" y="1828800"/>
            <a:ext cx="514350" cy="909638"/>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3" name="Oval 5" descr="Large confetti"/>
          <p:cNvSpPr>
            <a:spLocks noChangeArrowheads="1"/>
          </p:cNvSpPr>
          <p:nvPr/>
        </p:nvSpPr>
        <p:spPr bwMode="auto">
          <a:xfrm rot="-1560000">
            <a:off x="2889250" y="2173288"/>
            <a:ext cx="420688" cy="596900"/>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4" name="Oval 6" descr="Large confetti"/>
          <p:cNvSpPr>
            <a:spLocks noChangeArrowheads="1"/>
          </p:cNvSpPr>
          <p:nvPr/>
        </p:nvSpPr>
        <p:spPr bwMode="auto">
          <a:xfrm rot="-1560000">
            <a:off x="1885950" y="2608263"/>
            <a:ext cx="153988" cy="296862"/>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5" name="Oval 7" descr="Large confetti"/>
          <p:cNvSpPr>
            <a:spLocks noChangeArrowheads="1"/>
          </p:cNvSpPr>
          <p:nvPr/>
        </p:nvSpPr>
        <p:spPr bwMode="auto">
          <a:xfrm rot="-1560000">
            <a:off x="4506913" y="1446213"/>
            <a:ext cx="730250" cy="1150937"/>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6" name="Oval 8"/>
          <p:cNvSpPr>
            <a:spLocks noChangeArrowheads="1"/>
          </p:cNvSpPr>
          <p:nvPr/>
        </p:nvSpPr>
        <p:spPr bwMode="auto">
          <a:xfrm>
            <a:off x="1433513" y="5746750"/>
            <a:ext cx="323850" cy="65088"/>
          </a:xfrm>
          <a:prstGeom prst="ellipse">
            <a:avLst/>
          </a:prstGeom>
          <a:gradFill rotWithShape="0">
            <a:gsLst>
              <a:gs pos="0">
                <a:srgbClr val="5E5E5E"/>
              </a:gs>
              <a:gs pos="100000">
                <a:srgbClr val="868686"/>
              </a:gs>
            </a:gsLst>
            <a:lin ang="18900000" scaled="1"/>
          </a:gradFill>
          <a:ln w="9525">
            <a:noFill/>
            <a:round/>
            <a:headEnd/>
            <a:tailEnd/>
          </a:ln>
        </p:spPr>
        <p:txBody>
          <a:bodyPr wrap="none" anchor="ctr"/>
          <a:lstStyle/>
          <a:p>
            <a:endParaRPr lang="ar-EG"/>
          </a:p>
        </p:txBody>
      </p:sp>
      <p:sp>
        <p:nvSpPr>
          <p:cNvPr id="34827" name="Line 10"/>
          <p:cNvSpPr>
            <a:spLocks noChangeShapeType="1"/>
          </p:cNvSpPr>
          <p:nvPr/>
        </p:nvSpPr>
        <p:spPr bwMode="auto">
          <a:xfrm>
            <a:off x="1600200" y="5791200"/>
            <a:ext cx="2876550" cy="476250"/>
          </a:xfrm>
          <a:prstGeom prst="line">
            <a:avLst/>
          </a:prstGeom>
          <a:noFill/>
          <a:ln w="12700">
            <a:solidFill>
              <a:srgbClr val="000000"/>
            </a:solidFill>
            <a:round/>
            <a:headEnd type="none" w="sm" len="sm"/>
            <a:tailEnd type="stealth" w="med" len="lg"/>
          </a:ln>
        </p:spPr>
        <p:txBody>
          <a:bodyPr wrap="none" anchor="ctr"/>
          <a:lstStyle/>
          <a:p>
            <a:endParaRPr lang="ar-EG"/>
          </a:p>
        </p:txBody>
      </p:sp>
      <p:sp>
        <p:nvSpPr>
          <p:cNvPr id="34828" name="Line 11"/>
          <p:cNvSpPr>
            <a:spLocks noChangeShapeType="1"/>
          </p:cNvSpPr>
          <p:nvPr/>
        </p:nvSpPr>
        <p:spPr bwMode="auto">
          <a:xfrm flipV="1">
            <a:off x="1600200" y="4551363"/>
            <a:ext cx="4495800" cy="1239837"/>
          </a:xfrm>
          <a:prstGeom prst="line">
            <a:avLst/>
          </a:prstGeom>
          <a:noFill/>
          <a:ln w="12700">
            <a:solidFill>
              <a:srgbClr val="000000"/>
            </a:solidFill>
            <a:round/>
            <a:headEnd type="none" w="sm" len="sm"/>
            <a:tailEnd type="stealth" w="med" len="lg"/>
          </a:ln>
        </p:spPr>
        <p:txBody>
          <a:bodyPr wrap="none" anchor="ctr"/>
          <a:lstStyle/>
          <a:p>
            <a:endParaRPr lang="ar-EG"/>
          </a:p>
        </p:txBody>
      </p:sp>
      <p:sp>
        <p:nvSpPr>
          <p:cNvPr id="34829" name="Rectangle 12"/>
          <p:cNvSpPr>
            <a:spLocks noChangeArrowheads="1"/>
          </p:cNvSpPr>
          <p:nvPr/>
        </p:nvSpPr>
        <p:spPr bwMode="auto">
          <a:xfrm>
            <a:off x="1431925" y="3471863"/>
            <a:ext cx="323850" cy="2316162"/>
          </a:xfrm>
          <a:prstGeom prst="rect">
            <a:avLst/>
          </a:prstGeom>
          <a:gradFill rotWithShape="0">
            <a:gsLst>
              <a:gs pos="0">
                <a:srgbClr val="868686"/>
              </a:gs>
              <a:gs pos="50000">
                <a:srgbClr val="5E5E5E"/>
              </a:gs>
              <a:gs pos="100000">
                <a:srgbClr val="868686"/>
              </a:gs>
            </a:gsLst>
            <a:lin ang="0" scaled="1"/>
          </a:gradFill>
          <a:ln w="9525">
            <a:noFill/>
            <a:miter lim="800000"/>
            <a:headEnd/>
            <a:tailEnd/>
          </a:ln>
        </p:spPr>
        <p:txBody>
          <a:bodyPr wrap="none" anchor="ctr"/>
          <a:lstStyle/>
          <a:p>
            <a:endParaRPr lang="ar-EG"/>
          </a:p>
        </p:txBody>
      </p:sp>
      <p:sp>
        <p:nvSpPr>
          <p:cNvPr id="56" name="Oval 13"/>
          <p:cNvSpPr>
            <a:spLocks noChangeArrowheads="1"/>
          </p:cNvSpPr>
          <p:nvPr/>
        </p:nvSpPr>
        <p:spPr bwMode="auto">
          <a:xfrm>
            <a:off x="1433513" y="3362325"/>
            <a:ext cx="319087" cy="174625"/>
          </a:xfrm>
          <a:prstGeom prst="ellipse">
            <a:avLst/>
          </a:prstGeom>
          <a:gradFill rotWithShape="0">
            <a:gsLst>
              <a:gs pos="0">
                <a:schemeClr val="tx1"/>
              </a:gs>
              <a:gs pos="50000">
                <a:schemeClr val="tx1">
                  <a:gamma/>
                  <a:tint val="70196"/>
                  <a:invGamma/>
                </a:schemeClr>
              </a:gs>
              <a:gs pos="100000">
                <a:schemeClr val="tx1"/>
              </a:gs>
            </a:gsLst>
            <a:lin ang="18900000" scaled="1"/>
          </a:gradFill>
          <a:ln w="9525">
            <a:noFill/>
            <a:round/>
            <a:headEnd/>
            <a:tailEnd/>
          </a:ln>
          <a:effectLst/>
        </p:spPr>
        <p:txBody>
          <a:bodyPr wrap="none" anchor="ctr"/>
          <a:lstStyle/>
          <a:p>
            <a:pPr>
              <a:defRPr/>
            </a:pPr>
            <a:endParaRPr lang="en-US" dirty="0">
              <a:latin typeface="Arial" charset="0"/>
            </a:endParaRPr>
          </a:p>
        </p:txBody>
      </p:sp>
      <p:sp>
        <p:nvSpPr>
          <p:cNvPr id="34831" name="Line 14"/>
          <p:cNvSpPr>
            <a:spLocks noChangeShapeType="1"/>
          </p:cNvSpPr>
          <p:nvPr/>
        </p:nvSpPr>
        <p:spPr bwMode="auto">
          <a:xfrm>
            <a:off x="1600200" y="1314450"/>
            <a:ext cx="0" cy="2171700"/>
          </a:xfrm>
          <a:prstGeom prst="line">
            <a:avLst/>
          </a:prstGeom>
          <a:noFill/>
          <a:ln w="12700">
            <a:solidFill>
              <a:srgbClr val="000000"/>
            </a:solidFill>
            <a:round/>
            <a:headEnd type="stealth" w="med" len="lg"/>
            <a:tailEnd type="none" w="sm" len="sm"/>
          </a:ln>
        </p:spPr>
        <p:txBody>
          <a:bodyPr wrap="none" anchor="ctr"/>
          <a:lstStyle/>
          <a:p>
            <a:endParaRPr lang="ar-EG"/>
          </a:p>
        </p:txBody>
      </p:sp>
      <p:sp>
        <p:nvSpPr>
          <p:cNvPr id="34832" name="Arc 15"/>
          <p:cNvSpPr>
            <a:spLocks/>
          </p:cNvSpPr>
          <p:nvPr/>
        </p:nvSpPr>
        <p:spPr bwMode="auto">
          <a:xfrm rot="10200000">
            <a:off x="1511300" y="2611438"/>
            <a:ext cx="641350" cy="83661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type="none" w="sm" len="sm"/>
            <a:tailEnd type="none" w="sm" len="sm"/>
          </a:ln>
        </p:spPr>
        <p:txBody>
          <a:bodyPr wrap="none" anchor="ctr"/>
          <a:lstStyle/>
          <a:p>
            <a:endParaRPr lang="ar-EG"/>
          </a:p>
        </p:txBody>
      </p:sp>
      <p:sp>
        <p:nvSpPr>
          <p:cNvPr id="34833" name="Arc 16"/>
          <p:cNvSpPr>
            <a:spLocks/>
          </p:cNvSpPr>
          <p:nvPr/>
        </p:nvSpPr>
        <p:spPr bwMode="auto">
          <a:xfrm rot="10800000">
            <a:off x="1625600" y="2849563"/>
            <a:ext cx="584200" cy="655637"/>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type="none" w="sm" len="sm"/>
            <a:tailEnd type="none" w="sm" len="sm"/>
          </a:ln>
        </p:spPr>
        <p:txBody>
          <a:bodyPr wrap="none" anchor="ctr"/>
          <a:lstStyle/>
          <a:p>
            <a:endParaRPr lang="ar-EG"/>
          </a:p>
        </p:txBody>
      </p:sp>
      <p:sp>
        <p:nvSpPr>
          <p:cNvPr id="34834" name="Line 17"/>
          <p:cNvSpPr>
            <a:spLocks noChangeShapeType="1"/>
          </p:cNvSpPr>
          <p:nvPr/>
        </p:nvSpPr>
        <p:spPr bwMode="auto">
          <a:xfrm flipV="1">
            <a:off x="2009775" y="1495425"/>
            <a:ext cx="2628900" cy="108585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35" name="Line 18"/>
          <p:cNvSpPr>
            <a:spLocks noChangeShapeType="1"/>
          </p:cNvSpPr>
          <p:nvPr/>
        </p:nvSpPr>
        <p:spPr bwMode="auto">
          <a:xfrm flipV="1">
            <a:off x="2190750" y="2562225"/>
            <a:ext cx="2905125" cy="2667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36" name="Arc 19"/>
          <p:cNvSpPr>
            <a:spLocks/>
          </p:cNvSpPr>
          <p:nvPr/>
        </p:nvSpPr>
        <p:spPr bwMode="auto">
          <a:xfrm>
            <a:off x="1601788" y="2744788"/>
            <a:ext cx="247650" cy="714375"/>
          </a:xfrm>
          <a:custGeom>
            <a:avLst/>
            <a:gdLst>
              <a:gd name="T0" fmla="*/ 0 w 21600"/>
              <a:gd name="T1" fmla="*/ 2147483647 h 21600"/>
              <a:gd name="T2" fmla="*/ 370858951 w 21600"/>
              <a:gd name="T3" fmla="*/ 0 h 21600"/>
              <a:gd name="T4" fmla="*/ 373243178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4"/>
                  <a:pt x="9586" y="76"/>
                  <a:pt x="21462" y="0"/>
                </a:cubicBezTo>
              </a:path>
              <a:path w="21600" h="21600" stroke="0" extrusionOk="0">
                <a:moveTo>
                  <a:pt x="0" y="21600"/>
                </a:moveTo>
                <a:cubicBezTo>
                  <a:pt x="0" y="9724"/>
                  <a:pt x="9586" y="76"/>
                  <a:pt x="21462" y="0"/>
                </a:cubicBezTo>
                <a:lnTo>
                  <a:pt x="21600" y="21600"/>
                </a:lnTo>
                <a:close/>
              </a:path>
            </a:pathLst>
          </a:custGeom>
          <a:noFill/>
          <a:ln w="12700" cap="rnd">
            <a:solidFill>
              <a:schemeClr val="bg1"/>
            </a:solidFill>
            <a:round/>
            <a:headEnd type="none" w="sm" len="sm"/>
            <a:tailEnd type="none" w="sm" len="sm"/>
          </a:ln>
        </p:spPr>
        <p:txBody>
          <a:bodyPr wrap="none" anchor="ctr"/>
          <a:lstStyle/>
          <a:p>
            <a:endParaRPr lang="ar-EG"/>
          </a:p>
        </p:txBody>
      </p:sp>
      <p:sp>
        <p:nvSpPr>
          <p:cNvPr id="34837" name="Line 20"/>
          <p:cNvSpPr>
            <a:spLocks noChangeShapeType="1"/>
          </p:cNvSpPr>
          <p:nvPr/>
        </p:nvSpPr>
        <p:spPr bwMode="auto">
          <a:xfrm flipV="1">
            <a:off x="1819275" y="1943100"/>
            <a:ext cx="2657475" cy="8001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38" name="Arc 21"/>
          <p:cNvSpPr>
            <a:spLocks/>
          </p:cNvSpPr>
          <p:nvPr/>
        </p:nvSpPr>
        <p:spPr bwMode="auto">
          <a:xfrm>
            <a:off x="1611313" y="2859088"/>
            <a:ext cx="228600" cy="638175"/>
          </a:xfrm>
          <a:custGeom>
            <a:avLst/>
            <a:gdLst>
              <a:gd name="T0" fmla="*/ 0 w 21600"/>
              <a:gd name="T1" fmla="*/ 2147483647 h 21599"/>
              <a:gd name="T2" fmla="*/ 269102658 w 21600"/>
              <a:gd name="T3" fmla="*/ 0 h 21599"/>
              <a:gd name="T4" fmla="*/ 270983951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noFill/>
          <a:ln w="12700" cap="rnd">
            <a:solidFill>
              <a:srgbClr val="000000"/>
            </a:solidFill>
            <a:round/>
            <a:headEnd type="none" w="sm" len="sm"/>
            <a:tailEnd type="none" w="sm" len="sm"/>
          </a:ln>
        </p:spPr>
        <p:txBody>
          <a:bodyPr wrap="none" anchor="ctr"/>
          <a:lstStyle/>
          <a:p>
            <a:endParaRPr lang="ar-EG"/>
          </a:p>
        </p:txBody>
      </p:sp>
      <p:sp>
        <p:nvSpPr>
          <p:cNvPr id="34839" name="Line 22"/>
          <p:cNvSpPr>
            <a:spLocks noChangeShapeType="1"/>
          </p:cNvSpPr>
          <p:nvPr/>
        </p:nvSpPr>
        <p:spPr bwMode="auto">
          <a:xfrm flipV="1">
            <a:off x="1809750" y="2009775"/>
            <a:ext cx="3419475" cy="85725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0" name="Line 23"/>
          <p:cNvSpPr>
            <a:spLocks noChangeShapeType="1"/>
          </p:cNvSpPr>
          <p:nvPr/>
        </p:nvSpPr>
        <p:spPr bwMode="auto">
          <a:xfrm flipV="1">
            <a:off x="1609725" y="1781175"/>
            <a:ext cx="4086225" cy="1057275"/>
          </a:xfrm>
          <a:prstGeom prst="line">
            <a:avLst/>
          </a:prstGeom>
          <a:noFill/>
          <a:ln w="12700">
            <a:solidFill>
              <a:srgbClr val="000000"/>
            </a:solidFill>
            <a:round/>
            <a:headEnd type="none" w="sm" len="sm"/>
            <a:tailEnd type="stealth" w="med" len="lg"/>
          </a:ln>
        </p:spPr>
        <p:txBody>
          <a:bodyPr wrap="none" anchor="ctr"/>
          <a:lstStyle/>
          <a:p>
            <a:endParaRPr lang="ar-EG"/>
          </a:p>
        </p:txBody>
      </p:sp>
      <p:sp>
        <p:nvSpPr>
          <p:cNvPr id="34841" name="Line 24"/>
          <p:cNvSpPr>
            <a:spLocks noChangeShapeType="1"/>
          </p:cNvSpPr>
          <p:nvPr/>
        </p:nvSpPr>
        <p:spPr bwMode="auto">
          <a:xfrm flipH="1">
            <a:off x="323850" y="2857500"/>
            <a:ext cx="1181100" cy="2667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2" name="Line 25"/>
          <p:cNvSpPr>
            <a:spLocks noChangeShapeType="1"/>
          </p:cNvSpPr>
          <p:nvPr/>
        </p:nvSpPr>
        <p:spPr bwMode="auto">
          <a:xfrm flipH="1">
            <a:off x="628650" y="3505200"/>
            <a:ext cx="685800" cy="1905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3" name="Line 26"/>
          <p:cNvSpPr>
            <a:spLocks noChangeShapeType="1"/>
          </p:cNvSpPr>
          <p:nvPr/>
        </p:nvSpPr>
        <p:spPr bwMode="auto">
          <a:xfrm flipH="1">
            <a:off x="400050" y="5810250"/>
            <a:ext cx="933450" cy="2286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4" name="Line 27"/>
          <p:cNvSpPr>
            <a:spLocks noChangeShapeType="1"/>
          </p:cNvSpPr>
          <p:nvPr/>
        </p:nvSpPr>
        <p:spPr bwMode="auto">
          <a:xfrm>
            <a:off x="781050" y="3028950"/>
            <a:ext cx="0" cy="628650"/>
          </a:xfrm>
          <a:prstGeom prst="line">
            <a:avLst/>
          </a:prstGeom>
          <a:noFill/>
          <a:ln w="12700">
            <a:solidFill>
              <a:srgbClr val="000000"/>
            </a:solidFill>
            <a:round/>
            <a:headEnd type="stealth" w="med" len="med"/>
            <a:tailEnd type="stealth" w="med" len="med"/>
          </a:ln>
        </p:spPr>
        <p:txBody>
          <a:bodyPr wrap="none" anchor="ctr"/>
          <a:lstStyle/>
          <a:p>
            <a:endParaRPr lang="ar-EG"/>
          </a:p>
        </p:txBody>
      </p:sp>
      <p:sp>
        <p:nvSpPr>
          <p:cNvPr id="34845" name="Line 28"/>
          <p:cNvSpPr>
            <a:spLocks noChangeShapeType="1"/>
          </p:cNvSpPr>
          <p:nvPr/>
        </p:nvSpPr>
        <p:spPr bwMode="auto">
          <a:xfrm>
            <a:off x="781050" y="3638550"/>
            <a:ext cx="0" cy="2286000"/>
          </a:xfrm>
          <a:prstGeom prst="line">
            <a:avLst/>
          </a:prstGeom>
          <a:noFill/>
          <a:ln w="12700">
            <a:solidFill>
              <a:srgbClr val="000000"/>
            </a:solidFill>
            <a:round/>
            <a:headEnd type="stealth" w="med" len="med"/>
            <a:tailEnd type="stealth" w="med" len="med"/>
          </a:ln>
        </p:spPr>
        <p:txBody>
          <a:bodyPr wrap="none" anchor="ctr"/>
          <a:lstStyle/>
          <a:p>
            <a:endParaRPr lang="ar-EG"/>
          </a:p>
        </p:txBody>
      </p:sp>
      <p:sp>
        <p:nvSpPr>
          <p:cNvPr id="34846" name="Rectangle 29"/>
          <p:cNvSpPr>
            <a:spLocks noChangeArrowheads="1"/>
          </p:cNvSpPr>
          <p:nvPr/>
        </p:nvSpPr>
        <p:spPr bwMode="auto">
          <a:xfrm>
            <a:off x="838200" y="3048000"/>
            <a:ext cx="522288"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Symbol" pitchFamily="18" charset="2"/>
              </a:rPr>
              <a:t>D</a:t>
            </a:r>
            <a:r>
              <a:rPr lang="en-US">
                <a:solidFill>
                  <a:srgbClr val="000404"/>
                </a:solidFill>
                <a:latin typeface="Times New Roman" pitchFamily="18" charset="0"/>
              </a:rPr>
              <a:t>h</a:t>
            </a:r>
            <a:endParaRPr lang="en-US">
              <a:solidFill>
                <a:srgbClr val="FFFF66"/>
              </a:solidFill>
              <a:latin typeface="Times New Roman" pitchFamily="18" charset="0"/>
            </a:endParaRPr>
          </a:p>
        </p:txBody>
      </p:sp>
      <p:sp>
        <p:nvSpPr>
          <p:cNvPr id="34847" name="Rectangle 30"/>
          <p:cNvSpPr>
            <a:spLocks noChangeArrowheads="1"/>
          </p:cNvSpPr>
          <p:nvPr/>
        </p:nvSpPr>
        <p:spPr bwMode="auto">
          <a:xfrm>
            <a:off x="822325" y="4479925"/>
            <a:ext cx="3365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h</a:t>
            </a:r>
            <a:endParaRPr lang="en-US">
              <a:solidFill>
                <a:srgbClr val="FFFF66"/>
              </a:solidFill>
              <a:latin typeface="Times New Roman" pitchFamily="18" charset="0"/>
            </a:endParaRPr>
          </a:p>
        </p:txBody>
      </p:sp>
      <p:sp>
        <p:nvSpPr>
          <p:cNvPr id="34848" name="Line 31"/>
          <p:cNvSpPr>
            <a:spLocks noChangeShapeType="1"/>
          </p:cNvSpPr>
          <p:nvPr/>
        </p:nvSpPr>
        <p:spPr bwMode="auto">
          <a:xfrm>
            <a:off x="514350" y="3124200"/>
            <a:ext cx="0" cy="2857500"/>
          </a:xfrm>
          <a:prstGeom prst="line">
            <a:avLst/>
          </a:prstGeom>
          <a:noFill/>
          <a:ln w="12700">
            <a:solidFill>
              <a:srgbClr val="000000"/>
            </a:solidFill>
            <a:round/>
            <a:headEnd type="stealth" w="med" len="med"/>
            <a:tailEnd type="stealth" w="med" len="med"/>
          </a:ln>
        </p:spPr>
        <p:txBody>
          <a:bodyPr wrap="none" anchor="ctr"/>
          <a:lstStyle/>
          <a:p>
            <a:endParaRPr lang="ar-EG"/>
          </a:p>
        </p:txBody>
      </p:sp>
      <p:sp>
        <p:nvSpPr>
          <p:cNvPr id="34849" name="Rectangle 32"/>
          <p:cNvSpPr>
            <a:spLocks noChangeArrowheads="1"/>
          </p:cNvSpPr>
          <p:nvPr/>
        </p:nvSpPr>
        <p:spPr bwMode="auto">
          <a:xfrm>
            <a:off x="136525" y="4251325"/>
            <a:ext cx="404813"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H</a:t>
            </a:r>
            <a:endParaRPr lang="en-US">
              <a:solidFill>
                <a:srgbClr val="FFFF66"/>
              </a:solidFill>
              <a:latin typeface="Times New Roman" pitchFamily="18" charset="0"/>
            </a:endParaRPr>
          </a:p>
        </p:txBody>
      </p:sp>
      <p:sp>
        <p:nvSpPr>
          <p:cNvPr id="34850" name="Rectangle 33"/>
          <p:cNvSpPr>
            <a:spLocks noChangeArrowheads="1"/>
          </p:cNvSpPr>
          <p:nvPr/>
        </p:nvSpPr>
        <p:spPr bwMode="auto">
          <a:xfrm>
            <a:off x="1679575" y="1165225"/>
            <a:ext cx="319088"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z</a:t>
            </a:r>
            <a:endParaRPr lang="en-US">
              <a:solidFill>
                <a:srgbClr val="FFFF66"/>
              </a:solidFill>
              <a:latin typeface="Times New Roman" pitchFamily="18" charset="0"/>
            </a:endParaRPr>
          </a:p>
        </p:txBody>
      </p:sp>
      <p:sp>
        <p:nvSpPr>
          <p:cNvPr id="34851" name="Rectangle 34"/>
          <p:cNvSpPr>
            <a:spLocks noChangeArrowheads="1"/>
          </p:cNvSpPr>
          <p:nvPr/>
        </p:nvSpPr>
        <p:spPr bwMode="auto">
          <a:xfrm>
            <a:off x="6029325" y="4581525"/>
            <a:ext cx="3365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x</a:t>
            </a:r>
            <a:endParaRPr lang="en-US">
              <a:solidFill>
                <a:srgbClr val="FFFF66"/>
              </a:solidFill>
              <a:latin typeface="Times New Roman" pitchFamily="18" charset="0"/>
            </a:endParaRPr>
          </a:p>
        </p:txBody>
      </p:sp>
      <p:sp>
        <p:nvSpPr>
          <p:cNvPr id="34852" name="Rectangle 35"/>
          <p:cNvSpPr>
            <a:spLocks noChangeArrowheads="1"/>
          </p:cNvSpPr>
          <p:nvPr/>
        </p:nvSpPr>
        <p:spPr bwMode="auto">
          <a:xfrm>
            <a:off x="4479925" y="5813425"/>
            <a:ext cx="3365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y</a:t>
            </a:r>
            <a:endParaRPr lang="en-US">
              <a:solidFill>
                <a:srgbClr val="FFFF66"/>
              </a:solidFill>
              <a:latin typeface="Times New Roman" pitchFamily="18" charset="0"/>
            </a:endParaRPr>
          </a:p>
        </p:txBody>
      </p:sp>
      <p:sp>
        <p:nvSpPr>
          <p:cNvPr id="34853" name="Rectangle 36"/>
          <p:cNvSpPr>
            <a:spLocks noChangeArrowheads="1"/>
          </p:cNvSpPr>
          <p:nvPr/>
        </p:nvSpPr>
        <p:spPr bwMode="auto">
          <a:xfrm>
            <a:off x="4797425" y="2135188"/>
            <a:ext cx="455613" cy="457200"/>
          </a:xfrm>
          <a:prstGeom prst="rect">
            <a:avLst/>
          </a:prstGeom>
          <a:noFill/>
          <a:ln w="9525">
            <a:noFill/>
            <a:miter lim="800000"/>
            <a:headEnd/>
            <a:tailEnd/>
          </a:ln>
        </p:spPr>
        <p:txBody>
          <a:bodyPr wrap="none" lIns="92075" tIns="46038" rIns="92075" bIns="46038">
            <a:spAutoFit/>
          </a:bodyPr>
          <a:lstStyle/>
          <a:p>
            <a:r>
              <a:rPr lang="en-US">
                <a:solidFill>
                  <a:srgbClr val="FFFF00"/>
                </a:solidFill>
                <a:latin typeface="Wingdings" pitchFamily="2" charset="2"/>
              </a:rPr>
              <a:t>¤</a:t>
            </a:r>
          </a:p>
        </p:txBody>
      </p:sp>
      <p:sp>
        <p:nvSpPr>
          <p:cNvPr id="34854" name="Line 37"/>
          <p:cNvSpPr>
            <a:spLocks noChangeShapeType="1"/>
          </p:cNvSpPr>
          <p:nvPr/>
        </p:nvSpPr>
        <p:spPr bwMode="auto">
          <a:xfrm>
            <a:off x="5005388" y="2344738"/>
            <a:ext cx="0" cy="2857500"/>
          </a:xfrm>
          <a:prstGeom prst="line">
            <a:avLst/>
          </a:prstGeom>
          <a:noFill/>
          <a:ln w="12700">
            <a:solidFill>
              <a:srgbClr val="000000"/>
            </a:solidFill>
            <a:round/>
            <a:headEnd type="stealth" w="med" len="med"/>
            <a:tailEnd type="none" w="sm" len="sm"/>
          </a:ln>
        </p:spPr>
        <p:txBody>
          <a:bodyPr wrap="none" anchor="ctr"/>
          <a:lstStyle/>
          <a:p>
            <a:endParaRPr lang="ar-EG"/>
          </a:p>
        </p:txBody>
      </p:sp>
      <p:sp>
        <p:nvSpPr>
          <p:cNvPr id="34855" name="Line 38"/>
          <p:cNvSpPr>
            <a:spLocks noChangeShapeType="1"/>
          </p:cNvSpPr>
          <p:nvPr/>
        </p:nvSpPr>
        <p:spPr bwMode="auto">
          <a:xfrm>
            <a:off x="4165600" y="5097463"/>
            <a:ext cx="850900" cy="109537"/>
          </a:xfrm>
          <a:prstGeom prst="line">
            <a:avLst/>
          </a:prstGeom>
          <a:noFill/>
          <a:ln w="12700">
            <a:solidFill>
              <a:srgbClr val="000000"/>
            </a:solidFill>
            <a:round/>
            <a:headEnd type="none" w="sm" len="sm"/>
            <a:tailEnd type="stealth" w="med" len="med"/>
          </a:ln>
        </p:spPr>
        <p:txBody>
          <a:bodyPr wrap="none" anchor="ctr"/>
          <a:lstStyle/>
          <a:p>
            <a:endParaRPr lang="ar-EG"/>
          </a:p>
        </p:txBody>
      </p:sp>
      <p:sp>
        <p:nvSpPr>
          <p:cNvPr id="34856" name="Rectangle 39"/>
          <p:cNvSpPr>
            <a:spLocks noChangeArrowheads="1"/>
          </p:cNvSpPr>
          <p:nvPr/>
        </p:nvSpPr>
        <p:spPr bwMode="auto">
          <a:xfrm>
            <a:off x="6289675" y="2270125"/>
            <a:ext cx="1816100" cy="400050"/>
          </a:xfrm>
          <a:prstGeom prst="rect">
            <a:avLst/>
          </a:prstGeom>
          <a:noFill/>
          <a:ln w="9525">
            <a:noFill/>
            <a:miter lim="800000"/>
            <a:headEnd/>
            <a:tailEnd/>
          </a:ln>
        </p:spPr>
        <p:txBody>
          <a:bodyPr wrap="none" lIns="92075" tIns="46038" rIns="92075" bIns="46038">
            <a:spAutoFit/>
          </a:bodyPr>
          <a:lstStyle/>
          <a:p>
            <a:r>
              <a:rPr lang="en-US" sz="2000">
                <a:solidFill>
                  <a:srgbClr val="000404"/>
                </a:solidFill>
                <a:latin typeface="Symbol" pitchFamily="18" charset="2"/>
              </a:rPr>
              <a:t>D</a:t>
            </a:r>
            <a:r>
              <a:rPr lang="en-US" sz="2000">
                <a:solidFill>
                  <a:srgbClr val="000404"/>
                </a:solidFill>
                <a:latin typeface="Times New Roman" pitchFamily="18" charset="0"/>
              </a:rPr>
              <a:t>h = plume rise</a:t>
            </a:r>
          </a:p>
        </p:txBody>
      </p:sp>
      <p:sp>
        <p:nvSpPr>
          <p:cNvPr id="34857" name="Rectangle 40"/>
          <p:cNvSpPr>
            <a:spLocks noChangeArrowheads="1"/>
          </p:cNvSpPr>
          <p:nvPr/>
        </p:nvSpPr>
        <p:spPr bwMode="auto">
          <a:xfrm>
            <a:off x="6461125" y="2898775"/>
            <a:ext cx="1816100" cy="400050"/>
          </a:xfrm>
          <a:prstGeom prst="rect">
            <a:avLst/>
          </a:prstGeom>
          <a:noFill/>
          <a:ln w="9525">
            <a:noFill/>
            <a:miter lim="800000"/>
            <a:headEnd/>
            <a:tailEnd/>
          </a:ln>
        </p:spPr>
        <p:txBody>
          <a:bodyPr wrap="none" lIns="92075" tIns="46038" rIns="92075" bIns="46038">
            <a:spAutoFit/>
          </a:bodyPr>
          <a:lstStyle/>
          <a:p>
            <a:r>
              <a:rPr lang="en-US" sz="2000">
                <a:solidFill>
                  <a:srgbClr val="000404"/>
                </a:solidFill>
                <a:latin typeface="Times New Roman" pitchFamily="18" charset="0"/>
              </a:rPr>
              <a:t>h = stack height</a:t>
            </a:r>
          </a:p>
        </p:txBody>
      </p:sp>
      <p:sp>
        <p:nvSpPr>
          <p:cNvPr id="34858" name="Rectangle 41"/>
          <p:cNvSpPr>
            <a:spLocks noChangeArrowheads="1"/>
          </p:cNvSpPr>
          <p:nvPr/>
        </p:nvSpPr>
        <p:spPr bwMode="auto">
          <a:xfrm>
            <a:off x="6384925" y="3489325"/>
            <a:ext cx="2124075" cy="708025"/>
          </a:xfrm>
          <a:prstGeom prst="rect">
            <a:avLst/>
          </a:prstGeom>
          <a:noFill/>
          <a:ln w="9525">
            <a:noFill/>
            <a:miter lim="800000"/>
            <a:headEnd/>
            <a:tailEnd/>
          </a:ln>
        </p:spPr>
        <p:txBody>
          <a:bodyPr wrap="none" lIns="92075" tIns="46038" rIns="92075" bIns="46038">
            <a:spAutoFit/>
          </a:bodyPr>
          <a:lstStyle/>
          <a:p>
            <a:r>
              <a:rPr lang="en-US" sz="2000">
                <a:solidFill>
                  <a:srgbClr val="000404"/>
                </a:solidFill>
                <a:latin typeface="Times New Roman" pitchFamily="18" charset="0"/>
              </a:rPr>
              <a:t>H = effective stack</a:t>
            </a:r>
          </a:p>
          <a:p>
            <a:r>
              <a:rPr lang="en-US" sz="2000">
                <a:solidFill>
                  <a:srgbClr val="000404"/>
                </a:solidFill>
                <a:latin typeface="Times New Roman" pitchFamily="18" charset="0"/>
              </a:rPr>
              <a:t>       height</a:t>
            </a:r>
          </a:p>
        </p:txBody>
      </p:sp>
      <p:sp>
        <p:nvSpPr>
          <p:cNvPr id="34859" name="Rectangle 42"/>
          <p:cNvSpPr>
            <a:spLocks noChangeArrowheads="1"/>
          </p:cNvSpPr>
          <p:nvPr/>
        </p:nvSpPr>
        <p:spPr bwMode="auto">
          <a:xfrm>
            <a:off x="2193925" y="3870325"/>
            <a:ext cx="15430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H = h + </a:t>
            </a:r>
            <a:r>
              <a:rPr lang="en-US">
                <a:solidFill>
                  <a:srgbClr val="000404"/>
                </a:solidFill>
                <a:latin typeface="Symbol" pitchFamily="18" charset="2"/>
              </a:rPr>
              <a:t>D</a:t>
            </a:r>
            <a:r>
              <a:rPr lang="en-US">
                <a:solidFill>
                  <a:srgbClr val="000404"/>
                </a:solidFill>
                <a:latin typeface="Times New Roman" pitchFamily="18" charset="0"/>
              </a:rPr>
              <a:t>h</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rmAutofit fontScale="90000"/>
          </a:bodyPr>
          <a:lstStyle/>
          <a:p>
            <a:pPr algn="ctr">
              <a:defRPr/>
            </a:pPr>
            <a:r>
              <a:rPr lang="en-US" dirty="0" smtClean="0"/>
              <a:t>Gaussian dispersion model</a:t>
            </a:r>
            <a:endParaRPr lang="en-US" dirty="0"/>
          </a:p>
        </p:txBody>
      </p:sp>
      <p:sp>
        <p:nvSpPr>
          <p:cNvPr id="34819" name="Content Placeholder 2"/>
          <p:cNvSpPr>
            <a:spLocks noGrp="1"/>
          </p:cNvSpPr>
          <p:nvPr>
            <p:ph sz="quarter" idx="1"/>
          </p:nvPr>
        </p:nvSpPr>
        <p:spPr>
          <a:xfrm>
            <a:off x="179512" y="1124744"/>
            <a:ext cx="8496944" cy="5349081"/>
          </a:xfrm>
        </p:spPr>
        <p:txBody>
          <a:bodyPr/>
          <a:lstStyle/>
          <a:p>
            <a:endParaRPr lang="ar-EG" dirty="0" smtClean="0"/>
          </a:p>
        </p:txBody>
      </p:sp>
      <p:sp>
        <p:nvSpPr>
          <p:cNvPr id="46" name="Rectangle 2"/>
          <p:cNvSpPr>
            <a:spLocks noChangeArrowheads="1"/>
          </p:cNvSpPr>
          <p:nvPr/>
        </p:nvSpPr>
        <p:spPr bwMode="auto">
          <a:xfrm>
            <a:off x="4587875" y="5257800"/>
            <a:ext cx="3413125" cy="400050"/>
          </a:xfrm>
          <a:prstGeom prst="rect">
            <a:avLst/>
          </a:prstGeom>
          <a:gradFill rotWithShape="0">
            <a:gsLst>
              <a:gs pos="0">
                <a:schemeClr val="accent2"/>
              </a:gs>
              <a:gs pos="100000">
                <a:schemeClr val="accent2">
                  <a:gamma/>
                  <a:shade val="69804"/>
                  <a:invGamma/>
                </a:schemeClr>
              </a:gs>
            </a:gsLst>
            <a:lin ang="5400000" scaled="1"/>
          </a:gradFill>
          <a:ln w="9525">
            <a:noFill/>
            <a:miter lim="800000"/>
            <a:headEnd/>
            <a:tailEnd/>
          </a:ln>
          <a:effectLst>
            <a:outerShdw dist="107763" dir="2700000" algn="ctr" rotWithShape="0">
              <a:schemeClr val="tx2"/>
            </a:outerShdw>
          </a:effectLst>
        </p:spPr>
        <p:txBody>
          <a:bodyPr lIns="92075" tIns="46038" rIns="92075" bIns="46038">
            <a:spAutoFit/>
          </a:bodyPr>
          <a:lstStyle/>
          <a:p>
            <a:pPr>
              <a:defRPr/>
            </a:pPr>
            <a:r>
              <a:rPr lang="en-US" sz="2000" dirty="0">
                <a:solidFill>
                  <a:srgbClr val="000404"/>
                </a:solidFill>
                <a:latin typeface="Times New Roman" pitchFamily="18" charset="0"/>
              </a:rPr>
              <a:t>C(x,y,z) Downwind at (x,y,z)  ?</a:t>
            </a:r>
          </a:p>
        </p:txBody>
      </p:sp>
      <p:sp>
        <p:nvSpPr>
          <p:cNvPr id="34821" name="Oval 3" descr="Large confetti"/>
          <p:cNvSpPr>
            <a:spLocks noChangeArrowheads="1"/>
          </p:cNvSpPr>
          <p:nvPr/>
        </p:nvSpPr>
        <p:spPr bwMode="auto">
          <a:xfrm rot="-1560000">
            <a:off x="2322513" y="2405063"/>
            <a:ext cx="277812" cy="411162"/>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2" name="Oval 4" descr="Large confetti"/>
          <p:cNvSpPr>
            <a:spLocks noChangeArrowheads="1"/>
          </p:cNvSpPr>
          <p:nvPr/>
        </p:nvSpPr>
        <p:spPr bwMode="auto">
          <a:xfrm rot="-1560000">
            <a:off x="3657600" y="1828800"/>
            <a:ext cx="514350" cy="909638"/>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3" name="Oval 5" descr="Large confetti"/>
          <p:cNvSpPr>
            <a:spLocks noChangeArrowheads="1"/>
          </p:cNvSpPr>
          <p:nvPr/>
        </p:nvSpPr>
        <p:spPr bwMode="auto">
          <a:xfrm rot="-1560000">
            <a:off x="2889250" y="2173288"/>
            <a:ext cx="420688" cy="596900"/>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4" name="Oval 6" descr="Large confetti"/>
          <p:cNvSpPr>
            <a:spLocks noChangeArrowheads="1"/>
          </p:cNvSpPr>
          <p:nvPr/>
        </p:nvSpPr>
        <p:spPr bwMode="auto">
          <a:xfrm rot="-1560000">
            <a:off x="1885950" y="2608263"/>
            <a:ext cx="153988" cy="296862"/>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5" name="Oval 7" descr="Large confetti"/>
          <p:cNvSpPr>
            <a:spLocks noChangeArrowheads="1"/>
          </p:cNvSpPr>
          <p:nvPr/>
        </p:nvSpPr>
        <p:spPr bwMode="auto">
          <a:xfrm rot="-1560000">
            <a:off x="4506913" y="1446213"/>
            <a:ext cx="730250" cy="1150937"/>
          </a:xfrm>
          <a:prstGeom prst="ellipse">
            <a:avLst/>
          </a:prstGeom>
          <a:pattFill prst="lgConfetti">
            <a:fgClr>
              <a:schemeClr val="hlink"/>
            </a:fgClr>
            <a:bgClr>
              <a:schemeClr val="accent2"/>
            </a:bgClr>
          </a:pattFill>
          <a:ln w="9525">
            <a:noFill/>
            <a:round/>
            <a:headEnd/>
            <a:tailEnd/>
          </a:ln>
        </p:spPr>
        <p:txBody>
          <a:bodyPr wrap="none" anchor="ctr"/>
          <a:lstStyle/>
          <a:p>
            <a:endParaRPr lang="ar-EG"/>
          </a:p>
        </p:txBody>
      </p:sp>
      <p:sp>
        <p:nvSpPr>
          <p:cNvPr id="34826" name="Oval 8"/>
          <p:cNvSpPr>
            <a:spLocks noChangeArrowheads="1"/>
          </p:cNvSpPr>
          <p:nvPr/>
        </p:nvSpPr>
        <p:spPr bwMode="auto">
          <a:xfrm>
            <a:off x="1433513" y="5746750"/>
            <a:ext cx="323850" cy="65088"/>
          </a:xfrm>
          <a:prstGeom prst="ellipse">
            <a:avLst/>
          </a:prstGeom>
          <a:gradFill rotWithShape="0">
            <a:gsLst>
              <a:gs pos="0">
                <a:srgbClr val="5E5E5E"/>
              </a:gs>
              <a:gs pos="100000">
                <a:srgbClr val="868686"/>
              </a:gs>
            </a:gsLst>
            <a:lin ang="18900000" scaled="1"/>
          </a:gradFill>
          <a:ln w="9525">
            <a:noFill/>
            <a:round/>
            <a:headEnd/>
            <a:tailEnd/>
          </a:ln>
        </p:spPr>
        <p:txBody>
          <a:bodyPr wrap="none" anchor="ctr"/>
          <a:lstStyle/>
          <a:p>
            <a:endParaRPr lang="ar-EG"/>
          </a:p>
        </p:txBody>
      </p:sp>
      <p:sp>
        <p:nvSpPr>
          <p:cNvPr id="34827" name="Line 10"/>
          <p:cNvSpPr>
            <a:spLocks noChangeShapeType="1"/>
          </p:cNvSpPr>
          <p:nvPr/>
        </p:nvSpPr>
        <p:spPr bwMode="auto">
          <a:xfrm>
            <a:off x="1600200" y="5791200"/>
            <a:ext cx="2876550" cy="476250"/>
          </a:xfrm>
          <a:prstGeom prst="line">
            <a:avLst/>
          </a:prstGeom>
          <a:noFill/>
          <a:ln w="12700">
            <a:solidFill>
              <a:srgbClr val="000000"/>
            </a:solidFill>
            <a:round/>
            <a:headEnd type="none" w="sm" len="sm"/>
            <a:tailEnd type="stealth" w="med" len="lg"/>
          </a:ln>
        </p:spPr>
        <p:txBody>
          <a:bodyPr wrap="none" anchor="ctr"/>
          <a:lstStyle/>
          <a:p>
            <a:endParaRPr lang="ar-EG"/>
          </a:p>
        </p:txBody>
      </p:sp>
      <p:sp>
        <p:nvSpPr>
          <p:cNvPr id="34828" name="Line 11"/>
          <p:cNvSpPr>
            <a:spLocks noChangeShapeType="1"/>
          </p:cNvSpPr>
          <p:nvPr/>
        </p:nvSpPr>
        <p:spPr bwMode="auto">
          <a:xfrm flipV="1">
            <a:off x="1600200" y="4551363"/>
            <a:ext cx="4495800" cy="1239837"/>
          </a:xfrm>
          <a:prstGeom prst="line">
            <a:avLst/>
          </a:prstGeom>
          <a:noFill/>
          <a:ln w="12700">
            <a:solidFill>
              <a:srgbClr val="000000"/>
            </a:solidFill>
            <a:round/>
            <a:headEnd type="none" w="sm" len="sm"/>
            <a:tailEnd type="stealth" w="med" len="lg"/>
          </a:ln>
        </p:spPr>
        <p:txBody>
          <a:bodyPr wrap="none" anchor="ctr"/>
          <a:lstStyle/>
          <a:p>
            <a:endParaRPr lang="ar-EG"/>
          </a:p>
        </p:txBody>
      </p:sp>
      <p:sp>
        <p:nvSpPr>
          <p:cNvPr id="34829" name="Rectangle 12"/>
          <p:cNvSpPr>
            <a:spLocks noChangeArrowheads="1"/>
          </p:cNvSpPr>
          <p:nvPr/>
        </p:nvSpPr>
        <p:spPr bwMode="auto">
          <a:xfrm>
            <a:off x="1431925" y="3471863"/>
            <a:ext cx="323850" cy="2316162"/>
          </a:xfrm>
          <a:prstGeom prst="rect">
            <a:avLst/>
          </a:prstGeom>
          <a:gradFill rotWithShape="0">
            <a:gsLst>
              <a:gs pos="0">
                <a:srgbClr val="868686"/>
              </a:gs>
              <a:gs pos="50000">
                <a:srgbClr val="5E5E5E"/>
              </a:gs>
              <a:gs pos="100000">
                <a:srgbClr val="868686"/>
              </a:gs>
            </a:gsLst>
            <a:lin ang="0" scaled="1"/>
          </a:gradFill>
          <a:ln w="9525">
            <a:noFill/>
            <a:miter lim="800000"/>
            <a:headEnd/>
            <a:tailEnd/>
          </a:ln>
        </p:spPr>
        <p:txBody>
          <a:bodyPr wrap="none" anchor="ctr"/>
          <a:lstStyle/>
          <a:p>
            <a:endParaRPr lang="ar-EG"/>
          </a:p>
        </p:txBody>
      </p:sp>
      <p:sp>
        <p:nvSpPr>
          <p:cNvPr id="56" name="Oval 13"/>
          <p:cNvSpPr>
            <a:spLocks noChangeArrowheads="1"/>
          </p:cNvSpPr>
          <p:nvPr/>
        </p:nvSpPr>
        <p:spPr bwMode="auto">
          <a:xfrm>
            <a:off x="1433513" y="3362325"/>
            <a:ext cx="319087" cy="174625"/>
          </a:xfrm>
          <a:prstGeom prst="ellipse">
            <a:avLst/>
          </a:prstGeom>
          <a:gradFill rotWithShape="0">
            <a:gsLst>
              <a:gs pos="0">
                <a:schemeClr val="tx1"/>
              </a:gs>
              <a:gs pos="50000">
                <a:schemeClr val="tx1">
                  <a:gamma/>
                  <a:tint val="70196"/>
                  <a:invGamma/>
                </a:schemeClr>
              </a:gs>
              <a:gs pos="100000">
                <a:schemeClr val="tx1"/>
              </a:gs>
            </a:gsLst>
            <a:lin ang="18900000" scaled="1"/>
          </a:gradFill>
          <a:ln w="9525">
            <a:noFill/>
            <a:round/>
            <a:headEnd/>
            <a:tailEnd/>
          </a:ln>
          <a:effectLst/>
        </p:spPr>
        <p:txBody>
          <a:bodyPr wrap="none" anchor="ctr"/>
          <a:lstStyle/>
          <a:p>
            <a:pPr>
              <a:defRPr/>
            </a:pPr>
            <a:endParaRPr lang="en-US" dirty="0">
              <a:latin typeface="Arial" charset="0"/>
            </a:endParaRPr>
          </a:p>
        </p:txBody>
      </p:sp>
      <p:sp>
        <p:nvSpPr>
          <p:cNvPr id="34831" name="Line 14"/>
          <p:cNvSpPr>
            <a:spLocks noChangeShapeType="1"/>
          </p:cNvSpPr>
          <p:nvPr/>
        </p:nvSpPr>
        <p:spPr bwMode="auto">
          <a:xfrm>
            <a:off x="1600200" y="1314450"/>
            <a:ext cx="0" cy="2171700"/>
          </a:xfrm>
          <a:prstGeom prst="line">
            <a:avLst/>
          </a:prstGeom>
          <a:noFill/>
          <a:ln w="12700">
            <a:solidFill>
              <a:srgbClr val="000000"/>
            </a:solidFill>
            <a:round/>
            <a:headEnd type="stealth" w="med" len="lg"/>
            <a:tailEnd type="none" w="sm" len="sm"/>
          </a:ln>
        </p:spPr>
        <p:txBody>
          <a:bodyPr wrap="none" anchor="ctr"/>
          <a:lstStyle/>
          <a:p>
            <a:endParaRPr lang="ar-EG"/>
          </a:p>
        </p:txBody>
      </p:sp>
      <p:sp>
        <p:nvSpPr>
          <p:cNvPr id="34832" name="Arc 15"/>
          <p:cNvSpPr>
            <a:spLocks/>
          </p:cNvSpPr>
          <p:nvPr/>
        </p:nvSpPr>
        <p:spPr bwMode="auto">
          <a:xfrm rot="10200000">
            <a:off x="1511300" y="2611438"/>
            <a:ext cx="641350" cy="83661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type="none" w="sm" len="sm"/>
            <a:tailEnd type="none" w="sm" len="sm"/>
          </a:ln>
        </p:spPr>
        <p:txBody>
          <a:bodyPr wrap="none" anchor="ctr"/>
          <a:lstStyle/>
          <a:p>
            <a:endParaRPr lang="ar-EG"/>
          </a:p>
        </p:txBody>
      </p:sp>
      <p:sp>
        <p:nvSpPr>
          <p:cNvPr id="34833" name="Arc 16"/>
          <p:cNvSpPr>
            <a:spLocks/>
          </p:cNvSpPr>
          <p:nvPr/>
        </p:nvSpPr>
        <p:spPr bwMode="auto">
          <a:xfrm rot="10800000">
            <a:off x="1625600" y="2849563"/>
            <a:ext cx="584200" cy="655637"/>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type="none" w="sm" len="sm"/>
            <a:tailEnd type="none" w="sm" len="sm"/>
          </a:ln>
        </p:spPr>
        <p:txBody>
          <a:bodyPr wrap="none" anchor="ctr"/>
          <a:lstStyle/>
          <a:p>
            <a:endParaRPr lang="ar-EG"/>
          </a:p>
        </p:txBody>
      </p:sp>
      <p:sp>
        <p:nvSpPr>
          <p:cNvPr id="34834" name="Line 17"/>
          <p:cNvSpPr>
            <a:spLocks noChangeShapeType="1"/>
          </p:cNvSpPr>
          <p:nvPr/>
        </p:nvSpPr>
        <p:spPr bwMode="auto">
          <a:xfrm flipV="1">
            <a:off x="2009775" y="1495425"/>
            <a:ext cx="2628900" cy="108585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35" name="Line 18"/>
          <p:cNvSpPr>
            <a:spLocks noChangeShapeType="1"/>
          </p:cNvSpPr>
          <p:nvPr/>
        </p:nvSpPr>
        <p:spPr bwMode="auto">
          <a:xfrm flipV="1">
            <a:off x="2190750" y="2562225"/>
            <a:ext cx="2905125" cy="2667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36" name="Arc 19"/>
          <p:cNvSpPr>
            <a:spLocks/>
          </p:cNvSpPr>
          <p:nvPr/>
        </p:nvSpPr>
        <p:spPr bwMode="auto">
          <a:xfrm>
            <a:off x="1601788" y="2744788"/>
            <a:ext cx="247650" cy="714375"/>
          </a:xfrm>
          <a:custGeom>
            <a:avLst/>
            <a:gdLst>
              <a:gd name="T0" fmla="*/ 0 w 21600"/>
              <a:gd name="T1" fmla="*/ 2147483647 h 21600"/>
              <a:gd name="T2" fmla="*/ 370858951 w 21600"/>
              <a:gd name="T3" fmla="*/ 0 h 21600"/>
              <a:gd name="T4" fmla="*/ 373243178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4"/>
                  <a:pt x="9586" y="76"/>
                  <a:pt x="21462" y="0"/>
                </a:cubicBezTo>
              </a:path>
              <a:path w="21600" h="21600" stroke="0" extrusionOk="0">
                <a:moveTo>
                  <a:pt x="0" y="21600"/>
                </a:moveTo>
                <a:cubicBezTo>
                  <a:pt x="0" y="9724"/>
                  <a:pt x="9586" y="76"/>
                  <a:pt x="21462" y="0"/>
                </a:cubicBezTo>
                <a:lnTo>
                  <a:pt x="21600" y="21600"/>
                </a:lnTo>
                <a:close/>
              </a:path>
            </a:pathLst>
          </a:custGeom>
          <a:noFill/>
          <a:ln w="12700" cap="rnd">
            <a:solidFill>
              <a:schemeClr val="bg1"/>
            </a:solidFill>
            <a:round/>
            <a:headEnd type="none" w="sm" len="sm"/>
            <a:tailEnd type="none" w="sm" len="sm"/>
          </a:ln>
        </p:spPr>
        <p:txBody>
          <a:bodyPr wrap="none" anchor="ctr"/>
          <a:lstStyle/>
          <a:p>
            <a:endParaRPr lang="ar-EG"/>
          </a:p>
        </p:txBody>
      </p:sp>
      <p:sp>
        <p:nvSpPr>
          <p:cNvPr id="34837" name="Line 20"/>
          <p:cNvSpPr>
            <a:spLocks noChangeShapeType="1"/>
          </p:cNvSpPr>
          <p:nvPr/>
        </p:nvSpPr>
        <p:spPr bwMode="auto">
          <a:xfrm flipV="1">
            <a:off x="1819275" y="1943100"/>
            <a:ext cx="2657475" cy="8001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38" name="Arc 21"/>
          <p:cNvSpPr>
            <a:spLocks/>
          </p:cNvSpPr>
          <p:nvPr/>
        </p:nvSpPr>
        <p:spPr bwMode="auto">
          <a:xfrm>
            <a:off x="1611313" y="2859088"/>
            <a:ext cx="228600" cy="638175"/>
          </a:xfrm>
          <a:custGeom>
            <a:avLst/>
            <a:gdLst>
              <a:gd name="T0" fmla="*/ 0 w 21600"/>
              <a:gd name="T1" fmla="*/ 2147483647 h 21599"/>
              <a:gd name="T2" fmla="*/ 269102658 w 21600"/>
              <a:gd name="T3" fmla="*/ 0 h 21599"/>
              <a:gd name="T4" fmla="*/ 270983951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8"/>
                  <a:pt x="9579" y="81"/>
                  <a:pt x="21449" y="-1"/>
                </a:cubicBezTo>
              </a:path>
              <a:path w="21600" h="21599" stroke="0" extrusionOk="0">
                <a:moveTo>
                  <a:pt x="0" y="21599"/>
                </a:moveTo>
                <a:cubicBezTo>
                  <a:pt x="0" y="9728"/>
                  <a:pt x="9579" y="81"/>
                  <a:pt x="21449" y="-1"/>
                </a:cubicBezTo>
                <a:lnTo>
                  <a:pt x="21600" y="21599"/>
                </a:lnTo>
                <a:close/>
              </a:path>
            </a:pathLst>
          </a:custGeom>
          <a:noFill/>
          <a:ln w="12700" cap="rnd">
            <a:solidFill>
              <a:srgbClr val="000000"/>
            </a:solidFill>
            <a:round/>
            <a:headEnd type="none" w="sm" len="sm"/>
            <a:tailEnd type="none" w="sm" len="sm"/>
          </a:ln>
        </p:spPr>
        <p:txBody>
          <a:bodyPr wrap="none" anchor="ctr"/>
          <a:lstStyle/>
          <a:p>
            <a:endParaRPr lang="ar-EG"/>
          </a:p>
        </p:txBody>
      </p:sp>
      <p:sp>
        <p:nvSpPr>
          <p:cNvPr id="34839" name="Line 22"/>
          <p:cNvSpPr>
            <a:spLocks noChangeShapeType="1"/>
          </p:cNvSpPr>
          <p:nvPr/>
        </p:nvSpPr>
        <p:spPr bwMode="auto">
          <a:xfrm flipV="1">
            <a:off x="1809750" y="2009775"/>
            <a:ext cx="3419475" cy="85725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0" name="Line 23"/>
          <p:cNvSpPr>
            <a:spLocks noChangeShapeType="1"/>
          </p:cNvSpPr>
          <p:nvPr/>
        </p:nvSpPr>
        <p:spPr bwMode="auto">
          <a:xfrm flipV="1">
            <a:off x="1609725" y="1781175"/>
            <a:ext cx="4086225" cy="1057275"/>
          </a:xfrm>
          <a:prstGeom prst="line">
            <a:avLst/>
          </a:prstGeom>
          <a:noFill/>
          <a:ln w="12700">
            <a:solidFill>
              <a:srgbClr val="000000"/>
            </a:solidFill>
            <a:round/>
            <a:headEnd type="none" w="sm" len="sm"/>
            <a:tailEnd type="stealth" w="med" len="lg"/>
          </a:ln>
        </p:spPr>
        <p:txBody>
          <a:bodyPr wrap="none" anchor="ctr"/>
          <a:lstStyle/>
          <a:p>
            <a:endParaRPr lang="ar-EG"/>
          </a:p>
        </p:txBody>
      </p:sp>
      <p:sp>
        <p:nvSpPr>
          <p:cNvPr id="34841" name="Line 24"/>
          <p:cNvSpPr>
            <a:spLocks noChangeShapeType="1"/>
          </p:cNvSpPr>
          <p:nvPr/>
        </p:nvSpPr>
        <p:spPr bwMode="auto">
          <a:xfrm flipH="1">
            <a:off x="323850" y="2857500"/>
            <a:ext cx="1181100" cy="2667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2" name="Line 25"/>
          <p:cNvSpPr>
            <a:spLocks noChangeShapeType="1"/>
          </p:cNvSpPr>
          <p:nvPr/>
        </p:nvSpPr>
        <p:spPr bwMode="auto">
          <a:xfrm flipH="1">
            <a:off x="628650" y="3505200"/>
            <a:ext cx="685800" cy="1905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3" name="Line 26"/>
          <p:cNvSpPr>
            <a:spLocks noChangeShapeType="1"/>
          </p:cNvSpPr>
          <p:nvPr/>
        </p:nvSpPr>
        <p:spPr bwMode="auto">
          <a:xfrm flipH="1">
            <a:off x="400050" y="5810250"/>
            <a:ext cx="933450" cy="228600"/>
          </a:xfrm>
          <a:prstGeom prst="line">
            <a:avLst/>
          </a:prstGeom>
          <a:noFill/>
          <a:ln w="12700">
            <a:solidFill>
              <a:srgbClr val="000000"/>
            </a:solidFill>
            <a:round/>
            <a:headEnd type="none" w="sm" len="sm"/>
            <a:tailEnd type="none" w="sm" len="sm"/>
          </a:ln>
        </p:spPr>
        <p:txBody>
          <a:bodyPr wrap="none" anchor="ctr"/>
          <a:lstStyle/>
          <a:p>
            <a:endParaRPr lang="ar-EG"/>
          </a:p>
        </p:txBody>
      </p:sp>
      <p:sp>
        <p:nvSpPr>
          <p:cNvPr id="34844" name="Line 27"/>
          <p:cNvSpPr>
            <a:spLocks noChangeShapeType="1"/>
          </p:cNvSpPr>
          <p:nvPr/>
        </p:nvSpPr>
        <p:spPr bwMode="auto">
          <a:xfrm>
            <a:off x="781050" y="3028950"/>
            <a:ext cx="0" cy="628650"/>
          </a:xfrm>
          <a:prstGeom prst="line">
            <a:avLst/>
          </a:prstGeom>
          <a:noFill/>
          <a:ln w="12700">
            <a:solidFill>
              <a:srgbClr val="000000"/>
            </a:solidFill>
            <a:round/>
            <a:headEnd type="stealth" w="med" len="med"/>
            <a:tailEnd type="stealth" w="med" len="med"/>
          </a:ln>
        </p:spPr>
        <p:txBody>
          <a:bodyPr wrap="none" anchor="ctr"/>
          <a:lstStyle/>
          <a:p>
            <a:endParaRPr lang="ar-EG"/>
          </a:p>
        </p:txBody>
      </p:sp>
      <p:sp>
        <p:nvSpPr>
          <p:cNvPr id="34845" name="Line 28"/>
          <p:cNvSpPr>
            <a:spLocks noChangeShapeType="1"/>
          </p:cNvSpPr>
          <p:nvPr/>
        </p:nvSpPr>
        <p:spPr bwMode="auto">
          <a:xfrm>
            <a:off x="781050" y="3638550"/>
            <a:ext cx="0" cy="2286000"/>
          </a:xfrm>
          <a:prstGeom prst="line">
            <a:avLst/>
          </a:prstGeom>
          <a:noFill/>
          <a:ln w="12700">
            <a:solidFill>
              <a:srgbClr val="000000"/>
            </a:solidFill>
            <a:round/>
            <a:headEnd type="stealth" w="med" len="med"/>
            <a:tailEnd type="stealth" w="med" len="med"/>
          </a:ln>
        </p:spPr>
        <p:txBody>
          <a:bodyPr wrap="none" anchor="ctr"/>
          <a:lstStyle/>
          <a:p>
            <a:endParaRPr lang="ar-EG"/>
          </a:p>
        </p:txBody>
      </p:sp>
      <p:sp>
        <p:nvSpPr>
          <p:cNvPr id="34846" name="Rectangle 29"/>
          <p:cNvSpPr>
            <a:spLocks noChangeArrowheads="1"/>
          </p:cNvSpPr>
          <p:nvPr/>
        </p:nvSpPr>
        <p:spPr bwMode="auto">
          <a:xfrm>
            <a:off x="838200" y="3048000"/>
            <a:ext cx="522288"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Symbol" pitchFamily="18" charset="2"/>
              </a:rPr>
              <a:t>D</a:t>
            </a:r>
            <a:r>
              <a:rPr lang="en-US">
                <a:solidFill>
                  <a:srgbClr val="000404"/>
                </a:solidFill>
                <a:latin typeface="Times New Roman" pitchFamily="18" charset="0"/>
              </a:rPr>
              <a:t>h</a:t>
            </a:r>
            <a:endParaRPr lang="en-US">
              <a:solidFill>
                <a:srgbClr val="FFFF66"/>
              </a:solidFill>
              <a:latin typeface="Times New Roman" pitchFamily="18" charset="0"/>
            </a:endParaRPr>
          </a:p>
        </p:txBody>
      </p:sp>
      <p:sp>
        <p:nvSpPr>
          <p:cNvPr id="34847" name="Rectangle 30"/>
          <p:cNvSpPr>
            <a:spLocks noChangeArrowheads="1"/>
          </p:cNvSpPr>
          <p:nvPr/>
        </p:nvSpPr>
        <p:spPr bwMode="auto">
          <a:xfrm>
            <a:off x="822325" y="4479925"/>
            <a:ext cx="3365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h</a:t>
            </a:r>
            <a:endParaRPr lang="en-US">
              <a:solidFill>
                <a:srgbClr val="FFFF66"/>
              </a:solidFill>
              <a:latin typeface="Times New Roman" pitchFamily="18" charset="0"/>
            </a:endParaRPr>
          </a:p>
        </p:txBody>
      </p:sp>
      <p:sp>
        <p:nvSpPr>
          <p:cNvPr id="34848" name="Line 31"/>
          <p:cNvSpPr>
            <a:spLocks noChangeShapeType="1"/>
          </p:cNvSpPr>
          <p:nvPr/>
        </p:nvSpPr>
        <p:spPr bwMode="auto">
          <a:xfrm>
            <a:off x="514350" y="3124200"/>
            <a:ext cx="0" cy="2857500"/>
          </a:xfrm>
          <a:prstGeom prst="line">
            <a:avLst/>
          </a:prstGeom>
          <a:noFill/>
          <a:ln w="12700">
            <a:solidFill>
              <a:srgbClr val="000000"/>
            </a:solidFill>
            <a:round/>
            <a:headEnd type="stealth" w="med" len="med"/>
            <a:tailEnd type="stealth" w="med" len="med"/>
          </a:ln>
        </p:spPr>
        <p:txBody>
          <a:bodyPr wrap="none" anchor="ctr"/>
          <a:lstStyle/>
          <a:p>
            <a:endParaRPr lang="ar-EG"/>
          </a:p>
        </p:txBody>
      </p:sp>
      <p:sp>
        <p:nvSpPr>
          <p:cNvPr id="34849" name="Rectangle 32"/>
          <p:cNvSpPr>
            <a:spLocks noChangeArrowheads="1"/>
          </p:cNvSpPr>
          <p:nvPr/>
        </p:nvSpPr>
        <p:spPr bwMode="auto">
          <a:xfrm>
            <a:off x="136525" y="4251325"/>
            <a:ext cx="404813"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H</a:t>
            </a:r>
            <a:endParaRPr lang="en-US">
              <a:solidFill>
                <a:srgbClr val="FFFF66"/>
              </a:solidFill>
              <a:latin typeface="Times New Roman" pitchFamily="18" charset="0"/>
            </a:endParaRPr>
          </a:p>
        </p:txBody>
      </p:sp>
      <p:sp>
        <p:nvSpPr>
          <p:cNvPr id="34850" name="Rectangle 33"/>
          <p:cNvSpPr>
            <a:spLocks noChangeArrowheads="1"/>
          </p:cNvSpPr>
          <p:nvPr/>
        </p:nvSpPr>
        <p:spPr bwMode="auto">
          <a:xfrm>
            <a:off x="1679575" y="1165225"/>
            <a:ext cx="319088"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z</a:t>
            </a:r>
            <a:endParaRPr lang="en-US">
              <a:solidFill>
                <a:srgbClr val="FFFF66"/>
              </a:solidFill>
              <a:latin typeface="Times New Roman" pitchFamily="18" charset="0"/>
            </a:endParaRPr>
          </a:p>
        </p:txBody>
      </p:sp>
      <p:sp>
        <p:nvSpPr>
          <p:cNvPr id="34851" name="Rectangle 34"/>
          <p:cNvSpPr>
            <a:spLocks noChangeArrowheads="1"/>
          </p:cNvSpPr>
          <p:nvPr/>
        </p:nvSpPr>
        <p:spPr bwMode="auto">
          <a:xfrm>
            <a:off x="6029325" y="4581525"/>
            <a:ext cx="3365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x</a:t>
            </a:r>
            <a:endParaRPr lang="en-US">
              <a:solidFill>
                <a:srgbClr val="FFFF66"/>
              </a:solidFill>
              <a:latin typeface="Times New Roman" pitchFamily="18" charset="0"/>
            </a:endParaRPr>
          </a:p>
        </p:txBody>
      </p:sp>
      <p:sp>
        <p:nvSpPr>
          <p:cNvPr id="34852" name="Rectangle 35"/>
          <p:cNvSpPr>
            <a:spLocks noChangeArrowheads="1"/>
          </p:cNvSpPr>
          <p:nvPr/>
        </p:nvSpPr>
        <p:spPr bwMode="auto">
          <a:xfrm>
            <a:off x="4479925" y="5813425"/>
            <a:ext cx="3365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y</a:t>
            </a:r>
            <a:endParaRPr lang="en-US">
              <a:solidFill>
                <a:srgbClr val="FFFF66"/>
              </a:solidFill>
              <a:latin typeface="Times New Roman" pitchFamily="18" charset="0"/>
            </a:endParaRPr>
          </a:p>
        </p:txBody>
      </p:sp>
      <p:sp>
        <p:nvSpPr>
          <p:cNvPr id="34853" name="Rectangle 36"/>
          <p:cNvSpPr>
            <a:spLocks noChangeArrowheads="1"/>
          </p:cNvSpPr>
          <p:nvPr/>
        </p:nvSpPr>
        <p:spPr bwMode="auto">
          <a:xfrm>
            <a:off x="4797425" y="2135188"/>
            <a:ext cx="455613" cy="457200"/>
          </a:xfrm>
          <a:prstGeom prst="rect">
            <a:avLst/>
          </a:prstGeom>
          <a:noFill/>
          <a:ln w="9525">
            <a:noFill/>
            <a:miter lim="800000"/>
            <a:headEnd/>
            <a:tailEnd/>
          </a:ln>
        </p:spPr>
        <p:txBody>
          <a:bodyPr wrap="none" lIns="92075" tIns="46038" rIns="92075" bIns="46038">
            <a:spAutoFit/>
          </a:bodyPr>
          <a:lstStyle/>
          <a:p>
            <a:r>
              <a:rPr lang="en-US">
                <a:solidFill>
                  <a:srgbClr val="FFFF00"/>
                </a:solidFill>
                <a:latin typeface="Wingdings" pitchFamily="2" charset="2"/>
              </a:rPr>
              <a:t>¤</a:t>
            </a:r>
          </a:p>
        </p:txBody>
      </p:sp>
      <p:sp>
        <p:nvSpPr>
          <p:cNvPr id="34854" name="Line 37"/>
          <p:cNvSpPr>
            <a:spLocks noChangeShapeType="1"/>
          </p:cNvSpPr>
          <p:nvPr/>
        </p:nvSpPr>
        <p:spPr bwMode="auto">
          <a:xfrm>
            <a:off x="5005388" y="2344738"/>
            <a:ext cx="0" cy="2857500"/>
          </a:xfrm>
          <a:prstGeom prst="line">
            <a:avLst/>
          </a:prstGeom>
          <a:noFill/>
          <a:ln w="12700">
            <a:solidFill>
              <a:srgbClr val="000000"/>
            </a:solidFill>
            <a:round/>
            <a:headEnd type="stealth" w="med" len="med"/>
            <a:tailEnd type="none" w="sm" len="sm"/>
          </a:ln>
        </p:spPr>
        <p:txBody>
          <a:bodyPr wrap="none" anchor="ctr"/>
          <a:lstStyle/>
          <a:p>
            <a:endParaRPr lang="ar-EG"/>
          </a:p>
        </p:txBody>
      </p:sp>
      <p:sp>
        <p:nvSpPr>
          <p:cNvPr id="34855" name="Line 38"/>
          <p:cNvSpPr>
            <a:spLocks noChangeShapeType="1"/>
          </p:cNvSpPr>
          <p:nvPr/>
        </p:nvSpPr>
        <p:spPr bwMode="auto">
          <a:xfrm>
            <a:off x="4165600" y="5097463"/>
            <a:ext cx="850900" cy="109537"/>
          </a:xfrm>
          <a:prstGeom prst="line">
            <a:avLst/>
          </a:prstGeom>
          <a:noFill/>
          <a:ln w="12700">
            <a:solidFill>
              <a:srgbClr val="000000"/>
            </a:solidFill>
            <a:round/>
            <a:headEnd type="none" w="sm" len="sm"/>
            <a:tailEnd type="stealth" w="med" len="med"/>
          </a:ln>
        </p:spPr>
        <p:txBody>
          <a:bodyPr wrap="none" anchor="ctr"/>
          <a:lstStyle/>
          <a:p>
            <a:endParaRPr lang="ar-EG"/>
          </a:p>
        </p:txBody>
      </p:sp>
      <p:sp>
        <p:nvSpPr>
          <p:cNvPr id="34856" name="Rectangle 39"/>
          <p:cNvSpPr>
            <a:spLocks noChangeArrowheads="1"/>
          </p:cNvSpPr>
          <p:nvPr/>
        </p:nvSpPr>
        <p:spPr bwMode="auto">
          <a:xfrm>
            <a:off x="6289675" y="2270125"/>
            <a:ext cx="1816100" cy="400050"/>
          </a:xfrm>
          <a:prstGeom prst="rect">
            <a:avLst/>
          </a:prstGeom>
          <a:noFill/>
          <a:ln w="9525">
            <a:noFill/>
            <a:miter lim="800000"/>
            <a:headEnd/>
            <a:tailEnd/>
          </a:ln>
        </p:spPr>
        <p:txBody>
          <a:bodyPr wrap="none" lIns="92075" tIns="46038" rIns="92075" bIns="46038">
            <a:spAutoFit/>
          </a:bodyPr>
          <a:lstStyle/>
          <a:p>
            <a:r>
              <a:rPr lang="en-US" sz="2000">
                <a:solidFill>
                  <a:srgbClr val="000404"/>
                </a:solidFill>
                <a:latin typeface="Symbol" pitchFamily="18" charset="2"/>
              </a:rPr>
              <a:t>D</a:t>
            </a:r>
            <a:r>
              <a:rPr lang="en-US" sz="2000">
                <a:solidFill>
                  <a:srgbClr val="000404"/>
                </a:solidFill>
                <a:latin typeface="Times New Roman" pitchFamily="18" charset="0"/>
              </a:rPr>
              <a:t>h = plume rise</a:t>
            </a:r>
          </a:p>
        </p:txBody>
      </p:sp>
      <p:sp>
        <p:nvSpPr>
          <p:cNvPr id="34857" name="Rectangle 40"/>
          <p:cNvSpPr>
            <a:spLocks noChangeArrowheads="1"/>
          </p:cNvSpPr>
          <p:nvPr/>
        </p:nvSpPr>
        <p:spPr bwMode="auto">
          <a:xfrm>
            <a:off x="6461125" y="2898775"/>
            <a:ext cx="1816100" cy="400050"/>
          </a:xfrm>
          <a:prstGeom prst="rect">
            <a:avLst/>
          </a:prstGeom>
          <a:noFill/>
          <a:ln w="9525">
            <a:noFill/>
            <a:miter lim="800000"/>
            <a:headEnd/>
            <a:tailEnd/>
          </a:ln>
        </p:spPr>
        <p:txBody>
          <a:bodyPr wrap="none" lIns="92075" tIns="46038" rIns="92075" bIns="46038">
            <a:spAutoFit/>
          </a:bodyPr>
          <a:lstStyle/>
          <a:p>
            <a:r>
              <a:rPr lang="en-US" sz="2000">
                <a:solidFill>
                  <a:srgbClr val="000404"/>
                </a:solidFill>
                <a:latin typeface="Times New Roman" pitchFamily="18" charset="0"/>
              </a:rPr>
              <a:t>h = stack height</a:t>
            </a:r>
          </a:p>
        </p:txBody>
      </p:sp>
      <p:sp>
        <p:nvSpPr>
          <p:cNvPr id="34858" name="Rectangle 41"/>
          <p:cNvSpPr>
            <a:spLocks noChangeArrowheads="1"/>
          </p:cNvSpPr>
          <p:nvPr/>
        </p:nvSpPr>
        <p:spPr bwMode="auto">
          <a:xfrm>
            <a:off x="6384925" y="3489325"/>
            <a:ext cx="2124075" cy="708025"/>
          </a:xfrm>
          <a:prstGeom prst="rect">
            <a:avLst/>
          </a:prstGeom>
          <a:noFill/>
          <a:ln w="9525">
            <a:noFill/>
            <a:miter lim="800000"/>
            <a:headEnd/>
            <a:tailEnd/>
          </a:ln>
        </p:spPr>
        <p:txBody>
          <a:bodyPr wrap="none" lIns="92075" tIns="46038" rIns="92075" bIns="46038">
            <a:spAutoFit/>
          </a:bodyPr>
          <a:lstStyle/>
          <a:p>
            <a:r>
              <a:rPr lang="en-US" sz="2000">
                <a:solidFill>
                  <a:srgbClr val="000404"/>
                </a:solidFill>
                <a:latin typeface="Times New Roman" pitchFamily="18" charset="0"/>
              </a:rPr>
              <a:t>H = effective stack</a:t>
            </a:r>
          </a:p>
          <a:p>
            <a:r>
              <a:rPr lang="en-US" sz="2000">
                <a:solidFill>
                  <a:srgbClr val="000404"/>
                </a:solidFill>
                <a:latin typeface="Times New Roman" pitchFamily="18" charset="0"/>
              </a:rPr>
              <a:t>       height</a:t>
            </a:r>
          </a:p>
        </p:txBody>
      </p:sp>
      <p:sp>
        <p:nvSpPr>
          <p:cNvPr id="34859" name="Rectangle 42"/>
          <p:cNvSpPr>
            <a:spLocks noChangeArrowheads="1"/>
          </p:cNvSpPr>
          <p:nvPr/>
        </p:nvSpPr>
        <p:spPr bwMode="auto">
          <a:xfrm>
            <a:off x="2193925" y="3870325"/>
            <a:ext cx="1543050" cy="457200"/>
          </a:xfrm>
          <a:prstGeom prst="rect">
            <a:avLst/>
          </a:prstGeom>
          <a:noFill/>
          <a:ln w="9525">
            <a:noFill/>
            <a:miter lim="800000"/>
            <a:headEnd/>
            <a:tailEnd/>
          </a:ln>
        </p:spPr>
        <p:txBody>
          <a:bodyPr wrap="none" lIns="92075" tIns="46038" rIns="92075" bIns="46038">
            <a:spAutoFit/>
          </a:bodyPr>
          <a:lstStyle/>
          <a:p>
            <a:r>
              <a:rPr lang="en-US">
                <a:solidFill>
                  <a:srgbClr val="000404"/>
                </a:solidFill>
                <a:latin typeface="Times New Roman" pitchFamily="18" charset="0"/>
              </a:rPr>
              <a:t>H = h + </a:t>
            </a:r>
            <a:r>
              <a:rPr lang="en-US">
                <a:solidFill>
                  <a:srgbClr val="000404"/>
                </a:solidFill>
                <a:latin typeface="Symbol" pitchFamily="18" charset="2"/>
              </a:rPr>
              <a:t>D</a:t>
            </a:r>
            <a:r>
              <a:rPr lang="en-US">
                <a:solidFill>
                  <a:srgbClr val="000404"/>
                </a:solidFill>
                <a:latin typeface="Times New Roman" pitchFamily="18" charset="0"/>
              </a:rPr>
              <a:t>h</a:t>
            </a:r>
          </a:p>
        </p:txBody>
      </p:sp>
      <p:pic>
        <p:nvPicPr>
          <p:cNvPr id="4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45" name="Rectangle 44"/>
          <p:cNvSpPr/>
          <p:nvPr/>
        </p:nvSpPr>
        <p:spPr>
          <a:xfrm>
            <a:off x="2286000" y="1997839"/>
            <a:ext cx="4572000" cy="2862322"/>
          </a:xfrm>
          <a:prstGeom prst="rect">
            <a:avLst/>
          </a:prstGeom>
        </p:spPr>
        <p:txBody>
          <a:bodyPr>
            <a:spAutoFit/>
          </a:bodyPr>
          <a:lstStyle/>
          <a:p>
            <a:r>
              <a:rPr lang="en-US" dirty="0" smtClean="0"/>
              <a:t>The contaminated gas stream normally known as plume</a:t>
            </a:r>
          </a:p>
          <a:p>
            <a:pPr algn="l" rtl="0"/>
            <a:r>
              <a:rPr lang="en-US" dirty="0" smtClean="0"/>
              <a:t>For Gaussian plume calculation the plume is assumed to be emitted from a point </a:t>
            </a:r>
            <a:r>
              <a:rPr lang="en-US" b="1" dirty="0" smtClean="0">
                <a:solidFill>
                  <a:srgbClr val="FF0000"/>
                </a:solidFill>
              </a:rPr>
              <a:t>0,0,H(</a:t>
            </a:r>
            <a:r>
              <a:rPr lang="en-US" b="1" dirty="0" err="1" smtClean="0">
                <a:solidFill>
                  <a:srgbClr val="FF0000"/>
                </a:solidFill>
              </a:rPr>
              <a:t>eff</a:t>
            </a:r>
            <a:r>
              <a:rPr lang="en-US" b="1" dirty="0" smtClean="0">
                <a:solidFill>
                  <a:srgbClr val="FF0000"/>
                </a:solidFill>
              </a:rPr>
              <a:t>).</a:t>
            </a:r>
            <a:r>
              <a:rPr lang="en-US" dirty="0" smtClean="0"/>
              <a:t> Where </a:t>
            </a:r>
            <a:r>
              <a:rPr lang="en-US" b="1" dirty="0" smtClean="0">
                <a:solidFill>
                  <a:srgbClr val="FF0000"/>
                </a:solidFill>
              </a:rPr>
              <a:t>H(</a:t>
            </a:r>
            <a:r>
              <a:rPr lang="en-US" b="1" dirty="0" err="1" smtClean="0">
                <a:solidFill>
                  <a:srgbClr val="FF0000"/>
                </a:solidFill>
              </a:rPr>
              <a:t>eff</a:t>
            </a:r>
            <a:r>
              <a:rPr lang="en-US" b="1" dirty="0" smtClean="0">
                <a:solidFill>
                  <a:srgbClr val="FF0000"/>
                </a:solidFill>
              </a:rPr>
              <a:t>)</a:t>
            </a:r>
            <a:r>
              <a:rPr lang="en-US" b="1" dirty="0" smtClean="0"/>
              <a:t> </a:t>
            </a:r>
            <a:r>
              <a:rPr lang="en-US" dirty="0" smtClean="0"/>
              <a:t>is the effective stack height which is the sum of the physical stack height </a:t>
            </a:r>
            <a:r>
              <a:rPr lang="en-US" b="1" dirty="0" smtClean="0">
                <a:solidFill>
                  <a:srgbClr val="FF0000"/>
                </a:solidFill>
              </a:rPr>
              <a:t>(</a:t>
            </a:r>
            <a:r>
              <a:rPr lang="en-US" b="1" dirty="0" err="1" smtClean="0">
                <a:solidFill>
                  <a:srgbClr val="FF0000"/>
                </a:solidFill>
              </a:rPr>
              <a:t>hs</a:t>
            </a:r>
            <a:r>
              <a:rPr lang="en-US" b="1" dirty="0" smtClean="0">
                <a:solidFill>
                  <a:srgbClr val="FF0000"/>
                </a:solidFill>
              </a:rPr>
              <a:t>)</a:t>
            </a:r>
            <a:r>
              <a:rPr lang="en-US" dirty="0" smtClean="0">
                <a:solidFill>
                  <a:srgbClr val="FFFF66"/>
                </a:solidFill>
              </a:rPr>
              <a:t> </a:t>
            </a:r>
            <a:r>
              <a:rPr lang="en-US" dirty="0" smtClean="0"/>
              <a:t>and the plume rise</a:t>
            </a:r>
            <a:r>
              <a:rPr lang="en-US" dirty="0" smtClean="0">
                <a:solidFill>
                  <a:srgbClr val="FFFF66"/>
                </a:solidFill>
              </a:rPr>
              <a:t> </a:t>
            </a:r>
            <a:r>
              <a:rPr lang="en-US" b="1" dirty="0" err="1" smtClean="0">
                <a:solidFill>
                  <a:srgbClr val="FF0000"/>
                </a:solidFill>
              </a:rPr>
              <a:t>Δh</a:t>
            </a:r>
            <a:endParaRPr lang="en-US" b="1" dirty="0" smtClean="0">
              <a:solidFill>
                <a:srgbClr val="FF0000"/>
              </a:solidFill>
            </a:endParaRPr>
          </a:p>
          <a:p>
            <a:r>
              <a:rPr lang="en-US" dirty="0" smtClean="0"/>
              <a:t>To find out the dispersion of plume by the Gaussian model theory the Plume rise height has to be computed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object 2"/>
          <p:cNvSpPr>
            <a:spLocks noChangeArrowheads="1"/>
          </p:cNvSpPr>
          <p:nvPr/>
        </p:nvSpPr>
        <p:spPr bwMode="auto">
          <a:xfrm>
            <a:off x="228600" y="2438400"/>
            <a:ext cx="7467601" cy="4343400"/>
          </a:xfrm>
          <a:prstGeom prst="rect">
            <a:avLst/>
          </a:prstGeom>
          <a:blipFill dpi="0" rotWithShape="1">
            <a:blip r:embed="rId3" cstate="print"/>
            <a:srcRect/>
            <a:stretch>
              <a:fillRect/>
            </a:stretch>
          </a:blipFill>
          <a:ln w="9525">
            <a:noFill/>
            <a:miter lim="800000"/>
            <a:headEnd/>
            <a:tailEnd/>
          </a:ln>
        </p:spPr>
        <p:txBody>
          <a:bodyPr lIns="0" tIns="0" rIns="0" bIns="0"/>
          <a:lstStyle/>
          <a:p>
            <a:pPr marL="12700" algn="l" rtl="0">
              <a:lnSpc>
                <a:spcPts val="2550"/>
              </a:lnSpc>
              <a:spcBef>
                <a:spcPts val="125"/>
              </a:spcBef>
            </a:pPr>
            <a:endParaRPr lang="ar-EG" b="1" dirty="0" smtClean="0">
              <a:solidFill>
                <a:srgbClr val="FF0000"/>
              </a:solidFill>
            </a:endParaRPr>
          </a:p>
          <a:p>
            <a:pPr marL="12700" algn="l" rtl="0">
              <a:lnSpc>
                <a:spcPts val="2550"/>
              </a:lnSpc>
              <a:spcBef>
                <a:spcPts val="125"/>
              </a:spcBef>
            </a:pPr>
            <a:endParaRPr lang="ar-EG" b="1" dirty="0" smtClean="0">
              <a:solidFill>
                <a:srgbClr val="FF0000"/>
              </a:solidFill>
            </a:endParaRPr>
          </a:p>
          <a:p>
            <a:pPr marL="12700" algn="l" rtl="0">
              <a:lnSpc>
                <a:spcPts val="2550"/>
              </a:lnSpc>
              <a:spcBef>
                <a:spcPts val="125"/>
              </a:spcBef>
            </a:pPr>
            <a:endParaRPr lang="ar-EG" b="1" dirty="0" smtClean="0">
              <a:solidFill>
                <a:srgbClr val="FF0000"/>
              </a:solidFill>
            </a:endParaRPr>
          </a:p>
          <a:p>
            <a:pPr marL="12700" algn="l" rtl="0">
              <a:lnSpc>
                <a:spcPts val="2550"/>
              </a:lnSpc>
              <a:spcBef>
                <a:spcPts val="125"/>
              </a:spcBef>
            </a:pPr>
            <a:endParaRPr lang="ar-EG" b="1" dirty="0" smtClean="0">
              <a:solidFill>
                <a:srgbClr val="FF0000"/>
              </a:solidFill>
            </a:endParaRPr>
          </a:p>
          <a:p>
            <a:pPr marL="12700" algn="l" rtl="0">
              <a:lnSpc>
                <a:spcPts val="2550"/>
              </a:lnSpc>
              <a:spcBef>
                <a:spcPts val="125"/>
              </a:spcBef>
            </a:pPr>
            <a:endParaRPr lang="ar-EG" b="1" dirty="0" smtClean="0">
              <a:solidFill>
                <a:srgbClr val="FF0000"/>
              </a:solidFill>
            </a:endParaRPr>
          </a:p>
          <a:p>
            <a:pPr marL="12700" algn="l" rtl="0">
              <a:lnSpc>
                <a:spcPts val="2550"/>
              </a:lnSpc>
              <a:spcBef>
                <a:spcPts val="125"/>
              </a:spcBef>
            </a:pPr>
            <a:r>
              <a:rPr lang="ar-EG" b="1" dirty="0" smtClean="0">
                <a:solidFill>
                  <a:srgbClr val="FF0000"/>
                </a:solidFill>
              </a:rPr>
              <a:t> </a:t>
            </a:r>
          </a:p>
          <a:p>
            <a:pPr marL="274320" algn="l">
              <a:lnSpc>
                <a:spcPts val="2550"/>
              </a:lnSpc>
            </a:pPr>
            <a:r>
              <a:rPr lang="ar-EG" b="1" dirty="0" smtClean="0">
                <a:solidFill>
                  <a:srgbClr val="FF0000"/>
                </a:solidFill>
              </a:rPr>
              <a:t>   :  Absorption </a:t>
            </a:r>
            <a:endParaRPr lang="ar-EG" dirty="0" smtClean="0"/>
          </a:p>
          <a:p>
            <a:pPr marL="274320" algn="l">
              <a:lnSpc>
                <a:spcPct val="96000"/>
              </a:lnSpc>
            </a:pPr>
            <a:r>
              <a:rPr lang="ar-EG" b="1" dirty="0" smtClean="0">
                <a:solidFill>
                  <a:srgbClr val="33339A"/>
                </a:solidFill>
              </a:rPr>
              <a:t>transform to heat</a:t>
            </a:r>
            <a:endParaRPr lang="ar-EG" dirty="0" smtClean="0"/>
          </a:p>
          <a:p>
            <a:pPr marL="274320" algn="l"/>
            <a:r>
              <a:rPr lang="ar-EG" b="1" dirty="0" smtClean="0">
                <a:solidFill>
                  <a:srgbClr val="FF0000"/>
                </a:solidFill>
              </a:rPr>
              <a:t>Scattering</a:t>
            </a:r>
            <a:r>
              <a:rPr lang="ar-EG" b="1" dirty="0" smtClean="0">
                <a:solidFill>
                  <a:srgbClr val="33339A"/>
                </a:solidFill>
              </a:rPr>
              <a:t>: redirect the energy</a:t>
            </a:r>
          </a:p>
          <a:p>
            <a:pPr marL="274320" algn="l"/>
            <a:r>
              <a:rPr lang="ar-EG" b="1" dirty="0" smtClean="0">
                <a:solidFill>
                  <a:srgbClr val="33339A"/>
                </a:solidFill>
              </a:rPr>
              <a:t> to different directions</a:t>
            </a:r>
            <a:endParaRPr lang="ar-EG" dirty="0" smtClean="0"/>
          </a:p>
          <a:p>
            <a:pPr marL="274320" algn="l" rtl="0">
              <a:lnSpc>
                <a:spcPts val="2550"/>
              </a:lnSpc>
            </a:pPr>
            <a:r>
              <a:rPr lang="ar-EG" b="1" dirty="0" smtClean="0">
                <a:solidFill>
                  <a:srgbClr val="FF0000"/>
                </a:solidFill>
              </a:rPr>
              <a:t>      </a:t>
            </a:r>
            <a:endParaRPr lang="ar-EG" dirty="0"/>
          </a:p>
        </p:txBody>
      </p:sp>
      <p:sp>
        <p:nvSpPr>
          <p:cNvPr id="6" name="Rectangle 5"/>
          <p:cNvSpPr/>
          <p:nvPr/>
        </p:nvSpPr>
        <p:spPr>
          <a:xfrm>
            <a:off x="0" y="228600"/>
            <a:ext cx="8534400" cy="1138773"/>
          </a:xfrm>
          <a:prstGeom prst="rect">
            <a:avLst/>
          </a:prstGeom>
        </p:spPr>
        <p:txBody>
          <a:bodyPr wrap="square">
            <a:spAutoFit/>
          </a:bodyPr>
          <a:lstStyle/>
          <a:p>
            <a:pPr algn="ctr"/>
            <a:r>
              <a:rPr lang="en-US" sz="3200" b="1" dirty="0" smtClean="0">
                <a:solidFill>
                  <a:srgbClr val="C00000"/>
                </a:solidFill>
              </a:rPr>
              <a:t>Radiation, atmosphere, and temperature</a:t>
            </a:r>
          </a:p>
          <a:p>
            <a:pPr algn="ctr"/>
            <a:endParaRPr lang="en-US" b="1" dirty="0" smtClean="0">
              <a:solidFill>
                <a:srgbClr val="C00000"/>
              </a:solidFill>
            </a:endParaRPr>
          </a:p>
          <a:p>
            <a:pPr algn="ctr"/>
            <a:r>
              <a:rPr lang="en-US" b="1" dirty="0" smtClean="0">
                <a:solidFill>
                  <a:srgbClr val="C00000"/>
                </a:solidFill>
              </a:rPr>
              <a:t> </a:t>
            </a:r>
            <a:endParaRPr lang="ar-EG" b="1" dirty="0">
              <a:solidFill>
                <a:srgbClr val="C00000"/>
              </a:solidFill>
            </a:endParaRPr>
          </a:p>
        </p:txBody>
      </p:sp>
      <p:sp>
        <p:nvSpPr>
          <p:cNvPr id="7" name="Rectangle 6"/>
          <p:cNvSpPr/>
          <p:nvPr/>
        </p:nvSpPr>
        <p:spPr>
          <a:xfrm>
            <a:off x="914401" y="762000"/>
            <a:ext cx="5867400" cy="1787733"/>
          </a:xfrm>
          <a:prstGeom prst="rect">
            <a:avLst/>
          </a:prstGeom>
        </p:spPr>
        <p:txBody>
          <a:bodyPr wrap="square">
            <a:spAutoFit/>
          </a:bodyPr>
          <a:lstStyle/>
          <a:p>
            <a:pPr marL="12700" algn="l" rtl="0">
              <a:lnSpc>
                <a:spcPts val="3363"/>
              </a:lnSpc>
              <a:spcBef>
                <a:spcPts val="163"/>
              </a:spcBef>
            </a:pPr>
            <a:endParaRPr lang="en-US" b="1" dirty="0" smtClean="0">
              <a:solidFill>
                <a:srgbClr val="FF0000"/>
              </a:solidFill>
              <a:latin typeface="Times New Roman"/>
              <a:cs typeface="Times New Roman"/>
            </a:endParaRPr>
          </a:p>
          <a:p>
            <a:pPr marL="12700" algn="l" rtl="0">
              <a:lnSpc>
                <a:spcPts val="3363"/>
              </a:lnSpc>
              <a:spcBef>
                <a:spcPts val="163"/>
              </a:spcBef>
            </a:pPr>
            <a:r>
              <a:rPr lang="en-US" b="1" dirty="0" smtClean="0">
                <a:solidFill>
                  <a:srgbClr val="FF0000"/>
                </a:solidFill>
                <a:latin typeface="Times New Roman"/>
                <a:cs typeface="Times New Roman"/>
              </a:rPr>
              <a:t>Light</a:t>
            </a:r>
            <a:r>
              <a:rPr lang="en-US" b="1" spc="-74" dirty="0" smtClean="0">
                <a:solidFill>
                  <a:srgbClr val="FF0000"/>
                </a:solidFill>
                <a:latin typeface="Times New Roman"/>
                <a:cs typeface="Times New Roman"/>
              </a:rPr>
              <a:t> </a:t>
            </a:r>
            <a:r>
              <a:rPr lang="en-US" b="1" dirty="0" smtClean="0">
                <a:solidFill>
                  <a:srgbClr val="FF0000"/>
                </a:solidFill>
                <a:latin typeface="Times New Roman"/>
                <a:cs typeface="Times New Roman"/>
              </a:rPr>
              <a:t>Scattering</a:t>
            </a:r>
            <a:r>
              <a:rPr lang="ar-EG" b="1" dirty="0" smtClean="0">
                <a:solidFill>
                  <a:srgbClr val="FF0000"/>
                </a:solidFill>
                <a:latin typeface="Times New Roman" pitchFamily="18" charset="0"/>
                <a:cs typeface="Times New Roman" pitchFamily="18" charset="0"/>
              </a:rPr>
              <a:t> and Absorption</a:t>
            </a:r>
            <a:r>
              <a:rPr lang="ar-EG" dirty="0" smtClean="0">
                <a:latin typeface="Times New Roman" pitchFamily="18" charset="0"/>
                <a:cs typeface="Times New Roman" pitchFamily="18" charset="0"/>
              </a:rPr>
              <a:t> </a:t>
            </a:r>
            <a:r>
              <a:rPr lang="ar-EG" b="1" dirty="0" smtClean="0">
                <a:solidFill>
                  <a:srgbClr val="FF0000"/>
                </a:solidFill>
                <a:latin typeface="Times New Roman" pitchFamily="18" charset="0"/>
                <a:cs typeface="Times New Roman" pitchFamily="18" charset="0"/>
              </a:rPr>
              <a:t>Forcing byAerosols</a:t>
            </a:r>
          </a:p>
          <a:p>
            <a:pPr marL="12700" algn="l" rtl="0">
              <a:lnSpc>
                <a:spcPct val="96000"/>
              </a:lnSpc>
            </a:pPr>
            <a:r>
              <a:rPr lang="ar-EG" b="1" dirty="0" smtClean="0">
                <a:solidFill>
                  <a:srgbClr val="FF0000"/>
                </a:solidFill>
                <a:latin typeface="Times New Roman" pitchFamily="18" charset="0"/>
                <a:cs typeface="Times New Roman" pitchFamily="18" charset="0"/>
              </a:rPr>
              <a:t>Direct</a:t>
            </a:r>
            <a:r>
              <a:rPr lang="ar-EG" dirty="0" smtClean="0">
                <a:latin typeface="Times New Roman" pitchFamily="18" charset="0"/>
                <a:cs typeface="Times New Roman" pitchFamily="18" charset="0"/>
              </a:rPr>
              <a:t> </a:t>
            </a:r>
            <a:r>
              <a:rPr lang="ar-EG" b="1" dirty="0" smtClean="0">
                <a:solidFill>
                  <a:srgbClr val="FF0000"/>
                </a:solidFill>
                <a:latin typeface="Times New Roman" pitchFamily="18" charset="0"/>
                <a:cs typeface="Times New Roman" pitchFamily="18" charset="0"/>
              </a:rPr>
              <a:t>Radiative</a:t>
            </a:r>
            <a:endParaRPr lang="ar-EG" dirty="0" smtClean="0">
              <a:latin typeface="Times New Roman" pitchFamily="18" charset="0"/>
              <a:cs typeface="Times New Roman" pitchFamily="18" charset="0"/>
            </a:endParaRPr>
          </a:p>
          <a:p>
            <a:pPr marL="12700" algn="l" rtl="0">
              <a:lnSpc>
                <a:spcPct val="96000"/>
              </a:lnSpc>
            </a:pPr>
            <a:endParaRPr lang="ar-EG" dirty="0" smtClean="0">
              <a:latin typeface="Times New Roman" pitchFamily="18" charset="0"/>
              <a:cs typeface="Times New Roman" pitchFamily="18" charset="0"/>
            </a:endParaRPr>
          </a:p>
          <a:p>
            <a:pPr marL="12700" algn="l" rtl="0">
              <a:lnSpc>
                <a:spcPct val="96000"/>
              </a:lnSpc>
            </a:pP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667000" y="304800"/>
            <a:ext cx="2027093" cy="369332"/>
          </a:xfrm>
          <a:prstGeom prst="rect">
            <a:avLst/>
          </a:prstGeom>
        </p:spPr>
        <p:txBody>
          <a:bodyPr wrap="none">
            <a:spAutoFit/>
          </a:bodyPr>
          <a:lstStyle/>
          <a:p>
            <a:pPr algn="ctr"/>
            <a:r>
              <a:rPr lang="en-US" dirty="0" smtClean="0"/>
              <a:t>Model assumptions</a:t>
            </a:r>
            <a:endParaRPr lang="ar-EG" dirty="0"/>
          </a:p>
        </p:txBody>
      </p:sp>
      <p:sp>
        <p:nvSpPr>
          <p:cNvPr id="6" name="Rectangle 5"/>
          <p:cNvSpPr/>
          <p:nvPr/>
        </p:nvSpPr>
        <p:spPr>
          <a:xfrm>
            <a:off x="2286000" y="1997839"/>
            <a:ext cx="4572000" cy="2862322"/>
          </a:xfrm>
          <a:prstGeom prst="rect">
            <a:avLst/>
          </a:prstGeom>
        </p:spPr>
        <p:txBody>
          <a:bodyPr>
            <a:spAutoFit/>
          </a:bodyPr>
          <a:lstStyle/>
          <a:p>
            <a:r>
              <a:rPr lang="en-US" dirty="0" smtClean="0"/>
              <a:t>Continuous constant pollutant emissions</a:t>
            </a:r>
          </a:p>
          <a:p>
            <a:r>
              <a:rPr lang="en-US" dirty="0" smtClean="0"/>
              <a:t>Conservation of mass in atmosphere</a:t>
            </a:r>
          </a:p>
          <a:p>
            <a:pPr lvl="1"/>
            <a:r>
              <a:rPr lang="en-US" dirty="0" smtClean="0"/>
              <a:t>No reactions occurring between pollutants</a:t>
            </a:r>
          </a:p>
          <a:p>
            <a:pPr lvl="1"/>
            <a:r>
              <a:rPr lang="en-US" dirty="0" smtClean="0"/>
              <a:t>When pollutants hit ground: reflected, or absorbed</a:t>
            </a:r>
          </a:p>
          <a:p>
            <a:r>
              <a:rPr lang="en-US" dirty="0" smtClean="0"/>
              <a:t>Steady-state meteorological conditions</a:t>
            </a:r>
          </a:p>
          <a:p>
            <a:pPr lvl="1"/>
            <a:r>
              <a:rPr lang="en-US" dirty="0" smtClean="0"/>
              <a:t>Short term assumption</a:t>
            </a:r>
          </a:p>
          <a:p>
            <a:r>
              <a:rPr lang="en-US" dirty="0" smtClean="0"/>
              <a:t>Concentration profiles are represented by Gaussian distribution—bell curve shape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439710" y="0"/>
            <a:ext cx="2589490" cy="369332"/>
          </a:xfrm>
          <a:prstGeom prst="rect">
            <a:avLst/>
          </a:prstGeom>
        </p:spPr>
        <p:txBody>
          <a:bodyPr wrap="none">
            <a:spAutoFit/>
          </a:bodyPr>
          <a:lstStyle/>
          <a:p>
            <a:pPr algn="ctr">
              <a:defRPr/>
            </a:pPr>
            <a:r>
              <a:rPr lang="en-US" cap="small" dirty="0" smtClean="0">
                <a:solidFill>
                  <a:schemeClr val="tx2"/>
                </a:solidFill>
              </a:rPr>
              <a:t>Gaussian Plume Dispersion</a:t>
            </a:r>
            <a:endParaRPr lang="en-US" cap="small" dirty="0">
              <a:solidFill>
                <a:schemeClr val="tx2"/>
              </a:solidFill>
            </a:endParaRPr>
          </a:p>
        </p:txBody>
      </p:sp>
      <p:sp>
        <p:nvSpPr>
          <p:cNvPr id="6" name="Rectangle 5"/>
          <p:cNvSpPr/>
          <p:nvPr/>
        </p:nvSpPr>
        <p:spPr>
          <a:xfrm>
            <a:off x="0" y="533401"/>
            <a:ext cx="8534400" cy="1200329"/>
          </a:xfrm>
          <a:prstGeom prst="rect">
            <a:avLst/>
          </a:prstGeom>
        </p:spPr>
        <p:txBody>
          <a:bodyPr wrap="square">
            <a:spAutoFit/>
          </a:bodyPr>
          <a:lstStyle/>
          <a:p>
            <a:pPr marL="273050" indent="-273050" algn="l" rtl="0">
              <a:spcBef>
                <a:spcPts val="600"/>
              </a:spcBef>
              <a:buClr>
                <a:schemeClr val="accent1"/>
              </a:buClr>
              <a:buSzPct val="70000"/>
              <a:buFont typeface="Wingdings" pitchFamily="2" charset="2"/>
              <a:buChar char=""/>
              <a:defRPr/>
            </a:pPr>
            <a:r>
              <a:rPr lang="en-US" sz="2400" dirty="0" smtClean="0"/>
              <a:t>One approach: assume each individual plume behaves in Gaussian manner</a:t>
            </a:r>
          </a:p>
          <a:p>
            <a:pPr marL="639763" lvl="1" indent="-273050" algn="l" rtl="0">
              <a:spcBef>
                <a:spcPct val="20000"/>
              </a:spcBef>
              <a:buClr>
                <a:schemeClr val="accent1"/>
              </a:buClr>
              <a:buSzPct val="80000"/>
              <a:buFont typeface="Wingdings 2" pitchFamily="18" charset="2"/>
              <a:buChar char=""/>
              <a:defRPr/>
            </a:pPr>
            <a:r>
              <a:rPr lang="en-US" sz="2000" dirty="0" smtClean="0"/>
              <a:t>Results in concentration profile with bell-shaped curve</a:t>
            </a:r>
            <a:endParaRPr lang="en-US" sz="2000" dirty="0"/>
          </a:p>
        </p:txBody>
      </p:sp>
      <p:pic>
        <p:nvPicPr>
          <p:cNvPr id="7" name="Picture 6" descr="Fig4_5"/>
          <p:cNvPicPr>
            <a:picLocks noChangeAspect="1" noChangeArrowheads="1"/>
          </p:cNvPicPr>
          <p:nvPr/>
        </p:nvPicPr>
        <p:blipFill>
          <a:blip r:embed="rId3" cstate="print"/>
          <a:srcRect/>
          <a:stretch>
            <a:fillRect/>
          </a:stretch>
        </p:blipFill>
        <p:spPr>
          <a:xfrm>
            <a:off x="500063" y="2214563"/>
            <a:ext cx="7572375" cy="4117975"/>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graphicFrame>
        <p:nvGraphicFramePr>
          <p:cNvPr id="1026" name="Object 3"/>
          <p:cNvGraphicFramePr>
            <a:graphicFrameLocks/>
          </p:cNvGraphicFramePr>
          <p:nvPr/>
        </p:nvGraphicFramePr>
        <p:xfrm>
          <a:off x="357188" y="1"/>
          <a:ext cx="7886700" cy="2514599"/>
        </p:xfrm>
        <a:graphic>
          <a:graphicData uri="http://schemas.openxmlformats.org/presentationml/2006/ole">
            <mc:AlternateContent xmlns:mc="http://schemas.openxmlformats.org/markup-compatibility/2006">
              <mc:Choice xmlns:v="urn:schemas-microsoft-com:vml" Requires="v">
                <p:oleObj spid="_x0000_s1132" name="Equation" r:id="rId4" imgW="7937500" imgH="3924300" progId="Equation.3">
                  <p:embed/>
                </p:oleObj>
              </mc:Choice>
              <mc:Fallback>
                <p:oleObj name="Equation" r:id="rId4" imgW="7937500" imgH="3924300" progId="Equation.3">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
                        <a:ext cx="7886700" cy="25145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p:cNvSpPr txBox="1">
            <a:spLocks/>
          </p:cNvSpPr>
          <p:nvPr/>
        </p:nvSpPr>
        <p:spPr>
          <a:xfrm>
            <a:off x="179512" y="2857500"/>
            <a:ext cx="8136904" cy="3616325"/>
          </a:xfrm>
          <a:prstGeom prst="rect">
            <a:avLst/>
          </a:prstGeom>
        </p:spPr>
        <p:txBody>
          <a:bodyPr vert="horz" lIns="91440" tIns="45720" rIns="91440" bIns="45720" rtlCol="1">
            <a:normAutofit fontScale="92500" lnSpcReduction="20000"/>
          </a:bodyPr>
          <a:lstStyle/>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u = wind speed</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Q = discharge of pollutant</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H = h + ∆h where, </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x,y = stack location</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z = location of interest</a:t>
            </a:r>
          </a:p>
          <a:p>
            <a:pPr marL="0" marR="0" lvl="0" indent="0" algn="ct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σ</a:t>
            </a:r>
            <a:r>
              <a:rPr kumimoji="0" lang="en-US" sz="3200" b="0" i="0" u="none" strike="noStrike" kern="1200" cap="none" spc="0" normalizeH="0" baseline="-25000" noProof="0" smtClean="0">
                <a:ln>
                  <a:noFill/>
                </a:ln>
                <a:solidFill>
                  <a:schemeClr val="tx1">
                    <a:tint val="75000"/>
                  </a:schemeClr>
                </a:solidFill>
                <a:effectLst/>
                <a:uLnTx/>
                <a:uFillTx/>
                <a:latin typeface="+mn-lt"/>
                <a:ea typeface="+mn-ea"/>
                <a:cs typeface="+mn-cs"/>
              </a:rPr>
              <a:t>z </a:t>
            </a: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and σ</a:t>
            </a:r>
            <a:r>
              <a:rPr kumimoji="0" lang="en-US" sz="3200" b="0" i="0" u="none" strike="noStrike" kern="1200" cap="none" spc="0" normalizeH="0" baseline="-25000" noProof="0" smtClean="0">
                <a:ln>
                  <a:noFill/>
                </a:ln>
                <a:solidFill>
                  <a:schemeClr val="tx1">
                    <a:tint val="75000"/>
                  </a:schemeClr>
                </a:solidFill>
                <a:effectLst/>
                <a:uLnTx/>
                <a:uFillTx/>
                <a:latin typeface="+mn-lt"/>
                <a:ea typeface="+mn-ea"/>
                <a:cs typeface="+mn-cs"/>
              </a:rPr>
              <a:t>y </a:t>
            </a: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 = are functions of atmospheric stability class (measure of turbulence in ambient air)</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6" descr="Fig4_3"/>
          <p:cNvPicPr>
            <a:picLocks noChangeAspect="1" noChangeArrowheads="1"/>
          </p:cNvPicPr>
          <p:nvPr/>
        </p:nvPicPr>
        <p:blipFill>
          <a:blip r:embed="rId3" cstate="print"/>
          <a:srcRect/>
          <a:stretch>
            <a:fillRect/>
          </a:stretch>
        </p:blipFill>
        <p:spPr>
          <a:xfrm>
            <a:off x="381000" y="342900"/>
            <a:ext cx="8229600" cy="61341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4" descr="wwFig4_4"/>
          <p:cNvPicPr>
            <a:picLocks noChangeAspect="1" noChangeArrowheads="1"/>
          </p:cNvPicPr>
          <p:nvPr/>
        </p:nvPicPr>
        <p:blipFill>
          <a:blip r:embed="rId3" cstate="print"/>
          <a:srcRect/>
          <a:stretch>
            <a:fillRect/>
          </a:stretch>
        </p:blipFill>
        <p:spPr>
          <a:xfrm>
            <a:off x="685800" y="990600"/>
            <a:ext cx="7848600" cy="5167313"/>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057400" y="76200"/>
            <a:ext cx="5105400" cy="369332"/>
          </a:xfrm>
          <a:prstGeom prst="rect">
            <a:avLst/>
          </a:prstGeom>
        </p:spPr>
        <p:txBody>
          <a:bodyPr wrap="square">
            <a:spAutoFit/>
          </a:bodyPr>
          <a:lstStyle/>
          <a:p>
            <a:pPr algn="ctr"/>
            <a:r>
              <a:rPr lang="en-US" dirty="0" smtClean="0"/>
              <a:t>Stack height and plume rise by Holland's equation</a:t>
            </a:r>
            <a:endParaRPr lang="ar-EG" dirty="0"/>
          </a:p>
        </p:txBody>
      </p:sp>
      <p:graphicFrame>
        <p:nvGraphicFramePr>
          <p:cNvPr id="2050" name="Object 2">
            <a:hlinkClick r:id="" action="ppaction://ole?verb=0"/>
          </p:cNvPr>
          <p:cNvGraphicFramePr>
            <a:graphicFrameLocks/>
          </p:cNvGraphicFramePr>
          <p:nvPr/>
        </p:nvGraphicFramePr>
        <p:xfrm>
          <a:off x="571500" y="1571625"/>
          <a:ext cx="7286625" cy="4929188"/>
        </p:xfrm>
        <a:graphic>
          <a:graphicData uri="http://schemas.openxmlformats.org/presentationml/2006/ole">
            <mc:AlternateContent xmlns:mc="http://schemas.openxmlformats.org/markup-compatibility/2006">
              <mc:Choice xmlns:v="urn:schemas-microsoft-com:vml" Requires="v">
                <p:oleObj spid="_x0000_s2156" name="Equation" r:id="rId4" imgW="2374900" imgH="2082800" progId="Equation.3">
                  <p:embed/>
                </p:oleObj>
              </mc:Choice>
              <mc:Fallback>
                <p:oleObj name="Equation" r:id="rId4" imgW="2374900" imgH="2082800" progId="Equation.3">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71625"/>
                        <a:ext cx="7286625"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0"/>
            <a:ext cx="8991600" cy="646331"/>
          </a:xfrm>
          <a:prstGeom prst="rect">
            <a:avLst/>
          </a:prstGeom>
        </p:spPr>
        <p:txBody>
          <a:bodyPr wrap="square">
            <a:spAutoFit/>
          </a:bodyPr>
          <a:lstStyle/>
          <a:p>
            <a:pPr algn="ctr"/>
            <a:r>
              <a:rPr lang="en-US" dirty="0" smtClean="0"/>
              <a:t>As Gaussians model requires input of H which is pollutant’s plume centerline above ground level which is obtained by Brigg's equation</a:t>
            </a:r>
            <a:endParaRPr lang="ar-EG" dirty="0"/>
          </a:p>
        </p:txBody>
      </p:sp>
      <p:sp>
        <p:nvSpPr>
          <p:cNvPr id="6" name="Rectangle 5"/>
          <p:cNvSpPr/>
          <p:nvPr/>
        </p:nvSpPr>
        <p:spPr>
          <a:xfrm>
            <a:off x="228600" y="2260988"/>
            <a:ext cx="2209800" cy="4330416"/>
          </a:xfrm>
          <a:prstGeom prst="rect">
            <a:avLst/>
          </a:prstGeom>
        </p:spPr>
        <p:txBody>
          <a:bodyPr wrap="square">
            <a:spAutoFit/>
          </a:bodyPr>
          <a:lstStyle/>
          <a:p>
            <a:pPr algn="l">
              <a:lnSpc>
                <a:spcPct val="90000"/>
              </a:lnSpc>
            </a:pPr>
            <a:r>
              <a:rPr lang="en-US" dirty="0" smtClean="0"/>
              <a:t>Here </a:t>
            </a:r>
          </a:p>
          <a:p>
            <a:pPr algn="l">
              <a:lnSpc>
                <a:spcPct val="90000"/>
              </a:lnSpc>
            </a:pPr>
            <a:r>
              <a:rPr lang="en-US" b="1" dirty="0" err="1" smtClean="0">
                <a:solidFill>
                  <a:srgbClr val="FF0000"/>
                </a:solidFill>
              </a:rPr>
              <a:t>Δh</a:t>
            </a:r>
            <a:r>
              <a:rPr lang="en-US" b="1" dirty="0" smtClean="0"/>
              <a:t> </a:t>
            </a:r>
            <a:r>
              <a:rPr lang="en-US" dirty="0" smtClean="0"/>
              <a:t>= plume rise, in m</a:t>
            </a:r>
          </a:p>
          <a:p>
            <a:pPr algn="l">
              <a:lnSpc>
                <a:spcPct val="90000"/>
              </a:lnSpc>
            </a:pPr>
            <a:r>
              <a:rPr lang="en-US" b="1" dirty="0" smtClean="0">
                <a:solidFill>
                  <a:srgbClr val="FF0000"/>
                </a:solidFill>
              </a:rPr>
              <a:t>F</a:t>
            </a:r>
            <a:r>
              <a:rPr lang="en-US" b="1" dirty="0" smtClean="0"/>
              <a:t> </a:t>
            </a:r>
            <a:r>
              <a:rPr lang="en-US" dirty="0" smtClean="0"/>
              <a:t>= buoyancy factor, in m4s-3</a:t>
            </a:r>
          </a:p>
          <a:p>
            <a:pPr algn="l">
              <a:lnSpc>
                <a:spcPct val="90000"/>
              </a:lnSpc>
            </a:pPr>
            <a:r>
              <a:rPr lang="en-US" b="1" dirty="0" smtClean="0">
                <a:solidFill>
                  <a:srgbClr val="FF0000"/>
                </a:solidFill>
              </a:rPr>
              <a:t>x</a:t>
            </a:r>
            <a:r>
              <a:rPr lang="en-US" dirty="0" smtClean="0"/>
              <a:t>= downwind distance from plume source, in m.</a:t>
            </a:r>
          </a:p>
          <a:p>
            <a:pPr algn="l">
              <a:lnSpc>
                <a:spcPct val="90000"/>
              </a:lnSpc>
            </a:pPr>
            <a:r>
              <a:rPr lang="en-US" b="1" dirty="0" err="1" smtClean="0">
                <a:solidFill>
                  <a:srgbClr val="FF0000"/>
                </a:solidFill>
              </a:rPr>
              <a:t>xf</a:t>
            </a:r>
            <a:r>
              <a:rPr lang="en-US" dirty="0" smtClean="0"/>
              <a:t>= downwind distance from plume source to point of maximum plume rise, in m.</a:t>
            </a:r>
          </a:p>
          <a:p>
            <a:pPr algn="l">
              <a:lnSpc>
                <a:spcPct val="90000"/>
              </a:lnSpc>
            </a:pPr>
            <a:r>
              <a:rPr lang="en-US" b="1" dirty="0" smtClean="0">
                <a:solidFill>
                  <a:srgbClr val="FF0000"/>
                </a:solidFill>
              </a:rPr>
              <a:t>u</a:t>
            </a:r>
            <a:r>
              <a:rPr lang="en-US" dirty="0" smtClean="0"/>
              <a:t>= wind speed at actual stack height, in m/s</a:t>
            </a:r>
          </a:p>
          <a:p>
            <a:pPr algn="l">
              <a:lnSpc>
                <a:spcPct val="90000"/>
              </a:lnSpc>
            </a:pPr>
            <a:r>
              <a:rPr lang="en-US" b="1" dirty="0" smtClean="0">
                <a:solidFill>
                  <a:srgbClr val="FF0000"/>
                </a:solidFill>
              </a:rPr>
              <a:t>s</a:t>
            </a:r>
            <a:r>
              <a:rPr lang="en-US" b="1" dirty="0" smtClean="0"/>
              <a:t> </a:t>
            </a:r>
            <a:r>
              <a:rPr lang="en-US" dirty="0" smtClean="0"/>
              <a:t>= stability parameter, in s-2</a:t>
            </a:r>
          </a:p>
        </p:txBody>
      </p:sp>
      <p:pic>
        <p:nvPicPr>
          <p:cNvPr id="7" name="Picture 7" descr="BriggsLogic"/>
          <p:cNvPicPr>
            <a:picLocks noChangeAspect="1" noChangeArrowheads="1"/>
          </p:cNvPicPr>
          <p:nvPr/>
        </p:nvPicPr>
        <p:blipFill>
          <a:blip r:embed="rId3" cstate="print"/>
          <a:srcRect/>
          <a:stretch>
            <a:fillRect/>
          </a:stretch>
        </p:blipFill>
        <p:spPr>
          <a:xfrm>
            <a:off x="3571875" y="1200150"/>
            <a:ext cx="5133975" cy="565785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28600" y="0"/>
            <a:ext cx="8915400" cy="369332"/>
          </a:xfrm>
          <a:prstGeom prst="rect">
            <a:avLst/>
          </a:prstGeom>
        </p:spPr>
        <p:txBody>
          <a:bodyPr wrap="square">
            <a:spAutoFit/>
          </a:bodyPr>
          <a:lstStyle/>
          <a:p>
            <a:pPr algn="ctr"/>
            <a:r>
              <a:rPr lang="en-US" dirty="0" smtClean="0"/>
              <a:t>Gaussian model according to a software named screen3</a:t>
            </a:r>
            <a:endParaRPr lang="ar-EG" dirty="0"/>
          </a:p>
        </p:txBody>
      </p:sp>
      <p:pic>
        <p:nvPicPr>
          <p:cNvPr id="6" name="Picture 2"/>
          <p:cNvPicPr>
            <a:picLocks noChangeAspect="1" noChangeArrowheads="1"/>
          </p:cNvPicPr>
          <p:nvPr/>
        </p:nvPicPr>
        <p:blipFill>
          <a:blip r:embed="rId3" cstate="print"/>
          <a:srcRect/>
          <a:stretch>
            <a:fillRect/>
          </a:stretch>
        </p:blipFill>
        <p:spPr bwMode="auto">
          <a:xfrm>
            <a:off x="357188" y="785813"/>
            <a:ext cx="7786687" cy="5715000"/>
          </a:xfrm>
          <a:prstGeom prst="rect">
            <a:avLst/>
          </a:prstGeom>
          <a:noFill/>
          <a:ln w="12700">
            <a:noFill/>
            <a:miter lim="800000"/>
            <a:headEnd type="none" w="sm" len="sm"/>
            <a:tailEnd type="none" w="sm" len="sm"/>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645272" y="304800"/>
            <a:ext cx="1853456" cy="369332"/>
          </a:xfrm>
          <a:prstGeom prst="rect">
            <a:avLst/>
          </a:prstGeom>
        </p:spPr>
        <p:txBody>
          <a:bodyPr wrap="none">
            <a:spAutoFit/>
          </a:bodyPr>
          <a:lstStyle/>
          <a:p>
            <a:r>
              <a:rPr lang="en-US" dirty="0" err="1" smtClean="0"/>
              <a:t>Lagrangian</a:t>
            </a:r>
            <a:r>
              <a:rPr lang="en-US" dirty="0" smtClean="0"/>
              <a:t> model</a:t>
            </a:r>
            <a:endParaRPr lang="ar-EG" dirty="0"/>
          </a:p>
        </p:txBody>
      </p:sp>
      <p:sp>
        <p:nvSpPr>
          <p:cNvPr id="6" name="Rectangle 5"/>
          <p:cNvSpPr/>
          <p:nvPr/>
        </p:nvSpPr>
        <p:spPr>
          <a:xfrm>
            <a:off x="2286000" y="1997839"/>
            <a:ext cx="4572000" cy="2862322"/>
          </a:xfrm>
          <a:prstGeom prst="rect">
            <a:avLst/>
          </a:prstGeom>
        </p:spPr>
        <p:txBody>
          <a:bodyPr>
            <a:spAutoFit/>
          </a:bodyPr>
          <a:lstStyle/>
          <a:p>
            <a:r>
              <a:rPr lang="en-US" dirty="0" smtClean="0"/>
              <a:t>a </a:t>
            </a:r>
            <a:r>
              <a:rPr lang="en-US" dirty="0" err="1" smtClean="0"/>
              <a:t>Lagrangian</a:t>
            </a:r>
            <a:r>
              <a:rPr lang="en-US" dirty="0" smtClean="0"/>
              <a:t> dispersion model mathematically follows pollution plume parcels</a:t>
            </a:r>
          </a:p>
          <a:p>
            <a:r>
              <a:rPr lang="en-US" dirty="0" smtClean="0"/>
              <a:t>The </a:t>
            </a:r>
            <a:r>
              <a:rPr lang="en-US" dirty="0" err="1" smtClean="0"/>
              <a:t>Lagrangian</a:t>
            </a:r>
            <a:r>
              <a:rPr lang="en-US" dirty="0" smtClean="0"/>
              <a:t> model then calculates the air pollution dispersion by computing the statistics of the trajectories of a large number of the pollution plume parcels</a:t>
            </a:r>
          </a:p>
          <a:p>
            <a:r>
              <a:rPr lang="en-US" dirty="0" smtClean="0"/>
              <a:t>It uses a moving</a:t>
            </a:r>
            <a:r>
              <a:rPr lang="en-US" b="1" dirty="0" smtClean="0"/>
              <a:t> </a:t>
            </a:r>
            <a:r>
              <a:rPr lang="en-US" b="1" dirty="0" smtClean="0">
                <a:hlinkClick r:id="rId3" tooltip="Frame of reference"/>
              </a:rPr>
              <a:t>frame of reference</a:t>
            </a:r>
            <a:r>
              <a:rPr lang="en-US" dirty="0" smtClean="0"/>
              <a:t> as the parcels move from their initial location</a:t>
            </a:r>
          </a:p>
          <a:p>
            <a:r>
              <a:rPr lang="en-US" dirty="0" smtClean="0"/>
              <a:t>It is based on fluid element that follow instantaneous flow</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771140" y="685800"/>
            <a:ext cx="1601721" cy="369332"/>
          </a:xfrm>
          <a:prstGeom prst="rect">
            <a:avLst/>
          </a:prstGeom>
        </p:spPr>
        <p:txBody>
          <a:bodyPr wrap="none">
            <a:spAutoFit/>
          </a:bodyPr>
          <a:lstStyle/>
          <a:p>
            <a:r>
              <a:rPr lang="en-US" dirty="0" err="1" smtClean="0"/>
              <a:t>Eulerian</a:t>
            </a:r>
            <a:r>
              <a:rPr lang="en-US" dirty="0" smtClean="0"/>
              <a:t> model</a:t>
            </a:r>
            <a:endParaRPr lang="ar-EG" dirty="0"/>
          </a:p>
        </p:txBody>
      </p:sp>
      <p:sp>
        <p:nvSpPr>
          <p:cNvPr id="6" name="Rectangle 5"/>
          <p:cNvSpPr/>
          <p:nvPr/>
        </p:nvSpPr>
        <p:spPr>
          <a:xfrm>
            <a:off x="2286000" y="2136339"/>
            <a:ext cx="4572000" cy="2585323"/>
          </a:xfrm>
          <a:prstGeom prst="rect">
            <a:avLst/>
          </a:prstGeom>
        </p:spPr>
        <p:txBody>
          <a:bodyPr>
            <a:spAutoFit/>
          </a:bodyPr>
          <a:lstStyle/>
          <a:p>
            <a:r>
              <a:rPr lang="en-US" dirty="0" smtClean="0"/>
              <a:t>In this model, chemical species moves in fixed grid</a:t>
            </a:r>
          </a:p>
          <a:p>
            <a:r>
              <a:rPr lang="en-US" dirty="0" smtClean="0"/>
              <a:t>It uses numerical terms to solve equation of mass conservation of pollutant</a:t>
            </a:r>
          </a:p>
          <a:p>
            <a:r>
              <a:rPr lang="en-US" dirty="0" smtClean="0"/>
              <a:t>Its difficult to solve the numerical framework in this model.</a:t>
            </a:r>
          </a:p>
          <a:p>
            <a:r>
              <a:rPr lang="en-US" dirty="0" smtClean="0"/>
              <a:t>Its advantage is well defined 3D formulation which is necessary in some complex regional scale air pollution problems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0"/>
            <a:ext cx="9144000" cy="3970318"/>
          </a:xfrm>
          <a:prstGeom prst="rect">
            <a:avLst/>
          </a:prstGeom>
        </p:spPr>
        <p:txBody>
          <a:bodyPr wrap="square">
            <a:spAutoFit/>
          </a:bodyPr>
          <a:lstStyle/>
          <a:p>
            <a:pPr algn="ctr"/>
            <a:r>
              <a:rPr lang="en-US" sz="2800" b="1" dirty="0" smtClean="0">
                <a:solidFill>
                  <a:srgbClr val="C00000"/>
                </a:solidFill>
              </a:rPr>
              <a:t>Radiation, atmosphere, and temperature </a:t>
            </a:r>
          </a:p>
          <a:p>
            <a:pPr algn="l" rtl="0"/>
            <a:r>
              <a:rPr lang="ar-EG" sz="2000" b="1" dirty="0" smtClean="0">
                <a:solidFill>
                  <a:schemeClr val="tx1">
                    <a:lumMod val="95000"/>
                    <a:lumOff val="5000"/>
                  </a:schemeClr>
                </a:solidFill>
              </a:rPr>
              <a:t> </a:t>
            </a:r>
            <a:endParaRPr lang="en-US" sz="2000" b="1" dirty="0" smtClean="0">
              <a:solidFill>
                <a:schemeClr val="tx1">
                  <a:lumMod val="95000"/>
                  <a:lumOff val="5000"/>
                </a:schemeClr>
              </a:solidFill>
            </a:endParaRPr>
          </a:p>
          <a:p>
            <a:pPr algn="l" rtl="0"/>
            <a:r>
              <a:rPr lang="en-US" sz="2000" dirty="0" smtClean="0">
                <a:solidFill>
                  <a:schemeClr val="tx1">
                    <a:lumMod val="95000"/>
                    <a:lumOff val="5000"/>
                  </a:schemeClr>
                </a:solidFill>
                <a:latin typeface="+mj-lt"/>
              </a:rPr>
              <a:t>SUN R.  as Black Body                  Perfect Absorber and Radiating at all </a:t>
            </a:r>
            <a:r>
              <a:rPr lang="el-GR" sz="2000" dirty="0" smtClean="0">
                <a:solidFill>
                  <a:schemeClr val="tx1">
                    <a:lumMod val="95000"/>
                    <a:lumOff val="5000"/>
                  </a:schemeClr>
                </a:solidFill>
                <a:latin typeface="+mj-lt"/>
                <a:cs typeface="Arial"/>
              </a:rPr>
              <a:t>λ</a:t>
            </a:r>
            <a:r>
              <a:rPr lang="en-US" sz="2000" dirty="0" smtClean="0">
                <a:solidFill>
                  <a:schemeClr val="tx1">
                    <a:lumMod val="95000"/>
                    <a:lumOff val="5000"/>
                  </a:schemeClr>
                </a:solidFill>
                <a:latin typeface="+mj-lt"/>
                <a:cs typeface="Arial"/>
              </a:rPr>
              <a:t> at Temperature 6000 F</a:t>
            </a:r>
          </a:p>
          <a:p>
            <a:pPr algn="l" rtl="0"/>
            <a:r>
              <a:rPr lang="en-US" sz="2000" dirty="0" smtClean="0">
                <a:solidFill>
                  <a:schemeClr val="tx1">
                    <a:lumMod val="95000"/>
                    <a:lumOff val="5000"/>
                  </a:schemeClr>
                </a:solidFill>
                <a:latin typeface="+mj-lt"/>
                <a:cs typeface="Arial"/>
              </a:rPr>
              <a:t>Atmosphere and Earth 'Surface have Enormous Quantity of Electromagnetic E.</a:t>
            </a:r>
          </a:p>
          <a:p>
            <a:pPr algn="l" rtl="0"/>
            <a:r>
              <a:rPr lang="en-US" sz="2000" dirty="0" smtClean="0">
                <a:solidFill>
                  <a:schemeClr val="tx1">
                    <a:lumMod val="95000"/>
                    <a:lumOff val="5000"/>
                  </a:schemeClr>
                </a:solidFill>
                <a:cs typeface="Arial"/>
              </a:rPr>
              <a:t> T.E            Emitted by Sun                          const= 1.92 cal/cm</a:t>
            </a:r>
            <a:r>
              <a:rPr lang="en-US" sz="2000" dirty="0" smtClean="0"/>
              <a:t>2</a:t>
            </a:r>
            <a:r>
              <a:rPr lang="en-US" sz="2000" dirty="0" smtClean="0">
                <a:solidFill>
                  <a:schemeClr val="tx1">
                    <a:lumMod val="95000"/>
                    <a:lumOff val="5000"/>
                  </a:schemeClr>
                </a:solidFill>
                <a:cs typeface="Arial"/>
              </a:rPr>
              <a:t>/sec  </a:t>
            </a:r>
          </a:p>
          <a:p>
            <a:pPr algn="l" rtl="0"/>
            <a:r>
              <a:rPr lang="en-US" sz="2000" dirty="0" smtClean="0">
                <a:solidFill>
                  <a:schemeClr val="tx1">
                    <a:lumMod val="95000"/>
                    <a:lumOff val="5000"/>
                  </a:schemeClr>
                </a:solidFill>
                <a:latin typeface="+mj-lt"/>
                <a:cs typeface="Arial"/>
              </a:rPr>
              <a:t>                  Received by Earth and Atm.</a:t>
            </a:r>
          </a:p>
          <a:p>
            <a:pPr algn="l" rtl="0"/>
            <a:r>
              <a:rPr lang="en-US" sz="2000" b="1" dirty="0" smtClean="0">
                <a:solidFill>
                  <a:srgbClr val="0070C0"/>
                </a:solidFill>
                <a:latin typeface="+mj-lt"/>
                <a:cs typeface="Arial"/>
              </a:rPr>
              <a:t>99% of E flux in Spectral R</a:t>
            </a:r>
            <a:r>
              <a:rPr lang="en-US" sz="2000" dirty="0" smtClean="0">
                <a:solidFill>
                  <a:schemeClr val="tx1">
                    <a:lumMod val="95000"/>
                    <a:lumOff val="5000"/>
                  </a:schemeClr>
                </a:solidFill>
                <a:latin typeface="+mj-lt"/>
                <a:cs typeface="Arial"/>
              </a:rPr>
              <a:t>.     </a:t>
            </a:r>
            <a:r>
              <a:rPr lang="el-GR" sz="2000" dirty="0" smtClean="0">
                <a:solidFill>
                  <a:srgbClr val="FF0000"/>
                </a:solidFill>
                <a:cs typeface="Arial"/>
              </a:rPr>
              <a:t>λ</a:t>
            </a:r>
            <a:r>
              <a:rPr lang="en-US" sz="2000" dirty="0" smtClean="0">
                <a:solidFill>
                  <a:srgbClr val="FF0000"/>
                </a:solidFill>
                <a:cs typeface="Arial"/>
              </a:rPr>
              <a:t>= 0.15- 0.4 </a:t>
            </a:r>
            <a:r>
              <a:rPr lang="el-GR" sz="2000" dirty="0" smtClean="0">
                <a:solidFill>
                  <a:srgbClr val="FF0000"/>
                </a:solidFill>
                <a:cs typeface="Arial"/>
              </a:rPr>
              <a:t>μ</a:t>
            </a:r>
            <a:r>
              <a:rPr lang="en-US" sz="2000" dirty="0" smtClean="0">
                <a:solidFill>
                  <a:srgbClr val="FF0000"/>
                </a:solidFill>
                <a:cs typeface="Arial"/>
              </a:rPr>
              <a:t>m</a:t>
            </a:r>
          </a:p>
          <a:p>
            <a:pPr algn="l" rtl="0"/>
            <a:r>
              <a:rPr lang="en-US" sz="2000" b="1" dirty="0" smtClean="0">
                <a:solidFill>
                  <a:srgbClr val="0070C0"/>
                </a:solidFill>
                <a:latin typeface="+mj-lt"/>
                <a:cs typeface="Arial"/>
              </a:rPr>
              <a:t>50% </a:t>
            </a:r>
            <a:r>
              <a:rPr lang="en-US" sz="2000" b="1" dirty="0" smtClean="0">
                <a:solidFill>
                  <a:srgbClr val="0070C0"/>
                </a:solidFill>
                <a:cs typeface="Arial"/>
              </a:rPr>
              <a:t>% of E flux in visible R.    </a:t>
            </a:r>
            <a:r>
              <a:rPr lang="el-GR" sz="2000" dirty="0" smtClean="0">
                <a:solidFill>
                  <a:srgbClr val="FF0000"/>
                </a:solidFill>
                <a:cs typeface="Arial"/>
              </a:rPr>
              <a:t>λ</a:t>
            </a:r>
            <a:r>
              <a:rPr lang="en-US" sz="2000" dirty="0" smtClean="0">
                <a:solidFill>
                  <a:srgbClr val="FF0000"/>
                </a:solidFill>
                <a:cs typeface="Arial"/>
              </a:rPr>
              <a:t>= 0.4 – 0.7</a:t>
            </a:r>
            <a:r>
              <a:rPr lang="el-GR" sz="2000" dirty="0" smtClean="0">
                <a:solidFill>
                  <a:srgbClr val="FF0000"/>
                </a:solidFill>
                <a:cs typeface="Arial"/>
              </a:rPr>
              <a:t>μ</a:t>
            </a:r>
            <a:r>
              <a:rPr lang="en-US" sz="2000" dirty="0" smtClean="0">
                <a:solidFill>
                  <a:srgbClr val="FF0000"/>
                </a:solidFill>
                <a:cs typeface="Arial"/>
              </a:rPr>
              <a:t>m </a:t>
            </a:r>
            <a:r>
              <a:rPr lang="en-US" sz="2000" b="1" dirty="0" smtClean="0">
                <a:solidFill>
                  <a:srgbClr val="00B050"/>
                </a:solidFill>
                <a:cs typeface="Arial"/>
              </a:rPr>
              <a:t>green portion of V.R</a:t>
            </a:r>
            <a:r>
              <a:rPr lang="en-US" sz="2000" dirty="0" smtClean="0">
                <a:solidFill>
                  <a:schemeClr val="tx1">
                    <a:lumMod val="95000"/>
                    <a:lumOff val="5000"/>
                  </a:schemeClr>
                </a:solidFill>
                <a:cs typeface="Arial"/>
              </a:rPr>
              <a:t>.</a:t>
            </a:r>
            <a:r>
              <a:rPr lang="el-GR" sz="2000" dirty="0" smtClean="0">
                <a:solidFill>
                  <a:schemeClr val="tx1">
                    <a:lumMod val="95000"/>
                    <a:lumOff val="5000"/>
                  </a:schemeClr>
                </a:solidFill>
                <a:cs typeface="Arial"/>
              </a:rPr>
              <a:t> </a:t>
            </a:r>
            <a:r>
              <a:rPr lang="el-GR" sz="2000" dirty="0" smtClean="0">
                <a:solidFill>
                  <a:srgbClr val="FF0000"/>
                </a:solidFill>
                <a:cs typeface="Arial"/>
              </a:rPr>
              <a:t>λ</a:t>
            </a:r>
            <a:r>
              <a:rPr lang="en-US" sz="2000" dirty="0" smtClean="0">
                <a:solidFill>
                  <a:srgbClr val="FF0000"/>
                </a:solidFill>
                <a:cs typeface="Arial"/>
              </a:rPr>
              <a:t>= 0.49</a:t>
            </a:r>
            <a:r>
              <a:rPr lang="el-GR" sz="2000" dirty="0" smtClean="0">
                <a:solidFill>
                  <a:srgbClr val="FF0000"/>
                </a:solidFill>
                <a:cs typeface="Arial"/>
              </a:rPr>
              <a:t> μ</a:t>
            </a:r>
            <a:r>
              <a:rPr lang="en-US" sz="2000" dirty="0" smtClean="0">
                <a:solidFill>
                  <a:srgbClr val="FF0000"/>
                </a:solidFill>
                <a:cs typeface="Arial"/>
              </a:rPr>
              <a:t>m</a:t>
            </a:r>
          </a:p>
          <a:p>
            <a:pPr algn="l" rtl="0"/>
            <a:r>
              <a:rPr lang="en-US" sz="2000" dirty="0" smtClean="0">
                <a:cs typeface="Arial"/>
              </a:rPr>
              <a:t>That life process as photosynthesis depend on it     </a:t>
            </a:r>
          </a:p>
          <a:p>
            <a:pPr algn="l" rtl="0"/>
            <a:r>
              <a:rPr lang="en-US" sz="2200" dirty="0" smtClean="0">
                <a:solidFill>
                  <a:schemeClr val="tx1">
                    <a:lumMod val="95000"/>
                    <a:lumOff val="5000"/>
                  </a:schemeClr>
                </a:solidFill>
                <a:latin typeface="+mj-lt"/>
                <a:cs typeface="Arial"/>
              </a:rPr>
              <a:t>                   </a:t>
            </a:r>
          </a:p>
          <a:p>
            <a:pPr algn="l" rtl="0"/>
            <a:r>
              <a:rPr lang="en-US" sz="2200" dirty="0" smtClean="0">
                <a:solidFill>
                  <a:schemeClr val="tx1">
                    <a:lumMod val="95000"/>
                    <a:lumOff val="5000"/>
                  </a:schemeClr>
                </a:solidFill>
                <a:latin typeface="+mj-lt"/>
                <a:cs typeface="Arial"/>
              </a:rPr>
              <a:t> </a:t>
            </a:r>
            <a:endParaRPr lang="ar-EG" sz="2200" dirty="0">
              <a:solidFill>
                <a:schemeClr val="tx1">
                  <a:lumMod val="95000"/>
                  <a:lumOff val="5000"/>
                </a:schemeClr>
              </a:solidFill>
              <a:latin typeface="+mj-lt"/>
            </a:endParaRPr>
          </a:p>
        </p:txBody>
      </p:sp>
      <p:pic>
        <p:nvPicPr>
          <p:cNvPr id="6" name="Picture 3"/>
          <p:cNvPicPr>
            <a:picLocks noChangeAspect="1" noChangeArrowheads="1"/>
          </p:cNvPicPr>
          <p:nvPr/>
        </p:nvPicPr>
        <p:blipFill>
          <a:blip r:embed="rId3" cstate="print"/>
          <a:srcRect t="12083" b="15250"/>
          <a:stretch>
            <a:fillRect/>
          </a:stretch>
        </p:blipFill>
        <p:spPr bwMode="auto">
          <a:xfrm>
            <a:off x="0" y="3352800"/>
            <a:ext cx="9144000" cy="3505200"/>
          </a:xfrm>
          <a:prstGeom prst="rect">
            <a:avLst/>
          </a:prstGeom>
          <a:noFill/>
          <a:ln w="9525">
            <a:noFill/>
            <a:miter lim="800000"/>
            <a:headEnd/>
            <a:tailEnd/>
          </a:ln>
        </p:spPr>
      </p:pic>
      <p:sp>
        <p:nvSpPr>
          <p:cNvPr id="12" name="Right Arrow 11"/>
          <p:cNvSpPr/>
          <p:nvPr/>
        </p:nvSpPr>
        <p:spPr>
          <a:xfrm>
            <a:off x="2438400" y="944881"/>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800" dirty="0"/>
          </a:p>
        </p:txBody>
      </p:sp>
      <p:cxnSp>
        <p:nvCxnSpPr>
          <p:cNvPr id="14" name="Straight Arrow Connector 13"/>
          <p:cNvCxnSpPr/>
          <p:nvPr/>
        </p:nvCxnSpPr>
        <p:spPr>
          <a:xfrm>
            <a:off x="381000" y="19050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1000" y="18288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107501" y="381000"/>
            <a:ext cx="3302699" cy="369332"/>
          </a:xfrm>
          <a:prstGeom prst="rect">
            <a:avLst/>
          </a:prstGeom>
        </p:spPr>
        <p:txBody>
          <a:bodyPr wrap="none">
            <a:spAutoFit/>
          </a:bodyPr>
          <a:lstStyle/>
          <a:p>
            <a:pPr algn="ctr"/>
            <a:r>
              <a:rPr lang="en-US" dirty="0" smtClean="0"/>
              <a:t>Structure of basic </a:t>
            </a:r>
            <a:r>
              <a:rPr lang="en-US" dirty="0" err="1" smtClean="0"/>
              <a:t>eulerian</a:t>
            </a:r>
            <a:r>
              <a:rPr lang="en-US" dirty="0" smtClean="0"/>
              <a:t> model</a:t>
            </a:r>
            <a:endParaRPr lang="ar-EG" dirty="0"/>
          </a:p>
        </p:txBody>
      </p:sp>
      <p:pic>
        <p:nvPicPr>
          <p:cNvPr id="6" name="Picture 2"/>
          <p:cNvPicPr>
            <a:picLocks noChangeAspect="1" noChangeArrowheads="1"/>
          </p:cNvPicPr>
          <p:nvPr/>
        </p:nvPicPr>
        <p:blipFill>
          <a:blip r:embed="rId3" cstate="print"/>
          <a:srcRect/>
          <a:stretch>
            <a:fillRect/>
          </a:stretch>
        </p:blipFill>
        <p:spPr>
          <a:xfrm>
            <a:off x="642938" y="1268760"/>
            <a:ext cx="7286625" cy="5374928"/>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620458" y="381000"/>
            <a:ext cx="1903085" cy="369332"/>
          </a:xfrm>
          <a:prstGeom prst="rect">
            <a:avLst/>
          </a:prstGeom>
        </p:spPr>
        <p:txBody>
          <a:bodyPr wrap="none">
            <a:spAutoFit/>
          </a:bodyPr>
          <a:lstStyle/>
          <a:p>
            <a:r>
              <a:rPr lang="en-US" b="1" i="1" dirty="0" smtClean="0"/>
              <a:t>Dense gas models</a:t>
            </a:r>
            <a:endParaRPr lang="ar-EG" dirty="0"/>
          </a:p>
        </p:txBody>
      </p:sp>
      <p:sp>
        <p:nvSpPr>
          <p:cNvPr id="6" name="Rectangle 5"/>
          <p:cNvSpPr/>
          <p:nvPr/>
        </p:nvSpPr>
        <p:spPr>
          <a:xfrm>
            <a:off x="2286000" y="1388442"/>
            <a:ext cx="4572000" cy="4081117"/>
          </a:xfrm>
          <a:prstGeom prst="rect">
            <a:avLst/>
          </a:prstGeom>
        </p:spPr>
        <p:txBody>
          <a:bodyPr>
            <a:spAutoFit/>
          </a:bodyPr>
          <a:lstStyle/>
          <a:p>
            <a:pPr>
              <a:lnSpc>
                <a:spcPct val="80000"/>
              </a:lnSpc>
              <a:buFont typeface="Wingdings" pitchFamily="2" charset="2"/>
              <a:buNone/>
            </a:pPr>
            <a:r>
              <a:rPr lang="en-US" b="1" dirty="0" smtClean="0"/>
              <a:t>Dense gas model</a:t>
            </a:r>
            <a:r>
              <a:rPr lang="en-US" dirty="0" smtClean="0"/>
              <a:t> — Dense gas models are models that simulate the dispersion of dense gas pollution plumes (i.e., pollution plumes that are heavier than air). </a:t>
            </a:r>
          </a:p>
          <a:p>
            <a:pPr>
              <a:lnSpc>
                <a:spcPct val="80000"/>
              </a:lnSpc>
              <a:buFont typeface="Wingdings" pitchFamily="2" charset="2"/>
              <a:buNone/>
            </a:pPr>
            <a:endParaRPr lang="en-US" dirty="0" smtClean="0"/>
          </a:p>
          <a:p>
            <a:pPr>
              <a:lnSpc>
                <a:spcPct val="80000"/>
              </a:lnSpc>
              <a:buFont typeface="Wingdings" pitchFamily="2" charset="2"/>
              <a:buNone/>
            </a:pPr>
            <a:r>
              <a:rPr lang="en-US" b="1" i="1" dirty="0" smtClean="0"/>
              <a:t>The air dispersion models used nowadays are:</a:t>
            </a:r>
            <a:endParaRPr lang="en-US" b="1" dirty="0" smtClean="0">
              <a:hlinkClick r:id="rId3" tooltip="ADMS 3"/>
            </a:endParaRPr>
          </a:p>
          <a:p>
            <a:pPr>
              <a:lnSpc>
                <a:spcPct val="80000"/>
              </a:lnSpc>
            </a:pPr>
            <a:r>
              <a:rPr lang="en-US" b="1" u="sng" dirty="0" smtClean="0">
                <a:hlinkClick r:id="rId3" tooltip="ADMS 3"/>
              </a:rPr>
              <a:t>ADMS 3</a:t>
            </a:r>
            <a:endParaRPr lang="en-US" b="1" u="sng" dirty="0" smtClean="0">
              <a:hlinkClick r:id="rId4" tooltip="AERMOD"/>
            </a:endParaRPr>
          </a:p>
          <a:p>
            <a:pPr>
              <a:lnSpc>
                <a:spcPct val="80000"/>
              </a:lnSpc>
            </a:pPr>
            <a:r>
              <a:rPr lang="en-US" b="1" u="sng" dirty="0" smtClean="0">
                <a:hlinkClick r:id="rId4" tooltip="AERMOD"/>
              </a:rPr>
              <a:t>AERMOD</a:t>
            </a:r>
            <a:endParaRPr lang="en-US" b="1" u="sng" dirty="0" smtClean="0">
              <a:hlinkClick r:id="rId5" tooltip="CALPUFF"/>
            </a:endParaRPr>
          </a:p>
          <a:p>
            <a:pPr>
              <a:lnSpc>
                <a:spcPct val="80000"/>
              </a:lnSpc>
            </a:pPr>
            <a:r>
              <a:rPr lang="en-US" b="1" u="sng" dirty="0" smtClean="0">
                <a:hlinkClick r:id="rId5" tooltip="CALPUFF"/>
              </a:rPr>
              <a:t>CALPUFF</a:t>
            </a:r>
            <a:endParaRPr lang="en-US" b="1" u="sng" dirty="0" smtClean="0">
              <a:hlinkClick r:id="rId6" tooltip="DISPERSION21"/>
            </a:endParaRPr>
          </a:p>
          <a:p>
            <a:pPr>
              <a:lnSpc>
                <a:spcPct val="80000"/>
              </a:lnSpc>
            </a:pPr>
            <a:r>
              <a:rPr lang="en-US" b="1" u="sng" dirty="0" smtClean="0">
                <a:hlinkClick r:id="rId6" tooltip="DISPERSION21"/>
              </a:rPr>
              <a:t>DISPERSION21</a:t>
            </a:r>
            <a:endParaRPr lang="en-US" b="1" u="sng" dirty="0" smtClean="0">
              <a:hlinkClick r:id="rId7" tooltip="ISC3"/>
            </a:endParaRPr>
          </a:p>
          <a:p>
            <a:pPr>
              <a:lnSpc>
                <a:spcPct val="80000"/>
              </a:lnSpc>
            </a:pPr>
            <a:r>
              <a:rPr lang="en-US" b="1" u="sng" dirty="0" smtClean="0">
                <a:hlinkClick r:id="rId7" tooltip="ISC3"/>
              </a:rPr>
              <a:t>ISC3</a:t>
            </a:r>
            <a:endParaRPr lang="en-US" b="1" u="sng" dirty="0" smtClean="0">
              <a:hlinkClick r:id="rId8" tooltip="MERCURE"/>
            </a:endParaRPr>
          </a:p>
          <a:p>
            <a:pPr>
              <a:lnSpc>
                <a:spcPct val="80000"/>
              </a:lnSpc>
            </a:pPr>
            <a:r>
              <a:rPr lang="en-US" b="1" u="sng" dirty="0" smtClean="0">
                <a:hlinkClick r:id="rId8" tooltip="MERCURE"/>
              </a:rPr>
              <a:t>MERCURE</a:t>
            </a:r>
            <a:endParaRPr lang="en-US" b="1" u="sng" dirty="0" smtClean="0">
              <a:hlinkClick r:id="rId9" tooltip="NAME"/>
            </a:endParaRPr>
          </a:p>
          <a:p>
            <a:pPr>
              <a:lnSpc>
                <a:spcPct val="80000"/>
              </a:lnSpc>
            </a:pPr>
            <a:r>
              <a:rPr lang="en-US" b="1" u="sng" dirty="0" smtClean="0">
                <a:hlinkClick r:id="rId9" tooltip="NAME"/>
              </a:rPr>
              <a:t>NAME</a:t>
            </a:r>
            <a:endParaRPr lang="en-US" b="1" u="sng" dirty="0" smtClean="0">
              <a:hlinkClick r:id="rId10" tooltip="PUFF-PLUME"/>
            </a:endParaRPr>
          </a:p>
          <a:p>
            <a:pPr>
              <a:lnSpc>
                <a:spcPct val="80000"/>
              </a:lnSpc>
            </a:pPr>
            <a:r>
              <a:rPr lang="en-US" b="1" u="sng" dirty="0" smtClean="0">
                <a:hlinkClick r:id="rId10" tooltip="PUFF-PLUME"/>
              </a:rPr>
              <a:t>PUFF-PLUME</a:t>
            </a:r>
            <a:endParaRPr lang="en-US" b="1" u="sng" dirty="0" smtClean="0">
              <a:hlinkClick r:id="rId11" tooltip="SIRANE (page does not exist)"/>
            </a:endParaRPr>
          </a:p>
          <a:p>
            <a:pPr>
              <a:lnSpc>
                <a:spcPct val="80000"/>
              </a:lnSpc>
            </a:pPr>
            <a:r>
              <a:rPr lang="en-US" b="1" u="sng" dirty="0" smtClean="0">
                <a:hlinkClick r:id="rId11" tooltip="SIRANE (page does not exist)"/>
              </a:rPr>
              <a:t>SIRANE</a:t>
            </a:r>
            <a:endParaRPr lang="en-US" b="1" u="sng" dirty="0" smtClean="0"/>
          </a:p>
          <a:p>
            <a:pPr>
              <a:lnSpc>
                <a:spcPct val="80000"/>
              </a:lnSpc>
              <a:buFont typeface="Wingdings" pitchFamily="2" charset="2"/>
              <a:buNone/>
            </a:pPr>
            <a:r>
              <a:rPr lang="en-US" b="1" i="1" dirty="0" smtClean="0"/>
              <a:t>Some of these models which are mentioned above are described in brief in the following slides.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04800" y="181958"/>
            <a:ext cx="7315200" cy="6001643"/>
          </a:xfrm>
          <a:prstGeom prst="rect">
            <a:avLst/>
          </a:prstGeom>
        </p:spPr>
        <p:txBody>
          <a:bodyPr wrap="square">
            <a:spAutoFit/>
          </a:bodyPr>
          <a:lstStyle/>
          <a:p>
            <a:pPr algn="l" rtl="0"/>
            <a:r>
              <a:rPr lang="en-US" sz="2400" dirty="0" smtClean="0"/>
              <a:t>ADMS 3 (Atmospheric dispersion modeling system) :</a:t>
            </a:r>
          </a:p>
          <a:p>
            <a:pPr lvl="1" algn="l" rtl="0"/>
            <a:r>
              <a:rPr lang="en-US" sz="2400" dirty="0" smtClean="0"/>
              <a:t>It is an advanced model for calculating atmospheric pollutant emitted continuously (from point, line area volume source) or intermittently (from point source)</a:t>
            </a:r>
          </a:p>
          <a:p>
            <a:pPr algn="l" rtl="0"/>
            <a:r>
              <a:rPr lang="en-US" sz="2400" dirty="0" smtClean="0"/>
              <a:t>AERMOD:</a:t>
            </a:r>
          </a:p>
          <a:p>
            <a:pPr lvl="1" algn="l" rtl="0"/>
            <a:r>
              <a:rPr lang="en-US" sz="2400" dirty="0" smtClean="0"/>
              <a:t>It is steady state Gaussian plume model for short range about 50kms</a:t>
            </a:r>
          </a:p>
          <a:p>
            <a:pPr lvl="1" algn="l" rtl="0"/>
            <a:r>
              <a:rPr lang="en-US" sz="2400" dirty="0" smtClean="0"/>
              <a:t>It uses a single wind field to transport emitted species</a:t>
            </a:r>
          </a:p>
          <a:p>
            <a:pPr lvl="1" algn="l" rtl="0"/>
            <a:r>
              <a:rPr lang="en-US" sz="2400" dirty="0" smtClean="0"/>
              <a:t>A meteorological data preprocessor (AERMET) that accepts surface meteorological data, upper air soundings, and optionally, data from on-site instrument towers.  </a:t>
            </a:r>
          </a:p>
          <a:p>
            <a:pPr lvl="1" algn="l" rtl="0"/>
            <a:r>
              <a:rPr lang="en-US" sz="2400" dirty="0" smtClean="0"/>
              <a:t>A terrain preprocessor (AERMAP) whose main purpose is to provide a physical relationship between terrain features and the behavior of air pollution plumes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286000" y="1305342"/>
            <a:ext cx="4572000" cy="4524315"/>
          </a:xfrm>
          <a:prstGeom prst="rect">
            <a:avLst/>
          </a:prstGeom>
        </p:spPr>
        <p:txBody>
          <a:bodyPr>
            <a:spAutoFit/>
          </a:bodyPr>
          <a:lstStyle/>
          <a:p>
            <a:pPr algn="l" rtl="0"/>
            <a:r>
              <a:rPr lang="en-US" dirty="0" smtClean="0"/>
              <a:t>CALPUFF:</a:t>
            </a:r>
          </a:p>
          <a:p>
            <a:pPr algn="l" rtl="0"/>
            <a:endParaRPr lang="en-US" dirty="0" smtClean="0"/>
          </a:p>
          <a:p>
            <a:pPr lvl="1" algn="l" rtl="0"/>
            <a:r>
              <a:rPr lang="en-US" dirty="0" smtClean="0"/>
              <a:t>It advanced Gaussian puff modeling system</a:t>
            </a:r>
          </a:p>
          <a:p>
            <a:pPr lvl="1" algn="l" rtl="0"/>
            <a:r>
              <a:rPr lang="en-US" dirty="0" smtClean="0"/>
              <a:t>Used for longer range transport of pollutant and their effect on Federal class I areas</a:t>
            </a:r>
          </a:p>
          <a:p>
            <a:pPr lvl="1" algn="l" rtl="0"/>
            <a:r>
              <a:rPr lang="en-US" dirty="0" smtClean="0"/>
              <a:t>model is designed to simulate the dispersion of buoyant, puff or continuous point and area pollution sources as well as the dispersion of buoyant, continuous line sources</a:t>
            </a:r>
          </a:p>
          <a:p>
            <a:pPr lvl="1" algn="l" rtl="0"/>
            <a:r>
              <a:rPr lang="en-US" dirty="0" smtClean="0"/>
              <a:t>model also  includes algorithms for handling the effect of downwash by nearby buildings in the path of the pollution plumes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286000" y="1720840"/>
            <a:ext cx="4572000" cy="3416320"/>
          </a:xfrm>
          <a:prstGeom prst="rect">
            <a:avLst/>
          </a:prstGeom>
        </p:spPr>
        <p:txBody>
          <a:bodyPr>
            <a:spAutoFit/>
          </a:bodyPr>
          <a:lstStyle/>
          <a:p>
            <a:r>
              <a:rPr lang="en-US" dirty="0" smtClean="0"/>
              <a:t>ISC 3 :</a:t>
            </a:r>
          </a:p>
          <a:p>
            <a:pPr lvl="1"/>
            <a:r>
              <a:rPr lang="en-US" dirty="0" smtClean="0"/>
              <a:t>Steady state Gaussian plume model for analyzing pollutant concentration for industrial complex</a:t>
            </a:r>
          </a:p>
          <a:p>
            <a:pPr lvl="1"/>
            <a:r>
              <a:rPr lang="en-US" dirty="0" smtClean="0"/>
              <a:t>This model can account for the following: settling and dry deposition of particles; downwash; point, area, line, and volume sources; plume rise as a function of downwind distance; separation of point sources; and limited terrain adjustment</a:t>
            </a:r>
          </a:p>
          <a:p>
            <a:pPr lvl="1"/>
            <a:r>
              <a:rPr lang="en-US" dirty="0" smtClean="0"/>
              <a:t>ISC3 operates in both long-term and short-term modes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286000" y="1582341"/>
            <a:ext cx="4572000" cy="3693319"/>
          </a:xfrm>
          <a:prstGeom prst="rect">
            <a:avLst/>
          </a:prstGeom>
        </p:spPr>
        <p:txBody>
          <a:bodyPr>
            <a:spAutoFit/>
          </a:bodyPr>
          <a:lstStyle/>
          <a:p>
            <a:r>
              <a:rPr lang="en-US" dirty="0" smtClean="0"/>
              <a:t>Puff plume:</a:t>
            </a:r>
          </a:p>
          <a:p>
            <a:pPr lvl="1"/>
            <a:r>
              <a:rPr lang="en-US" dirty="0" smtClean="0"/>
              <a:t>PUFF-PLUME is a model used to help predict how air pollution disperses in the atmosphere</a:t>
            </a:r>
          </a:p>
          <a:p>
            <a:pPr lvl="1"/>
            <a:r>
              <a:rPr lang="en-US" dirty="0" smtClean="0"/>
              <a:t>It is a Gaussian atmospheric transport chemical/radionuclide dispersion model that includes wet and dry deposition, real-time input of meteorological observations and forecasts, dose estimates from inhalation and gamma shine (i.e., radiation), and puff or continuous plume dispersion modes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rPr>
              <a:t>Ozone layer</a:t>
            </a:r>
            <a:r>
              <a:rPr lang="ar-EG" b="1" dirty="0" smtClean="0">
                <a:solidFill>
                  <a:srgbClr val="C00000"/>
                </a:solidFill>
              </a:rPr>
              <a:t/>
            </a:r>
            <a:br>
              <a:rPr lang="ar-EG" b="1" dirty="0" smtClean="0">
                <a:solidFill>
                  <a:srgbClr val="C00000"/>
                </a:solidFill>
              </a:rPr>
            </a:br>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971800" y="762000"/>
            <a:ext cx="2697470" cy="707886"/>
          </a:xfrm>
          <a:prstGeom prst="rect">
            <a:avLst/>
          </a:prstGeom>
        </p:spPr>
        <p:txBody>
          <a:bodyPr wrap="none">
            <a:spAutoFit/>
          </a:bodyPr>
          <a:lstStyle/>
          <a:p>
            <a:pPr algn="ctr" rtl="0"/>
            <a:r>
              <a:rPr lang="en-US" sz="4000" b="1" dirty="0" smtClean="0">
                <a:solidFill>
                  <a:srgbClr val="C00000"/>
                </a:solidFill>
              </a:rPr>
              <a:t>Ozone layer</a:t>
            </a:r>
            <a:endParaRPr lang="ar-EG" sz="4000" b="1" dirty="0">
              <a:solidFill>
                <a:srgbClr val="C00000"/>
              </a:solidFill>
            </a:endParaRPr>
          </a:p>
        </p:txBody>
      </p:sp>
      <p:sp>
        <p:nvSpPr>
          <p:cNvPr id="6" name="Rectangle 5"/>
          <p:cNvSpPr/>
          <p:nvPr/>
        </p:nvSpPr>
        <p:spPr>
          <a:xfrm>
            <a:off x="228600" y="1859340"/>
            <a:ext cx="7772400" cy="2862322"/>
          </a:xfrm>
          <a:prstGeom prst="rect">
            <a:avLst/>
          </a:prstGeom>
        </p:spPr>
        <p:txBody>
          <a:bodyPr wrap="square">
            <a:spAutoFit/>
          </a:bodyPr>
          <a:lstStyle/>
          <a:p>
            <a:pPr algn="l" rtl="0">
              <a:spcBef>
                <a:spcPct val="0"/>
              </a:spcBef>
            </a:pPr>
            <a:r>
              <a:rPr lang="en-US" sz="2000" dirty="0" smtClean="0"/>
              <a:t>Not really a layer, but a region of higher-than-normal ozone concentrations (which are still very low)</a:t>
            </a:r>
          </a:p>
          <a:p>
            <a:pPr algn="l" rtl="0">
              <a:spcBef>
                <a:spcPct val="0"/>
              </a:spcBef>
            </a:pPr>
            <a:endParaRPr lang="en-US" sz="2000" dirty="0" smtClean="0"/>
          </a:p>
          <a:p>
            <a:pPr algn="l" rtl="0">
              <a:spcBef>
                <a:spcPct val="0"/>
              </a:spcBef>
            </a:pPr>
            <a:r>
              <a:rPr lang="en-US" sz="2000" dirty="0" smtClean="0"/>
              <a:t>~17–30 km altitude</a:t>
            </a:r>
          </a:p>
          <a:p>
            <a:pPr algn="l" rtl="0">
              <a:spcBef>
                <a:spcPct val="0"/>
              </a:spcBef>
            </a:pPr>
            <a:endParaRPr lang="en-US" sz="2000" dirty="0" smtClean="0"/>
          </a:p>
          <a:p>
            <a:pPr algn="l" rtl="0">
              <a:spcBef>
                <a:spcPct val="0"/>
              </a:spcBef>
            </a:pPr>
            <a:r>
              <a:rPr lang="en-US" sz="2000" b="1" dirty="0" smtClean="0"/>
              <a:t>Ozone = O</a:t>
            </a:r>
            <a:r>
              <a:rPr lang="en-US" sz="2000" b="1" baseline="-25000" dirty="0" smtClean="0"/>
              <a:t>3</a:t>
            </a:r>
            <a:r>
              <a:rPr lang="en-US" sz="2000" dirty="0" smtClean="0"/>
              <a:t>—molecule of 3 oxygen atoms</a:t>
            </a:r>
          </a:p>
          <a:p>
            <a:pPr algn="l" rtl="0">
              <a:spcBef>
                <a:spcPct val="0"/>
              </a:spcBef>
            </a:pPr>
            <a:endParaRPr lang="en-US" sz="2000" dirty="0" smtClean="0"/>
          </a:p>
          <a:p>
            <a:pPr algn="l" rtl="0">
              <a:spcBef>
                <a:spcPct val="0"/>
              </a:spcBef>
            </a:pPr>
            <a:r>
              <a:rPr lang="en-US" sz="2000" dirty="0" smtClean="0"/>
              <a:t>Absorbs ultraviolet (UV) radiation from sun, protecting organisms on surface from radiation damage</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2906984" y="0"/>
            <a:ext cx="2570384" cy="505972"/>
          </a:xfrm>
          <a:prstGeom prst="rect">
            <a:avLst/>
          </a:prstGeom>
        </p:spPr>
        <p:txBody>
          <a:bodyPr wrap="square">
            <a:spAutoFit/>
          </a:bodyPr>
          <a:lstStyle/>
          <a:p>
            <a:pPr marL="766763" algn="ctr">
              <a:lnSpc>
                <a:spcPct val="96000"/>
              </a:lnSpc>
              <a:spcBef>
                <a:spcPts val="350"/>
              </a:spcBef>
            </a:pPr>
            <a:r>
              <a:rPr lang="ar-EG" sz="2800" dirty="0" smtClean="0">
                <a:solidFill>
                  <a:srgbClr val="C00000"/>
                </a:solidFill>
                <a:latin typeface="Times New Roman" pitchFamily="18" charset="0"/>
                <a:cs typeface="Times New Roman" pitchFamily="18" charset="0"/>
              </a:rPr>
              <a:t>T Variation</a:t>
            </a:r>
          </a:p>
        </p:txBody>
      </p:sp>
      <p:sp>
        <p:nvSpPr>
          <p:cNvPr id="7" name="Rectangle 6"/>
          <p:cNvSpPr/>
          <p:nvPr/>
        </p:nvSpPr>
        <p:spPr>
          <a:xfrm>
            <a:off x="152400" y="1676400"/>
            <a:ext cx="7543800" cy="1274195"/>
          </a:xfrm>
          <a:prstGeom prst="rect">
            <a:avLst/>
          </a:prstGeom>
        </p:spPr>
        <p:txBody>
          <a:bodyPr wrap="square">
            <a:spAutoFit/>
          </a:bodyPr>
          <a:lstStyle/>
          <a:p>
            <a:pPr marL="640080" algn="l" rtl="0">
              <a:lnSpc>
                <a:spcPct val="96000"/>
              </a:lnSpc>
            </a:pPr>
            <a:r>
              <a:rPr lang="ar-EG" sz="2000" dirty="0" smtClean="0">
                <a:latin typeface="Times New Roman" pitchFamily="18" charset="0"/>
                <a:cs typeface="Times New Roman" pitchFamily="18" charset="0"/>
              </a:rPr>
              <a:t>Atmosphere is transparent, only surface is heated</a:t>
            </a:r>
          </a:p>
          <a:p>
            <a:pPr marL="640080" algn="l" rtl="0">
              <a:lnSpc>
                <a:spcPct val="96000"/>
              </a:lnSpc>
            </a:pPr>
            <a:r>
              <a:rPr lang="ar-EG" sz="2000" dirty="0" smtClean="0">
                <a:latin typeface="Times New Roman" pitchFamily="18" charset="0"/>
                <a:cs typeface="Times New Roman" pitchFamily="18" charset="0"/>
              </a:rPr>
              <a:t>– Loss by convection + re-radiation</a:t>
            </a:r>
          </a:p>
          <a:p>
            <a:pPr marL="640080" algn="l" rtl="0">
              <a:lnSpc>
                <a:spcPct val="96000"/>
              </a:lnSpc>
            </a:pPr>
            <a:r>
              <a:rPr lang="ar-EG" sz="2000" dirty="0" smtClean="0">
                <a:latin typeface="Times New Roman" pitchFamily="18" charset="0"/>
                <a:cs typeface="Times New Roman" pitchFamily="18" charset="0"/>
              </a:rPr>
              <a:t>– Shape of atmospheric temperature profile</a:t>
            </a:r>
            <a:endParaRPr lang="ar-EG" sz="2000" dirty="0" smtClean="0">
              <a:cs typeface="Times New Roman" pitchFamily="18" charset="0"/>
            </a:endParaRPr>
          </a:p>
          <a:p>
            <a:pPr marL="640080" algn="l" rtl="0">
              <a:lnSpc>
                <a:spcPct val="96000"/>
              </a:lnSpc>
            </a:pPr>
            <a:endParaRPr lang="ar-EG" sz="2000" dirty="0"/>
          </a:p>
        </p:txBody>
      </p:sp>
      <p:sp>
        <p:nvSpPr>
          <p:cNvPr id="10" name="Rectangle 9"/>
          <p:cNvSpPr/>
          <p:nvPr/>
        </p:nvSpPr>
        <p:spPr>
          <a:xfrm>
            <a:off x="228600" y="2895600"/>
            <a:ext cx="7848600" cy="4003660"/>
          </a:xfrm>
          <a:prstGeom prst="rect">
            <a:avLst/>
          </a:prstGeom>
        </p:spPr>
        <p:txBody>
          <a:bodyPr wrap="square">
            <a:spAutoFit/>
          </a:bodyPr>
          <a:lstStyle/>
          <a:p>
            <a:pPr algn="just" rtl="0">
              <a:lnSpc>
                <a:spcPct val="150000"/>
              </a:lnSpc>
            </a:pPr>
            <a:r>
              <a:rPr lang="ar-EG" sz="2000" dirty="0" smtClean="0">
                <a:cs typeface="Times New Roman" pitchFamily="18" charset="0"/>
              </a:rPr>
              <a:t>In the absence of local heating, T decreases with height</a:t>
            </a:r>
          </a:p>
          <a:p>
            <a:pPr algn="just" rtl="0">
              <a:lnSpc>
                <a:spcPct val="150000"/>
              </a:lnSpc>
            </a:pPr>
            <a:r>
              <a:rPr lang="ar-EG" sz="2000" dirty="0" smtClean="0">
                <a:cs typeface="Times New Roman" pitchFamily="18" charset="0"/>
              </a:rPr>
              <a:t>• Exceptions: Stratosphere: Chapman Cycle (1930s(</a:t>
            </a:r>
          </a:p>
          <a:p>
            <a:pPr algn="just" rtl="0">
              <a:lnSpc>
                <a:spcPct val="150000"/>
              </a:lnSpc>
            </a:pPr>
            <a:r>
              <a:rPr lang="ar-EG" sz="2000" dirty="0" smtClean="0">
                <a:cs typeface="Times New Roman" pitchFamily="18" charset="0"/>
              </a:rPr>
              <a:t>O</a:t>
            </a:r>
            <a:r>
              <a:rPr lang="ar-EG" sz="2000" baseline="-21000" dirty="0" smtClean="0">
                <a:cs typeface="Times New Roman" pitchFamily="18" charset="0"/>
              </a:rPr>
              <a:t>2 </a:t>
            </a:r>
            <a:r>
              <a:rPr lang="ar-EG" sz="2000" dirty="0" smtClean="0">
                <a:cs typeface="Times New Roman" pitchFamily="18" charset="0"/>
              </a:rPr>
              <a:t>+ </a:t>
            </a:r>
            <a:r>
              <a:rPr lang="ar-EG" sz="2000" i="1" dirty="0" smtClean="0">
                <a:cs typeface="Times New Roman" pitchFamily="18" charset="0"/>
              </a:rPr>
              <a:t>hv </a:t>
            </a:r>
            <a:r>
              <a:rPr lang="ar-EG" sz="2000" b="1" dirty="0" smtClean="0">
                <a:cs typeface="Times New Roman" pitchFamily="18" charset="0"/>
              </a:rPr>
              <a:t>→ </a:t>
            </a:r>
            <a:r>
              <a:rPr lang="ar-EG" sz="2000" dirty="0" smtClean="0">
                <a:cs typeface="Times New Roman" pitchFamily="18" charset="0"/>
              </a:rPr>
              <a:t>2O</a:t>
            </a:r>
          </a:p>
          <a:p>
            <a:pPr algn="just" rtl="0">
              <a:lnSpc>
                <a:spcPct val="150000"/>
              </a:lnSpc>
            </a:pPr>
            <a:r>
              <a:rPr lang="ar-EG" sz="2000" dirty="0" smtClean="0">
                <a:cs typeface="Times New Roman" pitchFamily="18" charset="0"/>
              </a:rPr>
              <a:t>O + O</a:t>
            </a:r>
            <a:r>
              <a:rPr lang="ar-EG" sz="2000" baseline="-21000" dirty="0" smtClean="0">
                <a:cs typeface="Times New Roman" pitchFamily="18" charset="0"/>
              </a:rPr>
              <a:t>2 </a:t>
            </a:r>
            <a:r>
              <a:rPr lang="ar-EG" sz="2000" dirty="0" smtClean="0">
                <a:cs typeface="Times New Roman" pitchFamily="18" charset="0"/>
              </a:rPr>
              <a:t>+ M </a:t>
            </a:r>
            <a:r>
              <a:rPr lang="ar-EG" sz="2000" b="1" dirty="0" smtClean="0">
                <a:cs typeface="Times New Roman" pitchFamily="18" charset="0"/>
              </a:rPr>
              <a:t>→ </a:t>
            </a:r>
            <a:r>
              <a:rPr lang="ar-EG" sz="2000" dirty="0" smtClean="0">
                <a:cs typeface="Times New Roman" pitchFamily="18" charset="0"/>
              </a:rPr>
              <a:t>O</a:t>
            </a:r>
            <a:r>
              <a:rPr lang="ar-EG" sz="2000" baseline="-21000" dirty="0" smtClean="0">
                <a:cs typeface="Times New Roman" pitchFamily="18" charset="0"/>
              </a:rPr>
              <a:t>3	</a:t>
            </a:r>
            <a:r>
              <a:rPr lang="ar-EG" sz="2000" dirty="0" smtClean="0">
                <a:cs typeface="Times New Roman" pitchFamily="18" charset="0"/>
              </a:rPr>
              <a:t>(+ heat) </a:t>
            </a:r>
          </a:p>
          <a:p>
            <a:pPr algn="just" rtl="0">
              <a:lnSpc>
                <a:spcPct val="150000"/>
              </a:lnSpc>
            </a:pPr>
            <a:r>
              <a:rPr lang="ar-EG" sz="2000" dirty="0" smtClean="0">
                <a:cs typeface="Times New Roman" pitchFamily="18" charset="0"/>
              </a:rPr>
              <a:t>O + O</a:t>
            </a:r>
            <a:r>
              <a:rPr lang="ar-EG" sz="2000" baseline="-21000" dirty="0" smtClean="0">
                <a:cs typeface="Times New Roman" pitchFamily="18" charset="0"/>
              </a:rPr>
              <a:t>3 </a:t>
            </a:r>
            <a:r>
              <a:rPr lang="ar-EG" sz="2000" b="1" dirty="0" smtClean="0">
                <a:cs typeface="Times New Roman" pitchFamily="18" charset="0"/>
              </a:rPr>
              <a:t>→ </a:t>
            </a:r>
            <a:r>
              <a:rPr lang="ar-EG" sz="2000" dirty="0" smtClean="0">
                <a:cs typeface="Times New Roman" pitchFamily="18" charset="0"/>
              </a:rPr>
              <a:t>2O</a:t>
            </a:r>
            <a:r>
              <a:rPr lang="ar-EG" sz="2000" baseline="-21000" dirty="0" smtClean="0">
                <a:cs typeface="Times New Roman" pitchFamily="18" charset="0"/>
              </a:rPr>
              <a:t>2</a:t>
            </a:r>
            <a:endParaRPr lang="ar-EG" sz="2000" dirty="0" smtClean="0">
              <a:cs typeface="Times New Roman" pitchFamily="18" charset="0"/>
            </a:endParaRPr>
          </a:p>
          <a:p>
            <a:pPr algn="just" rtl="0">
              <a:lnSpc>
                <a:spcPct val="150000"/>
              </a:lnSpc>
            </a:pPr>
            <a:r>
              <a:rPr lang="ar-EG" sz="2000" baseline="8000" dirty="0" smtClean="0">
                <a:cs typeface="Times New Roman" pitchFamily="18" charset="0"/>
              </a:rPr>
              <a:t>O</a:t>
            </a:r>
            <a:r>
              <a:rPr lang="ar-EG" sz="2000" baseline="-9000" dirty="0" smtClean="0">
                <a:cs typeface="Times New Roman" pitchFamily="18" charset="0"/>
              </a:rPr>
              <a:t>3 </a:t>
            </a:r>
            <a:r>
              <a:rPr lang="ar-EG" sz="2000" baseline="8000" dirty="0" smtClean="0">
                <a:cs typeface="Times New Roman" pitchFamily="18" charset="0"/>
              </a:rPr>
              <a:t>+ </a:t>
            </a:r>
            <a:r>
              <a:rPr lang="ar-EG" sz="2000" i="1" baseline="8000" dirty="0" smtClean="0">
                <a:cs typeface="Times New Roman" pitchFamily="18" charset="0"/>
              </a:rPr>
              <a:t>hv </a:t>
            </a:r>
            <a:r>
              <a:rPr lang="ar-EG" sz="2000" b="1" baseline="8000" dirty="0" smtClean="0">
                <a:cs typeface="Times New Roman" pitchFamily="18" charset="0"/>
              </a:rPr>
              <a:t>→ </a:t>
            </a:r>
            <a:r>
              <a:rPr lang="ar-EG" sz="2000" baseline="8000" dirty="0" smtClean="0">
                <a:cs typeface="Times New Roman" pitchFamily="18" charset="0"/>
              </a:rPr>
              <a:t>O + O</a:t>
            </a:r>
            <a:r>
              <a:rPr lang="ar-EG" sz="2000" baseline="-9000" dirty="0" smtClean="0">
                <a:cs typeface="Times New Roman" pitchFamily="18" charset="0"/>
              </a:rPr>
              <a:t>2	</a:t>
            </a:r>
            <a:r>
              <a:rPr lang="ar-EG" sz="2000" baseline="8000" dirty="0" smtClean="0">
                <a:cs typeface="Times New Roman" pitchFamily="18" charset="0"/>
              </a:rPr>
              <a:t>(+ heat)</a:t>
            </a:r>
            <a:endParaRPr lang="ar-EG" sz="2000" dirty="0" smtClean="0">
              <a:cs typeface="Times New Roman" pitchFamily="18" charset="0"/>
            </a:endParaRPr>
          </a:p>
          <a:p>
            <a:pPr algn="just" rtl="0">
              <a:lnSpc>
                <a:spcPct val="150000"/>
              </a:lnSpc>
            </a:pPr>
            <a:r>
              <a:rPr lang="ar-EG" sz="2000" dirty="0" smtClean="0">
                <a:cs typeface="Times New Roman" pitchFamily="18" charset="0"/>
              </a:rPr>
              <a:t>– Q: what is heat at the molecular level?</a:t>
            </a:r>
          </a:p>
          <a:p>
            <a:pPr algn="just" rtl="0">
              <a:lnSpc>
                <a:spcPct val="150000"/>
              </a:lnSpc>
            </a:pPr>
            <a:endParaRPr lang="ar-EG" sz="2000" dirty="0" smtClean="0">
              <a:cs typeface="Times New Roman" pitchFamily="18" charset="0"/>
            </a:endParaRPr>
          </a:p>
          <a:p>
            <a:pPr algn="just" rtl="0">
              <a:lnSpc>
                <a:spcPts val="1688"/>
              </a:lnSpc>
            </a:pPr>
            <a:r>
              <a:rPr lang="ar-EG" sz="2400" dirty="0" smtClean="0">
                <a:cs typeface="Times New Roman" pitchFamily="18" charset="0"/>
              </a:rPr>
              <a:t>• Mesosphere: absorption by N</a:t>
            </a:r>
            <a:r>
              <a:rPr lang="ar-EG" sz="2400" baseline="-22000" dirty="0" smtClean="0">
                <a:cs typeface="Times New Roman" pitchFamily="18" charset="0"/>
              </a:rPr>
              <a:t>2</a:t>
            </a:r>
            <a:r>
              <a:rPr lang="ar-EG" dirty="0" smtClean="0">
                <a:cs typeface="Times New Roman" pitchFamily="18" charset="0"/>
              </a:rPr>
              <a:t>, O</a:t>
            </a:r>
            <a:r>
              <a:rPr lang="ar-EG" baseline="-22000" dirty="0" smtClean="0">
                <a:cs typeface="Times New Roman" pitchFamily="18" charset="0"/>
              </a:rPr>
              <a:t>2</a:t>
            </a:r>
            <a:r>
              <a:rPr lang="ar-EG" dirty="0" smtClean="0">
                <a:cs typeface="Times New Roman" pitchFamily="18" charset="0"/>
              </a:rPr>
              <a:t>, atoms</a:t>
            </a:r>
            <a:endParaRPr lang="ar-EG" dirty="0"/>
          </a:p>
        </p:txBody>
      </p:sp>
      <p:sp>
        <p:nvSpPr>
          <p:cNvPr id="11" name="object 5"/>
          <p:cNvSpPr>
            <a:spLocks noChangeArrowheads="1"/>
          </p:cNvSpPr>
          <p:nvPr/>
        </p:nvSpPr>
        <p:spPr bwMode="auto">
          <a:xfrm>
            <a:off x="2151530" y="762000"/>
            <a:ext cx="4261971" cy="763083"/>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EG">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448800" cy="7315200"/>
          </a:xfrm>
          <a:prstGeom prst="rect">
            <a:avLst/>
          </a:prstGeom>
          <a:noFill/>
          <a:ln w="9525">
            <a:noFill/>
            <a:miter lim="800000"/>
            <a:headEnd/>
            <a:tailEnd/>
          </a:ln>
        </p:spPr>
      </p:pic>
      <p:sp>
        <p:nvSpPr>
          <p:cNvPr id="5" name="Rectangle 4"/>
          <p:cNvSpPr/>
          <p:nvPr/>
        </p:nvSpPr>
        <p:spPr>
          <a:xfrm>
            <a:off x="0" y="0"/>
            <a:ext cx="9144000" cy="584775"/>
          </a:xfrm>
          <a:prstGeom prst="rect">
            <a:avLst/>
          </a:prstGeom>
        </p:spPr>
        <p:txBody>
          <a:bodyPr wrap="square">
            <a:spAutoFit/>
          </a:bodyPr>
          <a:lstStyle/>
          <a:p>
            <a:pPr algn="ctr"/>
            <a:r>
              <a:rPr lang="en-US" sz="3200" b="1" dirty="0" smtClean="0">
                <a:solidFill>
                  <a:srgbClr val="C00000"/>
                </a:solidFill>
              </a:rPr>
              <a:t>Radiation, atmosphere, and temperature</a:t>
            </a:r>
            <a:endParaRPr lang="ar-EG" sz="3200" b="1" dirty="0">
              <a:solidFill>
                <a:srgbClr val="C00000"/>
              </a:solidFill>
            </a:endParaRPr>
          </a:p>
        </p:txBody>
      </p:sp>
      <p:sp>
        <p:nvSpPr>
          <p:cNvPr id="6" name="Rectangle 5"/>
          <p:cNvSpPr/>
          <p:nvPr/>
        </p:nvSpPr>
        <p:spPr>
          <a:xfrm>
            <a:off x="0" y="914400"/>
            <a:ext cx="8610600" cy="6063198"/>
          </a:xfrm>
          <a:prstGeom prst="rect">
            <a:avLst/>
          </a:prstGeom>
        </p:spPr>
        <p:txBody>
          <a:bodyPr wrap="square">
            <a:spAutoFit/>
          </a:bodyPr>
          <a:lstStyle/>
          <a:p>
            <a:pPr algn="l" rtl="0">
              <a:spcBef>
                <a:spcPct val="0"/>
              </a:spcBef>
            </a:pPr>
            <a:r>
              <a:rPr lang="en-US" sz="2400" b="1" dirty="0" smtClean="0">
                <a:solidFill>
                  <a:srgbClr val="C00000"/>
                </a:solidFill>
              </a:rPr>
              <a:t>Earth’s temperature </a:t>
            </a:r>
            <a:r>
              <a:rPr lang="en-US" sz="2400" dirty="0" smtClean="0"/>
              <a:t>depends on: </a:t>
            </a:r>
          </a:p>
          <a:p>
            <a:pPr algn="l" rtl="0">
              <a:spcBef>
                <a:spcPct val="0"/>
              </a:spcBef>
            </a:pPr>
            <a:r>
              <a:rPr lang="en-US" sz="2400" dirty="0" smtClean="0"/>
              <a:t>How much of the </a:t>
            </a:r>
            <a:r>
              <a:rPr lang="en-US" sz="2400" dirty="0" smtClean="0">
                <a:solidFill>
                  <a:srgbClr val="C00000"/>
                </a:solidFill>
              </a:rPr>
              <a:t>sun’s radiation </a:t>
            </a:r>
            <a:r>
              <a:rPr lang="en-US" sz="2400" dirty="0" smtClean="0"/>
              <a:t>enters the atmosphere and How much </a:t>
            </a:r>
            <a:r>
              <a:rPr lang="en-US" sz="2400" dirty="0" smtClean="0">
                <a:solidFill>
                  <a:srgbClr val="C00000"/>
                </a:solidFill>
              </a:rPr>
              <a:t>escapes back into space</a:t>
            </a:r>
            <a:r>
              <a:rPr lang="en-US" sz="2400" dirty="0" smtClean="0">
                <a:solidFill>
                  <a:srgbClr val="C00000"/>
                </a:solidFill>
                <a:cs typeface="Arial" pitchFamily="34" charset="0"/>
              </a:rPr>
              <a:t>.</a:t>
            </a:r>
          </a:p>
          <a:p>
            <a:pPr algn="l" rtl="0">
              <a:spcBef>
                <a:spcPct val="0"/>
              </a:spcBef>
            </a:pPr>
            <a:r>
              <a:rPr lang="en-US" sz="2400" dirty="0" smtClean="0">
                <a:cs typeface="Arial" pitchFamily="34" charset="0"/>
              </a:rPr>
              <a:t>Incoming solar radiation is: </a:t>
            </a:r>
            <a:r>
              <a:rPr lang="en-US" sz="2400" b="1" dirty="0" smtClean="0">
                <a:solidFill>
                  <a:srgbClr val="C00000"/>
                </a:solidFill>
                <a:cs typeface="Arial" pitchFamily="34" charset="0"/>
              </a:rPr>
              <a:t>S.R</a:t>
            </a:r>
            <a:r>
              <a:rPr lang="en-US" sz="2400" dirty="0" smtClean="0">
                <a:cs typeface="Arial" pitchFamily="34" charset="0"/>
              </a:rPr>
              <a:t>.                   </a:t>
            </a:r>
            <a:r>
              <a:rPr lang="en-US" sz="2400" b="1" dirty="0" smtClean="0">
                <a:solidFill>
                  <a:srgbClr val="002060"/>
                </a:solidFill>
                <a:cs typeface="Arial" pitchFamily="34" charset="0"/>
              </a:rPr>
              <a:t>Absorbed</a:t>
            </a:r>
            <a:r>
              <a:rPr lang="en-US" sz="2400" dirty="0" smtClean="0">
                <a:cs typeface="Arial" pitchFamily="34" charset="0"/>
              </a:rPr>
              <a:t>  </a:t>
            </a:r>
            <a:r>
              <a:rPr lang="en-US" sz="2400" b="1" dirty="0" smtClean="0">
                <a:solidFill>
                  <a:srgbClr val="7030A0"/>
                </a:solidFill>
                <a:cs typeface="Arial" pitchFamily="34" charset="0"/>
              </a:rPr>
              <a:t>Short wave</a:t>
            </a:r>
          </a:p>
          <a:p>
            <a:pPr algn="l" rtl="0">
              <a:spcBef>
                <a:spcPct val="0"/>
              </a:spcBef>
            </a:pPr>
            <a:r>
              <a:rPr lang="en-US" sz="2400" dirty="0" smtClean="0">
                <a:cs typeface="Arial" pitchFamily="34" charset="0"/>
              </a:rPr>
              <a:t>                                                                           </a:t>
            </a:r>
            <a:r>
              <a:rPr lang="en-US" sz="2400" b="1" dirty="0" smtClean="0">
                <a:solidFill>
                  <a:srgbClr val="002060"/>
                </a:solidFill>
                <a:cs typeface="Arial" pitchFamily="34" charset="0"/>
              </a:rPr>
              <a:t>Reflected</a:t>
            </a:r>
            <a:r>
              <a:rPr lang="en-US" sz="2400" dirty="0" smtClean="0">
                <a:cs typeface="Arial" pitchFamily="34" charset="0"/>
              </a:rPr>
              <a:t>   </a:t>
            </a:r>
          </a:p>
          <a:p>
            <a:pPr algn="l" rtl="0">
              <a:spcBef>
                <a:spcPct val="0"/>
              </a:spcBef>
            </a:pPr>
            <a:r>
              <a:rPr lang="en-US" sz="2400" dirty="0" smtClean="0"/>
              <a:t> </a:t>
            </a:r>
            <a:r>
              <a:rPr lang="en-US" sz="2400" b="1" dirty="0" smtClean="0">
                <a:solidFill>
                  <a:srgbClr val="002060"/>
                </a:solidFill>
              </a:rPr>
              <a:t>1-Absorbed</a:t>
            </a:r>
            <a:r>
              <a:rPr lang="en-US" sz="2400" dirty="0" smtClean="0"/>
              <a:t> </a:t>
            </a:r>
          </a:p>
          <a:p>
            <a:pPr algn="l" rtl="0">
              <a:spcBef>
                <a:spcPct val="0"/>
              </a:spcBef>
            </a:pPr>
            <a:r>
              <a:rPr lang="en-US" sz="2400" dirty="0" smtClean="0"/>
              <a:t>             at the surface </a:t>
            </a:r>
            <a:r>
              <a:rPr lang="en-US" sz="2400" b="1" dirty="0" smtClean="0">
                <a:solidFill>
                  <a:srgbClr val="00B050"/>
                </a:solidFill>
              </a:rPr>
              <a:t>by O2, O3, CO2, water vapor, dust, clouds</a:t>
            </a:r>
          </a:p>
          <a:p>
            <a:pPr algn="l" rtl="0">
              <a:spcBef>
                <a:spcPct val="0"/>
              </a:spcBef>
              <a:buFont typeface="Wingdings" pitchFamily="2" charset="2"/>
              <a:buChar char="Ø"/>
            </a:pPr>
            <a:r>
              <a:rPr lang="en-US" sz="2400" b="1" dirty="0" smtClean="0">
                <a:solidFill>
                  <a:srgbClr val="C00000"/>
                </a:solidFill>
              </a:rPr>
              <a:t>U.V. </a:t>
            </a:r>
            <a:r>
              <a:rPr lang="en-US" sz="2400" dirty="0" smtClean="0"/>
              <a:t>absorbed by O2 at  </a:t>
            </a:r>
            <a:r>
              <a:rPr lang="el-GR" sz="2400" dirty="0" smtClean="0">
                <a:solidFill>
                  <a:srgbClr val="FF0000"/>
                </a:solidFill>
                <a:cs typeface="Arial"/>
              </a:rPr>
              <a:t>λ&lt;</a:t>
            </a:r>
            <a:r>
              <a:rPr lang="en-US" sz="2400" dirty="0" smtClean="0">
                <a:solidFill>
                  <a:srgbClr val="FF0000"/>
                </a:solidFill>
                <a:cs typeface="Arial"/>
              </a:rPr>
              <a:t> 0.18</a:t>
            </a:r>
            <a:r>
              <a:rPr lang="el-GR" sz="2400" dirty="0" smtClean="0">
                <a:solidFill>
                  <a:srgbClr val="FF0000"/>
                </a:solidFill>
                <a:cs typeface="Arial"/>
              </a:rPr>
              <a:t> μ</a:t>
            </a:r>
            <a:r>
              <a:rPr lang="en-US" sz="2400" dirty="0" smtClean="0">
                <a:solidFill>
                  <a:srgbClr val="FF0000"/>
                </a:solidFill>
                <a:cs typeface="Arial"/>
              </a:rPr>
              <a:t>m </a:t>
            </a:r>
            <a:r>
              <a:rPr lang="en-US" sz="2400" dirty="0" smtClean="0"/>
              <a:t>at altitude </a:t>
            </a:r>
            <a:r>
              <a:rPr lang="en-US" sz="2400" dirty="0" smtClean="0">
                <a:solidFill>
                  <a:srgbClr val="002060"/>
                </a:solidFill>
                <a:cs typeface="Arial"/>
              </a:rPr>
              <a:t>above 100 km</a:t>
            </a:r>
          </a:p>
          <a:p>
            <a:pPr algn="l" rtl="0">
              <a:spcBef>
                <a:spcPct val="0"/>
              </a:spcBef>
            </a:pPr>
            <a:r>
              <a:rPr lang="en-US" sz="2400" dirty="0" smtClean="0">
                <a:solidFill>
                  <a:srgbClr val="002060"/>
                </a:solidFill>
                <a:cs typeface="Arial"/>
              </a:rPr>
              <a:t>           </a:t>
            </a:r>
            <a:r>
              <a:rPr lang="en-US" sz="2400" dirty="0" smtClean="0">
                <a:cs typeface="Arial"/>
              </a:rPr>
              <a:t>                       O3 </a:t>
            </a:r>
            <a:r>
              <a:rPr lang="en-US" sz="2400" dirty="0" smtClean="0"/>
              <a:t>at  </a:t>
            </a:r>
            <a:r>
              <a:rPr lang="el-GR" sz="2400" dirty="0" smtClean="0">
                <a:solidFill>
                  <a:srgbClr val="FF0000"/>
                </a:solidFill>
                <a:cs typeface="Arial"/>
              </a:rPr>
              <a:t>λ</a:t>
            </a:r>
            <a:r>
              <a:rPr lang="en-US" sz="2400" dirty="0" smtClean="0">
                <a:solidFill>
                  <a:srgbClr val="FF0000"/>
                </a:solidFill>
                <a:cs typeface="Arial"/>
              </a:rPr>
              <a:t>= 0.2- 0.3</a:t>
            </a:r>
            <a:r>
              <a:rPr lang="el-GR" sz="2400" dirty="0" smtClean="0">
                <a:solidFill>
                  <a:srgbClr val="FF0000"/>
                </a:solidFill>
                <a:cs typeface="Arial"/>
              </a:rPr>
              <a:t>μ</a:t>
            </a:r>
            <a:r>
              <a:rPr lang="en-US" sz="2400" dirty="0" smtClean="0">
                <a:solidFill>
                  <a:srgbClr val="FF0000"/>
                </a:solidFill>
                <a:cs typeface="Arial"/>
              </a:rPr>
              <a:t>m </a:t>
            </a:r>
            <a:r>
              <a:rPr lang="en-US" sz="2400" dirty="0" smtClean="0"/>
              <a:t>at altitude </a:t>
            </a:r>
            <a:r>
              <a:rPr lang="en-US" sz="2400" dirty="0" smtClean="0">
                <a:solidFill>
                  <a:srgbClr val="002060"/>
                </a:solidFill>
                <a:cs typeface="Arial"/>
              </a:rPr>
              <a:t>below 60 km</a:t>
            </a:r>
          </a:p>
          <a:p>
            <a:pPr algn="l" rtl="0">
              <a:spcBef>
                <a:spcPct val="0"/>
              </a:spcBef>
              <a:buFont typeface="Wingdings" pitchFamily="2" charset="2"/>
              <a:buChar char="Ø"/>
            </a:pPr>
            <a:r>
              <a:rPr lang="en-US" sz="2400" b="1" dirty="0" smtClean="0">
                <a:solidFill>
                  <a:srgbClr val="C00000"/>
                </a:solidFill>
                <a:cs typeface="Arial"/>
              </a:rPr>
              <a:t>5% of S.R. </a:t>
            </a:r>
            <a:r>
              <a:rPr lang="en-US" sz="2400" dirty="0" smtClean="0">
                <a:cs typeface="Arial"/>
              </a:rPr>
              <a:t>absorbed by </a:t>
            </a:r>
            <a:r>
              <a:rPr lang="en-US" sz="2400" b="1" dirty="0" smtClean="0">
                <a:solidFill>
                  <a:srgbClr val="00B0F0"/>
                </a:solidFill>
                <a:cs typeface="Arial"/>
              </a:rPr>
              <a:t>Atm</a:t>
            </a:r>
            <a:r>
              <a:rPr lang="en-US" sz="2400" dirty="0" smtClean="0">
                <a:cs typeface="Arial"/>
              </a:rPr>
              <a:t>. Above 40 km</a:t>
            </a:r>
          </a:p>
          <a:p>
            <a:pPr algn="l" rtl="0">
              <a:spcBef>
                <a:spcPct val="0"/>
              </a:spcBef>
              <a:buFont typeface="Wingdings" pitchFamily="2" charset="2"/>
              <a:buChar char="Ø"/>
            </a:pPr>
            <a:r>
              <a:rPr lang="en-US" sz="2400" b="1" dirty="0" smtClean="0">
                <a:solidFill>
                  <a:srgbClr val="C00000"/>
                </a:solidFill>
                <a:cs typeface="Arial"/>
              </a:rPr>
              <a:t>10- 15% S.R</a:t>
            </a:r>
            <a:r>
              <a:rPr lang="en-US" sz="2400" dirty="0" smtClean="0">
                <a:cs typeface="Arial"/>
              </a:rPr>
              <a:t>. absorbed by </a:t>
            </a:r>
            <a:r>
              <a:rPr lang="en-US" sz="2400" b="1" dirty="0" smtClean="0">
                <a:solidFill>
                  <a:srgbClr val="00B0F0"/>
                </a:solidFill>
                <a:cs typeface="Arial"/>
              </a:rPr>
              <a:t>lower Atm</a:t>
            </a:r>
            <a:r>
              <a:rPr lang="en-US" sz="2400" dirty="0" smtClean="0">
                <a:cs typeface="Arial"/>
              </a:rPr>
              <a:t>. Under clear sky </a:t>
            </a:r>
            <a:r>
              <a:rPr lang="en-US" sz="2400" b="1" dirty="0" smtClean="0">
                <a:solidFill>
                  <a:srgbClr val="7030A0"/>
                </a:solidFill>
                <a:cs typeface="Arial"/>
              </a:rPr>
              <a:t>or </a:t>
            </a:r>
            <a:r>
              <a:rPr lang="en-US" sz="2400" dirty="0" smtClean="0">
                <a:cs typeface="Arial"/>
              </a:rPr>
              <a:t>scattered back to space</a:t>
            </a:r>
          </a:p>
          <a:p>
            <a:pPr algn="just" rtl="0">
              <a:spcBef>
                <a:spcPct val="0"/>
              </a:spcBef>
              <a:buFont typeface="Wingdings" pitchFamily="2" charset="2"/>
              <a:buChar char="Ø"/>
            </a:pPr>
            <a:r>
              <a:rPr lang="en-US" sz="2400" b="1" dirty="0" smtClean="0">
                <a:solidFill>
                  <a:srgbClr val="C00000"/>
                </a:solidFill>
                <a:cs typeface="Arial"/>
              </a:rPr>
              <a:t>80- 85% </a:t>
            </a:r>
            <a:r>
              <a:rPr lang="en-US" sz="2400" dirty="0" smtClean="0">
                <a:cs typeface="Arial"/>
              </a:rPr>
              <a:t>reaching the </a:t>
            </a:r>
            <a:r>
              <a:rPr lang="en-US" sz="2400" b="1" dirty="0" smtClean="0">
                <a:solidFill>
                  <a:srgbClr val="00B0F0"/>
                </a:solidFill>
                <a:cs typeface="Arial"/>
              </a:rPr>
              <a:t>ground</a:t>
            </a:r>
            <a:r>
              <a:rPr lang="en-US" sz="2400" dirty="0" smtClean="0">
                <a:cs typeface="Arial"/>
              </a:rPr>
              <a:t>, however has cloud cover the earth' surface is the prime absorber of S,R. Thus, the </a:t>
            </a:r>
            <a:r>
              <a:rPr lang="en-US" sz="2400" b="1" dirty="0" smtClean="0">
                <a:solidFill>
                  <a:srgbClr val="002060"/>
                </a:solidFill>
                <a:cs typeface="Arial"/>
              </a:rPr>
              <a:t>troposphere</a:t>
            </a:r>
            <a:r>
              <a:rPr lang="en-US" sz="2400" dirty="0" smtClean="0">
                <a:cs typeface="Arial"/>
              </a:rPr>
              <a:t> is heated from </a:t>
            </a:r>
            <a:r>
              <a:rPr lang="en-US" sz="2400" b="1" dirty="0" smtClean="0">
                <a:solidFill>
                  <a:srgbClr val="002060"/>
                </a:solidFill>
                <a:cs typeface="Arial"/>
              </a:rPr>
              <a:t>ground</a:t>
            </a:r>
            <a:r>
              <a:rPr lang="en-US" sz="2400" dirty="0" smtClean="0">
                <a:cs typeface="Arial"/>
              </a:rPr>
              <a:t> </a:t>
            </a:r>
            <a:r>
              <a:rPr lang="en-US" sz="2400" b="1" dirty="0" smtClean="0">
                <a:solidFill>
                  <a:srgbClr val="002060"/>
                </a:solidFill>
                <a:cs typeface="Arial"/>
              </a:rPr>
              <a:t>not from sun.</a:t>
            </a:r>
          </a:p>
          <a:p>
            <a:pPr algn="l" rtl="0">
              <a:spcBef>
                <a:spcPct val="0"/>
              </a:spcBef>
            </a:pPr>
            <a:r>
              <a:rPr lang="en-US" sz="2800" dirty="0" smtClean="0">
                <a:solidFill>
                  <a:srgbClr val="002060"/>
                </a:solidFill>
              </a:rPr>
              <a:t>                                       </a:t>
            </a:r>
          </a:p>
        </p:txBody>
      </p:sp>
      <p:cxnSp>
        <p:nvCxnSpPr>
          <p:cNvPr id="15" name="Elbow Connector 14"/>
          <p:cNvCxnSpPr/>
          <p:nvPr/>
        </p:nvCxnSpPr>
        <p:spPr>
          <a:xfrm>
            <a:off x="3962400" y="2286000"/>
            <a:ext cx="1143000" cy="381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95800" y="2286000"/>
            <a:ext cx="68580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object 4"/>
          <p:cNvSpPr>
            <a:spLocks noChangeArrowheads="1"/>
          </p:cNvSpPr>
          <p:nvPr/>
        </p:nvSpPr>
        <p:spPr bwMode="auto">
          <a:xfrm>
            <a:off x="6364941" y="2654012"/>
            <a:ext cx="694765" cy="117980"/>
          </a:xfrm>
          <a:custGeom>
            <a:avLst/>
            <a:gdLst>
              <a:gd name="T0" fmla="*/ 0 w 590550"/>
              <a:gd name="T1" fmla="*/ 0 h 172974"/>
              <a:gd name="T2" fmla="*/ 590550 w 590550"/>
              <a:gd name="T3" fmla="*/ 172974 h 172974"/>
            </a:gdLst>
            <a:ahLst/>
            <a:cxnLst/>
            <a:rect l="T0" t="T1" r="T2" b="T3"/>
            <a:pathLst>
              <a:path w="590550" h="172974">
                <a:moveTo>
                  <a:pt x="590550" y="0"/>
                </a:moveTo>
                <a:lnTo>
                  <a:pt x="0" y="0"/>
                </a:lnTo>
                <a:lnTo>
                  <a:pt x="0" y="172974"/>
                </a:lnTo>
                <a:lnTo>
                  <a:pt x="590550" y="172974"/>
                </a:lnTo>
                <a:lnTo>
                  <a:pt x="590550" y="0"/>
                </a:lnTo>
              </a:path>
            </a:pathLst>
          </a:custGeom>
          <a:solidFill>
            <a:srgbClr val="FFFFFF"/>
          </a:solidFill>
          <a:ln w="9525">
            <a:noFill/>
            <a:miter lim="800000"/>
            <a:headEnd/>
            <a:tailEnd/>
          </a:ln>
        </p:spPr>
        <p:txBody>
          <a:bodyPr lIns="0" tIns="0" rIns="0" bIns="0"/>
          <a:lstStyle/>
          <a:p>
            <a:endParaRPr lang="ar-EG">
              <a:latin typeface="Calibri" pitchFamily="34" charset="0"/>
            </a:endParaRPr>
          </a:p>
        </p:txBody>
      </p:sp>
      <p:sp>
        <p:nvSpPr>
          <p:cNvPr id="10245" name="object 5"/>
          <p:cNvSpPr>
            <a:spLocks noChangeArrowheads="1"/>
          </p:cNvSpPr>
          <p:nvPr/>
        </p:nvSpPr>
        <p:spPr bwMode="auto">
          <a:xfrm>
            <a:off x="6364941" y="2654012"/>
            <a:ext cx="694765" cy="117980"/>
          </a:xfrm>
          <a:custGeom>
            <a:avLst/>
            <a:gdLst>
              <a:gd name="T0" fmla="*/ 0 w 590550"/>
              <a:gd name="T1" fmla="*/ 0 h 172974"/>
              <a:gd name="T2" fmla="*/ 590550 w 590550"/>
              <a:gd name="T3" fmla="*/ 172974 h 172974"/>
            </a:gdLst>
            <a:ahLst/>
            <a:cxnLst/>
            <a:rect l="T0" t="T1" r="T2" b="T3"/>
            <a:pathLst>
              <a:path w="590550" h="172974">
                <a:moveTo>
                  <a:pt x="590550" y="0"/>
                </a:moveTo>
                <a:lnTo>
                  <a:pt x="0" y="0"/>
                </a:lnTo>
                <a:lnTo>
                  <a:pt x="0" y="172974"/>
                </a:lnTo>
                <a:lnTo>
                  <a:pt x="590550" y="172974"/>
                </a:lnTo>
                <a:lnTo>
                  <a:pt x="590550" y="0"/>
                </a:lnTo>
                <a:close/>
              </a:path>
            </a:pathLst>
          </a:custGeom>
          <a:noFill/>
          <a:ln w="4571">
            <a:solidFill>
              <a:srgbClr val="000000"/>
            </a:solidFill>
            <a:miter lim="800000"/>
            <a:headEnd/>
            <a:tailEnd/>
          </a:ln>
        </p:spPr>
        <p:txBody>
          <a:bodyPr lIns="0" tIns="0" rIns="0" bIns="0"/>
          <a:lstStyle/>
          <a:p>
            <a:endParaRPr lang="ar-EG">
              <a:latin typeface="Calibri" pitchFamily="34" charset="0"/>
            </a:endParaRPr>
          </a:p>
        </p:txBody>
      </p:sp>
      <p:sp>
        <p:nvSpPr>
          <p:cNvPr id="10247" name="object 7"/>
          <p:cNvSpPr>
            <a:spLocks noChangeArrowheads="1"/>
          </p:cNvSpPr>
          <p:nvPr/>
        </p:nvSpPr>
        <p:spPr bwMode="auto">
          <a:xfrm>
            <a:off x="2241177" y="3963699"/>
            <a:ext cx="4661647" cy="0"/>
          </a:xfrm>
          <a:custGeom>
            <a:avLst/>
            <a:gdLst>
              <a:gd name="T0" fmla="*/ 0 w 3962400"/>
              <a:gd name="T1" fmla="*/ 3962400 w 3962400"/>
            </a:gdLst>
            <a:ahLst/>
            <a:cxnLst/>
            <a:rect l="T0" t="0" r="T1" b="0"/>
            <a:pathLst>
              <a:path w="3962400">
                <a:moveTo>
                  <a:pt x="0" y="0"/>
                </a:moveTo>
                <a:lnTo>
                  <a:pt x="3962400" y="0"/>
                </a:lnTo>
              </a:path>
            </a:pathLst>
          </a:custGeom>
          <a:noFill/>
          <a:ln w="28194">
            <a:solidFill>
              <a:srgbClr val="000000"/>
            </a:solidFill>
            <a:miter lim="800000"/>
            <a:headEnd/>
            <a:tailEnd/>
          </a:ln>
        </p:spPr>
        <p:txBody>
          <a:bodyPr lIns="0" tIns="0" rIns="0" bIns="0"/>
          <a:lstStyle/>
          <a:p>
            <a:endParaRPr lang="ar-EG">
              <a:latin typeface="Calibri" pitchFamily="34" charset="0"/>
            </a:endParaRPr>
          </a:p>
        </p:txBody>
      </p:sp>
      <p:sp>
        <p:nvSpPr>
          <p:cNvPr id="10248" name="object 8"/>
          <p:cNvSpPr>
            <a:spLocks noChangeArrowheads="1"/>
          </p:cNvSpPr>
          <p:nvPr/>
        </p:nvSpPr>
        <p:spPr bwMode="auto">
          <a:xfrm>
            <a:off x="2231840" y="3983182"/>
            <a:ext cx="2491441" cy="159111"/>
          </a:xfrm>
          <a:custGeom>
            <a:avLst/>
            <a:gdLst>
              <a:gd name="T0" fmla="*/ 0 w 2117598"/>
              <a:gd name="T1" fmla="*/ 0 h 233172"/>
              <a:gd name="T2" fmla="*/ 2117598 w 2117598"/>
              <a:gd name="T3" fmla="*/ 233172 h 233172"/>
            </a:gdLst>
            <a:ahLst/>
            <a:cxnLst/>
            <a:rect l="T0" t="T1" r="T2" b="T3"/>
            <a:pathLst>
              <a:path w="2117598" h="233172">
                <a:moveTo>
                  <a:pt x="2117598" y="0"/>
                </a:moveTo>
                <a:lnTo>
                  <a:pt x="0" y="0"/>
                </a:lnTo>
                <a:lnTo>
                  <a:pt x="0" y="233172"/>
                </a:lnTo>
                <a:lnTo>
                  <a:pt x="2117598" y="233172"/>
                </a:lnTo>
                <a:lnTo>
                  <a:pt x="2117598" y="0"/>
                </a:lnTo>
                <a:close/>
              </a:path>
            </a:pathLst>
          </a:custGeom>
          <a:noFill/>
          <a:ln w="4572">
            <a:solidFill>
              <a:srgbClr val="000000"/>
            </a:solidFill>
            <a:miter lim="800000"/>
            <a:headEnd/>
            <a:tailEnd/>
          </a:ln>
        </p:spPr>
        <p:txBody>
          <a:bodyPr lIns="0" tIns="0" rIns="0" bIns="0"/>
          <a:lstStyle/>
          <a:p>
            <a:endParaRPr lang="ar-EG">
              <a:latin typeface="Calibri" pitchFamily="34" charset="0"/>
            </a:endParaRPr>
          </a:p>
        </p:txBody>
      </p:sp>
      <p:sp>
        <p:nvSpPr>
          <p:cNvPr id="10249" name="object 9"/>
          <p:cNvSpPr>
            <a:spLocks noChangeArrowheads="1"/>
          </p:cNvSpPr>
          <p:nvPr/>
        </p:nvSpPr>
        <p:spPr bwMode="auto">
          <a:xfrm>
            <a:off x="2286000" y="4073020"/>
            <a:ext cx="493059" cy="0"/>
          </a:xfrm>
          <a:custGeom>
            <a:avLst/>
            <a:gdLst>
              <a:gd name="T0" fmla="*/ 0 w 419100"/>
              <a:gd name="T1" fmla="*/ 419100 w 419100"/>
            </a:gdLst>
            <a:ahLst/>
            <a:cxnLst/>
            <a:rect l="T0" t="0" r="T1" b="0"/>
            <a:pathLst>
              <a:path w="419100">
                <a:moveTo>
                  <a:pt x="0" y="0"/>
                </a:moveTo>
                <a:lnTo>
                  <a:pt x="419100" y="0"/>
                </a:lnTo>
              </a:path>
            </a:pathLst>
          </a:custGeom>
          <a:noFill/>
          <a:ln w="14478">
            <a:solidFill>
              <a:srgbClr val="000000"/>
            </a:solidFill>
            <a:miter lim="800000"/>
            <a:headEnd/>
            <a:tailEnd/>
          </a:ln>
        </p:spPr>
        <p:txBody>
          <a:bodyPr lIns="0" tIns="0" rIns="0" bIns="0"/>
          <a:lstStyle/>
          <a:p>
            <a:endParaRPr lang="ar-EG">
              <a:latin typeface="Calibri" pitchFamily="34" charset="0"/>
            </a:endParaRPr>
          </a:p>
        </p:txBody>
      </p:sp>
      <p:sp>
        <p:nvSpPr>
          <p:cNvPr id="10250" name="object 10"/>
          <p:cNvSpPr>
            <a:spLocks noChangeArrowheads="1"/>
          </p:cNvSpPr>
          <p:nvPr/>
        </p:nvSpPr>
        <p:spPr bwMode="auto">
          <a:xfrm>
            <a:off x="3610162" y="4066526"/>
            <a:ext cx="493059" cy="0"/>
          </a:xfrm>
          <a:custGeom>
            <a:avLst/>
            <a:gdLst>
              <a:gd name="T0" fmla="*/ 0 w 419100"/>
              <a:gd name="T1" fmla="*/ 419100 w 419100"/>
            </a:gdLst>
            <a:ahLst/>
            <a:cxnLst/>
            <a:rect l="T0" t="0" r="T1" b="0"/>
            <a:pathLst>
              <a:path w="419100">
                <a:moveTo>
                  <a:pt x="0" y="0"/>
                </a:moveTo>
                <a:lnTo>
                  <a:pt x="419100" y="0"/>
                </a:lnTo>
              </a:path>
            </a:pathLst>
          </a:custGeom>
          <a:noFill/>
          <a:ln w="14478">
            <a:solidFill>
              <a:srgbClr val="000000"/>
            </a:solidFill>
            <a:prstDash val="dash"/>
            <a:miter lim="800000"/>
            <a:headEnd/>
            <a:tailEnd/>
          </a:ln>
        </p:spPr>
        <p:txBody>
          <a:bodyPr lIns="0" tIns="0" rIns="0" bIns="0"/>
          <a:lstStyle/>
          <a:p>
            <a:endParaRPr lang="ar-EG">
              <a:latin typeface="Calibri" pitchFamily="34" charset="0"/>
            </a:endParaRPr>
          </a:p>
        </p:txBody>
      </p:sp>
      <p:sp>
        <p:nvSpPr>
          <p:cNvPr id="10251" name="object 11"/>
          <p:cNvSpPr>
            <a:spLocks noChangeArrowheads="1"/>
          </p:cNvSpPr>
          <p:nvPr/>
        </p:nvSpPr>
        <p:spPr bwMode="auto">
          <a:xfrm>
            <a:off x="2241176" y="4249449"/>
            <a:ext cx="0" cy="720869"/>
          </a:xfrm>
          <a:custGeom>
            <a:avLst/>
            <a:gdLst>
              <a:gd name="T0" fmla="*/ 0 h 1056894"/>
              <a:gd name="T1" fmla="*/ 1056894 h 1056894"/>
            </a:gdLst>
            <a:ahLst/>
            <a:cxnLst/>
            <a:rect l="0" t="T0" r="0" b="T1"/>
            <a:pathLst>
              <a:path h="1056894">
                <a:moveTo>
                  <a:pt x="0" y="1056894"/>
                </a:moveTo>
                <a:lnTo>
                  <a:pt x="0" y="0"/>
                </a:lnTo>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10252" name="object 12"/>
          <p:cNvSpPr>
            <a:spLocks noChangeArrowheads="1"/>
          </p:cNvSpPr>
          <p:nvPr/>
        </p:nvSpPr>
        <p:spPr bwMode="auto">
          <a:xfrm>
            <a:off x="2179545" y="4176929"/>
            <a:ext cx="127000" cy="73602"/>
          </a:xfrm>
          <a:custGeom>
            <a:avLst/>
            <a:gdLst>
              <a:gd name="T0" fmla="*/ 0 w 107441"/>
              <a:gd name="T1" fmla="*/ 0 h 108204"/>
              <a:gd name="T2" fmla="*/ 107441 w 107441"/>
              <a:gd name="T3" fmla="*/ 108204 h 108204"/>
            </a:gdLst>
            <a:ahLst/>
            <a:cxnLst/>
            <a:rect l="T0" t="T1" r="T2" b="T3"/>
            <a:pathLst>
              <a:path w="107441" h="108204">
                <a:moveTo>
                  <a:pt x="54101" y="0"/>
                </a:moveTo>
                <a:lnTo>
                  <a:pt x="0" y="108204"/>
                </a:lnTo>
                <a:lnTo>
                  <a:pt x="107441" y="108204"/>
                </a:lnTo>
                <a:lnTo>
                  <a:pt x="54101" y="0"/>
                </a:lnTo>
              </a:path>
            </a:pathLst>
          </a:custGeom>
          <a:solidFill>
            <a:srgbClr val="000000"/>
          </a:solidFill>
          <a:ln w="9525">
            <a:noFill/>
            <a:miter lim="800000"/>
            <a:headEnd/>
            <a:tailEnd/>
          </a:ln>
        </p:spPr>
        <p:txBody>
          <a:bodyPr lIns="0" tIns="0" rIns="0" bIns="0"/>
          <a:lstStyle/>
          <a:p>
            <a:endParaRPr lang="ar-EG">
              <a:latin typeface="Calibri" pitchFamily="34" charset="0"/>
            </a:endParaRPr>
          </a:p>
        </p:txBody>
      </p:sp>
      <p:sp>
        <p:nvSpPr>
          <p:cNvPr id="10253" name="object 13"/>
          <p:cNvSpPr>
            <a:spLocks noChangeArrowheads="1"/>
          </p:cNvSpPr>
          <p:nvPr/>
        </p:nvSpPr>
        <p:spPr bwMode="auto">
          <a:xfrm>
            <a:off x="2237441" y="4972483"/>
            <a:ext cx="1322294" cy="0"/>
          </a:xfrm>
          <a:custGeom>
            <a:avLst/>
            <a:gdLst>
              <a:gd name="T0" fmla="*/ 0 w 1124712"/>
              <a:gd name="T1" fmla="*/ 1124712 w 1124712"/>
            </a:gdLst>
            <a:ahLst/>
            <a:cxnLst/>
            <a:rect l="T0" t="0" r="T1" b="0"/>
            <a:pathLst>
              <a:path w="1124712">
                <a:moveTo>
                  <a:pt x="0" y="0"/>
                </a:moveTo>
                <a:lnTo>
                  <a:pt x="1124712" y="0"/>
                </a:lnTo>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10254" name="object 14"/>
          <p:cNvSpPr>
            <a:spLocks noChangeArrowheads="1"/>
          </p:cNvSpPr>
          <p:nvPr/>
        </p:nvSpPr>
        <p:spPr bwMode="auto">
          <a:xfrm>
            <a:off x="3557868" y="4935682"/>
            <a:ext cx="127000" cy="73602"/>
          </a:xfrm>
          <a:custGeom>
            <a:avLst/>
            <a:gdLst>
              <a:gd name="T0" fmla="*/ 0 w 107442"/>
              <a:gd name="T1" fmla="*/ 0 h 107442"/>
              <a:gd name="T2" fmla="*/ 107442 w 107442"/>
              <a:gd name="T3" fmla="*/ 107442 h 107442"/>
            </a:gdLst>
            <a:ahLst/>
            <a:cxnLst/>
            <a:rect l="T0" t="T1" r="T2" b="T3"/>
            <a:pathLst>
              <a:path w="107442" h="107442">
                <a:moveTo>
                  <a:pt x="0" y="0"/>
                </a:moveTo>
                <a:lnTo>
                  <a:pt x="0" y="107442"/>
                </a:lnTo>
                <a:lnTo>
                  <a:pt x="107442" y="54102"/>
                </a:lnTo>
                <a:lnTo>
                  <a:pt x="0" y="0"/>
                </a:lnTo>
              </a:path>
            </a:pathLst>
          </a:custGeom>
          <a:solidFill>
            <a:srgbClr val="000000"/>
          </a:solidFill>
          <a:ln w="9525">
            <a:noFill/>
            <a:miter lim="800000"/>
            <a:headEnd/>
            <a:tailEnd/>
          </a:ln>
        </p:spPr>
        <p:txBody>
          <a:bodyPr lIns="0" tIns="0" rIns="0" bIns="0"/>
          <a:lstStyle/>
          <a:p>
            <a:endParaRPr lang="ar-EG">
              <a:latin typeface="Calibri" pitchFamily="34" charset="0"/>
            </a:endParaRPr>
          </a:p>
        </p:txBody>
      </p:sp>
      <p:sp>
        <p:nvSpPr>
          <p:cNvPr id="10255" name="object 15"/>
          <p:cNvSpPr>
            <a:spLocks noChangeArrowheads="1"/>
          </p:cNvSpPr>
          <p:nvPr/>
        </p:nvSpPr>
        <p:spPr bwMode="auto">
          <a:xfrm>
            <a:off x="2568016" y="4196412"/>
            <a:ext cx="735853" cy="674326"/>
          </a:xfrm>
          <a:custGeom>
            <a:avLst/>
            <a:gdLst>
              <a:gd name="T0" fmla="*/ 0 w 624839"/>
              <a:gd name="T1" fmla="*/ 0 h 989838"/>
              <a:gd name="T2" fmla="*/ 624839 w 624839"/>
              <a:gd name="T3" fmla="*/ 989838 h 989838"/>
            </a:gdLst>
            <a:ahLst/>
            <a:cxnLst/>
            <a:rect l="T0" t="T1" r="T2" b="T3"/>
            <a:pathLst>
              <a:path w="624839" h="989838">
                <a:moveTo>
                  <a:pt x="624839" y="989838"/>
                </a:moveTo>
                <a:lnTo>
                  <a:pt x="0" y="0"/>
                </a:lnTo>
              </a:path>
            </a:pathLst>
          </a:custGeom>
          <a:noFill/>
          <a:ln w="16002">
            <a:solidFill>
              <a:srgbClr val="000000"/>
            </a:solidFill>
            <a:miter lim="800000"/>
            <a:headEnd/>
            <a:tailEnd/>
          </a:ln>
        </p:spPr>
        <p:txBody>
          <a:bodyPr lIns="0" tIns="0" rIns="0" bIns="0"/>
          <a:lstStyle/>
          <a:p>
            <a:endParaRPr lang="ar-EG">
              <a:latin typeface="Calibri" pitchFamily="34" charset="0"/>
            </a:endParaRPr>
          </a:p>
        </p:txBody>
      </p:sp>
      <p:sp>
        <p:nvSpPr>
          <p:cNvPr id="10256" name="object 16"/>
          <p:cNvSpPr>
            <a:spLocks noChangeArrowheads="1"/>
          </p:cNvSpPr>
          <p:nvPr/>
        </p:nvSpPr>
        <p:spPr bwMode="auto">
          <a:xfrm>
            <a:off x="2414868" y="4267850"/>
            <a:ext cx="1036544" cy="480580"/>
          </a:xfrm>
          <a:custGeom>
            <a:avLst/>
            <a:gdLst>
              <a:gd name="T0" fmla="*/ 0 w 880872"/>
              <a:gd name="T1" fmla="*/ 0 h 705612"/>
              <a:gd name="T2" fmla="*/ 880872 w 880872"/>
              <a:gd name="T3" fmla="*/ 705612 h 705612"/>
            </a:gdLst>
            <a:ahLst/>
            <a:cxnLst/>
            <a:rect l="T0" t="T1" r="T2" b="T3"/>
            <a:pathLst>
              <a:path w="880872" h="705612">
                <a:moveTo>
                  <a:pt x="880872" y="705612"/>
                </a:moveTo>
                <a:lnTo>
                  <a:pt x="0" y="0"/>
                </a:lnTo>
              </a:path>
            </a:pathLst>
          </a:custGeom>
          <a:noFill/>
          <a:ln w="16002">
            <a:solidFill>
              <a:srgbClr val="000000"/>
            </a:solidFill>
            <a:prstDash val="lgDash"/>
            <a:miter lim="800000"/>
            <a:headEnd/>
            <a:tailEnd/>
          </a:ln>
        </p:spPr>
        <p:txBody>
          <a:bodyPr lIns="0" tIns="0" rIns="0" bIns="0"/>
          <a:lstStyle/>
          <a:p>
            <a:endParaRPr lang="ar-EG">
              <a:latin typeface="Calibri" pitchFamily="34" charset="0"/>
            </a:endParaRPr>
          </a:p>
        </p:txBody>
      </p:sp>
      <p:sp>
        <p:nvSpPr>
          <p:cNvPr id="10257" name="object 17"/>
          <p:cNvSpPr>
            <a:spLocks noChangeArrowheads="1"/>
          </p:cNvSpPr>
          <p:nvPr/>
        </p:nvSpPr>
        <p:spPr bwMode="auto">
          <a:xfrm>
            <a:off x="3989294" y="4249449"/>
            <a:ext cx="0" cy="720869"/>
          </a:xfrm>
          <a:custGeom>
            <a:avLst/>
            <a:gdLst>
              <a:gd name="T0" fmla="*/ 0 h 1056894"/>
              <a:gd name="T1" fmla="*/ 1056894 h 1056894"/>
            </a:gdLst>
            <a:ahLst/>
            <a:cxnLst/>
            <a:rect l="0" t="T0" r="0" b="T1"/>
            <a:pathLst>
              <a:path h="1056894">
                <a:moveTo>
                  <a:pt x="0" y="1056894"/>
                </a:moveTo>
                <a:lnTo>
                  <a:pt x="0" y="0"/>
                </a:lnTo>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10258" name="object 18"/>
          <p:cNvSpPr>
            <a:spLocks noChangeArrowheads="1"/>
          </p:cNvSpPr>
          <p:nvPr/>
        </p:nvSpPr>
        <p:spPr bwMode="auto">
          <a:xfrm>
            <a:off x="3927662" y="4176929"/>
            <a:ext cx="127000" cy="73602"/>
          </a:xfrm>
          <a:custGeom>
            <a:avLst/>
            <a:gdLst>
              <a:gd name="T0" fmla="*/ 0 w 107441"/>
              <a:gd name="T1" fmla="*/ 0 h 108204"/>
              <a:gd name="T2" fmla="*/ 107441 w 107441"/>
              <a:gd name="T3" fmla="*/ 108204 h 108204"/>
            </a:gdLst>
            <a:ahLst/>
            <a:cxnLst/>
            <a:rect l="T0" t="T1" r="T2" b="T3"/>
            <a:pathLst>
              <a:path w="107441" h="108204">
                <a:moveTo>
                  <a:pt x="54101" y="0"/>
                </a:moveTo>
                <a:lnTo>
                  <a:pt x="0" y="108204"/>
                </a:lnTo>
                <a:lnTo>
                  <a:pt x="107441" y="108204"/>
                </a:lnTo>
                <a:lnTo>
                  <a:pt x="54101" y="0"/>
                </a:lnTo>
              </a:path>
            </a:pathLst>
          </a:custGeom>
          <a:solidFill>
            <a:srgbClr val="000000"/>
          </a:solidFill>
          <a:ln w="9525">
            <a:noFill/>
            <a:miter lim="800000"/>
            <a:headEnd/>
            <a:tailEnd/>
          </a:ln>
        </p:spPr>
        <p:txBody>
          <a:bodyPr lIns="0" tIns="0" rIns="0" bIns="0"/>
          <a:lstStyle/>
          <a:p>
            <a:endParaRPr lang="ar-EG">
              <a:latin typeface="Calibri" pitchFamily="34" charset="0"/>
            </a:endParaRPr>
          </a:p>
        </p:txBody>
      </p:sp>
      <p:sp>
        <p:nvSpPr>
          <p:cNvPr id="10259" name="object 19"/>
          <p:cNvSpPr>
            <a:spLocks noChangeArrowheads="1"/>
          </p:cNvSpPr>
          <p:nvPr/>
        </p:nvSpPr>
        <p:spPr bwMode="auto">
          <a:xfrm>
            <a:off x="3985559" y="4972483"/>
            <a:ext cx="1322294" cy="0"/>
          </a:xfrm>
          <a:custGeom>
            <a:avLst/>
            <a:gdLst>
              <a:gd name="T0" fmla="*/ 0 w 1124712"/>
              <a:gd name="T1" fmla="*/ 1124712 w 1124712"/>
            </a:gdLst>
            <a:ahLst/>
            <a:cxnLst/>
            <a:rect l="T0" t="0" r="T1" b="0"/>
            <a:pathLst>
              <a:path w="1124712">
                <a:moveTo>
                  <a:pt x="0" y="0"/>
                </a:moveTo>
                <a:lnTo>
                  <a:pt x="1124712" y="0"/>
                </a:lnTo>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10260" name="object 20"/>
          <p:cNvSpPr>
            <a:spLocks noChangeArrowheads="1"/>
          </p:cNvSpPr>
          <p:nvPr/>
        </p:nvSpPr>
        <p:spPr bwMode="auto">
          <a:xfrm>
            <a:off x="5305986" y="4935682"/>
            <a:ext cx="127000" cy="73602"/>
          </a:xfrm>
          <a:custGeom>
            <a:avLst/>
            <a:gdLst>
              <a:gd name="T0" fmla="*/ 0 w 107442"/>
              <a:gd name="T1" fmla="*/ 0 h 107442"/>
              <a:gd name="T2" fmla="*/ 107442 w 107442"/>
              <a:gd name="T3" fmla="*/ 107442 h 107442"/>
            </a:gdLst>
            <a:ahLst/>
            <a:cxnLst/>
            <a:rect l="T0" t="T1" r="T2" b="T3"/>
            <a:pathLst>
              <a:path w="107442" h="107442">
                <a:moveTo>
                  <a:pt x="0" y="0"/>
                </a:moveTo>
                <a:lnTo>
                  <a:pt x="0" y="107442"/>
                </a:lnTo>
                <a:lnTo>
                  <a:pt x="107442" y="54102"/>
                </a:lnTo>
                <a:lnTo>
                  <a:pt x="0" y="0"/>
                </a:lnTo>
              </a:path>
            </a:pathLst>
          </a:custGeom>
          <a:solidFill>
            <a:srgbClr val="000000"/>
          </a:solidFill>
          <a:ln w="9525">
            <a:noFill/>
            <a:miter lim="800000"/>
            <a:headEnd/>
            <a:tailEnd/>
          </a:ln>
        </p:spPr>
        <p:txBody>
          <a:bodyPr lIns="0" tIns="0" rIns="0" bIns="0"/>
          <a:lstStyle/>
          <a:p>
            <a:endParaRPr lang="ar-EG">
              <a:latin typeface="Calibri" pitchFamily="34" charset="0"/>
            </a:endParaRPr>
          </a:p>
        </p:txBody>
      </p:sp>
      <p:sp>
        <p:nvSpPr>
          <p:cNvPr id="10261" name="object 21"/>
          <p:cNvSpPr>
            <a:spLocks noChangeArrowheads="1"/>
          </p:cNvSpPr>
          <p:nvPr/>
        </p:nvSpPr>
        <p:spPr bwMode="auto">
          <a:xfrm>
            <a:off x="4316134" y="4196412"/>
            <a:ext cx="735853" cy="674326"/>
          </a:xfrm>
          <a:custGeom>
            <a:avLst/>
            <a:gdLst>
              <a:gd name="T0" fmla="*/ 0 w 624840"/>
              <a:gd name="T1" fmla="*/ 0 h 989838"/>
              <a:gd name="T2" fmla="*/ 624840 w 624840"/>
              <a:gd name="T3" fmla="*/ 989838 h 989838"/>
            </a:gdLst>
            <a:ahLst/>
            <a:cxnLst/>
            <a:rect l="T0" t="T1" r="T2" b="T3"/>
            <a:pathLst>
              <a:path w="624840" h="989838">
                <a:moveTo>
                  <a:pt x="624840" y="989838"/>
                </a:moveTo>
                <a:lnTo>
                  <a:pt x="0" y="0"/>
                </a:lnTo>
              </a:path>
            </a:pathLst>
          </a:custGeom>
          <a:noFill/>
          <a:ln w="16002">
            <a:solidFill>
              <a:srgbClr val="000000"/>
            </a:solidFill>
            <a:miter lim="800000"/>
            <a:headEnd/>
            <a:tailEnd/>
          </a:ln>
        </p:spPr>
        <p:txBody>
          <a:bodyPr lIns="0" tIns="0" rIns="0" bIns="0"/>
          <a:lstStyle/>
          <a:p>
            <a:endParaRPr lang="ar-EG">
              <a:latin typeface="Calibri" pitchFamily="34" charset="0"/>
            </a:endParaRPr>
          </a:p>
        </p:txBody>
      </p:sp>
      <p:sp>
        <p:nvSpPr>
          <p:cNvPr id="10262" name="object 22"/>
          <p:cNvSpPr>
            <a:spLocks noChangeArrowheads="1"/>
          </p:cNvSpPr>
          <p:nvPr/>
        </p:nvSpPr>
        <p:spPr bwMode="auto">
          <a:xfrm>
            <a:off x="4616824" y="4202906"/>
            <a:ext cx="89647" cy="623455"/>
          </a:xfrm>
          <a:custGeom>
            <a:avLst/>
            <a:gdLst>
              <a:gd name="T0" fmla="*/ 0 w 76200"/>
              <a:gd name="T1" fmla="*/ 0 h 914400"/>
              <a:gd name="T2" fmla="*/ 76200 w 76200"/>
              <a:gd name="T3" fmla="*/ 914400 h 914400"/>
            </a:gdLst>
            <a:ahLst/>
            <a:cxnLst/>
            <a:rect l="T0" t="T1" r="T2" b="T3"/>
            <a:pathLst>
              <a:path w="76200" h="914400">
                <a:moveTo>
                  <a:pt x="76200" y="914400"/>
                </a:moveTo>
                <a:lnTo>
                  <a:pt x="0" y="0"/>
                </a:lnTo>
              </a:path>
            </a:pathLst>
          </a:custGeom>
          <a:noFill/>
          <a:ln w="16002">
            <a:solidFill>
              <a:srgbClr val="000000"/>
            </a:solidFill>
            <a:prstDash val="lgDash"/>
            <a:miter lim="800000"/>
            <a:headEnd/>
            <a:tailEnd/>
          </a:ln>
        </p:spPr>
        <p:txBody>
          <a:bodyPr lIns="0" tIns="0" rIns="0" bIns="0"/>
          <a:lstStyle/>
          <a:p>
            <a:endParaRPr lang="ar-EG">
              <a:latin typeface="Calibri" pitchFamily="34" charset="0"/>
            </a:endParaRPr>
          </a:p>
        </p:txBody>
      </p:sp>
      <p:sp>
        <p:nvSpPr>
          <p:cNvPr id="10263" name="object 23"/>
          <p:cNvSpPr>
            <a:spLocks noChangeArrowheads="1"/>
          </p:cNvSpPr>
          <p:nvPr/>
        </p:nvSpPr>
        <p:spPr bwMode="auto">
          <a:xfrm>
            <a:off x="5595471" y="4249449"/>
            <a:ext cx="0" cy="720869"/>
          </a:xfrm>
          <a:custGeom>
            <a:avLst/>
            <a:gdLst>
              <a:gd name="T0" fmla="*/ 0 h 1056894"/>
              <a:gd name="T1" fmla="*/ 1056894 h 1056894"/>
            </a:gdLst>
            <a:ahLst/>
            <a:cxnLst/>
            <a:rect l="0" t="T0" r="0" b="T1"/>
            <a:pathLst>
              <a:path h="1056894">
                <a:moveTo>
                  <a:pt x="0" y="1056894"/>
                </a:moveTo>
                <a:lnTo>
                  <a:pt x="0" y="0"/>
                </a:lnTo>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10264" name="object 24"/>
          <p:cNvSpPr>
            <a:spLocks noChangeArrowheads="1"/>
          </p:cNvSpPr>
          <p:nvPr/>
        </p:nvSpPr>
        <p:spPr bwMode="auto">
          <a:xfrm>
            <a:off x="5531971" y="4176929"/>
            <a:ext cx="127000" cy="73602"/>
          </a:xfrm>
          <a:custGeom>
            <a:avLst/>
            <a:gdLst>
              <a:gd name="T0" fmla="*/ 0 w 107442"/>
              <a:gd name="T1" fmla="*/ 0 h 108204"/>
              <a:gd name="T2" fmla="*/ 107442 w 107442"/>
              <a:gd name="T3" fmla="*/ 108204 h 108204"/>
            </a:gdLst>
            <a:ahLst/>
            <a:cxnLst/>
            <a:rect l="T0" t="T1" r="T2" b="T3"/>
            <a:pathLst>
              <a:path w="107442" h="108204">
                <a:moveTo>
                  <a:pt x="54101" y="0"/>
                </a:moveTo>
                <a:lnTo>
                  <a:pt x="0" y="108204"/>
                </a:lnTo>
                <a:lnTo>
                  <a:pt x="107442" y="108204"/>
                </a:lnTo>
                <a:lnTo>
                  <a:pt x="54101" y="0"/>
                </a:lnTo>
              </a:path>
            </a:pathLst>
          </a:custGeom>
          <a:solidFill>
            <a:srgbClr val="000000"/>
          </a:solidFill>
          <a:ln w="9525">
            <a:noFill/>
            <a:miter lim="800000"/>
            <a:headEnd/>
            <a:tailEnd/>
          </a:ln>
        </p:spPr>
        <p:txBody>
          <a:bodyPr lIns="0" tIns="0" rIns="0" bIns="0"/>
          <a:lstStyle/>
          <a:p>
            <a:endParaRPr lang="ar-EG">
              <a:latin typeface="Calibri" pitchFamily="34" charset="0"/>
            </a:endParaRPr>
          </a:p>
        </p:txBody>
      </p:sp>
      <p:sp>
        <p:nvSpPr>
          <p:cNvPr id="10265" name="object 25"/>
          <p:cNvSpPr>
            <a:spLocks noChangeArrowheads="1"/>
          </p:cNvSpPr>
          <p:nvPr/>
        </p:nvSpPr>
        <p:spPr bwMode="auto">
          <a:xfrm>
            <a:off x="5588000" y="4972483"/>
            <a:ext cx="1324162" cy="0"/>
          </a:xfrm>
          <a:custGeom>
            <a:avLst/>
            <a:gdLst>
              <a:gd name="T0" fmla="*/ 0 w 1125474"/>
              <a:gd name="T1" fmla="*/ 1125474 w 1125474"/>
            </a:gdLst>
            <a:ahLst/>
            <a:cxnLst/>
            <a:rect l="T0" t="0" r="T1" b="0"/>
            <a:pathLst>
              <a:path w="1125474">
                <a:moveTo>
                  <a:pt x="0" y="0"/>
                </a:moveTo>
                <a:lnTo>
                  <a:pt x="1125474" y="0"/>
                </a:lnTo>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10266" name="object 26"/>
          <p:cNvSpPr>
            <a:spLocks noChangeArrowheads="1"/>
          </p:cNvSpPr>
          <p:nvPr/>
        </p:nvSpPr>
        <p:spPr bwMode="auto">
          <a:xfrm>
            <a:off x="6910294" y="4935682"/>
            <a:ext cx="127000" cy="73602"/>
          </a:xfrm>
          <a:custGeom>
            <a:avLst/>
            <a:gdLst>
              <a:gd name="T0" fmla="*/ 0 w 107441"/>
              <a:gd name="T1" fmla="*/ 0 h 107442"/>
              <a:gd name="T2" fmla="*/ 107441 w 107441"/>
              <a:gd name="T3" fmla="*/ 107442 h 107442"/>
            </a:gdLst>
            <a:ahLst/>
            <a:cxnLst/>
            <a:rect l="T0" t="T1" r="T2" b="T3"/>
            <a:pathLst>
              <a:path w="107441" h="107442">
                <a:moveTo>
                  <a:pt x="0" y="0"/>
                </a:moveTo>
                <a:lnTo>
                  <a:pt x="0" y="107442"/>
                </a:lnTo>
                <a:lnTo>
                  <a:pt x="107441" y="54102"/>
                </a:lnTo>
                <a:lnTo>
                  <a:pt x="0" y="0"/>
                </a:lnTo>
              </a:path>
            </a:pathLst>
          </a:custGeom>
          <a:solidFill>
            <a:srgbClr val="000000"/>
          </a:solidFill>
          <a:ln w="9525">
            <a:noFill/>
            <a:miter lim="800000"/>
            <a:headEnd/>
            <a:tailEnd/>
          </a:ln>
        </p:spPr>
        <p:txBody>
          <a:bodyPr lIns="0" tIns="0" rIns="0" bIns="0"/>
          <a:lstStyle/>
          <a:p>
            <a:endParaRPr lang="ar-EG">
              <a:latin typeface="Calibri" pitchFamily="34" charset="0"/>
            </a:endParaRPr>
          </a:p>
        </p:txBody>
      </p:sp>
      <p:sp>
        <p:nvSpPr>
          <p:cNvPr id="10267" name="object 27"/>
          <p:cNvSpPr>
            <a:spLocks noChangeArrowheads="1"/>
          </p:cNvSpPr>
          <p:nvPr/>
        </p:nvSpPr>
        <p:spPr bwMode="auto">
          <a:xfrm>
            <a:off x="5920442" y="4196412"/>
            <a:ext cx="735853" cy="674326"/>
          </a:xfrm>
          <a:custGeom>
            <a:avLst/>
            <a:gdLst>
              <a:gd name="T0" fmla="*/ 0 w 625601"/>
              <a:gd name="T1" fmla="*/ 0 h 989838"/>
              <a:gd name="T2" fmla="*/ 625601 w 625601"/>
              <a:gd name="T3" fmla="*/ 989838 h 989838"/>
            </a:gdLst>
            <a:ahLst/>
            <a:cxnLst/>
            <a:rect l="T0" t="T1" r="T2" b="T3"/>
            <a:pathLst>
              <a:path w="625601" h="989838">
                <a:moveTo>
                  <a:pt x="625601" y="989838"/>
                </a:moveTo>
                <a:lnTo>
                  <a:pt x="0" y="0"/>
                </a:lnTo>
              </a:path>
            </a:pathLst>
          </a:custGeom>
          <a:noFill/>
          <a:ln w="16002">
            <a:solidFill>
              <a:srgbClr val="000000"/>
            </a:solidFill>
            <a:miter lim="800000"/>
            <a:headEnd/>
            <a:tailEnd/>
          </a:ln>
        </p:spPr>
        <p:txBody>
          <a:bodyPr lIns="0" tIns="0" rIns="0" bIns="0"/>
          <a:lstStyle/>
          <a:p>
            <a:endParaRPr lang="ar-EG">
              <a:latin typeface="Calibri" pitchFamily="34" charset="0"/>
            </a:endParaRPr>
          </a:p>
        </p:txBody>
      </p:sp>
      <p:sp>
        <p:nvSpPr>
          <p:cNvPr id="10268" name="object 28"/>
          <p:cNvSpPr>
            <a:spLocks noChangeArrowheads="1"/>
          </p:cNvSpPr>
          <p:nvPr/>
        </p:nvSpPr>
        <p:spPr bwMode="auto">
          <a:xfrm>
            <a:off x="5916706" y="4280838"/>
            <a:ext cx="605118" cy="467591"/>
          </a:xfrm>
          <a:custGeom>
            <a:avLst/>
            <a:gdLst>
              <a:gd name="T0" fmla="*/ 0 w 514350"/>
              <a:gd name="T1" fmla="*/ 0 h 685800"/>
              <a:gd name="T2" fmla="*/ 514350 w 514350"/>
              <a:gd name="T3" fmla="*/ 685800 h 685800"/>
            </a:gdLst>
            <a:ahLst/>
            <a:cxnLst/>
            <a:rect l="T0" t="T1" r="T2" b="T3"/>
            <a:pathLst>
              <a:path w="514350" h="685800">
                <a:moveTo>
                  <a:pt x="0" y="685800"/>
                </a:moveTo>
                <a:lnTo>
                  <a:pt x="514350" y="0"/>
                </a:lnTo>
              </a:path>
            </a:pathLst>
          </a:custGeom>
          <a:noFill/>
          <a:ln w="16002">
            <a:solidFill>
              <a:srgbClr val="000000"/>
            </a:solidFill>
            <a:prstDash val="lgDash"/>
            <a:miter lim="800000"/>
            <a:headEnd/>
            <a:tailEnd/>
          </a:ln>
        </p:spPr>
        <p:txBody>
          <a:bodyPr lIns="0" tIns="0" rIns="0" bIns="0"/>
          <a:lstStyle/>
          <a:p>
            <a:endParaRPr lang="ar-EG">
              <a:latin typeface="Calibri" pitchFamily="34" charset="0"/>
            </a:endParaRPr>
          </a:p>
        </p:txBody>
      </p:sp>
      <p:sp>
        <p:nvSpPr>
          <p:cNvPr id="10269" name="object 29"/>
          <p:cNvSpPr>
            <a:spLocks noChangeArrowheads="1"/>
          </p:cNvSpPr>
          <p:nvPr/>
        </p:nvSpPr>
        <p:spPr bwMode="auto">
          <a:xfrm>
            <a:off x="1905000" y="3657600"/>
            <a:ext cx="5362015" cy="2328213"/>
          </a:xfrm>
          <a:custGeom>
            <a:avLst/>
            <a:gdLst>
              <a:gd name="T0" fmla="*/ 0 w 4558284"/>
              <a:gd name="T1" fmla="*/ 0 h 3415284"/>
              <a:gd name="T2" fmla="*/ 4558284 w 4558284"/>
              <a:gd name="T3" fmla="*/ 3415284 h 3415284"/>
            </a:gdLst>
            <a:ahLst/>
            <a:cxnLst/>
            <a:rect l="T0" t="T1" r="T2" b="T3"/>
            <a:pathLst>
              <a:path w="4558284" h="3415284">
                <a:moveTo>
                  <a:pt x="4558284" y="0"/>
                </a:moveTo>
                <a:lnTo>
                  <a:pt x="0" y="0"/>
                </a:lnTo>
                <a:lnTo>
                  <a:pt x="0" y="3415284"/>
                </a:lnTo>
                <a:lnTo>
                  <a:pt x="4558284" y="3415284"/>
                </a:lnTo>
                <a:lnTo>
                  <a:pt x="4558284" y="0"/>
                </a:lnTo>
                <a:close/>
              </a:path>
            </a:pathLst>
          </a:custGeom>
          <a:noFill/>
          <a:ln w="12954">
            <a:solidFill>
              <a:srgbClr val="000000"/>
            </a:solidFill>
            <a:miter lim="800000"/>
            <a:headEnd/>
            <a:tailEnd/>
          </a:ln>
        </p:spPr>
        <p:txBody>
          <a:bodyPr lIns="0" tIns="0" rIns="0" bIns="0"/>
          <a:lstStyle/>
          <a:p>
            <a:endParaRPr lang="ar-EG">
              <a:latin typeface="Calibri" pitchFamily="34" charset="0"/>
            </a:endParaRPr>
          </a:p>
        </p:txBody>
      </p:sp>
      <p:sp>
        <p:nvSpPr>
          <p:cNvPr id="30" name="object 30"/>
          <p:cNvSpPr txBox="1"/>
          <p:nvPr/>
        </p:nvSpPr>
        <p:spPr>
          <a:xfrm>
            <a:off x="8550088" y="6544108"/>
            <a:ext cx="270809" cy="130969"/>
          </a:xfrm>
          <a:prstGeom prst="rect">
            <a:avLst/>
          </a:prstGeom>
        </p:spPr>
        <p:txBody>
          <a:bodyPr lIns="0" tIns="0" rIns="0" bIns="0"/>
          <a:lstStyle/>
          <a:p>
            <a:pPr marL="12700" fontAlgn="auto">
              <a:lnSpc>
                <a:spcPts val="1430"/>
              </a:lnSpc>
              <a:spcBef>
                <a:spcPts val="71"/>
              </a:spcBef>
              <a:spcAft>
                <a:spcPts val="0"/>
              </a:spcAft>
              <a:defRPr/>
            </a:pPr>
            <a:r>
              <a:rPr sz="1300" spc="4" dirty="0">
                <a:latin typeface="Times New Roman"/>
                <a:cs typeface="Times New Roman"/>
              </a:rPr>
              <a:t>10</a:t>
            </a:r>
            <a:endParaRPr sz="1300">
              <a:latin typeface="Times New Roman"/>
              <a:cs typeface="Times New Roman"/>
            </a:endParaRPr>
          </a:p>
        </p:txBody>
      </p:sp>
      <p:sp>
        <p:nvSpPr>
          <p:cNvPr id="31" name="object 31"/>
          <p:cNvSpPr txBox="1"/>
          <p:nvPr/>
        </p:nvSpPr>
        <p:spPr>
          <a:xfrm>
            <a:off x="1066800" y="1752601"/>
            <a:ext cx="7315200" cy="3581399"/>
          </a:xfrm>
          <a:prstGeom prst="rect">
            <a:avLst/>
          </a:prstGeom>
        </p:spPr>
        <p:txBody>
          <a:bodyPr lIns="0" tIns="0" rIns="0" bIns="0"/>
          <a:lstStyle/>
          <a:p>
            <a:pPr marL="342900">
              <a:lnSpc>
                <a:spcPct val="96000"/>
              </a:lnSpc>
              <a:spcBef>
                <a:spcPts val="350"/>
              </a:spcBef>
            </a:pPr>
            <a:r>
              <a:rPr lang="ar-EG" sz="2200" dirty="0">
                <a:latin typeface="Times New Roman" pitchFamily="18" charset="0"/>
                <a:cs typeface="Times New Roman" pitchFamily="18" charset="0"/>
              </a:rPr>
              <a:t>Atmospheric (Vertical) Stability II</a:t>
            </a:r>
          </a:p>
          <a:p>
            <a:pPr marL="342900">
              <a:lnSpc>
                <a:spcPct val="96000"/>
              </a:lnSpc>
              <a:spcBef>
                <a:spcPts val="3563"/>
              </a:spcBef>
            </a:pPr>
            <a:r>
              <a:rPr lang="ar-EG" sz="1200" dirty="0">
                <a:latin typeface="Times New Roman" pitchFamily="18" charset="0"/>
                <a:cs typeface="Times New Roman" pitchFamily="18" charset="0"/>
              </a:rPr>
              <a:t>z	z	z</a:t>
            </a:r>
          </a:p>
          <a:p>
            <a:pPr marL="342900">
              <a:lnSpc>
                <a:spcPct val="96000"/>
              </a:lnSpc>
              <a:spcBef>
                <a:spcPts val="7650"/>
              </a:spcBef>
            </a:pPr>
            <a:r>
              <a:rPr lang="ar-EG" sz="1200" dirty="0">
                <a:latin typeface="Times New Roman" pitchFamily="18" charset="0"/>
                <a:cs typeface="Times New Roman" pitchFamily="18" charset="0"/>
              </a:rPr>
              <a:t>T	T	T</a:t>
            </a:r>
          </a:p>
          <a:p>
            <a:pPr marL="342900" algn="l" rtl="0">
              <a:spcBef>
                <a:spcPts val="725"/>
              </a:spcBef>
            </a:pPr>
            <a:r>
              <a:rPr lang="ar-EG" sz="1600" dirty="0" smtClean="0">
                <a:latin typeface="Times New Roman" pitchFamily="18" charset="0"/>
                <a:cs typeface="Times New Roman" pitchFamily="18" charset="0"/>
              </a:rPr>
              <a:t>•</a:t>
            </a:r>
          </a:p>
          <a:p>
            <a:pPr marL="342900" algn="l" rtl="0">
              <a:spcBef>
                <a:spcPts val="725"/>
              </a:spcBef>
            </a:pPr>
            <a:endParaRPr lang="ar-EG" sz="1600" dirty="0" smtClean="0">
              <a:latin typeface="Times New Roman" pitchFamily="18" charset="0"/>
              <a:cs typeface="Times New Roman" pitchFamily="18" charset="0"/>
            </a:endParaRPr>
          </a:p>
          <a:p>
            <a:pPr marL="342900" algn="l" rtl="0">
              <a:spcBef>
                <a:spcPts val="725"/>
              </a:spcBef>
            </a:pPr>
            <a:endParaRPr lang="ar-EG" sz="1600" dirty="0" smtClean="0">
              <a:latin typeface="Times New Roman" pitchFamily="18" charset="0"/>
              <a:cs typeface="Times New Roman" pitchFamily="18" charset="0"/>
            </a:endParaRPr>
          </a:p>
          <a:p>
            <a:pPr marL="342900" algn="l" rtl="0">
              <a:spcBef>
                <a:spcPts val="725"/>
              </a:spcBef>
            </a:pPr>
            <a:endParaRPr lang="ar-EG" sz="1600" dirty="0" smtClean="0">
              <a:latin typeface="Times New Roman" pitchFamily="18" charset="0"/>
              <a:cs typeface="Times New Roman" pitchFamily="18" charset="0"/>
            </a:endParaRPr>
          </a:p>
          <a:p>
            <a:pPr marL="342900" algn="l" rtl="0">
              <a:spcBef>
                <a:spcPts val="725"/>
              </a:spcBef>
            </a:pPr>
            <a:r>
              <a:rPr lang="ar-EG" sz="1600" dirty="0" smtClean="0">
                <a:latin typeface="Times New Roman" pitchFamily="18" charset="0"/>
                <a:cs typeface="Times New Roman" pitchFamily="18" charset="0"/>
              </a:rPr>
              <a:t> </a:t>
            </a:r>
            <a:r>
              <a:rPr lang="ar-EG" sz="1600" dirty="0">
                <a:latin typeface="Times New Roman" pitchFamily="18" charset="0"/>
                <a:cs typeface="Times New Roman" pitchFamily="18" charset="0"/>
              </a:rPr>
              <a:t>Q: which of the following profiles are stable and unstable</a:t>
            </a:r>
          </a:p>
          <a:p>
            <a:pPr marL="342900" algn="l" rtl="0">
              <a:lnSpc>
                <a:spcPct val="96000"/>
              </a:lnSpc>
              <a:spcBef>
                <a:spcPts val="338"/>
              </a:spcBef>
            </a:pPr>
            <a:r>
              <a:rPr lang="ar-EG" sz="1400" dirty="0">
                <a:latin typeface="Times New Roman" pitchFamily="18" charset="0"/>
                <a:cs typeface="Times New Roman" pitchFamily="18" charset="0"/>
              </a:rPr>
              <a:t>– Stable: a small perturbation is damped</a:t>
            </a:r>
          </a:p>
          <a:p>
            <a:pPr marL="342900" algn="l" rtl="0">
              <a:lnSpc>
                <a:spcPct val="96000"/>
              </a:lnSpc>
              <a:spcBef>
                <a:spcPts val="413"/>
              </a:spcBef>
            </a:pPr>
            <a:r>
              <a:rPr lang="ar-EG" sz="1400" dirty="0">
                <a:latin typeface="Times New Roman" pitchFamily="18" charset="0"/>
                <a:cs typeface="Times New Roman" pitchFamily="18" charset="0"/>
              </a:rPr>
              <a:t>– Unstable: a small perturbation is amplified</a:t>
            </a:r>
          </a:p>
        </p:txBody>
      </p:sp>
      <p:sp>
        <p:nvSpPr>
          <p:cNvPr id="10272" name="object 32"/>
          <p:cNvSpPr txBox="1">
            <a:spLocks noChangeArrowheads="1"/>
          </p:cNvSpPr>
          <p:nvPr/>
        </p:nvSpPr>
        <p:spPr bwMode="auto">
          <a:xfrm>
            <a:off x="5595470" y="4249449"/>
            <a:ext cx="1316692" cy="723034"/>
          </a:xfrm>
          <a:prstGeom prst="rect">
            <a:avLst/>
          </a:prstGeom>
          <a:noFill/>
          <a:ln w="9525">
            <a:noFill/>
            <a:miter lim="800000"/>
            <a:headEnd/>
            <a:tailEnd/>
          </a:ln>
        </p:spPr>
        <p:txBody>
          <a:bodyPr lIns="0" tIns="0" rIns="0" bIns="0"/>
          <a:lstStyle/>
          <a:p>
            <a:pPr marL="25400">
              <a:lnSpc>
                <a:spcPts val="1000"/>
              </a:lnSpc>
            </a:pPr>
            <a:endParaRPr lang="ar-EG" sz="1000">
              <a:latin typeface="Calibri" pitchFamily="34" charset="0"/>
            </a:endParaRPr>
          </a:p>
        </p:txBody>
      </p:sp>
      <p:sp>
        <p:nvSpPr>
          <p:cNvPr id="10273" name="object 33"/>
          <p:cNvSpPr txBox="1">
            <a:spLocks noChangeArrowheads="1"/>
          </p:cNvSpPr>
          <p:nvPr/>
        </p:nvSpPr>
        <p:spPr bwMode="auto">
          <a:xfrm>
            <a:off x="3989295" y="4229966"/>
            <a:ext cx="1318559" cy="723034"/>
          </a:xfrm>
          <a:prstGeom prst="rect">
            <a:avLst/>
          </a:prstGeom>
          <a:noFill/>
          <a:ln w="9525">
            <a:noFill/>
            <a:miter lim="800000"/>
            <a:headEnd/>
            <a:tailEnd/>
          </a:ln>
        </p:spPr>
        <p:txBody>
          <a:bodyPr lIns="0" tIns="0" rIns="0" bIns="0"/>
          <a:lstStyle/>
          <a:p>
            <a:pPr marL="25400">
              <a:lnSpc>
                <a:spcPts val="1000"/>
              </a:lnSpc>
            </a:pPr>
            <a:endParaRPr lang="ar-EG" sz="1000">
              <a:latin typeface="Calibri" pitchFamily="34" charset="0"/>
            </a:endParaRPr>
          </a:p>
        </p:txBody>
      </p:sp>
      <p:sp>
        <p:nvSpPr>
          <p:cNvPr id="10274" name="object 34"/>
          <p:cNvSpPr txBox="1">
            <a:spLocks noChangeArrowheads="1"/>
          </p:cNvSpPr>
          <p:nvPr/>
        </p:nvSpPr>
        <p:spPr bwMode="auto">
          <a:xfrm>
            <a:off x="2241177" y="2286000"/>
            <a:ext cx="1318559" cy="723034"/>
          </a:xfrm>
          <a:prstGeom prst="rect">
            <a:avLst/>
          </a:prstGeom>
          <a:noFill/>
          <a:ln w="9525">
            <a:noFill/>
            <a:miter lim="800000"/>
            <a:headEnd/>
            <a:tailEnd/>
          </a:ln>
        </p:spPr>
        <p:txBody>
          <a:bodyPr lIns="0" tIns="0" rIns="0" bIns="0"/>
          <a:lstStyle/>
          <a:p>
            <a:pPr marL="25400">
              <a:lnSpc>
                <a:spcPts val="1000"/>
              </a:lnSpc>
            </a:pPr>
            <a:endParaRPr lang="ar-EG" sz="1000">
              <a:latin typeface="Calibri" pitchFamily="34" charset="0"/>
            </a:endParaRPr>
          </a:p>
        </p:txBody>
      </p:sp>
      <p:sp>
        <p:nvSpPr>
          <p:cNvPr id="35" name="object 35"/>
          <p:cNvSpPr txBox="1"/>
          <p:nvPr/>
        </p:nvSpPr>
        <p:spPr>
          <a:xfrm>
            <a:off x="2231840" y="3963699"/>
            <a:ext cx="2506382" cy="178594"/>
          </a:xfrm>
          <a:prstGeom prst="rect">
            <a:avLst/>
          </a:prstGeom>
        </p:spPr>
        <p:txBody>
          <a:bodyPr lIns="0" tIns="0" rIns="0" bIns="0"/>
          <a:lstStyle/>
          <a:p>
            <a:pPr marL="543306" fontAlgn="auto">
              <a:lnSpc>
                <a:spcPct val="95825"/>
              </a:lnSpc>
              <a:spcBef>
                <a:spcPts val="459"/>
              </a:spcBef>
              <a:spcAft>
                <a:spcPts val="0"/>
              </a:spcAft>
              <a:tabLst>
                <a:tab pos="1651000" algn="l"/>
              </a:tabLst>
              <a:defRPr/>
            </a:pPr>
            <a:r>
              <a:rPr sz="1200" dirty="0">
                <a:latin typeface="Times New Roman"/>
                <a:cs typeface="Times New Roman"/>
              </a:rPr>
              <a:t>adiabatic </a:t>
            </a:r>
            <a:r>
              <a:rPr sz="1200" spc="288" dirty="0">
                <a:latin typeface="Times New Roman"/>
                <a:cs typeface="Times New Roman"/>
              </a:rPr>
              <a:t> </a:t>
            </a:r>
            <a:r>
              <a:rPr sz="1200" dirty="0">
                <a:latin typeface="Times New Roman"/>
                <a:cs typeface="Times New Roman"/>
              </a:rPr>
              <a:t>	Actual</a:t>
            </a:r>
            <a:endParaRPr sz="1200">
              <a:latin typeface="Times New Roman"/>
              <a:cs typeface="Times New Roman"/>
            </a:endParaRPr>
          </a:p>
        </p:txBody>
      </p:sp>
      <p:sp>
        <p:nvSpPr>
          <p:cNvPr id="36" name="object 36"/>
          <p:cNvSpPr txBox="1"/>
          <p:nvPr/>
        </p:nvSpPr>
        <p:spPr>
          <a:xfrm>
            <a:off x="4723280" y="3963699"/>
            <a:ext cx="2194485" cy="178594"/>
          </a:xfrm>
          <a:prstGeom prst="rect">
            <a:avLst/>
          </a:prstGeom>
        </p:spPr>
        <p:txBody>
          <a:bodyPr lIns="0" tIns="0" rIns="0" bIns="0"/>
          <a:lstStyle/>
          <a:p>
            <a:pPr>
              <a:lnSpc>
                <a:spcPts val="700"/>
              </a:lnSpc>
              <a:spcBef>
                <a:spcPts val="50"/>
              </a:spcBef>
            </a:pPr>
            <a:endParaRPr lang="ar-EG" sz="700">
              <a:latin typeface="Calibri" pitchFamily="34" charset="0"/>
            </a:endParaRPr>
          </a:p>
          <a:p>
            <a:pPr>
              <a:lnSpc>
                <a:spcPts val="1325"/>
              </a:lnSpc>
              <a:spcBef>
                <a:spcPts val="63"/>
              </a:spcBef>
            </a:pPr>
            <a:r>
              <a:rPr lang="ar-EG" baseline="-2000">
                <a:latin typeface="Times New Roman" pitchFamily="18" charset="0"/>
                <a:cs typeface="Times New Roman" pitchFamily="18" charset="0"/>
              </a:rPr>
              <a:t>“Inversion”</a:t>
            </a:r>
            <a:endParaRPr lang="ar-EG" sz="1200">
              <a:latin typeface="Times New Roman" pitchFamily="18" charset="0"/>
              <a:cs typeface="Times New Roman" pitchFamily="18" charset="0"/>
            </a:endParaRPr>
          </a:p>
        </p:txBody>
      </p:sp>
      <p:sp>
        <p:nvSpPr>
          <p:cNvPr id="37" name="object 37"/>
          <p:cNvSpPr txBox="1"/>
          <p:nvPr/>
        </p:nvSpPr>
        <p:spPr>
          <a:xfrm>
            <a:off x="1890060" y="839932"/>
            <a:ext cx="5376956" cy="2284267"/>
          </a:xfrm>
          <a:prstGeom prst="rect">
            <a:avLst/>
          </a:prstGeom>
        </p:spPr>
        <p:txBody>
          <a:bodyPr lIns="0" tIns="0" rIns="0" bIns="0"/>
          <a:lstStyle/>
          <a:p>
            <a:pPr marL="388938">
              <a:lnSpc>
                <a:spcPct val="96000"/>
              </a:lnSpc>
              <a:spcBef>
                <a:spcPts val="350"/>
              </a:spcBef>
            </a:pPr>
            <a:endParaRPr lang="ar-EG" sz="1400" dirty="0">
              <a:latin typeface="Times New Roman" pitchFamily="18" charset="0"/>
              <a:cs typeface="Times New Roman" pitchFamily="18" charset="0"/>
            </a:endParaRPr>
          </a:p>
        </p:txBody>
      </p:sp>
      <p:sp>
        <p:nvSpPr>
          <p:cNvPr id="10279" name="object 39"/>
          <p:cNvSpPr txBox="1">
            <a:spLocks noChangeArrowheads="1"/>
          </p:cNvSpPr>
          <p:nvPr/>
        </p:nvSpPr>
        <p:spPr bwMode="auto">
          <a:xfrm>
            <a:off x="2286000" y="3977770"/>
            <a:ext cx="493059" cy="103909"/>
          </a:xfrm>
          <a:prstGeom prst="rect">
            <a:avLst/>
          </a:prstGeom>
          <a:noFill/>
          <a:ln w="9525">
            <a:noFill/>
            <a:miter lim="800000"/>
            <a:headEnd/>
            <a:tailEnd/>
          </a:ln>
        </p:spPr>
        <p:txBody>
          <a:bodyPr lIns="0" tIns="0" rIns="0" bIns="0"/>
          <a:lstStyle/>
          <a:p>
            <a:pPr marL="25400">
              <a:lnSpc>
                <a:spcPts val="1000"/>
              </a:lnSpc>
            </a:pPr>
            <a:endParaRPr lang="ar-EG" sz="1000">
              <a:latin typeface="Calibri" pitchFamily="34" charset="0"/>
            </a:endParaRPr>
          </a:p>
        </p:txBody>
      </p:sp>
      <p:sp>
        <p:nvSpPr>
          <p:cNvPr id="10280" name="object 40"/>
          <p:cNvSpPr txBox="1">
            <a:spLocks noChangeArrowheads="1"/>
          </p:cNvSpPr>
          <p:nvPr/>
        </p:nvSpPr>
        <p:spPr bwMode="auto">
          <a:xfrm>
            <a:off x="3610162" y="3971276"/>
            <a:ext cx="493059" cy="103909"/>
          </a:xfrm>
          <a:prstGeom prst="rect">
            <a:avLst/>
          </a:prstGeom>
          <a:noFill/>
          <a:ln w="9525">
            <a:noFill/>
            <a:miter lim="800000"/>
            <a:headEnd/>
            <a:tailEnd/>
          </a:ln>
        </p:spPr>
        <p:txBody>
          <a:bodyPr lIns="0" tIns="0" rIns="0" bIns="0"/>
          <a:lstStyle/>
          <a:p>
            <a:pPr marL="25400">
              <a:lnSpc>
                <a:spcPts val="1000"/>
              </a:lnSpc>
            </a:pPr>
            <a:endParaRPr lang="ar-EG" sz="1000">
              <a:latin typeface="Calibri"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228600"/>
            <a:ext cx="9448800" cy="7315200"/>
          </a:xfrm>
          <a:prstGeom prst="rect">
            <a:avLst/>
          </a:prstGeom>
          <a:noFill/>
          <a:ln w="9525">
            <a:noFill/>
            <a:miter lim="800000"/>
            <a:headEnd/>
            <a:tailEnd/>
          </a:ln>
        </p:spPr>
      </p:pic>
      <p:sp>
        <p:nvSpPr>
          <p:cNvPr id="5" name="Rectangle 4"/>
          <p:cNvSpPr/>
          <p:nvPr/>
        </p:nvSpPr>
        <p:spPr>
          <a:xfrm>
            <a:off x="228600" y="276046"/>
            <a:ext cx="8534400" cy="7417415"/>
          </a:xfrm>
          <a:prstGeom prst="rect">
            <a:avLst/>
          </a:prstGeom>
        </p:spPr>
        <p:txBody>
          <a:bodyPr wrap="square">
            <a:spAutoFit/>
          </a:bodyPr>
          <a:lstStyle/>
          <a:p>
            <a:pPr algn="l" rtl="0">
              <a:spcBef>
                <a:spcPct val="0"/>
              </a:spcBef>
            </a:pPr>
            <a:r>
              <a:rPr lang="en-US" sz="2800" b="1" dirty="0" smtClean="0">
                <a:solidFill>
                  <a:srgbClr val="002060"/>
                </a:solidFill>
              </a:rPr>
              <a:t>2- Reflected and Scattered </a:t>
            </a:r>
          </a:p>
          <a:p>
            <a:pPr algn="l" rtl="0">
              <a:spcBef>
                <a:spcPct val="0"/>
              </a:spcBef>
            </a:pPr>
            <a:r>
              <a:rPr lang="en-US" sz="2800" dirty="0" smtClean="0"/>
              <a:t>                 by the atmosphere, or         </a:t>
            </a:r>
          </a:p>
          <a:p>
            <a:pPr lvl="1" algn="l" rtl="0">
              <a:spcBef>
                <a:spcPct val="0"/>
              </a:spcBef>
            </a:pPr>
            <a:r>
              <a:rPr lang="en-US" sz="2800" dirty="0" smtClean="0"/>
              <a:t>           by the surface into space</a:t>
            </a:r>
          </a:p>
          <a:p>
            <a:pPr lvl="1" algn="l" rtl="0">
              <a:spcBef>
                <a:spcPct val="0"/>
              </a:spcBef>
            </a:pPr>
            <a:r>
              <a:rPr lang="en-US" sz="2800" b="1" dirty="0" smtClean="0">
                <a:solidFill>
                  <a:srgbClr val="FF0000"/>
                </a:solidFill>
              </a:rPr>
              <a:t>by particles, cloud droplets and ground</a:t>
            </a:r>
          </a:p>
          <a:p>
            <a:pPr lvl="1" algn="l" rtl="0">
              <a:spcBef>
                <a:spcPct val="0"/>
              </a:spcBef>
            </a:pPr>
            <a:r>
              <a:rPr lang="en-US" sz="2800" b="1" dirty="0" smtClean="0">
                <a:solidFill>
                  <a:srgbClr val="FF0000"/>
                </a:solidFill>
              </a:rPr>
              <a:t>50% of S.R. </a:t>
            </a:r>
            <a:r>
              <a:rPr lang="en-US" sz="2800" dirty="0" smtClean="0"/>
              <a:t>reaches the </a:t>
            </a:r>
            <a:r>
              <a:rPr lang="en-US" sz="2800" b="1" dirty="0" smtClean="0">
                <a:solidFill>
                  <a:srgbClr val="0070C0"/>
                </a:solidFill>
              </a:rPr>
              <a:t>ground</a:t>
            </a:r>
            <a:r>
              <a:rPr lang="en-US" sz="2800" b="1" dirty="0" smtClean="0"/>
              <a:t> </a:t>
            </a:r>
            <a:r>
              <a:rPr lang="en-US" sz="2800" dirty="0" smtClean="0"/>
              <a:t>under </a:t>
            </a:r>
            <a:r>
              <a:rPr lang="en-US" sz="2800" b="1" dirty="0" smtClean="0">
                <a:solidFill>
                  <a:srgbClr val="FF0066"/>
                </a:solidFill>
              </a:rPr>
              <a:t>cloudiness conditions</a:t>
            </a:r>
          </a:p>
          <a:p>
            <a:pPr lvl="1" algn="l" rtl="0">
              <a:spcBef>
                <a:spcPct val="0"/>
              </a:spcBef>
            </a:pPr>
            <a:r>
              <a:rPr lang="en-US" sz="2800" b="1" dirty="0" smtClean="0">
                <a:solidFill>
                  <a:srgbClr val="00B050"/>
                </a:solidFill>
              </a:rPr>
              <a:t>S.R. is reflected and scattered by cloud droplets and aerosols</a:t>
            </a:r>
          </a:p>
          <a:p>
            <a:pPr lvl="1" algn="l" rtl="0">
              <a:spcBef>
                <a:spcPct val="0"/>
              </a:spcBef>
            </a:pPr>
            <a:r>
              <a:rPr lang="en-US" sz="2800" b="1" dirty="0" smtClean="0">
                <a:solidFill>
                  <a:schemeClr val="accent6">
                    <a:lumMod val="75000"/>
                  </a:schemeClr>
                </a:solidFill>
              </a:rPr>
              <a:t>Earth`s Albedo:- </a:t>
            </a:r>
            <a:r>
              <a:rPr lang="en-US" sz="2800" dirty="0" smtClean="0"/>
              <a:t>Reflection/Scattering of S.R by Atm. Aerosol and ground surface varies depend on </a:t>
            </a:r>
            <a:r>
              <a:rPr lang="en-US" sz="2800" b="1" dirty="0" smtClean="0">
                <a:solidFill>
                  <a:srgbClr val="00B0F0"/>
                </a:solidFill>
              </a:rPr>
              <a:t>angle of incidence of sun`s energy</a:t>
            </a:r>
          </a:p>
          <a:p>
            <a:pPr lvl="1" algn="l" rtl="0">
              <a:spcBef>
                <a:spcPct val="0"/>
              </a:spcBef>
            </a:pPr>
            <a:r>
              <a:rPr lang="en-US" sz="2800" b="1" dirty="0" smtClean="0">
                <a:solidFill>
                  <a:schemeClr val="accent6">
                    <a:lumMod val="75000"/>
                  </a:schemeClr>
                </a:solidFill>
              </a:rPr>
              <a:t>Albedo of </a:t>
            </a:r>
            <a:r>
              <a:rPr lang="en-US" sz="2800" b="1" dirty="0" smtClean="0">
                <a:solidFill>
                  <a:srgbClr val="FF0066"/>
                </a:solidFill>
              </a:rPr>
              <a:t>earth and atmosphere </a:t>
            </a:r>
            <a:r>
              <a:rPr lang="en-US" sz="2800" dirty="0" smtClean="0"/>
              <a:t>varies with average </a:t>
            </a:r>
            <a:r>
              <a:rPr lang="en-US" sz="2800" b="1" dirty="0" smtClean="0">
                <a:solidFill>
                  <a:schemeClr val="accent6">
                    <a:lumMod val="75000"/>
                  </a:schemeClr>
                </a:solidFill>
              </a:rPr>
              <a:t>= 35% </a:t>
            </a:r>
            <a:r>
              <a:rPr lang="en-US" sz="2800" dirty="0" smtClean="0"/>
              <a:t>due to </a:t>
            </a:r>
            <a:r>
              <a:rPr lang="en-US" sz="2800" b="1" dirty="0" smtClean="0">
                <a:solidFill>
                  <a:srgbClr val="00B0F0"/>
                </a:solidFill>
              </a:rPr>
              <a:t>backscattering </a:t>
            </a:r>
            <a:r>
              <a:rPr lang="en-US" sz="2800" dirty="0" smtClean="0"/>
              <a:t>associated</a:t>
            </a:r>
            <a:r>
              <a:rPr lang="en-US" sz="2800" b="1" dirty="0" smtClean="0">
                <a:solidFill>
                  <a:srgbClr val="FF0066"/>
                </a:solidFill>
              </a:rPr>
              <a:t> clouds </a:t>
            </a:r>
          </a:p>
          <a:p>
            <a:pPr lvl="1" algn="l" rtl="0">
              <a:spcBef>
                <a:spcPct val="0"/>
              </a:spcBef>
            </a:pPr>
            <a:r>
              <a:rPr lang="en-US" sz="2800" b="1" dirty="0" smtClean="0">
                <a:solidFill>
                  <a:srgbClr val="FF0000"/>
                </a:solidFill>
              </a:rPr>
              <a:t>It reflects light that allows us to see Moon and near by Plants in our solar system </a:t>
            </a:r>
          </a:p>
          <a:p>
            <a:pPr lvl="1" algn="l" rtl="0">
              <a:spcBef>
                <a:spcPct val="0"/>
              </a:spcBef>
            </a:pPr>
            <a:endParaRPr lang="en-US" sz="2800" b="1" dirty="0" smtClean="0">
              <a:solidFill>
                <a:srgbClr val="00B0F0"/>
              </a:solidFill>
            </a:endParaRPr>
          </a:p>
          <a:p>
            <a:pPr lvl="1" algn="l" rtl="0">
              <a:spcBef>
                <a:spcPct val="0"/>
              </a:spcBef>
            </a:pPr>
            <a:endParaRPr lang="en-US" sz="2800" b="1" dirty="0" smtClean="0">
              <a:solidFill>
                <a:srgbClr val="FF0066"/>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571472" y="2428868"/>
            <a:ext cx="7572428" cy="1569660"/>
          </a:xfrm>
          <a:prstGeom prst="rect">
            <a:avLst/>
          </a:prstGeom>
        </p:spPr>
        <p:style>
          <a:lnRef idx="1">
            <a:schemeClr val="accent6"/>
          </a:lnRef>
          <a:fillRef idx="2">
            <a:schemeClr val="accent6"/>
          </a:fillRef>
          <a:effectRef idx="1">
            <a:schemeClr val="accent6"/>
          </a:effectRef>
          <a:fontRef idx="minor">
            <a:schemeClr val="dk1"/>
          </a:fontRef>
        </p:style>
        <p:txBody>
          <a:bodyPr>
            <a:spAutoFit/>
            <a:scene3d>
              <a:camera prst="perspectiveLeft"/>
              <a:lightRig rig="threePt" dir="t"/>
            </a:scene3d>
            <a:sp3d extrusionH="57150" prstMaterial="dkEdge">
              <a:bevelT w="57150" h="38100" prst="hardEdge"/>
              <a:bevelB w="38100" h="38100"/>
            </a:sp3d>
          </a:bodyPr>
          <a:lstStyle/>
          <a:p>
            <a:pPr algn="ctr">
              <a:defRPr/>
            </a:pPr>
            <a:r>
              <a:rPr lang="en-US" sz="9600" b="1" dirty="0">
                <a:ln w="10541" cmpd="sng">
                  <a:solidFill>
                    <a:srgbClr val="7D7D7D">
                      <a:tint val="100000"/>
                      <a:shade val="100000"/>
                      <a:satMod val="110000"/>
                    </a:srgbClr>
                  </a:solidFill>
                  <a:prstDash val="solid"/>
                </a:ln>
                <a:solidFill>
                  <a:srgbClr val="C00000"/>
                </a:solidFill>
                <a:effectLst>
                  <a:glow rad="63500">
                    <a:schemeClr val="accent1">
                      <a:satMod val="175000"/>
                      <a:alpha val="40000"/>
                    </a:schemeClr>
                  </a:glow>
                  <a:outerShdw blurRad="63500" dir="21540000" sx="94000" sy="94000" algn="ctr" rotWithShape="0">
                    <a:srgbClr val="000000">
                      <a:alpha val="69000"/>
                    </a:srgbClr>
                  </a:outerShdw>
                </a:effectLst>
              </a:rPr>
              <a:t>Thank you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228600"/>
            <a:ext cx="9448800" cy="7315200"/>
          </a:xfrm>
          <a:prstGeom prst="rect">
            <a:avLst/>
          </a:prstGeom>
          <a:noFill/>
          <a:ln w="9525">
            <a:noFill/>
            <a:miter lim="800000"/>
            <a:headEnd/>
            <a:tailEnd/>
          </a:ln>
        </p:spPr>
      </p:pic>
      <p:sp>
        <p:nvSpPr>
          <p:cNvPr id="5" name="Rectangle 4"/>
          <p:cNvSpPr/>
          <p:nvPr/>
        </p:nvSpPr>
        <p:spPr>
          <a:xfrm>
            <a:off x="152400" y="0"/>
            <a:ext cx="8991600" cy="6617196"/>
          </a:xfrm>
          <a:prstGeom prst="rect">
            <a:avLst/>
          </a:prstGeom>
        </p:spPr>
        <p:txBody>
          <a:bodyPr wrap="square">
            <a:spAutoFit/>
          </a:bodyPr>
          <a:lstStyle/>
          <a:p>
            <a:pPr marL="274320" lvl="1" algn="l" rtl="0">
              <a:spcBef>
                <a:spcPct val="0"/>
              </a:spcBef>
            </a:pPr>
            <a:r>
              <a:rPr lang="en-US" sz="2800" dirty="0" smtClean="0">
                <a:solidFill>
                  <a:srgbClr val="002060"/>
                </a:solidFill>
              </a:rPr>
              <a:t>Actually,</a:t>
            </a:r>
            <a:r>
              <a:rPr lang="en-US" sz="2800" b="1" dirty="0" smtClean="0">
                <a:solidFill>
                  <a:srgbClr val="002060"/>
                </a:solidFill>
              </a:rPr>
              <a:t> </a:t>
            </a:r>
            <a:r>
              <a:rPr lang="en-US" sz="2800" b="1" dirty="0" smtClean="0">
                <a:solidFill>
                  <a:srgbClr val="C00000"/>
                </a:solidFill>
              </a:rPr>
              <a:t>S.E</a:t>
            </a:r>
            <a:r>
              <a:rPr lang="en-US" sz="2800" b="1" dirty="0" smtClean="0">
                <a:solidFill>
                  <a:srgbClr val="002060"/>
                </a:solidFill>
              </a:rPr>
              <a:t>. </a:t>
            </a:r>
            <a:r>
              <a:rPr lang="en-US" sz="2800" dirty="0" smtClean="0"/>
              <a:t>is received at earth 'surface is </a:t>
            </a:r>
            <a:r>
              <a:rPr lang="en-US" sz="2800" b="1" dirty="0" smtClean="0">
                <a:solidFill>
                  <a:srgbClr val="FF0000"/>
                </a:solidFill>
              </a:rPr>
              <a:t>less that </a:t>
            </a:r>
            <a:r>
              <a:rPr lang="en-US" sz="2800" dirty="0" smtClean="0"/>
              <a:t>Solar constant</a:t>
            </a:r>
          </a:p>
          <a:p>
            <a:pPr marL="274320" lvl="1" algn="l" rtl="0">
              <a:spcBef>
                <a:spcPct val="0"/>
              </a:spcBef>
            </a:pPr>
            <a:r>
              <a:rPr lang="en-US" sz="2400" dirty="0" smtClean="0"/>
              <a:t>Differences between extraterrestrial </a:t>
            </a:r>
            <a:r>
              <a:rPr lang="en-US" sz="2400" b="1" dirty="0" smtClean="0">
                <a:solidFill>
                  <a:srgbClr val="C00000"/>
                </a:solidFill>
              </a:rPr>
              <a:t>S.E.</a:t>
            </a:r>
            <a:r>
              <a:rPr lang="en-US" sz="2400" dirty="0" smtClean="0"/>
              <a:t> and near </a:t>
            </a:r>
            <a:r>
              <a:rPr lang="en-US" sz="2400" b="1" dirty="0" smtClean="0">
                <a:solidFill>
                  <a:srgbClr val="C00000"/>
                </a:solidFill>
              </a:rPr>
              <a:t>earth 'surface</a:t>
            </a:r>
            <a:r>
              <a:rPr lang="en-US" sz="2400" b="1" dirty="0" smtClean="0"/>
              <a:t>  </a:t>
            </a:r>
            <a:r>
              <a:rPr lang="en-US" sz="2400" dirty="0" smtClean="0"/>
              <a:t>due to </a:t>
            </a:r>
            <a:r>
              <a:rPr lang="en-US" sz="2400" b="1" dirty="0" smtClean="0">
                <a:solidFill>
                  <a:srgbClr val="00B0F0"/>
                </a:solidFill>
              </a:rPr>
              <a:t>absorption </a:t>
            </a:r>
            <a:r>
              <a:rPr lang="en-US" sz="2400" dirty="0" smtClean="0"/>
              <a:t>and</a:t>
            </a:r>
            <a:r>
              <a:rPr lang="en-US" sz="2400" b="1" dirty="0" smtClean="0">
                <a:solidFill>
                  <a:srgbClr val="00B0F0"/>
                </a:solidFill>
              </a:rPr>
              <a:t> backscattering </a:t>
            </a:r>
            <a:r>
              <a:rPr lang="en-US" sz="2400" dirty="0" smtClean="0"/>
              <a:t>of </a:t>
            </a:r>
            <a:r>
              <a:rPr lang="en-US" sz="2400" b="1" dirty="0" smtClean="0">
                <a:solidFill>
                  <a:srgbClr val="C00000"/>
                </a:solidFill>
              </a:rPr>
              <a:t>S.E</a:t>
            </a:r>
            <a:r>
              <a:rPr lang="en-US" sz="2400" b="1" dirty="0" smtClean="0">
                <a:solidFill>
                  <a:srgbClr val="002060"/>
                </a:solidFill>
              </a:rPr>
              <a:t>. </a:t>
            </a:r>
            <a:r>
              <a:rPr lang="en-US" sz="2400" dirty="0" smtClean="0"/>
              <a:t>by</a:t>
            </a:r>
            <a:r>
              <a:rPr lang="en-US" sz="2400" b="1" dirty="0" smtClean="0">
                <a:solidFill>
                  <a:srgbClr val="002060"/>
                </a:solidFill>
              </a:rPr>
              <a:t> </a:t>
            </a:r>
            <a:r>
              <a:rPr lang="en-US" sz="2400" dirty="0" smtClean="0"/>
              <a:t>atmosphere</a:t>
            </a:r>
          </a:p>
          <a:p>
            <a:pPr marL="274320" lvl="1" algn="l" rtl="0">
              <a:spcBef>
                <a:spcPct val="0"/>
              </a:spcBef>
            </a:pPr>
            <a:r>
              <a:rPr lang="en-US" sz="2400" dirty="0" smtClean="0"/>
              <a:t>Molecular </a:t>
            </a:r>
            <a:r>
              <a:rPr lang="en-US" sz="2400" b="1" dirty="0" smtClean="0">
                <a:solidFill>
                  <a:srgbClr val="00B0F0"/>
                </a:solidFill>
              </a:rPr>
              <a:t>as HO</a:t>
            </a:r>
            <a:r>
              <a:rPr lang="en-US" b="1" dirty="0" smtClean="0">
                <a:solidFill>
                  <a:srgbClr val="00B0F0"/>
                </a:solidFill>
              </a:rPr>
              <a:t>2</a:t>
            </a:r>
            <a:r>
              <a:rPr lang="en-US" sz="2400" b="1" dirty="0" smtClean="0">
                <a:solidFill>
                  <a:srgbClr val="00B0F0"/>
                </a:solidFill>
              </a:rPr>
              <a:t> vapor, CO</a:t>
            </a:r>
            <a:r>
              <a:rPr lang="en-US" b="1" dirty="0" smtClean="0">
                <a:solidFill>
                  <a:srgbClr val="00B0F0"/>
                </a:solidFill>
              </a:rPr>
              <a:t>2</a:t>
            </a:r>
            <a:r>
              <a:rPr lang="en-US" sz="2400" b="1" dirty="0" smtClean="0">
                <a:solidFill>
                  <a:srgbClr val="00B0F0"/>
                </a:solidFill>
              </a:rPr>
              <a:t> &amp; O</a:t>
            </a:r>
            <a:r>
              <a:rPr lang="en-US" b="1" dirty="0" smtClean="0">
                <a:solidFill>
                  <a:srgbClr val="00B0F0"/>
                </a:solidFill>
              </a:rPr>
              <a:t>3</a:t>
            </a:r>
            <a:r>
              <a:rPr lang="en-US" sz="2400" dirty="0" smtClean="0"/>
              <a:t> contain numerous bands absorb </a:t>
            </a:r>
          </a:p>
          <a:p>
            <a:pPr marL="274320" lvl="1" algn="l" rtl="0">
              <a:spcBef>
                <a:spcPct val="0"/>
              </a:spcBef>
            </a:pPr>
            <a:r>
              <a:rPr lang="en-US" sz="2400" b="1" dirty="0" smtClean="0">
                <a:solidFill>
                  <a:srgbClr val="00B0F0"/>
                </a:solidFill>
              </a:rPr>
              <a:t>S.R.:- </a:t>
            </a:r>
          </a:p>
          <a:p>
            <a:pPr marL="274320" lvl="1" algn="l" rtl="0">
              <a:spcBef>
                <a:spcPct val="0"/>
              </a:spcBef>
            </a:pPr>
            <a:r>
              <a:rPr lang="en-US" sz="2400" b="1" dirty="0" smtClean="0">
                <a:solidFill>
                  <a:srgbClr val="FF0000"/>
                </a:solidFill>
              </a:rPr>
              <a:t>               H</a:t>
            </a:r>
            <a:r>
              <a:rPr lang="en-US" b="1" dirty="0" smtClean="0">
                <a:solidFill>
                  <a:srgbClr val="FF0000"/>
                </a:solidFill>
              </a:rPr>
              <a:t>2</a:t>
            </a:r>
            <a:r>
              <a:rPr lang="en-US" sz="2400" b="1" dirty="0" smtClean="0">
                <a:solidFill>
                  <a:srgbClr val="FF0000"/>
                </a:solidFill>
              </a:rPr>
              <a:t>O vapor, CO</a:t>
            </a:r>
            <a:r>
              <a:rPr lang="en-US" b="1" dirty="0" smtClean="0">
                <a:solidFill>
                  <a:srgbClr val="FF0000"/>
                </a:solidFill>
              </a:rPr>
              <a:t>2</a:t>
            </a:r>
            <a:r>
              <a:rPr lang="en-US" sz="2400" b="1" dirty="0" smtClean="0">
                <a:solidFill>
                  <a:srgbClr val="FF0000"/>
                </a:solidFill>
              </a:rPr>
              <a:t>  </a:t>
            </a:r>
            <a:r>
              <a:rPr lang="en-US" sz="2400" b="1" dirty="0" smtClean="0"/>
              <a:t>absorb in I.R.</a:t>
            </a:r>
          </a:p>
          <a:p>
            <a:pPr marL="274320" lvl="1" algn="l" rtl="0">
              <a:spcBef>
                <a:spcPct val="0"/>
              </a:spcBef>
            </a:pPr>
            <a:r>
              <a:rPr lang="en-US" sz="2400" b="1" dirty="0" smtClean="0"/>
              <a:t>                                      </a:t>
            </a:r>
            <a:r>
              <a:rPr lang="en-US" sz="2400" b="1" dirty="0" smtClean="0">
                <a:solidFill>
                  <a:srgbClr val="FF0000"/>
                </a:solidFill>
              </a:rPr>
              <a:t>O</a:t>
            </a:r>
            <a:r>
              <a:rPr lang="en-US" b="1" dirty="0" smtClean="0">
                <a:solidFill>
                  <a:srgbClr val="FF0000"/>
                </a:solidFill>
              </a:rPr>
              <a:t>3</a:t>
            </a:r>
            <a:r>
              <a:rPr lang="en-US" sz="2400" b="1" dirty="0" smtClean="0"/>
              <a:t> absorb in UV&amp; I.R</a:t>
            </a:r>
            <a:r>
              <a:rPr lang="en-US" sz="2400" b="1" dirty="0" smtClean="0">
                <a:solidFill>
                  <a:srgbClr val="00B0F0"/>
                </a:solidFill>
              </a:rPr>
              <a:t>.</a:t>
            </a:r>
            <a:endParaRPr lang="ar-EG" sz="2400" b="1" dirty="0" smtClean="0">
              <a:solidFill>
                <a:srgbClr val="00B0F0"/>
              </a:solidFill>
            </a:endParaRPr>
          </a:p>
          <a:p>
            <a:pPr marL="274320" lvl="1" algn="l" rtl="0">
              <a:spcBef>
                <a:spcPct val="0"/>
              </a:spcBef>
            </a:pPr>
            <a:r>
              <a:rPr lang="en-US" sz="2800" b="1" dirty="0" smtClean="0">
                <a:solidFill>
                  <a:srgbClr val="002060"/>
                </a:solidFill>
              </a:rPr>
              <a:t>Thermal R. </a:t>
            </a:r>
          </a:p>
          <a:p>
            <a:pPr marL="274320" lvl="1" algn="l" rtl="0">
              <a:spcBef>
                <a:spcPct val="0"/>
              </a:spcBef>
            </a:pPr>
            <a:r>
              <a:rPr lang="en-US" sz="2800" b="1" dirty="0" smtClean="0">
                <a:solidFill>
                  <a:srgbClr val="FF0000"/>
                </a:solidFill>
              </a:rPr>
              <a:t>S.R.</a:t>
            </a:r>
            <a:r>
              <a:rPr lang="en-US" sz="2800" b="1" dirty="0" smtClean="0">
                <a:solidFill>
                  <a:srgbClr val="002060"/>
                </a:solidFill>
              </a:rPr>
              <a:t> (short wave)</a:t>
            </a:r>
            <a:r>
              <a:rPr lang="en-US" sz="2800" b="1" dirty="0" smtClean="0"/>
              <a:t>  </a:t>
            </a:r>
            <a:r>
              <a:rPr lang="en-US" sz="2800" dirty="0" smtClean="0"/>
              <a:t>incident on </a:t>
            </a:r>
            <a:r>
              <a:rPr lang="en-US" sz="2800" b="1" dirty="0" smtClean="0">
                <a:solidFill>
                  <a:srgbClr val="002060"/>
                </a:solidFill>
              </a:rPr>
              <a:t>earth' surface and Atm.                             </a:t>
            </a:r>
          </a:p>
          <a:p>
            <a:pPr marL="274320" lvl="1" algn="l" rtl="0">
              <a:spcBef>
                <a:spcPct val="0"/>
              </a:spcBef>
            </a:pPr>
            <a:r>
              <a:rPr lang="en-US" sz="2800" b="1" dirty="0" smtClean="0">
                <a:solidFill>
                  <a:srgbClr val="002060"/>
                </a:solidFill>
              </a:rPr>
              <a:t>         </a:t>
            </a:r>
            <a:r>
              <a:rPr lang="en-US" sz="2800" b="1" dirty="0" smtClean="0">
                <a:solidFill>
                  <a:srgbClr val="FF0066"/>
                </a:solidFill>
              </a:rPr>
              <a:t>visible light                  </a:t>
            </a:r>
          </a:p>
          <a:p>
            <a:pPr lvl="1" algn="l" rtl="0">
              <a:spcBef>
                <a:spcPct val="0"/>
              </a:spcBef>
            </a:pPr>
            <a:r>
              <a:rPr lang="en-US" sz="2800" b="1" dirty="0" smtClean="0">
                <a:solidFill>
                  <a:srgbClr val="FF0066"/>
                </a:solidFill>
              </a:rPr>
              <a:t>                                  </a:t>
            </a:r>
            <a:r>
              <a:rPr lang="en-US" sz="2800" dirty="0" smtClean="0"/>
              <a:t>absorbed as </a:t>
            </a:r>
            <a:r>
              <a:rPr lang="en-US" sz="2800" b="1" dirty="0" smtClean="0">
                <a:solidFill>
                  <a:srgbClr val="7030A0"/>
                </a:solidFill>
              </a:rPr>
              <a:t>long wave I.R</a:t>
            </a:r>
          </a:p>
          <a:p>
            <a:pPr lvl="1" algn="l" rtl="0">
              <a:spcBef>
                <a:spcPct val="0"/>
              </a:spcBef>
            </a:pPr>
            <a:r>
              <a:rPr lang="en-US" sz="2800" b="1" dirty="0" smtClean="0">
                <a:solidFill>
                  <a:srgbClr val="7030A0"/>
                </a:solidFill>
              </a:rPr>
              <a:t>                                                         </a:t>
            </a:r>
            <a:r>
              <a:rPr lang="en-US" sz="2800" b="1" dirty="0" smtClean="0">
                <a:solidFill>
                  <a:srgbClr val="FF0066"/>
                </a:solidFill>
              </a:rPr>
              <a:t>invisible light </a:t>
            </a:r>
            <a:endParaRPr lang="en-US" sz="2800" b="1" dirty="0" smtClean="0">
              <a:solidFill>
                <a:srgbClr val="7030A0"/>
              </a:solidFill>
            </a:endParaRPr>
          </a:p>
          <a:p>
            <a:pPr algn="l" rtl="0">
              <a:spcBef>
                <a:spcPct val="0"/>
              </a:spcBef>
            </a:pPr>
            <a:r>
              <a:rPr lang="en-US" sz="2800" b="1" dirty="0" smtClean="0">
                <a:solidFill>
                  <a:srgbClr val="C00000"/>
                </a:solidFill>
                <a:latin typeface="Arial" pitchFamily="34" charset="0"/>
                <a:cs typeface="Arial" pitchFamily="34" charset="0"/>
              </a:rPr>
              <a:t>Infrared radiation </a:t>
            </a:r>
            <a:r>
              <a:rPr lang="en-US" sz="2800" dirty="0" smtClean="0"/>
              <a:t>emanating from earth’s heated surface is:             emitted into space, or</a:t>
            </a:r>
          </a:p>
          <a:p>
            <a:pPr algn="l" rtl="0">
              <a:spcBef>
                <a:spcPct val="0"/>
              </a:spcBef>
            </a:pPr>
            <a:r>
              <a:rPr lang="en-US" sz="2800" dirty="0" smtClean="0"/>
              <a:t>	      absorbed by gases and kept in the atmosphere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838200"/>
            <a:ext cx="9144000" cy="6124754"/>
          </a:xfrm>
          <a:prstGeom prst="rect">
            <a:avLst/>
          </a:prstGeom>
        </p:spPr>
        <p:txBody>
          <a:bodyPr wrap="square">
            <a:spAutoFit/>
          </a:bodyPr>
          <a:lstStyle/>
          <a:p>
            <a:pPr algn="l" rtl="0">
              <a:spcBef>
                <a:spcPct val="0"/>
              </a:spcBef>
            </a:pPr>
            <a:r>
              <a:rPr lang="en-US" sz="2800" b="1" dirty="0" smtClean="0">
                <a:solidFill>
                  <a:srgbClr val="002060"/>
                </a:solidFill>
              </a:rPr>
              <a:t>Green House Effect</a:t>
            </a:r>
          </a:p>
          <a:p>
            <a:pPr algn="l" rtl="0">
              <a:spcBef>
                <a:spcPct val="0"/>
              </a:spcBef>
            </a:pPr>
            <a:r>
              <a:rPr lang="en-US" sz="2800" dirty="0" smtClean="0"/>
              <a:t>Atmosphere is opaque to </a:t>
            </a:r>
            <a:r>
              <a:rPr lang="el-GR" sz="2800" dirty="0" smtClean="0">
                <a:solidFill>
                  <a:srgbClr val="FF0000"/>
                </a:solidFill>
                <a:cs typeface="Arial"/>
              </a:rPr>
              <a:t>λ&lt;</a:t>
            </a:r>
            <a:r>
              <a:rPr lang="en-US" sz="2800" dirty="0" smtClean="0">
                <a:solidFill>
                  <a:srgbClr val="FF0000"/>
                </a:solidFill>
                <a:cs typeface="Arial"/>
              </a:rPr>
              <a:t> 7</a:t>
            </a:r>
            <a:r>
              <a:rPr lang="el-GR" sz="2800" dirty="0" smtClean="0">
                <a:solidFill>
                  <a:srgbClr val="FF0000"/>
                </a:solidFill>
                <a:cs typeface="Arial"/>
              </a:rPr>
              <a:t> </a:t>
            </a:r>
            <a:r>
              <a:rPr lang="en-US" sz="2800" dirty="0" smtClean="0">
                <a:cs typeface="Arial"/>
              </a:rPr>
              <a:t>and</a:t>
            </a:r>
            <a:r>
              <a:rPr lang="en-US" sz="2800" dirty="0" smtClean="0">
                <a:solidFill>
                  <a:srgbClr val="FF0000"/>
                </a:solidFill>
                <a:cs typeface="Arial"/>
              </a:rPr>
              <a:t> &gt; 14</a:t>
            </a:r>
            <a:r>
              <a:rPr lang="el-GR" sz="2800" dirty="0" smtClean="0">
                <a:solidFill>
                  <a:srgbClr val="FF0000"/>
                </a:solidFill>
                <a:cs typeface="Arial"/>
              </a:rPr>
              <a:t> μ</a:t>
            </a:r>
            <a:r>
              <a:rPr lang="en-US" sz="2800" dirty="0" smtClean="0">
                <a:solidFill>
                  <a:srgbClr val="FF0000"/>
                </a:solidFill>
                <a:cs typeface="Arial"/>
              </a:rPr>
              <a:t>m</a:t>
            </a:r>
          </a:p>
          <a:p>
            <a:pPr algn="l" rtl="0">
              <a:spcBef>
                <a:spcPct val="0"/>
              </a:spcBef>
            </a:pPr>
            <a:r>
              <a:rPr lang="en-US" sz="2800" dirty="0" smtClean="0"/>
              <a:t>Atmospheric gases that absorb the emanating radiation are </a:t>
            </a:r>
            <a:r>
              <a:rPr lang="en-US" sz="2800" b="1" dirty="0" smtClean="0">
                <a:solidFill>
                  <a:srgbClr val="002060"/>
                </a:solidFill>
              </a:rPr>
              <a:t>greenhouse gases</a:t>
            </a:r>
            <a:r>
              <a:rPr lang="en-US" sz="2800" dirty="0" smtClean="0">
                <a:solidFill>
                  <a:srgbClr val="002060"/>
                </a:solidFill>
              </a:rPr>
              <a:t>.</a:t>
            </a:r>
            <a:r>
              <a:rPr lang="en-US" sz="2800" dirty="0" smtClean="0">
                <a:solidFill>
                  <a:srgbClr val="002060"/>
                </a:solidFill>
                <a:cs typeface="Arial"/>
              </a:rPr>
              <a:t> </a:t>
            </a:r>
          </a:p>
          <a:p>
            <a:pPr algn="l" rtl="0">
              <a:spcBef>
                <a:spcPct val="0"/>
              </a:spcBef>
            </a:pPr>
            <a:r>
              <a:rPr lang="en-US" sz="2800" dirty="0" smtClean="0"/>
              <a:t>CO</a:t>
            </a:r>
            <a:r>
              <a:rPr lang="en-US" sz="2000" dirty="0" smtClean="0"/>
              <a:t>2</a:t>
            </a:r>
            <a:r>
              <a:rPr lang="en-US" sz="2800" dirty="0" smtClean="0"/>
              <a:t> and H</a:t>
            </a:r>
            <a:r>
              <a:rPr lang="en-US" sz="2000" dirty="0" smtClean="0"/>
              <a:t>2</a:t>
            </a:r>
            <a:r>
              <a:rPr lang="en-US" sz="2800" dirty="0" smtClean="0"/>
              <a:t>O absorb</a:t>
            </a:r>
            <a:r>
              <a:rPr lang="en-US" sz="2800" dirty="0" smtClean="0">
                <a:solidFill>
                  <a:srgbClr val="FF0000"/>
                </a:solidFill>
                <a:cs typeface="Arial"/>
              </a:rPr>
              <a:t> &gt; 14</a:t>
            </a:r>
            <a:r>
              <a:rPr lang="el-GR" sz="2800" dirty="0" smtClean="0">
                <a:solidFill>
                  <a:srgbClr val="FF0000"/>
                </a:solidFill>
                <a:cs typeface="Arial"/>
              </a:rPr>
              <a:t> μ</a:t>
            </a:r>
            <a:r>
              <a:rPr lang="en-US" sz="2800" dirty="0" smtClean="0">
                <a:solidFill>
                  <a:srgbClr val="FF0000"/>
                </a:solidFill>
                <a:cs typeface="Arial"/>
              </a:rPr>
              <a:t>m  (</a:t>
            </a:r>
            <a:r>
              <a:rPr lang="en-US" sz="2800" b="1" dirty="0" smtClean="0">
                <a:solidFill>
                  <a:srgbClr val="0070C0"/>
                </a:solidFill>
                <a:cs typeface="Arial"/>
              </a:rPr>
              <a:t>greenhouse effect)</a:t>
            </a:r>
            <a:endParaRPr lang="en-US" sz="2800" b="1" dirty="0" smtClean="0">
              <a:solidFill>
                <a:srgbClr val="002060"/>
              </a:solidFill>
            </a:endParaRPr>
          </a:p>
          <a:p>
            <a:pPr algn="l" rtl="0">
              <a:spcBef>
                <a:spcPct val="0"/>
              </a:spcBef>
            </a:pPr>
            <a:r>
              <a:rPr lang="en-US" sz="2800" dirty="0" smtClean="0"/>
              <a:t>By absorbing and re-emitting this radiation, they warm Earth’s atmosphere and surface, like a greenhouse. This popularly called the </a:t>
            </a:r>
            <a:r>
              <a:rPr lang="en-US" sz="2800" b="1" dirty="0" smtClean="0">
                <a:solidFill>
                  <a:srgbClr val="0070C0"/>
                </a:solidFill>
              </a:rPr>
              <a:t>greenhouse effect</a:t>
            </a:r>
            <a:r>
              <a:rPr lang="en-US" sz="2800" dirty="0" smtClean="0">
                <a:solidFill>
                  <a:srgbClr val="0070C0"/>
                </a:solidFill>
              </a:rPr>
              <a:t>.</a:t>
            </a:r>
          </a:p>
          <a:p>
            <a:pPr algn="l" rtl="0">
              <a:spcBef>
                <a:spcPct val="0"/>
              </a:spcBef>
            </a:pPr>
            <a:r>
              <a:rPr lang="en-US" sz="2800" dirty="0" smtClean="0">
                <a:solidFill>
                  <a:srgbClr val="000000"/>
                </a:solidFill>
                <a:cs typeface="Arial"/>
              </a:rPr>
              <a:t>transparent to short wave </a:t>
            </a:r>
            <a:r>
              <a:rPr lang="en-US" sz="2800" b="1" dirty="0" smtClean="0">
                <a:solidFill>
                  <a:srgbClr val="002060"/>
                </a:solidFill>
                <a:cs typeface="Arial"/>
              </a:rPr>
              <a:t>(U.V.) </a:t>
            </a:r>
            <a:r>
              <a:rPr lang="en-US" sz="2800" dirty="0" smtClean="0">
                <a:solidFill>
                  <a:srgbClr val="000000"/>
                </a:solidFill>
                <a:cs typeface="Arial"/>
              </a:rPr>
              <a:t>opaque to long </a:t>
            </a:r>
            <a:r>
              <a:rPr lang="en-US" sz="2800" dirty="0" smtClean="0">
                <a:cs typeface="Arial"/>
              </a:rPr>
              <a:t>wave</a:t>
            </a:r>
            <a:r>
              <a:rPr lang="en-US" sz="2800" b="1" dirty="0" smtClean="0">
                <a:solidFill>
                  <a:srgbClr val="002060"/>
                </a:solidFill>
                <a:cs typeface="Arial"/>
              </a:rPr>
              <a:t>(I.R.)</a:t>
            </a:r>
            <a:endParaRPr lang="en-US" sz="2800" dirty="0" smtClean="0"/>
          </a:p>
          <a:p>
            <a:pPr algn="l" rtl="0">
              <a:spcBef>
                <a:spcPct val="0"/>
              </a:spcBef>
            </a:pPr>
            <a:r>
              <a:rPr lang="en-US" sz="2800" b="1" dirty="0" smtClean="0">
                <a:solidFill>
                  <a:srgbClr val="C00000"/>
                </a:solidFill>
              </a:rPr>
              <a:t>The principle of green house construction</a:t>
            </a:r>
            <a:r>
              <a:rPr lang="en-US" sz="2800" dirty="0" smtClean="0"/>
              <a:t>: glass operates like vapor allowing </a:t>
            </a:r>
            <a:r>
              <a:rPr lang="en-US" sz="2800" b="1" dirty="0" smtClean="0">
                <a:solidFill>
                  <a:srgbClr val="C00000"/>
                </a:solidFill>
              </a:rPr>
              <a:t>S.R. </a:t>
            </a:r>
            <a:r>
              <a:rPr lang="en-US" sz="2800" dirty="0" smtClean="0"/>
              <a:t>pass and blocking reverse </a:t>
            </a:r>
            <a:r>
              <a:rPr lang="en-US" sz="2800" b="1" dirty="0" smtClean="0">
                <a:solidFill>
                  <a:srgbClr val="C00000"/>
                </a:solidFill>
              </a:rPr>
              <a:t>R.</a:t>
            </a:r>
          </a:p>
          <a:p>
            <a:pPr algn="l" rtl="0">
              <a:spcBef>
                <a:spcPct val="0"/>
              </a:spcBef>
            </a:pPr>
            <a:r>
              <a:rPr lang="en-US" sz="2800" dirty="0" smtClean="0"/>
              <a:t>Rising concentrations of greenhouse gases in recent decades have resulted in </a:t>
            </a:r>
            <a:r>
              <a:rPr lang="en-US" sz="2800" b="1" dirty="0" smtClean="0">
                <a:solidFill>
                  <a:srgbClr val="FF0066"/>
                </a:solidFill>
              </a:rPr>
              <a:t>global warming</a:t>
            </a:r>
            <a:r>
              <a:rPr lang="en-US" sz="2800" dirty="0" smtClean="0"/>
              <a:t>, an increase in Earth’s average surface temperature.</a:t>
            </a:r>
          </a:p>
        </p:txBody>
      </p:sp>
      <p:sp>
        <p:nvSpPr>
          <p:cNvPr id="6" name="Rectangle 5"/>
          <p:cNvSpPr/>
          <p:nvPr/>
        </p:nvSpPr>
        <p:spPr>
          <a:xfrm>
            <a:off x="1402362" y="0"/>
            <a:ext cx="6293838" cy="523220"/>
          </a:xfrm>
          <a:prstGeom prst="rect">
            <a:avLst/>
          </a:prstGeom>
        </p:spPr>
        <p:txBody>
          <a:bodyPr wrap="square">
            <a:spAutoFit/>
          </a:bodyPr>
          <a:lstStyle/>
          <a:p>
            <a:r>
              <a:rPr lang="en-US" sz="2800" b="1" dirty="0" smtClean="0">
                <a:solidFill>
                  <a:srgbClr val="C00000"/>
                </a:solidFill>
              </a:rPr>
              <a:t>Radiation, atmosphere, and temperature</a:t>
            </a:r>
            <a:endParaRPr lang="ar-EG" sz="28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152400" y="-228600"/>
            <a:ext cx="9296400" cy="7086600"/>
          </a:xfrm>
          <a:prstGeom prst="rect">
            <a:avLst/>
          </a:prstGeom>
          <a:noFill/>
          <a:ln w="9525">
            <a:noFill/>
            <a:miter lim="800000"/>
            <a:headEnd/>
            <a:tailEnd/>
          </a:ln>
        </p:spPr>
      </p:pic>
      <p:sp>
        <p:nvSpPr>
          <p:cNvPr id="5" name="Rectangle 4"/>
          <p:cNvSpPr/>
          <p:nvPr/>
        </p:nvSpPr>
        <p:spPr>
          <a:xfrm>
            <a:off x="304800" y="0"/>
            <a:ext cx="3752950" cy="523220"/>
          </a:xfrm>
          <a:prstGeom prst="rect">
            <a:avLst/>
          </a:prstGeom>
        </p:spPr>
        <p:txBody>
          <a:bodyPr wrap="none">
            <a:spAutoFit/>
          </a:bodyPr>
          <a:lstStyle/>
          <a:p>
            <a:pPr algn="l" rtl="0"/>
            <a:r>
              <a:rPr lang="en-US" sz="2800" b="1" dirty="0" smtClean="0">
                <a:solidFill>
                  <a:srgbClr val="C00000"/>
                </a:solidFill>
              </a:rPr>
              <a:t>Carbon dioxide increase</a:t>
            </a:r>
            <a:endParaRPr lang="ar-EG" sz="2800" b="1" dirty="0">
              <a:solidFill>
                <a:srgbClr val="C00000"/>
              </a:solidFill>
            </a:endParaRPr>
          </a:p>
        </p:txBody>
      </p:sp>
      <p:sp>
        <p:nvSpPr>
          <p:cNvPr id="6" name="Rectangle 5"/>
          <p:cNvSpPr/>
          <p:nvPr/>
        </p:nvSpPr>
        <p:spPr>
          <a:xfrm>
            <a:off x="0" y="609600"/>
            <a:ext cx="9144000" cy="3600986"/>
          </a:xfrm>
          <a:prstGeom prst="rect">
            <a:avLst/>
          </a:prstGeom>
        </p:spPr>
        <p:txBody>
          <a:bodyPr wrap="square">
            <a:spAutoFit/>
          </a:bodyPr>
          <a:lstStyle/>
          <a:p>
            <a:pPr algn="l" rtl="0">
              <a:spcBef>
                <a:spcPct val="0"/>
              </a:spcBef>
            </a:pPr>
            <a:r>
              <a:rPr lang="en-US" sz="2400" b="1" dirty="0" smtClean="0">
                <a:solidFill>
                  <a:srgbClr val="002060"/>
                </a:solidFill>
              </a:rPr>
              <a:t>Due to:</a:t>
            </a:r>
            <a:endParaRPr lang="en-US" sz="2800" i="1" dirty="0" smtClean="0">
              <a:solidFill>
                <a:srgbClr val="002060"/>
              </a:solidFill>
            </a:endParaRPr>
          </a:p>
          <a:p>
            <a:pPr algn="just" rtl="0">
              <a:spcBef>
                <a:spcPct val="0"/>
              </a:spcBef>
            </a:pPr>
            <a:r>
              <a:rPr lang="en-US" sz="2400" b="1" i="1" dirty="0" smtClean="0"/>
              <a:t>Burning of fossil fuels</a:t>
            </a:r>
            <a:r>
              <a:rPr lang="en-US" sz="2400" i="1" dirty="0" smtClean="0"/>
              <a:t>: </a:t>
            </a:r>
            <a:r>
              <a:rPr lang="en-US" sz="2400" dirty="0" smtClean="0"/>
              <a:t>We remove carbon-rich fuels from the ground where they have been stored for millions of years, and combust them in an instant, </a:t>
            </a:r>
            <a:r>
              <a:rPr lang="en-US" sz="2400" b="1" dirty="0" smtClean="0">
                <a:solidFill>
                  <a:srgbClr val="FF0066"/>
                </a:solidFill>
              </a:rPr>
              <a:t>sending CO</a:t>
            </a:r>
            <a:r>
              <a:rPr lang="en-US" sz="2400" b="1" baseline="-25000" dirty="0" smtClean="0">
                <a:solidFill>
                  <a:srgbClr val="FF0066"/>
                </a:solidFill>
              </a:rPr>
              <a:t>2  </a:t>
            </a:r>
            <a:r>
              <a:rPr lang="en-US" sz="2400" b="1" dirty="0" smtClean="0">
                <a:solidFill>
                  <a:srgbClr val="FF0066"/>
                </a:solidFill>
              </a:rPr>
              <a:t>into the atmosphere</a:t>
            </a:r>
            <a:r>
              <a:rPr lang="en-US" sz="2400" b="1" dirty="0" smtClean="0"/>
              <a:t>.</a:t>
            </a:r>
          </a:p>
          <a:p>
            <a:pPr algn="just" rtl="0">
              <a:spcBef>
                <a:spcPct val="0"/>
              </a:spcBef>
            </a:pPr>
            <a:endParaRPr lang="en-US" sz="2400" b="1" dirty="0" smtClean="0"/>
          </a:p>
          <a:p>
            <a:pPr algn="just" rtl="0">
              <a:spcBef>
                <a:spcPct val="0"/>
              </a:spcBef>
            </a:pPr>
            <a:r>
              <a:rPr lang="en-US" sz="2400" b="1" i="1" dirty="0" smtClean="0"/>
              <a:t>Deforestation</a:t>
            </a:r>
            <a:r>
              <a:rPr lang="en-US" sz="2400" i="1" dirty="0" smtClean="0"/>
              <a:t>: </a:t>
            </a:r>
            <a:r>
              <a:rPr lang="en-US" sz="2400" dirty="0" smtClean="0"/>
              <a:t>Cutting down trees, removing vegetation from the land, </a:t>
            </a:r>
            <a:r>
              <a:rPr lang="en-US" sz="2400" b="1" dirty="0" smtClean="0">
                <a:solidFill>
                  <a:srgbClr val="002060"/>
                </a:solidFill>
              </a:rPr>
              <a:t>decreases the sink for carbon</a:t>
            </a:r>
            <a:r>
              <a:rPr lang="en-US" sz="2400" dirty="0" smtClean="0"/>
              <a:t>.</a:t>
            </a:r>
          </a:p>
          <a:p>
            <a:pPr algn="just" rtl="0">
              <a:spcBef>
                <a:spcPct val="0"/>
              </a:spcBef>
            </a:pPr>
            <a:r>
              <a:rPr lang="en-US" sz="2400" dirty="0" smtClean="0"/>
              <a:t>Some of the </a:t>
            </a:r>
            <a:r>
              <a:rPr lang="en-US" sz="2400" b="1" dirty="0" smtClean="0">
                <a:solidFill>
                  <a:srgbClr val="FF0066"/>
                </a:solidFill>
              </a:rPr>
              <a:t>C</a:t>
            </a:r>
            <a:r>
              <a:rPr lang="en-US" sz="2400" dirty="0" smtClean="0"/>
              <a:t> in plants becomes </a:t>
            </a:r>
            <a:r>
              <a:rPr lang="en-US" sz="2400" b="1" dirty="0" smtClean="0">
                <a:solidFill>
                  <a:srgbClr val="FF0066"/>
                </a:solidFill>
              </a:rPr>
              <a:t>CO</a:t>
            </a:r>
            <a:r>
              <a:rPr lang="en-US" sz="2400" b="1" baseline="-25000" dirty="0" smtClean="0">
                <a:solidFill>
                  <a:srgbClr val="FF0066"/>
                </a:solidFill>
              </a:rPr>
              <a:t>2 </a:t>
            </a:r>
            <a:r>
              <a:rPr lang="en-US" sz="2400" b="1" dirty="0" smtClean="0">
                <a:solidFill>
                  <a:srgbClr val="FF0066"/>
                </a:solidFill>
              </a:rPr>
              <a:t>sent into the atmosphere.</a:t>
            </a:r>
          </a:p>
          <a:p>
            <a:pPr algn="just" rtl="0">
              <a:lnSpc>
                <a:spcPct val="150000"/>
              </a:lnSpc>
              <a:spcBef>
                <a:spcPct val="0"/>
              </a:spcBef>
            </a:pPr>
            <a:endParaRPr lang="en-US" sz="2400" b="1" dirty="0" smtClean="0">
              <a:solidFill>
                <a:srgbClr val="FF0066"/>
              </a:solidFill>
            </a:endParaRPr>
          </a:p>
        </p:txBody>
      </p:sp>
      <p:sp>
        <p:nvSpPr>
          <p:cNvPr id="7" name="Rectangle 6"/>
          <p:cNvSpPr/>
          <p:nvPr/>
        </p:nvSpPr>
        <p:spPr>
          <a:xfrm>
            <a:off x="76200" y="3653135"/>
            <a:ext cx="4689745" cy="461665"/>
          </a:xfrm>
          <a:prstGeom prst="rect">
            <a:avLst/>
          </a:prstGeom>
        </p:spPr>
        <p:txBody>
          <a:bodyPr wrap="none">
            <a:spAutoFit/>
          </a:bodyPr>
          <a:lstStyle/>
          <a:p>
            <a:pPr algn="l" rtl="0"/>
            <a:r>
              <a:rPr lang="en-US" sz="2400" b="1" dirty="0" smtClean="0">
                <a:solidFill>
                  <a:srgbClr val="C00000"/>
                </a:solidFill>
              </a:rPr>
              <a:t>Increase of other greenhouse gases</a:t>
            </a:r>
            <a:endParaRPr lang="ar-EG" sz="2400" b="1" dirty="0">
              <a:solidFill>
                <a:srgbClr val="C00000"/>
              </a:solidFill>
            </a:endParaRPr>
          </a:p>
        </p:txBody>
      </p:sp>
      <p:sp>
        <p:nvSpPr>
          <p:cNvPr id="8" name="Rectangle 7"/>
          <p:cNvSpPr/>
          <p:nvPr/>
        </p:nvSpPr>
        <p:spPr>
          <a:xfrm>
            <a:off x="0" y="4108609"/>
            <a:ext cx="9144000" cy="2585323"/>
          </a:xfrm>
          <a:prstGeom prst="rect">
            <a:avLst/>
          </a:prstGeom>
        </p:spPr>
        <p:txBody>
          <a:bodyPr wrap="square">
            <a:spAutoFit/>
          </a:bodyPr>
          <a:lstStyle/>
          <a:p>
            <a:pPr algn="just" rtl="0">
              <a:spcBef>
                <a:spcPct val="0"/>
              </a:spcBef>
            </a:pPr>
            <a:endParaRPr lang="en-US" sz="2400" b="1" i="1" dirty="0" smtClean="0"/>
          </a:p>
          <a:p>
            <a:pPr algn="just" rtl="0">
              <a:spcBef>
                <a:spcPct val="0"/>
              </a:spcBef>
            </a:pPr>
            <a:r>
              <a:rPr lang="en-US" sz="2400" b="1" i="1" dirty="0" smtClean="0"/>
              <a:t>Halocarbon gases</a:t>
            </a:r>
            <a:r>
              <a:rPr lang="en-US" sz="2400" i="1" dirty="0" smtClean="0"/>
              <a:t> </a:t>
            </a:r>
            <a:r>
              <a:rPr lang="en-US" sz="2400" dirty="0" smtClean="0"/>
              <a:t>(which include CFCs) are powerful greenhouse gases.</a:t>
            </a:r>
          </a:p>
          <a:p>
            <a:pPr algn="just" rtl="0">
              <a:spcBef>
                <a:spcPct val="0"/>
              </a:spcBef>
            </a:pPr>
            <a:r>
              <a:rPr lang="en-US" sz="2400" dirty="0" smtClean="0">
                <a:solidFill>
                  <a:srgbClr val="002060"/>
                </a:solidFill>
              </a:rPr>
              <a:t>Not: But their effects are slowing due to the Montreal Protocol</a:t>
            </a:r>
            <a:r>
              <a:rPr lang="en-US" sz="2400" dirty="0" smtClean="0"/>
              <a:t>.</a:t>
            </a:r>
          </a:p>
          <a:p>
            <a:pPr algn="just" rtl="0">
              <a:spcBef>
                <a:spcPct val="0"/>
              </a:spcBef>
            </a:pPr>
            <a:endParaRPr lang="en-US" sz="2400" dirty="0" smtClean="0"/>
          </a:p>
          <a:p>
            <a:pPr algn="just" rtl="0">
              <a:spcBef>
                <a:spcPct val="0"/>
              </a:spcBef>
            </a:pPr>
            <a:r>
              <a:rPr lang="en-US" sz="2400" b="1" i="1" dirty="0" smtClean="0"/>
              <a:t>Water vapor</a:t>
            </a:r>
            <a:r>
              <a:rPr lang="en-US" sz="2400" i="1" dirty="0" smtClean="0"/>
              <a:t> </a:t>
            </a:r>
            <a:r>
              <a:rPr lang="en-US" sz="2400" dirty="0" smtClean="0"/>
              <a:t>is the most abundant greenhouse gas. Its future changes, if any, remain uncertain</a:t>
            </a:r>
            <a:r>
              <a:rPr lang="en-US" sz="2400" i="1" dirty="0" smtClean="0"/>
              <a:t>.</a:t>
            </a:r>
            <a:endParaRPr lang="en-US" sz="2400" dirty="0" smtClean="0"/>
          </a:p>
          <a:p>
            <a:pPr algn="l" rtl="0">
              <a:spcBef>
                <a:spcPct val="0"/>
              </a:spcBef>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152400" y="-228600"/>
            <a:ext cx="8763000" cy="6858000"/>
          </a:xfrm>
          <a:prstGeom prst="rect">
            <a:avLst/>
          </a:prstGeom>
          <a:noFill/>
          <a:ln w="9525">
            <a:noFill/>
            <a:miter lim="800000"/>
            <a:headEnd/>
            <a:tailEnd/>
          </a:ln>
        </p:spPr>
      </p:pic>
      <p:sp>
        <p:nvSpPr>
          <p:cNvPr id="6" name="Rectangle 5"/>
          <p:cNvSpPr/>
          <p:nvPr/>
        </p:nvSpPr>
        <p:spPr>
          <a:xfrm>
            <a:off x="152400" y="1600200"/>
            <a:ext cx="8991600" cy="8180701"/>
          </a:xfrm>
          <a:prstGeom prst="rect">
            <a:avLst/>
          </a:prstGeom>
        </p:spPr>
        <p:txBody>
          <a:bodyPr wrap="square">
            <a:spAutoFit/>
          </a:bodyPr>
          <a:lstStyle/>
          <a:p>
            <a:pPr algn="l" rtl="0">
              <a:spcBef>
                <a:spcPct val="0"/>
              </a:spcBef>
            </a:pPr>
            <a:r>
              <a:rPr lang="en-US" sz="2400" b="1" dirty="0" smtClean="0">
                <a:solidFill>
                  <a:srgbClr val="C00000"/>
                </a:solidFill>
              </a:rPr>
              <a:t>Temperature Variation</a:t>
            </a:r>
            <a:endParaRPr lang="ar-EG" sz="2400" b="1" dirty="0" smtClean="0">
              <a:solidFill>
                <a:srgbClr val="C00000"/>
              </a:solidFill>
            </a:endParaRPr>
          </a:p>
          <a:p>
            <a:pPr algn="l" rtl="0">
              <a:spcBef>
                <a:spcPct val="0"/>
              </a:spcBef>
            </a:pPr>
            <a:r>
              <a:rPr lang="ar-EG" sz="2000" dirty="0" smtClean="0"/>
              <a:t>Atmosphere is transparent, only surface is heated</a:t>
            </a:r>
          </a:p>
          <a:p>
            <a:pPr marL="640080" algn="l" rtl="0">
              <a:lnSpc>
                <a:spcPct val="96000"/>
              </a:lnSpc>
            </a:pPr>
            <a:r>
              <a:rPr lang="ar-EG" sz="2000" dirty="0" smtClean="0"/>
              <a:t>– Loss by convection + re-radiation</a:t>
            </a:r>
          </a:p>
          <a:p>
            <a:pPr marL="640080" algn="l" rtl="0">
              <a:lnSpc>
                <a:spcPct val="96000"/>
              </a:lnSpc>
            </a:pPr>
            <a:r>
              <a:rPr lang="ar-EG" sz="2000" dirty="0" smtClean="0"/>
              <a:t>– Shape of atmospheric temperature profile</a:t>
            </a:r>
          </a:p>
          <a:p>
            <a:pPr algn="l" rtl="0">
              <a:lnSpc>
                <a:spcPct val="96000"/>
              </a:lnSpc>
            </a:pPr>
            <a:r>
              <a:rPr lang="ar-EG" sz="2000" dirty="0" smtClean="0"/>
              <a:t>In the absence of local heating, T decreases with height</a:t>
            </a:r>
          </a:p>
          <a:p>
            <a:pPr algn="l" rtl="0">
              <a:spcBef>
                <a:spcPct val="0"/>
              </a:spcBef>
            </a:pPr>
            <a:endParaRPr lang="en-US" sz="2400" b="1" dirty="0" smtClean="0">
              <a:solidFill>
                <a:srgbClr val="C00000"/>
              </a:solidFill>
            </a:endParaRPr>
          </a:p>
          <a:p>
            <a:pPr algn="l" rtl="0">
              <a:spcBef>
                <a:spcPct val="0"/>
              </a:spcBef>
            </a:pPr>
            <a:r>
              <a:rPr lang="en-US" sz="2200" b="1" dirty="0" smtClean="0">
                <a:solidFill>
                  <a:srgbClr val="C00000"/>
                </a:solidFill>
              </a:rPr>
              <a:t>SR </a:t>
            </a:r>
            <a:r>
              <a:rPr lang="en-US" sz="2200" dirty="0" smtClean="0"/>
              <a:t>increase at    </a:t>
            </a:r>
            <a:r>
              <a:rPr lang="en-US" sz="2200" b="1" dirty="0" smtClean="0">
                <a:solidFill>
                  <a:srgbClr val="002060"/>
                </a:solidFill>
              </a:rPr>
              <a:t>Equatorial R. </a:t>
            </a:r>
            <a:r>
              <a:rPr lang="en-US" sz="2200" dirty="0" smtClean="0"/>
              <a:t>&amp; decrease at </a:t>
            </a:r>
            <a:r>
              <a:rPr lang="en-US" sz="2200" b="1" dirty="0" smtClean="0">
                <a:solidFill>
                  <a:srgbClr val="002060"/>
                </a:solidFill>
              </a:rPr>
              <a:t>Polar R.</a:t>
            </a:r>
          </a:p>
          <a:p>
            <a:pPr algn="l" rtl="0">
              <a:spcBef>
                <a:spcPct val="0"/>
              </a:spcBef>
            </a:pPr>
            <a:r>
              <a:rPr lang="en-US" sz="2200" dirty="0" smtClean="0"/>
              <a:t>because of direct function of the </a:t>
            </a:r>
            <a:r>
              <a:rPr lang="en-US" sz="2200" b="1" dirty="0" smtClean="0">
                <a:solidFill>
                  <a:srgbClr val="0070C0"/>
                </a:solidFill>
              </a:rPr>
              <a:t>angle of inclination of Sun</a:t>
            </a:r>
          </a:p>
          <a:p>
            <a:pPr algn="l" rtl="0">
              <a:spcBef>
                <a:spcPct val="0"/>
              </a:spcBef>
            </a:pPr>
            <a:r>
              <a:rPr lang="en-US" sz="2200" b="1" dirty="0" smtClean="0"/>
              <a:t>Though</a:t>
            </a:r>
            <a:r>
              <a:rPr lang="en-US" sz="2200" b="1" dirty="0" smtClean="0">
                <a:solidFill>
                  <a:srgbClr val="0070C0"/>
                </a:solidFill>
              </a:rPr>
              <a:t>, </a:t>
            </a:r>
            <a:r>
              <a:rPr lang="en-US" sz="2200" b="1" dirty="0" smtClean="0">
                <a:solidFill>
                  <a:srgbClr val="002060"/>
                </a:solidFill>
              </a:rPr>
              <a:t>Equator</a:t>
            </a:r>
            <a:r>
              <a:rPr lang="en-US" sz="2200" dirty="0" smtClean="0"/>
              <a:t> received </a:t>
            </a:r>
            <a:r>
              <a:rPr lang="en-US" sz="2200" b="1" dirty="0" smtClean="0">
                <a:solidFill>
                  <a:srgbClr val="FF0066"/>
                </a:solidFill>
              </a:rPr>
              <a:t>most SR</a:t>
            </a:r>
            <a:r>
              <a:rPr lang="en-US" sz="2200" dirty="0" smtClean="0"/>
              <a:t>, </a:t>
            </a:r>
            <a:r>
              <a:rPr lang="en-US" sz="2200" b="1" dirty="0" smtClean="0">
                <a:solidFill>
                  <a:srgbClr val="002060"/>
                </a:solidFill>
              </a:rPr>
              <a:t>Thermal E</a:t>
            </a:r>
            <a:r>
              <a:rPr lang="en-US" sz="2200" dirty="0" smtClean="0"/>
              <a:t> does not accumulate, nor increase </a:t>
            </a:r>
            <a:r>
              <a:rPr lang="en-US" sz="2200" b="1" dirty="0" smtClean="0">
                <a:solidFill>
                  <a:srgbClr val="FF0066"/>
                </a:solidFill>
              </a:rPr>
              <a:t>IR back to space</a:t>
            </a:r>
            <a:r>
              <a:rPr lang="en-US" sz="2200" dirty="0" smtClean="0"/>
              <a:t>. </a:t>
            </a:r>
            <a:r>
              <a:rPr lang="en-US" sz="2200" b="1" dirty="0" smtClean="0"/>
              <a:t>Rather,</a:t>
            </a:r>
            <a:r>
              <a:rPr lang="en-US" sz="2200" dirty="0" smtClean="0"/>
              <a:t> thermal E. transferred by air &amp; ocean to polar.</a:t>
            </a:r>
          </a:p>
          <a:p>
            <a:pPr algn="l" rtl="0">
              <a:spcBef>
                <a:spcPct val="0"/>
              </a:spcBef>
            </a:pPr>
            <a:r>
              <a:rPr lang="en-US" sz="2200" b="1" dirty="0" smtClean="0"/>
              <a:t>So, </a:t>
            </a:r>
            <a:r>
              <a:rPr lang="en-US" sz="2200" b="1" dirty="0" smtClean="0">
                <a:solidFill>
                  <a:srgbClr val="002060"/>
                </a:solidFill>
              </a:rPr>
              <a:t>Warm current </a:t>
            </a:r>
            <a:r>
              <a:rPr lang="en-US" sz="2200" dirty="0" smtClean="0"/>
              <a:t>move to </a:t>
            </a:r>
            <a:r>
              <a:rPr lang="en-US" sz="2200" b="1" dirty="0" smtClean="0">
                <a:solidFill>
                  <a:srgbClr val="00B050"/>
                </a:solidFill>
              </a:rPr>
              <a:t>Polar R</a:t>
            </a:r>
            <a:r>
              <a:rPr lang="en-US" sz="2200" b="1" dirty="0" smtClean="0"/>
              <a:t>, </a:t>
            </a:r>
            <a:r>
              <a:rPr lang="en-US" sz="2200" b="1" dirty="0" smtClean="0">
                <a:solidFill>
                  <a:srgbClr val="002060"/>
                </a:solidFill>
              </a:rPr>
              <a:t>Cold current </a:t>
            </a:r>
            <a:r>
              <a:rPr lang="en-US" sz="2200" dirty="0" smtClean="0"/>
              <a:t>move to</a:t>
            </a:r>
            <a:r>
              <a:rPr lang="en-US" sz="2200" b="1" dirty="0" smtClean="0">
                <a:solidFill>
                  <a:srgbClr val="002060"/>
                </a:solidFill>
              </a:rPr>
              <a:t> </a:t>
            </a:r>
            <a:r>
              <a:rPr lang="en-US" sz="2200" b="1" dirty="0" smtClean="0">
                <a:solidFill>
                  <a:srgbClr val="00B050"/>
                </a:solidFill>
              </a:rPr>
              <a:t>Equatorial R.</a:t>
            </a:r>
          </a:p>
          <a:p>
            <a:pPr algn="l" rtl="0">
              <a:spcBef>
                <a:spcPct val="0"/>
              </a:spcBef>
            </a:pPr>
            <a:r>
              <a:rPr lang="en-US" sz="2400" b="1" dirty="0" smtClean="0">
                <a:solidFill>
                  <a:srgbClr val="7030A0"/>
                </a:solidFill>
              </a:rPr>
              <a:t>The differential heating of the earth’s surface results in E flows from equator </a:t>
            </a:r>
            <a:r>
              <a:rPr lang="en-US" sz="2400" b="1" dirty="0" err="1" smtClean="0">
                <a:solidFill>
                  <a:srgbClr val="7030A0"/>
                </a:solidFill>
              </a:rPr>
              <a:t>poleward</a:t>
            </a:r>
            <a:r>
              <a:rPr lang="en-US" sz="2400" b="1" dirty="0" smtClean="0">
                <a:solidFill>
                  <a:srgbClr val="7030A0"/>
                </a:solidFill>
              </a:rPr>
              <a:t>  </a:t>
            </a:r>
          </a:p>
          <a:p>
            <a:pPr algn="l" rtl="0">
              <a:spcBef>
                <a:spcPct val="0"/>
              </a:spcBef>
            </a:pPr>
            <a:endParaRPr lang="en-US" sz="2400" b="1" dirty="0" smtClean="0">
              <a:solidFill>
                <a:srgbClr val="FF0066"/>
              </a:solidFill>
            </a:endParaRPr>
          </a:p>
          <a:p>
            <a:pPr algn="l" rtl="0">
              <a:spcBef>
                <a:spcPct val="0"/>
              </a:spcBef>
            </a:pPr>
            <a:endParaRPr lang="en-US" sz="2800" dirty="0" smtClean="0"/>
          </a:p>
          <a:p>
            <a:pPr algn="l" rtl="0">
              <a:spcBef>
                <a:spcPct val="0"/>
              </a:spcBef>
            </a:pPr>
            <a:endParaRPr lang="en-US" sz="2800" dirty="0" smtClean="0"/>
          </a:p>
          <a:p>
            <a:pPr algn="l" rtl="0">
              <a:spcBef>
                <a:spcPct val="0"/>
              </a:spcBef>
            </a:pPr>
            <a:endParaRPr lang="en-US" sz="2800" dirty="0" smtClean="0"/>
          </a:p>
          <a:p>
            <a:pPr algn="l" rtl="0">
              <a:spcBef>
                <a:spcPct val="0"/>
              </a:spcBef>
            </a:pPr>
            <a:endParaRPr lang="en-US" sz="2800" b="1" dirty="0" smtClean="0">
              <a:solidFill>
                <a:srgbClr val="FF0000"/>
              </a:solidFill>
            </a:endParaRPr>
          </a:p>
          <a:p>
            <a:pPr algn="l" rtl="0">
              <a:spcBef>
                <a:spcPct val="0"/>
              </a:spcBef>
            </a:pPr>
            <a:r>
              <a:rPr lang="en-US" sz="2800" dirty="0" smtClean="0">
                <a:solidFill>
                  <a:srgbClr val="FF0000"/>
                </a:solidFill>
              </a:rPr>
              <a:t> </a:t>
            </a:r>
          </a:p>
          <a:p>
            <a:pPr algn="l" rtl="0">
              <a:spcBef>
                <a:spcPct val="0"/>
              </a:spcBef>
            </a:pPr>
            <a:endParaRPr lang="en-US" sz="2800" dirty="0" smtClean="0"/>
          </a:p>
          <a:p>
            <a:pPr algn="l" rtl="0">
              <a:spcBef>
                <a:spcPct val="0"/>
              </a:spcBef>
            </a:pPr>
            <a:r>
              <a:rPr lang="en-US" sz="2800" dirty="0" smtClean="0"/>
              <a:t> </a:t>
            </a:r>
          </a:p>
        </p:txBody>
      </p:sp>
      <p:sp>
        <p:nvSpPr>
          <p:cNvPr id="12" name="Down Arrow 11"/>
          <p:cNvSpPr/>
          <p:nvPr/>
        </p:nvSpPr>
        <p:spPr>
          <a:xfrm>
            <a:off x="6248400" y="3429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Up Arrow 12"/>
          <p:cNvSpPr/>
          <p:nvPr/>
        </p:nvSpPr>
        <p:spPr>
          <a:xfrm flipH="1">
            <a:off x="1905000" y="3505200"/>
            <a:ext cx="91440" cy="4572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  </a:t>
            </a:r>
            <a:endParaRPr lang="ar-EG" sz="1600" dirty="0"/>
          </a:p>
        </p:txBody>
      </p:sp>
      <p:sp>
        <p:nvSpPr>
          <p:cNvPr id="16" name="Rectangle 15"/>
          <p:cNvSpPr/>
          <p:nvPr/>
        </p:nvSpPr>
        <p:spPr>
          <a:xfrm>
            <a:off x="334398" y="42208"/>
            <a:ext cx="8200001" cy="1938992"/>
          </a:xfrm>
          <a:prstGeom prst="rect">
            <a:avLst/>
          </a:prstGeom>
        </p:spPr>
        <p:txBody>
          <a:bodyPr wrap="square">
            <a:spAutoFit/>
          </a:bodyPr>
          <a:lstStyle/>
          <a:p>
            <a:pPr algn="l" rtl="0"/>
            <a:r>
              <a:rPr lang="en-US" sz="2400" b="1" dirty="0" smtClean="0">
                <a:solidFill>
                  <a:srgbClr val="C00000"/>
                </a:solidFill>
              </a:rPr>
              <a:t>           Atmosphere Motion</a:t>
            </a:r>
          </a:p>
          <a:p>
            <a:pPr algn="l" rtl="0"/>
            <a:r>
              <a:rPr lang="en-US" sz="2400" dirty="0" smtClean="0"/>
              <a:t>Constant motion </a:t>
            </a:r>
          </a:p>
          <a:p>
            <a:pPr algn="l" rtl="0"/>
            <a:r>
              <a:rPr lang="en-US" sz="2400" dirty="0" smtClean="0"/>
              <a:t>Occurs in both horizontal and vertical dimension By thermal energy from earth’s surface and air molecules above</a:t>
            </a:r>
          </a:p>
          <a:p>
            <a:pPr algn="l" rtl="0"/>
            <a:r>
              <a:rPr lang="en-US" sz="2400" dirty="0" smtClean="0"/>
              <a:t>  </a:t>
            </a:r>
            <a:endParaRPr lang="ar-EG" sz="2400" dirty="0" smtClean="0"/>
          </a:p>
        </p:txBody>
      </p:sp>
      <p:sp>
        <p:nvSpPr>
          <p:cNvPr id="9" name="object 5"/>
          <p:cNvSpPr>
            <a:spLocks noChangeArrowheads="1"/>
          </p:cNvSpPr>
          <p:nvPr/>
        </p:nvSpPr>
        <p:spPr bwMode="auto">
          <a:xfrm>
            <a:off x="5715000" y="2057401"/>
            <a:ext cx="3429000" cy="685800"/>
          </a:xfrm>
          <a:prstGeom prst="rect">
            <a:avLst/>
          </a:prstGeom>
          <a:blipFill dpi="0" rotWithShape="1">
            <a:blip r:embed="rId3" cstate="print"/>
            <a:srcRect/>
            <a:stretch>
              <a:fillRect/>
            </a:stretch>
          </a:blipFill>
          <a:ln w="9525">
            <a:noFill/>
            <a:miter lim="800000"/>
            <a:headEnd/>
            <a:tailEnd/>
          </a:ln>
        </p:spPr>
        <p:txBody>
          <a:bodyPr lIns="0" tIns="0" rIns="0" bIns="0"/>
          <a:lstStyle/>
          <a:p>
            <a:pPr algn="l" rtl="0"/>
            <a:endParaRPr lang="ar-EG"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0"/>
            <a:ext cx="8763000" cy="6986528"/>
          </a:xfrm>
          <a:prstGeom prst="rect">
            <a:avLst/>
          </a:prstGeom>
        </p:spPr>
        <p:txBody>
          <a:bodyPr wrap="square">
            <a:spAutoFit/>
          </a:bodyPr>
          <a:lstStyle/>
          <a:p>
            <a:pPr algn="l" rtl="0">
              <a:spcBef>
                <a:spcPct val="0"/>
              </a:spcBef>
            </a:pPr>
            <a:r>
              <a:rPr lang="en-US" sz="2400" b="1" dirty="0" smtClean="0"/>
              <a:t>i.e. Heat transfer occurs as result of: </a:t>
            </a:r>
          </a:p>
          <a:p>
            <a:pPr algn="l" rtl="0">
              <a:spcBef>
                <a:spcPct val="0"/>
              </a:spcBef>
            </a:pPr>
            <a:r>
              <a:rPr lang="en-US" sz="2400" b="1" dirty="0" smtClean="0">
                <a:solidFill>
                  <a:srgbClr val="00B0F0"/>
                </a:solidFill>
              </a:rPr>
              <a:t>Evaporation and Condensation</a:t>
            </a:r>
          </a:p>
          <a:p>
            <a:pPr algn="l" rtl="0">
              <a:spcBef>
                <a:spcPct val="0"/>
              </a:spcBef>
            </a:pPr>
            <a:r>
              <a:rPr lang="en-US" sz="2400" b="1" dirty="0" smtClean="0">
                <a:solidFill>
                  <a:srgbClr val="002060"/>
                </a:solidFill>
              </a:rPr>
              <a:t>Evaporation</a:t>
            </a:r>
            <a:r>
              <a:rPr lang="en-US" sz="2400" b="1" dirty="0" smtClean="0">
                <a:solidFill>
                  <a:srgbClr val="FF0000"/>
                </a:solidFill>
              </a:rPr>
              <a:t> </a:t>
            </a:r>
            <a:r>
              <a:rPr lang="en-US" sz="2400" dirty="0" smtClean="0"/>
              <a:t>of water requires </a:t>
            </a:r>
            <a:r>
              <a:rPr lang="en-US" sz="2400" b="1" dirty="0" smtClean="0">
                <a:solidFill>
                  <a:srgbClr val="C00000"/>
                </a:solidFill>
              </a:rPr>
              <a:t>E.</a:t>
            </a:r>
            <a:r>
              <a:rPr lang="en-US" sz="2400" b="1" dirty="0" smtClean="0">
                <a:solidFill>
                  <a:srgbClr val="002060"/>
                </a:solidFill>
              </a:rPr>
              <a:t> </a:t>
            </a:r>
            <a:r>
              <a:rPr lang="en-US" sz="2400" b="1" dirty="0" smtClean="0">
                <a:solidFill>
                  <a:srgbClr val="C00000"/>
                </a:solidFill>
              </a:rPr>
              <a:t>absorbed</a:t>
            </a:r>
            <a:r>
              <a:rPr lang="en-US" sz="2400" b="1" dirty="0" smtClean="0"/>
              <a:t> </a:t>
            </a:r>
            <a:r>
              <a:rPr lang="en-US" sz="2400" dirty="0" smtClean="0"/>
              <a:t>from Atmosphere</a:t>
            </a:r>
            <a:r>
              <a:rPr lang="en-US" sz="2400" b="1" dirty="0" smtClean="0">
                <a:solidFill>
                  <a:srgbClr val="FF0000"/>
                </a:solidFill>
              </a:rPr>
              <a:t>. </a:t>
            </a:r>
            <a:r>
              <a:rPr lang="en-US" sz="2400" dirty="0" smtClean="0"/>
              <a:t>and stored in water vapor </a:t>
            </a:r>
            <a:r>
              <a:rPr lang="en-US" sz="2400" b="1" dirty="0" smtClean="0">
                <a:solidFill>
                  <a:srgbClr val="002060"/>
                </a:solidFill>
              </a:rPr>
              <a:t>Condensation</a:t>
            </a:r>
            <a:r>
              <a:rPr lang="en-US" sz="2400" b="1" dirty="0" smtClean="0">
                <a:solidFill>
                  <a:srgbClr val="FF0000"/>
                </a:solidFill>
              </a:rPr>
              <a:t>, E </a:t>
            </a:r>
            <a:r>
              <a:rPr lang="en-US" sz="2400" dirty="0" smtClean="0"/>
              <a:t>is released because</a:t>
            </a:r>
            <a:r>
              <a:rPr lang="en-US" sz="2400" b="1" dirty="0" smtClean="0">
                <a:solidFill>
                  <a:srgbClr val="002060"/>
                </a:solidFill>
              </a:rPr>
              <a:t> Evaporation </a:t>
            </a:r>
            <a:r>
              <a:rPr lang="en-US" sz="2400" dirty="0" smtClean="0"/>
              <a:t>occur </a:t>
            </a:r>
            <a:r>
              <a:rPr lang="en-US" sz="2400" b="1" dirty="0" smtClean="0">
                <a:solidFill>
                  <a:srgbClr val="FF0000"/>
                </a:solidFill>
              </a:rPr>
              <a:t>near earth's surface</a:t>
            </a:r>
            <a:r>
              <a:rPr lang="en-US" sz="2400" dirty="0" smtClean="0"/>
              <a:t> &amp; </a:t>
            </a:r>
            <a:r>
              <a:rPr lang="en-US" sz="2400" b="1" dirty="0" smtClean="0">
                <a:solidFill>
                  <a:srgbClr val="002060"/>
                </a:solidFill>
              </a:rPr>
              <a:t>Condensation</a:t>
            </a:r>
            <a:r>
              <a:rPr lang="en-US" sz="2400" dirty="0" smtClean="0"/>
              <a:t> occur</a:t>
            </a:r>
          </a:p>
          <a:p>
            <a:pPr algn="l" rtl="0">
              <a:spcBef>
                <a:spcPct val="0"/>
              </a:spcBef>
            </a:pPr>
            <a:r>
              <a:rPr lang="en-US" sz="2400" b="1" dirty="0" smtClean="0">
                <a:solidFill>
                  <a:srgbClr val="FF0000"/>
                </a:solidFill>
              </a:rPr>
              <a:t>upper of troposphere</a:t>
            </a:r>
            <a:r>
              <a:rPr lang="en-US" sz="2400" dirty="0" smtClean="0"/>
              <a:t>. </a:t>
            </a:r>
            <a:r>
              <a:rPr lang="en-US" sz="2400" b="1" dirty="0" smtClean="0"/>
              <a:t>So, </a:t>
            </a:r>
            <a:r>
              <a:rPr lang="en-US" sz="2400" b="1" dirty="0" err="1" smtClean="0">
                <a:solidFill>
                  <a:srgbClr val="002060"/>
                </a:solidFill>
              </a:rPr>
              <a:t>Ev</a:t>
            </a:r>
            <a:r>
              <a:rPr lang="en-US" sz="2400" b="1" dirty="0" smtClean="0">
                <a:solidFill>
                  <a:srgbClr val="002060"/>
                </a:solidFill>
              </a:rPr>
              <a:t>./Cond</a:t>
            </a:r>
            <a:r>
              <a:rPr lang="en-US" sz="2400" dirty="0" smtClean="0"/>
              <a:t>. move from </a:t>
            </a:r>
            <a:r>
              <a:rPr lang="en-US" sz="2400" b="1" dirty="0" smtClean="0">
                <a:solidFill>
                  <a:srgbClr val="FF0066"/>
                </a:solidFill>
              </a:rPr>
              <a:t>lower R.</a:t>
            </a:r>
            <a:r>
              <a:rPr lang="en-US" sz="2400" dirty="0" smtClean="0"/>
              <a:t> to </a:t>
            </a:r>
            <a:r>
              <a:rPr lang="en-US" sz="2400" b="1" dirty="0" smtClean="0">
                <a:solidFill>
                  <a:srgbClr val="FF0066"/>
                </a:solidFill>
              </a:rPr>
              <a:t>higher R.</a:t>
            </a:r>
          </a:p>
          <a:p>
            <a:pPr algn="l" rtl="0">
              <a:spcBef>
                <a:spcPct val="0"/>
              </a:spcBef>
            </a:pPr>
            <a:r>
              <a:rPr lang="en-US" sz="2400" b="1" dirty="0" smtClean="0">
                <a:solidFill>
                  <a:srgbClr val="00B0F0"/>
                </a:solidFill>
              </a:rPr>
              <a:t>Conduction</a:t>
            </a:r>
          </a:p>
          <a:p>
            <a:pPr algn="l" rtl="0">
              <a:spcBef>
                <a:spcPct val="0"/>
              </a:spcBef>
            </a:pPr>
            <a:r>
              <a:rPr lang="en-US" sz="2400" dirty="0" smtClean="0"/>
              <a:t>Transferee of heat from </a:t>
            </a:r>
            <a:r>
              <a:rPr lang="en-US" sz="2400" b="1" dirty="0" smtClean="0">
                <a:solidFill>
                  <a:srgbClr val="FF0066"/>
                </a:solidFill>
              </a:rPr>
              <a:t>earth </a:t>
            </a:r>
            <a:r>
              <a:rPr lang="en-US" sz="2400" dirty="0" smtClean="0"/>
              <a:t>to</a:t>
            </a:r>
            <a:r>
              <a:rPr lang="en-US" sz="2400" b="1" dirty="0" smtClean="0">
                <a:solidFill>
                  <a:srgbClr val="FF0066"/>
                </a:solidFill>
              </a:rPr>
              <a:t> atmosphere </a:t>
            </a:r>
            <a:r>
              <a:rPr lang="en-US" sz="2400" dirty="0" smtClean="0"/>
              <a:t>through conduction by direct physical contact of air and earth</a:t>
            </a:r>
          </a:p>
          <a:p>
            <a:pPr algn="l" rtl="0">
              <a:spcBef>
                <a:spcPct val="0"/>
              </a:spcBef>
            </a:pPr>
            <a:r>
              <a:rPr lang="en-US" sz="2400" b="1" dirty="0" smtClean="0"/>
              <a:t>As,</a:t>
            </a:r>
            <a:r>
              <a:rPr lang="en-US" sz="2400" dirty="0" smtClean="0"/>
              <a:t> particles of air </a:t>
            </a:r>
            <a:r>
              <a:rPr lang="en-US" sz="2400" b="1" dirty="0" smtClean="0">
                <a:solidFill>
                  <a:srgbClr val="FF0066"/>
                </a:solidFill>
              </a:rPr>
              <a:t>downward</a:t>
            </a:r>
            <a:r>
              <a:rPr lang="en-US" sz="2400" dirty="0" smtClean="0"/>
              <a:t> decrease,   contact with warmer ground and take heat into atmosphere</a:t>
            </a:r>
            <a:endParaRPr lang="en-US" sz="2400" b="1" dirty="0" smtClean="0">
              <a:solidFill>
                <a:srgbClr val="00B0F0"/>
              </a:solidFill>
            </a:endParaRPr>
          </a:p>
          <a:p>
            <a:pPr algn="l" rtl="0">
              <a:spcBef>
                <a:spcPct val="0"/>
              </a:spcBef>
            </a:pPr>
            <a:r>
              <a:rPr lang="en-US" sz="2400" b="1" dirty="0" smtClean="0">
                <a:solidFill>
                  <a:srgbClr val="00B0F0"/>
                </a:solidFill>
              </a:rPr>
              <a:t>Convection</a:t>
            </a:r>
          </a:p>
          <a:p>
            <a:pPr algn="l" rtl="0">
              <a:spcBef>
                <a:spcPct val="0"/>
              </a:spcBef>
            </a:pPr>
            <a:r>
              <a:rPr lang="en-US" sz="2400" dirty="0" smtClean="0"/>
              <a:t>Bouncing of warmer air increase    and sinking of cold air</a:t>
            </a:r>
          </a:p>
          <a:p>
            <a:pPr algn="l" rtl="0">
              <a:spcBef>
                <a:spcPct val="0"/>
              </a:spcBef>
            </a:pPr>
            <a:r>
              <a:rPr lang="en-US" sz="2400" dirty="0" smtClean="0"/>
              <a:t>Major force in transfer heat for earth to troposphere</a:t>
            </a:r>
          </a:p>
          <a:p>
            <a:pPr algn="l" rtl="0">
              <a:spcBef>
                <a:spcPct val="0"/>
              </a:spcBef>
            </a:pPr>
            <a:r>
              <a:rPr lang="en-US" sz="2400" dirty="0" smtClean="0"/>
              <a:t>A primary factor in movement of air on </a:t>
            </a:r>
            <a:r>
              <a:rPr lang="en-US" sz="2400" dirty="0" err="1" smtClean="0"/>
              <a:t>macroscle</a:t>
            </a:r>
            <a:endParaRPr lang="en-US" sz="2400" dirty="0" smtClean="0"/>
          </a:p>
          <a:p>
            <a:pPr algn="l" rtl="0">
              <a:spcBef>
                <a:spcPct val="0"/>
              </a:spcBef>
            </a:pPr>
            <a:r>
              <a:rPr lang="en-US" sz="2400" b="1" dirty="0" smtClean="0">
                <a:solidFill>
                  <a:srgbClr val="00B050"/>
                </a:solidFill>
              </a:rPr>
              <a:t>Unequal Distribution </a:t>
            </a:r>
            <a:r>
              <a:rPr lang="en-US" sz="2400" dirty="0" smtClean="0"/>
              <a:t>of</a:t>
            </a:r>
            <a:r>
              <a:rPr lang="en-US" sz="2400" b="1" dirty="0" smtClean="0">
                <a:solidFill>
                  <a:srgbClr val="FF0066"/>
                </a:solidFill>
              </a:rPr>
              <a:t> SR </a:t>
            </a:r>
            <a:r>
              <a:rPr lang="en-US" sz="2400" dirty="0" smtClean="0"/>
              <a:t>on</a:t>
            </a:r>
            <a:r>
              <a:rPr lang="en-US" sz="2400" b="1" dirty="0" smtClean="0">
                <a:solidFill>
                  <a:srgbClr val="FF0066"/>
                </a:solidFill>
              </a:rPr>
              <a:t> </a:t>
            </a:r>
            <a:r>
              <a:rPr lang="en-US" sz="2400" dirty="0" smtClean="0"/>
              <a:t>Earth’s atmosphere and </a:t>
            </a:r>
            <a:r>
              <a:rPr lang="en-US" sz="2400" b="1" dirty="0" smtClean="0">
                <a:solidFill>
                  <a:srgbClr val="00B050"/>
                </a:solidFill>
              </a:rPr>
              <a:t>Heat Transfer </a:t>
            </a:r>
            <a:r>
              <a:rPr lang="en-US" sz="2400" dirty="0" smtClean="0"/>
              <a:t>processes</a:t>
            </a:r>
            <a:r>
              <a:rPr lang="en-US" sz="2400" b="1" dirty="0" smtClean="0"/>
              <a:t> </a:t>
            </a:r>
            <a:r>
              <a:rPr lang="en-US" sz="2400" dirty="0" smtClean="0"/>
              <a:t>cause </a:t>
            </a:r>
            <a:r>
              <a:rPr lang="en-US" sz="2400" b="1" dirty="0" smtClean="0">
                <a:solidFill>
                  <a:srgbClr val="002060"/>
                </a:solidFill>
              </a:rPr>
              <a:t>Temperature Variation </a:t>
            </a:r>
            <a:r>
              <a:rPr lang="en-US" sz="2400" dirty="0" smtClean="0"/>
              <a:t>and</a:t>
            </a:r>
            <a:r>
              <a:rPr lang="en-US" sz="2400" b="1" dirty="0" smtClean="0">
                <a:solidFill>
                  <a:srgbClr val="002060"/>
                </a:solidFill>
              </a:rPr>
              <a:t> Regional Climate</a:t>
            </a:r>
          </a:p>
          <a:p>
            <a:pPr algn="l" rtl="0">
              <a:spcBef>
                <a:spcPct val="0"/>
              </a:spcBef>
            </a:pPr>
            <a:r>
              <a:rPr lang="en-US" sz="2000" b="1" dirty="0" smtClean="0">
                <a:solidFill>
                  <a:srgbClr val="FF0000"/>
                </a:solidFill>
              </a:rPr>
              <a:t>Changes in earth's inclination to sun </a:t>
            </a:r>
            <a:r>
              <a:rPr lang="en-US" sz="2000" b="1" dirty="0" smtClean="0"/>
              <a:t>that occur over year`s time result in</a:t>
            </a:r>
            <a:r>
              <a:rPr lang="en-US" sz="2000" b="1" dirty="0" smtClean="0">
                <a:solidFill>
                  <a:srgbClr val="FF0000"/>
                </a:solidFill>
              </a:rPr>
              <a:t> </a:t>
            </a:r>
            <a:r>
              <a:rPr lang="en-US" sz="2000" b="1" dirty="0" smtClean="0">
                <a:solidFill>
                  <a:srgbClr val="002060"/>
                </a:solidFill>
              </a:rPr>
              <a:t>temporal and climatic difference </a:t>
            </a:r>
            <a:r>
              <a:rPr lang="en-US" sz="2000" b="1" dirty="0" smtClean="0"/>
              <a:t>with</a:t>
            </a:r>
            <a:r>
              <a:rPr lang="en-US" sz="2000" b="1" dirty="0" smtClean="0">
                <a:solidFill>
                  <a:srgbClr val="00B0F0"/>
                </a:solidFill>
              </a:rPr>
              <a:t> </a:t>
            </a:r>
            <a:r>
              <a:rPr lang="en-US" sz="2000" b="1" dirty="0" smtClean="0">
                <a:solidFill>
                  <a:srgbClr val="002060"/>
                </a:solidFill>
              </a:rPr>
              <a:t>seasons</a:t>
            </a:r>
            <a:r>
              <a:rPr lang="en-US" sz="2000" b="1" dirty="0" smtClean="0">
                <a:solidFill>
                  <a:srgbClr val="00B0F0"/>
                </a:solidFill>
              </a:rPr>
              <a:t>   </a:t>
            </a:r>
          </a:p>
        </p:txBody>
      </p:sp>
      <p:sp>
        <p:nvSpPr>
          <p:cNvPr id="6" name="Down Arrow 5"/>
          <p:cNvSpPr/>
          <p:nvPr/>
        </p:nvSpPr>
        <p:spPr>
          <a:xfrm>
            <a:off x="7162800" y="4495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Up Arrow 6"/>
          <p:cNvSpPr/>
          <p:nvPr/>
        </p:nvSpPr>
        <p:spPr>
          <a:xfrm flipH="1">
            <a:off x="4114800" y="4343400"/>
            <a:ext cx="152400" cy="4572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dirty="0"/>
          </a:p>
        </p:txBody>
      </p:sp>
      <p:sp>
        <p:nvSpPr>
          <p:cNvPr id="8" name="Down Arrow 7"/>
          <p:cNvSpPr/>
          <p:nvPr/>
        </p:nvSpPr>
        <p:spPr>
          <a:xfrm>
            <a:off x="5029200" y="32766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152400" y="-228600"/>
            <a:ext cx="9601200" cy="7315200"/>
          </a:xfrm>
          <a:prstGeom prst="rect">
            <a:avLst/>
          </a:prstGeom>
          <a:noFill/>
          <a:ln w="9525">
            <a:noFill/>
            <a:miter lim="800000"/>
            <a:headEnd/>
            <a:tailEnd/>
          </a:ln>
        </p:spPr>
      </p:pic>
      <p:sp>
        <p:nvSpPr>
          <p:cNvPr id="5" name="Rectangle 4"/>
          <p:cNvSpPr/>
          <p:nvPr/>
        </p:nvSpPr>
        <p:spPr>
          <a:xfrm>
            <a:off x="0" y="762000"/>
            <a:ext cx="8153400" cy="646331"/>
          </a:xfrm>
          <a:prstGeom prst="rect">
            <a:avLst/>
          </a:prstGeom>
        </p:spPr>
        <p:txBody>
          <a:bodyPr wrap="square">
            <a:spAutoFit/>
          </a:bodyPr>
          <a:lstStyle/>
          <a:p>
            <a:pPr algn="l"/>
            <a:r>
              <a:rPr lang="en-US" sz="3600" b="1" dirty="0" smtClean="0">
                <a:solidFill>
                  <a:srgbClr val="FF0000"/>
                </a:solidFill>
              </a:rPr>
              <a:t>This course will help you understand</a:t>
            </a:r>
            <a:r>
              <a:rPr lang="en-US" b="1" dirty="0" smtClean="0">
                <a:solidFill>
                  <a:srgbClr val="FF0000"/>
                </a:solidFill>
              </a:rPr>
              <a:t>:</a:t>
            </a:r>
            <a:endParaRPr lang="ar-EG" b="1" dirty="0">
              <a:solidFill>
                <a:srgbClr val="FF0000"/>
              </a:solidFill>
            </a:endParaRPr>
          </a:p>
        </p:txBody>
      </p:sp>
      <p:sp>
        <p:nvSpPr>
          <p:cNvPr id="6" name="Rectangle 5"/>
          <p:cNvSpPr/>
          <p:nvPr/>
        </p:nvSpPr>
        <p:spPr>
          <a:xfrm>
            <a:off x="0" y="1693140"/>
            <a:ext cx="9296400" cy="4185761"/>
          </a:xfrm>
          <a:prstGeom prst="rect">
            <a:avLst/>
          </a:prstGeom>
        </p:spPr>
        <p:txBody>
          <a:bodyPr wrap="square">
            <a:spAutoFit/>
          </a:bodyPr>
          <a:lstStyle/>
          <a:p>
            <a:pPr algn="l" rtl="0">
              <a:spcBef>
                <a:spcPct val="70000"/>
              </a:spcBef>
            </a:pPr>
            <a:endParaRPr lang="en-US" sz="2800" dirty="0" smtClean="0">
              <a:latin typeface="Arial" pitchFamily="34" charset="0"/>
              <a:cs typeface="Arial" pitchFamily="34" charset="0"/>
            </a:endParaRPr>
          </a:p>
          <a:p>
            <a:pPr algn="l" rtl="0">
              <a:spcBef>
                <a:spcPct val="70000"/>
              </a:spcBef>
              <a:buFont typeface="Wingdings" pitchFamily="2" charset="2"/>
              <a:buChar char="q"/>
            </a:pPr>
            <a:r>
              <a:rPr lang="en-US" sz="2800" dirty="0" smtClean="0">
                <a:latin typeface="Arial" pitchFamily="34" charset="0"/>
                <a:cs typeface="Arial" pitchFamily="34" charset="0"/>
              </a:rPr>
              <a:t>Composition, structure, and function of the atmosphere</a:t>
            </a:r>
          </a:p>
          <a:p>
            <a:pPr algn="l" rtl="0">
              <a:spcBef>
                <a:spcPct val="70000"/>
              </a:spcBef>
              <a:buFont typeface="Wingdings" pitchFamily="2" charset="2"/>
              <a:buChar char="q"/>
            </a:pPr>
            <a:r>
              <a:rPr lang="en-US" sz="2800" dirty="0" smtClean="0">
                <a:latin typeface="Arial" pitchFamily="34" charset="0"/>
                <a:cs typeface="Arial" pitchFamily="34" charset="0"/>
              </a:rPr>
              <a:t>Outdoor air pollution</a:t>
            </a:r>
          </a:p>
          <a:p>
            <a:pPr algn="l" rtl="0">
              <a:spcBef>
                <a:spcPct val="70000"/>
              </a:spcBef>
              <a:buFont typeface="Wingdings" pitchFamily="2" charset="2"/>
              <a:buChar char="q"/>
            </a:pPr>
            <a:r>
              <a:rPr lang="en-US" sz="2800" dirty="0" smtClean="0">
                <a:latin typeface="Arial" pitchFamily="34" charset="0"/>
                <a:cs typeface="Arial" pitchFamily="34" charset="0"/>
              </a:rPr>
              <a:t>Stratospheric ozone depletion</a:t>
            </a:r>
          </a:p>
          <a:p>
            <a:pPr algn="l" rtl="0">
              <a:spcBef>
                <a:spcPct val="70000"/>
              </a:spcBef>
              <a:buFont typeface="Wingdings" pitchFamily="2" charset="2"/>
              <a:buChar char="q"/>
            </a:pPr>
            <a:r>
              <a:rPr lang="en-US" sz="2800" dirty="0" smtClean="0">
                <a:latin typeface="Arial" pitchFamily="34" charset="0"/>
                <a:cs typeface="Arial" pitchFamily="34" charset="0"/>
              </a:rPr>
              <a:t>Human influences on atmosphere and climate</a:t>
            </a:r>
          </a:p>
          <a:p>
            <a:pPr algn="l" rtl="0">
              <a:spcBef>
                <a:spcPct val="70000"/>
              </a:spcBef>
              <a:buFont typeface="Wingdings" pitchFamily="2" charset="2"/>
              <a:buChar char="q"/>
            </a:pPr>
            <a:r>
              <a:rPr lang="en-US" sz="2800" dirty="0" smtClean="0">
                <a:latin typeface="Arial" pitchFamily="34" charset="0"/>
                <a:cs typeface="Arial" pitchFamily="34" charset="0"/>
              </a:rPr>
              <a:t>Effects of climate change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7" name="Rectangle 6"/>
          <p:cNvSpPr/>
          <p:nvPr/>
        </p:nvSpPr>
        <p:spPr>
          <a:xfrm>
            <a:off x="5562600" y="4191000"/>
            <a:ext cx="3276600" cy="1938992"/>
          </a:xfrm>
          <a:prstGeom prst="rect">
            <a:avLst/>
          </a:prstGeom>
        </p:spPr>
        <p:txBody>
          <a:bodyPr wrap="square">
            <a:spAutoFit/>
          </a:bodyPr>
          <a:lstStyle/>
          <a:p>
            <a:pPr algn="l" rtl="0"/>
            <a:r>
              <a:rPr lang="en-US" sz="2400" b="1" i="1" dirty="0" err="1" smtClean="0"/>
              <a:t>Tropopause</a:t>
            </a:r>
            <a:r>
              <a:rPr lang="en-US" sz="2400" i="1" dirty="0" smtClean="0"/>
              <a:t> marks boundary between troposphere and stratosphere. Layers don’t mix</a:t>
            </a:r>
            <a:endParaRPr lang="ar-EG" sz="2400" dirty="0"/>
          </a:p>
        </p:txBody>
      </p:sp>
      <p:sp>
        <p:nvSpPr>
          <p:cNvPr id="8" name="Rectangle 7"/>
          <p:cNvSpPr/>
          <p:nvPr/>
        </p:nvSpPr>
        <p:spPr>
          <a:xfrm>
            <a:off x="5562600" y="1542871"/>
            <a:ext cx="3276600" cy="1200329"/>
          </a:xfrm>
          <a:prstGeom prst="rect">
            <a:avLst/>
          </a:prstGeom>
        </p:spPr>
        <p:txBody>
          <a:bodyPr wrap="square">
            <a:spAutoFit/>
          </a:bodyPr>
          <a:lstStyle/>
          <a:p>
            <a:pPr algn="l" rtl="0">
              <a:spcBef>
                <a:spcPct val="0"/>
              </a:spcBef>
            </a:pPr>
            <a:r>
              <a:rPr lang="en-US" sz="2400" dirty="0" smtClean="0"/>
              <a:t>Temperature and other characteristics vary with altitude.</a:t>
            </a:r>
          </a:p>
        </p:txBody>
      </p:sp>
      <p:sp>
        <p:nvSpPr>
          <p:cNvPr id="9" name="Rectangle 8"/>
          <p:cNvSpPr/>
          <p:nvPr/>
        </p:nvSpPr>
        <p:spPr>
          <a:xfrm>
            <a:off x="5811121" y="3244334"/>
            <a:ext cx="1656479" cy="461665"/>
          </a:xfrm>
          <a:prstGeom prst="rect">
            <a:avLst/>
          </a:prstGeom>
        </p:spPr>
        <p:txBody>
          <a:bodyPr wrap="none">
            <a:spAutoFit/>
          </a:bodyPr>
          <a:lstStyle/>
          <a:p>
            <a:r>
              <a:rPr lang="en-US" sz="2400" i="1" dirty="0" smtClean="0"/>
              <a:t>Ozone layer</a:t>
            </a:r>
            <a:endParaRPr lang="en-US" sz="2400" dirty="0"/>
          </a:p>
        </p:txBody>
      </p:sp>
      <p:pic>
        <p:nvPicPr>
          <p:cNvPr id="10" name="Picture1" descr="1502"/>
          <p:cNvPicPr>
            <a:picLocks noChangeAspect="1" noChangeArrowheads="1"/>
          </p:cNvPicPr>
          <p:nvPr/>
        </p:nvPicPr>
        <p:blipFill>
          <a:blip r:embed="rId3" cstate="print"/>
          <a:srcRect/>
          <a:stretch>
            <a:fillRect/>
          </a:stretch>
        </p:blipFill>
        <p:spPr bwMode="auto">
          <a:xfrm>
            <a:off x="0" y="1219200"/>
            <a:ext cx="5181600" cy="5334000"/>
          </a:xfrm>
          <a:prstGeom prst="rect">
            <a:avLst/>
          </a:prstGeom>
          <a:noFill/>
          <a:ln w="9525">
            <a:noFill/>
            <a:miter lim="800000"/>
            <a:headEnd/>
            <a:tailEnd/>
          </a:ln>
          <a:effectLst/>
        </p:spPr>
      </p:pic>
      <p:sp>
        <p:nvSpPr>
          <p:cNvPr id="11" name="Rectangle 10"/>
          <p:cNvSpPr/>
          <p:nvPr/>
        </p:nvSpPr>
        <p:spPr>
          <a:xfrm>
            <a:off x="152400" y="-76200"/>
            <a:ext cx="7848600" cy="830997"/>
          </a:xfrm>
          <a:prstGeom prst="rect">
            <a:avLst/>
          </a:prstGeom>
        </p:spPr>
        <p:txBody>
          <a:bodyPr wrap="square">
            <a:spAutoFit/>
          </a:bodyPr>
          <a:lstStyle/>
          <a:p>
            <a:pPr algn="l"/>
            <a:r>
              <a:rPr lang="en-US" sz="2400" b="1" dirty="0" smtClean="0">
                <a:solidFill>
                  <a:srgbClr val="002060"/>
                </a:solidFill>
                <a:cs typeface="Arial" pitchFamily="34" charset="0"/>
              </a:rPr>
              <a:t>Significant variations in temperature also occur in the </a:t>
            </a:r>
            <a:r>
              <a:rPr lang="en-US" sz="2400" b="1" dirty="0" smtClean="0">
                <a:solidFill>
                  <a:srgbClr val="C00000"/>
                </a:solidFill>
                <a:cs typeface="Arial" pitchFamily="34" charset="0"/>
              </a:rPr>
              <a:t>vertical dimension </a:t>
            </a:r>
            <a:r>
              <a:rPr lang="en-US" sz="2400" b="1" dirty="0" smtClean="0">
                <a:solidFill>
                  <a:srgbClr val="002060"/>
                </a:solidFill>
                <a:cs typeface="Arial" pitchFamily="34" charset="0"/>
              </a:rPr>
              <a:t>that describe various zones</a:t>
            </a:r>
            <a:endParaRPr lang="en-US" sz="2400" b="1" dirty="0">
              <a:solidFill>
                <a:srgbClr val="002060"/>
              </a:solidFill>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086600"/>
          </a:xfrm>
          <a:prstGeom prst="rect">
            <a:avLst/>
          </a:prstGeom>
          <a:noFill/>
          <a:ln w="9525">
            <a:noFill/>
            <a:miter lim="800000"/>
            <a:headEnd/>
            <a:tailEnd/>
          </a:ln>
        </p:spPr>
      </p:pic>
      <p:sp>
        <p:nvSpPr>
          <p:cNvPr id="7" name="Rectangle 6"/>
          <p:cNvSpPr/>
          <p:nvPr/>
        </p:nvSpPr>
        <p:spPr>
          <a:xfrm>
            <a:off x="0" y="0"/>
            <a:ext cx="8763000" cy="8586966"/>
          </a:xfrm>
          <a:prstGeom prst="rect">
            <a:avLst/>
          </a:prstGeom>
        </p:spPr>
        <p:txBody>
          <a:bodyPr wrap="square">
            <a:spAutoFit/>
          </a:bodyPr>
          <a:lstStyle/>
          <a:p>
            <a:pPr algn="l" rtl="0">
              <a:spcBef>
                <a:spcPct val="0"/>
              </a:spcBef>
            </a:pPr>
            <a:r>
              <a:rPr lang="en-US" sz="2400" b="1" dirty="0" smtClean="0">
                <a:solidFill>
                  <a:srgbClr val="C00000"/>
                </a:solidFill>
              </a:rPr>
              <a:t>Atmospheric layers</a:t>
            </a:r>
            <a:r>
              <a:rPr lang="en-US" sz="2400" dirty="0" smtClean="0">
                <a:solidFill>
                  <a:srgbClr val="C00000"/>
                </a:solidFill>
              </a:rPr>
              <a:t>:  </a:t>
            </a:r>
            <a:r>
              <a:rPr lang="en-US" sz="2400" dirty="0" smtClean="0"/>
              <a:t>consists of several layers:</a:t>
            </a:r>
          </a:p>
          <a:p>
            <a:pPr algn="just" rtl="0">
              <a:spcBef>
                <a:spcPct val="0"/>
              </a:spcBef>
            </a:pPr>
            <a:r>
              <a:rPr lang="en-US" sz="2400" b="1" dirty="0" smtClean="0">
                <a:solidFill>
                  <a:srgbClr val="00B0F0"/>
                </a:solidFill>
              </a:rPr>
              <a:t>Troposphere</a:t>
            </a:r>
            <a:r>
              <a:rPr lang="en-US" sz="2400" dirty="0" smtClean="0"/>
              <a:t> = bottom layer, at Earth’s surface. 10 km (12 km over equator &amp; 8 km over polar) high. Temperature decreases with                          altitude at average -6,5 C°/km.</a:t>
            </a:r>
          </a:p>
          <a:p>
            <a:pPr algn="l" rtl="0">
              <a:spcBef>
                <a:spcPct val="0"/>
              </a:spcBef>
            </a:pPr>
            <a:r>
              <a:rPr lang="en-US" sz="2400" b="1" dirty="0" smtClean="0">
                <a:solidFill>
                  <a:srgbClr val="002060"/>
                </a:solidFill>
              </a:rPr>
              <a:t>Unstable because: </a:t>
            </a:r>
          </a:p>
          <a:p>
            <a:pPr algn="l" rtl="0">
              <a:spcBef>
                <a:spcPct val="0"/>
              </a:spcBef>
              <a:buFont typeface="+mj-lt"/>
              <a:buAutoNum type="arabicPeriod"/>
            </a:pPr>
            <a:r>
              <a:rPr lang="en-US" sz="2400" dirty="0" smtClean="0"/>
              <a:t> Intense movement of thermal E</a:t>
            </a:r>
          </a:p>
          <a:p>
            <a:pPr algn="l" rtl="0">
              <a:spcBef>
                <a:spcPct val="0"/>
              </a:spcBef>
              <a:buFont typeface="+mj-lt"/>
              <a:buAutoNum type="arabicPeriod"/>
            </a:pPr>
            <a:r>
              <a:rPr lang="en-US" sz="2400" dirty="0" smtClean="0"/>
              <a:t> Significant temperature differences, day by day, temperature, cloud and precipitation changes occur weather</a:t>
            </a:r>
          </a:p>
          <a:p>
            <a:pPr algn="just" rtl="0">
              <a:spcBef>
                <a:spcPct val="0"/>
              </a:spcBef>
            </a:pPr>
            <a:r>
              <a:rPr lang="en-US" sz="2400" b="1" dirty="0" err="1" smtClean="0">
                <a:solidFill>
                  <a:srgbClr val="7030A0"/>
                </a:solidFill>
              </a:rPr>
              <a:t>Tropopause</a:t>
            </a:r>
            <a:r>
              <a:rPr lang="en-US" sz="2400" b="1" dirty="0" smtClean="0">
                <a:solidFill>
                  <a:srgbClr val="7030A0"/>
                </a:solidFill>
              </a:rPr>
              <a:t>:</a:t>
            </a:r>
            <a:r>
              <a:rPr lang="en-US" sz="2400" b="1" dirty="0" smtClean="0">
                <a:solidFill>
                  <a:srgbClr val="00B0F0"/>
                </a:solidFill>
              </a:rPr>
              <a:t> </a:t>
            </a:r>
            <a:r>
              <a:rPr lang="en-US" sz="2400" dirty="0" smtClean="0"/>
              <a:t>tope of troposphere and below stratosphere</a:t>
            </a:r>
          </a:p>
          <a:p>
            <a:pPr algn="just" rtl="0">
              <a:spcBef>
                <a:spcPct val="0"/>
              </a:spcBef>
            </a:pPr>
            <a:r>
              <a:rPr lang="en-US" sz="2400" dirty="0" smtClean="0"/>
              <a:t>                        temperature is isothermal (no change in temperature)</a:t>
            </a:r>
          </a:p>
          <a:p>
            <a:pPr algn="just" rtl="0">
              <a:spcBef>
                <a:spcPct val="0"/>
              </a:spcBef>
            </a:pPr>
            <a:r>
              <a:rPr lang="en-US" sz="2400" b="1" dirty="0" smtClean="0">
                <a:solidFill>
                  <a:srgbClr val="00B0F0"/>
                </a:solidFill>
              </a:rPr>
              <a:t>Stratosphere</a:t>
            </a:r>
            <a:r>
              <a:rPr lang="en-US" sz="2400" dirty="0" smtClean="0"/>
              <a:t>: next layer up (11–50 km). </a:t>
            </a:r>
          </a:p>
          <a:p>
            <a:pPr algn="just" rtl="0">
              <a:spcBef>
                <a:spcPct val="0"/>
              </a:spcBef>
            </a:pPr>
            <a:r>
              <a:rPr lang="en-US" sz="2400" dirty="0" smtClean="0"/>
              <a:t>                         Temperature increases with altitude to 0C°/km. Contains “ozone layer.” ,high O</a:t>
            </a:r>
            <a:r>
              <a:rPr lang="en-US" dirty="0" smtClean="0"/>
              <a:t>3</a:t>
            </a:r>
            <a:r>
              <a:rPr lang="en-US" sz="2400" dirty="0" smtClean="0"/>
              <a:t> concentration between (25- 40 km) and above 35km efficiency absorbs </a:t>
            </a:r>
            <a:r>
              <a:rPr lang="en-US" sz="2400" b="1" dirty="0" smtClean="0">
                <a:solidFill>
                  <a:srgbClr val="C00000"/>
                </a:solidFill>
              </a:rPr>
              <a:t>UV</a:t>
            </a:r>
            <a:r>
              <a:rPr lang="en-US" sz="2400" dirty="0" smtClean="0"/>
              <a:t> </a:t>
            </a:r>
          </a:p>
          <a:p>
            <a:pPr algn="just" rtl="0">
              <a:spcBef>
                <a:spcPct val="0"/>
              </a:spcBef>
            </a:pPr>
            <a:r>
              <a:rPr lang="en-US" sz="2400" smtClean="0"/>
              <a:t>Stable </a:t>
            </a:r>
            <a:r>
              <a:rPr lang="en-US" sz="2400" dirty="0" smtClean="0"/>
              <a:t>region, little manifestation (weather), few clouds and winds are primarily horizontal.</a:t>
            </a:r>
            <a:r>
              <a:rPr lang="en-US" sz="2400" b="1" dirty="0" smtClean="0">
                <a:solidFill>
                  <a:srgbClr val="00B0F0"/>
                </a:solidFill>
              </a:rPr>
              <a:t> </a:t>
            </a:r>
          </a:p>
          <a:p>
            <a:pPr algn="just" rtl="0">
              <a:spcBef>
                <a:spcPct val="0"/>
              </a:spcBef>
            </a:pPr>
            <a:r>
              <a:rPr lang="en-US" sz="2400" b="1" dirty="0" smtClean="0">
                <a:solidFill>
                  <a:srgbClr val="00B0F0"/>
                </a:solidFill>
              </a:rPr>
              <a:t>Mesosphere</a:t>
            </a:r>
            <a:r>
              <a:rPr lang="en-US" sz="2400" dirty="0" smtClean="0"/>
              <a:t>: Third layer up (50–90 km). Temperature decreases with altitude. </a:t>
            </a:r>
            <a:r>
              <a:rPr lang="en-US" sz="2400" b="1" dirty="0" smtClean="0">
                <a:solidFill>
                  <a:srgbClr val="00B0F0"/>
                </a:solidFill>
              </a:rPr>
              <a:t>Exosphere</a:t>
            </a:r>
            <a:r>
              <a:rPr lang="en-US" sz="2400" dirty="0" smtClean="0"/>
              <a:t>: Light molecules </a:t>
            </a:r>
            <a:r>
              <a:rPr lang="en-US" sz="2400" b="1" dirty="0" smtClean="0">
                <a:solidFill>
                  <a:srgbClr val="FF0000"/>
                </a:solidFill>
              </a:rPr>
              <a:t>(H</a:t>
            </a:r>
            <a:r>
              <a:rPr lang="en-US" b="1" dirty="0" smtClean="0">
                <a:solidFill>
                  <a:srgbClr val="FF0000"/>
                </a:solidFill>
              </a:rPr>
              <a:t>2</a:t>
            </a:r>
            <a:r>
              <a:rPr lang="en-US" sz="2400" b="1" dirty="0" smtClean="0">
                <a:solidFill>
                  <a:srgbClr val="FF0000"/>
                </a:solidFill>
              </a:rPr>
              <a:t> and He) </a:t>
            </a:r>
            <a:r>
              <a:rPr lang="en-US" sz="2400" dirty="0" smtClean="0"/>
              <a:t>lost to space</a:t>
            </a:r>
          </a:p>
          <a:p>
            <a:pPr algn="just" rtl="0">
              <a:spcBef>
                <a:spcPct val="0"/>
              </a:spcBef>
            </a:pPr>
            <a:r>
              <a:rPr lang="en-US" sz="2400" dirty="0" smtClean="0"/>
              <a:t> </a:t>
            </a:r>
          </a:p>
          <a:p>
            <a:pPr algn="just" rtl="0">
              <a:spcBef>
                <a:spcPct val="0"/>
              </a:spcBef>
            </a:pPr>
            <a:endParaRPr lang="en-US" sz="2400" dirty="0" smtClean="0"/>
          </a:p>
          <a:p>
            <a:pPr algn="just" rtl="0">
              <a:spcBef>
                <a:spcPct val="0"/>
              </a:spcBef>
            </a:pPr>
            <a:endParaRPr lang="en-US" sz="2400" dirty="0" smtClean="0"/>
          </a:p>
          <a:p>
            <a:pPr algn="just" rtl="0">
              <a:spcBef>
                <a:spcPct val="0"/>
              </a:spcBef>
            </a:pPr>
            <a:endParaRPr lang="en-US" sz="2400" dirty="0" smtClean="0"/>
          </a:p>
          <a:p>
            <a:pPr algn="just" rtl="0">
              <a:spcBef>
                <a:spcPct val="0"/>
              </a:spcBef>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152400"/>
            <a:ext cx="8915400" cy="7232749"/>
          </a:xfrm>
          <a:prstGeom prst="rect">
            <a:avLst/>
          </a:prstGeom>
        </p:spPr>
        <p:txBody>
          <a:bodyPr wrap="square">
            <a:spAutoFit/>
          </a:bodyPr>
          <a:lstStyle/>
          <a:p>
            <a:pPr algn="l" rtl="0">
              <a:spcBef>
                <a:spcPct val="0"/>
              </a:spcBef>
              <a:buFont typeface="Wingdings" pitchFamily="2" charset="2"/>
              <a:buChar char="§"/>
            </a:pPr>
            <a:r>
              <a:rPr lang="en-US" sz="2800" b="1" dirty="0" smtClean="0">
                <a:solidFill>
                  <a:srgbClr val="00B0F0"/>
                </a:solidFill>
              </a:rPr>
              <a:t>Thermosphere</a:t>
            </a:r>
            <a:r>
              <a:rPr lang="en-US" sz="2400" b="1" dirty="0" smtClean="0">
                <a:solidFill>
                  <a:srgbClr val="00B0F0"/>
                </a:solidFill>
              </a:rPr>
              <a:t> </a:t>
            </a:r>
            <a:r>
              <a:rPr lang="en-US" sz="2400" dirty="0" smtClean="0"/>
              <a:t>= Top layer (90– more than 1000 km). Very thin air; mostly lightweight elements. </a:t>
            </a:r>
          </a:p>
          <a:p>
            <a:pPr algn="l" rtl="0">
              <a:spcBef>
                <a:spcPct val="0"/>
              </a:spcBef>
              <a:buFont typeface="Wingdings" pitchFamily="2" charset="2"/>
              <a:buChar char="§"/>
            </a:pPr>
            <a:r>
              <a:rPr lang="en-US" sz="2400" dirty="0" smtClean="0">
                <a:solidFill>
                  <a:srgbClr val="FF0066"/>
                </a:solidFill>
              </a:rPr>
              <a:t>No definite </a:t>
            </a:r>
            <a:r>
              <a:rPr lang="en-US" sz="2400" dirty="0" smtClean="0"/>
              <a:t>upper limit</a:t>
            </a:r>
          </a:p>
          <a:p>
            <a:pPr algn="l" rtl="0">
              <a:spcBef>
                <a:spcPct val="0"/>
              </a:spcBef>
              <a:buFont typeface="Wingdings" pitchFamily="2" charset="2"/>
              <a:buChar char="§"/>
            </a:pPr>
            <a:r>
              <a:rPr lang="en-US" sz="2400" dirty="0" smtClean="0"/>
              <a:t>Contain </a:t>
            </a:r>
            <a:r>
              <a:rPr lang="en-US" sz="2400" dirty="0" smtClean="0">
                <a:solidFill>
                  <a:srgbClr val="FF0066"/>
                </a:solidFill>
              </a:rPr>
              <a:t>a minute fraction </a:t>
            </a:r>
            <a:r>
              <a:rPr lang="en-US" sz="2400" dirty="0" smtClean="0"/>
              <a:t>of atmosphere's mass</a:t>
            </a:r>
          </a:p>
          <a:p>
            <a:pPr algn="l" rtl="0">
              <a:spcBef>
                <a:spcPct val="0"/>
              </a:spcBef>
              <a:buFont typeface="Wingdings" pitchFamily="2" charset="2"/>
              <a:buChar char="§"/>
            </a:pPr>
            <a:r>
              <a:rPr lang="en-US" sz="2400" dirty="0" smtClean="0"/>
              <a:t>Temperature exceed </a:t>
            </a:r>
            <a:r>
              <a:rPr lang="en-US" sz="2400" dirty="0" smtClean="0">
                <a:solidFill>
                  <a:srgbClr val="FF0066"/>
                </a:solidFill>
              </a:rPr>
              <a:t>1000 0C°/km </a:t>
            </a:r>
            <a:r>
              <a:rPr lang="en-US" sz="2400" dirty="0" smtClean="0"/>
              <a:t>due to absorption of </a:t>
            </a:r>
            <a:r>
              <a:rPr lang="en-US" sz="2400" b="1" dirty="0" smtClean="0">
                <a:solidFill>
                  <a:srgbClr val="92D050"/>
                </a:solidFill>
              </a:rPr>
              <a:t>very short wave solar R. </a:t>
            </a:r>
            <a:r>
              <a:rPr lang="en-US" sz="2400" dirty="0" smtClean="0"/>
              <a:t>by few molecules of N</a:t>
            </a:r>
            <a:r>
              <a:rPr lang="en-US" dirty="0" smtClean="0"/>
              <a:t>2</a:t>
            </a:r>
            <a:r>
              <a:rPr lang="en-US" sz="2400" dirty="0" smtClean="0"/>
              <a:t> &amp; O</a:t>
            </a:r>
            <a:r>
              <a:rPr lang="en-US" dirty="0" smtClean="0"/>
              <a:t>2</a:t>
            </a:r>
          </a:p>
          <a:p>
            <a:pPr algn="l" rtl="0">
              <a:spcBef>
                <a:spcPct val="0"/>
              </a:spcBef>
              <a:buFont typeface="Wingdings" pitchFamily="2" charset="2"/>
              <a:buChar char="§"/>
            </a:pPr>
            <a:r>
              <a:rPr lang="en-US" sz="2400" dirty="0" smtClean="0"/>
              <a:t>Although, temperature, an object in thermosphere is unlikely to become hot because too few molecules present to transfer their energy to it</a:t>
            </a:r>
          </a:p>
          <a:p>
            <a:pPr algn="l" rtl="0">
              <a:spcBef>
                <a:spcPct val="0"/>
              </a:spcBef>
              <a:buFont typeface="Wingdings" pitchFamily="2" charset="2"/>
              <a:buChar char="§"/>
            </a:pPr>
            <a:r>
              <a:rPr lang="en-US" sz="2400" dirty="0" smtClean="0"/>
              <a:t>Atmosphere is </a:t>
            </a:r>
            <a:r>
              <a:rPr lang="en-US" sz="2400" dirty="0" smtClean="0">
                <a:solidFill>
                  <a:srgbClr val="FF0066"/>
                </a:solidFill>
              </a:rPr>
              <a:t>electrically charged </a:t>
            </a:r>
            <a:r>
              <a:rPr lang="en-US" sz="2400" dirty="0" smtClean="0"/>
              <a:t>at 90- 400km</a:t>
            </a:r>
          </a:p>
          <a:p>
            <a:pPr algn="l" rtl="0">
              <a:spcBef>
                <a:spcPct val="0"/>
              </a:spcBef>
            </a:pPr>
            <a:r>
              <a:rPr lang="en-US" sz="2400" b="1" dirty="0" smtClean="0">
                <a:solidFill>
                  <a:srgbClr val="C00000"/>
                </a:solidFill>
              </a:rPr>
              <a:t>O</a:t>
            </a:r>
            <a:r>
              <a:rPr lang="en-US" b="1" dirty="0" smtClean="0">
                <a:solidFill>
                  <a:srgbClr val="C00000"/>
                </a:solidFill>
              </a:rPr>
              <a:t>2</a:t>
            </a:r>
            <a:r>
              <a:rPr lang="en-US" sz="2400" b="1" dirty="0" smtClean="0">
                <a:solidFill>
                  <a:srgbClr val="C00000"/>
                </a:solidFill>
              </a:rPr>
              <a:t>&amp;N</a:t>
            </a:r>
            <a:r>
              <a:rPr lang="en-US" b="1" dirty="0" smtClean="0">
                <a:solidFill>
                  <a:srgbClr val="C00000"/>
                </a:solidFill>
              </a:rPr>
              <a:t>2</a:t>
            </a:r>
            <a:r>
              <a:rPr lang="en-US" sz="2400" dirty="0" smtClean="0"/>
              <a:t> become </a:t>
            </a:r>
            <a:r>
              <a:rPr lang="en-US" sz="2400" dirty="0" err="1" smtClean="0"/>
              <a:t>photoionized</a:t>
            </a:r>
            <a:r>
              <a:rPr lang="en-US" sz="2400" dirty="0" smtClean="0"/>
              <a:t> produce </a:t>
            </a:r>
            <a:r>
              <a:rPr lang="en-US" sz="2400" dirty="0" smtClean="0">
                <a:solidFill>
                  <a:srgbClr val="FF0066"/>
                </a:solidFill>
              </a:rPr>
              <a:t>electric current</a:t>
            </a:r>
          </a:p>
          <a:p>
            <a:pPr algn="l" rtl="0">
              <a:spcBef>
                <a:spcPct val="0"/>
              </a:spcBef>
            </a:pPr>
            <a:r>
              <a:rPr lang="en-US" sz="2800" b="1" dirty="0" smtClean="0">
                <a:solidFill>
                  <a:srgbClr val="00B0F0"/>
                </a:solidFill>
              </a:rPr>
              <a:t>Ionosphere</a:t>
            </a:r>
          </a:p>
          <a:p>
            <a:pPr algn="l" rtl="0">
              <a:spcBef>
                <a:spcPct val="0"/>
              </a:spcBef>
            </a:pPr>
            <a:r>
              <a:rPr lang="en-US" sz="2400" dirty="0" smtClean="0">
                <a:solidFill>
                  <a:srgbClr val="FF0066"/>
                </a:solidFill>
              </a:rPr>
              <a:t>Reflects AM </a:t>
            </a:r>
            <a:r>
              <a:rPr lang="en-US" sz="2400" dirty="0" smtClean="0"/>
              <a:t>radio signals back earth nigh time</a:t>
            </a:r>
          </a:p>
          <a:p>
            <a:pPr algn="l" rtl="0">
              <a:spcBef>
                <a:spcPct val="0"/>
              </a:spcBef>
            </a:pPr>
            <a:r>
              <a:rPr lang="en-US" sz="2400" dirty="0" smtClean="0"/>
              <a:t>Following intense </a:t>
            </a:r>
            <a:r>
              <a:rPr lang="en-US" sz="2400" dirty="0" smtClean="0">
                <a:solidFill>
                  <a:srgbClr val="FF0066"/>
                </a:solidFill>
              </a:rPr>
              <a:t>solar activity</a:t>
            </a:r>
            <a:r>
              <a:rPr lang="en-US" sz="2400" dirty="0" smtClean="0"/>
              <a:t>, aurora borealis (</a:t>
            </a:r>
            <a:r>
              <a:rPr lang="en-US" sz="2400" dirty="0" smtClean="0">
                <a:solidFill>
                  <a:srgbClr val="FF0066"/>
                </a:solidFill>
              </a:rPr>
              <a:t>northern lights</a:t>
            </a:r>
            <a:r>
              <a:rPr lang="en-US" sz="2400" dirty="0" smtClean="0"/>
              <a:t>) &amp; aurora </a:t>
            </a:r>
            <a:r>
              <a:rPr lang="en-US" sz="2400" dirty="0" err="1" smtClean="0"/>
              <a:t>australis</a:t>
            </a:r>
            <a:r>
              <a:rPr lang="en-US" sz="2400" dirty="0" smtClean="0"/>
              <a:t> (</a:t>
            </a:r>
            <a:r>
              <a:rPr lang="en-US" sz="2400" dirty="0" smtClean="0">
                <a:solidFill>
                  <a:srgbClr val="FF0066"/>
                </a:solidFill>
              </a:rPr>
              <a:t>southern lights</a:t>
            </a:r>
            <a:r>
              <a:rPr lang="en-US" sz="2400" dirty="0" smtClean="0"/>
              <a:t>) may occur produced solar storms which emit </a:t>
            </a:r>
            <a:r>
              <a:rPr lang="en-US" sz="2400" b="1" dirty="0" smtClean="0">
                <a:solidFill>
                  <a:srgbClr val="002060"/>
                </a:solidFill>
              </a:rPr>
              <a:t>(protons&amp; electrons) </a:t>
            </a:r>
            <a:r>
              <a:rPr lang="en-US" sz="2400" dirty="0" smtClean="0"/>
              <a:t>captured by earth`s </a:t>
            </a:r>
            <a:r>
              <a:rPr lang="en-US" sz="2400" b="1" dirty="0" smtClean="0">
                <a:solidFill>
                  <a:srgbClr val="002060"/>
                </a:solidFill>
              </a:rPr>
              <a:t>magnetic field</a:t>
            </a:r>
          </a:p>
          <a:p>
            <a:pPr algn="l" rtl="0">
              <a:spcBef>
                <a:spcPct val="0"/>
              </a:spcBef>
            </a:pPr>
            <a:r>
              <a:rPr lang="en-US" sz="2400" dirty="0" smtClean="0"/>
              <a:t> </a:t>
            </a:r>
          </a:p>
          <a:p>
            <a:pPr algn="l" rtl="0">
              <a:spcBef>
                <a:spcPct val="0"/>
              </a:spcBef>
            </a:pPr>
            <a:endParaRPr lang="en-US" sz="2400" dirty="0" smtClean="0"/>
          </a:p>
          <a:p>
            <a:pPr algn="l" rtl="0">
              <a:spcBef>
                <a:spcPct val="0"/>
              </a:spcBef>
            </a:pPr>
            <a:endParaRPr lang="ar-EG"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3" cstate="print"/>
          <a:srcRect/>
          <a:stretch>
            <a:fillRect/>
          </a:stretch>
        </p:blipFill>
        <p:spPr bwMode="auto">
          <a:xfrm>
            <a:off x="0" y="-228600"/>
            <a:ext cx="9448800" cy="6858000"/>
          </a:xfrm>
          <a:prstGeom prst="rect">
            <a:avLst/>
          </a:prstGeom>
          <a:noFill/>
          <a:ln w="9525">
            <a:noFill/>
            <a:miter lim="800000"/>
            <a:headEnd/>
            <a:tailEnd/>
          </a:ln>
        </p:spPr>
      </p:pic>
      <p:sp>
        <p:nvSpPr>
          <p:cNvPr id="5" name="Rectangle 4"/>
          <p:cNvSpPr/>
          <p:nvPr/>
        </p:nvSpPr>
        <p:spPr>
          <a:xfrm>
            <a:off x="250783" y="-76200"/>
            <a:ext cx="6150017" cy="584775"/>
          </a:xfrm>
          <a:prstGeom prst="rect">
            <a:avLst/>
          </a:prstGeom>
        </p:spPr>
        <p:txBody>
          <a:bodyPr wrap="none">
            <a:spAutoFit/>
          </a:bodyPr>
          <a:lstStyle/>
          <a:p>
            <a:pPr algn="r" rtl="0"/>
            <a:r>
              <a:rPr lang="en-US" b="1" dirty="0" smtClean="0">
                <a:solidFill>
                  <a:srgbClr val="C00000"/>
                </a:solidFill>
              </a:rPr>
              <a:t> </a:t>
            </a:r>
            <a:r>
              <a:rPr lang="en-US" sz="3200" b="1" dirty="0" smtClean="0">
                <a:solidFill>
                  <a:srgbClr val="C00000"/>
                </a:solidFill>
              </a:rPr>
              <a:t>Atmospheric Density and Pressure</a:t>
            </a:r>
            <a:r>
              <a:rPr lang="ar-EG" sz="3200" b="1" dirty="0" smtClean="0">
                <a:solidFill>
                  <a:srgbClr val="C00000"/>
                </a:solidFill>
              </a:rPr>
              <a:t> </a:t>
            </a:r>
            <a:endParaRPr lang="en-US" sz="3200" b="1" dirty="0" smtClean="0">
              <a:solidFill>
                <a:srgbClr val="C00000"/>
              </a:solidFill>
            </a:endParaRPr>
          </a:p>
        </p:txBody>
      </p:sp>
      <p:sp>
        <p:nvSpPr>
          <p:cNvPr id="6" name="Rectangle 5"/>
          <p:cNvSpPr/>
          <p:nvPr/>
        </p:nvSpPr>
        <p:spPr>
          <a:xfrm>
            <a:off x="228600" y="381000"/>
            <a:ext cx="8686800" cy="5201424"/>
          </a:xfrm>
          <a:prstGeom prst="rect">
            <a:avLst/>
          </a:prstGeom>
        </p:spPr>
        <p:txBody>
          <a:bodyPr wrap="square">
            <a:spAutoFit/>
          </a:bodyPr>
          <a:lstStyle/>
          <a:p>
            <a:pPr algn="l" rtl="0">
              <a:spcBef>
                <a:spcPct val="0"/>
              </a:spcBef>
            </a:pPr>
            <a:endParaRPr lang="en-US" sz="2800" b="1" dirty="0" smtClean="0">
              <a:solidFill>
                <a:srgbClr val="00B0F0"/>
              </a:solidFill>
            </a:endParaRPr>
          </a:p>
          <a:p>
            <a:pPr algn="l" rtl="0">
              <a:spcBef>
                <a:spcPct val="0"/>
              </a:spcBef>
            </a:pPr>
            <a:r>
              <a:rPr lang="en-US" sz="3200" b="1" dirty="0" smtClean="0">
                <a:solidFill>
                  <a:srgbClr val="002060"/>
                </a:solidFill>
              </a:rPr>
              <a:t>Density</a:t>
            </a:r>
          </a:p>
          <a:p>
            <a:pPr algn="l" rtl="0">
              <a:spcBef>
                <a:spcPct val="0"/>
              </a:spcBef>
            </a:pPr>
            <a:r>
              <a:rPr lang="en-US" sz="2400" dirty="0" smtClean="0"/>
              <a:t>Concentration of molecules (comprise atmosphere) decrease with height</a:t>
            </a:r>
          </a:p>
          <a:p>
            <a:pPr algn="l" rtl="0">
              <a:spcBef>
                <a:spcPct val="0"/>
              </a:spcBef>
            </a:pPr>
            <a:r>
              <a:rPr lang="en-US" sz="2400" dirty="0" smtClean="0"/>
              <a:t>As, molecules become fewer, their mass/ unit volume (density) is exponential:-</a:t>
            </a:r>
          </a:p>
          <a:p>
            <a:pPr algn="l" rtl="0">
              <a:spcBef>
                <a:spcPct val="0"/>
              </a:spcBef>
            </a:pPr>
            <a:r>
              <a:rPr lang="en-US" sz="2400" dirty="0" smtClean="0"/>
              <a:t>               9% of mass of atmosphere 12km</a:t>
            </a:r>
          </a:p>
          <a:p>
            <a:pPr algn="l" rtl="0">
              <a:spcBef>
                <a:spcPct val="0"/>
              </a:spcBef>
            </a:pPr>
            <a:r>
              <a:rPr lang="en-US" sz="2400" dirty="0" smtClean="0"/>
              <a:t>               99% of mass of atmosphere 33km</a:t>
            </a:r>
          </a:p>
          <a:p>
            <a:pPr algn="l" rtl="0">
              <a:spcBef>
                <a:spcPct val="0"/>
              </a:spcBef>
            </a:pPr>
            <a:r>
              <a:rPr lang="en-US" sz="2400" b="1" dirty="0" smtClean="0">
                <a:solidFill>
                  <a:srgbClr val="FF0066"/>
                </a:solidFill>
              </a:rPr>
              <a:t>Total mass </a:t>
            </a:r>
            <a:r>
              <a:rPr lang="en-US" sz="2400" dirty="0" smtClean="0"/>
              <a:t>of atmosphere = 5×10</a:t>
            </a:r>
            <a:r>
              <a:rPr lang="en-US" sz="2000" baseline="30000" dirty="0" smtClean="0"/>
              <a:t>18</a:t>
            </a:r>
            <a:r>
              <a:rPr lang="en-US" sz="2400" dirty="0" smtClean="0"/>
              <a:t> kg</a:t>
            </a:r>
          </a:p>
          <a:p>
            <a:pPr algn="l" rtl="0">
              <a:spcBef>
                <a:spcPct val="0"/>
              </a:spcBef>
            </a:pPr>
            <a:r>
              <a:rPr lang="en-US" sz="2400" dirty="0" smtClean="0"/>
              <a:t>As, density decrease     with height, atmospheric pressure decrease</a:t>
            </a:r>
          </a:p>
          <a:p>
            <a:pPr algn="l" rtl="0">
              <a:spcBef>
                <a:spcPct val="0"/>
              </a:spcBef>
            </a:pPr>
            <a:endParaRPr lang="en-US" sz="2800" b="1" dirty="0" smtClean="0"/>
          </a:p>
          <a:p>
            <a:pPr algn="l" rtl="0">
              <a:spcBef>
                <a:spcPct val="0"/>
              </a:spcBef>
            </a:pPr>
            <a:endParaRPr lang="en-US" sz="2800" b="1" dirty="0" smtClean="0">
              <a:solidFill>
                <a:srgbClr val="00B0F0"/>
              </a:solidFill>
            </a:endParaRPr>
          </a:p>
          <a:p>
            <a:pPr algn="l" rtl="0">
              <a:spcBef>
                <a:spcPct val="0"/>
              </a:spcBef>
            </a:pPr>
            <a:endParaRPr lang="en-US" sz="2400" dirty="0" smtClean="0"/>
          </a:p>
        </p:txBody>
      </p:sp>
      <p:sp>
        <p:nvSpPr>
          <p:cNvPr id="7" name="Down Arrow 6"/>
          <p:cNvSpPr/>
          <p:nvPr/>
        </p:nvSpPr>
        <p:spPr>
          <a:xfrm>
            <a:off x="2895600" y="3962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Down Arrow 8"/>
          <p:cNvSpPr/>
          <p:nvPr/>
        </p:nvSpPr>
        <p:spPr>
          <a:xfrm>
            <a:off x="8686799" y="3886200"/>
            <a:ext cx="152401"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0"/>
            <a:ext cx="9448800" cy="6858000"/>
          </a:xfrm>
          <a:prstGeom prst="rect">
            <a:avLst/>
          </a:prstGeom>
          <a:noFill/>
          <a:ln w="9525">
            <a:noFill/>
            <a:miter lim="800000"/>
            <a:headEnd/>
            <a:tailEnd/>
          </a:ln>
        </p:spPr>
      </p:pic>
      <p:sp>
        <p:nvSpPr>
          <p:cNvPr id="5" name="Rectangle 4"/>
          <p:cNvSpPr/>
          <p:nvPr/>
        </p:nvSpPr>
        <p:spPr>
          <a:xfrm>
            <a:off x="228600" y="152400"/>
            <a:ext cx="8686800" cy="8014245"/>
          </a:xfrm>
          <a:prstGeom prst="rect">
            <a:avLst/>
          </a:prstGeom>
        </p:spPr>
        <p:txBody>
          <a:bodyPr wrap="square">
            <a:spAutoFit/>
          </a:bodyPr>
          <a:lstStyle/>
          <a:p>
            <a:pPr algn="l" rtl="0">
              <a:spcBef>
                <a:spcPct val="0"/>
              </a:spcBef>
            </a:pPr>
            <a:r>
              <a:rPr lang="en-US" sz="3200" b="1" dirty="0" smtClean="0">
                <a:solidFill>
                  <a:srgbClr val="002060"/>
                </a:solidFill>
              </a:rPr>
              <a:t>Pressure</a:t>
            </a:r>
          </a:p>
          <a:p>
            <a:pPr algn="l" rtl="0">
              <a:spcBef>
                <a:spcPct val="0"/>
              </a:spcBef>
            </a:pPr>
            <a:r>
              <a:rPr lang="en-US" sz="2800" b="1" dirty="0" smtClean="0"/>
              <a:t>Force/unite area </a:t>
            </a:r>
            <a:r>
              <a:rPr lang="en-US" sz="2400" dirty="0" smtClean="0"/>
              <a:t>produced when air molecules in const motion, strike an object, rebound and transferred momentum to it</a:t>
            </a:r>
          </a:p>
          <a:p>
            <a:pPr algn="l" rtl="0">
              <a:spcBef>
                <a:spcPct val="0"/>
              </a:spcBef>
            </a:pPr>
            <a:r>
              <a:rPr lang="en-US" sz="2400" dirty="0" smtClean="0"/>
              <a:t>Amount of momentum transferred is</a:t>
            </a:r>
          </a:p>
          <a:p>
            <a:pPr algn="l" rtl="0">
              <a:spcBef>
                <a:spcPct val="0"/>
              </a:spcBef>
            </a:pPr>
            <a:r>
              <a:rPr lang="en-US" sz="2400" dirty="0" smtClean="0"/>
              <a:t>                              </a:t>
            </a:r>
            <a:r>
              <a:rPr lang="en-US" sz="2400" b="1" dirty="0" smtClean="0">
                <a:solidFill>
                  <a:srgbClr val="FF0066"/>
                </a:solidFill>
              </a:rPr>
              <a:t>a function </a:t>
            </a:r>
            <a:r>
              <a:rPr lang="en-US" sz="2400" dirty="0" smtClean="0"/>
              <a:t>of average kinetic E of air molecules</a:t>
            </a:r>
          </a:p>
          <a:p>
            <a:pPr algn="l" rtl="0">
              <a:spcBef>
                <a:spcPct val="0"/>
              </a:spcBef>
            </a:pPr>
            <a:r>
              <a:rPr lang="en-US" sz="2400" dirty="0" smtClean="0">
                <a:solidFill>
                  <a:srgbClr val="FF0066"/>
                </a:solidFill>
              </a:rPr>
              <a:t>                              Proportional </a:t>
            </a:r>
            <a:r>
              <a:rPr lang="en-US" sz="2400" dirty="0" smtClean="0"/>
              <a:t>absolute temperature</a:t>
            </a:r>
          </a:p>
          <a:p>
            <a:pPr algn="l" rtl="0">
              <a:lnSpc>
                <a:spcPct val="96000"/>
              </a:lnSpc>
            </a:pPr>
            <a:r>
              <a:rPr lang="en-US" sz="2800" b="1" dirty="0" smtClean="0">
                <a:cs typeface="Times New Roman" pitchFamily="18" charset="0"/>
              </a:rPr>
              <a:t>At</a:t>
            </a:r>
            <a:r>
              <a:rPr lang="en-US" sz="2800" dirty="0" smtClean="0">
                <a:cs typeface="Times New Roman" pitchFamily="18" charset="0"/>
              </a:rPr>
              <a:t> </a:t>
            </a:r>
            <a:r>
              <a:rPr lang="en-US" sz="2800" b="1" dirty="0" smtClean="0">
                <a:solidFill>
                  <a:srgbClr val="C00000"/>
                </a:solidFill>
                <a:cs typeface="Times New Roman" pitchFamily="18" charset="0"/>
              </a:rPr>
              <a:t>high temperature</a:t>
            </a:r>
            <a:r>
              <a:rPr lang="en-US" sz="2400" dirty="0" smtClean="0">
                <a:cs typeface="Times New Roman" pitchFamily="18" charset="0"/>
              </a:rPr>
              <a:t>, molecules have </a:t>
            </a:r>
            <a:r>
              <a:rPr lang="en-US" sz="2400" b="1" dirty="0" smtClean="0">
                <a:solidFill>
                  <a:srgbClr val="FF0066"/>
                </a:solidFill>
                <a:cs typeface="Times New Roman" pitchFamily="18" charset="0"/>
              </a:rPr>
              <a:t>high kinetic E</a:t>
            </a:r>
            <a:r>
              <a:rPr lang="en-US" sz="2400" dirty="0" smtClean="0">
                <a:cs typeface="Times New Roman" pitchFamily="18" charset="0"/>
              </a:rPr>
              <a:t>, thus move more rapidly. </a:t>
            </a:r>
          </a:p>
          <a:p>
            <a:pPr algn="l" rtl="0">
              <a:lnSpc>
                <a:spcPct val="96000"/>
              </a:lnSpc>
            </a:pPr>
            <a:r>
              <a:rPr lang="en-US" sz="2400" dirty="0" smtClean="0"/>
              <a:t>As, they strike an object, more momentum is transferred result the force is </a:t>
            </a:r>
            <a:r>
              <a:rPr lang="en-US" sz="2400" b="1" dirty="0" smtClean="0">
                <a:solidFill>
                  <a:srgbClr val="FF0066"/>
                </a:solidFill>
              </a:rPr>
              <a:t>greater</a:t>
            </a:r>
            <a:r>
              <a:rPr lang="en-US" sz="2400" dirty="0" smtClean="0"/>
              <a:t>. </a:t>
            </a:r>
            <a:r>
              <a:rPr lang="en-US" sz="2400" dirty="0" err="1" smtClean="0"/>
              <a:t>i.e</a:t>
            </a:r>
            <a:r>
              <a:rPr lang="en-US" sz="2400" dirty="0" smtClean="0"/>
              <a:t> pressure is high </a:t>
            </a:r>
          </a:p>
          <a:p>
            <a:pPr algn="l" rtl="0">
              <a:lnSpc>
                <a:spcPct val="96000"/>
              </a:lnSpc>
            </a:pPr>
            <a:r>
              <a:rPr lang="en-US" sz="2400" dirty="0" smtClean="0"/>
              <a:t>An object on earth` surface supports </a:t>
            </a:r>
            <a:r>
              <a:rPr lang="en-US" sz="2400" dirty="0" smtClean="0">
                <a:solidFill>
                  <a:srgbClr val="FF0066"/>
                </a:solidFill>
              </a:rPr>
              <a:t>a vertical column </a:t>
            </a:r>
            <a:r>
              <a:rPr lang="en-US" sz="2400" dirty="0" smtClean="0"/>
              <a:t>of air, this column exerts a force on object equal its weigh</a:t>
            </a:r>
          </a:p>
          <a:p>
            <a:pPr algn="l" rtl="0">
              <a:lnSpc>
                <a:spcPct val="96000"/>
              </a:lnSpc>
            </a:pPr>
            <a:r>
              <a:rPr lang="en-US" sz="2400" b="1" dirty="0" smtClean="0"/>
              <a:t>Near sea level</a:t>
            </a:r>
            <a:r>
              <a:rPr lang="en-US" sz="2400" dirty="0" smtClean="0"/>
              <a:t>, this force (atmospheric P°) at the greatest value</a:t>
            </a:r>
          </a:p>
          <a:p>
            <a:pPr algn="l" rtl="0">
              <a:lnSpc>
                <a:spcPct val="96000"/>
              </a:lnSpc>
            </a:pPr>
            <a:r>
              <a:rPr lang="en-US" sz="2400" dirty="0" smtClean="0"/>
              <a:t>The weigh of atmosphere above it at maximum</a:t>
            </a:r>
          </a:p>
          <a:p>
            <a:pPr algn="l" rtl="0">
              <a:lnSpc>
                <a:spcPct val="96000"/>
              </a:lnSpc>
            </a:pPr>
            <a:r>
              <a:rPr lang="en-US" sz="2400" dirty="0" smtClean="0">
                <a:cs typeface="Times New Roman" pitchFamily="18" charset="0"/>
              </a:rPr>
              <a:t>At sea level, P= 1,1013x 10</a:t>
            </a:r>
            <a:r>
              <a:rPr lang="en-US" sz="2400" baseline="30000" dirty="0" smtClean="0">
                <a:cs typeface="Times New Roman" pitchFamily="18" charset="0"/>
              </a:rPr>
              <a:t>5</a:t>
            </a:r>
            <a:r>
              <a:rPr lang="en-US" sz="2400" dirty="0" smtClean="0">
                <a:solidFill>
                  <a:srgbClr val="C00000"/>
                </a:solidFill>
                <a:cs typeface="Times New Roman" pitchFamily="18" charset="0"/>
              </a:rPr>
              <a:t> </a:t>
            </a:r>
            <a:r>
              <a:rPr lang="en-US" sz="2400" dirty="0" smtClean="0">
                <a:cs typeface="Times New Roman" pitchFamily="18" charset="0"/>
              </a:rPr>
              <a:t>N/m</a:t>
            </a:r>
            <a:r>
              <a:rPr lang="en-US" sz="2400" baseline="30000" dirty="0" smtClean="0">
                <a:cs typeface="Times New Roman" pitchFamily="18" charset="0"/>
              </a:rPr>
              <a:t>2</a:t>
            </a:r>
            <a:r>
              <a:rPr lang="en-US" sz="2400" dirty="0" smtClean="0">
                <a:solidFill>
                  <a:srgbClr val="C00000"/>
                </a:solidFill>
                <a:cs typeface="Times New Roman" pitchFamily="18" charset="0"/>
              </a:rPr>
              <a:t> = 1010 mbar, 760 mmHg</a:t>
            </a:r>
          </a:p>
          <a:p>
            <a:pPr algn="l" rtl="0">
              <a:lnSpc>
                <a:spcPct val="96000"/>
              </a:lnSpc>
            </a:pPr>
            <a:endParaRPr lang="en-US" sz="2400" dirty="0" smtClean="0">
              <a:solidFill>
                <a:srgbClr val="C00000"/>
              </a:solidFill>
              <a:cs typeface="Times New Roman" pitchFamily="18" charset="0"/>
            </a:endParaRPr>
          </a:p>
          <a:p>
            <a:pPr algn="l" rtl="0">
              <a:lnSpc>
                <a:spcPct val="96000"/>
              </a:lnSpc>
            </a:pPr>
            <a:r>
              <a:rPr lang="en-US" sz="2400" dirty="0" smtClean="0">
                <a:cs typeface="Times New Roman" pitchFamily="18" charset="0"/>
              </a:rPr>
              <a:t> </a:t>
            </a:r>
          </a:p>
          <a:p>
            <a:pPr algn="l" rtl="0">
              <a:lnSpc>
                <a:spcPct val="96000"/>
              </a:lnSpc>
            </a:pPr>
            <a:endParaRPr lang="ar-EG" sz="2400" dirty="0" smtClean="0">
              <a:cs typeface="Times New Roman" pitchFamily="18" charset="0"/>
            </a:endParaRPr>
          </a:p>
          <a:p>
            <a:pPr marL="766763" algn="ctr">
              <a:lnSpc>
                <a:spcPct val="96000"/>
              </a:lnSpc>
              <a:spcBef>
                <a:spcPts val="350"/>
              </a:spcBef>
            </a:pPr>
            <a:endParaRPr lang="ar-EG" b="1" dirty="0" smtClean="0">
              <a:solidFill>
                <a:srgbClr val="FF0000"/>
              </a:solidFill>
              <a:cs typeface="Times New Roman" pitchFamily="18" charset="0"/>
            </a:endParaRPr>
          </a:p>
          <a:p>
            <a:pPr marL="766763" algn="ctr">
              <a:lnSpc>
                <a:spcPct val="96000"/>
              </a:lnSpc>
              <a:spcBef>
                <a:spcPts val="350"/>
              </a:spcBef>
            </a:pPr>
            <a:endParaRPr lang="ar-EG" b="1" dirty="0" smtClean="0">
              <a:solidFill>
                <a:srgbClr val="FF0000"/>
              </a:solidFill>
              <a:cs typeface="Times New Roman" pitchFamily="18" charset="0"/>
            </a:endParaRPr>
          </a:p>
          <a:p>
            <a:pPr marL="766763" algn="ctr">
              <a:lnSpc>
                <a:spcPct val="96000"/>
              </a:lnSpc>
              <a:spcBef>
                <a:spcPts val="350"/>
              </a:spcBef>
            </a:pPr>
            <a:endParaRPr lang="ar-EG" b="1" dirty="0" smtClean="0">
              <a:solidFill>
                <a:srgbClr val="FF0000"/>
              </a:solidFill>
              <a:cs typeface="Times New Roman" pitchFamily="18" charset="0"/>
            </a:endParaRPr>
          </a:p>
          <a:p>
            <a:pPr marL="766763" algn="ctr">
              <a:lnSpc>
                <a:spcPct val="96000"/>
              </a:lnSpc>
              <a:spcBef>
                <a:spcPts val="350"/>
              </a:spcBef>
            </a:pPr>
            <a:endParaRPr lang="ar-EG" b="1" dirty="0" smtClean="0">
              <a:cs typeface="Times New Roman" pitchFamily="18" charset="0"/>
            </a:endParaRPr>
          </a:p>
        </p:txBody>
      </p:sp>
      <p:sp>
        <p:nvSpPr>
          <p:cNvPr id="7" name="Up Arrow 6"/>
          <p:cNvSpPr/>
          <p:nvPr/>
        </p:nvSpPr>
        <p:spPr>
          <a:xfrm flipH="1">
            <a:off x="4800600" y="3688080"/>
            <a:ext cx="91440" cy="27432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  </a:t>
            </a:r>
            <a:endParaRPr lang="ar-EG"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228600"/>
            <a:ext cx="9448800" cy="6858000"/>
          </a:xfrm>
          <a:prstGeom prst="rect">
            <a:avLst/>
          </a:prstGeom>
          <a:noFill/>
          <a:ln w="9525">
            <a:noFill/>
            <a:miter lim="800000"/>
            <a:headEnd/>
            <a:tailEnd/>
          </a:ln>
        </p:spPr>
      </p:pic>
      <p:sp>
        <p:nvSpPr>
          <p:cNvPr id="5" name="Rectangle 4"/>
          <p:cNvSpPr/>
          <p:nvPr/>
        </p:nvSpPr>
        <p:spPr>
          <a:xfrm>
            <a:off x="304800" y="0"/>
            <a:ext cx="8458200" cy="5189241"/>
          </a:xfrm>
          <a:prstGeom prst="rect">
            <a:avLst/>
          </a:prstGeom>
        </p:spPr>
        <p:txBody>
          <a:bodyPr wrap="square">
            <a:spAutoFit/>
          </a:bodyPr>
          <a:lstStyle/>
          <a:p>
            <a:pPr algn="just" rtl="0">
              <a:lnSpc>
                <a:spcPct val="96000"/>
              </a:lnSpc>
            </a:pPr>
            <a:endParaRPr lang="en-US" sz="2400" b="1" dirty="0" smtClean="0">
              <a:solidFill>
                <a:srgbClr val="C00000"/>
              </a:solidFill>
              <a:cs typeface="Times New Roman" pitchFamily="18" charset="0"/>
            </a:endParaRPr>
          </a:p>
          <a:p>
            <a:pPr algn="just" rtl="0">
              <a:lnSpc>
                <a:spcPct val="150000"/>
              </a:lnSpc>
            </a:pPr>
            <a:r>
              <a:rPr lang="en-US" sz="2400" b="1" dirty="0" smtClean="0">
                <a:solidFill>
                  <a:srgbClr val="C00000"/>
                </a:solidFill>
                <a:cs typeface="Times New Roman" pitchFamily="18" charset="0"/>
              </a:rPr>
              <a:t>Horizontal and vertical pressure differences </a:t>
            </a:r>
            <a:r>
              <a:rPr lang="en-US" sz="2400" dirty="0" smtClean="0">
                <a:cs typeface="Times New Roman" pitchFamily="18" charset="0"/>
              </a:rPr>
              <a:t>occur in troposphere </a:t>
            </a:r>
            <a:r>
              <a:rPr lang="en-US" sz="2400" b="1" dirty="0" smtClean="0">
                <a:solidFill>
                  <a:srgbClr val="002060"/>
                </a:solidFill>
                <a:cs typeface="Times New Roman" pitchFamily="18" charset="0"/>
              </a:rPr>
              <a:t>result of </a:t>
            </a:r>
            <a:r>
              <a:rPr lang="en-US" sz="2400" dirty="0" smtClean="0">
                <a:cs typeface="Times New Roman" pitchFamily="18" charset="0"/>
              </a:rPr>
              <a:t>changes in </a:t>
            </a:r>
            <a:r>
              <a:rPr lang="en-US" sz="2400" b="1" dirty="0" smtClean="0">
                <a:solidFill>
                  <a:srgbClr val="FF0066"/>
                </a:solidFill>
                <a:cs typeface="Times New Roman" pitchFamily="18" charset="0"/>
              </a:rPr>
              <a:t>thermal conditions</a:t>
            </a:r>
          </a:p>
          <a:p>
            <a:pPr algn="just" rtl="0">
              <a:lnSpc>
                <a:spcPct val="150000"/>
              </a:lnSpc>
            </a:pPr>
            <a:r>
              <a:rPr lang="en-US" sz="2400" dirty="0" smtClean="0">
                <a:cs typeface="Times New Roman" pitchFamily="18" charset="0"/>
              </a:rPr>
              <a:t>As, </a:t>
            </a:r>
            <a:r>
              <a:rPr lang="en-US" sz="2400" b="1" dirty="0" smtClean="0">
                <a:solidFill>
                  <a:srgbClr val="C00000"/>
                </a:solidFill>
                <a:cs typeface="Times New Roman" pitchFamily="18" charset="0"/>
              </a:rPr>
              <a:t>Air warms</a:t>
            </a:r>
            <a:r>
              <a:rPr lang="en-US" sz="2400" dirty="0" smtClean="0">
                <a:cs typeface="Times New Roman" pitchFamily="18" charset="0"/>
              </a:rPr>
              <a:t>, it expands, density     &amp; P decrease  </a:t>
            </a:r>
          </a:p>
          <a:p>
            <a:pPr algn="just" rtl="0">
              <a:lnSpc>
                <a:spcPct val="150000"/>
              </a:lnSpc>
            </a:pPr>
            <a:r>
              <a:rPr lang="en-US" sz="2400" b="1" dirty="0" smtClean="0">
                <a:solidFill>
                  <a:srgbClr val="C00000"/>
                </a:solidFill>
                <a:cs typeface="Times New Roman" pitchFamily="18" charset="0"/>
              </a:rPr>
              <a:t>      Air cold</a:t>
            </a:r>
            <a:r>
              <a:rPr lang="en-US" sz="2400" dirty="0" smtClean="0">
                <a:cs typeface="Times New Roman" pitchFamily="18" charset="0"/>
              </a:rPr>
              <a:t>, density    &amp; P   increase</a:t>
            </a:r>
          </a:p>
          <a:p>
            <a:pPr algn="just" rtl="0">
              <a:lnSpc>
                <a:spcPct val="150000"/>
              </a:lnSpc>
            </a:pPr>
            <a:r>
              <a:rPr lang="en-US" sz="2400" dirty="0" smtClean="0">
                <a:cs typeface="Times New Roman" pitchFamily="18" charset="0"/>
              </a:rPr>
              <a:t>Significant P° differences in horizontal dimension occur in both cyclonic &amp; anticyclone air mass system</a:t>
            </a:r>
          </a:p>
          <a:p>
            <a:pPr algn="just" rtl="0">
              <a:lnSpc>
                <a:spcPct val="96000"/>
              </a:lnSpc>
            </a:pPr>
            <a:endParaRPr lang="en-US" sz="2400" b="1" dirty="0" smtClean="0">
              <a:solidFill>
                <a:srgbClr val="FF0066"/>
              </a:solidFill>
              <a:cs typeface="Times New Roman" pitchFamily="18" charset="0"/>
            </a:endParaRPr>
          </a:p>
          <a:p>
            <a:pPr algn="just" rtl="0">
              <a:lnSpc>
                <a:spcPct val="96000"/>
              </a:lnSpc>
            </a:pPr>
            <a:endParaRPr lang="en-US" sz="2400" dirty="0" smtClean="0">
              <a:cs typeface="Times New Roman" pitchFamily="18" charset="0"/>
            </a:endParaRPr>
          </a:p>
          <a:p>
            <a:pPr algn="just" rtl="0">
              <a:lnSpc>
                <a:spcPct val="96000"/>
              </a:lnSpc>
            </a:pPr>
            <a:endParaRPr lang="en-US" sz="2400" dirty="0" smtClean="0">
              <a:cs typeface="Times New Roman" pitchFamily="18" charset="0"/>
            </a:endParaRPr>
          </a:p>
          <a:p>
            <a:pPr algn="just" rtl="0">
              <a:lnSpc>
                <a:spcPct val="96000"/>
              </a:lnSpc>
            </a:pPr>
            <a:r>
              <a:rPr lang="en-US" sz="2400" dirty="0" smtClean="0">
                <a:cs typeface="Times New Roman" pitchFamily="18" charset="0"/>
              </a:rPr>
              <a:t>      </a:t>
            </a:r>
          </a:p>
        </p:txBody>
      </p:sp>
      <p:sp>
        <p:nvSpPr>
          <p:cNvPr id="6" name="Down Arrow 5"/>
          <p:cNvSpPr/>
          <p:nvPr/>
        </p:nvSpPr>
        <p:spPr>
          <a:xfrm>
            <a:off x="4648200" y="1600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 </a:t>
            </a:r>
            <a:endParaRPr lang="ar-EG" dirty="0"/>
          </a:p>
        </p:txBody>
      </p:sp>
      <p:sp>
        <p:nvSpPr>
          <p:cNvPr id="7" name="Down Arrow 6"/>
          <p:cNvSpPr/>
          <p:nvPr/>
        </p:nvSpPr>
        <p:spPr>
          <a:xfrm>
            <a:off x="6629400" y="1600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Up Arrow 7"/>
          <p:cNvSpPr/>
          <p:nvPr/>
        </p:nvSpPr>
        <p:spPr>
          <a:xfrm flipH="1">
            <a:off x="2880360" y="2209800"/>
            <a:ext cx="91440" cy="27432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  </a:t>
            </a:r>
            <a:endParaRPr lang="ar-EG" sz="1600" dirty="0"/>
          </a:p>
        </p:txBody>
      </p:sp>
      <p:sp>
        <p:nvSpPr>
          <p:cNvPr id="9" name="Up Arrow 8"/>
          <p:cNvSpPr/>
          <p:nvPr/>
        </p:nvSpPr>
        <p:spPr>
          <a:xfrm flipH="1">
            <a:off x="3566160" y="2240280"/>
            <a:ext cx="91440" cy="27432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  </a:t>
            </a:r>
            <a:endParaRPr lang="ar-EG"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295399"/>
          </a:xfrm>
        </p:spPr>
        <p:txBody>
          <a:bodyPr/>
          <a:lstStyle/>
          <a:p>
            <a:endParaRPr lang="ar-EG" dirty="0"/>
          </a:p>
        </p:txBody>
      </p:sp>
      <p:sp>
        <p:nvSpPr>
          <p:cNvPr id="3" name="Subtitle 2"/>
          <p:cNvSpPr>
            <a:spLocks noGrp="1"/>
          </p:cNvSpPr>
          <p:nvPr>
            <p:ph type="subTitle" idx="1"/>
          </p:nvPr>
        </p:nvSpPr>
        <p:spPr/>
        <p:txBody>
          <a:bodyPr/>
          <a:lstStyle/>
          <a:p>
            <a:endParaRPr lang="ar-EG" dirty="0"/>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4" descr="Image1"/>
          <p:cNvPicPr>
            <a:picLocks noChangeAspect="1" noChangeArrowheads="1"/>
          </p:cNvPicPr>
          <p:nvPr/>
        </p:nvPicPr>
        <p:blipFill>
          <a:blip r:embed="rId2" cstate="print"/>
          <a:srcRect/>
          <a:stretch>
            <a:fillRect/>
          </a:stretch>
        </p:blipFill>
        <p:spPr bwMode="auto">
          <a:xfrm>
            <a:off x="0" y="-152400"/>
            <a:ext cx="9144000" cy="7010400"/>
          </a:xfrm>
          <a:prstGeom prst="rect">
            <a:avLst/>
          </a:prstGeom>
          <a:noFill/>
          <a:ln w="9525">
            <a:noFill/>
            <a:miter lim="800000"/>
            <a:headEnd/>
            <a:tailEnd/>
          </a:ln>
        </p:spPr>
      </p:pic>
      <p:sp>
        <p:nvSpPr>
          <p:cNvPr id="6" name="Rectangle 5"/>
          <p:cNvSpPr/>
          <p:nvPr/>
        </p:nvSpPr>
        <p:spPr>
          <a:xfrm>
            <a:off x="0" y="-228600"/>
            <a:ext cx="9144000" cy="6932026"/>
          </a:xfrm>
          <a:prstGeom prst="rect">
            <a:avLst/>
          </a:prstGeom>
        </p:spPr>
        <p:txBody>
          <a:bodyPr wrap="square">
            <a:spAutoFit/>
          </a:bodyPr>
          <a:lstStyle/>
          <a:p>
            <a:pPr marL="863346" algn="l" fontAlgn="auto">
              <a:lnSpc>
                <a:spcPct val="95825"/>
              </a:lnSpc>
              <a:spcBef>
                <a:spcPts val="355"/>
              </a:spcBef>
              <a:spcAft>
                <a:spcPts val="0"/>
              </a:spcAft>
              <a:defRPr/>
            </a:pPr>
            <a:r>
              <a:rPr lang="en-US" sz="2400" b="1" dirty="0" smtClean="0">
                <a:solidFill>
                  <a:srgbClr val="C00000"/>
                </a:solidFill>
                <a:latin typeface="Times New Roman"/>
                <a:cs typeface="Times New Roman"/>
              </a:rPr>
              <a:t>  </a:t>
            </a:r>
          </a:p>
          <a:p>
            <a:pPr marL="863346" algn="l" fontAlgn="auto">
              <a:lnSpc>
                <a:spcPct val="95825"/>
              </a:lnSpc>
              <a:spcBef>
                <a:spcPts val="355"/>
              </a:spcBef>
              <a:spcAft>
                <a:spcPts val="0"/>
              </a:spcAft>
              <a:defRPr/>
            </a:pPr>
            <a:r>
              <a:rPr lang="en-US" sz="2400" b="1" dirty="0" smtClean="0">
                <a:solidFill>
                  <a:srgbClr val="C00000"/>
                </a:solidFill>
                <a:latin typeface="Times New Roman"/>
                <a:cs typeface="Times New Roman"/>
              </a:rPr>
              <a:t>Pressure</a:t>
            </a:r>
            <a:r>
              <a:rPr lang="en-US" sz="2400" b="1" spc="-74" dirty="0" smtClean="0">
                <a:solidFill>
                  <a:srgbClr val="C00000"/>
                </a:solidFill>
                <a:latin typeface="Times New Roman"/>
                <a:cs typeface="Times New Roman"/>
              </a:rPr>
              <a:t> </a:t>
            </a:r>
            <a:r>
              <a:rPr lang="en-US" sz="2400" b="1" dirty="0" smtClean="0">
                <a:solidFill>
                  <a:srgbClr val="C00000"/>
                </a:solidFill>
                <a:latin typeface="Times New Roman"/>
                <a:cs typeface="Times New Roman"/>
              </a:rPr>
              <a:t>Variation</a:t>
            </a:r>
          </a:p>
          <a:p>
            <a:pPr marL="863346" algn="l">
              <a:lnSpc>
                <a:spcPct val="95825"/>
              </a:lnSpc>
              <a:spcBef>
                <a:spcPts val="355"/>
              </a:spcBef>
              <a:defRPr/>
            </a:pPr>
            <a:r>
              <a:rPr lang="en-US" sz="2400" b="1" dirty="0" smtClean="0">
                <a:solidFill>
                  <a:srgbClr val="002060"/>
                </a:solidFill>
                <a:cs typeface="Times New Roman" pitchFamily="18" charset="0"/>
              </a:rPr>
              <a:t>Pressure gradient force</a:t>
            </a:r>
          </a:p>
          <a:p>
            <a:pPr algn="just" rtl="0">
              <a:lnSpc>
                <a:spcPct val="96000"/>
              </a:lnSpc>
            </a:pPr>
            <a:endParaRPr lang="en-US" sz="2400" dirty="0" smtClean="0">
              <a:cs typeface="Times New Roman" pitchFamily="18" charset="0"/>
            </a:endParaRPr>
          </a:p>
          <a:p>
            <a:pPr algn="just" rtl="0">
              <a:lnSpc>
                <a:spcPct val="96000"/>
              </a:lnSpc>
            </a:pPr>
            <a:r>
              <a:rPr lang="en-US" sz="2400" dirty="0" smtClean="0">
                <a:cs typeface="Times New Roman" pitchFamily="18" charset="0"/>
              </a:rPr>
              <a:t>Horizontal air movements result from </a:t>
            </a:r>
            <a:r>
              <a:rPr lang="en-US" sz="2400" b="1" dirty="0" smtClean="0">
                <a:solidFill>
                  <a:srgbClr val="00B0F0"/>
                </a:solidFill>
                <a:cs typeface="Times New Roman" pitchFamily="18" charset="0"/>
              </a:rPr>
              <a:t>temperature gradients </a:t>
            </a:r>
            <a:r>
              <a:rPr lang="en-US" sz="2400" dirty="0" smtClean="0">
                <a:cs typeface="Times New Roman" pitchFamily="18" charset="0"/>
              </a:rPr>
              <a:t>result to </a:t>
            </a:r>
            <a:r>
              <a:rPr lang="en-US" sz="2400" b="1" dirty="0" smtClean="0">
                <a:solidFill>
                  <a:srgbClr val="FF0066"/>
                </a:solidFill>
                <a:cs typeface="Times New Roman" pitchFamily="18" charset="0"/>
              </a:rPr>
              <a:t>density gradients   </a:t>
            </a:r>
            <a:r>
              <a:rPr lang="en-US" sz="2400" dirty="0" smtClean="0">
                <a:cs typeface="Times New Roman" pitchFamily="18" charset="0"/>
              </a:rPr>
              <a:t>increase  &amp; pressure gradients  (the force with this </a:t>
            </a:r>
            <a:r>
              <a:rPr lang="en-US" sz="2400" b="1" dirty="0" smtClean="0">
                <a:solidFill>
                  <a:srgbClr val="002060"/>
                </a:solidFill>
                <a:cs typeface="Times New Roman" pitchFamily="18" charset="0"/>
              </a:rPr>
              <a:t>pressure gradient force</a:t>
            </a:r>
            <a:r>
              <a:rPr lang="en-US" sz="2400" dirty="0" smtClean="0">
                <a:cs typeface="Times New Roman" pitchFamily="18" charset="0"/>
              </a:rPr>
              <a:t>)</a:t>
            </a:r>
          </a:p>
          <a:p>
            <a:pPr algn="just" rtl="0">
              <a:lnSpc>
                <a:spcPct val="96000"/>
              </a:lnSpc>
            </a:pPr>
            <a:r>
              <a:rPr lang="en-US" sz="2400" dirty="0" smtClean="0">
                <a:cs typeface="Times New Roman" pitchFamily="18" charset="0"/>
              </a:rPr>
              <a:t>The direction of this force is </a:t>
            </a:r>
            <a:r>
              <a:rPr lang="en-US" sz="2400" b="1" dirty="0" smtClean="0">
                <a:solidFill>
                  <a:srgbClr val="002060"/>
                </a:solidFill>
                <a:cs typeface="Times New Roman" pitchFamily="18" charset="0"/>
              </a:rPr>
              <a:t>perpendicular</a:t>
            </a:r>
            <a:r>
              <a:rPr lang="en-US" sz="2400" dirty="0" smtClean="0">
                <a:cs typeface="Times New Roman" pitchFamily="18" charset="0"/>
              </a:rPr>
              <a:t> to lines of equal pressure </a:t>
            </a:r>
            <a:r>
              <a:rPr lang="en-US" sz="2400" b="1" dirty="0" smtClean="0">
                <a:solidFill>
                  <a:srgbClr val="FF0066"/>
                </a:solidFill>
                <a:cs typeface="Times New Roman" pitchFamily="18" charset="0"/>
              </a:rPr>
              <a:t>(Isobars) </a:t>
            </a:r>
            <a:r>
              <a:rPr lang="en-US" sz="2400" dirty="0" smtClean="0">
                <a:cs typeface="Times New Roman" pitchFamily="18" charset="0"/>
              </a:rPr>
              <a:t>from </a:t>
            </a:r>
            <a:r>
              <a:rPr lang="en-US" sz="2400" b="1" dirty="0" smtClean="0">
                <a:solidFill>
                  <a:srgbClr val="002060"/>
                </a:solidFill>
                <a:cs typeface="Times New Roman" pitchFamily="18" charset="0"/>
              </a:rPr>
              <a:t>high</a:t>
            </a:r>
            <a:r>
              <a:rPr lang="en-US" sz="2400" dirty="0" smtClean="0">
                <a:cs typeface="Times New Roman" pitchFamily="18" charset="0"/>
              </a:rPr>
              <a:t> to </a:t>
            </a:r>
            <a:r>
              <a:rPr lang="en-US" sz="2400" b="1" dirty="0" smtClean="0">
                <a:solidFill>
                  <a:srgbClr val="002060"/>
                </a:solidFill>
                <a:cs typeface="Times New Roman" pitchFamily="18" charset="0"/>
              </a:rPr>
              <a:t>low</a:t>
            </a:r>
            <a:r>
              <a:rPr lang="en-US" sz="2400" dirty="0" smtClean="0">
                <a:cs typeface="Times New Roman" pitchFamily="18" charset="0"/>
              </a:rPr>
              <a:t> pressure</a:t>
            </a:r>
          </a:p>
          <a:p>
            <a:pPr algn="just" rtl="0">
              <a:lnSpc>
                <a:spcPct val="96000"/>
              </a:lnSpc>
            </a:pPr>
            <a:r>
              <a:rPr lang="en-US" sz="2400" dirty="0" smtClean="0">
                <a:cs typeface="Times New Roman" pitchFamily="18" charset="0"/>
              </a:rPr>
              <a:t>Regional differences in atmospheric P</a:t>
            </a:r>
            <a:r>
              <a:rPr lang="en-US" sz="2400" b="1" baseline="30000" dirty="0" smtClean="0">
                <a:cs typeface="Times New Roman" pitchFamily="18" charset="0"/>
              </a:rPr>
              <a:t>°</a:t>
            </a:r>
            <a:r>
              <a:rPr lang="en-US" sz="2400" dirty="0" smtClean="0">
                <a:cs typeface="Times New Roman" pitchFamily="18" charset="0"/>
              </a:rPr>
              <a:t> indicated by isobars </a:t>
            </a:r>
          </a:p>
          <a:p>
            <a:pPr algn="just" rtl="0">
              <a:lnSpc>
                <a:spcPct val="96000"/>
              </a:lnSpc>
            </a:pPr>
            <a:r>
              <a:rPr lang="en-US" sz="2400" dirty="0" smtClean="0">
                <a:cs typeface="Times New Roman" pitchFamily="18" charset="0"/>
              </a:rPr>
              <a:t>If isobars are close together, P</a:t>
            </a:r>
            <a:r>
              <a:rPr lang="en-US" sz="2400" b="1" baseline="30000" dirty="0" smtClean="0">
                <a:cs typeface="Times New Roman" pitchFamily="18" charset="0"/>
              </a:rPr>
              <a:t>°</a:t>
            </a:r>
            <a:r>
              <a:rPr lang="en-US" sz="2400" b="1" baseline="-25000" dirty="0" smtClean="0">
                <a:cs typeface="Times New Roman" pitchFamily="18" charset="0"/>
              </a:rPr>
              <a:t> </a:t>
            </a:r>
            <a:r>
              <a:rPr lang="en-US" sz="2400" dirty="0" smtClean="0">
                <a:cs typeface="Times New Roman" pitchFamily="18" charset="0"/>
              </a:rPr>
              <a:t>gradient force is large and high wind speeds. If isobars are widely spaced (as in high P</a:t>
            </a:r>
            <a:r>
              <a:rPr lang="en-US" sz="2400" b="1" baseline="30000" dirty="0" smtClean="0">
                <a:cs typeface="Times New Roman" pitchFamily="18" charset="0"/>
              </a:rPr>
              <a:t>°  </a:t>
            </a:r>
            <a:r>
              <a:rPr lang="en-US" sz="2400" dirty="0" smtClean="0">
                <a:cs typeface="Times New Roman" pitchFamily="18" charset="0"/>
              </a:rPr>
              <a:t>system )</a:t>
            </a:r>
          </a:p>
          <a:p>
            <a:pPr algn="just" rtl="0">
              <a:lnSpc>
                <a:spcPct val="96000"/>
              </a:lnSpc>
            </a:pPr>
            <a:r>
              <a:rPr lang="en-US" sz="2400" dirty="0" smtClean="0">
                <a:cs typeface="Times New Roman" pitchFamily="18" charset="0"/>
              </a:rPr>
              <a:t> </a:t>
            </a:r>
            <a:r>
              <a:rPr lang="en-US" sz="2400" b="1" dirty="0" smtClean="0">
                <a:solidFill>
                  <a:srgbClr val="002060"/>
                </a:solidFill>
                <a:cs typeface="Times New Roman" pitchFamily="18" charset="0"/>
              </a:rPr>
              <a:t>pressure gradient force is </a:t>
            </a:r>
            <a:r>
              <a:rPr lang="en-US" sz="2400" b="1" dirty="0" smtClean="0">
                <a:solidFill>
                  <a:srgbClr val="FF0066"/>
                </a:solidFill>
                <a:cs typeface="Times New Roman" pitchFamily="18" charset="0"/>
              </a:rPr>
              <a:t>small</a:t>
            </a:r>
            <a:r>
              <a:rPr lang="en-US" sz="2400" b="1" dirty="0" smtClean="0">
                <a:solidFill>
                  <a:srgbClr val="002060"/>
                </a:solidFill>
                <a:cs typeface="Times New Roman" pitchFamily="18" charset="0"/>
              </a:rPr>
              <a:t> &amp; winds are </a:t>
            </a:r>
            <a:r>
              <a:rPr lang="en-US" sz="2400" b="1" dirty="0" smtClean="0">
                <a:solidFill>
                  <a:srgbClr val="FF0066"/>
                </a:solidFill>
                <a:cs typeface="Times New Roman" pitchFamily="18" charset="0"/>
              </a:rPr>
              <a:t>light</a:t>
            </a:r>
          </a:p>
          <a:p>
            <a:pPr algn="just" rtl="0">
              <a:lnSpc>
                <a:spcPct val="96000"/>
              </a:lnSpc>
            </a:pPr>
            <a:endParaRPr lang="en-US" sz="2400" b="1" dirty="0" smtClean="0">
              <a:solidFill>
                <a:srgbClr val="FF0066"/>
              </a:solidFill>
              <a:cs typeface="Times New Roman" pitchFamily="18" charset="0"/>
            </a:endParaRPr>
          </a:p>
          <a:p>
            <a:pPr algn="just" rtl="0">
              <a:lnSpc>
                <a:spcPct val="96000"/>
              </a:lnSpc>
            </a:pPr>
            <a:r>
              <a:rPr lang="en-US" sz="2400" b="1" dirty="0" err="1" smtClean="0">
                <a:solidFill>
                  <a:srgbClr val="FF0066"/>
                </a:solidFill>
                <a:cs typeface="Times New Roman" pitchFamily="18" charset="0"/>
              </a:rPr>
              <a:t>Coriolis</a:t>
            </a:r>
            <a:r>
              <a:rPr lang="en-US" sz="2400" b="1" dirty="0" smtClean="0">
                <a:solidFill>
                  <a:srgbClr val="FF0066"/>
                </a:solidFill>
                <a:cs typeface="Times New Roman" pitchFamily="18" charset="0"/>
              </a:rPr>
              <a:t> effect : </a:t>
            </a:r>
            <a:r>
              <a:rPr lang="en-US" sz="2400" dirty="0" smtClean="0">
                <a:cs typeface="Times New Roman" pitchFamily="18" charset="0"/>
              </a:rPr>
              <a:t>in large scale </a:t>
            </a:r>
            <a:r>
              <a:rPr lang="en-US" sz="2400" b="1" dirty="0" smtClean="0">
                <a:solidFill>
                  <a:srgbClr val="FF0066"/>
                </a:solidFill>
                <a:cs typeface="Times New Roman" pitchFamily="18" charset="0"/>
              </a:rPr>
              <a:t>(</a:t>
            </a:r>
            <a:r>
              <a:rPr lang="en-US" sz="2400" b="1" dirty="0" err="1" smtClean="0">
                <a:solidFill>
                  <a:srgbClr val="FF0066"/>
                </a:solidFill>
                <a:cs typeface="Times New Roman" pitchFamily="18" charset="0"/>
              </a:rPr>
              <a:t>Macroscale</a:t>
            </a:r>
            <a:r>
              <a:rPr lang="en-US" sz="2400" b="1" dirty="0" smtClean="0">
                <a:solidFill>
                  <a:srgbClr val="FF0066"/>
                </a:solidFill>
                <a:cs typeface="Times New Roman" pitchFamily="18" charset="0"/>
              </a:rPr>
              <a:t>), </a:t>
            </a:r>
            <a:r>
              <a:rPr lang="en-US" sz="2400" dirty="0" smtClean="0">
                <a:cs typeface="Times New Roman" pitchFamily="18" charset="0"/>
              </a:rPr>
              <a:t>north or south movements, air appears to be deflected from its expected path</a:t>
            </a:r>
          </a:p>
          <a:p>
            <a:pPr algn="just" rtl="0">
              <a:lnSpc>
                <a:spcPct val="96000"/>
              </a:lnSpc>
            </a:pPr>
            <a:r>
              <a:rPr lang="en-US" sz="2400" dirty="0" smtClean="0">
                <a:cs typeface="Times New Roman" pitchFamily="18" charset="0"/>
              </a:rPr>
              <a:t>Air moving </a:t>
            </a:r>
            <a:r>
              <a:rPr lang="en-US" sz="2400" dirty="0" err="1" smtClean="0">
                <a:cs typeface="Times New Roman" pitchFamily="18" charset="0"/>
              </a:rPr>
              <a:t>poleward</a:t>
            </a:r>
            <a:r>
              <a:rPr lang="en-US" sz="2400" dirty="0" smtClean="0">
                <a:cs typeface="Times New Roman" pitchFamily="18" charset="0"/>
              </a:rPr>
              <a:t> in the (</a:t>
            </a:r>
            <a:r>
              <a:rPr lang="en-US" sz="2400" dirty="0" smtClean="0">
                <a:solidFill>
                  <a:srgbClr val="002060"/>
                </a:solidFill>
                <a:cs typeface="Times New Roman" pitchFamily="18" charset="0"/>
              </a:rPr>
              <a:t>northern hemi</a:t>
            </a:r>
            <a:r>
              <a:rPr lang="en-US" sz="2400" dirty="0" smtClean="0">
                <a:cs typeface="Times New Roman" pitchFamily="18" charset="0"/>
              </a:rPr>
              <a:t>) appears to deflected to </a:t>
            </a:r>
            <a:r>
              <a:rPr lang="en-US" sz="2400" dirty="0" smtClean="0">
                <a:solidFill>
                  <a:srgbClr val="002060"/>
                </a:solidFill>
                <a:cs typeface="Times New Roman" pitchFamily="18" charset="0"/>
              </a:rPr>
              <a:t>east</a:t>
            </a:r>
          </a:p>
          <a:p>
            <a:pPr algn="just" rtl="0">
              <a:lnSpc>
                <a:spcPct val="96000"/>
              </a:lnSpc>
            </a:pPr>
            <a:r>
              <a:rPr lang="en-US" sz="2400" dirty="0" smtClean="0">
                <a:cs typeface="Times New Roman" pitchFamily="18" charset="0"/>
              </a:rPr>
              <a:t>Air moving  southward in (</a:t>
            </a:r>
            <a:r>
              <a:rPr lang="en-US" sz="2400" dirty="0" smtClean="0">
                <a:solidFill>
                  <a:srgbClr val="002060"/>
                </a:solidFill>
                <a:cs typeface="Times New Roman" pitchFamily="18" charset="0"/>
              </a:rPr>
              <a:t>southern hemi</a:t>
            </a:r>
            <a:r>
              <a:rPr lang="en-US" sz="2400" dirty="0" smtClean="0">
                <a:cs typeface="Times New Roman" pitchFamily="18" charset="0"/>
              </a:rPr>
              <a:t>) appears to deflected to </a:t>
            </a:r>
            <a:r>
              <a:rPr lang="en-US" sz="2400" dirty="0" smtClean="0">
                <a:solidFill>
                  <a:srgbClr val="002060"/>
                </a:solidFill>
                <a:cs typeface="Times New Roman" pitchFamily="18" charset="0"/>
              </a:rPr>
              <a:t>west</a:t>
            </a:r>
          </a:p>
          <a:p>
            <a:pPr algn="just" rtl="0">
              <a:lnSpc>
                <a:spcPct val="96000"/>
              </a:lnSpc>
            </a:pPr>
            <a:r>
              <a:rPr lang="en-US" sz="2400" dirty="0" smtClean="0">
                <a:latin typeface="Times New Roman"/>
                <a:cs typeface="Times New Roman" pitchFamily="18" charset="0"/>
              </a:rPr>
              <a:t>This deflection is due to </a:t>
            </a:r>
            <a:r>
              <a:rPr lang="en-US" sz="2400" b="1" dirty="0" smtClean="0">
                <a:solidFill>
                  <a:srgbClr val="FF0066"/>
                </a:solidFill>
                <a:latin typeface="Times New Roman"/>
                <a:cs typeface="Times New Roman" pitchFamily="18" charset="0"/>
              </a:rPr>
              <a:t>earth 'rotation</a:t>
            </a:r>
            <a:endParaRPr lang="en-US" sz="2400" b="1" dirty="0" smtClean="0">
              <a:solidFill>
                <a:srgbClr val="FF0066"/>
              </a:solidFill>
              <a:latin typeface="Times New Roman"/>
              <a:cs typeface="Times New Roman"/>
            </a:endParaRPr>
          </a:p>
        </p:txBody>
      </p:sp>
      <p:sp>
        <p:nvSpPr>
          <p:cNvPr id="7" name="object 8"/>
          <p:cNvSpPr>
            <a:spLocks noChangeArrowheads="1"/>
          </p:cNvSpPr>
          <p:nvPr/>
        </p:nvSpPr>
        <p:spPr bwMode="auto">
          <a:xfrm>
            <a:off x="5029200" y="228600"/>
            <a:ext cx="3352800" cy="9906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EG">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EG"/>
          </a:p>
        </p:txBody>
      </p:sp>
      <p:sp>
        <p:nvSpPr>
          <p:cNvPr id="3" name="عنوان فرعي 2"/>
          <p:cNvSpPr>
            <a:spLocks noGrp="1"/>
          </p:cNvSpPr>
          <p:nvPr>
            <p:ph type="subTitle" idx="1"/>
          </p:nvPr>
        </p:nvSpPr>
        <p:spPr/>
        <p:txBody>
          <a:bodyPr/>
          <a:lstStyle/>
          <a:p>
            <a:endParaRPr lang="ar-E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175"/>
            <a:ext cx="9450388"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52400" y="533400"/>
            <a:ext cx="7924800" cy="6001643"/>
          </a:xfrm>
          <a:prstGeom prst="rect">
            <a:avLst/>
          </a:prstGeom>
          <a:noFill/>
        </p:spPr>
        <p:txBody>
          <a:bodyPr wrap="square" rtlCol="1">
            <a:spAutoFit/>
          </a:bodyPr>
          <a:lstStyle/>
          <a:p>
            <a:pPr algn="l"/>
            <a:r>
              <a:rPr lang="en-US" sz="2400" b="1" dirty="0">
                <a:solidFill>
                  <a:srgbClr val="C00000"/>
                </a:solidFill>
                <a:latin typeface="Times New Roman"/>
                <a:cs typeface="Times New Roman"/>
              </a:rPr>
              <a:t>High </a:t>
            </a:r>
            <a:r>
              <a:rPr lang="en-US" sz="2400" b="1" dirty="0" smtClean="0">
                <a:solidFill>
                  <a:srgbClr val="C00000"/>
                </a:solidFill>
                <a:latin typeface="Times New Roman"/>
                <a:cs typeface="Times New Roman"/>
              </a:rPr>
              <a:t>Pressure</a:t>
            </a:r>
          </a:p>
          <a:p>
            <a:pPr algn="l" rtl="0">
              <a:buFont typeface="Wingdings" pitchFamily="2" charset="2"/>
              <a:buChar char="§"/>
            </a:pPr>
            <a:r>
              <a:rPr lang="en-US" sz="2400" b="1" dirty="0" smtClean="0">
                <a:solidFill>
                  <a:srgbClr val="FF0066"/>
                </a:solidFill>
                <a:cs typeface="Times New Roman" pitchFamily="18" charset="0"/>
              </a:rPr>
              <a:t>Under Stable Condition</a:t>
            </a:r>
          </a:p>
          <a:p>
            <a:pPr algn="l" rtl="0">
              <a:buFont typeface="Wingdings" pitchFamily="2" charset="2"/>
              <a:buChar char="§"/>
            </a:pPr>
            <a:r>
              <a:rPr lang="en-US" sz="2400" dirty="0" smtClean="0">
                <a:cs typeface="Times New Roman" pitchFamily="18" charset="0"/>
              </a:rPr>
              <a:t>Clear Skies </a:t>
            </a:r>
            <a:r>
              <a:rPr lang="en-US" sz="2400" dirty="0">
                <a:cs typeface="Times New Roman" pitchFamily="18" charset="0"/>
              </a:rPr>
              <a:t>, </a:t>
            </a:r>
            <a:r>
              <a:rPr lang="en-US" sz="2400" dirty="0" smtClean="0">
                <a:cs typeface="Times New Roman" pitchFamily="18" charset="0"/>
              </a:rPr>
              <a:t>Light </a:t>
            </a:r>
            <a:r>
              <a:rPr lang="en-US" sz="2400" dirty="0">
                <a:cs typeface="Times New Roman" pitchFamily="18" charset="0"/>
              </a:rPr>
              <a:t>W</a:t>
            </a:r>
            <a:r>
              <a:rPr lang="en-US" sz="2400" dirty="0" smtClean="0">
                <a:cs typeface="Times New Roman" pitchFamily="18" charset="0"/>
              </a:rPr>
              <a:t>inds </a:t>
            </a:r>
            <a:r>
              <a:rPr lang="en-US" sz="2400" dirty="0">
                <a:cs typeface="Times New Roman" pitchFamily="18" charset="0"/>
              </a:rPr>
              <a:t>, </a:t>
            </a:r>
            <a:r>
              <a:rPr lang="en-US" sz="2400" dirty="0" smtClean="0">
                <a:cs typeface="Times New Roman" pitchFamily="18" charset="0"/>
              </a:rPr>
              <a:t>Atmospheric: </a:t>
            </a:r>
            <a:r>
              <a:rPr lang="en-US" sz="2400" b="1" dirty="0" smtClean="0">
                <a:solidFill>
                  <a:srgbClr val="002060"/>
                </a:solidFill>
                <a:cs typeface="Times New Roman" pitchFamily="18" charset="0"/>
              </a:rPr>
              <a:t>Stability</a:t>
            </a:r>
            <a:r>
              <a:rPr lang="en-US" sz="2400" dirty="0" smtClean="0">
                <a:cs typeface="Times New Roman" pitchFamily="18" charset="0"/>
              </a:rPr>
              <a:t> </a:t>
            </a:r>
            <a:endParaRPr lang="en-US" sz="2400" dirty="0">
              <a:cs typeface="Times New Roman" pitchFamily="18" charset="0"/>
            </a:endParaRPr>
          </a:p>
          <a:p>
            <a:pPr algn="just" rtl="0">
              <a:buFont typeface="Wingdings" pitchFamily="2" charset="2"/>
              <a:buChar char="§"/>
            </a:pPr>
            <a:r>
              <a:rPr lang="en-US" sz="2400" dirty="0">
                <a:cs typeface="Times New Roman" pitchFamily="18" charset="0"/>
              </a:rPr>
              <a:t>Vertical motion of </a:t>
            </a:r>
            <a:r>
              <a:rPr lang="en-US" sz="2400" b="1" dirty="0">
                <a:solidFill>
                  <a:srgbClr val="FF0066"/>
                </a:solidFill>
                <a:cs typeface="Times New Roman" pitchFamily="18" charset="0"/>
              </a:rPr>
              <a:t>air downward </a:t>
            </a:r>
          </a:p>
          <a:p>
            <a:pPr algn="just" rtl="0">
              <a:buFont typeface="Wingdings" pitchFamily="2" charset="2"/>
              <a:buChar char="§"/>
            </a:pPr>
            <a:r>
              <a:rPr lang="en-US" sz="2400" b="1" dirty="0">
                <a:solidFill>
                  <a:srgbClr val="FF0066"/>
                </a:solidFill>
                <a:cs typeface="Times New Roman" pitchFamily="18" charset="0"/>
              </a:rPr>
              <a:t>Horizontal motion </a:t>
            </a:r>
            <a:r>
              <a:rPr lang="en-US" sz="2400" dirty="0">
                <a:cs typeface="Times New Roman" pitchFamily="18" charset="0"/>
              </a:rPr>
              <a:t>of air  Is </a:t>
            </a:r>
            <a:r>
              <a:rPr lang="en-US" sz="2400" b="1" dirty="0">
                <a:solidFill>
                  <a:srgbClr val="002060"/>
                </a:solidFill>
                <a:cs typeface="Times New Roman" pitchFamily="18" charset="0"/>
              </a:rPr>
              <a:t>clockwise </a:t>
            </a:r>
            <a:endParaRPr lang="en-US" sz="2400" b="1" dirty="0" smtClean="0">
              <a:solidFill>
                <a:srgbClr val="002060"/>
              </a:solidFill>
              <a:cs typeface="Times New Roman" pitchFamily="18" charset="0"/>
            </a:endParaRPr>
          </a:p>
          <a:p>
            <a:pPr algn="just" rtl="0">
              <a:buFont typeface="Wingdings" pitchFamily="2" charset="2"/>
              <a:buChar char="§"/>
            </a:pPr>
            <a:r>
              <a:rPr lang="en-US" sz="2400" dirty="0" smtClean="0">
                <a:cs typeface="Times New Roman" pitchFamily="18" charset="0"/>
              </a:rPr>
              <a:t>Temperature </a:t>
            </a:r>
            <a:r>
              <a:rPr lang="en-US" sz="2400" dirty="0">
                <a:cs typeface="Times New Roman" pitchFamily="18" charset="0"/>
              </a:rPr>
              <a:t>and humidity vary over great area </a:t>
            </a:r>
          </a:p>
          <a:p>
            <a:pPr algn="just" rtl="0">
              <a:buFont typeface="Wingdings" pitchFamily="2" charset="2"/>
              <a:buChar char="§"/>
            </a:pPr>
            <a:r>
              <a:rPr lang="en-US" sz="2400" dirty="0" smtClean="0">
                <a:cs typeface="Times New Roman" pitchFamily="18" charset="0"/>
              </a:rPr>
              <a:t>Any weather </a:t>
            </a:r>
            <a:r>
              <a:rPr lang="en-US" sz="2400" b="1" dirty="0">
                <a:solidFill>
                  <a:srgbClr val="FF0066"/>
                </a:solidFill>
                <a:cs typeface="Times New Roman" pitchFamily="18" charset="0"/>
              </a:rPr>
              <a:t>change </a:t>
            </a:r>
            <a:r>
              <a:rPr lang="en-US" sz="2400" b="1" dirty="0" smtClean="0">
                <a:solidFill>
                  <a:srgbClr val="FF0066"/>
                </a:solidFill>
                <a:cs typeface="Times New Roman" pitchFamily="18" charset="0"/>
              </a:rPr>
              <a:t>gradual</a:t>
            </a:r>
            <a:endParaRPr lang="en-US" sz="2400" b="1" dirty="0">
              <a:solidFill>
                <a:srgbClr val="FF0066"/>
              </a:solidFill>
              <a:cs typeface="Times New Roman" pitchFamily="18" charset="0"/>
            </a:endParaRPr>
          </a:p>
          <a:p>
            <a:pPr algn="just" rtl="0">
              <a:buFont typeface="Wingdings" pitchFamily="2" charset="2"/>
              <a:buChar char="§"/>
            </a:pPr>
            <a:r>
              <a:rPr lang="en-US" sz="2400" dirty="0">
                <a:cs typeface="Times New Roman" pitchFamily="18" charset="0"/>
              </a:rPr>
              <a:t>The dispersion of pollutants are </a:t>
            </a:r>
            <a:r>
              <a:rPr lang="en-US" sz="2400" b="1" dirty="0">
                <a:solidFill>
                  <a:srgbClr val="FF0066"/>
                </a:solidFill>
                <a:cs typeface="Times New Roman" pitchFamily="18" charset="0"/>
              </a:rPr>
              <a:t>undesirable </a:t>
            </a:r>
            <a:r>
              <a:rPr lang="en-US" sz="2400" b="1" dirty="0" smtClean="0">
                <a:solidFill>
                  <a:srgbClr val="FF0066"/>
                </a:solidFill>
                <a:cs typeface="Times New Roman" pitchFamily="18" charset="0"/>
              </a:rPr>
              <a:t>level</a:t>
            </a:r>
          </a:p>
          <a:p>
            <a:pPr algn="just" rtl="0">
              <a:buFont typeface="Wingdings" pitchFamily="2" charset="2"/>
              <a:buChar char="§"/>
            </a:pPr>
            <a:endParaRPr lang="en-US" sz="2400" b="1" dirty="0" smtClean="0">
              <a:solidFill>
                <a:srgbClr val="FF0066"/>
              </a:solidFill>
              <a:cs typeface="Times New Roman" pitchFamily="18" charset="0"/>
            </a:endParaRPr>
          </a:p>
          <a:p>
            <a:pPr algn="l"/>
            <a:r>
              <a:rPr lang="en-US" sz="2400" b="1" dirty="0" smtClean="0">
                <a:solidFill>
                  <a:srgbClr val="C00000"/>
                </a:solidFill>
                <a:latin typeface="Times New Roman"/>
                <a:cs typeface="Times New Roman"/>
              </a:rPr>
              <a:t>Low Pressure</a:t>
            </a:r>
          </a:p>
          <a:p>
            <a:pPr algn="l"/>
            <a:r>
              <a:rPr lang="en-US" sz="2400" b="1" dirty="0" smtClean="0">
                <a:solidFill>
                  <a:srgbClr val="FF0066"/>
                </a:solidFill>
                <a:cs typeface="Times New Roman" pitchFamily="18" charset="0"/>
              </a:rPr>
              <a:t>Under Unstable Condition </a:t>
            </a:r>
            <a:r>
              <a:rPr lang="ar-EG" sz="2400" dirty="0" smtClean="0">
                <a:cs typeface="Times New Roman" pitchFamily="18" charset="0"/>
              </a:rPr>
              <a:t> </a:t>
            </a:r>
            <a:endParaRPr lang="en-US" sz="2400" dirty="0" smtClean="0">
              <a:cs typeface="Times New Roman" pitchFamily="18" charset="0"/>
            </a:endParaRPr>
          </a:p>
          <a:p>
            <a:pPr algn="l"/>
            <a:r>
              <a:rPr lang="en-US" sz="2400" dirty="0" smtClean="0">
                <a:cs typeface="Times New Roman" pitchFamily="18" charset="0"/>
              </a:rPr>
              <a:t>Cloudy </a:t>
            </a:r>
            <a:r>
              <a:rPr lang="en-US" sz="2400" dirty="0">
                <a:cs typeface="Times New Roman" pitchFamily="18" charset="0"/>
              </a:rPr>
              <a:t>skies , </a:t>
            </a:r>
            <a:r>
              <a:rPr lang="en-US" sz="2400" dirty="0" smtClean="0">
                <a:cs typeface="Times New Roman" pitchFamily="18" charset="0"/>
              </a:rPr>
              <a:t>Gusty </a:t>
            </a:r>
            <a:r>
              <a:rPr lang="en-US" sz="2400" dirty="0">
                <a:cs typeface="Times New Roman" pitchFamily="18" charset="0"/>
              </a:rPr>
              <a:t>winds, </a:t>
            </a:r>
            <a:r>
              <a:rPr lang="en-US" sz="2400" dirty="0" smtClean="0">
                <a:cs typeface="Times New Roman" pitchFamily="18" charset="0"/>
              </a:rPr>
              <a:t>Atmospheric: </a:t>
            </a:r>
            <a:r>
              <a:rPr lang="en-US" sz="2400" b="1" dirty="0" smtClean="0">
                <a:solidFill>
                  <a:srgbClr val="002060"/>
                </a:solidFill>
                <a:cs typeface="Times New Roman" pitchFamily="18" charset="0"/>
              </a:rPr>
              <a:t>Instability</a:t>
            </a:r>
            <a:endParaRPr lang="en-US" sz="2400" b="1" dirty="0">
              <a:solidFill>
                <a:srgbClr val="002060"/>
              </a:solidFill>
              <a:cs typeface="Times New Roman" pitchFamily="18" charset="0"/>
            </a:endParaRPr>
          </a:p>
          <a:p>
            <a:pPr algn="l" rtl="0"/>
            <a:r>
              <a:rPr lang="en-US" sz="2400" dirty="0">
                <a:cs typeface="Times New Roman" pitchFamily="18" charset="0"/>
              </a:rPr>
              <a:t>Vertical motion of </a:t>
            </a:r>
            <a:r>
              <a:rPr lang="en-US" sz="2400" b="1" dirty="0">
                <a:solidFill>
                  <a:srgbClr val="FF0066"/>
                </a:solidFill>
                <a:cs typeface="Times New Roman" pitchFamily="18" charset="0"/>
              </a:rPr>
              <a:t>air </a:t>
            </a:r>
            <a:r>
              <a:rPr lang="en-US" sz="2400" b="1" dirty="0" smtClean="0">
                <a:solidFill>
                  <a:srgbClr val="FF0066"/>
                </a:solidFill>
                <a:cs typeface="Times New Roman" pitchFamily="18" charset="0"/>
              </a:rPr>
              <a:t>upward </a:t>
            </a:r>
            <a:endParaRPr lang="en-US" sz="2400" b="1" dirty="0">
              <a:solidFill>
                <a:srgbClr val="FF0066"/>
              </a:solidFill>
              <a:cs typeface="Times New Roman" pitchFamily="18" charset="0"/>
            </a:endParaRPr>
          </a:p>
          <a:p>
            <a:pPr algn="l" rtl="0"/>
            <a:r>
              <a:rPr lang="en-US" sz="2400" dirty="0">
                <a:cs typeface="Times New Roman" pitchFamily="18" charset="0"/>
              </a:rPr>
              <a:t>Horizontal motion of air  </a:t>
            </a:r>
            <a:r>
              <a:rPr lang="en-US" sz="2400" dirty="0" smtClean="0">
                <a:cs typeface="Times New Roman" pitchFamily="18" charset="0"/>
              </a:rPr>
              <a:t>Is </a:t>
            </a:r>
            <a:r>
              <a:rPr lang="en-US" sz="2400" b="1" dirty="0" smtClean="0">
                <a:solidFill>
                  <a:srgbClr val="002060"/>
                </a:solidFill>
                <a:cs typeface="Times New Roman" pitchFamily="18" charset="0"/>
              </a:rPr>
              <a:t>counter clockwise </a:t>
            </a:r>
          </a:p>
          <a:p>
            <a:pPr algn="l" rtl="0"/>
            <a:r>
              <a:rPr lang="en-US" sz="2400" dirty="0" smtClean="0">
                <a:cs typeface="Times New Roman" pitchFamily="18" charset="0"/>
              </a:rPr>
              <a:t>The </a:t>
            </a:r>
            <a:r>
              <a:rPr lang="en-US" sz="2400" dirty="0">
                <a:cs typeface="Times New Roman" pitchFamily="18" charset="0"/>
              </a:rPr>
              <a:t>dispersion of pollutants </a:t>
            </a:r>
            <a:r>
              <a:rPr lang="en-US" sz="2400" dirty="0" smtClean="0">
                <a:cs typeface="Times New Roman" pitchFamily="18" charset="0"/>
              </a:rPr>
              <a:t>are </a:t>
            </a:r>
            <a:r>
              <a:rPr lang="en-US" sz="2400" b="1" dirty="0" smtClean="0">
                <a:solidFill>
                  <a:srgbClr val="FF0066"/>
                </a:solidFill>
                <a:cs typeface="Times New Roman" pitchFamily="18" charset="0"/>
              </a:rPr>
              <a:t>minimal</a:t>
            </a:r>
            <a:r>
              <a:rPr lang="en-US" sz="2400" dirty="0" smtClean="0">
                <a:cs typeface="Times New Roman" pitchFamily="18" charset="0"/>
              </a:rPr>
              <a:t> </a:t>
            </a:r>
          </a:p>
          <a:p>
            <a:pPr algn="l" rtl="0"/>
            <a:r>
              <a:rPr lang="en-US" sz="2400" dirty="0" smtClean="0">
                <a:cs typeface="Times New Roman" pitchFamily="18" charset="0"/>
              </a:rPr>
              <a:t>  </a:t>
            </a:r>
            <a:endParaRPr lang="en-US" sz="2400" dirty="0">
              <a:cs typeface="Times New Roman" pitchFamily="18" charset="0"/>
            </a:endParaRPr>
          </a:p>
        </p:txBody>
      </p:sp>
    </p:spTree>
    <p:extLst>
      <p:ext uri="{BB962C8B-B14F-4D97-AF65-F5344CB8AC3E}">
        <p14:creationId xmlns:p14="http://schemas.microsoft.com/office/powerpoint/2010/main" val="3107277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0"/>
            <a:ext cx="9753600" cy="7086600"/>
          </a:xfrm>
          <a:prstGeom prst="rect">
            <a:avLst/>
          </a:prstGeom>
          <a:noFill/>
          <a:ln w="9525">
            <a:noFill/>
            <a:miter lim="800000"/>
            <a:headEnd/>
            <a:tailEnd/>
          </a:ln>
        </p:spPr>
      </p:pic>
      <p:sp>
        <p:nvSpPr>
          <p:cNvPr id="5" name="Rectangle 4"/>
          <p:cNvSpPr/>
          <p:nvPr/>
        </p:nvSpPr>
        <p:spPr>
          <a:xfrm>
            <a:off x="0" y="0"/>
            <a:ext cx="9144000" cy="10478702"/>
          </a:xfrm>
          <a:prstGeom prst="rect">
            <a:avLst/>
          </a:prstGeom>
        </p:spPr>
        <p:txBody>
          <a:bodyPr wrap="square">
            <a:spAutoFit/>
          </a:bodyPr>
          <a:lstStyle/>
          <a:p>
            <a:pPr algn="l" rtl="0">
              <a:lnSpc>
                <a:spcPct val="96000"/>
              </a:lnSpc>
              <a:spcBef>
                <a:spcPts val="350"/>
              </a:spcBef>
            </a:pPr>
            <a:endParaRPr lang="en-US" sz="2800" b="1" dirty="0" smtClean="0">
              <a:solidFill>
                <a:srgbClr val="FF0000"/>
              </a:solidFill>
              <a:cs typeface="Times New Roman" pitchFamily="18" charset="0"/>
            </a:endParaRPr>
          </a:p>
          <a:p>
            <a:pPr algn="l" rtl="0">
              <a:lnSpc>
                <a:spcPct val="96000"/>
              </a:lnSpc>
              <a:spcBef>
                <a:spcPts val="350"/>
              </a:spcBef>
            </a:pPr>
            <a:r>
              <a:rPr lang="en-US" sz="2800" b="1" dirty="0" smtClean="0">
                <a:solidFill>
                  <a:srgbClr val="FF0000"/>
                </a:solidFill>
                <a:cs typeface="Times New Roman" pitchFamily="18" charset="0"/>
              </a:rPr>
              <a:t>Gravity </a:t>
            </a:r>
            <a:r>
              <a:rPr lang="en-US" sz="2800" dirty="0" smtClean="0">
                <a:cs typeface="Times New Roman" pitchFamily="18" charset="0"/>
              </a:rPr>
              <a:t>Is held closely to earth`s surface by gravitational force according to Newton `low</a:t>
            </a:r>
          </a:p>
          <a:p>
            <a:pPr algn="l" rtl="0">
              <a:lnSpc>
                <a:spcPct val="96000"/>
              </a:lnSpc>
              <a:spcBef>
                <a:spcPts val="350"/>
              </a:spcBef>
            </a:pPr>
            <a:endParaRPr lang="en-US" sz="2800" dirty="0" smtClean="0">
              <a:cs typeface="Times New Roman" pitchFamily="18" charset="0"/>
            </a:endParaRPr>
          </a:p>
          <a:p>
            <a:pPr algn="l" rtl="0">
              <a:lnSpc>
                <a:spcPct val="96000"/>
              </a:lnSpc>
              <a:spcBef>
                <a:spcPts val="350"/>
              </a:spcBef>
            </a:pPr>
            <a:endParaRPr lang="en-US" sz="2800" dirty="0" smtClean="0">
              <a:cs typeface="Times New Roman" pitchFamily="18" charset="0"/>
            </a:endParaRPr>
          </a:p>
          <a:p>
            <a:pPr algn="l" rtl="0">
              <a:lnSpc>
                <a:spcPct val="96000"/>
              </a:lnSpc>
              <a:spcBef>
                <a:spcPts val="350"/>
              </a:spcBef>
            </a:pPr>
            <a:endParaRPr lang="en-US" sz="2800" dirty="0" smtClean="0">
              <a:cs typeface="Times New Roman" pitchFamily="18" charset="0"/>
            </a:endParaRPr>
          </a:p>
          <a:p>
            <a:pPr marL="766763" algn="l" rtl="0">
              <a:lnSpc>
                <a:spcPct val="96000"/>
              </a:lnSpc>
              <a:spcBef>
                <a:spcPts val="350"/>
              </a:spcBef>
            </a:pPr>
            <a:r>
              <a:rPr lang="en-US" sz="2800" b="1" dirty="0" smtClean="0">
                <a:solidFill>
                  <a:srgbClr val="FF0000"/>
                </a:solidFill>
                <a:cs typeface="Times New Roman" pitchFamily="18" charset="0"/>
              </a:rPr>
              <a:t>F= G m</a:t>
            </a:r>
            <a:r>
              <a:rPr lang="en-US" sz="2800" b="1" baseline="-25000" dirty="0" smtClean="0">
                <a:solidFill>
                  <a:srgbClr val="FF0000"/>
                </a:solidFill>
                <a:cs typeface="Times New Roman" pitchFamily="18" charset="0"/>
              </a:rPr>
              <a:t>1</a:t>
            </a:r>
            <a:r>
              <a:rPr lang="en-US" sz="2800" b="1" dirty="0" smtClean="0">
                <a:solidFill>
                  <a:srgbClr val="FF0000"/>
                </a:solidFill>
                <a:cs typeface="Times New Roman" pitchFamily="18" charset="0"/>
              </a:rPr>
              <a:t>m</a:t>
            </a:r>
            <a:r>
              <a:rPr lang="en-US" sz="2800" b="1" baseline="-25000" dirty="0" smtClean="0">
                <a:solidFill>
                  <a:srgbClr val="FF0000"/>
                </a:solidFill>
                <a:cs typeface="Times New Roman" pitchFamily="18" charset="0"/>
              </a:rPr>
              <a:t>2 </a:t>
            </a:r>
            <a:r>
              <a:rPr lang="en-US" sz="2800" b="1" dirty="0" smtClean="0">
                <a:solidFill>
                  <a:srgbClr val="FF0000"/>
                </a:solidFill>
                <a:cs typeface="Times New Roman" pitchFamily="18" charset="0"/>
              </a:rPr>
              <a:t>/r</a:t>
            </a:r>
            <a:r>
              <a:rPr lang="en-US" sz="2400" b="1" baseline="30000" dirty="0" smtClean="0">
                <a:solidFill>
                  <a:srgbClr val="FF0000"/>
                </a:solidFill>
                <a:cs typeface="Times New Roman" pitchFamily="18" charset="0"/>
              </a:rPr>
              <a:t>2</a:t>
            </a:r>
          </a:p>
          <a:p>
            <a:pPr marL="766763" algn="l" rtl="0">
              <a:lnSpc>
                <a:spcPct val="96000"/>
              </a:lnSpc>
              <a:spcBef>
                <a:spcPts val="350"/>
              </a:spcBef>
            </a:pPr>
            <a:r>
              <a:rPr lang="en-US" sz="2400" b="1" dirty="0" smtClean="0">
                <a:solidFill>
                  <a:srgbClr val="FF0000"/>
                </a:solidFill>
                <a:cs typeface="Times New Roman" pitchFamily="18" charset="0"/>
              </a:rPr>
              <a:t>m</a:t>
            </a:r>
            <a:r>
              <a:rPr lang="en-US" sz="2400" b="1" baseline="-25000" dirty="0" smtClean="0">
                <a:solidFill>
                  <a:srgbClr val="FF0000"/>
                </a:solidFill>
                <a:cs typeface="Times New Roman" pitchFamily="18" charset="0"/>
              </a:rPr>
              <a:t>1</a:t>
            </a:r>
            <a:r>
              <a:rPr lang="en-US" sz="2400" b="1" dirty="0" smtClean="0">
                <a:solidFill>
                  <a:srgbClr val="FF0000"/>
                </a:solidFill>
                <a:cs typeface="Times New Roman" pitchFamily="18" charset="0"/>
              </a:rPr>
              <a:t>m = </a:t>
            </a:r>
            <a:r>
              <a:rPr lang="en-US" sz="2800" dirty="0" smtClean="0">
                <a:cs typeface="Times New Roman" pitchFamily="18" charset="0"/>
              </a:rPr>
              <a:t>masses of 2 bodies</a:t>
            </a:r>
          </a:p>
          <a:p>
            <a:pPr marL="766763" algn="l" rtl="0">
              <a:lnSpc>
                <a:spcPct val="96000"/>
              </a:lnSpc>
              <a:spcBef>
                <a:spcPts val="350"/>
              </a:spcBef>
            </a:pPr>
            <a:r>
              <a:rPr lang="en-US" sz="2800" b="1" dirty="0" smtClean="0">
                <a:solidFill>
                  <a:srgbClr val="FF0000"/>
                </a:solidFill>
                <a:cs typeface="Times New Roman" pitchFamily="18" charset="0"/>
              </a:rPr>
              <a:t>G = </a:t>
            </a:r>
            <a:r>
              <a:rPr lang="en-US" sz="2800" dirty="0" smtClean="0">
                <a:cs typeface="Times New Roman" pitchFamily="18" charset="0"/>
              </a:rPr>
              <a:t>universal constant of </a:t>
            </a:r>
            <a:r>
              <a:rPr lang="en-US" sz="2800" b="1" dirty="0" smtClean="0">
                <a:solidFill>
                  <a:srgbClr val="FF0000"/>
                </a:solidFill>
                <a:cs typeface="Times New Roman" pitchFamily="18" charset="0"/>
              </a:rPr>
              <a:t>6.67x 10-11m2/kg2</a:t>
            </a:r>
          </a:p>
          <a:p>
            <a:pPr marL="766763" algn="l" rtl="0">
              <a:lnSpc>
                <a:spcPct val="96000"/>
              </a:lnSpc>
              <a:spcBef>
                <a:spcPts val="350"/>
              </a:spcBef>
            </a:pPr>
            <a:r>
              <a:rPr lang="en-US" sz="2800" b="1" dirty="0" smtClean="0">
                <a:solidFill>
                  <a:srgbClr val="FF0000"/>
                </a:solidFill>
                <a:cs typeface="Times New Roman" pitchFamily="18" charset="0"/>
              </a:rPr>
              <a:t>R = </a:t>
            </a:r>
            <a:r>
              <a:rPr lang="en-US" sz="2800" dirty="0" smtClean="0">
                <a:cs typeface="Times New Roman" pitchFamily="18" charset="0"/>
              </a:rPr>
              <a:t>distance between bodies</a:t>
            </a:r>
          </a:p>
          <a:p>
            <a:pPr marL="766763" algn="l" rtl="0">
              <a:lnSpc>
                <a:spcPct val="96000"/>
              </a:lnSpc>
              <a:spcBef>
                <a:spcPts val="350"/>
              </a:spcBef>
            </a:pPr>
            <a:r>
              <a:rPr lang="en-US" sz="2400" b="1" dirty="0" smtClean="0">
                <a:solidFill>
                  <a:srgbClr val="002060"/>
                </a:solidFill>
                <a:cs typeface="Times New Roman" pitchFamily="18" charset="0"/>
              </a:rPr>
              <a:t>Gravity: </a:t>
            </a:r>
            <a:r>
              <a:rPr lang="en-US" sz="2400" dirty="0" smtClean="0">
                <a:cs typeface="Times New Roman" pitchFamily="18" charset="0"/>
              </a:rPr>
              <a:t>1- affects    1- </a:t>
            </a:r>
            <a:r>
              <a:rPr lang="en-US" sz="2400" b="1" dirty="0" smtClean="0">
                <a:solidFill>
                  <a:srgbClr val="FF0066"/>
                </a:solidFill>
                <a:cs typeface="Times New Roman" pitchFamily="18" charset="0"/>
              </a:rPr>
              <a:t>vertical</a:t>
            </a:r>
            <a:r>
              <a:rPr lang="en-US" sz="2400" dirty="0" smtClean="0">
                <a:cs typeface="Times New Roman" pitchFamily="18" charset="0"/>
              </a:rPr>
              <a:t> air motion </a:t>
            </a:r>
          </a:p>
          <a:p>
            <a:pPr marL="766763" algn="l" rtl="0">
              <a:lnSpc>
                <a:spcPct val="96000"/>
              </a:lnSpc>
              <a:spcBef>
                <a:spcPts val="350"/>
              </a:spcBef>
            </a:pPr>
            <a:r>
              <a:rPr lang="en-US" sz="2400" dirty="0" smtClean="0">
                <a:cs typeface="Times New Roman" pitchFamily="18" charset="0"/>
              </a:rPr>
              <a:t>                                    2- </a:t>
            </a:r>
            <a:r>
              <a:rPr lang="en-US" sz="2400" b="1" dirty="0" smtClean="0">
                <a:solidFill>
                  <a:srgbClr val="FF0066"/>
                </a:solidFill>
                <a:cs typeface="Times New Roman" pitchFamily="18" charset="0"/>
              </a:rPr>
              <a:t>planetary</a:t>
            </a:r>
            <a:r>
              <a:rPr lang="en-US" sz="2400" dirty="0" smtClean="0">
                <a:cs typeface="Times New Roman" pitchFamily="18" charset="0"/>
              </a:rPr>
              <a:t> air circulation</a:t>
            </a:r>
          </a:p>
          <a:p>
            <a:pPr marL="766763" algn="l" rtl="0">
              <a:lnSpc>
                <a:spcPct val="96000"/>
              </a:lnSpc>
              <a:spcBef>
                <a:spcPts val="350"/>
              </a:spcBef>
            </a:pPr>
            <a:r>
              <a:rPr lang="en-US" sz="2400" dirty="0" smtClean="0">
                <a:cs typeface="Times New Roman" pitchFamily="18" charset="0"/>
              </a:rPr>
              <a:t>Because of density changes associated with thermal conditions</a:t>
            </a:r>
          </a:p>
          <a:p>
            <a:pPr marL="766763" algn="l" rtl="0">
              <a:lnSpc>
                <a:spcPct val="96000"/>
              </a:lnSpc>
              <a:spcBef>
                <a:spcPts val="350"/>
              </a:spcBef>
            </a:pPr>
            <a:r>
              <a:rPr lang="en-US" sz="2400" dirty="0" smtClean="0">
                <a:cs typeface="Times New Roman" pitchFamily="18" charset="0"/>
              </a:rPr>
              <a:t>           2- Play a significant role in removing </a:t>
            </a:r>
            <a:r>
              <a:rPr lang="en-US" sz="2400" b="1" dirty="0" smtClean="0">
                <a:solidFill>
                  <a:srgbClr val="FF0066"/>
                </a:solidFill>
                <a:cs typeface="Times New Roman" pitchFamily="18" charset="0"/>
              </a:rPr>
              <a:t>atmospheric aerosols </a:t>
            </a:r>
          </a:p>
          <a:p>
            <a:pPr marL="766763" algn="l" rtl="0">
              <a:lnSpc>
                <a:spcPct val="96000"/>
              </a:lnSpc>
              <a:spcBef>
                <a:spcPts val="350"/>
              </a:spcBef>
            </a:pPr>
            <a:r>
              <a:rPr lang="en-US" sz="2400" dirty="0" smtClean="0">
                <a:cs typeface="Times New Roman" pitchFamily="18" charset="0"/>
              </a:rPr>
              <a:t>                                    </a:t>
            </a:r>
          </a:p>
          <a:p>
            <a:pPr marL="766763" algn="l" rtl="0">
              <a:lnSpc>
                <a:spcPct val="96000"/>
              </a:lnSpc>
              <a:spcBef>
                <a:spcPts val="350"/>
              </a:spcBef>
            </a:pPr>
            <a:endParaRPr lang="en-US" sz="2400" dirty="0" smtClean="0">
              <a:solidFill>
                <a:srgbClr val="002060"/>
              </a:solidFill>
              <a:cs typeface="Times New Roman" pitchFamily="18" charset="0"/>
            </a:endParaRPr>
          </a:p>
          <a:p>
            <a:pPr marL="766763" algn="l" rtl="0">
              <a:lnSpc>
                <a:spcPct val="96000"/>
              </a:lnSpc>
              <a:spcBef>
                <a:spcPts val="350"/>
              </a:spcBef>
            </a:pPr>
            <a:endParaRPr lang="en-US" sz="2800" dirty="0" smtClean="0">
              <a:cs typeface="Times New Roman" pitchFamily="18" charset="0"/>
            </a:endParaRPr>
          </a:p>
          <a:p>
            <a:pPr marL="766763" algn="l" rtl="0">
              <a:lnSpc>
                <a:spcPct val="96000"/>
              </a:lnSpc>
              <a:spcBef>
                <a:spcPts val="350"/>
              </a:spcBef>
            </a:pPr>
            <a:endParaRPr lang="en-US" sz="2800" dirty="0" smtClean="0">
              <a:cs typeface="Times New Roman" pitchFamily="18" charset="0"/>
            </a:endParaRPr>
          </a:p>
          <a:p>
            <a:pPr marL="766763" algn="l" rtl="0">
              <a:lnSpc>
                <a:spcPct val="96000"/>
              </a:lnSpc>
              <a:spcBef>
                <a:spcPts val="350"/>
              </a:spcBef>
            </a:pPr>
            <a:endParaRPr lang="en-US" sz="2800" dirty="0" smtClean="0">
              <a:cs typeface="Times New Roman" pitchFamily="18" charset="0"/>
            </a:endParaRPr>
          </a:p>
          <a:p>
            <a:pPr marL="766763" algn="l" rtl="0">
              <a:lnSpc>
                <a:spcPct val="96000"/>
              </a:lnSpc>
              <a:spcBef>
                <a:spcPts val="350"/>
              </a:spcBef>
            </a:pPr>
            <a:endParaRPr lang="en-US" sz="2800" dirty="0" smtClean="0">
              <a:cs typeface="Times New Roman" pitchFamily="18" charset="0"/>
            </a:endParaRPr>
          </a:p>
          <a:p>
            <a:pPr marL="766763" algn="l" rtl="0">
              <a:lnSpc>
                <a:spcPct val="96000"/>
              </a:lnSpc>
              <a:spcBef>
                <a:spcPts val="350"/>
              </a:spcBef>
            </a:pPr>
            <a:endParaRPr lang="en-US" sz="2400" b="1" baseline="30000" dirty="0" smtClean="0">
              <a:solidFill>
                <a:srgbClr val="FF0000"/>
              </a:solidFill>
              <a:cs typeface="Times New Roman" pitchFamily="18" charset="0"/>
            </a:endParaRPr>
          </a:p>
          <a:p>
            <a:pPr marL="766763" algn="l" rtl="0">
              <a:lnSpc>
                <a:spcPct val="96000"/>
              </a:lnSpc>
              <a:spcBef>
                <a:spcPts val="350"/>
              </a:spcBef>
            </a:pPr>
            <a:endParaRPr lang="en-US" sz="2800" b="1" baseline="30000" dirty="0" smtClean="0">
              <a:solidFill>
                <a:srgbClr val="FF0000"/>
              </a:solidFill>
              <a:cs typeface="Times New Roman" pitchFamily="18" charset="0"/>
            </a:endParaRPr>
          </a:p>
          <a:p>
            <a:pPr marL="766763" algn="l" rtl="0">
              <a:lnSpc>
                <a:spcPct val="96000"/>
              </a:lnSpc>
              <a:spcBef>
                <a:spcPts val="350"/>
              </a:spcBef>
            </a:pPr>
            <a:endParaRPr lang="en-US" sz="2800" b="1" dirty="0" smtClean="0">
              <a:solidFill>
                <a:srgbClr val="FF0000"/>
              </a:solidFill>
              <a:cs typeface="Times New Roman" pitchFamily="18" charset="0"/>
            </a:endParaRPr>
          </a:p>
          <a:p>
            <a:pPr marL="766763" algn="ctr">
              <a:lnSpc>
                <a:spcPct val="96000"/>
              </a:lnSpc>
              <a:spcBef>
                <a:spcPts val="350"/>
              </a:spcBef>
            </a:pPr>
            <a:endParaRPr lang="ar-EG" sz="2800" dirty="0" smtClean="0"/>
          </a:p>
        </p:txBody>
      </p:sp>
      <p:sp>
        <p:nvSpPr>
          <p:cNvPr id="7" name="object 3"/>
          <p:cNvSpPr>
            <a:spLocks noChangeArrowheads="1"/>
          </p:cNvSpPr>
          <p:nvPr/>
        </p:nvSpPr>
        <p:spPr bwMode="auto">
          <a:xfrm>
            <a:off x="5105400" y="1143000"/>
            <a:ext cx="4038600" cy="20574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EG">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solidFill>
                  <a:srgbClr val="C00000"/>
                </a:solidFill>
              </a:rPr>
              <a:t>wind</a:t>
            </a:r>
            <a:endParaRPr lang="ar-EG" b="1" dirty="0">
              <a:solidFill>
                <a:srgbClr val="C00000"/>
              </a:solidFill>
            </a:endParaRPr>
          </a:p>
        </p:txBody>
      </p:sp>
      <p:sp>
        <p:nvSpPr>
          <p:cNvPr id="3" name="Subtitle 2"/>
          <p:cNvSpPr>
            <a:spLocks noGrp="1"/>
          </p:cNvSpPr>
          <p:nvPr>
            <p:ph type="subTitle" idx="1"/>
          </p:nvPr>
        </p:nvSpPr>
        <p:spPr/>
        <p:txBody>
          <a:bodyPr/>
          <a:lstStyle/>
          <a:p>
            <a:endParaRPr lang="ar-EG" dirty="0"/>
          </a:p>
        </p:txBody>
      </p:sp>
      <p:grpSp>
        <p:nvGrpSpPr>
          <p:cNvPr id="4" name="Group 17"/>
          <p:cNvGrpSpPr>
            <a:grpSpLocks/>
          </p:cNvGrpSpPr>
          <p:nvPr/>
        </p:nvGrpSpPr>
        <p:grpSpPr bwMode="auto">
          <a:xfrm>
            <a:off x="1600200" y="1897063"/>
            <a:ext cx="6248400" cy="4749800"/>
            <a:chOff x="912" y="1099"/>
            <a:chExt cx="3936" cy="2992"/>
          </a:xfrm>
        </p:grpSpPr>
        <p:sp>
          <p:nvSpPr>
            <p:cNvPr id="5" name="AutoShape 12"/>
            <p:cNvSpPr>
              <a:spLocks noChangeAspect="1" noChangeArrowheads="1"/>
            </p:cNvSpPr>
            <p:nvPr/>
          </p:nvSpPr>
          <p:spPr bwMode="auto">
            <a:xfrm>
              <a:off x="912" y="1099"/>
              <a:ext cx="3936" cy="2992"/>
            </a:xfrm>
            <a:prstGeom prst="roundRect">
              <a:avLst>
                <a:gd name="adj" fmla="val 22130"/>
              </a:avLst>
            </a:prstGeom>
            <a:solidFill>
              <a:srgbClr val="FFFFFF"/>
            </a:solidFill>
            <a:ln w="12700">
              <a:noFill/>
              <a:miter lim="800000"/>
              <a:headEnd type="none" w="sm" len="sm"/>
              <a:tailEnd type="none" w="sm" len="sm"/>
            </a:ln>
            <a:effectLst/>
          </p:spPr>
          <p:txBody>
            <a:bodyPr wrap="none" anchor="ctr"/>
            <a:lstStyle/>
            <a:p>
              <a:endParaRPr lang="ar-EG">
                <a:solidFill>
                  <a:prstClr val="black"/>
                </a:solidFill>
              </a:endParaRPr>
            </a:p>
          </p:txBody>
        </p:sp>
        <p:pic>
          <p:nvPicPr>
            <p:cNvPr id="6" name="Picture 16"/>
            <p:cNvPicPr>
              <a:picLocks noChangeAspect="1" noChangeArrowheads="1"/>
            </p:cNvPicPr>
            <p:nvPr/>
          </p:nvPicPr>
          <p:blipFill>
            <a:blip r:embed="rId2" cstate="print"/>
            <a:srcRect/>
            <a:stretch>
              <a:fillRect/>
            </a:stretch>
          </p:blipFill>
          <p:spPr bwMode="auto">
            <a:xfrm>
              <a:off x="1152" y="1428"/>
              <a:ext cx="3457" cy="2334"/>
            </a:xfrm>
            <a:prstGeom prst="rect">
              <a:avLst/>
            </a:prstGeom>
            <a:noFill/>
          </p:spPr>
        </p:pic>
      </p:grpSp>
    </p:spTree>
    <p:extLst>
      <p:ext uri="{BB962C8B-B14F-4D97-AF65-F5344CB8AC3E}">
        <p14:creationId xmlns:p14="http://schemas.microsoft.com/office/powerpoint/2010/main" val="2286549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odeling_photo"/>
          <p:cNvPicPr>
            <a:picLocks noChangeAspect="1" noChangeArrowheads="1"/>
          </p:cNvPicPr>
          <p:nvPr/>
        </p:nvPicPr>
        <p:blipFill>
          <a:blip r:embed="rId2" cstate="print"/>
          <a:srcRect/>
          <a:stretch>
            <a:fillRect/>
          </a:stretch>
        </p:blipFill>
        <p:spPr bwMode="auto">
          <a:xfrm>
            <a:off x="0" y="257676"/>
            <a:ext cx="8763000" cy="6572250"/>
          </a:xfrm>
          <a:prstGeom prst="rect">
            <a:avLst/>
          </a:prstGeom>
          <a:noFill/>
        </p:spPr>
      </p:pic>
      <p:pic>
        <p:nvPicPr>
          <p:cNvPr id="3" name="Picture 5" descr="modeling_photo"/>
          <p:cNvPicPr>
            <a:picLocks noChangeAspect="1" noChangeArrowheads="1"/>
          </p:cNvPicPr>
          <p:nvPr/>
        </p:nvPicPr>
        <p:blipFill>
          <a:blip r:embed="rId2" cstate="print"/>
          <a:srcRect/>
          <a:stretch>
            <a:fillRect/>
          </a:stretch>
        </p:blipFill>
        <p:spPr bwMode="auto">
          <a:xfrm>
            <a:off x="-24063" y="410076"/>
            <a:ext cx="8763000" cy="65722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l" eaLnBrk="1" hangingPunct="1"/>
            <a:r>
              <a:rPr lang="en-US" sz="3200" b="1" dirty="0" smtClean="0">
                <a:solidFill>
                  <a:srgbClr val="002060"/>
                </a:solidFill>
              </a:rPr>
              <a:t>Global convection currents</a:t>
            </a:r>
          </a:p>
        </p:txBody>
      </p:sp>
      <p:sp>
        <p:nvSpPr>
          <p:cNvPr id="17411" name="Text Box 3"/>
          <p:cNvSpPr txBox="1">
            <a:spLocks noChangeArrowheads="1"/>
          </p:cNvSpPr>
          <p:nvPr/>
        </p:nvSpPr>
        <p:spPr bwMode="auto">
          <a:xfrm>
            <a:off x="7119938" y="6350000"/>
            <a:ext cx="1876425" cy="274638"/>
          </a:xfrm>
          <a:prstGeom prst="rect">
            <a:avLst/>
          </a:prstGeom>
          <a:noFill/>
          <a:ln w="9525">
            <a:noFill/>
            <a:miter lim="800000"/>
            <a:headEnd/>
            <a:tailEnd/>
          </a:ln>
        </p:spPr>
        <p:txBody>
          <a:bodyPr>
            <a:spAutoFit/>
          </a:bodyPr>
          <a:lstStyle/>
          <a:p>
            <a:pPr>
              <a:spcBef>
                <a:spcPct val="50000"/>
              </a:spcBef>
            </a:pPr>
            <a:r>
              <a:rPr lang="en-US" sz="1200" b="1">
                <a:solidFill>
                  <a:srgbClr val="336633"/>
                </a:solidFill>
                <a:latin typeface="Arial" pitchFamily="34" charset="0"/>
              </a:rPr>
              <a:t>Figure 11.10a</a:t>
            </a:r>
            <a:endParaRPr lang="en-US" sz="2400" i="1">
              <a:solidFill>
                <a:prstClr val="black"/>
              </a:solidFill>
              <a:latin typeface="Times" pitchFamily="18" charset="0"/>
            </a:endParaRPr>
          </a:p>
        </p:txBody>
      </p:sp>
      <p:pic>
        <p:nvPicPr>
          <p:cNvPr id="17412" name="Picture 4"/>
          <p:cNvPicPr>
            <a:picLocks noChangeAspect="1" noChangeArrowheads="1"/>
          </p:cNvPicPr>
          <p:nvPr/>
        </p:nvPicPr>
        <p:blipFill>
          <a:blip r:embed="rId2" cstate="print"/>
          <a:srcRect l="28429" r="28867" b="6917"/>
          <a:stretch>
            <a:fillRect/>
          </a:stretch>
        </p:blipFill>
        <p:spPr bwMode="auto">
          <a:xfrm>
            <a:off x="5073650" y="1295400"/>
            <a:ext cx="3492500" cy="5410200"/>
          </a:xfrm>
          <a:prstGeom prst="rect">
            <a:avLst/>
          </a:prstGeom>
          <a:noFill/>
          <a:ln w="9525">
            <a:noFill/>
            <a:miter lim="800000"/>
            <a:headEnd/>
            <a:tailEnd/>
          </a:ln>
        </p:spPr>
      </p:pic>
      <p:sp>
        <p:nvSpPr>
          <p:cNvPr id="17413" name="Line 5"/>
          <p:cNvSpPr>
            <a:spLocks noChangeShapeType="1"/>
          </p:cNvSpPr>
          <p:nvPr/>
        </p:nvSpPr>
        <p:spPr bwMode="auto">
          <a:xfrm>
            <a:off x="3514725" y="1466850"/>
            <a:ext cx="2495550" cy="404813"/>
          </a:xfrm>
          <a:prstGeom prst="line">
            <a:avLst/>
          </a:prstGeom>
          <a:noFill/>
          <a:ln w="19050">
            <a:solidFill>
              <a:schemeClr val="tx1"/>
            </a:solidFill>
            <a:round/>
            <a:headEnd/>
            <a:tailEnd/>
          </a:ln>
        </p:spPr>
        <p:txBody>
          <a:bodyPr wrap="none" anchor="ctr"/>
          <a:lstStyle/>
          <a:p>
            <a:endParaRPr lang="ar-EG">
              <a:solidFill>
                <a:prstClr val="black"/>
              </a:solidFill>
            </a:endParaRPr>
          </a:p>
        </p:txBody>
      </p:sp>
      <p:sp>
        <p:nvSpPr>
          <p:cNvPr id="17414" name="Line 6"/>
          <p:cNvSpPr>
            <a:spLocks noChangeShapeType="1"/>
          </p:cNvSpPr>
          <p:nvPr/>
        </p:nvSpPr>
        <p:spPr bwMode="auto">
          <a:xfrm flipV="1">
            <a:off x="4138613" y="2287588"/>
            <a:ext cx="2035175" cy="427037"/>
          </a:xfrm>
          <a:prstGeom prst="line">
            <a:avLst/>
          </a:prstGeom>
          <a:noFill/>
          <a:ln w="19050">
            <a:solidFill>
              <a:schemeClr val="tx1"/>
            </a:solidFill>
            <a:round/>
            <a:headEnd/>
            <a:tailEnd/>
          </a:ln>
        </p:spPr>
        <p:txBody>
          <a:bodyPr wrap="none" anchor="ctr"/>
          <a:lstStyle/>
          <a:p>
            <a:endParaRPr lang="ar-EG">
              <a:solidFill>
                <a:prstClr val="black"/>
              </a:solidFill>
            </a:endParaRPr>
          </a:p>
        </p:txBody>
      </p:sp>
      <p:sp>
        <p:nvSpPr>
          <p:cNvPr id="17415" name="Line 7"/>
          <p:cNvSpPr>
            <a:spLocks noChangeShapeType="1"/>
          </p:cNvSpPr>
          <p:nvPr/>
        </p:nvSpPr>
        <p:spPr bwMode="auto">
          <a:xfrm flipH="1">
            <a:off x="4838700" y="2584450"/>
            <a:ext cx="1533525" cy="908050"/>
          </a:xfrm>
          <a:prstGeom prst="line">
            <a:avLst/>
          </a:prstGeom>
          <a:noFill/>
          <a:ln w="19050">
            <a:solidFill>
              <a:schemeClr val="tx1"/>
            </a:solidFill>
            <a:round/>
            <a:headEnd/>
            <a:tailEnd/>
          </a:ln>
        </p:spPr>
        <p:txBody>
          <a:bodyPr wrap="none" anchor="ctr"/>
          <a:lstStyle/>
          <a:p>
            <a:endParaRPr lang="ar-EG">
              <a:solidFill>
                <a:prstClr val="black"/>
              </a:solidFill>
            </a:endParaRPr>
          </a:p>
        </p:txBody>
      </p:sp>
      <p:sp>
        <p:nvSpPr>
          <p:cNvPr id="17416" name="Text Box 8"/>
          <p:cNvSpPr txBox="1">
            <a:spLocks noChangeArrowheads="1"/>
          </p:cNvSpPr>
          <p:nvPr/>
        </p:nvSpPr>
        <p:spPr bwMode="auto">
          <a:xfrm>
            <a:off x="261938" y="1295400"/>
            <a:ext cx="3363912" cy="646331"/>
          </a:xfrm>
          <a:prstGeom prst="rect">
            <a:avLst/>
          </a:prstGeom>
          <a:solidFill>
            <a:schemeClr val="bg1"/>
          </a:solidFill>
          <a:ln w="9525">
            <a:solidFill>
              <a:schemeClr val="tx1"/>
            </a:solidFill>
            <a:miter lim="800000"/>
            <a:headEnd/>
            <a:tailEnd/>
          </a:ln>
        </p:spPr>
        <p:txBody>
          <a:bodyPr wrap="square">
            <a:spAutoFit/>
          </a:bodyPr>
          <a:lstStyle/>
          <a:p>
            <a:r>
              <a:rPr lang="en-US" i="1">
                <a:solidFill>
                  <a:prstClr val="black"/>
                </a:solidFill>
              </a:rPr>
              <a:t>Hadley cells: air rises at equator, falls at 30º latitude.</a:t>
            </a:r>
            <a:endParaRPr lang="en-US">
              <a:solidFill>
                <a:prstClr val="black"/>
              </a:solidFill>
            </a:endParaRPr>
          </a:p>
        </p:txBody>
      </p:sp>
      <p:sp>
        <p:nvSpPr>
          <p:cNvPr id="17417" name="Text Box 9"/>
          <p:cNvSpPr txBox="1">
            <a:spLocks noChangeArrowheads="1"/>
          </p:cNvSpPr>
          <p:nvPr/>
        </p:nvSpPr>
        <p:spPr bwMode="auto">
          <a:xfrm>
            <a:off x="795338" y="2398713"/>
            <a:ext cx="3363912" cy="646331"/>
          </a:xfrm>
          <a:prstGeom prst="rect">
            <a:avLst/>
          </a:prstGeom>
          <a:solidFill>
            <a:schemeClr val="bg1"/>
          </a:solidFill>
          <a:ln w="9525">
            <a:solidFill>
              <a:schemeClr val="tx1"/>
            </a:solidFill>
            <a:miter lim="800000"/>
            <a:headEnd/>
            <a:tailEnd/>
          </a:ln>
        </p:spPr>
        <p:txBody>
          <a:bodyPr wrap="square">
            <a:spAutoFit/>
          </a:bodyPr>
          <a:lstStyle/>
          <a:p>
            <a:r>
              <a:rPr lang="en-US" i="1" dirty="0" err="1">
                <a:solidFill>
                  <a:prstClr val="black"/>
                </a:solidFill>
              </a:rPr>
              <a:t>Ferrel</a:t>
            </a:r>
            <a:r>
              <a:rPr lang="en-US" i="1" dirty="0">
                <a:solidFill>
                  <a:prstClr val="black"/>
                </a:solidFill>
              </a:rPr>
              <a:t> cells: air falls at 30º, rises at 60º.</a:t>
            </a:r>
          </a:p>
        </p:txBody>
      </p:sp>
      <p:sp>
        <p:nvSpPr>
          <p:cNvPr id="17418" name="Text Box 10"/>
          <p:cNvSpPr txBox="1">
            <a:spLocks noChangeArrowheads="1"/>
          </p:cNvSpPr>
          <p:nvPr/>
        </p:nvSpPr>
        <p:spPr bwMode="auto">
          <a:xfrm>
            <a:off x="1687513" y="3438525"/>
            <a:ext cx="3363912" cy="646331"/>
          </a:xfrm>
          <a:prstGeom prst="rect">
            <a:avLst/>
          </a:prstGeom>
          <a:solidFill>
            <a:schemeClr val="bg1"/>
          </a:solidFill>
          <a:ln w="9525">
            <a:solidFill>
              <a:schemeClr val="tx1"/>
            </a:solidFill>
            <a:miter lim="800000"/>
            <a:headEnd/>
            <a:tailEnd/>
          </a:ln>
        </p:spPr>
        <p:txBody>
          <a:bodyPr wrap="square">
            <a:spAutoFit/>
          </a:bodyPr>
          <a:lstStyle/>
          <a:p>
            <a:r>
              <a:rPr lang="en-US" i="1" dirty="0">
                <a:solidFill>
                  <a:prstClr val="black"/>
                </a:solidFill>
              </a:rPr>
              <a:t>Polar cells: air rises at 60º, falls at 90º.</a:t>
            </a:r>
          </a:p>
        </p:txBody>
      </p:sp>
    </p:spTree>
    <p:extLst>
      <p:ext uri="{BB962C8B-B14F-4D97-AF65-F5344CB8AC3E}">
        <p14:creationId xmlns:p14="http://schemas.microsoft.com/office/powerpoint/2010/main" val="2219313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438819" y="533400"/>
            <a:ext cx="3752181" cy="584775"/>
          </a:xfrm>
          <a:prstGeom prst="rect">
            <a:avLst/>
          </a:prstGeom>
        </p:spPr>
        <p:txBody>
          <a:bodyPr wrap="none">
            <a:spAutoFit/>
          </a:bodyPr>
          <a:lstStyle/>
          <a:p>
            <a:r>
              <a:rPr lang="en-US" sz="3200" b="1" dirty="0" smtClean="0">
                <a:solidFill>
                  <a:srgbClr val="002060"/>
                </a:solidFill>
              </a:rPr>
              <a:t>Global wind patterns</a:t>
            </a:r>
            <a:endParaRPr lang="ar-EG" sz="3200" b="1" dirty="0">
              <a:solidFill>
                <a:srgbClr val="002060"/>
              </a:solidFill>
            </a:endParaRPr>
          </a:p>
        </p:txBody>
      </p:sp>
      <p:pic>
        <p:nvPicPr>
          <p:cNvPr id="6" name="Picture 4"/>
          <p:cNvPicPr>
            <a:picLocks noChangeAspect="1" noChangeArrowheads="1"/>
          </p:cNvPicPr>
          <p:nvPr/>
        </p:nvPicPr>
        <p:blipFill>
          <a:blip r:embed="rId4" cstate="print"/>
          <a:srcRect l="11185" r="11621" b="10374"/>
          <a:stretch>
            <a:fillRect/>
          </a:stretch>
        </p:blipFill>
        <p:spPr bwMode="auto">
          <a:xfrm>
            <a:off x="6019800" y="838200"/>
            <a:ext cx="3276600" cy="3300412"/>
          </a:xfrm>
          <a:prstGeom prst="rect">
            <a:avLst/>
          </a:prstGeom>
          <a:noFill/>
          <a:ln w="9525">
            <a:noFill/>
            <a:miter lim="800000"/>
            <a:headEnd/>
            <a:tailEnd/>
          </a:ln>
        </p:spPr>
      </p:pic>
      <p:sp>
        <p:nvSpPr>
          <p:cNvPr id="7" name="Rectangle 6"/>
          <p:cNvSpPr/>
          <p:nvPr/>
        </p:nvSpPr>
        <p:spPr>
          <a:xfrm>
            <a:off x="76200" y="3456325"/>
            <a:ext cx="6096000" cy="3477875"/>
          </a:xfrm>
          <a:prstGeom prst="rect">
            <a:avLst/>
          </a:prstGeom>
        </p:spPr>
        <p:txBody>
          <a:bodyPr wrap="square">
            <a:spAutoFit/>
          </a:bodyPr>
          <a:lstStyle/>
          <a:p>
            <a:pPr algn="l" rtl="0">
              <a:spcBef>
                <a:spcPct val="0"/>
              </a:spcBef>
            </a:pPr>
            <a:endParaRPr lang="en-US" sz="2400" dirty="0" smtClean="0">
              <a:solidFill>
                <a:prstClr val="black"/>
              </a:solidFill>
            </a:endParaRPr>
          </a:p>
          <a:p>
            <a:pPr algn="just" rtl="0">
              <a:spcBef>
                <a:spcPct val="0"/>
              </a:spcBef>
            </a:pPr>
            <a:r>
              <a:rPr lang="en-US" sz="2800" dirty="0" smtClean="0">
                <a:solidFill>
                  <a:prstClr val="black"/>
                </a:solidFill>
              </a:rPr>
              <a:t>These 3 types of cells also influence wind patterns near the ground.</a:t>
            </a:r>
          </a:p>
          <a:p>
            <a:pPr algn="just" rtl="0">
              <a:spcBef>
                <a:spcPct val="0"/>
              </a:spcBef>
            </a:pPr>
            <a:r>
              <a:rPr lang="en-US" sz="2800" dirty="0" smtClean="0">
                <a:solidFill>
                  <a:prstClr val="black"/>
                </a:solidFill>
              </a:rPr>
              <a:t>The </a:t>
            </a:r>
            <a:r>
              <a:rPr lang="en-US" sz="2800" b="1" dirty="0" err="1">
                <a:solidFill>
                  <a:srgbClr val="00B050"/>
                </a:solidFill>
              </a:rPr>
              <a:t>Coriolis</a:t>
            </a:r>
            <a:r>
              <a:rPr lang="en-US" sz="2800" b="1" dirty="0">
                <a:solidFill>
                  <a:srgbClr val="00B050"/>
                </a:solidFill>
              </a:rPr>
              <a:t> effect </a:t>
            </a:r>
            <a:r>
              <a:rPr lang="en-US" sz="2800" dirty="0" smtClean="0">
                <a:solidFill>
                  <a:srgbClr val="FF0066"/>
                </a:solidFill>
              </a:rPr>
              <a:t>(</a:t>
            </a:r>
            <a:r>
              <a:rPr lang="en-US" sz="2800" b="1" dirty="0" smtClean="0">
                <a:solidFill>
                  <a:srgbClr val="FF0066"/>
                </a:solidFill>
              </a:rPr>
              <a:t>planet’s rotation </a:t>
            </a:r>
            <a:r>
              <a:rPr lang="en-US" sz="2800" dirty="0" smtClean="0">
                <a:solidFill>
                  <a:prstClr val="black"/>
                </a:solidFill>
              </a:rPr>
              <a:t>causes land at the equator to spin more quickly than temperate </a:t>
            </a:r>
            <a:r>
              <a:rPr lang="en-US" sz="2800" dirty="0">
                <a:solidFill>
                  <a:prstClr val="black"/>
                </a:solidFill>
              </a:rPr>
              <a:t>land</a:t>
            </a:r>
            <a:r>
              <a:rPr lang="en-US" sz="2800" dirty="0" smtClean="0">
                <a:solidFill>
                  <a:prstClr val="black"/>
                </a:solidFill>
              </a:rPr>
              <a:t>) causes </a:t>
            </a:r>
            <a:r>
              <a:rPr lang="en-US" sz="2800" b="1" dirty="0">
                <a:solidFill>
                  <a:srgbClr val="FF0066"/>
                </a:solidFill>
              </a:rPr>
              <a:t>north-south winds </a:t>
            </a:r>
            <a:r>
              <a:rPr lang="en-US" sz="2800" dirty="0" smtClean="0">
                <a:solidFill>
                  <a:prstClr val="black"/>
                </a:solidFill>
              </a:rPr>
              <a:t>to appear to be deflected, and to curve.</a:t>
            </a:r>
          </a:p>
        </p:txBody>
      </p:sp>
      <p:sp>
        <p:nvSpPr>
          <p:cNvPr id="8" name="Rectangle 7"/>
          <p:cNvSpPr/>
          <p:nvPr/>
        </p:nvSpPr>
        <p:spPr>
          <a:xfrm>
            <a:off x="13265" y="1295400"/>
            <a:ext cx="6006535" cy="2323713"/>
          </a:xfrm>
          <a:prstGeom prst="rect">
            <a:avLst/>
          </a:prstGeom>
        </p:spPr>
        <p:txBody>
          <a:bodyPr wrap="square">
            <a:spAutoFit/>
          </a:bodyPr>
          <a:lstStyle/>
          <a:p>
            <a:pPr algn="just" rtl="0">
              <a:spcAft>
                <a:spcPts val="600"/>
              </a:spcAft>
            </a:pPr>
            <a:r>
              <a:rPr lang="en-US" sz="2800" b="1" dirty="0" smtClean="0">
                <a:solidFill>
                  <a:srgbClr val="00B050"/>
                </a:solidFill>
              </a:rPr>
              <a:t>Global climate patterns </a:t>
            </a:r>
            <a:r>
              <a:rPr lang="en-US" sz="2800" dirty="0" smtClean="0">
                <a:solidFill>
                  <a:prstClr val="black"/>
                </a:solidFill>
              </a:rPr>
              <a:t>result from:</a:t>
            </a:r>
          </a:p>
          <a:p>
            <a:pPr algn="just" rtl="0">
              <a:spcAft>
                <a:spcPts val="600"/>
              </a:spcAft>
            </a:pPr>
            <a:r>
              <a:rPr lang="en-US" sz="2800" dirty="0" smtClean="0">
                <a:solidFill>
                  <a:prstClr val="black"/>
                </a:solidFill>
              </a:rPr>
              <a:t>-Differential heating of Earth’s surface</a:t>
            </a:r>
          </a:p>
          <a:p>
            <a:pPr algn="just" rtl="0">
              <a:spcAft>
                <a:spcPts val="600"/>
              </a:spcAft>
            </a:pPr>
            <a:r>
              <a:rPr lang="en-US" sz="2800" dirty="0" smtClean="0">
                <a:solidFill>
                  <a:prstClr val="black"/>
                </a:solidFill>
              </a:rPr>
              <a:t>-Gigantic convection currents called </a:t>
            </a:r>
            <a:r>
              <a:rPr lang="en-US" sz="2800" b="1" dirty="0">
                <a:solidFill>
                  <a:srgbClr val="FF0066"/>
                </a:solidFill>
              </a:rPr>
              <a:t>Hadley cells, </a:t>
            </a:r>
            <a:r>
              <a:rPr lang="en-US" sz="2800" b="1" dirty="0" err="1">
                <a:solidFill>
                  <a:srgbClr val="FF0066"/>
                </a:solidFill>
              </a:rPr>
              <a:t>Ferrel</a:t>
            </a:r>
            <a:r>
              <a:rPr lang="en-US" sz="2800" b="1" dirty="0">
                <a:solidFill>
                  <a:srgbClr val="FF0066"/>
                </a:solidFill>
              </a:rPr>
              <a:t> cells, and polar cells</a:t>
            </a:r>
          </a:p>
          <a:p>
            <a:pPr algn="l" rtl="0"/>
            <a:r>
              <a:rPr lang="en-US" dirty="0" smtClean="0">
                <a:solidFill>
                  <a:prstClr val="black"/>
                </a:solidFill>
              </a:rPr>
              <a:t>.</a:t>
            </a:r>
            <a:endParaRPr lang="ar-EG" dirty="0">
              <a:solidFill>
                <a:prstClr val="black"/>
              </a:solidFill>
            </a:endParaRPr>
          </a:p>
        </p:txBody>
      </p:sp>
    </p:spTree>
    <p:extLst>
      <p:ext uri="{BB962C8B-B14F-4D97-AF65-F5344CB8AC3E}">
        <p14:creationId xmlns:p14="http://schemas.microsoft.com/office/powerpoint/2010/main" val="321002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838200" y="1981200"/>
            <a:ext cx="6934200" cy="1323439"/>
          </a:xfrm>
          <a:prstGeom prst="rect">
            <a:avLst/>
          </a:prstGeom>
        </p:spPr>
        <p:txBody>
          <a:bodyPr wrap="square">
            <a:spAutoFit/>
          </a:bodyPr>
          <a:lstStyle/>
          <a:p>
            <a:pPr algn="ctr"/>
            <a:r>
              <a:rPr lang="en-US" sz="4000" b="1" cap="all" dirty="0" smtClean="0">
                <a:solidFill>
                  <a:srgbClr val="C00000"/>
                </a:solidFill>
              </a:rPr>
              <a:t>Air pollution dispersion and modeling</a:t>
            </a:r>
            <a:endParaRPr lang="ar-EG" sz="4000" b="1" cap="all" dirty="0">
              <a:solidFill>
                <a:srgbClr val="C00000"/>
              </a:solidFill>
            </a:endParaRPr>
          </a:p>
        </p:txBody>
      </p:sp>
    </p:spTree>
    <p:extLst>
      <p:ext uri="{BB962C8B-B14F-4D97-AF65-F5344CB8AC3E}">
        <p14:creationId xmlns:p14="http://schemas.microsoft.com/office/powerpoint/2010/main" val="474269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838200"/>
          </a:xfrm>
        </p:spPr>
        <p:txBody>
          <a:bodyPr>
            <a:normAutofit fontScale="90000"/>
          </a:bodyPr>
          <a:lstStyle/>
          <a:p>
            <a:pPr marL="290513" lvl="0" indent="-290513" algn="l" rtl="0">
              <a:lnSpc>
                <a:spcPct val="90000"/>
              </a:lnSpc>
              <a:spcBef>
                <a:spcPts val="0"/>
              </a:spcBef>
            </a:pPr>
            <a:r>
              <a:rPr lang="en-US" sz="3600" b="1" dirty="0" smtClean="0">
                <a:solidFill>
                  <a:srgbClr val="002060"/>
                </a:solidFill>
                <a:latin typeface="+mn-lt"/>
                <a:ea typeface="+mn-ea"/>
                <a:cs typeface="+mn-cs"/>
              </a:rPr>
              <a:t/>
            </a:r>
            <a:br>
              <a:rPr lang="en-US" sz="3600" b="1" dirty="0" smtClean="0">
                <a:solidFill>
                  <a:srgbClr val="002060"/>
                </a:solidFill>
                <a:latin typeface="+mn-lt"/>
                <a:ea typeface="+mn-ea"/>
                <a:cs typeface="+mn-cs"/>
              </a:rPr>
            </a:br>
            <a:r>
              <a:rPr lang="en-US" sz="3600" b="1" dirty="0" smtClean="0">
                <a:solidFill>
                  <a:srgbClr val="002060"/>
                </a:solidFill>
                <a:latin typeface="+mn-lt"/>
                <a:ea typeface="+mn-ea"/>
                <a:cs typeface="+mn-cs"/>
              </a:rPr>
              <a:t>Horizontal </a:t>
            </a:r>
            <a:r>
              <a:rPr lang="en-US" sz="3600" b="1" dirty="0">
                <a:solidFill>
                  <a:srgbClr val="002060"/>
                </a:solidFill>
                <a:latin typeface="+mn-lt"/>
                <a:ea typeface="+mn-ea"/>
                <a:cs typeface="+mn-cs"/>
              </a:rPr>
              <a:t>dispersion and transport</a:t>
            </a:r>
            <a:r>
              <a:rPr lang="en-US" sz="2400" b="1" dirty="0">
                <a:solidFill>
                  <a:srgbClr val="002060"/>
                </a:solidFill>
                <a:ea typeface="+mn-ea"/>
                <a:cs typeface="+mn-cs"/>
              </a:rPr>
              <a:t/>
            </a:r>
            <a:br>
              <a:rPr lang="en-US" sz="2400" b="1" dirty="0">
                <a:solidFill>
                  <a:srgbClr val="002060"/>
                </a:solidFill>
                <a:ea typeface="+mn-ea"/>
                <a:cs typeface="+mn-cs"/>
              </a:rPr>
            </a:br>
            <a:endParaRPr lang="ar-EG" dirty="0"/>
          </a:p>
        </p:txBody>
      </p:sp>
      <p:sp>
        <p:nvSpPr>
          <p:cNvPr id="3" name="Subtitle 2"/>
          <p:cNvSpPr>
            <a:spLocks noGrp="1"/>
          </p:cNvSpPr>
          <p:nvPr>
            <p:ph type="subTitle" idx="1"/>
          </p:nvPr>
        </p:nvSpPr>
        <p:spPr>
          <a:xfrm>
            <a:off x="228600" y="1219200"/>
            <a:ext cx="8915400" cy="5486400"/>
          </a:xfrm>
        </p:spPr>
        <p:txBody>
          <a:bodyPr>
            <a:normAutofit fontScale="25000" lnSpcReduction="20000"/>
          </a:bodyPr>
          <a:lstStyle/>
          <a:p>
            <a:pPr algn="l" rtl="0"/>
            <a:r>
              <a:rPr lang="en-US" sz="11200" b="1" dirty="0">
                <a:solidFill>
                  <a:srgbClr val="00B050"/>
                </a:solidFill>
              </a:rPr>
              <a:t>Synoptic-scale</a:t>
            </a:r>
          </a:p>
          <a:p>
            <a:pPr algn="l" rtl="0"/>
            <a:r>
              <a:rPr lang="en-US" sz="9600" dirty="0" smtClean="0">
                <a:solidFill>
                  <a:schemeClr val="tx1"/>
                </a:solidFill>
              </a:rPr>
              <a:t>Winds </a:t>
            </a:r>
            <a:r>
              <a:rPr lang="en-US" sz="9600" dirty="0">
                <a:solidFill>
                  <a:schemeClr val="tx1"/>
                </a:solidFill>
              </a:rPr>
              <a:t>are driven by large high- and low-pressure </a:t>
            </a:r>
            <a:r>
              <a:rPr lang="en-US" sz="9600" dirty="0" smtClean="0">
                <a:solidFill>
                  <a:schemeClr val="tx1"/>
                </a:solidFill>
              </a:rPr>
              <a:t>systems</a:t>
            </a:r>
            <a:endParaRPr lang="en-US" sz="9600" b="1" dirty="0" smtClean="0">
              <a:solidFill>
                <a:srgbClr val="00B050"/>
              </a:solidFill>
            </a:endParaRPr>
          </a:p>
          <a:p>
            <a:pPr algn="l" rtl="0"/>
            <a:r>
              <a:rPr lang="en-US" sz="11200" b="1" dirty="0" err="1">
                <a:solidFill>
                  <a:srgbClr val="00B050"/>
                </a:solidFill>
              </a:rPr>
              <a:t>Meso</a:t>
            </a:r>
            <a:r>
              <a:rPr lang="en-US" sz="11200" b="1" dirty="0">
                <a:solidFill>
                  <a:srgbClr val="00B050"/>
                </a:solidFill>
              </a:rPr>
              <a:t>- and local scale</a:t>
            </a:r>
          </a:p>
          <a:p>
            <a:pPr algn="l" rtl="0"/>
            <a:r>
              <a:rPr lang="en-US" sz="9600" dirty="0" smtClean="0">
                <a:solidFill>
                  <a:schemeClr val="tx1"/>
                </a:solidFill>
              </a:rPr>
              <a:t>- Create </a:t>
            </a:r>
            <a:r>
              <a:rPr lang="en-US" sz="9600" dirty="0">
                <a:solidFill>
                  <a:schemeClr val="tx1"/>
                </a:solidFill>
              </a:rPr>
              <a:t>stagnation and </a:t>
            </a:r>
            <a:r>
              <a:rPr lang="en-US" sz="9600" dirty="0" smtClean="0">
                <a:solidFill>
                  <a:schemeClr val="tx1"/>
                </a:solidFill>
              </a:rPr>
              <a:t>recirculation</a:t>
            </a:r>
            <a:endParaRPr lang="en-US" sz="9600" dirty="0">
              <a:solidFill>
                <a:schemeClr val="tx1"/>
              </a:solidFill>
            </a:endParaRPr>
          </a:p>
          <a:p>
            <a:pPr algn="l" rtl="0"/>
            <a:r>
              <a:rPr lang="en-US" sz="9600" dirty="0" smtClean="0">
                <a:solidFill>
                  <a:schemeClr val="tx1"/>
                </a:solidFill>
              </a:rPr>
              <a:t>- Local </a:t>
            </a:r>
            <a:r>
              <a:rPr lang="en-US" sz="9600" dirty="0">
                <a:solidFill>
                  <a:schemeClr val="tx1"/>
                </a:solidFill>
              </a:rPr>
              <a:t>flows are often difficult for weather models to predict but can be predicted by forecasters with knowledge of the area</a:t>
            </a:r>
          </a:p>
          <a:p>
            <a:pPr algn="l" rtl="0"/>
            <a:r>
              <a:rPr lang="en-US" sz="9600" dirty="0" smtClean="0">
                <a:solidFill>
                  <a:schemeClr val="tx1"/>
                </a:solidFill>
              </a:rPr>
              <a:t>- Types</a:t>
            </a:r>
            <a:endParaRPr lang="en-US" sz="9600" dirty="0">
              <a:solidFill>
                <a:schemeClr val="tx1"/>
              </a:solidFill>
            </a:endParaRPr>
          </a:p>
          <a:p>
            <a:pPr algn="l" rtl="0"/>
            <a:r>
              <a:rPr lang="en-US" sz="9600" dirty="0">
                <a:solidFill>
                  <a:schemeClr val="tx1"/>
                </a:solidFill>
              </a:rPr>
              <a:t>Land/sea or lake breeze</a:t>
            </a:r>
          </a:p>
          <a:p>
            <a:pPr algn="l" rtl="0"/>
            <a:r>
              <a:rPr lang="en-US" sz="9600" dirty="0">
                <a:solidFill>
                  <a:schemeClr val="tx1"/>
                </a:solidFill>
              </a:rPr>
              <a:t>Mountain/valley</a:t>
            </a:r>
          </a:p>
          <a:p>
            <a:pPr algn="l" rtl="0"/>
            <a:r>
              <a:rPr lang="en-US" sz="9600" dirty="0">
                <a:solidFill>
                  <a:schemeClr val="tx1"/>
                </a:solidFill>
              </a:rPr>
              <a:t>Terrain forced</a:t>
            </a:r>
          </a:p>
          <a:p>
            <a:pPr algn="l" rtl="0"/>
            <a:r>
              <a:rPr lang="en-US" sz="9600" dirty="0">
                <a:solidFill>
                  <a:schemeClr val="tx1"/>
                </a:solidFill>
              </a:rPr>
              <a:t>Diurnal cycles</a:t>
            </a:r>
          </a:p>
          <a:p>
            <a:pPr algn="l" rtl="0"/>
            <a:r>
              <a:rPr lang="en-US" sz="11200" b="1" dirty="0">
                <a:solidFill>
                  <a:srgbClr val="FF0066"/>
                </a:solidFill>
              </a:rPr>
              <a:t>Surface vs. boundary layer</a:t>
            </a:r>
          </a:p>
          <a:p>
            <a:pPr algn="l" rtl="0"/>
            <a:r>
              <a:rPr lang="en-US" sz="9600" dirty="0" smtClean="0">
                <a:solidFill>
                  <a:schemeClr val="tx1"/>
                </a:solidFill>
              </a:rPr>
              <a:t>- Transport </a:t>
            </a:r>
            <a:r>
              <a:rPr lang="en-US" sz="9600" dirty="0">
                <a:solidFill>
                  <a:schemeClr val="tx1"/>
                </a:solidFill>
              </a:rPr>
              <a:t>at different vertical levels</a:t>
            </a:r>
          </a:p>
          <a:p>
            <a:pPr algn="l"/>
            <a:r>
              <a:rPr lang="en-US" sz="9600" dirty="0" smtClean="0">
                <a:solidFill>
                  <a:schemeClr val="tx1"/>
                </a:solidFill>
              </a:rPr>
              <a:t>- Mixing </a:t>
            </a:r>
            <a:r>
              <a:rPr lang="en-US" sz="9600" dirty="0">
                <a:solidFill>
                  <a:schemeClr val="tx1"/>
                </a:solidFill>
              </a:rPr>
              <a:t>during the day affects winds</a:t>
            </a:r>
          </a:p>
        </p:txBody>
      </p:sp>
    </p:spTree>
    <p:extLst>
      <p:ext uri="{BB962C8B-B14F-4D97-AF65-F5344CB8AC3E}">
        <p14:creationId xmlns:p14="http://schemas.microsoft.com/office/powerpoint/2010/main" val="1847012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048617" y="304800"/>
            <a:ext cx="5046766" cy="646331"/>
          </a:xfrm>
          <a:prstGeom prst="rect">
            <a:avLst/>
          </a:prstGeom>
        </p:spPr>
        <p:txBody>
          <a:bodyPr wrap="none">
            <a:spAutoFit/>
          </a:bodyPr>
          <a:lstStyle/>
          <a:p>
            <a:pPr algn="ctr"/>
            <a:r>
              <a:rPr lang="en-US" sz="3600" b="1" dirty="0" smtClean="0">
                <a:solidFill>
                  <a:srgbClr val="C00000"/>
                </a:solidFill>
              </a:rPr>
              <a:t>Air Pollution Occurrences</a:t>
            </a:r>
            <a:endParaRPr lang="ar-EG" sz="3600" b="1" dirty="0" smtClean="0">
              <a:solidFill>
                <a:srgbClr val="C00000"/>
              </a:solidFill>
            </a:endParaRPr>
          </a:p>
        </p:txBody>
      </p:sp>
      <p:sp>
        <p:nvSpPr>
          <p:cNvPr id="6" name="Rectangle 5"/>
          <p:cNvSpPr/>
          <p:nvPr/>
        </p:nvSpPr>
        <p:spPr>
          <a:xfrm>
            <a:off x="0" y="1143000"/>
            <a:ext cx="8839200" cy="5164491"/>
          </a:xfrm>
          <a:prstGeom prst="rect">
            <a:avLst/>
          </a:prstGeom>
        </p:spPr>
        <p:txBody>
          <a:bodyPr wrap="square">
            <a:spAutoFit/>
          </a:bodyPr>
          <a:lstStyle/>
          <a:p>
            <a:pPr>
              <a:lnSpc>
                <a:spcPct val="90000"/>
              </a:lnSpc>
              <a:defRPr/>
            </a:pPr>
            <a:endParaRPr lang="ar-EG" sz="2400" dirty="0" smtClean="0"/>
          </a:p>
          <a:p>
            <a:pPr algn="just" rtl="0">
              <a:defRPr/>
            </a:pPr>
            <a:r>
              <a:rPr lang="en-US" sz="2800" b="1" dirty="0" smtClean="0">
                <a:solidFill>
                  <a:srgbClr val="002060"/>
                </a:solidFill>
              </a:rPr>
              <a:t>The most obvious factor </a:t>
            </a:r>
            <a:r>
              <a:rPr lang="en-US" sz="2800" dirty="0" smtClean="0"/>
              <a:t>influencing air pollution is the </a:t>
            </a:r>
            <a:r>
              <a:rPr lang="en-US" sz="2800" b="1" dirty="0" smtClean="0">
                <a:solidFill>
                  <a:srgbClr val="FF0000"/>
                </a:solidFill>
              </a:rPr>
              <a:t>quantity of contaminants </a:t>
            </a:r>
            <a:r>
              <a:rPr lang="en-US" sz="2800" dirty="0" smtClean="0"/>
              <a:t>emitted into the atmosphere. </a:t>
            </a:r>
          </a:p>
          <a:p>
            <a:pPr algn="just" rtl="0">
              <a:defRPr/>
            </a:pPr>
            <a:r>
              <a:rPr lang="en-US" sz="2800" dirty="0" smtClean="0"/>
              <a:t>However, when </a:t>
            </a:r>
            <a:r>
              <a:rPr lang="en-US" sz="2800" b="1" dirty="0" smtClean="0">
                <a:solidFill>
                  <a:srgbClr val="002060"/>
                </a:solidFill>
              </a:rPr>
              <a:t>air pollution episodes </a:t>
            </a:r>
            <a:r>
              <a:rPr lang="en-US" sz="2800" dirty="0" smtClean="0"/>
              <a:t>take place, they are not generally the result of a drastic increase in the output of pollutants; instead, they occur </a:t>
            </a:r>
            <a:r>
              <a:rPr lang="en-US" sz="2800" b="1" dirty="0" smtClean="0">
                <a:solidFill>
                  <a:srgbClr val="002060"/>
                </a:solidFill>
              </a:rPr>
              <a:t>because of </a:t>
            </a:r>
            <a:r>
              <a:rPr lang="en-US" sz="2800" dirty="0" smtClean="0"/>
              <a:t>changes in certain </a:t>
            </a:r>
            <a:r>
              <a:rPr lang="en-US" sz="2800" b="1" dirty="0" smtClean="0">
                <a:solidFill>
                  <a:srgbClr val="FF0066"/>
                </a:solidFill>
              </a:rPr>
              <a:t>atmospheric conditions</a:t>
            </a:r>
            <a:r>
              <a:rPr lang="en-US" sz="2800" dirty="0" smtClean="0"/>
              <a:t>. </a:t>
            </a:r>
          </a:p>
          <a:p>
            <a:pPr algn="l" rtl="0">
              <a:defRPr/>
            </a:pPr>
            <a:endParaRPr lang="en-US" sz="2800" dirty="0" smtClean="0"/>
          </a:p>
          <a:p>
            <a:pPr algn="l" rtl="0">
              <a:defRPr/>
            </a:pPr>
            <a:r>
              <a:rPr lang="en-US" sz="2800" dirty="0" smtClean="0"/>
              <a:t>Two of the most important atmospheric conditions affecting the dispersion of pollutants are:</a:t>
            </a:r>
          </a:p>
          <a:p>
            <a:pPr lvl="1" algn="l" rtl="0">
              <a:defRPr/>
            </a:pPr>
            <a:r>
              <a:rPr lang="en-US" sz="2800" b="1" dirty="0" smtClean="0">
                <a:solidFill>
                  <a:srgbClr val="FF0000"/>
                </a:solidFill>
              </a:rPr>
              <a:t>(1) the strength of the wind and </a:t>
            </a:r>
          </a:p>
          <a:p>
            <a:pPr lvl="1" algn="l" rtl="0">
              <a:defRPr/>
            </a:pPr>
            <a:r>
              <a:rPr lang="en-US" sz="2000" b="1" dirty="0" smtClean="0">
                <a:solidFill>
                  <a:srgbClr val="FF0000"/>
                </a:solidFill>
              </a:rPr>
              <a:t>(</a:t>
            </a:r>
            <a:r>
              <a:rPr lang="en-US" sz="2800" b="1" dirty="0" smtClean="0">
                <a:solidFill>
                  <a:srgbClr val="FF0000"/>
                </a:solidFill>
              </a:rPr>
              <a:t>2) the stability of the air.</a:t>
            </a:r>
            <a:r>
              <a:rPr lang="en-US" sz="2000" b="1" dirty="0" smtClean="0">
                <a:solidFill>
                  <a:srgbClr val="FF0000"/>
                </a:solidFill>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685800" y="-76200"/>
            <a:ext cx="2377574" cy="707886"/>
          </a:xfrm>
          <a:prstGeom prst="rect">
            <a:avLst/>
          </a:prstGeom>
        </p:spPr>
        <p:txBody>
          <a:bodyPr wrap="none">
            <a:spAutoFit/>
          </a:bodyPr>
          <a:lstStyle/>
          <a:p>
            <a:pPr algn="ctr"/>
            <a:r>
              <a:rPr lang="en-US" sz="4000" b="1" dirty="0" smtClean="0">
                <a:solidFill>
                  <a:srgbClr val="C00000"/>
                </a:solidFill>
              </a:rPr>
              <a:t>Air Mixing</a:t>
            </a:r>
            <a:endParaRPr lang="ar-EG" sz="4000" b="1" dirty="0" smtClean="0">
              <a:solidFill>
                <a:srgbClr val="C00000"/>
              </a:solidFill>
            </a:endParaRPr>
          </a:p>
        </p:txBody>
      </p:sp>
      <p:sp>
        <p:nvSpPr>
          <p:cNvPr id="6" name="Rectangle 5"/>
          <p:cNvSpPr/>
          <p:nvPr/>
        </p:nvSpPr>
        <p:spPr>
          <a:xfrm>
            <a:off x="0" y="914400"/>
            <a:ext cx="8839200" cy="4401205"/>
          </a:xfrm>
          <a:prstGeom prst="rect">
            <a:avLst/>
          </a:prstGeom>
        </p:spPr>
        <p:txBody>
          <a:bodyPr wrap="square">
            <a:spAutoFit/>
          </a:bodyPr>
          <a:lstStyle/>
          <a:p>
            <a:pPr algn="just" rtl="0">
              <a:defRPr/>
            </a:pPr>
            <a:r>
              <a:rPr lang="en-US" sz="2800" dirty="0" smtClean="0"/>
              <a:t>The </a:t>
            </a:r>
            <a:r>
              <a:rPr lang="en-US" sz="2800" b="1" dirty="0" smtClean="0">
                <a:solidFill>
                  <a:srgbClr val="002060"/>
                </a:solidFill>
              </a:rPr>
              <a:t>direct effect of wind speed </a:t>
            </a:r>
            <a:r>
              <a:rPr lang="en-US" sz="2800" dirty="0" smtClean="0"/>
              <a:t>is to influence the </a:t>
            </a:r>
            <a:r>
              <a:rPr lang="en-US" sz="2800" b="1" dirty="0" smtClean="0">
                <a:solidFill>
                  <a:srgbClr val="FF0066"/>
                </a:solidFill>
              </a:rPr>
              <a:t>concentration of pollutants</a:t>
            </a:r>
            <a:r>
              <a:rPr lang="en-US" sz="2800" dirty="0" smtClean="0"/>
              <a:t>. </a:t>
            </a:r>
          </a:p>
          <a:p>
            <a:pPr algn="just" rtl="0">
              <a:defRPr/>
            </a:pPr>
            <a:r>
              <a:rPr lang="en-US" sz="2800" b="1" dirty="0" smtClean="0">
                <a:solidFill>
                  <a:schemeClr val="accent5">
                    <a:lumMod val="75000"/>
                  </a:schemeClr>
                </a:solidFill>
              </a:rPr>
              <a:t>Atmospheric stability </a:t>
            </a:r>
            <a:r>
              <a:rPr lang="en-US" sz="2800" dirty="0" smtClean="0"/>
              <a:t>determines the extent to which </a:t>
            </a:r>
            <a:r>
              <a:rPr lang="en-US" sz="2800" b="1" dirty="0" smtClean="0">
                <a:solidFill>
                  <a:srgbClr val="FF3300"/>
                </a:solidFill>
              </a:rPr>
              <a:t>vertical motions </a:t>
            </a:r>
            <a:r>
              <a:rPr lang="en-US" sz="2800" dirty="0" smtClean="0"/>
              <a:t>will mix </a:t>
            </a:r>
            <a:r>
              <a:rPr lang="en-US" sz="2800" b="1" dirty="0" smtClean="0">
                <a:solidFill>
                  <a:srgbClr val="002060"/>
                </a:solidFill>
              </a:rPr>
              <a:t>the pollution with cleaner air </a:t>
            </a:r>
            <a:r>
              <a:rPr lang="en-US" sz="2800" dirty="0" smtClean="0"/>
              <a:t>above the surface layers. </a:t>
            </a:r>
          </a:p>
          <a:p>
            <a:pPr algn="just" rtl="0">
              <a:defRPr/>
            </a:pPr>
            <a:r>
              <a:rPr lang="en-US" sz="2800" dirty="0" smtClean="0"/>
              <a:t>The </a:t>
            </a:r>
            <a:r>
              <a:rPr lang="en-US" sz="2800" b="1" dirty="0" smtClean="0">
                <a:solidFill>
                  <a:srgbClr val="002060"/>
                </a:solidFill>
              </a:rPr>
              <a:t>vertical distance </a:t>
            </a:r>
            <a:r>
              <a:rPr lang="en-US" sz="2800" dirty="0" smtClean="0"/>
              <a:t>between </a:t>
            </a:r>
            <a:r>
              <a:rPr lang="en-US" sz="2800" b="1" dirty="0" smtClean="0">
                <a:solidFill>
                  <a:srgbClr val="FF0066"/>
                </a:solidFill>
              </a:rPr>
              <a:t>Earth's surface </a:t>
            </a:r>
            <a:r>
              <a:rPr lang="en-US" sz="2800" dirty="0" smtClean="0"/>
              <a:t>and</a:t>
            </a:r>
            <a:r>
              <a:rPr lang="en-US" sz="2800" b="1" dirty="0" smtClean="0">
                <a:solidFill>
                  <a:srgbClr val="FF0066"/>
                </a:solidFill>
              </a:rPr>
              <a:t> the height </a:t>
            </a:r>
            <a:r>
              <a:rPr lang="en-US" sz="2800" dirty="0" smtClean="0"/>
              <a:t>to which convectional movements extend is called the </a:t>
            </a:r>
            <a:r>
              <a:rPr lang="en-US" sz="2800" b="1" dirty="0" smtClean="0">
                <a:solidFill>
                  <a:srgbClr val="FF3300"/>
                </a:solidFill>
              </a:rPr>
              <a:t>mixing depth</a:t>
            </a:r>
            <a:r>
              <a:rPr lang="en-US" sz="2800" dirty="0" smtClean="0"/>
              <a:t>. Generally, the </a:t>
            </a:r>
            <a:r>
              <a:rPr lang="en-US" sz="2800" b="1" dirty="0" smtClean="0">
                <a:solidFill>
                  <a:srgbClr val="FF0000"/>
                </a:solidFill>
              </a:rPr>
              <a:t>greater the mixing depth</a:t>
            </a:r>
            <a:r>
              <a:rPr lang="en-US" sz="2800" dirty="0" smtClean="0"/>
              <a:t>, </a:t>
            </a:r>
            <a:r>
              <a:rPr lang="en-US" sz="2800" b="1" dirty="0" smtClean="0">
                <a:solidFill>
                  <a:schemeClr val="accent5">
                    <a:lumMod val="75000"/>
                  </a:schemeClr>
                </a:solidFill>
              </a:rPr>
              <a:t>the better the air quality.</a:t>
            </a:r>
          </a:p>
          <a:p>
            <a:pPr algn="l"/>
            <a:r>
              <a:rPr lang="en-US" sz="2800" b="1" dirty="0" smtClean="0">
                <a:solidFill>
                  <a:schemeClr val="accent5">
                    <a:lumMod val="75000"/>
                  </a:schemeClr>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152400"/>
            <a:ext cx="9448800" cy="6934200"/>
          </a:xfrm>
          <a:prstGeom prst="rect">
            <a:avLst/>
          </a:prstGeom>
          <a:noFill/>
          <a:ln w="9525">
            <a:noFill/>
            <a:miter lim="800000"/>
            <a:headEnd/>
            <a:tailEnd/>
          </a:ln>
        </p:spPr>
      </p:pic>
      <p:sp>
        <p:nvSpPr>
          <p:cNvPr id="5" name="Rectangle 4"/>
          <p:cNvSpPr/>
          <p:nvPr/>
        </p:nvSpPr>
        <p:spPr>
          <a:xfrm>
            <a:off x="451502" y="762000"/>
            <a:ext cx="3510898" cy="523220"/>
          </a:xfrm>
          <a:prstGeom prst="rect">
            <a:avLst/>
          </a:prstGeom>
        </p:spPr>
        <p:txBody>
          <a:bodyPr wrap="none">
            <a:spAutoFit/>
          </a:bodyPr>
          <a:lstStyle/>
          <a:p>
            <a:r>
              <a:rPr lang="en-US" sz="2800" b="1" dirty="0" smtClean="0">
                <a:solidFill>
                  <a:srgbClr val="FF0000"/>
                </a:solidFill>
                <a:latin typeface="Tahoma" pitchFamily="34" charset="0"/>
              </a:rPr>
              <a:t>Air Pollutant Cycle</a:t>
            </a:r>
            <a:endParaRPr lang="ar-EG" sz="2800" b="1" dirty="0">
              <a:solidFill>
                <a:srgbClr val="FF0000"/>
              </a:solidFill>
            </a:endParaRPr>
          </a:p>
        </p:txBody>
      </p:sp>
      <p:pic>
        <p:nvPicPr>
          <p:cNvPr id="6" name="Picture 3"/>
          <p:cNvPicPr>
            <a:picLocks noChangeAspect="1" noChangeArrowheads="1"/>
          </p:cNvPicPr>
          <p:nvPr/>
        </p:nvPicPr>
        <p:blipFill>
          <a:blip r:embed="rId3" cstate="print"/>
          <a:srcRect/>
          <a:stretch>
            <a:fillRect/>
          </a:stretch>
        </p:blipFill>
        <p:spPr bwMode="auto">
          <a:xfrm>
            <a:off x="1371600" y="1905000"/>
            <a:ext cx="6019800" cy="417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1109276"/>
            <a:ext cx="8991600" cy="5601533"/>
          </a:xfrm>
          <a:prstGeom prst="rect">
            <a:avLst/>
          </a:prstGeom>
        </p:spPr>
        <p:txBody>
          <a:bodyPr wrap="square">
            <a:spAutoFit/>
          </a:bodyPr>
          <a:lstStyle/>
          <a:p>
            <a:pPr algn="l" rtl="0"/>
            <a:r>
              <a:rPr lang="en-US" sz="2800" b="1" dirty="0" smtClean="0">
                <a:solidFill>
                  <a:srgbClr val="002060"/>
                </a:solidFill>
              </a:rPr>
              <a:t>Mainly follows three laws:</a:t>
            </a:r>
          </a:p>
          <a:p>
            <a:pPr lvl="1" algn="l" rtl="0">
              <a:spcBef>
                <a:spcPts val="600"/>
              </a:spcBef>
              <a:spcAft>
                <a:spcPts val="1200"/>
              </a:spcAft>
            </a:pPr>
            <a:r>
              <a:rPr lang="en-US" sz="2800" b="1" dirty="0" smtClean="0">
                <a:solidFill>
                  <a:srgbClr val="00B0F0"/>
                </a:solidFill>
              </a:rPr>
              <a:t>Mass transfer</a:t>
            </a:r>
            <a:r>
              <a:rPr lang="en-US" sz="2800" dirty="0" smtClean="0"/>
              <a:t>: pollutants has </a:t>
            </a:r>
            <a:r>
              <a:rPr lang="en-US" sz="2800" b="1" dirty="0" smtClean="0">
                <a:solidFill>
                  <a:srgbClr val="FF0066"/>
                </a:solidFill>
              </a:rPr>
              <a:t>mass</a:t>
            </a:r>
            <a:r>
              <a:rPr lang="en-US" sz="2800" dirty="0" smtClean="0"/>
              <a:t>, and models use this mass</a:t>
            </a:r>
          </a:p>
          <a:p>
            <a:pPr lvl="1" algn="l" rtl="0">
              <a:spcBef>
                <a:spcPts val="600"/>
              </a:spcBef>
              <a:spcAft>
                <a:spcPts val="1200"/>
              </a:spcAft>
            </a:pPr>
            <a:r>
              <a:rPr lang="en-US" sz="2800" b="1" dirty="0" smtClean="0">
                <a:solidFill>
                  <a:srgbClr val="00B0F0"/>
                </a:solidFill>
              </a:rPr>
              <a:t>Momentum transfer</a:t>
            </a:r>
            <a:r>
              <a:rPr lang="en-US" sz="2800" dirty="0" smtClean="0"/>
              <a:t>: depends upon </a:t>
            </a:r>
            <a:r>
              <a:rPr lang="en-US" sz="2800" b="1" dirty="0" smtClean="0">
                <a:solidFill>
                  <a:srgbClr val="FF0066"/>
                </a:solidFill>
              </a:rPr>
              <a:t>movement of pollutants</a:t>
            </a:r>
            <a:r>
              <a:rPr lang="en-US" sz="2800" dirty="0" smtClean="0"/>
              <a:t>, advection= flow and wind rose diagram helps in understanding it</a:t>
            </a:r>
          </a:p>
          <a:p>
            <a:pPr lvl="1" algn="l" rtl="0">
              <a:spcBef>
                <a:spcPts val="600"/>
              </a:spcBef>
              <a:spcAft>
                <a:spcPts val="1200"/>
              </a:spcAft>
            </a:pPr>
            <a:r>
              <a:rPr lang="en-US" sz="2800" b="1" dirty="0" smtClean="0">
                <a:solidFill>
                  <a:srgbClr val="00B0F0"/>
                </a:solidFill>
              </a:rPr>
              <a:t>Heat transfer</a:t>
            </a:r>
            <a:r>
              <a:rPr lang="en-US" sz="2800" dirty="0" smtClean="0"/>
              <a:t>: depends upon </a:t>
            </a:r>
            <a:r>
              <a:rPr lang="en-US" sz="2800" b="1" dirty="0" smtClean="0">
                <a:solidFill>
                  <a:srgbClr val="FF0066"/>
                </a:solidFill>
              </a:rPr>
              <a:t>lapse rate </a:t>
            </a:r>
            <a:r>
              <a:rPr lang="en-US" sz="2800" dirty="0" smtClean="0"/>
              <a:t>(change of temperature / increase in height), vertical transport is convective results in heat island</a:t>
            </a:r>
          </a:p>
          <a:p>
            <a:pPr lvl="1" algn="l" rtl="0">
              <a:spcBef>
                <a:spcPts val="600"/>
              </a:spcBef>
              <a:spcAft>
                <a:spcPts val="1200"/>
              </a:spcAft>
            </a:pPr>
            <a:r>
              <a:rPr lang="en-US" sz="2800" dirty="0" smtClean="0"/>
              <a:t>In case of </a:t>
            </a:r>
            <a:r>
              <a:rPr lang="en-US" sz="2800" b="1" dirty="0" smtClean="0">
                <a:solidFill>
                  <a:srgbClr val="FF0066"/>
                </a:solidFill>
              </a:rPr>
              <a:t>stack monitoring </a:t>
            </a:r>
            <a:r>
              <a:rPr lang="en-US" sz="2800" dirty="0" smtClean="0"/>
              <a:t>all these above stated things are important</a:t>
            </a:r>
          </a:p>
        </p:txBody>
      </p:sp>
      <p:sp>
        <p:nvSpPr>
          <p:cNvPr id="6" name="Rectangle 5"/>
          <p:cNvSpPr/>
          <p:nvPr/>
        </p:nvSpPr>
        <p:spPr>
          <a:xfrm>
            <a:off x="-43994" y="86380"/>
            <a:ext cx="8273594" cy="584775"/>
          </a:xfrm>
          <a:prstGeom prst="rect">
            <a:avLst/>
          </a:prstGeom>
        </p:spPr>
        <p:txBody>
          <a:bodyPr wrap="square">
            <a:spAutoFit/>
          </a:bodyPr>
          <a:lstStyle/>
          <a:p>
            <a:pPr algn="ctr"/>
            <a:r>
              <a:rPr lang="en-US" sz="3200" b="1" cap="all" dirty="0" smtClean="0">
                <a:solidFill>
                  <a:srgbClr val="C00000"/>
                </a:solidFill>
                <a:cs typeface="+mj-cs"/>
              </a:rPr>
              <a:t>Air pollution dispersion</a:t>
            </a:r>
            <a:r>
              <a:rPr lang="en-US" sz="2800" b="1" cap="all" dirty="0" smtClean="0">
                <a:solidFill>
                  <a:srgbClr val="C00000"/>
                </a:solidFill>
                <a:cs typeface="+mj-cs"/>
              </a:rPr>
              <a:t> </a:t>
            </a:r>
            <a:endParaRPr lang="ar-EG" sz="2800" dirty="0">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5"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3424026" y="990600"/>
            <a:ext cx="2295949" cy="369332"/>
          </a:xfrm>
          <a:prstGeom prst="rect">
            <a:avLst/>
          </a:prstGeom>
        </p:spPr>
        <p:txBody>
          <a:bodyPr wrap="none">
            <a:spAutoFit/>
          </a:bodyPr>
          <a:lstStyle/>
          <a:p>
            <a:r>
              <a:rPr lang="en-US" dirty="0" smtClean="0"/>
              <a:t>Buoyancy = plume rise</a:t>
            </a:r>
            <a:endParaRPr lang="ar-EG" dirty="0"/>
          </a:p>
        </p:txBody>
      </p:sp>
      <p:pic>
        <p:nvPicPr>
          <p:cNvPr id="7" name="Picture 3"/>
          <p:cNvPicPr>
            <a:picLocks noChangeAspect="1" noChangeArrowheads="1"/>
          </p:cNvPicPr>
          <p:nvPr/>
        </p:nvPicPr>
        <p:blipFill>
          <a:blip r:embed="rId3" cstate="print"/>
          <a:srcRect b="14815"/>
          <a:stretch>
            <a:fillRect/>
          </a:stretch>
        </p:blipFill>
        <p:spPr bwMode="auto">
          <a:xfrm>
            <a:off x="357188" y="1571625"/>
            <a:ext cx="7772400" cy="503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180918" y="76200"/>
            <a:ext cx="3379323" cy="523220"/>
          </a:xfrm>
          <a:prstGeom prst="rect">
            <a:avLst/>
          </a:prstGeom>
        </p:spPr>
        <p:txBody>
          <a:bodyPr wrap="none">
            <a:spAutoFit/>
          </a:bodyPr>
          <a:lstStyle/>
          <a:p>
            <a:pPr lvl="0" algn="just" rtl="0">
              <a:spcAft>
                <a:spcPts val="600"/>
              </a:spcAft>
            </a:pPr>
            <a:r>
              <a:rPr lang="en-US" sz="2800" b="1" dirty="0" smtClean="0">
                <a:solidFill>
                  <a:srgbClr val="002060"/>
                </a:solidFill>
              </a:rPr>
              <a:t>Atmospheric Stability</a:t>
            </a:r>
            <a:endParaRPr lang="en-US" sz="2800" b="1" dirty="0">
              <a:solidFill>
                <a:srgbClr val="002060"/>
              </a:solidFill>
            </a:endParaRPr>
          </a:p>
        </p:txBody>
      </p:sp>
      <p:sp>
        <p:nvSpPr>
          <p:cNvPr id="6" name="Rectangle 5"/>
          <p:cNvSpPr/>
          <p:nvPr/>
        </p:nvSpPr>
        <p:spPr>
          <a:xfrm>
            <a:off x="0" y="1295400"/>
            <a:ext cx="8610600" cy="4001095"/>
          </a:xfrm>
          <a:prstGeom prst="rect">
            <a:avLst/>
          </a:prstGeom>
        </p:spPr>
        <p:txBody>
          <a:bodyPr wrap="square">
            <a:spAutoFit/>
          </a:bodyPr>
          <a:lstStyle/>
          <a:p>
            <a:pPr algn="just" rtl="0">
              <a:spcAft>
                <a:spcPts val="600"/>
              </a:spcAft>
              <a:buFont typeface="Wingdings" pitchFamily="2" charset="2"/>
              <a:buChar char="§"/>
            </a:pPr>
            <a:r>
              <a:rPr lang="en-US" sz="2800" dirty="0" smtClean="0"/>
              <a:t>Important characteristic of atmosphere is ability to resist vertical motion: </a:t>
            </a:r>
            <a:r>
              <a:rPr lang="en-US" sz="2800" b="1" dirty="0" smtClean="0">
                <a:solidFill>
                  <a:srgbClr val="FF0066"/>
                </a:solidFill>
              </a:rPr>
              <a:t>stability</a:t>
            </a:r>
          </a:p>
          <a:p>
            <a:pPr algn="just" rtl="0">
              <a:spcAft>
                <a:spcPts val="600"/>
              </a:spcAft>
              <a:buFont typeface="Wingdings" pitchFamily="2" charset="2"/>
              <a:buChar char="§"/>
            </a:pPr>
            <a:r>
              <a:rPr lang="en-US" sz="2800" dirty="0" smtClean="0"/>
              <a:t>Affects ability to disperse pollutants</a:t>
            </a:r>
          </a:p>
          <a:p>
            <a:pPr algn="just" rtl="0">
              <a:spcAft>
                <a:spcPts val="600"/>
              </a:spcAft>
              <a:buFont typeface="Wingdings" pitchFamily="2" charset="2"/>
              <a:buChar char="§"/>
            </a:pPr>
            <a:r>
              <a:rPr lang="en-US" sz="2800" dirty="0" smtClean="0"/>
              <a:t>When small volume of air is displaced upward</a:t>
            </a:r>
          </a:p>
          <a:p>
            <a:pPr lvl="1" algn="just" rtl="0">
              <a:spcAft>
                <a:spcPts val="600"/>
              </a:spcAft>
            </a:pPr>
            <a:r>
              <a:rPr lang="en-US" sz="2800" dirty="0" smtClean="0"/>
              <a:t>Encounters lower pressure</a:t>
            </a:r>
          </a:p>
          <a:p>
            <a:pPr lvl="1" algn="just" rtl="0">
              <a:spcAft>
                <a:spcPts val="600"/>
              </a:spcAft>
            </a:pPr>
            <a:r>
              <a:rPr lang="en-US" sz="2800" dirty="0" smtClean="0"/>
              <a:t>Expands to lower temperature</a:t>
            </a:r>
          </a:p>
          <a:p>
            <a:pPr lvl="1" algn="just" rtl="0">
              <a:spcAft>
                <a:spcPts val="600"/>
              </a:spcAft>
            </a:pPr>
            <a:r>
              <a:rPr lang="en-US" sz="2800" dirty="0" smtClean="0"/>
              <a:t>Assume no heat transfers to surrounding atmosphere</a:t>
            </a:r>
          </a:p>
          <a:p>
            <a:pPr lvl="1" algn="just" rtl="0">
              <a:spcAft>
                <a:spcPts val="600"/>
              </a:spcAft>
            </a:pPr>
            <a:r>
              <a:rPr lang="en-US" sz="2800" dirty="0" smtClean="0"/>
              <a:t>Called adiabatic expansion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p:txBody>
          <a:bodyPr/>
          <a:lstStyle/>
          <a:p>
            <a:r>
              <a:rPr lang="en-US"/>
              <a:t>Section 10 – Air Pollution Meteorology</a:t>
            </a:r>
          </a:p>
        </p:txBody>
      </p:sp>
      <p:sp>
        <p:nvSpPr>
          <p:cNvPr id="19" name="Slide Number Placeholder 4"/>
          <p:cNvSpPr>
            <a:spLocks noGrp="1"/>
          </p:cNvSpPr>
          <p:nvPr>
            <p:ph type="sldNum" sz="quarter" idx="11"/>
          </p:nvPr>
        </p:nvSpPr>
        <p:spPr/>
        <p:txBody>
          <a:bodyPr/>
          <a:lstStyle/>
          <a:p>
            <a:fld id="{33CCB353-6790-4DDC-8ABA-2229F43AC085}" type="slidenum">
              <a:rPr lang="en-US"/>
              <a:pPr/>
              <a:t>4</a:t>
            </a:fld>
            <a:endParaRPr lang="en-US"/>
          </a:p>
        </p:txBody>
      </p:sp>
      <p:sp>
        <p:nvSpPr>
          <p:cNvPr id="289794" name="Rectangle 2"/>
          <p:cNvSpPr>
            <a:spLocks noGrp="1" noChangeArrowheads="1"/>
          </p:cNvSpPr>
          <p:nvPr>
            <p:ph type="title"/>
          </p:nvPr>
        </p:nvSpPr>
        <p:spPr>
          <a:xfrm>
            <a:off x="914400" y="182563"/>
            <a:ext cx="7924800" cy="1054100"/>
          </a:xfrm>
        </p:spPr>
        <p:txBody>
          <a:bodyPr/>
          <a:lstStyle/>
          <a:p>
            <a:r>
              <a:rPr lang="en-US" sz="4000" b="1" dirty="0" smtClean="0">
                <a:solidFill>
                  <a:srgbClr val="C00000"/>
                </a:solidFill>
              </a:rPr>
              <a:t>Overview</a:t>
            </a:r>
            <a:endParaRPr lang="en-US" sz="2000" b="1" dirty="0">
              <a:solidFill>
                <a:srgbClr val="C00000"/>
              </a:solidFill>
            </a:endParaRPr>
          </a:p>
        </p:txBody>
      </p:sp>
      <p:sp>
        <p:nvSpPr>
          <p:cNvPr id="289795" name="Rectangle 3"/>
          <p:cNvSpPr>
            <a:spLocks noGrp="1" noChangeArrowheads="1"/>
          </p:cNvSpPr>
          <p:nvPr>
            <p:ph type="body" idx="1"/>
          </p:nvPr>
        </p:nvSpPr>
        <p:spPr>
          <a:xfrm>
            <a:off x="539552" y="1571625"/>
            <a:ext cx="8428236" cy="4305647"/>
          </a:xfrm>
        </p:spPr>
        <p:txBody>
          <a:bodyPr>
            <a:normAutofit lnSpcReduction="10000"/>
          </a:bodyPr>
          <a:lstStyle/>
          <a:p>
            <a:pPr>
              <a:lnSpc>
                <a:spcPct val="90000"/>
              </a:lnSpc>
            </a:pPr>
            <a:r>
              <a:rPr lang="en-US" dirty="0">
                <a:latin typeface="Arial" pitchFamily="34" charset="0"/>
              </a:rPr>
              <a:t>Meteorological processes that influence air quality</a:t>
            </a:r>
          </a:p>
          <a:p>
            <a:pPr lvl="1">
              <a:lnSpc>
                <a:spcPct val="90000"/>
              </a:lnSpc>
            </a:pPr>
            <a:r>
              <a:rPr lang="en-US" dirty="0">
                <a:latin typeface="Arial" pitchFamily="34" charset="0"/>
              </a:rPr>
              <a:t>Sunlight</a:t>
            </a:r>
          </a:p>
          <a:p>
            <a:pPr lvl="1">
              <a:lnSpc>
                <a:spcPct val="90000"/>
              </a:lnSpc>
            </a:pPr>
            <a:r>
              <a:rPr lang="en-US" dirty="0">
                <a:latin typeface="Arial" pitchFamily="34" charset="0"/>
              </a:rPr>
              <a:t>Horizontal dispersion</a:t>
            </a:r>
          </a:p>
          <a:p>
            <a:pPr lvl="1">
              <a:lnSpc>
                <a:spcPct val="90000"/>
              </a:lnSpc>
            </a:pPr>
            <a:r>
              <a:rPr lang="en-US" dirty="0">
                <a:latin typeface="Arial" pitchFamily="34" charset="0"/>
              </a:rPr>
              <a:t>Vertical mixing</a:t>
            </a:r>
          </a:p>
          <a:p>
            <a:pPr lvl="1">
              <a:lnSpc>
                <a:spcPct val="90000"/>
              </a:lnSpc>
            </a:pPr>
            <a:r>
              <a:rPr lang="en-US" dirty="0">
                <a:latin typeface="Arial" pitchFamily="34" charset="0"/>
              </a:rPr>
              <a:t>Transport</a:t>
            </a:r>
          </a:p>
          <a:p>
            <a:pPr lvl="1">
              <a:lnSpc>
                <a:spcPct val="90000"/>
              </a:lnSpc>
            </a:pPr>
            <a:r>
              <a:rPr lang="en-US" dirty="0">
                <a:latin typeface="Arial" pitchFamily="34" charset="0"/>
              </a:rPr>
              <a:t>Clouds and precipitation</a:t>
            </a:r>
          </a:p>
          <a:p>
            <a:pPr lvl="1">
              <a:lnSpc>
                <a:spcPct val="90000"/>
              </a:lnSpc>
            </a:pPr>
            <a:r>
              <a:rPr lang="en-US" dirty="0">
                <a:latin typeface="Arial" pitchFamily="34" charset="0"/>
              </a:rPr>
              <a:t>Temperature and humidity</a:t>
            </a:r>
          </a:p>
          <a:p>
            <a:pPr>
              <a:lnSpc>
                <a:spcPct val="90000"/>
              </a:lnSpc>
            </a:pPr>
            <a:r>
              <a:rPr lang="en-US" dirty="0">
                <a:latin typeface="Arial" pitchFamily="34" charset="0"/>
              </a:rPr>
              <a:t>Large scale to local </a:t>
            </a:r>
            <a:r>
              <a:rPr lang="en-US" dirty="0" smtClean="0">
                <a:latin typeface="Arial" pitchFamily="34" charset="0"/>
              </a:rPr>
              <a:t>scale</a:t>
            </a:r>
            <a:endParaRPr lang="en-US" dirty="0">
              <a:latin typeface="Arial" pitchFamily="34" charset="0"/>
            </a:endParaRPr>
          </a:p>
        </p:txBody>
      </p:sp>
      <p:grpSp>
        <p:nvGrpSpPr>
          <p:cNvPr id="2" name="Group 4"/>
          <p:cNvGrpSpPr>
            <a:grpSpLocks/>
          </p:cNvGrpSpPr>
          <p:nvPr/>
        </p:nvGrpSpPr>
        <p:grpSpPr bwMode="auto">
          <a:xfrm>
            <a:off x="571472" y="2714620"/>
            <a:ext cx="3303588" cy="2681287"/>
            <a:chOff x="2784" y="1584"/>
            <a:chExt cx="2496" cy="2214"/>
          </a:xfrm>
        </p:grpSpPr>
        <p:sp>
          <p:nvSpPr>
            <p:cNvPr id="289797" name="Oval 5"/>
            <p:cNvSpPr>
              <a:spLocks noChangeArrowheads="1"/>
            </p:cNvSpPr>
            <p:nvPr/>
          </p:nvSpPr>
          <p:spPr bwMode="auto">
            <a:xfrm>
              <a:off x="2784" y="1584"/>
              <a:ext cx="2496" cy="240"/>
            </a:xfrm>
            <a:prstGeom prst="ellipse">
              <a:avLst/>
            </a:prstGeom>
            <a:noFill/>
            <a:ln w="25400">
              <a:solidFill>
                <a:schemeClr val="tx1"/>
              </a:solidFill>
              <a:round/>
              <a:headEnd/>
              <a:tailEnd/>
            </a:ln>
            <a:effectLst/>
          </p:spPr>
          <p:txBody>
            <a:bodyPr wrap="none" anchor="ctr"/>
            <a:lstStyle/>
            <a:p>
              <a:endParaRPr lang="ar-EG"/>
            </a:p>
          </p:txBody>
        </p:sp>
        <p:sp>
          <p:nvSpPr>
            <p:cNvPr id="289798" name="Oval 6"/>
            <p:cNvSpPr>
              <a:spLocks noChangeArrowheads="1"/>
            </p:cNvSpPr>
            <p:nvPr/>
          </p:nvSpPr>
          <p:spPr bwMode="auto">
            <a:xfrm>
              <a:off x="3072" y="2112"/>
              <a:ext cx="1872" cy="192"/>
            </a:xfrm>
            <a:prstGeom prst="ellipse">
              <a:avLst/>
            </a:prstGeom>
            <a:noFill/>
            <a:ln w="25400">
              <a:solidFill>
                <a:schemeClr val="tx1"/>
              </a:solidFill>
              <a:round/>
              <a:headEnd/>
              <a:tailEnd/>
            </a:ln>
            <a:effectLst/>
          </p:spPr>
          <p:txBody>
            <a:bodyPr wrap="none" anchor="ctr"/>
            <a:lstStyle/>
            <a:p>
              <a:endParaRPr lang="ar-EG"/>
            </a:p>
          </p:txBody>
        </p:sp>
        <p:sp>
          <p:nvSpPr>
            <p:cNvPr id="289799" name="Oval 7"/>
            <p:cNvSpPr>
              <a:spLocks noChangeArrowheads="1"/>
            </p:cNvSpPr>
            <p:nvPr/>
          </p:nvSpPr>
          <p:spPr bwMode="auto">
            <a:xfrm>
              <a:off x="3360" y="2592"/>
              <a:ext cx="1296" cy="192"/>
            </a:xfrm>
            <a:prstGeom prst="ellipse">
              <a:avLst/>
            </a:prstGeom>
            <a:noFill/>
            <a:ln w="25400">
              <a:solidFill>
                <a:schemeClr val="tx1"/>
              </a:solidFill>
              <a:round/>
              <a:headEnd/>
              <a:tailEnd/>
            </a:ln>
            <a:effectLst/>
          </p:spPr>
          <p:txBody>
            <a:bodyPr wrap="none" anchor="ctr"/>
            <a:lstStyle/>
            <a:p>
              <a:endParaRPr lang="ar-EG"/>
            </a:p>
          </p:txBody>
        </p:sp>
        <p:sp>
          <p:nvSpPr>
            <p:cNvPr id="289800" name="Oval 8"/>
            <p:cNvSpPr>
              <a:spLocks noChangeArrowheads="1"/>
            </p:cNvSpPr>
            <p:nvPr/>
          </p:nvSpPr>
          <p:spPr bwMode="auto">
            <a:xfrm>
              <a:off x="3600" y="3024"/>
              <a:ext cx="816" cy="144"/>
            </a:xfrm>
            <a:prstGeom prst="ellipse">
              <a:avLst/>
            </a:prstGeom>
            <a:noFill/>
            <a:ln w="25400">
              <a:solidFill>
                <a:schemeClr val="tx1"/>
              </a:solidFill>
              <a:round/>
              <a:headEnd/>
              <a:tailEnd/>
            </a:ln>
            <a:effectLst/>
          </p:spPr>
          <p:txBody>
            <a:bodyPr wrap="none" anchor="ctr"/>
            <a:lstStyle/>
            <a:p>
              <a:endParaRPr lang="ar-EG"/>
            </a:p>
          </p:txBody>
        </p:sp>
        <p:sp>
          <p:nvSpPr>
            <p:cNvPr id="289801" name="Line 9"/>
            <p:cNvSpPr>
              <a:spLocks noChangeShapeType="1"/>
            </p:cNvSpPr>
            <p:nvPr/>
          </p:nvSpPr>
          <p:spPr bwMode="auto">
            <a:xfrm>
              <a:off x="2784" y="1680"/>
              <a:ext cx="1056" cy="1872"/>
            </a:xfrm>
            <a:prstGeom prst="line">
              <a:avLst/>
            </a:prstGeom>
            <a:noFill/>
            <a:ln w="25400">
              <a:solidFill>
                <a:schemeClr val="tx1"/>
              </a:solidFill>
              <a:round/>
              <a:headEnd/>
              <a:tailEnd/>
            </a:ln>
            <a:effectLst/>
          </p:spPr>
          <p:txBody>
            <a:bodyPr/>
            <a:lstStyle/>
            <a:p>
              <a:endParaRPr lang="ar-EG"/>
            </a:p>
          </p:txBody>
        </p:sp>
        <p:sp>
          <p:nvSpPr>
            <p:cNvPr id="289802" name="Line 10"/>
            <p:cNvSpPr>
              <a:spLocks noChangeShapeType="1"/>
            </p:cNvSpPr>
            <p:nvPr/>
          </p:nvSpPr>
          <p:spPr bwMode="auto">
            <a:xfrm flipH="1">
              <a:off x="4128" y="1680"/>
              <a:ext cx="1152" cy="1872"/>
            </a:xfrm>
            <a:prstGeom prst="line">
              <a:avLst/>
            </a:prstGeom>
            <a:noFill/>
            <a:ln w="25400">
              <a:solidFill>
                <a:schemeClr val="tx1"/>
              </a:solidFill>
              <a:round/>
              <a:headEnd/>
              <a:tailEnd/>
            </a:ln>
            <a:effectLst/>
          </p:spPr>
          <p:txBody>
            <a:bodyPr/>
            <a:lstStyle/>
            <a:p>
              <a:endParaRPr lang="ar-EG"/>
            </a:p>
          </p:txBody>
        </p:sp>
        <p:sp>
          <p:nvSpPr>
            <p:cNvPr id="289803" name="Oval 11"/>
            <p:cNvSpPr>
              <a:spLocks noChangeArrowheads="1"/>
            </p:cNvSpPr>
            <p:nvPr/>
          </p:nvSpPr>
          <p:spPr bwMode="auto">
            <a:xfrm>
              <a:off x="3840" y="3504"/>
              <a:ext cx="288" cy="96"/>
            </a:xfrm>
            <a:prstGeom prst="ellipse">
              <a:avLst/>
            </a:prstGeom>
            <a:solidFill>
              <a:srgbClr val="000000"/>
            </a:solidFill>
            <a:ln w="25400">
              <a:solidFill>
                <a:schemeClr val="tx1"/>
              </a:solidFill>
              <a:round/>
              <a:headEnd/>
              <a:tailEnd/>
            </a:ln>
            <a:effectLst/>
          </p:spPr>
          <p:txBody>
            <a:bodyPr wrap="none" anchor="ctr"/>
            <a:lstStyle/>
            <a:p>
              <a:endParaRPr lang="ar-EG"/>
            </a:p>
          </p:txBody>
        </p:sp>
        <p:sp>
          <p:nvSpPr>
            <p:cNvPr id="289804" name="Text Box 12"/>
            <p:cNvSpPr txBox="1">
              <a:spLocks noChangeArrowheads="1"/>
            </p:cNvSpPr>
            <p:nvPr/>
          </p:nvSpPr>
          <p:spPr bwMode="auto">
            <a:xfrm>
              <a:off x="3744" y="1632"/>
              <a:ext cx="821" cy="236"/>
            </a:xfrm>
            <a:prstGeom prst="rect">
              <a:avLst/>
            </a:prstGeom>
            <a:noFill/>
            <a:ln w="9525">
              <a:noFill/>
              <a:miter lim="800000"/>
              <a:headEnd/>
              <a:tailEnd/>
            </a:ln>
            <a:effectLst/>
          </p:spPr>
          <p:txBody>
            <a:bodyPr wrap="square">
              <a:spAutoFit/>
            </a:bodyPr>
            <a:lstStyle/>
            <a:p>
              <a:pPr eaLnBrk="0" hangingPunct="0">
                <a:lnSpc>
                  <a:spcPct val="70000"/>
                </a:lnSpc>
                <a:spcBef>
                  <a:spcPct val="50000"/>
                </a:spcBef>
              </a:pPr>
              <a:r>
                <a:rPr lang="en-US" dirty="0">
                  <a:latin typeface="Arial" pitchFamily="34" charset="0"/>
                </a:rPr>
                <a:t>Global</a:t>
              </a:r>
            </a:p>
          </p:txBody>
        </p:sp>
        <p:sp>
          <p:nvSpPr>
            <p:cNvPr id="289805" name="Text Box 13"/>
            <p:cNvSpPr txBox="1">
              <a:spLocks noChangeArrowheads="1"/>
            </p:cNvSpPr>
            <p:nvPr/>
          </p:nvSpPr>
          <p:spPr bwMode="auto">
            <a:xfrm>
              <a:off x="3696" y="2112"/>
              <a:ext cx="869" cy="236"/>
            </a:xfrm>
            <a:prstGeom prst="rect">
              <a:avLst/>
            </a:prstGeom>
            <a:noFill/>
            <a:ln w="9525">
              <a:noFill/>
              <a:miter lim="800000"/>
              <a:headEnd/>
              <a:tailEnd/>
            </a:ln>
            <a:effectLst/>
          </p:spPr>
          <p:txBody>
            <a:bodyPr wrap="square">
              <a:spAutoFit/>
            </a:bodyPr>
            <a:lstStyle/>
            <a:p>
              <a:pPr eaLnBrk="0" hangingPunct="0">
                <a:lnSpc>
                  <a:spcPct val="70000"/>
                </a:lnSpc>
                <a:spcBef>
                  <a:spcPct val="50000"/>
                </a:spcBef>
              </a:pPr>
              <a:r>
                <a:rPr lang="en-US" dirty="0">
                  <a:latin typeface="Arial" pitchFamily="34" charset="0"/>
                </a:rPr>
                <a:t>Synoptic</a:t>
              </a:r>
            </a:p>
          </p:txBody>
        </p:sp>
        <p:sp>
          <p:nvSpPr>
            <p:cNvPr id="289806" name="Text Box 14"/>
            <p:cNvSpPr txBox="1">
              <a:spLocks noChangeArrowheads="1"/>
            </p:cNvSpPr>
            <p:nvPr/>
          </p:nvSpPr>
          <p:spPr bwMode="auto">
            <a:xfrm>
              <a:off x="3594" y="2587"/>
              <a:ext cx="1032" cy="236"/>
            </a:xfrm>
            <a:prstGeom prst="rect">
              <a:avLst/>
            </a:prstGeom>
            <a:noFill/>
            <a:ln w="9525">
              <a:noFill/>
              <a:miter lim="800000"/>
              <a:headEnd/>
              <a:tailEnd/>
            </a:ln>
            <a:effectLst/>
          </p:spPr>
          <p:txBody>
            <a:bodyPr wrap="square">
              <a:spAutoFit/>
            </a:bodyPr>
            <a:lstStyle/>
            <a:p>
              <a:pPr eaLnBrk="0" hangingPunct="0">
                <a:lnSpc>
                  <a:spcPct val="70000"/>
                </a:lnSpc>
                <a:spcBef>
                  <a:spcPct val="50000"/>
                </a:spcBef>
              </a:pPr>
              <a:r>
                <a:rPr lang="en-US" dirty="0" err="1">
                  <a:latin typeface="Arial" pitchFamily="34" charset="0"/>
                </a:rPr>
                <a:t>Mesoscale</a:t>
              </a:r>
              <a:endParaRPr lang="en-US" dirty="0">
                <a:latin typeface="Arial" pitchFamily="34" charset="0"/>
              </a:endParaRPr>
            </a:p>
          </p:txBody>
        </p:sp>
        <p:sp>
          <p:nvSpPr>
            <p:cNvPr id="289807" name="Text Box 15"/>
            <p:cNvSpPr txBox="1">
              <a:spLocks noChangeArrowheads="1"/>
            </p:cNvSpPr>
            <p:nvPr/>
          </p:nvSpPr>
          <p:spPr bwMode="auto">
            <a:xfrm>
              <a:off x="3648" y="2941"/>
              <a:ext cx="624" cy="236"/>
            </a:xfrm>
            <a:prstGeom prst="rect">
              <a:avLst/>
            </a:prstGeom>
            <a:noFill/>
            <a:ln w="9525">
              <a:noFill/>
              <a:miter lim="800000"/>
              <a:headEnd/>
              <a:tailEnd/>
            </a:ln>
            <a:effectLst/>
          </p:spPr>
          <p:txBody>
            <a:bodyPr wrap="square">
              <a:spAutoFit/>
            </a:bodyPr>
            <a:lstStyle/>
            <a:p>
              <a:pPr eaLnBrk="0" hangingPunct="0">
                <a:lnSpc>
                  <a:spcPct val="70000"/>
                </a:lnSpc>
                <a:spcBef>
                  <a:spcPct val="50000"/>
                </a:spcBef>
              </a:pPr>
              <a:r>
                <a:rPr lang="en-US" dirty="0">
                  <a:latin typeface="Arial" pitchFamily="34" charset="0"/>
                </a:rPr>
                <a:t>Urban</a:t>
              </a:r>
            </a:p>
          </p:txBody>
        </p:sp>
        <p:sp>
          <p:nvSpPr>
            <p:cNvPr id="289808" name="Text Box 16"/>
            <p:cNvSpPr txBox="1">
              <a:spLocks noChangeArrowheads="1"/>
            </p:cNvSpPr>
            <p:nvPr/>
          </p:nvSpPr>
          <p:spPr bwMode="auto">
            <a:xfrm>
              <a:off x="3456" y="3599"/>
              <a:ext cx="1056" cy="199"/>
            </a:xfrm>
            <a:prstGeom prst="rect">
              <a:avLst/>
            </a:prstGeom>
            <a:noFill/>
            <a:ln w="9525">
              <a:noFill/>
              <a:miter lim="800000"/>
              <a:headEnd/>
              <a:tailEnd/>
            </a:ln>
            <a:effectLst/>
          </p:spPr>
          <p:txBody>
            <a:bodyPr>
              <a:spAutoFit/>
            </a:bodyPr>
            <a:lstStyle/>
            <a:p>
              <a:pPr eaLnBrk="0" hangingPunct="0">
                <a:lnSpc>
                  <a:spcPct val="70000"/>
                </a:lnSpc>
                <a:spcBef>
                  <a:spcPct val="50000"/>
                </a:spcBef>
              </a:pPr>
              <a:r>
                <a:rPr lang="en-US" dirty="0">
                  <a:latin typeface="Arial" pitchFamily="34" charset="0"/>
                </a:rPr>
                <a:t>Neighborhood</a:t>
              </a:r>
            </a:p>
          </p:txBody>
        </p:sp>
        <p:sp>
          <p:nvSpPr>
            <p:cNvPr id="289809" name="Oval 17"/>
            <p:cNvSpPr>
              <a:spLocks noChangeArrowheads="1"/>
            </p:cNvSpPr>
            <p:nvPr/>
          </p:nvSpPr>
          <p:spPr bwMode="auto">
            <a:xfrm>
              <a:off x="3942" y="3530"/>
              <a:ext cx="71" cy="47"/>
            </a:xfrm>
            <a:prstGeom prst="ellipse">
              <a:avLst/>
            </a:prstGeom>
            <a:solidFill>
              <a:srgbClr val="FFFF00"/>
            </a:solidFill>
            <a:ln w="9525">
              <a:solidFill>
                <a:schemeClr val="tx1"/>
              </a:solidFill>
              <a:round/>
              <a:headEnd/>
              <a:tailEnd/>
            </a:ln>
            <a:effectLst/>
          </p:spPr>
          <p:txBody>
            <a:bodyPr wrap="none" anchor="ctr"/>
            <a:lstStyle/>
            <a:p>
              <a:endParaRPr lang="ar-EG"/>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0" y="-228600"/>
            <a:ext cx="9753600" cy="7315200"/>
          </a:xfrm>
          <a:prstGeom prst="rect">
            <a:avLst/>
          </a:prstGeom>
          <a:noFill/>
          <a:ln w="9525">
            <a:noFill/>
            <a:miter lim="800000"/>
            <a:headEnd/>
            <a:tailEnd/>
          </a:ln>
        </p:spPr>
      </p:pic>
      <p:sp>
        <p:nvSpPr>
          <p:cNvPr id="5" name="Rectangle 4"/>
          <p:cNvSpPr/>
          <p:nvPr/>
        </p:nvSpPr>
        <p:spPr>
          <a:xfrm>
            <a:off x="542029" y="0"/>
            <a:ext cx="6544571" cy="523220"/>
          </a:xfrm>
          <a:prstGeom prst="rect">
            <a:avLst/>
          </a:prstGeom>
        </p:spPr>
        <p:txBody>
          <a:bodyPr wrap="square">
            <a:spAutoFit/>
          </a:bodyPr>
          <a:lstStyle/>
          <a:p>
            <a:pPr algn="l" rtl="0"/>
            <a:r>
              <a:rPr lang="en-US" sz="2800" b="1" dirty="0" smtClean="0">
                <a:solidFill>
                  <a:srgbClr val="002060"/>
                </a:solidFill>
              </a:rPr>
              <a:t>Adiabatic Expansion</a:t>
            </a:r>
            <a:endParaRPr lang="ar-EG" sz="2800" b="1" dirty="0">
              <a:solidFill>
                <a:srgbClr val="002060"/>
              </a:solidFill>
            </a:endParaRPr>
          </a:p>
        </p:txBody>
      </p:sp>
      <p:sp>
        <p:nvSpPr>
          <p:cNvPr id="6" name="Rectangle 5"/>
          <p:cNvSpPr/>
          <p:nvPr/>
        </p:nvSpPr>
        <p:spPr>
          <a:xfrm>
            <a:off x="76200" y="689515"/>
            <a:ext cx="9448800" cy="6629507"/>
          </a:xfrm>
          <a:prstGeom prst="rect">
            <a:avLst/>
          </a:prstGeom>
        </p:spPr>
        <p:txBody>
          <a:bodyPr wrap="square">
            <a:spAutoFit/>
          </a:bodyPr>
          <a:lstStyle/>
          <a:p>
            <a:pPr algn="l" rtl="0">
              <a:lnSpc>
                <a:spcPct val="90000"/>
              </a:lnSpc>
              <a:spcAft>
                <a:spcPts val="600"/>
              </a:spcAft>
            </a:pPr>
            <a:r>
              <a:rPr lang="en-US" sz="2400" dirty="0" smtClean="0"/>
              <a:t>To determine the change in temp. w/ elevation due to adiabatic expansion:</a:t>
            </a:r>
            <a:endParaRPr lang="en-US" sz="2400" dirty="0"/>
          </a:p>
          <a:p>
            <a:pPr marL="617220" lvl="1" indent="-342900" algn="l" rtl="0">
              <a:lnSpc>
                <a:spcPct val="90000"/>
              </a:lnSpc>
              <a:spcAft>
                <a:spcPts val="600"/>
              </a:spcAft>
              <a:buFont typeface="Arial" pitchFamily="34" charset="0"/>
              <a:buChar char="•"/>
            </a:pPr>
            <a:r>
              <a:rPr lang="en-US" sz="2400" dirty="0" smtClean="0"/>
              <a:t>Atmosphere considered a stationary column of air in a gravitational field</a:t>
            </a:r>
          </a:p>
          <a:p>
            <a:pPr marL="617220" lvl="1" indent="-342900" algn="l" rtl="0">
              <a:lnSpc>
                <a:spcPct val="90000"/>
              </a:lnSpc>
              <a:spcAft>
                <a:spcPts val="600"/>
              </a:spcAft>
              <a:buFont typeface="Arial" pitchFamily="34" charset="0"/>
              <a:buChar char="•"/>
            </a:pPr>
            <a:r>
              <a:rPr lang="en-US" sz="2400" dirty="0" smtClean="0"/>
              <a:t>Gas is a dry ideal gas</a:t>
            </a:r>
          </a:p>
          <a:p>
            <a:pPr marL="617220" lvl="1" indent="-342900" algn="l" rtl="0">
              <a:lnSpc>
                <a:spcPct val="90000"/>
              </a:lnSpc>
              <a:spcAft>
                <a:spcPts val="600"/>
              </a:spcAft>
              <a:buFont typeface="Arial" pitchFamily="34" charset="0"/>
              <a:buChar char="•"/>
            </a:pPr>
            <a:r>
              <a:rPr lang="en-US" sz="2400" dirty="0" smtClean="0"/>
              <a:t>Ignoring friction and inertial effects</a:t>
            </a:r>
          </a:p>
          <a:p>
            <a:pPr marL="274320" lvl="1" algn="l" rtl="0">
              <a:lnSpc>
                <a:spcPct val="90000"/>
              </a:lnSpc>
              <a:spcAft>
                <a:spcPts val="600"/>
              </a:spcAft>
              <a:buFont typeface="Arial" pitchFamily="34" charset="0"/>
              <a:buChar char="•"/>
            </a:pPr>
            <a:endParaRPr lang="en-US" sz="2400" dirty="0" smtClean="0">
              <a:solidFill>
                <a:srgbClr val="FF0066"/>
              </a:solidFill>
            </a:endParaRPr>
          </a:p>
          <a:p>
            <a:pPr lvl="1" algn="l" rtl="0">
              <a:lnSpc>
                <a:spcPct val="90000"/>
              </a:lnSpc>
              <a:spcAft>
                <a:spcPts val="600"/>
              </a:spcAft>
            </a:pPr>
            <a:r>
              <a:rPr lang="en-US" sz="2400" dirty="0" smtClean="0"/>
              <a:t>	</a:t>
            </a:r>
            <a:r>
              <a:rPr lang="en-US" sz="2400" b="1" dirty="0" smtClean="0">
                <a:solidFill>
                  <a:srgbClr val="FF0066"/>
                </a:solidFill>
              </a:rPr>
              <a:t>( </a:t>
            </a:r>
            <a:r>
              <a:rPr lang="en-US" sz="2400" b="1" dirty="0" err="1" smtClean="0">
                <a:solidFill>
                  <a:srgbClr val="FF0066"/>
                </a:solidFill>
              </a:rPr>
              <a:t>dT</a:t>
            </a:r>
            <a:r>
              <a:rPr lang="en-US" sz="2400" b="1" dirty="0" smtClean="0">
                <a:solidFill>
                  <a:srgbClr val="FF0066"/>
                </a:solidFill>
              </a:rPr>
              <a:t>/</a:t>
            </a:r>
            <a:r>
              <a:rPr lang="en-US" sz="2400" b="1" dirty="0" err="1" smtClean="0">
                <a:solidFill>
                  <a:srgbClr val="FF0066"/>
                </a:solidFill>
              </a:rPr>
              <a:t>dz</a:t>
            </a:r>
            <a:r>
              <a:rPr lang="en-US" sz="2400" b="1" dirty="0" smtClean="0">
                <a:solidFill>
                  <a:srgbClr val="FF0066"/>
                </a:solidFill>
              </a:rPr>
              <a:t>)adiabatic perfect gas = - (g M/ </a:t>
            </a:r>
            <a:r>
              <a:rPr lang="en-US" sz="2400" b="1" dirty="0" err="1" smtClean="0">
                <a:solidFill>
                  <a:srgbClr val="FF0066"/>
                </a:solidFill>
              </a:rPr>
              <a:t>Cp</a:t>
            </a:r>
            <a:r>
              <a:rPr lang="en-US" sz="2400" b="1" dirty="0" smtClean="0">
                <a:solidFill>
                  <a:srgbClr val="FF0066"/>
                </a:solidFill>
              </a:rPr>
              <a:t>)</a:t>
            </a:r>
          </a:p>
          <a:p>
            <a:pPr lvl="2" algn="l" rtl="0">
              <a:lnSpc>
                <a:spcPct val="90000"/>
              </a:lnSpc>
              <a:spcAft>
                <a:spcPts val="600"/>
              </a:spcAft>
            </a:pPr>
            <a:r>
              <a:rPr lang="en-US" sz="2400" dirty="0" smtClean="0"/>
              <a:t>T = temperature</a:t>
            </a:r>
          </a:p>
          <a:p>
            <a:pPr lvl="2" algn="l" rtl="0">
              <a:lnSpc>
                <a:spcPct val="90000"/>
              </a:lnSpc>
              <a:spcAft>
                <a:spcPts val="600"/>
              </a:spcAft>
            </a:pPr>
            <a:r>
              <a:rPr lang="en-US" sz="2400" dirty="0" smtClean="0"/>
              <a:t>z = vertical distance</a:t>
            </a:r>
          </a:p>
          <a:p>
            <a:pPr lvl="2" algn="l" rtl="0">
              <a:lnSpc>
                <a:spcPct val="90000"/>
              </a:lnSpc>
              <a:spcAft>
                <a:spcPts val="600"/>
              </a:spcAft>
            </a:pPr>
            <a:r>
              <a:rPr lang="en-US" sz="2400" dirty="0" smtClean="0"/>
              <a:t>g = acceleration due to gravity</a:t>
            </a:r>
          </a:p>
          <a:p>
            <a:pPr lvl="2" algn="l" rtl="0">
              <a:lnSpc>
                <a:spcPct val="90000"/>
              </a:lnSpc>
              <a:spcAft>
                <a:spcPts val="600"/>
              </a:spcAft>
            </a:pPr>
            <a:r>
              <a:rPr lang="en-US" sz="2400" dirty="0" smtClean="0"/>
              <a:t>M = molecular weight of air</a:t>
            </a:r>
          </a:p>
          <a:p>
            <a:pPr lvl="2" algn="l" rtl="0">
              <a:lnSpc>
                <a:spcPct val="90000"/>
              </a:lnSpc>
              <a:spcAft>
                <a:spcPts val="600"/>
              </a:spcAft>
            </a:pPr>
            <a:r>
              <a:rPr lang="en-US" sz="2400" dirty="0" smtClean="0"/>
              <a:t>Cp = heat capacity of the gas at constant pressure</a:t>
            </a:r>
          </a:p>
          <a:p>
            <a:pPr algn="l" rtl="0">
              <a:spcAft>
                <a:spcPts val="600"/>
              </a:spcAft>
            </a:pPr>
            <a:r>
              <a:rPr lang="en-US" sz="2400" dirty="0" smtClean="0"/>
              <a:t>( </a:t>
            </a:r>
            <a:r>
              <a:rPr lang="en-US" sz="2400" dirty="0" err="1" smtClean="0"/>
              <a:t>dT</a:t>
            </a:r>
            <a:r>
              <a:rPr lang="en-US" sz="2400" dirty="0" smtClean="0"/>
              <a:t>/</a:t>
            </a:r>
            <a:r>
              <a:rPr lang="en-US" sz="2400" dirty="0" err="1" smtClean="0"/>
              <a:t>dz</a:t>
            </a:r>
            <a:r>
              <a:rPr lang="en-US" sz="2400" dirty="0" smtClean="0"/>
              <a:t>)adiabatic perfect gas = -0.0098°C/m</a:t>
            </a:r>
            <a:r>
              <a:rPr lang="en-US" sz="2400" dirty="0" smtClean="0">
                <a:latin typeface="Arial" pitchFamily="34" charset="0"/>
              </a:rPr>
              <a:t> or</a:t>
            </a:r>
            <a:endParaRPr lang="en-US" sz="2400" dirty="0" smtClean="0"/>
          </a:p>
          <a:p>
            <a:pPr algn="l" rtl="0">
              <a:spcAft>
                <a:spcPts val="600"/>
              </a:spcAft>
            </a:pPr>
            <a:r>
              <a:rPr lang="en-US" sz="2400" dirty="0" smtClean="0"/>
              <a:t>( </a:t>
            </a:r>
            <a:r>
              <a:rPr lang="en-US" sz="2400" dirty="0" err="1" smtClean="0"/>
              <a:t>dT</a:t>
            </a:r>
            <a:r>
              <a:rPr lang="en-US" sz="2400" dirty="0" smtClean="0"/>
              <a:t>/</a:t>
            </a:r>
            <a:r>
              <a:rPr lang="en-US" sz="2400" dirty="0" err="1" smtClean="0"/>
              <a:t>dz</a:t>
            </a:r>
            <a:r>
              <a:rPr lang="en-US" sz="2400" dirty="0" smtClean="0"/>
              <a:t>)adiabatic perfect gas = -5.4°F/ft</a:t>
            </a:r>
          </a:p>
          <a:p>
            <a:pPr algn="l" rtl="0">
              <a:spcAft>
                <a:spcPts val="600"/>
              </a:spcAft>
            </a:pPr>
            <a:r>
              <a:rPr lang="en-US" sz="2600" dirty="0" smtClean="0">
                <a:latin typeface="Arial" pitchFamily="34" charset="0"/>
              </a:rPr>
              <a:t>	</a:t>
            </a:r>
            <a:r>
              <a:rPr lang="en-US" sz="2400" b="1" dirty="0" smtClean="0">
                <a:solidFill>
                  <a:srgbClr val="0070C0"/>
                </a:solidFill>
              </a:rPr>
              <a:t>Change in Temp. with change in height</a:t>
            </a:r>
          </a:p>
          <a:p>
            <a:pPr lvl="2" algn="l" rtl="0">
              <a:lnSpc>
                <a:spcPct val="90000"/>
              </a:lnSpc>
            </a:pPr>
            <a:endParaRPr lang="ar-EG"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0" y="-228600"/>
            <a:ext cx="9753600" cy="7315200"/>
          </a:xfrm>
          <a:prstGeom prst="rect">
            <a:avLst/>
          </a:prstGeom>
          <a:noFill/>
          <a:ln w="9525">
            <a:noFill/>
            <a:miter lim="800000"/>
            <a:headEnd/>
            <a:tailEnd/>
          </a:ln>
        </p:spPr>
      </p:pic>
      <p:sp>
        <p:nvSpPr>
          <p:cNvPr id="5" name="Rectangle 4"/>
          <p:cNvSpPr/>
          <p:nvPr/>
        </p:nvSpPr>
        <p:spPr>
          <a:xfrm>
            <a:off x="862269" y="468868"/>
            <a:ext cx="2033331" cy="584775"/>
          </a:xfrm>
          <a:prstGeom prst="rect">
            <a:avLst/>
          </a:prstGeom>
        </p:spPr>
        <p:txBody>
          <a:bodyPr wrap="square">
            <a:spAutoFit/>
          </a:bodyPr>
          <a:lstStyle/>
          <a:p>
            <a:r>
              <a:rPr lang="en-US" sz="3200" b="1" dirty="0" smtClean="0">
                <a:solidFill>
                  <a:srgbClr val="002060"/>
                </a:solidFill>
              </a:rPr>
              <a:t>Lapse rate</a:t>
            </a:r>
            <a:endParaRPr lang="ar-EG" sz="3200" b="1" dirty="0">
              <a:solidFill>
                <a:srgbClr val="002060"/>
              </a:solidFill>
            </a:endParaRPr>
          </a:p>
        </p:txBody>
      </p:sp>
      <p:sp>
        <p:nvSpPr>
          <p:cNvPr id="6" name="Rectangle 5"/>
          <p:cNvSpPr/>
          <p:nvPr/>
        </p:nvSpPr>
        <p:spPr>
          <a:xfrm>
            <a:off x="381000" y="1066800"/>
            <a:ext cx="8915400" cy="4893647"/>
          </a:xfrm>
          <a:prstGeom prst="rect">
            <a:avLst/>
          </a:prstGeom>
        </p:spPr>
        <p:txBody>
          <a:bodyPr wrap="square">
            <a:spAutoFit/>
          </a:bodyPr>
          <a:lstStyle/>
          <a:p>
            <a:pPr algn="l" rtl="0"/>
            <a:endParaRPr lang="en-US" sz="2400" dirty="0" smtClean="0"/>
          </a:p>
          <a:p>
            <a:pPr algn="l" rtl="0"/>
            <a:r>
              <a:rPr lang="en-US" sz="2400" dirty="0" smtClean="0"/>
              <a:t>Lapse rate is the negative of temperature gradient</a:t>
            </a:r>
          </a:p>
          <a:p>
            <a:pPr algn="l" rtl="0"/>
            <a:r>
              <a:rPr lang="en-US" sz="2400" dirty="0" smtClean="0">
                <a:solidFill>
                  <a:srgbClr val="00B050"/>
                </a:solidFill>
              </a:rPr>
              <a:t>Dry adiabatic lapse rate </a:t>
            </a:r>
            <a:r>
              <a:rPr lang="en-US" sz="2400" dirty="0" smtClean="0"/>
              <a:t>=</a:t>
            </a:r>
          </a:p>
          <a:p>
            <a:pPr algn="l" rtl="0"/>
            <a:r>
              <a:rPr lang="en-US" sz="2400" dirty="0" smtClean="0"/>
              <a:t>	Metric:</a:t>
            </a:r>
          </a:p>
          <a:p>
            <a:pPr algn="l" rtl="0"/>
            <a:r>
              <a:rPr lang="en-US" sz="2400" dirty="0" smtClean="0"/>
              <a:t>		Γ = - 1°C/100m or</a:t>
            </a:r>
          </a:p>
          <a:p>
            <a:pPr algn="l" rtl="0"/>
            <a:r>
              <a:rPr lang="en-US" sz="2400" dirty="0" smtClean="0"/>
              <a:t>	SI:</a:t>
            </a:r>
          </a:p>
          <a:p>
            <a:pPr algn="l" rtl="0"/>
            <a:r>
              <a:rPr lang="en-US" sz="2400" dirty="0" smtClean="0"/>
              <a:t>		 Γ  = - 5.4°F/1000ft</a:t>
            </a:r>
          </a:p>
          <a:p>
            <a:pPr algn="l" rtl="0"/>
            <a:r>
              <a:rPr lang="en-US" sz="2400" dirty="0" smtClean="0"/>
              <a:t>Important is ability to resist vertical motion: stability</a:t>
            </a:r>
          </a:p>
          <a:p>
            <a:pPr algn="l" rtl="0"/>
            <a:r>
              <a:rPr lang="en-US" sz="2400" dirty="0" smtClean="0"/>
              <a:t>Comparison of Γ to actual environment lapse rate indicates stability of atmosphere</a:t>
            </a:r>
          </a:p>
          <a:p>
            <a:pPr algn="l" rtl="0"/>
            <a:r>
              <a:rPr lang="en-US" sz="2400" dirty="0" smtClean="0"/>
              <a:t>Degree of stability is a measure of the ability of the atmosphere to disperse pollutants</a:t>
            </a:r>
          </a:p>
          <a:p>
            <a:pPr algn="l" rtl="0"/>
            <a:endParaRPr lang="ar-EG"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0" y="-228600"/>
            <a:ext cx="9753600" cy="7315200"/>
          </a:xfrm>
          <a:prstGeom prst="rect">
            <a:avLst/>
          </a:prstGeom>
          <a:noFill/>
          <a:ln w="9525">
            <a:noFill/>
            <a:miter lim="800000"/>
            <a:headEnd/>
            <a:tailEnd/>
          </a:ln>
        </p:spPr>
      </p:pic>
      <p:sp>
        <p:nvSpPr>
          <p:cNvPr id="5" name="Rectangle 4"/>
          <p:cNvSpPr/>
          <p:nvPr/>
        </p:nvSpPr>
        <p:spPr>
          <a:xfrm>
            <a:off x="248554" y="-4465"/>
            <a:ext cx="5618846" cy="461665"/>
          </a:xfrm>
          <a:prstGeom prst="rect">
            <a:avLst/>
          </a:prstGeom>
        </p:spPr>
        <p:txBody>
          <a:bodyPr wrap="none">
            <a:spAutoFit/>
          </a:bodyPr>
          <a:lstStyle/>
          <a:p>
            <a:r>
              <a:rPr lang="en-US" sz="2400" b="1" dirty="0" smtClean="0">
                <a:solidFill>
                  <a:srgbClr val="C00000"/>
                </a:solidFill>
                <a:latin typeface="Arial" pitchFamily="34" charset="0"/>
              </a:rPr>
              <a:t>Atmospheric Stability and dispersion</a:t>
            </a:r>
            <a:endParaRPr lang="ar-EG" sz="2400" b="1" dirty="0">
              <a:solidFill>
                <a:srgbClr val="C00000"/>
              </a:solidFill>
            </a:endParaRPr>
          </a:p>
        </p:txBody>
      </p:sp>
      <p:sp>
        <p:nvSpPr>
          <p:cNvPr id="6" name="Rectangle 5"/>
          <p:cNvSpPr/>
          <p:nvPr/>
        </p:nvSpPr>
        <p:spPr>
          <a:xfrm>
            <a:off x="381000" y="609601"/>
            <a:ext cx="8991600" cy="6272486"/>
          </a:xfrm>
          <a:prstGeom prst="rect">
            <a:avLst/>
          </a:prstGeom>
        </p:spPr>
        <p:txBody>
          <a:bodyPr wrap="square">
            <a:spAutoFit/>
          </a:bodyPr>
          <a:lstStyle/>
          <a:p>
            <a:pPr algn="l" rtl="0">
              <a:lnSpc>
                <a:spcPct val="90000"/>
              </a:lnSpc>
              <a:buFont typeface="Wingdings" pitchFamily="2" charset="2"/>
              <a:buChar char="§"/>
            </a:pPr>
            <a:r>
              <a:rPr lang="en-US" sz="2400" b="1" dirty="0">
                <a:solidFill>
                  <a:srgbClr val="00B050"/>
                </a:solidFill>
                <a:latin typeface="Arial" pitchFamily="34" charset="0"/>
              </a:rPr>
              <a:t>Atmospheric Stability </a:t>
            </a:r>
            <a:r>
              <a:rPr lang="en-US" sz="2400" dirty="0"/>
              <a:t>a</a:t>
            </a:r>
            <a:r>
              <a:rPr lang="en-US" sz="2400" dirty="0" smtClean="0"/>
              <a:t>ffects dispersion of pollutants</a:t>
            </a:r>
          </a:p>
          <a:p>
            <a:pPr algn="l" rtl="0">
              <a:lnSpc>
                <a:spcPct val="90000"/>
              </a:lnSpc>
              <a:buFont typeface="Wingdings" pitchFamily="2" charset="2"/>
              <a:buChar char="§"/>
            </a:pPr>
            <a:r>
              <a:rPr lang="en-US" sz="2400" b="1" dirty="0">
                <a:solidFill>
                  <a:srgbClr val="00B050"/>
                </a:solidFill>
                <a:latin typeface="Arial" pitchFamily="34" charset="0"/>
              </a:rPr>
              <a:t>Temperature/elevation</a:t>
            </a:r>
            <a:r>
              <a:rPr lang="en-US" sz="2400" dirty="0" smtClean="0"/>
              <a:t> relationship principal determinant of atmospheric stability</a:t>
            </a:r>
          </a:p>
          <a:p>
            <a:pPr algn="l" rtl="0">
              <a:lnSpc>
                <a:spcPct val="90000"/>
              </a:lnSpc>
              <a:buFont typeface="Wingdings" pitchFamily="2" charset="2"/>
              <a:buChar char="§"/>
            </a:pPr>
            <a:r>
              <a:rPr lang="en-US" sz="2400" b="1" dirty="0">
                <a:solidFill>
                  <a:srgbClr val="00B050"/>
                </a:solidFill>
                <a:latin typeface="Arial" pitchFamily="34" charset="0"/>
              </a:rPr>
              <a:t>Stable</a:t>
            </a:r>
          </a:p>
          <a:p>
            <a:pPr lvl="1" algn="l" rtl="0">
              <a:lnSpc>
                <a:spcPct val="90000"/>
              </a:lnSpc>
              <a:buFont typeface="Wingdings" pitchFamily="2" charset="2"/>
              <a:buChar char="§"/>
            </a:pPr>
            <a:r>
              <a:rPr lang="en-US" sz="2400" dirty="0" smtClean="0"/>
              <a:t>Little vertical mixing</a:t>
            </a:r>
          </a:p>
          <a:p>
            <a:pPr lvl="1" algn="l" rtl="0">
              <a:lnSpc>
                <a:spcPct val="90000"/>
              </a:lnSpc>
              <a:buFont typeface="Wingdings" pitchFamily="2" charset="2"/>
              <a:buChar char="§"/>
            </a:pPr>
            <a:r>
              <a:rPr lang="en-US" sz="2400" dirty="0" smtClean="0"/>
              <a:t>Pollutants emitted near surface tend to stay there</a:t>
            </a:r>
          </a:p>
          <a:p>
            <a:pPr lvl="1" algn="l" rtl="0">
              <a:lnSpc>
                <a:spcPct val="90000"/>
              </a:lnSpc>
              <a:buFont typeface="Wingdings" pitchFamily="2" charset="2"/>
              <a:buChar char="§"/>
            </a:pPr>
            <a:r>
              <a:rPr lang="en-US" sz="2400" dirty="0" smtClean="0"/>
              <a:t>Environmental lapse rate is same as the dry adiabatic lapse rate </a:t>
            </a:r>
          </a:p>
          <a:p>
            <a:pPr algn="l" rtl="0">
              <a:lnSpc>
                <a:spcPct val="90000"/>
              </a:lnSpc>
              <a:buFont typeface="Wingdings" pitchFamily="2" charset="2"/>
              <a:buChar char="§"/>
            </a:pPr>
            <a:r>
              <a:rPr lang="en-US" sz="2400" dirty="0" smtClean="0"/>
              <a:t>4 common scenarios</a:t>
            </a:r>
          </a:p>
          <a:p>
            <a:pPr algn="l" rtl="0">
              <a:lnSpc>
                <a:spcPct val="90000"/>
              </a:lnSpc>
            </a:pPr>
            <a:r>
              <a:rPr lang="en-US" sz="2400" b="1" dirty="0" smtClean="0">
                <a:solidFill>
                  <a:srgbClr val="C00000"/>
                </a:solidFill>
                <a:latin typeface="Arial" pitchFamily="34" charset="0"/>
              </a:rPr>
              <a:t>      Stability Classes</a:t>
            </a:r>
          </a:p>
          <a:p>
            <a:pPr algn="l" rtl="0"/>
            <a:r>
              <a:rPr lang="en-US" sz="2400" dirty="0" smtClean="0"/>
              <a:t>Developed for use in dispersion models</a:t>
            </a:r>
          </a:p>
          <a:p>
            <a:pPr algn="l" rtl="0"/>
            <a:r>
              <a:rPr lang="en-US" sz="2400" dirty="0" smtClean="0"/>
              <a:t>Stability classified into 6 classes (A – F)</a:t>
            </a:r>
          </a:p>
          <a:p>
            <a:pPr algn="l" rtl="0"/>
            <a:r>
              <a:rPr lang="en-US" sz="2400" dirty="0" smtClean="0"/>
              <a:t>  </a:t>
            </a:r>
            <a:r>
              <a:rPr lang="en-US" sz="2200" dirty="0" smtClean="0"/>
              <a:t>A: strongly unstable</a:t>
            </a:r>
          </a:p>
          <a:p>
            <a:pPr algn="l" rtl="0"/>
            <a:r>
              <a:rPr lang="en-US" sz="2200" dirty="0" smtClean="0"/>
              <a:t>  B: moderately unstable</a:t>
            </a:r>
          </a:p>
          <a:p>
            <a:pPr algn="l" rtl="0"/>
            <a:r>
              <a:rPr lang="en-US" sz="2200" dirty="0" smtClean="0"/>
              <a:t>  C: slightly unstable</a:t>
            </a:r>
          </a:p>
          <a:p>
            <a:pPr algn="l" rtl="0"/>
            <a:r>
              <a:rPr lang="en-US" sz="2200" dirty="0" smtClean="0"/>
              <a:t>  D: neutral</a:t>
            </a:r>
          </a:p>
          <a:p>
            <a:pPr algn="l" rtl="0"/>
            <a:r>
              <a:rPr lang="en-US" sz="2200" dirty="0" smtClean="0"/>
              <a:t>  E: slightly stable</a:t>
            </a:r>
          </a:p>
          <a:p>
            <a:pPr algn="l" rtl="0"/>
            <a:r>
              <a:rPr lang="en-US" sz="2200" dirty="0" smtClean="0"/>
              <a:t>  F: moderately stable</a:t>
            </a:r>
          </a:p>
          <a:p>
            <a:pPr algn="l" rtl="0">
              <a:lnSpc>
                <a:spcPct val="90000"/>
              </a:lnSpc>
              <a:buFont typeface="Wingdings" pitchFamily="2" charset="2"/>
              <a:buChar char="§"/>
            </a:pPr>
            <a:endParaRPr lang="en-U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143000"/>
          </a:xfrm>
        </p:spPr>
        <p:txBody>
          <a:bodyPr/>
          <a:lstStyle/>
          <a:p>
            <a:endParaRPr lang="ar-EG"/>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52400" y="304800"/>
            <a:ext cx="8534400" cy="6001643"/>
          </a:xfrm>
          <a:prstGeom prst="rect">
            <a:avLst/>
          </a:prstGeom>
          <a:noFill/>
        </p:spPr>
        <p:txBody>
          <a:bodyPr wrap="square" rtlCol="1">
            <a:spAutoFit/>
          </a:bodyPr>
          <a:lstStyle/>
          <a:p>
            <a:pPr marL="0" lvl="1" indent="-342900" algn="l">
              <a:buFont typeface="Arial" pitchFamily="34" charset="0"/>
              <a:buChar char="•"/>
            </a:pPr>
            <a:r>
              <a:rPr lang="en-US" sz="2400" b="1" dirty="0">
                <a:solidFill>
                  <a:srgbClr val="C00000"/>
                </a:solidFill>
                <a:latin typeface="Times New Roman"/>
                <a:cs typeface="Times New Roman"/>
              </a:rPr>
              <a:t>Lapse rate</a:t>
            </a:r>
          </a:p>
          <a:p>
            <a:pPr marL="800100" lvl="1" indent="-342900" algn="l" rtl="0">
              <a:buFont typeface="Arial" pitchFamily="34" charset="0"/>
              <a:buChar char="•"/>
            </a:pPr>
            <a:r>
              <a:rPr lang="en-US" sz="2400" dirty="0">
                <a:cs typeface="Times New Roman" pitchFamily="18" charset="0"/>
              </a:rPr>
              <a:t>The temperature of ambient air decreases with increase in altitude</a:t>
            </a:r>
          </a:p>
          <a:p>
            <a:pPr marL="800100" lvl="1" indent="-342900" algn="l" rtl="0">
              <a:buFont typeface="Arial" pitchFamily="34" charset="0"/>
              <a:buChar char="•"/>
            </a:pPr>
            <a:r>
              <a:rPr lang="en-US" sz="2400" b="1" dirty="0">
                <a:solidFill>
                  <a:srgbClr val="00B0F0"/>
                </a:solidFill>
                <a:cs typeface="Times New Roman" pitchFamily="18" charset="0"/>
              </a:rPr>
              <a:t>Lapse rate </a:t>
            </a:r>
            <a:r>
              <a:rPr lang="en-US" sz="2400" dirty="0">
                <a:cs typeface="Times New Roman" pitchFamily="18" charset="0"/>
              </a:rPr>
              <a:t>: he rate of temperature change</a:t>
            </a:r>
          </a:p>
          <a:p>
            <a:pPr marL="800100" lvl="1" indent="-342900" algn="l" rtl="0">
              <a:buFont typeface="Arial" pitchFamily="34" charset="0"/>
              <a:buChar char="•"/>
            </a:pPr>
            <a:r>
              <a:rPr lang="en-US" sz="2400" b="1" dirty="0">
                <a:solidFill>
                  <a:srgbClr val="00B0F0"/>
                </a:solidFill>
                <a:cs typeface="Times New Roman" pitchFamily="18" charset="0"/>
              </a:rPr>
              <a:t>The ambient lapse rate</a:t>
            </a:r>
            <a:r>
              <a:rPr lang="en-US" sz="2400" dirty="0">
                <a:cs typeface="Times New Roman" pitchFamily="18" charset="0"/>
              </a:rPr>
              <a:t>: the temperature gradient of ambient air determined by sending up a balloon equipped thermometer</a:t>
            </a:r>
          </a:p>
          <a:p>
            <a:pPr marL="800100" lvl="1" indent="-342900" algn="l" rtl="0">
              <a:buFont typeface="Arial" pitchFamily="34" charset="0"/>
              <a:buChar char="•"/>
            </a:pPr>
            <a:r>
              <a:rPr lang="en-US" sz="2400" b="1" dirty="0">
                <a:solidFill>
                  <a:srgbClr val="00B0F0"/>
                </a:solidFill>
                <a:cs typeface="Times New Roman" pitchFamily="18" charset="0"/>
              </a:rPr>
              <a:t>(A specific parcel of air)</a:t>
            </a:r>
            <a:r>
              <a:rPr lang="en-US" sz="2400" dirty="0" smtClean="0">
                <a:solidFill>
                  <a:srgbClr val="0070C0"/>
                </a:solidFill>
                <a:cs typeface="Times New Roman" pitchFamily="18" charset="0"/>
              </a:rPr>
              <a:t> </a:t>
            </a:r>
            <a:r>
              <a:rPr lang="en-US" sz="2400" dirty="0">
                <a:cs typeface="Times New Roman" pitchFamily="18" charset="0"/>
              </a:rPr>
              <a:t>temperature is greater than ambient air tend to rise until its temperature and density = ambient air</a:t>
            </a:r>
          </a:p>
          <a:p>
            <a:pPr marL="800100" lvl="1" indent="-342900" algn="l" rtl="0">
              <a:buFont typeface="Arial" pitchFamily="34" charset="0"/>
              <a:buChar char="•"/>
            </a:pPr>
            <a:r>
              <a:rPr lang="en-US" sz="2400" dirty="0">
                <a:cs typeface="Times New Roman" pitchFamily="18" charset="0"/>
              </a:rPr>
              <a:t>Thus </a:t>
            </a:r>
            <a:r>
              <a:rPr lang="en-US" sz="2400" b="1" dirty="0">
                <a:solidFill>
                  <a:srgbClr val="00B0F0"/>
                </a:solidFill>
                <a:cs typeface="Times New Roman" pitchFamily="18" charset="0"/>
              </a:rPr>
              <a:t>a parcel of artificially heated air</a:t>
            </a:r>
            <a:r>
              <a:rPr lang="en-US" sz="2400" dirty="0">
                <a:solidFill>
                  <a:srgbClr val="0070C0"/>
                </a:solidFill>
                <a:cs typeface="Times New Roman" pitchFamily="18" charset="0"/>
              </a:rPr>
              <a:t> </a:t>
            </a:r>
            <a:r>
              <a:rPr lang="en-US" sz="2400" dirty="0">
                <a:cs typeface="Times New Roman" pitchFamily="18" charset="0"/>
              </a:rPr>
              <a:t>( stack gas) ……. Rise, expands, lighter and cools</a:t>
            </a:r>
          </a:p>
          <a:p>
            <a:pPr marL="800100" lvl="1" indent="-342900" algn="l" rtl="0">
              <a:buFont typeface="Arial" pitchFamily="34" charset="0"/>
              <a:buChar char="•"/>
            </a:pPr>
            <a:r>
              <a:rPr lang="en-US" sz="2400" b="1" dirty="0">
                <a:solidFill>
                  <a:srgbClr val="00B0F0"/>
                </a:solidFill>
                <a:cs typeface="Times New Roman" pitchFamily="18" charset="0"/>
              </a:rPr>
              <a:t>( the lapse rate without a raising parcel of air ) </a:t>
            </a:r>
            <a:r>
              <a:rPr lang="en-US" sz="2400" dirty="0">
                <a:cs typeface="Times New Roman" pitchFamily="18" charset="0"/>
              </a:rPr>
              <a:t>different from </a:t>
            </a:r>
            <a:r>
              <a:rPr lang="en-US" sz="2400" b="1" dirty="0">
                <a:solidFill>
                  <a:srgbClr val="00B0F0"/>
                </a:solidFill>
                <a:cs typeface="Times New Roman" pitchFamily="18" charset="0"/>
              </a:rPr>
              <a:t>( the ambient lapse rate )</a:t>
            </a:r>
          </a:p>
          <a:p>
            <a:pPr marL="800100" lvl="1" indent="-342900" algn="l" rtl="0">
              <a:buFont typeface="Arial" pitchFamily="34" charset="0"/>
              <a:buChar char="•"/>
            </a:pPr>
            <a:r>
              <a:rPr lang="en-US" sz="2400" b="1" dirty="0">
                <a:solidFill>
                  <a:srgbClr val="00B0F0"/>
                </a:solidFill>
                <a:cs typeface="Times New Roman" pitchFamily="18" charset="0"/>
              </a:rPr>
              <a:t>Under a </a:t>
            </a:r>
            <a:r>
              <a:rPr lang="en-US" sz="2400" b="1" dirty="0" smtClean="0">
                <a:solidFill>
                  <a:srgbClr val="00B0F0"/>
                </a:solidFill>
                <a:cs typeface="Times New Roman" pitchFamily="18" charset="0"/>
              </a:rPr>
              <a:t>adiabatic </a:t>
            </a:r>
            <a:r>
              <a:rPr lang="en-US" sz="2400" b="1" dirty="0">
                <a:solidFill>
                  <a:srgbClr val="00B0F0"/>
                </a:solidFill>
                <a:cs typeface="Times New Roman" pitchFamily="18" charset="0"/>
              </a:rPr>
              <a:t>condition </a:t>
            </a:r>
            <a:r>
              <a:rPr lang="en-US" sz="2400" dirty="0">
                <a:cs typeface="Times New Roman" pitchFamily="18" charset="0"/>
              </a:rPr>
              <a:t>“ without addition or loss of heat</a:t>
            </a:r>
            <a:r>
              <a:rPr lang="en-US" sz="2400" dirty="0" smtClean="0">
                <a:cs typeface="Times New Roman" pitchFamily="18" charset="0"/>
              </a:rPr>
              <a:t>”</a:t>
            </a:r>
            <a:endParaRPr lang="en-US" sz="2400" dirty="0">
              <a:cs typeface="Times New Roman" pitchFamily="18" charset="0"/>
            </a:endParaRPr>
          </a:p>
        </p:txBody>
      </p:sp>
    </p:spTree>
    <p:extLst>
      <p:ext uri="{BB962C8B-B14F-4D97-AF65-F5344CB8AC3E}">
        <p14:creationId xmlns:p14="http://schemas.microsoft.com/office/powerpoint/2010/main" val="4258897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533400" y="228600"/>
            <a:ext cx="7467600" cy="4401205"/>
          </a:xfrm>
          <a:prstGeom prst="rect">
            <a:avLst/>
          </a:prstGeom>
          <a:noFill/>
        </p:spPr>
        <p:txBody>
          <a:bodyPr wrap="square" rtlCol="1">
            <a:spAutoFit/>
          </a:bodyPr>
          <a:lstStyle/>
          <a:p>
            <a:pPr marL="0" lvl="1" algn="l" rtl="0">
              <a:buFont typeface="Arial" pitchFamily="34" charset="0"/>
              <a:buChar char="•"/>
            </a:pPr>
            <a:r>
              <a:rPr lang="en-US" sz="2800" b="1" dirty="0" smtClean="0">
                <a:solidFill>
                  <a:srgbClr val="00B0F0"/>
                </a:solidFill>
                <a:cs typeface="Times New Roman" pitchFamily="18" charset="0"/>
              </a:rPr>
              <a:t>(a </a:t>
            </a:r>
            <a:r>
              <a:rPr lang="en-US" sz="2800" b="1" dirty="0">
                <a:solidFill>
                  <a:srgbClr val="00B0F0"/>
                </a:solidFill>
                <a:cs typeface="Times New Roman" pitchFamily="18" charset="0"/>
              </a:rPr>
              <a:t>raising parcel of air)</a:t>
            </a:r>
            <a:r>
              <a:rPr lang="en-US" sz="2800" dirty="0">
                <a:cs typeface="Times New Roman" pitchFamily="18" charset="0"/>
              </a:rPr>
              <a:t> expands until its density = the </a:t>
            </a:r>
            <a:r>
              <a:rPr lang="en-US" sz="2800" b="1" dirty="0">
                <a:solidFill>
                  <a:srgbClr val="FF0000"/>
                </a:solidFill>
                <a:cs typeface="Times New Roman" pitchFamily="18" charset="0"/>
              </a:rPr>
              <a:t>ambient air </a:t>
            </a:r>
            <a:r>
              <a:rPr lang="en-US" sz="2800" dirty="0">
                <a:cs typeface="Times New Roman" pitchFamily="18" charset="0"/>
              </a:rPr>
              <a:t>, without heat change between the raising parcel and the ambient air</a:t>
            </a:r>
          </a:p>
          <a:p>
            <a:pPr marL="0" lvl="1" algn="l" rtl="0">
              <a:buFont typeface="Arial" pitchFamily="34" charset="0"/>
              <a:buChar char="•"/>
            </a:pPr>
            <a:r>
              <a:rPr lang="en-US" sz="2800" b="1" dirty="0">
                <a:solidFill>
                  <a:srgbClr val="00B0F0"/>
                </a:solidFill>
                <a:cs typeface="Times New Roman" pitchFamily="18" charset="0"/>
              </a:rPr>
              <a:t>(  expansion of air) </a:t>
            </a:r>
            <a:r>
              <a:rPr lang="en-US" sz="2800" dirty="0">
                <a:cs typeface="Times New Roman" pitchFamily="18" charset="0"/>
              </a:rPr>
              <a:t>receive heat energy from the earth </a:t>
            </a:r>
          </a:p>
          <a:p>
            <a:pPr marL="0" lvl="1" algn="l" rtl="0">
              <a:buFont typeface="Arial" pitchFamily="34" charset="0"/>
              <a:buChar char="•"/>
            </a:pPr>
            <a:r>
              <a:rPr lang="en-US" sz="2800" b="1" dirty="0">
                <a:solidFill>
                  <a:srgbClr val="00B0F0"/>
                </a:solidFill>
                <a:cs typeface="Times New Roman" pitchFamily="18" charset="0"/>
              </a:rPr>
              <a:t>The adiabatic lapse rate </a:t>
            </a:r>
            <a:r>
              <a:rPr lang="en-US" sz="2800" dirty="0">
                <a:cs typeface="Times New Roman" pitchFamily="18" charset="0"/>
              </a:rPr>
              <a:t>: the rate of temperature decrease against altitude under </a:t>
            </a:r>
            <a:r>
              <a:rPr lang="en-US" sz="2800" b="1" dirty="0">
                <a:solidFill>
                  <a:srgbClr val="FF0000"/>
                </a:solidFill>
                <a:cs typeface="Times New Roman" pitchFamily="18" charset="0"/>
              </a:rPr>
              <a:t>adiabatic condition</a:t>
            </a:r>
          </a:p>
          <a:p>
            <a:pPr marL="0" lvl="1" algn="l" rtl="0">
              <a:buFont typeface="Arial" pitchFamily="34" charset="0"/>
              <a:buChar char="•"/>
            </a:pPr>
            <a:r>
              <a:rPr lang="en-US" sz="2800" b="1" dirty="0">
                <a:solidFill>
                  <a:srgbClr val="00B0F0"/>
                </a:solidFill>
                <a:cs typeface="Times New Roman" pitchFamily="18" charset="0"/>
              </a:rPr>
              <a:t>The dry adiabatic lapse rate : </a:t>
            </a:r>
            <a:r>
              <a:rPr lang="en-US" sz="2800" dirty="0">
                <a:cs typeface="Times New Roman" pitchFamily="18" charset="0"/>
              </a:rPr>
              <a:t>dry air temperature adiabatically at – 10 ⁰c / 100 m</a:t>
            </a:r>
          </a:p>
        </p:txBody>
      </p:sp>
    </p:spTree>
    <p:extLst>
      <p:ext uri="{BB962C8B-B14F-4D97-AF65-F5344CB8AC3E}">
        <p14:creationId xmlns:p14="http://schemas.microsoft.com/office/powerpoint/2010/main" val="4268496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dirty="0"/>
          </a:p>
        </p:txBody>
      </p:sp>
      <p:pic>
        <p:nvPicPr>
          <p:cNvPr id="5"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0" y="381000"/>
            <a:ext cx="8839200" cy="1384995"/>
          </a:xfrm>
          <a:prstGeom prst="rect">
            <a:avLst/>
          </a:prstGeom>
        </p:spPr>
        <p:txBody>
          <a:bodyPr wrap="square">
            <a:spAutoFit/>
          </a:bodyPr>
          <a:lstStyle/>
          <a:p>
            <a:pPr algn="just" rtl="0"/>
            <a:r>
              <a:rPr lang="en-US" sz="2800" b="1" dirty="0" smtClean="0">
                <a:solidFill>
                  <a:srgbClr val="002060"/>
                </a:solidFill>
              </a:rPr>
              <a:t>Due to comparison between </a:t>
            </a:r>
            <a:r>
              <a:rPr lang="en-US" sz="2800" b="1" dirty="0" smtClean="0">
                <a:solidFill>
                  <a:srgbClr val="FF0000"/>
                </a:solidFill>
              </a:rPr>
              <a:t>adiabatic lapse rate </a:t>
            </a:r>
            <a:r>
              <a:rPr lang="en-US" sz="2800" b="1" dirty="0" smtClean="0">
                <a:solidFill>
                  <a:srgbClr val="00B0F0"/>
                </a:solidFill>
              </a:rPr>
              <a:t>(air pollutant / ALR) and </a:t>
            </a:r>
            <a:r>
              <a:rPr lang="en-US" sz="2800" b="1" dirty="0" smtClean="0">
                <a:solidFill>
                  <a:srgbClr val="FF0000"/>
                </a:solidFill>
              </a:rPr>
              <a:t>environmental lapse rate </a:t>
            </a:r>
            <a:r>
              <a:rPr lang="en-US" sz="2800" b="1" dirty="0" smtClean="0">
                <a:solidFill>
                  <a:srgbClr val="00B0F0"/>
                </a:solidFill>
              </a:rPr>
              <a:t>(ambient air / ELR) </a:t>
            </a:r>
            <a:r>
              <a:rPr lang="en-US" sz="2800" b="1" dirty="0" smtClean="0">
                <a:solidFill>
                  <a:srgbClr val="002060"/>
                </a:solidFill>
              </a:rPr>
              <a:t>results in various stability conditions</a:t>
            </a:r>
          </a:p>
        </p:txBody>
      </p:sp>
      <p:pic>
        <p:nvPicPr>
          <p:cNvPr id="8" name="Picture 2"/>
          <p:cNvPicPr>
            <a:picLocks noChangeAspect="1" noChangeArrowheads="1"/>
          </p:cNvPicPr>
          <p:nvPr/>
        </p:nvPicPr>
        <p:blipFill>
          <a:blip r:embed="rId3" cstate="print"/>
          <a:srcRect/>
          <a:stretch>
            <a:fillRect/>
          </a:stretch>
        </p:blipFill>
        <p:spPr bwMode="auto">
          <a:xfrm>
            <a:off x="304800" y="2133600"/>
            <a:ext cx="8000999"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grpSp>
        <p:nvGrpSpPr>
          <p:cNvPr id="6" name="Group 14"/>
          <p:cNvGrpSpPr>
            <a:grpSpLocks/>
          </p:cNvGrpSpPr>
          <p:nvPr/>
        </p:nvGrpSpPr>
        <p:grpSpPr bwMode="auto">
          <a:xfrm>
            <a:off x="3274949" y="736653"/>
            <a:ext cx="5945250" cy="1473053"/>
            <a:chOff x="1010" y="890"/>
            <a:chExt cx="4270" cy="3971"/>
          </a:xfrm>
        </p:grpSpPr>
        <p:sp>
          <p:nvSpPr>
            <p:cNvPr id="7" name="Line 3"/>
            <p:cNvSpPr>
              <a:spLocks noChangeShapeType="1"/>
            </p:cNvSpPr>
            <p:nvPr/>
          </p:nvSpPr>
          <p:spPr bwMode="auto">
            <a:xfrm>
              <a:off x="1680" y="1152"/>
              <a:ext cx="1536" cy="1968"/>
            </a:xfrm>
            <a:prstGeom prst="line">
              <a:avLst/>
            </a:prstGeom>
            <a:noFill/>
            <a:ln w="38100">
              <a:solidFill>
                <a:schemeClr val="tx1"/>
              </a:solidFill>
              <a:round/>
              <a:headEnd/>
              <a:tailEnd/>
            </a:ln>
          </p:spPr>
          <p:txBody>
            <a:bodyPr/>
            <a:lstStyle/>
            <a:p>
              <a:pPr rtl="0"/>
              <a:endParaRPr lang="ar-EG"/>
            </a:p>
          </p:txBody>
        </p:sp>
        <p:sp>
          <p:nvSpPr>
            <p:cNvPr id="8" name="Line 4"/>
            <p:cNvSpPr>
              <a:spLocks noChangeShapeType="1"/>
            </p:cNvSpPr>
            <p:nvPr/>
          </p:nvSpPr>
          <p:spPr bwMode="auto">
            <a:xfrm>
              <a:off x="1366" y="3120"/>
              <a:ext cx="3312" cy="0"/>
            </a:xfrm>
            <a:prstGeom prst="line">
              <a:avLst/>
            </a:prstGeom>
            <a:noFill/>
            <a:ln w="12700">
              <a:solidFill>
                <a:schemeClr val="tx1"/>
              </a:solidFill>
              <a:round/>
              <a:headEnd/>
              <a:tailEnd/>
            </a:ln>
          </p:spPr>
          <p:txBody>
            <a:bodyPr/>
            <a:lstStyle/>
            <a:p>
              <a:pPr rtl="0"/>
              <a:endParaRPr lang="ar-EG"/>
            </a:p>
          </p:txBody>
        </p:sp>
        <p:sp>
          <p:nvSpPr>
            <p:cNvPr id="9" name="Line 5"/>
            <p:cNvSpPr>
              <a:spLocks noChangeShapeType="1"/>
            </p:cNvSpPr>
            <p:nvPr/>
          </p:nvSpPr>
          <p:spPr bwMode="auto">
            <a:xfrm flipH="1" flipV="1">
              <a:off x="2976" y="1248"/>
              <a:ext cx="240" cy="1872"/>
            </a:xfrm>
            <a:prstGeom prst="line">
              <a:avLst/>
            </a:prstGeom>
            <a:noFill/>
            <a:ln w="12700">
              <a:solidFill>
                <a:schemeClr val="tx1"/>
              </a:solidFill>
              <a:round/>
              <a:headEnd/>
              <a:tailEnd/>
            </a:ln>
          </p:spPr>
          <p:txBody>
            <a:bodyPr/>
            <a:lstStyle/>
            <a:p>
              <a:pPr rtl="0"/>
              <a:endParaRPr lang="ar-EG"/>
            </a:p>
          </p:txBody>
        </p:sp>
        <p:sp>
          <p:nvSpPr>
            <p:cNvPr id="10" name="Line 6"/>
            <p:cNvSpPr>
              <a:spLocks noChangeShapeType="1"/>
            </p:cNvSpPr>
            <p:nvPr/>
          </p:nvSpPr>
          <p:spPr bwMode="auto">
            <a:xfrm flipV="1">
              <a:off x="3216" y="1584"/>
              <a:ext cx="1392" cy="1536"/>
            </a:xfrm>
            <a:prstGeom prst="line">
              <a:avLst/>
            </a:prstGeom>
            <a:noFill/>
            <a:ln w="12700">
              <a:solidFill>
                <a:schemeClr val="tx1"/>
              </a:solidFill>
              <a:round/>
              <a:headEnd/>
              <a:tailEnd/>
            </a:ln>
          </p:spPr>
          <p:txBody>
            <a:bodyPr/>
            <a:lstStyle/>
            <a:p>
              <a:pPr rtl="0"/>
              <a:endParaRPr lang="ar-EG"/>
            </a:p>
          </p:txBody>
        </p:sp>
        <p:sp>
          <p:nvSpPr>
            <p:cNvPr id="11" name="Line 7"/>
            <p:cNvSpPr>
              <a:spLocks noChangeShapeType="1"/>
            </p:cNvSpPr>
            <p:nvPr/>
          </p:nvSpPr>
          <p:spPr bwMode="auto">
            <a:xfrm flipH="1" flipV="1">
              <a:off x="1872" y="2160"/>
              <a:ext cx="1296" cy="912"/>
            </a:xfrm>
            <a:prstGeom prst="line">
              <a:avLst/>
            </a:prstGeom>
            <a:noFill/>
            <a:ln w="12700">
              <a:solidFill>
                <a:schemeClr val="tx1"/>
              </a:solidFill>
              <a:round/>
              <a:headEnd/>
              <a:tailEnd/>
            </a:ln>
          </p:spPr>
          <p:txBody>
            <a:bodyPr/>
            <a:lstStyle/>
            <a:p>
              <a:pPr rtl="0"/>
              <a:endParaRPr lang="ar-EG"/>
            </a:p>
          </p:txBody>
        </p:sp>
        <p:sp>
          <p:nvSpPr>
            <p:cNvPr id="12" name="Text Box 9"/>
            <p:cNvSpPr txBox="1">
              <a:spLocks noChangeArrowheads="1"/>
            </p:cNvSpPr>
            <p:nvPr/>
          </p:nvSpPr>
          <p:spPr bwMode="auto">
            <a:xfrm>
              <a:off x="4387" y="1728"/>
              <a:ext cx="893" cy="996"/>
            </a:xfrm>
            <a:prstGeom prst="rect">
              <a:avLst/>
            </a:prstGeom>
            <a:noFill/>
            <a:ln w="12700">
              <a:noFill/>
              <a:miter lim="800000"/>
              <a:headEnd/>
              <a:tailEnd/>
            </a:ln>
          </p:spPr>
          <p:txBody>
            <a:bodyPr wrap="square">
              <a:spAutoFit/>
            </a:bodyPr>
            <a:lstStyle/>
            <a:p>
              <a:pPr rtl="0" eaLnBrk="0" hangingPunct="0">
                <a:spcBef>
                  <a:spcPct val="50000"/>
                </a:spcBef>
              </a:pPr>
              <a:r>
                <a:rPr lang="en-US" dirty="0">
                  <a:latin typeface="Century Schoolbook" pitchFamily="18" charset="0"/>
                </a:rPr>
                <a:t>Inversion</a:t>
              </a:r>
            </a:p>
          </p:txBody>
        </p:sp>
        <p:sp>
          <p:nvSpPr>
            <p:cNvPr id="13" name="Text Box 10"/>
            <p:cNvSpPr txBox="1">
              <a:spLocks noChangeArrowheads="1"/>
            </p:cNvSpPr>
            <p:nvPr/>
          </p:nvSpPr>
          <p:spPr bwMode="auto">
            <a:xfrm>
              <a:off x="1010" y="2115"/>
              <a:ext cx="1315" cy="996"/>
            </a:xfrm>
            <a:prstGeom prst="rect">
              <a:avLst/>
            </a:prstGeom>
            <a:noFill/>
            <a:ln w="12700">
              <a:noFill/>
              <a:miter lim="800000"/>
              <a:headEnd/>
              <a:tailEnd/>
            </a:ln>
          </p:spPr>
          <p:txBody>
            <a:bodyPr wrap="square">
              <a:spAutoFit/>
            </a:bodyPr>
            <a:lstStyle/>
            <a:p>
              <a:pPr rtl="0" eaLnBrk="0" hangingPunct="0">
                <a:spcBef>
                  <a:spcPct val="50000"/>
                </a:spcBef>
              </a:pPr>
              <a:r>
                <a:rPr lang="en-US" sz="1600" dirty="0" smtClean="0">
                  <a:latin typeface="Century Schoolbook" pitchFamily="18" charset="0"/>
                </a:rPr>
                <a:t>Super</a:t>
              </a:r>
              <a:r>
                <a:rPr lang="en-US" dirty="0" smtClean="0">
                  <a:latin typeface="Century Schoolbook" pitchFamily="18" charset="0"/>
                </a:rPr>
                <a:t> adiabatic</a:t>
              </a:r>
              <a:endParaRPr lang="en-US" dirty="0">
                <a:latin typeface="Century Schoolbook" pitchFamily="18" charset="0"/>
              </a:endParaRPr>
            </a:p>
          </p:txBody>
        </p:sp>
        <p:sp>
          <p:nvSpPr>
            <p:cNvPr id="14" name="Text Box 11"/>
            <p:cNvSpPr txBox="1">
              <a:spLocks noChangeArrowheads="1"/>
            </p:cNvSpPr>
            <p:nvPr/>
          </p:nvSpPr>
          <p:spPr bwMode="auto">
            <a:xfrm>
              <a:off x="2708" y="1248"/>
              <a:ext cx="1133" cy="996"/>
            </a:xfrm>
            <a:prstGeom prst="rect">
              <a:avLst/>
            </a:prstGeom>
            <a:noFill/>
            <a:ln w="12700">
              <a:noFill/>
              <a:miter lim="800000"/>
              <a:headEnd/>
              <a:tailEnd/>
            </a:ln>
          </p:spPr>
          <p:txBody>
            <a:bodyPr wrap="square">
              <a:spAutoFit/>
            </a:bodyPr>
            <a:lstStyle/>
            <a:p>
              <a:pPr rtl="0" eaLnBrk="0" hangingPunct="0">
                <a:spcBef>
                  <a:spcPct val="50000"/>
                </a:spcBef>
              </a:pPr>
              <a:r>
                <a:rPr lang="en-US" dirty="0" err="1" smtClean="0">
                  <a:latin typeface="Century Schoolbook" pitchFamily="18" charset="0"/>
                </a:rPr>
                <a:t>subadiabatic</a:t>
              </a:r>
              <a:endParaRPr lang="en-US" dirty="0">
                <a:latin typeface="Century Schoolbook" pitchFamily="18" charset="0"/>
              </a:endParaRPr>
            </a:p>
          </p:txBody>
        </p:sp>
        <p:sp>
          <p:nvSpPr>
            <p:cNvPr id="15" name="Text Box 12"/>
            <p:cNvSpPr txBox="1">
              <a:spLocks noChangeArrowheads="1"/>
            </p:cNvSpPr>
            <p:nvPr/>
          </p:nvSpPr>
          <p:spPr bwMode="auto">
            <a:xfrm>
              <a:off x="1660" y="3875"/>
              <a:ext cx="3456" cy="986"/>
            </a:xfrm>
            <a:prstGeom prst="rect">
              <a:avLst/>
            </a:prstGeom>
            <a:noFill/>
            <a:ln w="12700">
              <a:noFill/>
              <a:miter lim="800000"/>
              <a:headEnd/>
              <a:tailEnd/>
            </a:ln>
          </p:spPr>
          <p:txBody>
            <a:bodyPr wrap="square">
              <a:spAutoFit/>
            </a:bodyPr>
            <a:lstStyle/>
            <a:p>
              <a:pPr rtl="0" eaLnBrk="0" hangingPunct="0">
                <a:spcBef>
                  <a:spcPct val="50000"/>
                </a:spcBef>
              </a:pPr>
              <a:r>
                <a:rPr lang="en-US" b="1" dirty="0">
                  <a:latin typeface="Century Schoolbook" pitchFamily="18" charset="0"/>
                </a:rPr>
                <a:t>Dry adiabatic lapse rate = neutral</a:t>
              </a:r>
            </a:p>
          </p:txBody>
        </p:sp>
        <p:sp>
          <p:nvSpPr>
            <p:cNvPr id="16" name="Text Box 13"/>
            <p:cNvSpPr txBox="1">
              <a:spLocks noChangeArrowheads="1"/>
            </p:cNvSpPr>
            <p:nvPr/>
          </p:nvSpPr>
          <p:spPr bwMode="auto">
            <a:xfrm>
              <a:off x="1766" y="890"/>
              <a:ext cx="639" cy="913"/>
            </a:xfrm>
            <a:prstGeom prst="rect">
              <a:avLst/>
            </a:prstGeom>
            <a:noFill/>
            <a:ln w="9525">
              <a:noFill/>
              <a:miter lim="800000"/>
              <a:headEnd/>
              <a:tailEnd/>
            </a:ln>
          </p:spPr>
          <p:txBody>
            <a:bodyPr wrap="square">
              <a:spAutoFit/>
            </a:bodyPr>
            <a:lstStyle/>
            <a:p>
              <a:pPr rtl="0"/>
              <a:r>
                <a:rPr lang="en-US" sz="1600" dirty="0">
                  <a:latin typeface="Century Schoolbook" pitchFamily="18" charset="0"/>
                </a:rPr>
                <a:t>DALR</a:t>
              </a:r>
            </a:p>
          </p:txBody>
        </p:sp>
      </p:grpSp>
      <p:sp>
        <p:nvSpPr>
          <p:cNvPr id="17" name="Rectangle 16"/>
          <p:cNvSpPr/>
          <p:nvPr/>
        </p:nvSpPr>
        <p:spPr>
          <a:xfrm>
            <a:off x="-76200" y="1905000"/>
            <a:ext cx="9448800" cy="4893647"/>
          </a:xfrm>
          <a:prstGeom prst="rect">
            <a:avLst/>
          </a:prstGeom>
        </p:spPr>
        <p:txBody>
          <a:bodyPr wrap="square">
            <a:spAutoFit/>
          </a:bodyPr>
          <a:lstStyle/>
          <a:p>
            <a:pPr algn="l" rtl="0"/>
            <a:r>
              <a:rPr lang="en-US" sz="2400" b="1" dirty="0" smtClean="0">
                <a:solidFill>
                  <a:srgbClr val="00B0F0"/>
                </a:solidFill>
                <a:cs typeface="Times New Roman" pitchFamily="18" charset="0"/>
              </a:rPr>
              <a:t>Unstable ( Super adiabatic)</a:t>
            </a:r>
          </a:p>
          <a:p>
            <a:pPr algn="l" rtl="0"/>
            <a:r>
              <a:rPr lang="en-US" sz="2400" dirty="0" smtClean="0">
                <a:cs typeface="Times New Roman" pitchFamily="18" charset="0"/>
              </a:rPr>
              <a:t>A rising parcel of air remains </a:t>
            </a:r>
            <a:r>
              <a:rPr lang="en-US" sz="2400" b="1" dirty="0" smtClean="0">
                <a:solidFill>
                  <a:srgbClr val="FF0000"/>
                </a:solidFill>
                <a:cs typeface="Times New Roman" pitchFamily="18" charset="0"/>
              </a:rPr>
              <a:t>warme</a:t>
            </a:r>
            <a:r>
              <a:rPr lang="en-US" sz="2400" dirty="0" smtClean="0">
                <a:cs typeface="Times New Roman" pitchFamily="18" charset="0"/>
              </a:rPr>
              <a:t>r than the ambient air</a:t>
            </a:r>
          </a:p>
          <a:p>
            <a:pPr algn="l" rtl="0"/>
            <a:r>
              <a:rPr lang="en-US" sz="2400" dirty="0" smtClean="0">
                <a:cs typeface="Times New Roman" pitchFamily="18" charset="0"/>
              </a:rPr>
              <a:t>Since, a parcel continue to accelerate in the direction of the displacement </a:t>
            </a:r>
          </a:p>
          <a:p>
            <a:pPr algn="l" rtl="0"/>
            <a:r>
              <a:rPr lang="en-US" sz="2400" dirty="0" smtClean="0">
                <a:cs typeface="Times New Roman" pitchFamily="18" charset="0"/>
              </a:rPr>
              <a:t>The ambient lapse rate is </a:t>
            </a:r>
            <a:r>
              <a:rPr lang="en-US" sz="2400" b="1" dirty="0" smtClean="0">
                <a:solidFill>
                  <a:srgbClr val="FF0066"/>
                </a:solidFill>
                <a:cs typeface="Times New Roman" pitchFamily="18" charset="0"/>
              </a:rPr>
              <a:t>super adiabatic </a:t>
            </a:r>
          </a:p>
          <a:p>
            <a:pPr algn="l" rtl="0"/>
            <a:r>
              <a:rPr lang="en-US" sz="2400" dirty="0" smtClean="0">
                <a:cs typeface="Times New Roman" pitchFamily="18" charset="0"/>
              </a:rPr>
              <a:t>Atmosphere is </a:t>
            </a:r>
            <a:r>
              <a:rPr lang="en-US" sz="2400" b="1" dirty="0" smtClean="0">
                <a:solidFill>
                  <a:srgbClr val="FF0066"/>
                </a:solidFill>
                <a:cs typeface="Times New Roman" pitchFamily="18" charset="0"/>
              </a:rPr>
              <a:t>unstable</a:t>
            </a:r>
          </a:p>
          <a:p>
            <a:pPr algn="l" rtl="0"/>
            <a:r>
              <a:rPr lang="en-US" sz="2400" dirty="0" smtClean="0">
                <a:cs typeface="Times New Roman" pitchFamily="18" charset="0"/>
              </a:rPr>
              <a:t>Temp. of  </a:t>
            </a:r>
            <a:r>
              <a:rPr lang="en-US" sz="2400" b="1" dirty="0" smtClean="0">
                <a:solidFill>
                  <a:srgbClr val="FF0000"/>
                </a:solidFill>
                <a:cs typeface="Times New Roman" pitchFamily="18" charset="0"/>
              </a:rPr>
              <a:t>ambient lapse </a:t>
            </a:r>
            <a:r>
              <a:rPr lang="en-US" sz="2400" dirty="0" smtClean="0">
                <a:cs typeface="Times New Roman" pitchFamily="18" charset="0"/>
              </a:rPr>
              <a:t>rate is</a:t>
            </a:r>
            <a:r>
              <a:rPr lang="en-US" sz="2400" b="1" dirty="0" smtClean="0">
                <a:solidFill>
                  <a:srgbClr val="002060"/>
                </a:solidFill>
                <a:cs typeface="Times New Roman" pitchFamily="18" charset="0"/>
              </a:rPr>
              <a:t> greater than </a:t>
            </a:r>
            <a:r>
              <a:rPr lang="en-US" sz="2400" b="1" dirty="0" smtClean="0">
                <a:solidFill>
                  <a:srgbClr val="FF0000"/>
                </a:solidFill>
                <a:cs typeface="Times New Roman" pitchFamily="18" charset="0"/>
              </a:rPr>
              <a:t>dry adiabatic</a:t>
            </a:r>
            <a:endParaRPr lang="en-US" sz="2400" b="1" dirty="0" smtClean="0">
              <a:solidFill>
                <a:srgbClr val="FF0066"/>
              </a:solidFill>
              <a:cs typeface="Times New Roman" pitchFamily="18" charset="0"/>
            </a:endParaRPr>
          </a:p>
          <a:p>
            <a:pPr algn="l" rtl="0"/>
            <a:r>
              <a:rPr lang="en-US" sz="2400" b="1" dirty="0" smtClean="0">
                <a:solidFill>
                  <a:srgbClr val="00B0F0"/>
                </a:solidFill>
                <a:cs typeface="Times New Roman" pitchFamily="18" charset="0"/>
              </a:rPr>
              <a:t>Stable (Sub adiabatic)</a:t>
            </a:r>
          </a:p>
          <a:p>
            <a:pPr algn="l" rtl="0"/>
            <a:r>
              <a:rPr lang="en-US" sz="2400" dirty="0" smtClean="0">
                <a:cs typeface="Times New Roman" pitchFamily="18" charset="0"/>
              </a:rPr>
              <a:t>A rising parcel of air is colder and denser than ambient</a:t>
            </a:r>
          </a:p>
          <a:p>
            <a:pPr algn="l" rtl="0"/>
            <a:r>
              <a:rPr lang="en-US" sz="2400" dirty="0" smtClean="0">
                <a:cs typeface="Times New Roman" pitchFamily="18" charset="0"/>
              </a:rPr>
              <a:t>The resultant downward buoyancy form pushes the parcel of air earthward and away from the direction of displacement</a:t>
            </a:r>
          </a:p>
          <a:p>
            <a:pPr algn="l" rtl="0"/>
            <a:r>
              <a:rPr lang="en-US" sz="2400" dirty="0" smtClean="0">
                <a:cs typeface="Times New Roman" pitchFamily="18" charset="0"/>
              </a:rPr>
              <a:t>The ambient lapse rate is </a:t>
            </a:r>
            <a:r>
              <a:rPr lang="en-US" sz="2400" b="1" dirty="0" smtClean="0">
                <a:solidFill>
                  <a:srgbClr val="FF0066"/>
                </a:solidFill>
                <a:cs typeface="Times New Roman" pitchFamily="18" charset="0"/>
              </a:rPr>
              <a:t>sub adiabatic </a:t>
            </a:r>
          </a:p>
          <a:p>
            <a:pPr algn="l" rtl="0"/>
            <a:r>
              <a:rPr lang="en-US" sz="2400" dirty="0" smtClean="0">
                <a:cs typeface="Times New Roman" pitchFamily="18" charset="0"/>
              </a:rPr>
              <a:t>Atmosphere is </a:t>
            </a:r>
            <a:r>
              <a:rPr lang="en-US" sz="2400" b="1" dirty="0" smtClean="0">
                <a:solidFill>
                  <a:srgbClr val="FF0066"/>
                </a:solidFill>
                <a:cs typeface="Times New Roman" pitchFamily="18" charset="0"/>
              </a:rPr>
              <a:t>stable</a:t>
            </a:r>
          </a:p>
          <a:p>
            <a:pPr algn="l" rtl="0"/>
            <a:r>
              <a:rPr lang="en-US" sz="2400" dirty="0" smtClean="0">
                <a:cs typeface="Times New Roman" pitchFamily="18" charset="0"/>
              </a:rPr>
              <a:t>Temp. of  </a:t>
            </a:r>
            <a:r>
              <a:rPr lang="en-US" sz="2400" b="1" dirty="0" smtClean="0">
                <a:solidFill>
                  <a:srgbClr val="FF0000"/>
                </a:solidFill>
                <a:cs typeface="Times New Roman" pitchFamily="18" charset="0"/>
              </a:rPr>
              <a:t>ambient lapse </a:t>
            </a:r>
            <a:r>
              <a:rPr lang="en-US" sz="2400" dirty="0" smtClean="0">
                <a:cs typeface="Times New Roman" pitchFamily="18" charset="0"/>
              </a:rPr>
              <a:t>rate is</a:t>
            </a:r>
            <a:r>
              <a:rPr lang="en-US" sz="2400" b="1" dirty="0" smtClean="0">
                <a:solidFill>
                  <a:srgbClr val="002060"/>
                </a:solidFill>
                <a:cs typeface="Times New Roman" pitchFamily="18" charset="0"/>
              </a:rPr>
              <a:t> less than </a:t>
            </a:r>
            <a:r>
              <a:rPr lang="en-US" sz="2400" b="1" dirty="0" smtClean="0">
                <a:solidFill>
                  <a:srgbClr val="FF0000"/>
                </a:solidFill>
                <a:cs typeface="Times New Roman" pitchFamily="18" charset="0"/>
              </a:rPr>
              <a:t>dry adiabatic</a:t>
            </a:r>
            <a:endParaRPr lang="ar-EG" sz="2400" b="1" dirty="0" smtClean="0">
              <a:solidFill>
                <a:srgbClr val="FF0000"/>
              </a:solidFill>
              <a:cs typeface="Times New Roman" pitchFamily="18" charset="0"/>
            </a:endParaRPr>
          </a:p>
        </p:txBody>
      </p:sp>
      <p:sp>
        <p:nvSpPr>
          <p:cNvPr id="50177" name="Rectangle 1"/>
          <p:cNvSpPr>
            <a:spLocks noChangeArrowheads="1"/>
          </p:cNvSpPr>
          <p:nvPr/>
        </p:nvSpPr>
        <p:spPr bwMode="auto">
          <a:xfrm>
            <a:off x="0" y="-76200"/>
            <a:ext cx="677397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The Relation of Environmental Laps Rtes to Stability</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1066800"/>
          </a:xfrm>
        </p:spPr>
        <p:txBody>
          <a:bodyPr>
            <a:normAutofit/>
          </a:bodyPr>
          <a:lstStyle/>
          <a:p>
            <a:pPr lvl="0" algn="l" rtl="0">
              <a:spcBef>
                <a:spcPts val="0"/>
              </a:spcBef>
            </a:pPr>
            <a:r>
              <a:rPr lang="en-US" sz="3200" b="1" dirty="0">
                <a:solidFill>
                  <a:srgbClr val="00B0F0"/>
                </a:solidFill>
                <a:ea typeface="+mn-ea"/>
                <a:cs typeface="Times New Roman" pitchFamily="18" charset="0"/>
              </a:rPr>
              <a:t>Neutral</a:t>
            </a:r>
          </a:p>
        </p:txBody>
      </p:sp>
      <p:sp>
        <p:nvSpPr>
          <p:cNvPr id="3" name="Subtitle 2"/>
          <p:cNvSpPr>
            <a:spLocks noGrp="1"/>
          </p:cNvSpPr>
          <p:nvPr>
            <p:ph type="subTitle" idx="1"/>
          </p:nvPr>
        </p:nvSpPr>
        <p:spPr>
          <a:xfrm>
            <a:off x="609600" y="1600200"/>
            <a:ext cx="7924800" cy="1752600"/>
          </a:xfrm>
        </p:spPr>
        <p:txBody>
          <a:bodyPr>
            <a:normAutofit fontScale="92500" lnSpcReduction="10000"/>
          </a:bodyPr>
          <a:lstStyle/>
          <a:p>
            <a:pPr lvl="0" algn="l" rtl="0">
              <a:spcBef>
                <a:spcPts val="0"/>
              </a:spcBef>
            </a:pPr>
            <a:r>
              <a:rPr lang="en-US" dirty="0" smtClean="0">
                <a:solidFill>
                  <a:prstClr val="black"/>
                </a:solidFill>
                <a:cs typeface="Times New Roman" pitchFamily="18" charset="0"/>
              </a:rPr>
              <a:t>Ambient </a:t>
            </a:r>
            <a:r>
              <a:rPr lang="en-US" dirty="0">
                <a:solidFill>
                  <a:prstClr val="black"/>
                </a:solidFill>
                <a:cs typeface="Times New Roman" pitchFamily="18" charset="0"/>
              </a:rPr>
              <a:t>lapse rate equal adiabatic lapse rate </a:t>
            </a:r>
          </a:p>
          <a:p>
            <a:pPr lvl="0" algn="l" rtl="0">
              <a:spcBef>
                <a:spcPts val="0"/>
              </a:spcBef>
            </a:pPr>
            <a:r>
              <a:rPr lang="en-US" dirty="0">
                <a:solidFill>
                  <a:prstClr val="black"/>
                </a:solidFill>
                <a:cs typeface="Times New Roman" pitchFamily="18" charset="0"/>
              </a:rPr>
              <a:t>If temp. decrease with height = the cooling rate of parcel</a:t>
            </a:r>
          </a:p>
          <a:p>
            <a:pPr lvl="0" algn="l" rtl="0">
              <a:spcBef>
                <a:spcPts val="0"/>
              </a:spcBef>
            </a:pPr>
            <a:r>
              <a:rPr lang="en-US" dirty="0">
                <a:solidFill>
                  <a:prstClr val="black"/>
                </a:solidFill>
                <a:cs typeface="Times New Roman" pitchFamily="18" charset="0"/>
              </a:rPr>
              <a:t>Atmos. has neutral stable</a:t>
            </a:r>
          </a:p>
          <a:p>
            <a:endParaRPr lang="ar-EG" dirty="0"/>
          </a:p>
        </p:txBody>
      </p:sp>
    </p:spTree>
    <p:extLst>
      <p:ext uri="{BB962C8B-B14F-4D97-AF65-F5344CB8AC3E}">
        <p14:creationId xmlns:p14="http://schemas.microsoft.com/office/powerpoint/2010/main" val="3122613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3" cstate="print"/>
          <a:srcRect/>
          <a:stretch>
            <a:fillRect/>
          </a:stretch>
        </p:blipFill>
        <p:spPr bwMode="auto">
          <a:xfrm>
            <a:off x="457200" y="152400"/>
            <a:ext cx="8458200" cy="6324600"/>
          </a:xfrm>
          <a:prstGeom prst="rect">
            <a:avLst/>
          </a:prstGeom>
          <a:noFill/>
          <a:ln w="9525">
            <a:noFill/>
            <a:miter lim="800000"/>
            <a:headEnd/>
            <a:tailEnd/>
          </a:ln>
        </p:spPr>
      </p:pic>
      <p:sp>
        <p:nvSpPr>
          <p:cNvPr id="5" name="object 5"/>
          <p:cNvSpPr>
            <a:spLocks noChangeArrowheads="1"/>
          </p:cNvSpPr>
          <p:nvPr/>
        </p:nvSpPr>
        <p:spPr bwMode="auto">
          <a:xfrm>
            <a:off x="594360" y="1219200"/>
            <a:ext cx="6949440" cy="228600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6" name="Rectangle 5"/>
          <p:cNvSpPr/>
          <p:nvPr/>
        </p:nvSpPr>
        <p:spPr>
          <a:xfrm>
            <a:off x="314501" y="304800"/>
            <a:ext cx="4941737" cy="505972"/>
          </a:xfrm>
          <a:prstGeom prst="rect">
            <a:avLst/>
          </a:prstGeom>
        </p:spPr>
        <p:txBody>
          <a:bodyPr wrap="none">
            <a:spAutoFit/>
          </a:bodyPr>
          <a:lstStyle/>
          <a:p>
            <a:pPr marL="1068388" algn="ctr">
              <a:lnSpc>
                <a:spcPct val="96000"/>
              </a:lnSpc>
              <a:spcBef>
                <a:spcPts val="463"/>
              </a:spcBef>
            </a:pPr>
            <a:r>
              <a:rPr lang="ar-EG" sz="2800" b="1" dirty="0" smtClean="0">
                <a:solidFill>
                  <a:srgbClr val="C00000"/>
                </a:solidFill>
                <a:latin typeface="Times New Roman" pitchFamily="18" charset="0"/>
                <a:cs typeface="Times New Roman" pitchFamily="18" charset="0"/>
              </a:rPr>
              <a:t>Temperature Inversions</a:t>
            </a:r>
            <a:endParaRPr lang="ar-EG" sz="2800" b="1" dirty="0">
              <a:solidFill>
                <a:srgbClr val="C00000"/>
              </a:solidFill>
              <a:latin typeface="Times New Roman" pitchFamily="18" charset="0"/>
              <a:cs typeface="Times New Roman" pitchFamily="18" charset="0"/>
            </a:endParaRPr>
          </a:p>
        </p:txBody>
      </p:sp>
      <p:sp>
        <p:nvSpPr>
          <p:cNvPr id="7" name="Rectangle 6"/>
          <p:cNvSpPr/>
          <p:nvPr/>
        </p:nvSpPr>
        <p:spPr>
          <a:xfrm>
            <a:off x="152400" y="3352799"/>
            <a:ext cx="8229600" cy="7945765"/>
          </a:xfrm>
          <a:prstGeom prst="rect">
            <a:avLst/>
          </a:prstGeom>
        </p:spPr>
        <p:txBody>
          <a:bodyPr wrap="square">
            <a:spAutoFit/>
          </a:bodyPr>
          <a:lstStyle/>
          <a:p>
            <a:pPr marL="1068388" algn="l" rtl="0"/>
            <a:endParaRPr lang="ar-EG" dirty="0" smtClean="0">
              <a:latin typeface="Times New Roman" pitchFamily="18" charset="0"/>
              <a:cs typeface="Times New Roman" pitchFamily="18" charset="0"/>
            </a:endParaRPr>
          </a:p>
          <a:p>
            <a:pPr marL="1068388" algn="l" rtl="0"/>
            <a:endParaRPr lang="ar-EG" dirty="0" smtClean="0">
              <a:latin typeface="Times New Roman" pitchFamily="18" charset="0"/>
              <a:cs typeface="Times New Roman" pitchFamily="18" charset="0"/>
            </a:endParaRPr>
          </a:p>
          <a:p>
            <a:pPr marL="1068388" algn="l" rtl="0"/>
            <a:r>
              <a:rPr lang="en-US" sz="2000" b="1" dirty="0" smtClean="0">
                <a:solidFill>
                  <a:srgbClr val="FF0000"/>
                </a:solidFill>
                <a:latin typeface="Times New Roman" pitchFamily="18" charset="0"/>
                <a:cs typeface="Times New Roman" pitchFamily="18" charset="0"/>
              </a:rPr>
              <a:t>Isothermal : </a:t>
            </a:r>
            <a:r>
              <a:rPr lang="en-US" sz="2000" dirty="0" smtClean="0">
                <a:latin typeface="Times New Roman" pitchFamily="18" charset="0"/>
                <a:cs typeface="Times New Roman" pitchFamily="18" charset="0"/>
              </a:rPr>
              <a:t>if temp. is constant through a layer of atmosphere</a:t>
            </a:r>
          </a:p>
          <a:p>
            <a:pPr marL="1068388" algn="l" rtl="0"/>
            <a:r>
              <a:rPr lang="en-US" sz="2000" dirty="0" smtClean="0">
                <a:latin typeface="Times New Roman" pitchFamily="18" charset="0"/>
                <a:cs typeface="Times New Roman" pitchFamily="18" charset="0"/>
              </a:rPr>
              <a:t>                         Ambient lapse rate = zero</a:t>
            </a:r>
          </a:p>
          <a:p>
            <a:pPr marL="1068388" algn="l" rtl="0"/>
            <a:r>
              <a:rPr lang="en-US" sz="2000" dirty="0" smtClean="0">
                <a:latin typeface="Times New Roman" pitchFamily="18" charset="0"/>
                <a:cs typeface="Times New Roman" pitchFamily="18" charset="0"/>
              </a:rPr>
              <a:t>                         Atmosphere is stable, dispersion is limited</a:t>
            </a:r>
            <a:endParaRPr lang="ar-EG" sz="2000" dirty="0" smtClean="0">
              <a:latin typeface="Times New Roman" pitchFamily="18" charset="0"/>
              <a:cs typeface="Times New Roman" pitchFamily="18" charset="0"/>
            </a:endParaRPr>
          </a:p>
          <a:p>
            <a:pPr marL="1068388" algn="l" rtl="0"/>
            <a:r>
              <a:rPr lang="ar-EG" sz="2000" b="1" dirty="0" smtClean="0">
                <a:solidFill>
                  <a:srgbClr val="FF0000"/>
                </a:solidFill>
                <a:latin typeface="Times New Roman" pitchFamily="18" charset="0"/>
                <a:cs typeface="Times New Roman" pitchFamily="18" charset="0"/>
              </a:rPr>
              <a:t>Inversion layer”: </a:t>
            </a:r>
            <a:r>
              <a:rPr lang="ar-EG" sz="2000" dirty="0" smtClean="0">
                <a:latin typeface="Times New Roman" pitchFamily="18" charset="0"/>
                <a:cs typeface="Times New Roman" pitchFamily="18" charset="0"/>
              </a:rPr>
              <a:t>temperature increases with height</a:t>
            </a:r>
            <a:r>
              <a:rPr lang="en-US" sz="2000" dirty="0" smtClean="0">
                <a:latin typeface="Times New Roman" pitchFamily="18" charset="0"/>
                <a:cs typeface="Times New Roman" pitchFamily="18" charset="0"/>
              </a:rPr>
              <a:t>, if temp of ambient                      increase rather than decrease </a:t>
            </a:r>
          </a:p>
          <a:p>
            <a:pPr marL="1068388" algn="l" rtl="0"/>
            <a:r>
              <a:rPr lang="en-US" sz="2000" dirty="0" smtClean="0">
                <a:latin typeface="Times New Roman" pitchFamily="18" charset="0"/>
                <a:cs typeface="Times New Roman" pitchFamily="18" charset="0"/>
              </a:rPr>
              <a:t> Ambient lapse rate = negative or invert from normal state which air                         blankets colder air</a:t>
            </a:r>
          </a:p>
          <a:p>
            <a:pPr marL="1068388" algn="l" rtl="0"/>
            <a:r>
              <a:rPr lang="en-US" sz="2000" dirty="0" smtClean="0">
                <a:latin typeface="Times New Roman" pitchFamily="18" charset="0"/>
                <a:cs typeface="Times New Roman" pitchFamily="18" charset="0"/>
              </a:rPr>
              <a:t>Atmosphere has high degree of stability</a:t>
            </a:r>
            <a:endParaRPr lang="ar-EG" sz="2000" dirty="0" smtClean="0">
              <a:latin typeface="Times New Roman" pitchFamily="18" charset="0"/>
              <a:cs typeface="Times New Roman" pitchFamily="18" charset="0"/>
            </a:endParaRPr>
          </a:p>
          <a:p>
            <a:pPr marL="1068388" algn="l" rtl="0">
              <a:spcBef>
                <a:spcPts val="16663"/>
              </a:spcBef>
            </a:pPr>
            <a:endParaRPr lang="ar-EG" dirty="0" smtClean="0">
              <a:latin typeface="Times New Roman" pitchFamily="18" charset="0"/>
              <a:cs typeface="Times New Roman" pitchFamily="18" charset="0"/>
            </a:endParaRPr>
          </a:p>
          <a:p>
            <a:pPr marL="1068388" algn="l" rtl="0">
              <a:spcBef>
                <a:spcPts val="16663"/>
              </a:spcBef>
            </a:pPr>
            <a:endParaRPr lang="ar-E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152400" y="152400"/>
            <a:ext cx="2349682" cy="707886"/>
          </a:xfrm>
          <a:prstGeom prst="rect">
            <a:avLst/>
          </a:prstGeom>
        </p:spPr>
        <p:txBody>
          <a:bodyPr wrap="square">
            <a:spAutoFit/>
          </a:bodyPr>
          <a:lstStyle/>
          <a:p>
            <a:pPr algn="ctr"/>
            <a:r>
              <a:rPr lang="en-US" sz="4000" b="1" dirty="0" smtClean="0">
                <a:solidFill>
                  <a:srgbClr val="C00000"/>
                </a:solidFill>
              </a:rPr>
              <a:t>Inversions</a:t>
            </a:r>
            <a:endParaRPr lang="ar-EG" sz="4000" b="1" dirty="0" smtClean="0">
              <a:solidFill>
                <a:srgbClr val="C00000"/>
              </a:solidFill>
            </a:endParaRPr>
          </a:p>
        </p:txBody>
      </p:sp>
      <p:sp>
        <p:nvSpPr>
          <p:cNvPr id="6" name="Rectangle 5"/>
          <p:cNvSpPr/>
          <p:nvPr/>
        </p:nvSpPr>
        <p:spPr>
          <a:xfrm>
            <a:off x="0" y="1143000"/>
            <a:ext cx="8915400" cy="5133713"/>
          </a:xfrm>
          <a:prstGeom prst="rect">
            <a:avLst/>
          </a:prstGeom>
        </p:spPr>
        <p:txBody>
          <a:bodyPr wrap="square">
            <a:spAutoFit/>
          </a:bodyPr>
          <a:lstStyle/>
          <a:p>
            <a:pPr algn="just" rtl="0">
              <a:lnSpc>
                <a:spcPct val="90000"/>
              </a:lnSpc>
              <a:defRPr/>
            </a:pPr>
            <a:r>
              <a:rPr lang="en-US" sz="2800" b="1" dirty="0" smtClean="0">
                <a:solidFill>
                  <a:srgbClr val="FF3300"/>
                </a:solidFill>
              </a:rPr>
              <a:t>Temperature inversions</a:t>
            </a:r>
            <a:r>
              <a:rPr lang="en-US" sz="2800" dirty="0" smtClean="0"/>
              <a:t> represent a situation in which the atmosphere is </a:t>
            </a:r>
            <a:r>
              <a:rPr lang="en-US" sz="2800" b="1" dirty="0" smtClean="0">
                <a:solidFill>
                  <a:srgbClr val="002060"/>
                </a:solidFill>
              </a:rPr>
              <a:t>very stable </a:t>
            </a:r>
            <a:r>
              <a:rPr lang="en-US" sz="2800" dirty="0" smtClean="0"/>
              <a:t>and the </a:t>
            </a:r>
            <a:r>
              <a:rPr lang="en-US" sz="2800" b="1" dirty="0" smtClean="0">
                <a:solidFill>
                  <a:srgbClr val="002060"/>
                </a:solidFill>
              </a:rPr>
              <a:t>mixing depth is significantly </a:t>
            </a:r>
            <a:r>
              <a:rPr lang="en-US" sz="2800" dirty="0" smtClean="0"/>
              <a:t>restricted. </a:t>
            </a:r>
          </a:p>
          <a:p>
            <a:pPr algn="just" rtl="0">
              <a:lnSpc>
                <a:spcPct val="90000"/>
              </a:lnSpc>
              <a:defRPr/>
            </a:pPr>
            <a:endParaRPr lang="en-US" sz="2800" dirty="0" smtClean="0"/>
          </a:p>
          <a:p>
            <a:pPr algn="just" rtl="0">
              <a:lnSpc>
                <a:spcPct val="90000"/>
              </a:lnSpc>
              <a:defRPr/>
            </a:pPr>
            <a:r>
              <a:rPr lang="en-US" sz="2800" dirty="0" smtClean="0"/>
              <a:t>When an </a:t>
            </a:r>
            <a:r>
              <a:rPr lang="en-US" sz="2800" b="1" dirty="0" smtClean="0">
                <a:solidFill>
                  <a:srgbClr val="FF0000"/>
                </a:solidFill>
              </a:rPr>
              <a:t>inversion</a:t>
            </a:r>
            <a:r>
              <a:rPr lang="en-US" sz="2800" dirty="0" smtClean="0"/>
              <a:t> </a:t>
            </a:r>
            <a:r>
              <a:rPr lang="en-US" sz="2800" b="1" dirty="0" smtClean="0">
                <a:solidFill>
                  <a:srgbClr val="C00000"/>
                </a:solidFill>
              </a:rPr>
              <a:t>exists</a:t>
            </a:r>
            <a:r>
              <a:rPr lang="en-US" sz="2800" dirty="0" smtClean="0"/>
              <a:t> and </a:t>
            </a:r>
            <a:r>
              <a:rPr lang="en-US" sz="2800" b="1" dirty="0" smtClean="0">
                <a:solidFill>
                  <a:srgbClr val="FF0000"/>
                </a:solidFill>
              </a:rPr>
              <a:t>winds are light</a:t>
            </a:r>
            <a:r>
              <a:rPr lang="en-US" sz="2800" dirty="0" smtClean="0"/>
              <a:t>, diffusion is inhibited and</a:t>
            </a:r>
            <a:r>
              <a:rPr lang="en-US" sz="2800" b="1" dirty="0" smtClean="0">
                <a:solidFill>
                  <a:srgbClr val="002060"/>
                </a:solidFill>
              </a:rPr>
              <a:t> high pollution concentrations </a:t>
            </a:r>
            <a:r>
              <a:rPr lang="en-US" sz="2800" dirty="0" smtClean="0"/>
              <a:t>are to be expected in areas where pollution sources exist. </a:t>
            </a:r>
          </a:p>
          <a:p>
            <a:pPr algn="just" rtl="0">
              <a:lnSpc>
                <a:spcPct val="90000"/>
              </a:lnSpc>
              <a:defRPr/>
            </a:pPr>
            <a:endParaRPr lang="en-US" sz="2800" b="1" dirty="0" smtClean="0">
              <a:solidFill>
                <a:srgbClr val="FF3300"/>
              </a:solidFill>
            </a:endParaRPr>
          </a:p>
          <a:p>
            <a:pPr algn="just" rtl="0">
              <a:lnSpc>
                <a:spcPct val="90000"/>
              </a:lnSpc>
              <a:defRPr/>
            </a:pPr>
            <a:r>
              <a:rPr lang="en-US" sz="2800" b="1" dirty="0" smtClean="0">
                <a:solidFill>
                  <a:srgbClr val="FF3300"/>
                </a:solidFill>
              </a:rPr>
              <a:t>Surface temperature inversions</a:t>
            </a:r>
            <a:r>
              <a:rPr lang="en-US" sz="2800" dirty="0" smtClean="0"/>
              <a:t> form because </a:t>
            </a:r>
            <a:r>
              <a:rPr lang="en-US" sz="2800" b="1" dirty="0" smtClean="0">
                <a:solidFill>
                  <a:srgbClr val="002060"/>
                </a:solidFill>
              </a:rPr>
              <a:t>the ground is a more effective radiator than the air above</a:t>
            </a:r>
            <a:r>
              <a:rPr lang="en-US" sz="2800" dirty="0" smtClean="0"/>
              <a:t>. </a:t>
            </a:r>
          </a:p>
          <a:p>
            <a:pPr algn="just" rtl="0">
              <a:lnSpc>
                <a:spcPct val="90000"/>
              </a:lnSpc>
              <a:defRPr/>
            </a:pPr>
            <a:endParaRPr lang="en-US" sz="2800" b="1" dirty="0" smtClean="0">
              <a:solidFill>
                <a:srgbClr val="FF3300"/>
              </a:solidFill>
            </a:endParaRPr>
          </a:p>
          <a:p>
            <a:pPr algn="just" rtl="0">
              <a:lnSpc>
                <a:spcPct val="90000"/>
              </a:lnSpc>
              <a:defRPr/>
            </a:pPr>
            <a:r>
              <a:rPr lang="en-US" sz="2800" b="1" dirty="0" smtClean="0">
                <a:solidFill>
                  <a:srgbClr val="FF3300"/>
                </a:solidFill>
              </a:rPr>
              <a:t>Inversions aloft</a:t>
            </a:r>
            <a:r>
              <a:rPr lang="en-US" sz="2800" dirty="0" smtClean="0"/>
              <a:t> are associated with sinking air that characterizes centers of high air pressure (anticyclones</a:t>
            </a: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6"/>
          <p:cNvSpPr>
            <a:spLocks noGrp="1"/>
          </p:cNvSpPr>
          <p:nvPr>
            <p:ph type="sldNum" sz="quarter" idx="12"/>
          </p:nvPr>
        </p:nvSpPr>
        <p:spPr>
          <a:noFill/>
        </p:spPr>
        <p:txBody>
          <a:bodyPr/>
          <a:lstStyle/>
          <a:p>
            <a:fld id="{88E5B5F2-0AEE-4D83-92F3-F8F078285553}" type="slidenum">
              <a:rPr lang="en-US"/>
              <a:pPr/>
              <a:t>5</a:t>
            </a:fld>
            <a:endParaRPr lang="en-US"/>
          </a:p>
        </p:txBody>
      </p:sp>
      <p:sp>
        <p:nvSpPr>
          <p:cNvPr id="7172" name="Rectangle 2"/>
          <p:cNvSpPr>
            <a:spLocks noGrp="1" noChangeArrowheads="1"/>
          </p:cNvSpPr>
          <p:nvPr>
            <p:ph type="title"/>
          </p:nvPr>
        </p:nvSpPr>
        <p:spPr/>
        <p:txBody>
          <a:bodyPr>
            <a:normAutofit/>
          </a:bodyPr>
          <a:lstStyle/>
          <a:p>
            <a:r>
              <a:rPr lang="en-US" sz="3600" b="1" dirty="0" smtClean="0">
                <a:solidFill>
                  <a:srgbClr val="C00000"/>
                </a:solidFill>
              </a:rPr>
              <a:t>To Understand the Atmosphere</a:t>
            </a:r>
            <a:endParaRPr lang="en-US" sz="3600" dirty="0" smtClean="0">
              <a:solidFill>
                <a:srgbClr val="C00000"/>
              </a:solidFill>
            </a:endParaRPr>
          </a:p>
        </p:txBody>
      </p:sp>
      <p:sp>
        <p:nvSpPr>
          <p:cNvPr id="79875" name="Rectangle 3"/>
          <p:cNvSpPr>
            <a:spLocks noGrp="1" noChangeArrowheads="1"/>
          </p:cNvSpPr>
          <p:nvPr>
            <p:ph type="body" sz="half" idx="2"/>
          </p:nvPr>
        </p:nvSpPr>
        <p:spPr>
          <a:xfrm>
            <a:off x="4648200" y="1981200"/>
            <a:ext cx="3810000" cy="1752600"/>
          </a:xfrm>
        </p:spPr>
        <p:txBody>
          <a:bodyPr/>
          <a:lstStyle/>
          <a:p>
            <a:pPr>
              <a:buFontTx/>
              <a:buNone/>
            </a:pPr>
            <a:r>
              <a:rPr lang="en-US" sz="2800" b="1" u="sng" dirty="0" smtClean="0">
                <a:solidFill>
                  <a:srgbClr val="002060"/>
                </a:solidFill>
              </a:rPr>
              <a:t>Examine its interfaces</a:t>
            </a:r>
            <a:endParaRPr lang="en-US" sz="2800" b="1" dirty="0" smtClean="0">
              <a:solidFill>
                <a:srgbClr val="002060"/>
              </a:solidFill>
            </a:endParaRPr>
          </a:p>
          <a:p>
            <a:pPr>
              <a:buFontTx/>
              <a:buNone/>
            </a:pPr>
            <a:r>
              <a:rPr lang="en-US" sz="2800" b="1" dirty="0" smtClean="0">
                <a:solidFill>
                  <a:srgbClr val="002060"/>
                </a:solidFill>
              </a:rPr>
              <a:t>	with land/ocean</a:t>
            </a:r>
          </a:p>
          <a:p>
            <a:pPr>
              <a:buFontTx/>
              <a:buNone/>
            </a:pPr>
            <a:r>
              <a:rPr lang="en-US" sz="2800" b="1" dirty="0" smtClean="0">
                <a:solidFill>
                  <a:srgbClr val="002060"/>
                </a:solidFill>
              </a:rPr>
              <a:t>	with space </a:t>
            </a:r>
          </a:p>
        </p:txBody>
      </p:sp>
      <p:grpSp>
        <p:nvGrpSpPr>
          <p:cNvPr id="2" name="Group 18"/>
          <p:cNvGrpSpPr>
            <a:grpSpLocks/>
          </p:cNvGrpSpPr>
          <p:nvPr/>
        </p:nvGrpSpPr>
        <p:grpSpPr bwMode="auto">
          <a:xfrm>
            <a:off x="533400" y="3200400"/>
            <a:ext cx="838200" cy="1219200"/>
            <a:chOff x="336" y="2016"/>
            <a:chExt cx="528" cy="768"/>
          </a:xfrm>
        </p:grpSpPr>
        <p:sp>
          <p:nvSpPr>
            <p:cNvPr id="7188" name="Line 6"/>
            <p:cNvSpPr>
              <a:spLocks noChangeShapeType="1"/>
            </p:cNvSpPr>
            <p:nvPr/>
          </p:nvSpPr>
          <p:spPr bwMode="auto">
            <a:xfrm>
              <a:off x="384" y="2016"/>
              <a:ext cx="480" cy="0"/>
            </a:xfrm>
            <a:prstGeom prst="line">
              <a:avLst/>
            </a:prstGeom>
            <a:noFill/>
            <a:ln w="38100">
              <a:solidFill>
                <a:schemeClr val="bg1"/>
              </a:solidFill>
              <a:round/>
              <a:headEnd/>
              <a:tailEnd type="triangle" w="med" len="med"/>
            </a:ln>
          </p:spPr>
          <p:txBody>
            <a:bodyPr wrap="none" anchor="ctr"/>
            <a:lstStyle/>
            <a:p>
              <a:endParaRPr lang="ar-EG"/>
            </a:p>
          </p:txBody>
        </p:sp>
        <p:sp>
          <p:nvSpPr>
            <p:cNvPr id="7189" name="Line 7"/>
            <p:cNvSpPr>
              <a:spLocks noChangeShapeType="1"/>
            </p:cNvSpPr>
            <p:nvPr/>
          </p:nvSpPr>
          <p:spPr bwMode="auto">
            <a:xfrm>
              <a:off x="384" y="2400"/>
              <a:ext cx="432" cy="0"/>
            </a:xfrm>
            <a:prstGeom prst="line">
              <a:avLst/>
            </a:prstGeom>
            <a:noFill/>
            <a:ln w="38100">
              <a:solidFill>
                <a:schemeClr val="bg1"/>
              </a:solidFill>
              <a:round/>
              <a:headEnd/>
              <a:tailEnd type="triangle" w="med" len="med"/>
            </a:ln>
          </p:spPr>
          <p:txBody>
            <a:bodyPr wrap="none" anchor="ctr"/>
            <a:lstStyle/>
            <a:p>
              <a:endParaRPr lang="ar-EG"/>
            </a:p>
          </p:txBody>
        </p:sp>
        <p:sp>
          <p:nvSpPr>
            <p:cNvPr id="7190" name="Line 8"/>
            <p:cNvSpPr>
              <a:spLocks noChangeShapeType="1"/>
            </p:cNvSpPr>
            <p:nvPr/>
          </p:nvSpPr>
          <p:spPr bwMode="auto">
            <a:xfrm>
              <a:off x="384" y="2784"/>
              <a:ext cx="480" cy="0"/>
            </a:xfrm>
            <a:prstGeom prst="line">
              <a:avLst/>
            </a:prstGeom>
            <a:noFill/>
            <a:ln w="38100">
              <a:solidFill>
                <a:schemeClr val="bg1"/>
              </a:solidFill>
              <a:round/>
              <a:headEnd/>
              <a:tailEnd type="triangle" w="med" len="med"/>
            </a:ln>
          </p:spPr>
          <p:txBody>
            <a:bodyPr wrap="none" anchor="ctr"/>
            <a:lstStyle/>
            <a:p>
              <a:endParaRPr lang="ar-EG"/>
            </a:p>
          </p:txBody>
        </p:sp>
        <p:sp>
          <p:nvSpPr>
            <p:cNvPr id="7191" name="Text Box 9"/>
            <p:cNvSpPr txBox="1">
              <a:spLocks noChangeArrowheads="1"/>
            </p:cNvSpPr>
            <p:nvPr/>
          </p:nvSpPr>
          <p:spPr bwMode="auto">
            <a:xfrm>
              <a:off x="336" y="2064"/>
              <a:ext cx="480" cy="494"/>
            </a:xfrm>
            <a:prstGeom prst="rect">
              <a:avLst/>
            </a:prstGeom>
            <a:noFill/>
            <a:ln w="9525">
              <a:noFill/>
              <a:miter lim="800000"/>
              <a:headEnd/>
              <a:tailEnd/>
            </a:ln>
          </p:spPr>
          <p:txBody>
            <a:bodyPr>
              <a:spAutoFit/>
            </a:bodyPr>
            <a:lstStyle/>
            <a:p>
              <a:pPr>
                <a:spcBef>
                  <a:spcPct val="50000"/>
                </a:spcBef>
              </a:pPr>
              <a:r>
                <a:rPr lang="en-US" b="1" dirty="0" smtClean="0">
                  <a:solidFill>
                    <a:schemeClr val="bg1"/>
                  </a:solidFill>
                </a:rPr>
                <a:t>Sun</a:t>
              </a:r>
              <a:endParaRPr lang="en-US" dirty="0" smtClean="0">
                <a:solidFill>
                  <a:schemeClr val="bg1"/>
                </a:solidFill>
              </a:endParaRPr>
            </a:p>
            <a:p>
              <a:pPr>
                <a:spcBef>
                  <a:spcPct val="50000"/>
                </a:spcBef>
              </a:pPr>
              <a:r>
                <a:rPr lang="en-US" b="1" dirty="0" err="1" smtClean="0">
                  <a:solidFill>
                    <a:schemeClr val="bg1"/>
                  </a:solidFill>
                </a:rPr>
                <a:t>n</a:t>
              </a:r>
              <a:r>
                <a:rPr lang="en-US" b="1" dirty="0" err="1" smtClean="0">
                  <a:solidFill>
                    <a:schemeClr val="accent4">
                      <a:lumMod val="50000"/>
                    </a:schemeClr>
                  </a:solidFill>
                </a:rPr>
                <a:t>Sun</a:t>
              </a:r>
              <a:endParaRPr lang="en-US" dirty="0">
                <a:solidFill>
                  <a:schemeClr val="bg1"/>
                </a:solidFill>
              </a:endParaRPr>
            </a:p>
          </p:txBody>
        </p:sp>
      </p:grpSp>
      <p:grpSp>
        <p:nvGrpSpPr>
          <p:cNvPr id="3" name="Group 19"/>
          <p:cNvGrpSpPr>
            <a:grpSpLocks/>
          </p:cNvGrpSpPr>
          <p:nvPr/>
        </p:nvGrpSpPr>
        <p:grpSpPr bwMode="auto">
          <a:xfrm>
            <a:off x="2819400" y="4686300"/>
            <a:ext cx="1552575" cy="1651000"/>
            <a:chOff x="1776" y="2952"/>
            <a:chExt cx="978" cy="1040"/>
          </a:xfrm>
        </p:grpSpPr>
        <p:sp>
          <p:nvSpPr>
            <p:cNvPr id="7185" name="Freeform 11"/>
            <p:cNvSpPr>
              <a:spLocks/>
            </p:cNvSpPr>
            <p:nvPr/>
          </p:nvSpPr>
          <p:spPr bwMode="auto">
            <a:xfrm rot="-1565138">
              <a:off x="2571" y="2952"/>
              <a:ext cx="183" cy="872"/>
            </a:xfrm>
            <a:custGeom>
              <a:avLst/>
              <a:gdLst>
                <a:gd name="T0" fmla="*/ 18 w 169"/>
                <a:gd name="T1" fmla="*/ 0 h 808"/>
                <a:gd name="T2" fmla="*/ 90 w 169"/>
                <a:gd name="T3" fmla="*/ 72 h 808"/>
                <a:gd name="T4" fmla="*/ 106 w 169"/>
                <a:gd name="T5" fmla="*/ 120 h 808"/>
                <a:gd name="T6" fmla="*/ 114 w 169"/>
                <a:gd name="T7" fmla="*/ 144 h 808"/>
                <a:gd name="T8" fmla="*/ 18 w 169"/>
                <a:gd name="T9" fmla="*/ 248 h 808"/>
                <a:gd name="T10" fmla="*/ 58 w 169"/>
                <a:gd name="T11" fmla="*/ 376 h 808"/>
                <a:gd name="T12" fmla="*/ 98 w 169"/>
                <a:gd name="T13" fmla="*/ 408 h 808"/>
                <a:gd name="T14" fmla="*/ 114 w 169"/>
                <a:gd name="T15" fmla="*/ 432 h 808"/>
                <a:gd name="T16" fmla="*/ 138 w 169"/>
                <a:gd name="T17" fmla="*/ 448 h 808"/>
                <a:gd name="T18" fmla="*/ 106 w 169"/>
                <a:gd name="T19" fmla="*/ 584 h 808"/>
                <a:gd name="T20" fmla="*/ 74 w 169"/>
                <a:gd name="T21" fmla="*/ 656 h 808"/>
                <a:gd name="T22" fmla="*/ 90 w 169"/>
                <a:gd name="T23" fmla="*/ 744 h 808"/>
                <a:gd name="T24" fmla="*/ 122 w 169"/>
                <a:gd name="T25" fmla="*/ 77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808"/>
                <a:gd name="T41" fmla="*/ 169 w 169"/>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808">
                  <a:moveTo>
                    <a:pt x="18" y="0"/>
                  </a:moveTo>
                  <a:cubicBezTo>
                    <a:pt x="40" y="22"/>
                    <a:pt x="77" y="43"/>
                    <a:pt x="90" y="72"/>
                  </a:cubicBezTo>
                  <a:cubicBezTo>
                    <a:pt x="97" y="87"/>
                    <a:pt x="101" y="104"/>
                    <a:pt x="106" y="120"/>
                  </a:cubicBezTo>
                  <a:cubicBezTo>
                    <a:pt x="109" y="128"/>
                    <a:pt x="114" y="144"/>
                    <a:pt x="114" y="144"/>
                  </a:cubicBezTo>
                  <a:cubicBezTo>
                    <a:pt x="100" y="185"/>
                    <a:pt x="50" y="216"/>
                    <a:pt x="18" y="248"/>
                  </a:cubicBezTo>
                  <a:cubicBezTo>
                    <a:pt x="0" y="302"/>
                    <a:pt x="12" y="346"/>
                    <a:pt x="58" y="376"/>
                  </a:cubicBezTo>
                  <a:cubicBezTo>
                    <a:pt x="104" y="445"/>
                    <a:pt x="43" y="364"/>
                    <a:pt x="98" y="408"/>
                  </a:cubicBezTo>
                  <a:cubicBezTo>
                    <a:pt x="106" y="414"/>
                    <a:pt x="107" y="425"/>
                    <a:pt x="114" y="432"/>
                  </a:cubicBezTo>
                  <a:cubicBezTo>
                    <a:pt x="121" y="439"/>
                    <a:pt x="130" y="443"/>
                    <a:pt x="138" y="448"/>
                  </a:cubicBezTo>
                  <a:cubicBezTo>
                    <a:pt x="169" y="495"/>
                    <a:pt x="142" y="548"/>
                    <a:pt x="106" y="584"/>
                  </a:cubicBezTo>
                  <a:cubicBezTo>
                    <a:pt x="97" y="610"/>
                    <a:pt x="83" y="630"/>
                    <a:pt x="74" y="656"/>
                  </a:cubicBezTo>
                  <a:cubicBezTo>
                    <a:pt x="78" y="686"/>
                    <a:pt x="71" y="721"/>
                    <a:pt x="90" y="744"/>
                  </a:cubicBezTo>
                  <a:cubicBezTo>
                    <a:pt x="141" y="808"/>
                    <a:pt x="96" y="723"/>
                    <a:pt x="122" y="776"/>
                  </a:cubicBezTo>
                </a:path>
              </a:pathLst>
            </a:custGeom>
            <a:noFill/>
            <a:ln w="38100">
              <a:solidFill>
                <a:srgbClr val="FF3300"/>
              </a:solidFill>
              <a:round/>
              <a:headEnd/>
              <a:tailEnd type="arrow" w="med" len="med"/>
            </a:ln>
          </p:spPr>
          <p:txBody>
            <a:bodyPr anchor="ctr">
              <a:spAutoFit/>
            </a:bodyPr>
            <a:lstStyle/>
            <a:p>
              <a:endParaRPr lang="ar-EG"/>
            </a:p>
          </p:txBody>
        </p:sp>
        <p:sp>
          <p:nvSpPr>
            <p:cNvPr id="7186" name="Freeform 12"/>
            <p:cNvSpPr>
              <a:spLocks/>
            </p:cNvSpPr>
            <p:nvPr/>
          </p:nvSpPr>
          <p:spPr bwMode="auto">
            <a:xfrm rot="-5793">
              <a:off x="1776" y="3216"/>
              <a:ext cx="135" cy="776"/>
            </a:xfrm>
            <a:custGeom>
              <a:avLst/>
              <a:gdLst>
                <a:gd name="T0" fmla="*/ 18 w 169"/>
                <a:gd name="T1" fmla="*/ 0 h 808"/>
                <a:gd name="T2" fmla="*/ 90 w 169"/>
                <a:gd name="T3" fmla="*/ 72 h 808"/>
                <a:gd name="T4" fmla="*/ 106 w 169"/>
                <a:gd name="T5" fmla="*/ 120 h 808"/>
                <a:gd name="T6" fmla="*/ 114 w 169"/>
                <a:gd name="T7" fmla="*/ 144 h 808"/>
                <a:gd name="T8" fmla="*/ 18 w 169"/>
                <a:gd name="T9" fmla="*/ 248 h 808"/>
                <a:gd name="T10" fmla="*/ 58 w 169"/>
                <a:gd name="T11" fmla="*/ 376 h 808"/>
                <a:gd name="T12" fmla="*/ 98 w 169"/>
                <a:gd name="T13" fmla="*/ 408 h 808"/>
                <a:gd name="T14" fmla="*/ 114 w 169"/>
                <a:gd name="T15" fmla="*/ 432 h 808"/>
                <a:gd name="T16" fmla="*/ 138 w 169"/>
                <a:gd name="T17" fmla="*/ 448 h 808"/>
                <a:gd name="T18" fmla="*/ 106 w 169"/>
                <a:gd name="T19" fmla="*/ 584 h 808"/>
                <a:gd name="T20" fmla="*/ 74 w 169"/>
                <a:gd name="T21" fmla="*/ 656 h 808"/>
                <a:gd name="T22" fmla="*/ 90 w 169"/>
                <a:gd name="T23" fmla="*/ 744 h 808"/>
                <a:gd name="T24" fmla="*/ 122 w 169"/>
                <a:gd name="T25" fmla="*/ 776 h 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808"/>
                <a:gd name="T41" fmla="*/ 169 w 169"/>
                <a:gd name="T42" fmla="*/ 808 h 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808">
                  <a:moveTo>
                    <a:pt x="18" y="0"/>
                  </a:moveTo>
                  <a:cubicBezTo>
                    <a:pt x="40" y="22"/>
                    <a:pt x="77" y="43"/>
                    <a:pt x="90" y="72"/>
                  </a:cubicBezTo>
                  <a:cubicBezTo>
                    <a:pt x="97" y="87"/>
                    <a:pt x="101" y="104"/>
                    <a:pt x="106" y="120"/>
                  </a:cubicBezTo>
                  <a:cubicBezTo>
                    <a:pt x="109" y="128"/>
                    <a:pt x="114" y="144"/>
                    <a:pt x="114" y="144"/>
                  </a:cubicBezTo>
                  <a:cubicBezTo>
                    <a:pt x="100" y="185"/>
                    <a:pt x="50" y="216"/>
                    <a:pt x="18" y="248"/>
                  </a:cubicBezTo>
                  <a:cubicBezTo>
                    <a:pt x="0" y="302"/>
                    <a:pt x="12" y="346"/>
                    <a:pt x="58" y="376"/>
                  </a:cubicBezTo>
                  <a:cubicBezTo>
                    <a:pt x="104" y="445"/>
                    <a:pt x="43" y="364"/>
                    <a:pt x="98" y="408"/>
                  </a:cubicBezTo>
                  <a:cubicBezTo>
                    <a:pt x="106" y="414"/>
                    <a:pt x="107" y="425"/>
                    <a:pt x="114" y="432"/>
                  </a:cubicBezTo>
                  <a:cubicBezTo>
                    <a:pt x="121" y="439"/>
                    <a:pt x="130" y="443"/>
                    <a:pt x="138" y="448"/>
                  </a:cubicBezTo>
                  <a:cubicBezTo>
                    <a:pt x="169" y="495"/>
                    <a:pt x="142" y="548"/>
                    <a:pt x="106" y="584"/>
                  </a:cubicBezTo>
                  <a:cubicBezTo>
                    <a:pt x="97" y="610"/>
                    <a:pt x="83" y="630"/>
                    <a:pt x="74" y="656"/>
                  </a:cubicBezTo>
                  <a:cubicBezTo>
                    <a:pt x="78" y="686"/>
                    <a:pt x="71" y="721"/>
                    <a:pt x="90" y="744"/>
                  </a:cubicBezTo>
                  <a:cubicBezTo>
                    <a:pt x="141" y="808"/>
                    <a:pt x="96" y="723"/>
                    <a:pt x="122" y="776"/>
                  </a:cubicBezTo>
                </a:path>
              </a:pathLst>
            </a:custGeom>
            <a:noFill/>
            <a:ln w="38100">
              <a:solidFill>
                <a:srgbClr val="FF3300"/>
              </a:solidFill>
              <a:round/>
              <a:headEnd/>
              <a:tailEnd type="arrow" w="med" len="med"/>
            </a:ln>
          </p:spPr>
          <p:txBody>
            <a:bodyPr anchor="ctr">
              <a:spAutoFit/>
            </a:bodyPr>
            <a:lstStyle/>
            <a:p>
              <a:endParaRPr lang="ar-EG"/>
            </a:p>
          </p:txBody>
        </p:sp>
        <p:sp>
          <p:nvSpPr>
            <p:cNvPr id="7187" name="Text Box 13"/>
            <p:cNvSpPr txBox="1">
              <a:spLocks noChangeArrowheads="1"/>
            </p:cNvSpPr>
            <p:nvPr/>
          </p:nvSpPr>
          <p:spPr bwMode="auto">
            <a:xfrm>
              <a:off x="1968" y="3360"/>
              <a:ext cx="624" cy="288"/>
            </a:xfrm>
            <a:prstGeom prst="rect">
              <a:avLst/>
            </a:prstGeom>
            <a:noFill/>
            <a:ln w="9525">
              <a:noFill/>
              <a:miter lim="800000"/>
              <a:headEnd/>
              <a:tailEnd/>
            </a:ln>
          </p:spPr>
          <p:txBody>
            <a:bodyPr>
              <a:spAutoFit/>
            </a:bodyPr>
            <a:lstStyle/>
            <a:p>
              <a:pPr algn="ctr">
                <a:spcBef>
                  <a:spcPct val="50000"/>
                </a:spcBef>
              </a:pPr>
              <a:r>
                <a:rPr lang="en-US" b="1">
                  <a:solidFill>
                    <a:srgbClr val="FF0000"/>
                  </a:solidFill>
                </a:rPr>
                <a:t>Space</a:t>
              </a:r>
              <a:endParaRPr lang="en-US">
                <a:solidFill>
                  <a:srgbClr val="FF0000"/>
                </a:solidFill>
              </a:endParaRPr>
            </a:p>
          </p:txBody>
        </p:sp>
      </p:grpSp>
      <p:grpSp>
        <p:nvGrpSpPr>
          <p:cNvPr id="4" name="Group 22"/>
          <p:cNvGrpSpPr>
            <a:grpSpLocks/>
          </p:cNvGrpSpPr>
          <p:nvPr/>
        </p:nvGrpSpPr>
        <p:grpSpPr bwMode="auto">
          <a:xfrm>
            <a:off x="1524000" y="2057400"/>
            <a:ext cx="2514600" cy="2971800"/>
            <a:chOff x="960" y="1296"/>
            <a:chExt cx="1584" cy="1872"/>
          </a:xfrm>
        </p:grpSpPr>
        <p:sp>
          <p:nvSpPr>
            <p:cNvPr id="7180" name="AutoShape 4"/>
            <p:cNvSpPr>
              <a:spLocks noChangeArrowheads="1"/>
            </p:cNvSpPr>
            <p:nvPr/>
          </p:nvSpPr>
          <p:spPr bwMode="auto">
            <a:xfrm>
              <a:off x="960" y="1632"/>
              <a:ext cx="1584" cy="1536"/>
            </a:xfrm>
            <a:custGeom>
              <a:avLst/>
              <a:gdLst>
                <a:gd name="T0" fmla="*/ 792 w 21600"/>
                <a:gd name="T1" fmla="*/ 0 h 21600"/>
                <a:gd name="T2" fmla="*/ 232 w 21600"/>
                <a:gd name="T3" fmla="*/ 225 h 21600"/>
                <a:gd name="T4" fmla="*/ 0 w 21600"/>
                <a:gd name="T5" fmla="*/ 768 h 21600"/>
                <a:gd name="T6" fmla="*/ 232 w 21600"/>
                <a:gd name="T7" fmla="*/ 1311 h 21600"/>
                <a:gd name="T8" fmla="*/ 792 w 21600"/>
                <a:gd name="T9" fmla="*/ 1536 h 21600"/>
                <a:gd name="T10" fmla="*/ 1352 w 21600"/>
                <a:gd name="T11" fmla="*/ 1311 h 21600"/>
                <a:gd name="T12" fmla="*/ 1584 w 21600"/>
                <a:gd name="T13" fmla="*/ 768 h 21600"/>
                <a:gd name="T14" fmla="*/ 1352 w 21600"/>
                <a:gd name="T15" fmla="*/ 225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00" y="10800"/>
                  </a:moveTo>
                  <a:cubicBezTo>
                    <a:pt x="2400" y="15439"/>
                    <a:pt x="6161" y="19200"/>
                    <a:pt x="10800" y="19200"/>
                  </a:cubicBezTo>
                  <a:cubicBezTo>
                    <a:pt x="15439" y="19200"/>
                    <a:pt x="19200" y="15439"/>
                    <a:pt x="19200" y="10800"/>
                  </a:cubicBezTo>
                  <a:cubicBezTo>
                    <a:pt x="19200" y="6161"/>
                    <a:pt x="15439" y="2400"/>
                    <a:pt x="10800" y="2400"/>
                  </a:cubicBezTo>
                  <a:cubicBezTo>
                    <a:pt x="6161" y="2400"/>
                    <a:pt x="2400" y="6161"/>
                    <a:pt x="2400" y="10800"/>
                  </a:cubicBezTo>
                  <a:close/>
                </a:path>
              </a:pathLst>
            </a:custGeom>
            <a:solidFill>
              <a:srgbClr val="66FFFF">
                <a:alpha val="50195"/>
              </a:srgbClr>
            </a:solidFill>
            <a:ln w="38100">
              <a:solidFill>
                <a:schemeClr val="tx1"/>
              </a:solidFill>
              <a:round/>
              <a:headEnd/>
              <a:tailEnd/>
            </a:ln>
          </p:spPr>
          <p:txBody>
            <a:bodyPr wrap="none" anchor="ctr"/>
            <a:lstStyle/>
            <a:p>
              <a:pPr algn="ctr"/>
              <a:endParaRPr lang="ar-EG">
                <a:solidFill>
                  <a:srgbClr val="66FFFF"/>
                </a:solidFill>
              </a:endParaRPr>
            </a:p>
          </p:txBody>
        </p:sp>
        <p:sp>
          <p:nvSpPr>
            <p:cNvPr id="7181" name="Text Box 5"/>
            <p:cNvSpPr txBox="1">
              <a:spLocks noChangeArrowheads="1"/>
            </p:cNvSpPr>
            <p:nvPr/>
          </p:nvSpPr>
          <p:spPr bwMode="auto">
            <a:xfrm>
              <a:off x="1440" y="2112"/>
              <a:ext cx="624" cy="288"/>
            </a:xfrm>
            <a:prstGeom prst="rect">
              <a:avLst/>
            </a:prstGeom>
            <a:noFill/>
            <a:ln w="9525">
              <a:noFill/>
              <a:miter lim="800000"/>
              <a:headEnd/>
              <a:tailEnd/>
            </a:ln>
          </p:spPr>
          <p:txBody>
            <a:bodyPr>
              <a:spAutoFit/>
            </a:bodyPr>
            <a:lstStyle/>
            <a:p>
              <a:pPr algn="ctr">
                <a:spcBef>
                  <a:spcPct val="50000"/>
                </a:spcBef>
              </a:pPr>
              <a:r>
                <a:rPr lang="en-US" b="1" dirty="0">
                  <a:solidFill>
                    <a:srgbClr val="FFCC00"/>
                  </a:solidFill>
                </a:rPr>
                <a:t>Earth</a:t>
              </a:r>
              <a:endParaRPr lang="en-US" dirty="0">
                <a:solidFill>
                  <a:srgbClr val="FFCC00"/>
                </a:solidFill>
              </a:endParaRPr>
            </a:p>
          </p:txBody>
        </p:sp>
        <p:sp>
          <p:nvSpPr>
            <p:cNvPr id="7182" name="Text Box 10"/>
            <p:cNvSpPr txBox="1">
              <a:spLocks noChangeArrowheads="1"/>
            </p:cNvSpPr>
            <p:nvPr/>
          </p:nvSpPr>
          <p:spPr bwMode="auto">
            <a:xfrm>
              <a:off x="1152" y="1296"/>
              <a:ext cx="1152" cy="233"/>
            </a:xfrm>
            <a:prstGeom prst="rect">
              <a:avLst/>
            </a:prstGeom>
            <a:noFill/>
            <a:ln w="9525">
              <a:noFill/>
              <a:miter lim="800000"/>
              <a:headEnd/>
              <a:tailEnd/>
            </a:ln>
          </p:spPr>
          <p:txBody>
            <a:bodyPr>
              <a:spAutoFit/>
            </a:bodyPr>
            <a:lstStyle/>
            <a:p>
              <a:pPr algn="ctr">
                <a:spcBef>
                  <a:spcPct val="50000"/>
                </a:spcBef>
              </a:pPr>
              <a:r>
                <a:rPr lang="en-US" b="1" dirty="0">
                  <a:solidFill>
                    <a:srgbClr val="FF0066"/>
                  </a:solidFill>
                </a:rPr>
                <a:t>Atmosphere</a:t>
              </a:r>
              <a:endParaRPr lang="en-US" dirty="0">
                <a:solidFill>
                  <a:srgbClr val="FF0066"/>
                </a:solidFill>
              </a:endParaRPr>
            </a:p>
          </p:txBody>
        </p:sp>
        <p:sp>
          <p:nvSpPr>
            <p:cNvPr id="7183" name="Line 14"/>
            <p:cNvSpPr>
              <a:spLocks noChangeShapeType="1"/>
            </p:cNvSpPr>
            <p:nvPr/>
          </p:nvSpPr>
          <p:spPr bwMode="auto">
            <a:xfrm>
              <a:off x="1152" y="2400"/>
              <a:ext cx="1200" cy="0"/>
            </a:xfrm>
            <a:prstGeom prst="line">
              <a:avLst/>
            </a:prstGeom>
            <a:noFill/>
            <a:ln w="38100">
              <a:solidFill>
                <a:srgbClr val="CC6600"/>
              </a:solidFill>
              <a:round/>
              <a:headEnd type="arrow" w="med" len="med"/>
              <a:tailEnd type="arrow" w="med" len="med"/>
            </a:ln>
          </p:spPr>
          <p:txBody>
            <a:bodyPr anchor="ctr">
              <a:spAutoFit/>
            </a:bodyPr>
            <a:lstStyle/>
            <a:p>
              <a:endParaRPr lang="ar-EG"/>
            </a:p>
          </p:txBody>
        </p:sp>
        <p:sp>
          <p:nvSpPr>
            <p:cNvPr id="7184" name="Text Box 15"/>
            <p:cNvSpPr txBox="1">
              <a:spLocks noChangeArrowheads="1"/>
            </p:cNvSpPr>
            <p:nvPr/>
          </p:nvSpPr>
          <p:spPr bwMode="auto">
            <a:xfrm>
              <a:off x="1248" y="2400"/>
              <a:ext cx="1056" cy="288"/>
            </a:xfrm>
            <a:prstGeom prst="rect">
              <a:avLst/>
            </a:prstGeom>
            <a:noFill/>
            <a:ln w="9525">
              <a:noFill/>
              <a:miter lim="800000"/>
              <a:headEnd/>
              <a:tailEnd/>
            </a:ln>
          </p:spPr>
          <p:txBody>
            <a:bodyPr>
              <a:spAutoFit/>
            </a:bodyPr>
            <a:lstStyle/>
            <a:p>
              <a:pPr algn="ctr">
                <a:spcBef>
                  <a:spcPct val="50000"/>
                </a:spcBef>
              </a:pPr>
              <a:r>
                <a:rPr lang="en-US" b="1">
                  <a:solidFill>
                    <a:srgbClr val="FFCC00"/>
                  </a:solidFill>
                </a:rPr>
                <a:t>13,000 km</a:t>
              </a:r>
              <a:endParaRPr lang="en-US">
                <a:solidFill>
                  <a:srgbClr val="FFCC00"/>
                </a:solidFill>
              </a:endParaRPr>
            </a:p>
          </p:txBody>
        </p:sp>
      </p:grpSp>
      <p:sp>
        <p:nvSpPr>
          <p:cNvPr id="79888" name="AutoShape 16"/>
          <p:cNvSpPr>
            <a:spLocks/>
          </p:cNvSpPr>
          <p:nvPr/>
        </p:nvSpPr>
        <p:spPr bwMode="auto">
          <a:xfrm>
            <a:off x="4800600" y="4083050"/>
            <a:ext cx="4114800" cy="1200329"/>
          </a:xfrm>
          <a:prstGeom prst="accentCallout1">
            <a:avLst>
              <a:gd name="adj1" fmla="val 5875"/>
              <a:gd name="adj2" fmla="val -1852"/>
              <a:gd name="adj3" fmla="val -35972"/>
              <a:gd name="adj4" fmla="val -22532"/>
            </a:avLst>
          </a:prstGeom>
          <a:noFill/>
          <a:ln w="28575">
            <a:solidFill>
              <a:srgbClr val="00FFFF"/>
            </a:solidFill>
            <a:miter lim="800000"/>
            <a:headEnd/>
            <a:tailEnd/>
          </a:ln>
        </p:spPr>
        <p:txBody>
          <a:bodyPr>
            <a:spAutoFit/>
          </a:bodyPr>
          <a:lstStyle/>
          <a:p>
            <a:pPr algn="l" rtl="0"/>
            <a:r>
              <a:rPr lang="en-US" b="1" dirty="0">
                <a:solidFill>
                  <a:schemeClr val="accent6">
                    <a:lumMod val="75000"/>
                  </a:schemeClr>
                </a:solidFill>
              </a:rPr>
              <a:t>Is a very thin skin</a:t>
            </a:r>
          </a:p>
          <a:p>
            <a:pPr algn="l" rtl="0"/>
            <a:r>
              <a:rPr lang="en-US" b="1" dirty="0">
                <a:solidFill>
                  <a:schemeClr val="accent6">
                    <a:lumMod val="75000"/>
                  </a:schemeClr>
                </a:solidFill>
              </a:rPr>
              <a:t>99% below 50 km (31 miles)</a:t>
            </a:r>
          </a:p>
          <a:p>
            <a:pPr algn="l" rtl="0"/>
            <a:r>
              <a:rPr lang="en-US" b="1" dirty="0">
                <a:solidFill>
                  <a:schemeClr val="accent6">
                    <a:lumMod val="75000"/>
                  </a:schemeClr>
                </a:solidFill>
              </a:rPr>
              <a:t>50% below 5.5 km (3.4 miles)</a:t>
            </a:r>
          </a:p>
          <a:p>
            <a:pPr algn="l" rtl="0"/>
            <a:r>
              <a:rPr lang="en-US" b="1" dirty="0">
                <a:solidFill>
                  <a:srgbClr val="FFCC00"/>
                </a:solidFill>
                <a:hlinkClick r:id="rId3"/>
              </a:rPr>
              <a:t>Atmosphere Picture</a:t>
            </a:r>
            <a:endParaRPr lang="en-US" dirty="0">
              <a:solidFill>
                <a:srgbClr val="FFCC00"/>
              </a:solidFill>
            </a:endParaRPr>
          </a:p>
        </p:txBody>
      </p:sp>
      <p:sp>
        <p:nvSpPr>
          <p:cNvPr id="79889" name="Text Box 17"/>
          <p:cNvSpPr txBox="1">
            <a:spLocks noChangeArrowheads="1"/>
          </p:cNvSpPr>
          <p:nvPr/>
        </p:nvSpPr>
        <p:spPr bwMode="auto">
          <a:xfrm rot="1804563">
            <a:off x="573088" y="5010448"/>
            <a:ext cx="2339975" cy="923330"/>
          </a:xfrm>
          <a:prstGeom prst="rect">
            <a:avLst/>
          </a:prstGeom>
          <a:noFill/>
          <a:ln w="9525">
            <a:noFill/>
            <a:miter lim="800000"/>
            <a:headEnd/>
            <a:tailEnd/>
          </a:ln>
        </p:spPr>
        <p:txBody>
          <a:bodyPr>
            <a:spAutoFit/>
          </a:bodyPr>
          <a:lstStyle/>
          <a:p>
            <a:pPr algn="ctr">
              <a:spcBef>
                <a:spcPct val="50000"/>
              </a:spcBef>
            </a:pPr>
            <a:r>
              <a:rPr lang="en-US" b="1" dirty="0">
                <a:solidFill>
                  <a:schemeClr val="accent6">
                    <a:lumMod val="75000"/>
                  </a:schemeClr>
                </a:solidFill>
              </a:rPr>
              <a:t>Energy Flow Solar Input = Output to Space</a:t>
            </a:r>
            <a:endParaRPr lang="en-US" dirty="0">
              <a:solidFill>
                <a:schemeClr val="accent6">
                  <a:lumMod val="75000"/>
                </a:schemeClr>
              </a:solidFill>
            </a:endParaRPr>
          </a:p>
        </p:txBody>
      </p:sp>
      <p:sp>
        <p:nvSpPr>
          <p:cNvPr id="79896" name="Line 24"/>
          <p:cNvSpPr>
            <a:spLocks noChangeShapeType="1"/>
          </p:cNvSpPr>
          <p:nvPr/>
        </p:nvSpPr>
        <p:spPr bwMode="auto">
          <a:xfrm flipV="1">
            <a:off x="3314700" y="2971800"/>
            <a:ext cx="304800" cy="304800"/>
          </a:xfrm>
          <a:prstGeom prst="line">
            <a:avLst/>
          </a:prstGeom>
          <a:noFill/>
          <a:ln w="38100">
            <a:solidFill>
              <a:srgbClr val="FFFF99"/>
            </a:solidFill>
            <a:round/>
            <a:headEnd type="arrow" w="med" len="sm"/>
            <a:tailEnd type="arrow" w="med" len="sm"/>
          </a:ln>
        </p:spPr>
        <p:txBody>
          <a:bodyPr>
            <a:spAutoFit/>
          </a:bodyPr>
          <a:lstStyle/>
          <a:p>
            <a:endParaRPr lang="ar-EG"/>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8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8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8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875">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75">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875">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P spid="79888" grpId="0" build="allAtOnce" animBg="1"/>
      <p:bldP spid="79889" grpId="0"/>
      <p:bldP spid="7989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995247" y="304800"/>
            <a:ext cx="1750608" cy="584775"/>
          </a:xfrm>
          <a:prstGeom prst="rect">
            <a:avLst/>
          </a:prstGeom>
        </p:spPr>
        <p:txBody>
          <a:bodyPr wrap="none">
            <a:spAutoFit/>
          </a:bodyPr>
          <a:lstStyle/>
          <a:p>
            <a:pPr algn="ctr">
              <a:spcBef>
                <a:spcPct val="50000"/>
              </a:spcBef>
            </a:pPr>
            <a:r>
              <a:rPr lang="en-US" sz="3200" b="1" dirty="0" smtClean="0">
                <a:solidFill>
                  <a:srgbClr val="C00000"/>
                </a:solidFill>
              </a:rPr>
              <a:t>Inversion</a:t>
            </a:r>
          </a:p>
        </p:txBody>
      </p:sp>
      <p:pic>
        <p:nvPicPr>
          <p:cNvPr id="6" name="Picture 2" descr="E:\IMAGES\CH13\FIG13_010.JPG"/>
          <p:cNvPicPr>
            <a:picLocks noChangeAspect="1" noChangeArrowheads="1"/>
          </p:cNvPicPr>
          <p:nvPr/>
        </p:nvPicPr>
        <p:blipFill>
          <a:blip r:embed="rId3" cstate="print"/>
          <a:srcRect l="990" t="9959" r="1981" b="9959"/>
          <a:stretch>
            <a:fillRect/>
          </a:stretch>
        </p:blipFill>
        <p:spPr bwMode="auto">
          <a:xfrm>
            <a:off x="457200" y="990600"/>
            <a:ext cx="7467600" cy="5565775"/>
          </a:xfrm>
          <a:prstGeom prst="rect">
            <a:avLst/>
          </a:prstGeom>
          <a:noFill/>
          <a:ln w="19050">
            <a:solidFill>
              <a:srgbClr val="FF3300"/>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5"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a:xfrm>
            <a:off x="228600" y="762000"/>
            <a:ext cx="8131175" cy="4938713"/>
          </a:xfrm>
          <a:prstGeom prst="rect">
            <a:avLst/>
          </a:prstGeo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2" descr="E:\IMAGES\CH13\FIG13_012.JPG"/>
          <p:cNvPicPr>
            <a:picLocks noChangeAspect="1" noChangeArrowheads="1"/>
          </p:cNvPicPr>
          <p:nvPr/>
        </p:nvPicPr>
        <p:blipFill>
          <a:blip r:embed="rId3" cstate="print"/>
          <a:srcRect l="25020" t="2040" r="26010" b="720"/>
          <a:stretch>
            <a:fillRect/>
          </a:stretch>
        </p:blipFill>
        <p:spPr bwMode="auto">
          <a:xfrm>
            <a:off x="381000" y="381000"/>
            <a:ext cx="4038600" cy="6242050"/>
          </a:xfrm>
          <a:prstGeom prst="rect">
            <a:avLst/>
          </a:prstGeom>
          <a:noFill/>
          <a:ln w="25400">
            <a:solidFill>
              <a:srgbClr val="000000"/>
            </a:solidFill>
            <a:miter lim="800000"/>
            <a:headEnd/>
            <a:tailEnd/>
          </a:ln>
        </p:spPr>
      </p:pic>
      <p:sp>
        <p:nvSpPr>
          <p:cNvPr id="6" name="Rectangle 5"/>
          <p:cNvSpPr/>
          <p:nvPr/>
        </p:nvSpPr>
        <p:spPr>
          <a:xfrm>
            <a:off x="5029200" y="609600"/>
            <a:ext cx="4114800" cy="4801314"/>
          </a:xfrm>
          <a:prstGeom prst="rect">
            <a:avLst/>
          </a:prstGeom>
        </p:spPr>
        <p:txBody>
          <a:bodyPr wrap="square">
            <a:spAutoFit/>
          </a:bodyPr>
          <a:lstStyle/>
          <a:p>
            <a:pPr algn="l" rtl="0">
              <a:spcBef>
                <a:spcPct val="50000"/>
              </a:spcBef>
            </a:pPr>
            <a:endParaRPr lang="en-US" dirty="0" smtClean="0">
              <a:latin typeface="Arial" pitchFamily="34" charset="0"/>
            </a:endParaRPr>
          </a:p>
          <a:p>
            <a:pPr algn="l" rtl="0">
              <a:spcBef>
                <a:spcPct val="50000"/>
              </a:spcBef>
            </a:pPr>
            <a:r>
              <a:rPr lang="en-US" b="1" dirty="0" smtClean="0">
                <a:latin typeface="Arial" pitchFamily="34" charset="0"/>
              </a:rPr>
              <a:t>This is an example of a generalized </a:t>
            </a:r>
            <a:r>
              <a:rPr lang="en-US" b="1" dirty="0" smtClean="0">
                <a:solidFill>
                  <a:srgbClr val="00B0F0"/>
                </a:solidFill>
                <a:latin typeface="Arial" pitchFamily="34" charset="0"/>
              </a:rPr>
              <a:t>temperature profile </a:t>
            </a:r>
            <a:r>
              <a:rPr lang="en-US" b="1" dirty="0" smtClean="0">
                <a:solidFill>
                  <a:srgbClr val="FF0000"/>
                </a:solidFill>
                <a:latin typeface="Arial" pitchFamily="34" charset="0"/>
              </a:rPr>
              <a:t>for a surface inversion.  </a:t>
            </a: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r>
              <a:rPr lang="en-US" b="1" dirty="0" smtClean="0">
                <a:solidFill>
                  <a:srgbClr val="00B0F0"/>
                </a:solidFill>
                <a:latin typeface="Arial" pitchFamily="34" charset="0"/>
              </a:rPr>
              <a:t>Temperature-profile</a:t>
            </a:r>
            <a:r>
              <a:rPr lang="en-US" b="1" dirty="0" smtClean="0">
                <a:solidFill>
                  <a:srgbClr val="FF0000"/>
                </a:solidFill>
                <a:latin typeface="Arial" pitchFamily="34" charset="0"/>
              </a:rPr>
              <a:t> changes in bottom diagram </a:t>
            </a:r>
            <a:r>
              <a:rPr lang="en-US" b="1" dirty="0" smtClean="0">
                <a:latin typeface="Arial" pitchFamily="34" charset="0"/>
              </a:rPr>
              <a:t>after the sun has </a:t>
            </a:r>
            <a:r>
              <a:rPr lang="en-US" b="1" dirty="0" smtClean="0">
                <a:solidFill>
                  <a:srgbClr val="FF0000"/>
                </a:solidFill>
                <a:latin typeface="Arial" pitchFamily="34" charset="0"/>
              </a:rPr>
              <a:t>heated the surface</a:t>
            </a:r>
            <a:r>
              <a:rPr lang="en-US" b="1" dirty="0" smtClean="0">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2" descr="E:\IMAGES\CH13\FIG13_012.JPG"/>
          <p:cNvPicPr>
            <a:picLocks noChangeAspect="1" noChangeArrowheads="1"/>
          </p:cNvPicPr>
          <p:nvPr/>
        </p:nvPicPr>
        <p:blipFill>
          <a:blip r:embed="rId3" cstate="print"/>
          <a:srcRect l="25020" t="2040" r="26010" b="720"/>
          <a:stretch>
            <a:fillRect/>
          </a:stretch>
        </p:blipFill>
        <p:spPr bwMode="auto">
          <a:xfrm>
            <a:off x="381000" y="381000"/>
            <a:ext cx="4038600" cy="6242050"/>
          </a:xfrm>
          <a:prstGeom prst="rect">
            <a:avLst/>
          </a:prstGeom>
          <a:noFill/>
          <a:ln w="25400">
            <a:solidFill>
              <a:srgbClr val="000000"/>
            </a:solidFill>
            <a:miter lim="800000"/>
            <a:headEnd/>
            <a:tailEnd/>
          </a:ln>
        </p:spPr>
      </p:pic>
      <p:sp>
        <p:nvSpPr>
          <p:cNvPr id="6" name="Rectangle 5"/>
          <p:cNvSpPr/>
          <p:nvPr/>
        </p:nvSpPr>
        <p:spPr>
          <a:xfrm>
            <a:off x="5029200" y="609600"/>
            <a:ext cx="4114800" cy="4801314"/>
          </a:xfrm>
          <a:prstGeom prst="rect">
            <a:avLst/>
          </a:prstGeom>
        </p:spPr>
        <p:txBody>
          <a:bodyPr wrap="square">
            <a:spAutoFit/>
          </a:bodyPr>
          <a:lstStyle/>
          <a:p>
            <a:pPr algn="l" rtl="0">
              <a:spcBef>
                <a:spcPct val="50000"/>
              </a:spcBef>
            </a:pPr>
            <a:endParaRPr lang="en-US" dirty="0" smtClean="0">
              <a:latin typeface="Arial" pitchFamily="34" charset="0"/>
            </a:endParaRPr>
          </a:p>
          <a:p>
            <a:pPr algn="l" rtl="0">
              <a:spcBef>
                <a:spcPct val="50000"/>
              </a:spcBef>
            </a:pPr>
            <a:r>
              <a:rPr lang="en-US" b="1" dirty="0" smtClean="0">
                <a:latin typeface="Arial" pitchFamily="34" charset="0"/>
              </a:rPr>
              <a:t>This is an example of a generalized </a:t>
            </a:r>
            <a:r>
              <a:rPr lang="en-US" b="1" dirty="0" smtClean="0">
                <a:solidFill>
                  <a:srgbClr val="00B0F0"/>
                </a:solidFill>
                <a:latin typeface="Arial" pitchFamily="34" charset="0"/>
              </a:rPr>
              <a:t>temperature profile </a:t>
            </a:r>
            <a:r>
              <a:rPr lang="en-US" b="1" dirty="0" smtClean="0">
                <a:solidFill>
                  <a:srgbClr val="FF0000"/>
                </a:solidFill>
                <a:latin typeface="Arial" pitchFamily="34" charset="0"/>
              </a:rPr>
              <a:t>for a surface inversion.  </a:t>
            </a: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endParaRPr lang="en-US" dirty="0" smtClean="0">
              <a:latin typeface="Arial" pitchFamily="34" charset="0"/>
            </a:endParaRPr>
          </a:p>
          <a:p>
            <a:pPr algn="l" rtl="0">
              <a:spcBef>
                <a:spcPct val="50000"/>
              </a:spcBef>
            </a:pPr>
            <a:r>
              <a:rPr lang="en-US" b="1" dirty="0" smtClean="0">
                <a:solidFill>
                  <a:srgbClr val="00B0F0"/>
                </a:solidFill>
                <a:latin typeface="Arial" pitchFamily="34" charset="0"/>
              </a:rPr>
              <a:t>Temperature-profile</a:t>
            </a:r>
            <a:r>
              <a:rPr lang="en-US" b="1" dirty="0" smtClean="0">
                <a:solidFill>
                  <a:srgbClr val="FF0000"/>
                </a:solidFill>
                <a:latin typeface="Arial" pitchFamily="34" charset="0"/>
              </a:rPr>
              <a:t> changes in bottom diagram </a:t>
            </a:r>
            <a:r>
              <a:rPr lang="en-US" b="1" dirty="0" smtClean="0">
                <a:latin typeface="Arial" pitchFamily="34" charset="0"/>
              </a:rPr>
              <a:t>after the sun has </a:t>
            </a:r>
            <a:r>
              <a:rPr lang="en-US" b="1" dirty="0" smtClean="0">
                <a:solidFill>
                  <a:srgbClr val="FF0000"/>
                </a:solidFill>
                <a:latin typeface="Arial" pitchFamily="34" charset="0"/>
              </a:rPr>
              <a:t>heated the surface</a:t>
            </a:r>
            <a:r>
              <a:rPr lang="en-US" b="1" dirty="0" smtClean="0">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238588" y="-228600"/>
            <a:ext cx="3247812" cy="553998"/>
          </a:xfrm>
          <a:prstGeom prst="rect">
            <a:avLst/>
          </a:prstGeom>
        </p:spPr>
        <p:txBody>
          <a:bodyPr wrap="square">
            <a:spAutoFit/>
          </a:bodyPr>
          <a:lstStyle/>
          <a:p>
            <a:pPr algn="ctr">
              <a:spcBef>
                <a:spcPct val="50000"/>
              </a:spcBef>
            </a:pPr>
            <a:r>
              <a:rPr lang="en-US" sz="3000" b="1" dirty="0" smtClean="0">
                <a:solidFill>
                  <a:srgbClr val="C00000"/>
                </a:solidFill>
              </a:rPr>
              <a:t>An Inversion Aloft</a:t>
            </a:r>
          </a:p>
        </p:txBody>
      </p:sp>
      <p:pic>
        <p:nvPicPr>
          <p:cNvPr id="6" name="Picture 2" descr="E:\IMAGES\CH13\FIG13_013.JPG"/>
          <p:cNvPicPr>
            <a:picLocks noChangeAspect="1" noChangeArrowheads="1"/>
          </p:cNvPicPr>
          <p:nvPr/>
        </p:nvPicPr>
        <p:blipFill>
          <a:blip r:embed="rId3" cstate="print"/>
          <a:srcRect l="1981" t="2040" r="1981" b="2040"/>
          <a:stretch>
            <a:fillRect/>
          </a:stretch>
        </p:blipFill>
        <p:spPr bwMode="auto">
          <a:xfrm>
            <a:off x="0" y="533400"/>
            <a:ext cx="4267200" cy="6324600"/>
          </a:xfrm>
          <a:prstGeom prst="rect">
            <a:avLst/>
          </a:prstGeom>
          <a:noFill/>
          <a:ln w="25400">
            <a:solidFill>
              <a:srgbClr val="000000"/>
            </a:solidFill>
            <a:miter lim="800000"/>
            <a:headEnd/>
            <a:tailEnd/>
          </a:ln>
        </p:spPr>
      </p:pic>
      <p:sp>
        <p:nvSpPr>
          <p:cNvPr id="7" name="Rectangle 6"/>
          <p:cNvSpPr/>
          <p:nvPr/>
        </p:nvSpPr>
        <p:spPr>
          <a:xfrm>
            <a:off x="4419600" y="304800"/>
            <a:ext cx="4724400" cy="3293209"/>
          </a:xfrm>
          <a:prstGeom prst="rect">
            <a:avLst/>
          </a:prstGeom>
        </p:spPr>
        <p:txBody>
          <a:bodyPr wrap="square">
            <a:spAutoFit/>
          </a:bodyPr>
          <a:lstStyle/>
          <a:p>
            <a:pPr algn="l" rtl="0"/>
            <a:r>
              <a:rPr lang="en-US" sz="2400" b="1" dirty="0" smtClean="0">
                <a:solidFill>
                  <a:schemeClr val="accent6">
                    <a:lumMod val="75000"/>
                  </a:schemeClr>
                </a:solidFill>
              </a:rPr>
              <a:t>Types of inversion</a:t>
            </a:r>
          </a:p>
          <a:p>
            <a:pPr algn="just" rtl="0"/>
            <a:r>
              <a:rPr lang="en-US" sz="2000" b="1" dirty="0" smtClean="0">
                <a:solidFill>
                  <a:srgbClr val="FF0066"/>
                </a:solidFill>
              </a:rPr>
              <a:t>1- Irradiation Inversion </a:t>
            </a:r>
            <a:r>
              <a:rPr lang="en-US" sz="2000" b="1" dirty="0" smtClean="0"/>
              <a:t>arising from </a:t>
            </a:r>
            <a:r>
              <a:rPr lang="en-US" sz="2000" b="1" dirty="0" smtClean="0">
                <a:solidFill>
                  <a:srgbClr val="002060"/>
                </a:solidFill>
              </a:rPr>
              <a:t>unequal cooling rates </a:t>
            </a:r>
            <a:r>
              <a:rPr lang="en-US" sz="2000" b="1" dirty="0" smtClean="0"/>
              <a:t>of the earth and the air above the earth; extended a few hundred meters into the friction layers</a:t>
            </a:r>
          </a:p>
          <a:p>
            <a:pPr algn="just" rtl="0"/>
            <a:r>
              <a:rPr lang="en-US" sz="2000" b="1" dirty="0" smtClean="0">
                <a:solidFill>
                  <a:srgbClr val="00B0F0"/>
                </a:solidFill>
              </a:rPr>
              <a:t>Nocturnal Phenomenon</a:t>
            </a:r>
            <a:r>
              <a:rPr lang="en-US" sz="2000" dirty="0" smtClean="0">
                <a:solidFill>
                  <a:srgbClr val="00B0F0"/>
                </a:solidFill>
              </a:rPr>
              <a:t> </a:t>
            </a:r>
            <a:r>
              <a:rPr lang="en-US" sz="2000" b="1" dirty="0" smtClean="0"/>
              <a:t>that breaks up easily with the rays of morning sun</a:t>
            </a:r>
          </a:p>
          <a:p>
            <a:pPr algn="just" rtl="0"/>
            <a:r>
              <a:rPr lang="en-US" sz="2000" b="1" dirty="0" smtClean="0"/>
              <a:t>It prompts the formation of the fog and traps gases and particulates, creating concentration of pollutants</a:t>
            </a:r>
          </a:p>
        </p:txBody>
      </p:sp>
      <p:sp>
        <p:nvSpPr>
          <p:cNvPr id="8" name="Rectangle 7"/>
          <p:cNvSpPr/>
          <p:nvPr/>
        </p:nvSpPr>
        <p:spPr>
          <a:xfrm>
            <a:off x="4343400" y="3657600"/>
            <a:ext cx="4800600" cy="3200401"/>
          </a:xfrm>
          <a:prstGeom prst="rect">
            <a:avLst/>
          </a:prstGeom>
        </p:spPr>
        <p:txBody>
          <a:bodyPr wrap="square">
            <a:spAutoFit/>
          </a:bodyPr>
          <a:lstStyle/>
          <a:p>
            <a:pPr algn="just" rtl="0"/>
            <a:r>
              <a:rPr lang="en-US" sz="2200" b="1" dirty="0" smtClean="0">
                <a:solidFill>
                  <a:srgbClr val="FF0066"/>
                </a:solidFill>
              </a:rPr>
              <a:t>Subsidence Inversion </a:t>
            </a:r>
            <a:r>
              <a:rPr lang="en-US" sz="2200" b="1" dirty="0" smtClean="0"/>
              <a:t>associated with </a:t>
            </a:r>
            <a:r>
              <a:rPr lang="en-US" sz="2000" b="1" dirty="0" smtClean="0">
                <a:solidFill>
                  <a:srgbClr val="00B0F0"/>
                </a:solidFill>
              </a:rPr>
              <a:t>high pressure</a:t>
            </a:r>
            <a:r>
              <a:rPr lang="en-US" sz="2200" b="1" dirty="0" smtClean="0"/>
              <a:t>, caused by the sinking motion of air in high pressure</a:t>
            </a:r>
          </a:p>
          <a:p>
            <a:pPr algn="just" rtl="0"/>
            <a:r>
              <a:rPr lang="en-US" sz="2200" b="1" dirty="0" smtClean="0"/>
              <a:t>Air circulating around stationary high descends slowly, as air descends, it is compressed and heated forming a </a:t>
            </a:r>
            <a:r>
              <a:rPr lang="en-US" sz="2000" b="1" dirty="0" smtClean="0">
                <a:solidFill>
                  <a:srgbClr val="00B0F0"/>
                </a:solidFill>
              </a:rPr>
              <a:t>blanket of warm air </a:t>
            </a:r>
            <a:r>
              <a:rPr lang="en-US" sz="2200" b="1" dirty="0" smtClean="0"/>
              <a:t>over the </a:t>
            </a:r>
            <a:r>
              <a:rPr lang="en-US" sz="2000" b="1" dirty="0" smtClean="0">
                <a:solidFill>
                  <a:srgbClr val="00B0F0"/>
                </a:solidFill>
              </a:rPr>
              <a:t>cooler air</a:t>
            </a:r>
          </a:p>
          <a:p>
            <a:pPr algn="just" rtl="0"/>
            <a:r>
              <a:rPr lang="en-US" sz="2200" b="1" dirty="0" smtClean="0"/>
              <a:t>Thus create inversion prevents the vertical movement of air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4648200" y="381000"/>
            <a:ext cx="4343400" cy="6154738"/>
          </a:xfrm>
          <a:prstGeom prst="rect">
            <a:avLst/>
          </a:prstGeom>
          <a:noFill/>
          <a:ln w="57150" cmpd="thinThick">
            <a:solidFill>
              <a:srgbClr val="0000CC"/>
            </a:solidFill>
            <a:miter lim="800000"/>
            <a:headEnd/>
            <a:tailEnd/>
          </a:ln>
        </p:spPr>
        <p:txBody>
          <a:bodyPr>
            <a:spAutoFit/>
          </a:bodyPr>
          <a:lstStyle/>
          <a:p>
            <a:r>
              <a:rPr lang="en-US" sz="2600" b="1" u="sng" dirty="0">
                <a:solidFill>
                  <a:srgbClr val="C00000"/>
                </a:solidFill>
              </a:rPr>
              <a:t>Vertical Temperature Profiles</a:t>
            </a:r>
          </a:p>
          <a:p>
            <a:endParaRPr lang="en-US" sz="1200" b="1" u="sng" dirty="0">
              <a:solidFill>
                <a:srgbClr val="FFFF99"/>
              </a:solidFill>
            </a:endParaRPr>
          </a:p>
          <a:p>
            <a:pPr lvl="1" algn="l" rtl="0">
              <a:buClr>
                <a:schemeClr val="tx2"/>
              </a:buClr>
              <a:buFont typeface="Wingdings" pitchFamily="2" charset="2"/>
              <a:buChar char="Ø"/>
            </a:pPr>
            <a:r>
              <a:rPr lang="en-US" sz="2000" dirty="0"/>
              <a:t>Environmental lapse rate (ELR)</a:t>
            </a:r>
          </a:p>
          <a:p>
            <a:pPr lvl="1" algn="l" rtl="0">
              <a:buClr>
                <a:schemeClr val="tx2"/>
              </a:buClr>
              <a:buFont typeface="Wingdings" pitchFamily="2" charset="2"/>
              <a:buChar char="Ø"/>
            </a:pPr>
            <a:r>
              <a:rPr lang="en-US" sz="2000" dirty="0"/>
              <a:t>Dry adiabatic lapse rate (DALR)</a:t>
            </a:r>
          </a:p>
          <a:p>
            <a:pPr lvl="1" algn="l" rtl="0">
              <a:buClr>
                <a:schemeClr val="tx2"/>
              </a:buClr>
              <a:buFont typeface="Wingdings" pitchFamily="2" charset="2"/>
              <a:buNone/>
            </a:pPr>
            <a:endParaRPr lang="en-US" sz="1000" dirty="0"/>
          </a:p>
          <a:p>
            <a:pPr lvl="1" algn="l" rtl="0">
              <a:buClr>
                <a:schemeClr val="tx2"/>
              </a:buClr>
              <a:buFont typeface="Wingdings" pitchFamily="2" charset="2"/>
              <a:buNone/>
            </a:pPr>
            <a:r>
              <a:rPr lang="en-US" sz="2000" dirty="0"/>
              <a:t>If, </a:t>
            </a:r>
          </a:p>
          <a:p>
            <a:pPr lvl="1" algn="l" rtl="0">
              <a:buClr>
                <a:schemeClr val="tx2"/>
              </a:buClr>
              <a:buFont typeface="Wingdings" pitchFamily="2" charset="2"/>
              <a:buChar char="Ø"/>
            </a:pPr>
            <a:r>
              <a:rPr lang="en-US" sz="2000" dirty="0">
                <a:solidFill>
                  <a:srgbClr val="FF00FF"/>
                </a:solidFill>
              </a:rPr>
              <a:t>ELR &gt; DALR</a:t>
            </a:r>
            <a:r>
              <a:rPr lang="en-US" sz="2000" dirty="0"/>
              <a:t> =sub adiabatic condition, atmosphere is </a:t>
            </a:r>
            <a:r>
              <a:rPr lang="en-US" sz="2000" dirty="0">
                <a:solidFill>
                  <a:srgbClr val="FF00FF"/>
                </a:solidFill>
              </a:rPr>
              <a:t>stable</a:t>
            </a:r>
            <a:r>
              <a:rPr lang="en-US" sz="2000" dirty="0"/>
              <a:t>.</a:t>
            </a:r>
          </a:p>
          <a:p>
            <a:pPr lvl="1" algn="l" rtl="0">
              <a:buClr>
                <a:schemeClr val="tx2"/>
              </a:buClr>
              <a:buFont typeface="Wingdings" pitchFamily="2" charset="2"/>
              <a:buChar char="Ø"/>
            </a:pPr>
            <a:r>
              <a:rPr lang="en-US" sz="2000" dirty="0">
                <a:solidFill>
                  <a:srgbClr val="FF00FF"/>
                </a:solidFill>
              </a:rPr>
              <a:t>ELR &gt;&gt; DALR</a:t>
            </a:r>
            <a:r>
              <a:rPr lang="en-US" sz="2000" dirty="0"/>
              <a:t>= </a:t>
            </a:r>
            <a:r>
              <a:rPr lang="en-US" sz="2000" dirty="0">
                <a:solidFill>
                  <a:srgbClr val="FF00FF"/>
                </a:solidFill>
              </a:rPr>
              <a:t>Inversion </a:t>
            </a:r>
            <a:r>
              <a:rPr lang="en-US" sz="2000" dirty="0"/>
              <a:t>conditions. </a:t>
            </a:r>
            <a:r>
              <a:rPr lang="en-US" sz="2000" dirty="0">
                <a:solidFill>
                  <a:srgbClr val="FF00FF"/>
                </a:solidFill>
              </a:rPr>
              <a:t>Very stable</a:t>
            </a:r>
            <a:r>
              <a:rPr lang="en-US" sz="2000" dirty="0"/>
              <a:t> atmosphere.</a:t>
            </a:r>
          </a:p>
          <a:p>
            <a:pPr lvl="1" algn="l" rtl="0">
              <a:buClr>
                <a:schemeClr val="tx2"/>
              </a:buClr>
              <a:buFont typeface="Wingdings" pitchFamily="2" charset="2"/>
              <a:buChar char="Ø"/>
            </a:pPr>
            <a:r>
              <a:rPr lang="en-US" sz="2000" dirty="0">
                <a:solidFill>
                  <a:srgbClr val="FF00FF"/>
                </a:solidFill>
              </a:rPr>
              <a:t>ELR= DALR</a:t>
            </a:r>
            <a:r>
              <a:rPr lang="en-US" sz="2000" dirty="0"/>
              <a:t>=  atmosphere is </a:t>
            </a:r>
            <a:r>
              <a:rPr lang="en-US" sz="2000" dirty="0">
                <a:solidFill>
                  <a:srgbClr val="FF00FF"/>
                </a:solidFill>
              </a:rPr>
              <a:t>neutral</a:t>
            </a:r>
            <a:r>
              <a:rPr lang="en-US" sz="2000" dirty="0"/>
              <a:t>.</a:t>
            </a:r>
          </a:p>
          <a:p>
            <a:pPr lvl="1" algn="l" rtl="0">
              <a:buClr>
                <a:schemeClr val="tx2"/>
              </a:buClr>
              <a:buFont typeface="Wingdings" pitchFamily="2" charset="2"/>
              <a:buChar char="Ø"/>
            </a:pPr>
            <a:r>
              <a:rPr lang="en-US" sz="2000" dirty="0">
                <a:solidFill>
                  <a:srgbClr val="FF00FF"/>
                </a:solidFill>
              </a:rPr>
              <a:t>ELR&lt; DALR</a:t>
            </a:r>
            <a:r>
              <a:rPr lang="en-US" sz="2000" dirty="0"/>
              <a:t> = super adiabatic   condition, atmosphere is </a:t>
            </a:r>
            <a:r>
              <a:rPr lang="en-US" sz="2000" dirty="0">
                <a:solidFill>
                  <a:srgbClr val="FF00FF"/>
                </a:solidFill>
              </a:rPr>
              <a:t>unstable</a:t>
            </a:r>
            <a:r>
              <a:rPr lang="en-US" sz="2000" dirty="0"/>
              <a:t>. </a:t>
            </a:r>
          </a:p>
          <a:p>
            <a:pPr lvl="1" algn="l" rtl="0">
              <a:buClr>
                <a:schemeClr val="tx2"/>
              </a:buClr>
              <a:buFont typeface="Wingdings" pitchFamily="2" charset="2"/>
              <a:buNone/>
            </a:pPr>
            <a:endParaRPr lang="en-US" sz="2000" dirty="0">
              <a:solidFill>
                <a:srgbClr val="FF00FF"/>
              </a:solidFill>
            </a:endParaRPr>
          </a:p>
          <a:p>
            <a:pPr lvl="1" algn="l" rtl="0">
              <a:buClr>
                <a:schemeClr val="tx2"/>
              </a:buClr>
              <a:buFont typeface="Wingdings" pitchFamily="2" charset="2"/>
              <a:buNone/>
            </a:pPr>
            <a:r>
              <a:rPr lang="en-US" sz="2000" dirty="0">
                <a:solidFill>
                  <a:srgbClr val="FF00FF"/>
                </a:solidFill>
              </a:rPr>
              <a:t>Shapes of plumes</a:t>
            </a:r>
            <a:r>
              <a:rPr lang="en-US" sz="2000" dirty="0"/>
              <a:t> depends upon </a:t>
            </a:r>
            <a:r>
              <a:rPr lang="en-US" sz="2000" dirty="0">
                <a:solidFill>
                  <a:srgbClr val="FF00FF"/>
                </a:solidFill>
              </a:rPr>
              <a:t>atmospheric stability</a:t>
            </a:r>
            <a:r>
              <a:rPr lang="en-US" sz="2000" dirty="0"/>
              <a:t> conditions. </a:t>
            </a:r>
          </a:p>
          <a:p>
            <a:pPr lvl="1" algn="l" rtl="0">
              <a:buClr>
                <a:schemeClr val="tx2"/>
              </a:buClr>
              <a:buFont typeface="Wingdings" pitchFamily="2" charset="2"/>
              <a:buNone/>
            </a:pPr>
            <a:endParaRPr lang="en-US" sz="2000" dirty="0"/>
          </a:p>
          <a:p>
            <a:pPr lvl="1">
              <a:buClr>
                <a:schemeClr val="tx2"/>
              </a:buClr>
              <a:buFont typeface="Wingdings" pitchFamily="2" charset="2"/>
              <a:buNone/>
            </a:pPr>
            <a:endParaRPr lang="en-US" sz="2000" dirty="0"/>
          </a:p>
        </p:txBody>
      </p:sp>
      <p:graphicFrame>
        <p:nvGraphicFramePr>
          <p:cNvPr id="1026" name="Object 3"/>
          <p:cNvGraphicFramePr>
            <a:graphicFrameLocks noChangeAspect="1"/>
          </p:cNvGraphicFramePr>
          <p:nvPr/>
        </p:nvGraphicFramePr>
        <p:xfrm>
          <a:off x="152400" y="381000"/>
          <a:ext cx="4267200" cy="6248400"/>
        </p:xfrm>
        <a:graphic>
          <a:graphicData uri="http://schemas.openxmlformats.org/presentationml/2006/ole">
            <mc:AlternateContent xmlns:mc="http://schemas.openxmlformats.org/markup-compatibility/2006">
              <mc:Choice xmlns:v="urn:schemas-microsoft-com:vml" Requires="v">
                <p:oleObj spid="_x0000_s142530" name="Photo Editor Photo" r:id="rId3" imgW="4753639" imgH="6563641" progId="">
                  <p:embed/>
                </p:oleObj>
              </mc:Choice>
              <mc:Fallback>
                <p:oleObj name="Photo Editor Photo" r:id="rId3" imgW="4753639" imgH="6563641"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4267200" cy="6248400"/>
                      </a:xfrm>
                      <a:prstGeom prst="rect">
                        <a:avLst/>
                      </a:prstGeom>
                      <a:noFill/>
                      <a:ln w="57150" cmpd="thinThick">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nvGraphicFramePr>
        <p:xfrm>
          <a:off x="8229600" y="0"/>
          <a:ext cx="914400" cy="647700"/>
        </p:xfrm>
        <a:graphic>
          <a:graphicData uri="http://schemas.openxmlformats.org/presentationml/2006/ole">
            <mc:AlternateContent xmlns:mc="http://schemas.openxmlformats.org/markup-compatibility/2006">
              <mc:Choice xmlns:v="urn:schemas-microsoft-com:vml" Requires="v">
                <p:oleObj spid="_x0000_s142531" name="Photo Editor Photo" r:id="rId5" imgW="914286" imgH="647619" progId="">
                  <p:embed/>
                </p:oleObj>
              </mc:Choice>
              <mc:Fallback>
                <p:oleObj name="Photo Editor Photo" r:id="rId5" imgW="914286" imgH="647619"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0"/>
                        <a:ext cx="914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0" y="-59531"/>
            <a:ext cx="8991600" cy="6155531"/>
          </a:xfrm>
          <a:prstGeom prst="rect">
            <a:avLst/>
          </a:prstGeom>
        </p:spPr>
        <p:txBody>
          <a:bodyPr wrap="square">
            <a:spAutoFit/>
          </a:bodyPr>
          <a:lstStyle/>
          <a:p>
            <a:pPr lvl="0" algn="just" rtl="0">
              <a:spcBef>
                <a:spcPts val="600"/>
              </a:spcBef>
              <a:spcAft>
                <a:spcPts val="600"/>
              </a:spcAft>
              <a:defRPr/>
            </a:pPr>
            <a:r>
              <a:rPr lang="en-US" sz="2800" dirty="0">
                <a:solidFill>
                  <a:prstClr val="black"/>
                </a:solidFill>
                <a:latin typeface="Times New Roman" pitchFamily="18" charset="0"/>
                <a:cs typeface="Times New Roman" pitchFamily="18" charset="0"/>
              </a:rPr>
              <a:t>The </a:t>
            </a:r>
            <a:r>
              <a:rPr lang="en-US" sz="2800" b="1" dirty="0">
                <a:solidFill>
                  <a:srgbClr val="002060"/>
                </a:solidFill>
                <a:latin typeface="Times New Roman" pitchFamily="18" charset="0"/>
                <a:cs typeface="Times New Roman" pitchFamily="18" charset="0"/>
              </a:rPr>
              <a:t>vertical distance </a:t>
            </a:r>
            <a:r>
              <a:rPr lang="en-US" sz="2800" dirty="0">
                <a:solidFill>
                  <a:prstClr val="black"/>
                </a:solidFill>
                <a:latin typeface="Times New Roman" pitchFamily="18" charset="0"/>
                <a:cs typeface="Times New Roman" pitchFamily="18" charset="0"/>
              </a:rPr>
              <a:t>between </a:t>
            </a:r>
            <a:r>
              <a:rPr lang="en-US" sz="2800" b="1" dirty="0">
                <a:solidFill>
                  <a:srgbClr val="FF0066"/>
                </a:solidFill>
                <a:latin typeface="Times New Roman" pitchFamily="18" charset="0"/>
                <a:cs typeface="Times New Roman" pitchFamily="18" charset="0"/>
              </a:rPr>
              <a:t>Earth's surface </a:t>
            </a:r>
            <a:r>
              <a:rPr lang="en-US" sz="2800" dirty="0">
                <a:solidFill>
                  <a:prstClr val="black"/>
                </a:solidFill>
                <a:latin typeface="Times New Roman" pitchFamily="18" charset="0"/>
                <a:cs typeface="Times New Roman" pitchFamily="18" charset="0"/>
              </a:rPr>
              <a:t>and</a:t>
            </a:r>
            <a:r>
              <a:rPr lang="en-US" sz="2800" b="1" dirty="0">
                <a:solidFill>
                  <a:srgbClr val="FF0066"/>
                </a:solidFill>
                <a:latin typeface="Times New Roman" pitchFamily="18" charset="0"/>
                <a:cs typeface="Times New Roman" pitchFamily="18" charset="0"/>
              </a:rPr>
              <a:t> the height </a:t>
            </a:r>
            <a:r>
              <a:rPr lang="en-US" sz="2800" dirty="0">
                <a:solidFill>
                  <a:prstClr val="black"/>
                </a:solidFill>
                <a:latin typeface="Times New Roman" pitchFamily="18" charset="0"/>
                <a:cs typeface="Times New Roman" pitchFamily="18" charset="0"/>
              </a:rPr>
              <a:t>to which convectional movements extend is called the </a:t>
            </a:r>
            <a:r>
              <a:rPr lang="en-US" sz="2800" b="1" dirty="0">
                <a:solidFill>
                  <a:srgbClr val="FF3300"/>
                </a:solidFill>
                <a:latin typeface="Times New Roman" pitchFamily="18" charset="0"/>
                <a:cs typeface="Times New Roman" pitchFamily="18" charset="0"/>
              </a:rPr>
              <a:t>mixing depth</a:t>
            </a:r>
            <a:r>
              <a:rPr lang="en-US" sz="2800" dirty="0">
                <a:solidFill>
                  <a:prstClr val="black"/>
                </a:solidFill>
                <a:latin typeface="Times New Roman" pitchFamily="18" charset="0"/>
                <a:cs typeface="Times New Roman" pitchFamily="18" charset="0"/>
              </a:rPr>
              <a:t>. Generally, the </a:t>
            </a:r>
            <a:r>
              <a:rPr lang="en-US" sz="2800" b="1" dirty="0">
                <a:solidFill>
                  <a:srgbClr val="FF0000"/>
                </a:solidFill>
                <a:latin typeface="Times New Roman" pitchFamily="18" charset="0"/>
                <a:cs typeface="Times New Roman" pitchFamily="18" charset="0"/>
              </a:rPr>
              <a:t>greater the mixing depth</a:t>
            </a:r>
            <a:r>
              <a:rPr lang="en-US" sz="2800" dirty="0">
                <a:solidFill>
                  <a:prstClr val="black"/>
                </a:solidFill>
                <a:latin typeface="Times New Roman" pitchFamily="18" charset="0"/>
                <a:cs typeface="Times New Roman" pitchFamily="18" charset="0"/>
              </a:rPr>
              <a:t>, </a:t>
            </a:r>
            <a:r>
              <a:rPr lang="en-US" sz="2800" b="1" dirty="0">
                <a:solidFill>
                  <a:srgbClr val="4BACC6">
                    <a:lumMod val="75000"/>
                  </a:srgbClr>
                </a:solidFill>
                <a:latin typeface="Times New Roman" pitchFamily="18" charset="0"/>
                <a:cs typeface="Times New Roman" pitchFamily="18" charset="0"/>
              </a:rPr>
              <a:t>the better the air quality.</a:t>
            </a:r>
          </a:p>
          <a:p>
            <a:pPr lvl="0" algn="l">
              <a:spcBef>
                <a:spcPts val="600"/>
              </a:spcBef>
              <a:spcAft>
                <a:spcPts val="600"/>
              </a:spcAft>
            </a:pPr>
            <a:r>
              <a:rPr lang="en-US" sz="2800" b="1" dirty="0">
                <a:solidFill>
                  <a:srgbClr val="4BACC6">
                    <a:lumMod val="75000"/>
                  </a:srgbClr>
                </a:solidFill>
                <a:latin typeface="Times New Roman" pitchFamily="18" charset="0"/>
                <a:cs typeface="Times New Roman" pitchFamily="18" charset="0"/>
              </a:rPr>
              <a:t> </a:t>
            </a:r>
            <a:r>
              <a:rPr lang="en-US" sz="2800" b="1" u="sng" dirty="0">
                <a:solidFill>
                  <a:srgbClr val="00B050"/>
                </a:solidFill>
                <a:latin typeface="Times New Roman" pitchFamily="18" charset="0"/>
                <a:cs typeface="Times New Roman" pitchFamily="18" charset="0"/>
              </a:rPr>
              <a:t>Maximum mixing depth </a:t>
            </a:r>
          </a:p>
          <a:p>
            <a:pPr lvl="0" algn="l" rtl="0">
              <a:spcBef>
                <a:spcPts val="600"/>
              </a:spcBef>
              <a:spcAft>
                <a:spcPts val="600"/>
              </a:spcAft>
            </a:pPr>
            <a:r>
              <a:rPr lang="en-US" sz="2800" dirty="0">
                <a:solidFill>
                  <a:prstClr val="black"/>
                </a:solidFill>
                <a:latin typeface="Times New Roman" pitchFamily="18" charset="0"/>
                <a:cs typeface="Times New Roman" pitchFamily="18" charset="0"/>
              </a:rPr>
              <a:t>The dispersion of pollutants in the lower atmosphere is greatly aided by the convective and turbulent mixing that takes place. The vertical extent to which this mixing takes place depends on the environmental lapse rate which varies diurnally, from season to season and is also affected by topographical features. </a:t>
            </a:r>
            <a:r>
              <a:rPr lang="en-US" sz="2800" dirty="0">
                <a:solidFill>
                  <a:srgbClr val="FF0000"/>
                </a:solidFill>
                <a:latin typeface="Times New Roman" pitchFamily="18" charset="0"/>
                <a:cs typeface="Times New Roman" pitchFamily="18" charset="0"/>
              </a:rPr>
              <a:t>The depth of the </a:t>
            </a:r>
            <a:r>
              <a:rPr lang="en-US" sz="2800" dirty="0" smtClean="0">
                <a:solidFill>
                  <a:srgbClr val="FF0000"/>
                </a:solidFill>
                <a:latin typeface="Times New Roman" pitchFamily="18" charset="0"/>
                <a:cs typeface="Times New Roman" pitchFamily="18" charset="0"/>
              </a:rPr>
              <a:t>convective mixing </a:t>
            </a:r>
            <a:r>
              <a:rPr lang="en-US" sz="2800" dirty="0">
                <a:solidFill>
                  <a:srgbClr val="FF0000"/>
                </a:solidFill>
                <a:latin typeface="Times New Roman" pitchFamily="18" charset="0"/>
                <a:cs typeface="Times New Roman" pitchFamily="18" charset="0"/>
              </a:rPr>
              <a:t>layer in which vertical movement of pollutants is possible, is called the maximum mixing depth (MMD).</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9455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0" y="990600"/>
            <a:ext cx="8991600" cy="4524315"/>
          </a:xfrm>
          <a:prstGeom prst="rect">
            <a:avLst/>
          </a:prstGeom>
        </p:spPr>
        <p:txBody>
          <a:bodyPr wrap="square">
            <a:spAutoFit/>
          </a:bodyPr>
          <a:lstStyle/>
          <a:p>
            <a:pPr algn="just" rtl="0"/>
            <a:r>
              <a:rPr lang="en-US" sz="3200" b="1" dirty="0" smtClean="0">
                <a:solidFill>
                  <a:srgbClr val="0070C0"/>
                </a:solidFill>
              </a:rPr>
              <a:t>Plume types </a:t>
            </a:r>
            <a:r>
              <a:rPr lang="en-US" sz="3200" dirty="0" smtClean="0"/>
              <a:t>are important because they help us understand under what conditions there will be higher concentrations of contaminants at ground level.</a:t>
            </a:r>
          </a:p>
          <a:p>
            <a:pPr algn="just" rtl="0"/>
            <a:r>
              <a:rPr lang="en-US" sz="3200" dirty="0" smtClean="0">
                <a:solidFill>
                  <a:srgbClr val="000000"/>
                </a:solidFill>
                <a:latin typeface="Times New Roman"/>
              </a:rPr>
              <a:t>As </a:t>
            </a:r>
            <a:r>
              <a:rPr lang="en-US" sz="3200" dirty="0">
                <a:solidFill>
                  <a:srgbClr val="000000"/>
                </a:solidFill>
                <a:latin typeface="Times New Roman"/>
              </a:rPr>
              <a:t>a plume moves downwind of a source, it expands by diffusion in both horizontal and </a:t>
            </a:r>
            <a:r>
              <a:rPr lang="en-US" sz="3200" dirty="0" smtClean="0">
                <a:solidFill>
                  <a:srgbClr val="000000"/>
                </a:solidFill>
                <a:latin typeface="Times New Roman"/>
              </a:rPr>
              <a:t>vertical </a:t>
            </a:r>
            <a:r>
              <a:rPr lang="en-US" sz="3200" dirty="0">
                <a:solidFill>
                  <a:srgbClr val="000000"/>
                </a:solidFill>
                <a:latin typeface="Times New Roman"/>
              </a:rPr>
              <a:t>dimensions. </a:t>
            </a:r>
            <a:endParaRPr lang="en-US" sz="3200" dirty="0" smtClean="0">
              <a:solidFill>
                <a:srgbClr val="000000"/>
              </a:solidFill>
              <a:latin typeface="Times New Roman"/>
            </a:endParaRPr>
          </a:p>
          <a:p>
            <a:pPr algn="just" rtl="0"/>
            <a:r>
              <a:rPr lang="en-US" sz="3200" dirty="0" smtClean="0">
                <a:solidFill>
                  <a:srgbClr val="000000"/>
                </a:solidFill>
                <a:latin typeface="Times New Roman"/>
              </a:rPr>
              <a:t>Plumes </a:t>
            </a:r>
            <a:r>
              <a:rPr lang="en-US" sz="3200" dirty="0">
                <a:solidFill>
                  <a:srgbClr val="000000"/>
                </a:solidFill>
                <a:latin typeface="Times New Roman"/>
              </a:rPr>
              <a:t>take forms and behavior patterns that reflect </a:t>
            </a:r>
            <a:r>
              <a:rPr lang="en-US" sz="3200" dirty="0" smtClean="0">
                <a:solidFill>
                  <a:srgbClr val="000000"/>
                </a:solidFill>
                <a:latin typeface="Times New Roman"/>
              </a:rPr>
              <a:t>stability conditions </a:t>
            </a:r>
            <a:r>
              <a:rPr lang="en-US" sz="3200" dirty="0">
                <a:solidFill>
                  <a:srgbClr val="000000"/>
                </a:solidFill>
                <a:latin typeface="Times New Roman"/>
              </a:rPr>
              <a:t>in the atmosphere. </a:t>
            </a:r>
            <a:endParaRPr lang="en-US" sz="3200" dirty="0"/>
          </a:p>
        </p:txBody>
      </p:sp>
      <p:sp>
        <p:nvSpPr>
          <p:cNvPr id="7" name="Rectangle 6"/>
          <p:cNvSpPr/>
          <p:nvPr/>
        </p:nvSpPr>
        <p:spPr>
          <a:xfrm>
            <a:off x="2057400" y="152400"/>
            <a:ext cx="5410200" cy="584775"/>
          </a:xfrm>
          <a:prstGeom prst="rect">
            <a:avLst/>
          </a:prstGeom>
        </p:spPr>
        <p:txBody>
          <a:bodyPr wrap="square">
            <a:spAutoFit/>
          </a:bodyPr>
          <a:lstStyle/>
          <a:p>
            <a:pPr algn="ctr" rtl="0"/>
            <a:r>
              <a:rPr lang="en-US" sz="3200" b="1" dirty="0" smtClean="0">
                <a:ln>
                  <a:solidFill>
                    <a:srgbClr val="FF0066"/>
                  </a:solidFill>
                </a:ln>
                <a:solidFill>
                  <a:srgbClr val="FF0000"/>
                </a:solidFill>
                <a:latin typeface="Calibri" pitchFamily="34" charset="0"/>
                <a:ea typeface="Calibri" pitchFamily="34" charset="0"/>
                <a:cs typeface="Arial" pitchFamily="34" charset="0"/>
              </a:rPr>
              <a:t>Plume </a:t>
            </a:r>
            <a:r>
              <a:rPr lang="en-US" sz="3200" b="1" dirty="0">
                <a:ln>
                  <a:solidFill>
                    <a:srgbClr val="FF0066"/>
                  </a:solidFill>
                </a:ln>
                <a:solidFill>
                  <a:srgbClr val="FF0000"/>
                </a:solidFill>
                <a:latin typeface="Calibri" pitchFamily="34" charset="0"/>
                <a:ea typeface="Calibri" pitchFamily="34" charset="0"/>
                <a:cs typeface="Arial" pitchFamily="34" charset="0"/>
              </a:rPr>
              <a:t>Characteristics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76602" y="152400"/>
            <a:ext cx="2390398" cy="523220"/>
          </a:xfrm>
          <a:prstGeom prst="rect">
            <a:avLst/>
          </a:prstGeom>
        </p:spPr>
        <p:txBody>
          <a:bodyPr wrap="none">
            <a:spAutoFit/>
          </a:bodyPr>
          <a:lstStyle/>
          <a:p>
            <a:r>
              <a:rPr lang="en-US" sz="2800" b="1" dirty="0" smtClean="0">
                <a:solidFill>
                  <a:srgbClr val="C00000"/>
                </a:solidFill>
              </a:rPr>
              <a:t>Looping Plume</a:t>
            </a:r>
            <a:endParaRPr lang="ar-EG" sz="2800" b="1" dirty="0">
              <a:solidFill>
                <a:srgbClr val="C00000"/>
              </a:solidFill>
            </a:endParaRPr>
          </a:p>
        </p:txBody>
      </p:sp>
      <p:sp>
        <p:nvSpPr>
          <p:cNvPr id="6" name="Rectangle 5"/>
          <p:cNvSpPr/>
          <p:nvPr/>
        </p:nvSpPr>
        <p:spPr>
          <a:xfrm>
            <a:off x="0" y="838200"/>
            <a:ext cx="7086600" cy="5632311"/>
          </a:xfrm>
          <a:prstGeom prst="rect">
            <a:avLst/>
          </a:prstGeom>
        </p:spPr>
        <p:txBody>
          <a:bodyPr wrap="square">
            <a:spAutoFit/>
          </a:bodyPr>
          <a:lstStyle/>
          <a:p>
            <a:pPr marL="342900" indent="-342900" algn="l" rtl="0">
              <a:buClr>
                <a:srgbClr val="FF0000"/>
              </a:buClr>
              <a:buFont typeface="Courier New" pitchFamily="49" charset="0"/>
              <a:buChar char="o"/>
            </a:pPr>
            <a:r>
              <a:rPr lang="en-US" sz="2400" b="1" dirty="0" smtClean="0">
                <a:solidFill>
                  <a:srgbClr val="FF0000"/>
                </a:solidFill>
                <a:latin typeface="Times New Roman" pitchFamily="18" charset="0"/>
                <a:cs typeface="Times New Roman" pitchFamily="18" charset="0"/>
              </a:rPr>
              <a:t>High degree of convective turbulence</a:t>
            </a:r>
          </a:p>
          <a:p>
            <a:pPr marL="342900" indent="-342900" algn="l" rtl="0">
              <a:buClr>
                <a:srgbClr val="FF0000"/>
              </a:buClr>
              <a:buFont typeface="Courier New" pitchFamily="49" charset="0"/>
              <a:buChar char="o"/>
            </a:pPr>
            <a:r>
              <a:rPr lang="en-US" sz="2400" b="1" dirty="0" smtClean="0">
                <a:solidFill>
                  <a:srgbClr val="00B050"/>
                </a:solidFill>
                <a:latin typeface="Times New Roman" pitchFamily="18" charset="0"/>
                <a:cs typeface="Times New Roman" pitchFamily="18" charset="0"/>
              </a:rPr>
              <a:t>Super adiabatic lapse rate </a:t>
            </a:r>
            <a:r>
              <a:rPr lang="en-US" sz="2400" dirty="0" smtClean="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strong instabilities</a:t>
            </a:r>
          </a:p>
          <a:p>
            <a:pPr marL="342900" indent="-342900" algn="l" rtl="0">
              <a:buClr>
                <a:srgbClr val="FF0000"/>
              </a:buClr>
              <a:buFont typeface="Courier New" pitchFamily="49" charset="0"/>
              <a:buChar char="o"/>
            </a:pPr>
            <a:r>
              <a:rPr lang="en-US" sz="2400" dirty="0" smtClean="0">
                <a:latin typeface="Times New Roman" pitchFamily="18" charset="0"/>
                <a:cs typeface="Times New Roman" pitchFamily="18" charset="0"/>
              </a:rPr>
              <a:t>Associated </a:t>
            </a:r>
            <a:r>
              <a:rPr lang="en-US" sz="2400" smtClean="0">
                <a:solidFill>
                  <a:prstClr val="black"/>
                </a:solidFill>
                <a:latin typeface="Times New Roman" pitchFamily="18" charset="0"/>
                <a:cs typeface="Times New Roman" pitchFamily="18" charset="0"/>
              </a:rPr>
              <a:t>with </a:t>
            </a:r>
            <a:r>
              <a:rPr lang="en-US" sz="2400" smtClean="0">
                <a:solidFill>
                  <a:srgbClr val="000000"/>
                </a:solidFill>
                <a:latin typeface="Times New Roman" pitchFamily="18" charset="0"/>
                <a:cs typeface="Times New Roman" pitchFamily="18" charset="0"/>
              </a:rPr>
              <a:t>winds</a:t>
            </a:r>
            <a:r>
              <a:rPr lang="en-US" sz="2400" dirty="0" smtClean="0">
                <a:solidFill>
                  <a:srgbClr val="000000"/>
                </a:solidFill>
                <a:latin typeface="Times New Roman" pitchFamily="18" charset="0"/>
                <a:cs typeface="Times New Roman" pitchFamily="18" charset="0"/>
              </a:rPr>
              <a:t>.</a:t>
            </a:r>
          </a:p>
          <a:p>
            <a:pPr marL="342900" indent="-342900" algn="l" rtl="0">
              <a:buClr>
                <a:srgbClr val="FF0000"/>
              </a:buClr>
              <a:buFont typeface="Courier New" pitchFamily="49" charset="0"/>
              <a:buChar char="o"/>
            </a:pPr>
            <a:r>
              <a:rPr lang="en-US" sz="2400" dirty="0" smtClean="0">
                <a:solidFill>
                  <a:srgbClr val="000000"/>
                </a:solidFill>
                <a:latin typeface="Times New Roman"/>
              </a:rPr>
              <a:t>There is a</a:t>
            </a:r>
            <a:r>
              <a:rPr lang="en-US" sz="2400" dirty="0" smtClean="0">
                <a:solidFill>
                  <a:srgbClr val="000000"/>
                </a:solidFill>
                <a:latin typeface="Times New Roman" pitchFamily="18" charset="0"/>
                <a:cs typeface="Times New Roman" pitchFamily="18" charset="0"/>
              </a:rPr>
              <a:t> significant </a:t>
            </a:r>
            <a:r>
              <a:rPr lang="en-US" sz="2400" dirty="0">
                <a:solidFill>
                  <a:srgbClr val="000000"/>
                </a:solidFill>
                <a:latin typeface="Times New Roman" pitchFamily="18" charset="0"/>
                <a:cs typeface="Times New Roman" pitchFamily="18" charset="0"/>
              </a:rPr>
              <a:t>initial plume rise and a subsequent </a:t>
            </a:r>
            <a:r>
              <a:rPr lang="en-US" sz="2400" b="1" dirty="0">
                <a:solidFill>
                  <a:srgbClr val="C00000"/>
                </a:solidFill>
                <a:latin typeface="Times New Roman" pitchFamily="18" charset="0"/>
                <a:cs typeface="Times New Roman" pitchFamily="18" charset="0"/>
              </a:rPr>
              <a:t>“looping” </a:t>
            </a:r>
            <a:r>
              <a:rPr lang="en-US" sz="2400" dirty="0">
                <a:solidFill>
                  <a:srgbClr val="000000"/>
                </a:solidFill>
                <a:latin typeface="Times New Roman" pitchFamily="18" charset="0"/>
                <a:cs typeface="Times New Roman" pitchFamily="18" charset="0"/>
              </a:rPr>
              <a:t>motion. </a:t>
            </a:r>
            <a:endParaRPr lang="en-US" sz="2400" dirty="0" smtClean="0">
              <a:solidFill>
                <a:srgbClr val="000000"/>
              </a:solidFill>
              <a:latin typeface="Times New Roman" pitchFamily="18" charset="0"/>
              <a:cs typeface="Times New Roman" pitchFamily="18" charset="0"/>
            </a:endParaRPr>
          </a:p>
          <a:p>
            <a:pPr marL="342900" indent="-342900" algn="l" rtl="0">
              <a:buClr>
                <a:srgbClr val="FF0000"/>
              </a:buClr>
              <a:buFont typeface="Courier New" pitchFamily="49" charset="0"/>
              <a:buChar char="o"/>
            </a:pPr>
            <a:r>
              <a:rPr lang="en-US" sz="2400" dirty="0" smtClean="0">
                <a:solidFill>
                  <a:srgbClr val="000000"/>
                </a:solidFill>
                <a:latin typeface="Times New Roman" pitchFamily="18" charset="0"/>
                <a:cs typeface="Times New Roman" pitchFamily="18" charset="0"/>
              </a:rPr>
              <a:t>This </a:t>
            </a:r>
            <a:r>
              <a:rPr lang="en-US" sz="2400" dirty="0">
                <a:solidFill>
                  <a:srgbClr val="000000"/>
                </a:solidFill>
                <a:latin typeface="Times New Roman" pitchFamily="18" charset="0"/>
                <a:cs typeface="Times New Roman" pitchFamily="18" charset="0"/>
              </a:rPr>
              <a:t>motion </a:t>
            </a:r>
            <a:r>
              <a:rPr lang="en-US" sz="2400" dirty="0" smtClean="0">
                <a:solidFill>
                  <a:srgbClr val="000000"/>
                </a:solidFill>
                <a:latin typeface="Times New Roman" pitchFamily="18" charset="0"/>
                <a:cs typeface="Times New Roman" pitchFamily="18" charset="0"/>
              </a:rPr>
              <a:t>results from </a:t>
            </a:r>
            <a:r>
              <a:rPr lang="en-US" sz="2400" dirty="0">
                <a:solidFill>
                  <a:srgbClr val="000000"/>
                </a:solidFill>
                <a:latin typeface="Times New Roman" pitchFamily="18" charset="0"/>
                <a:cs typeface="Times New Roman" pitchFamily="18" charset="0"/>
              </a:rPr>
              <a:t>portions of the plume being buoyed up by convective rising, with </a:t>
            </a:r>
            <a:r>
              <a:rPr lang="en-US" sz="2400" dirty="0" smtClean="0">
                <a:solidFill>
                  <a:srgbClr val="000000"/>
                </a:solidFill>
                <a:latin typeface="Times New Roman" pitchFamily="18" charset="0"/>
                <a:cs typeface="Times New Roman" pitchFamily="18" charset="0"/>
              </a:rPr>
              <a:t>subsequent descending </a:t>
            </a:r>
            <a:r>
              <a:rPr lang="en-US" sz="2400" dirty="0">
                <a:solidFill>
                  <a:srgbClr val="000000"/>
                </a:solidFill>
                <a:latin typeface="Times New Roman" pitchFamily="18" charset="0"/>
                <a:cs typeface="Times New Roman" pitchFamily="18" charset="0"/>
              </a:rPr>
              <a:t>of air. </a:t>
            </a:r>
            <a:endParaRPr lang="en-US" sz="2400" dirty="0" smtClean="0">
              <a:solidFill>
                <a:srgbClr val="000000"/>
              </a:solidFill>
              <a:latin typeface="Times New Roman" pitchFamily="18" charset="0"/>
              <a:cs typeface="Times New Roman" pitchFamily="18" charset="0"/>
            </a:endParaRPr>
          </a:p>
          <a:p>
            <a:pPr marL="342900" indent="-342900" algn="l" rtl="0">
              <a:buClr>
                <a:srgbClr val="FF0000"/>
              </a:buClr>
              <a:buFont typeface="Courier New" pitchFamily="49" charset="0"/>
              <a:buChar char="o"/>
            </a:pPr>
            <a:r>
              <a:rPr lang="en-US" sz="2400" b="1" dirty="0" smtClean="0">
                <a:solidFill>
                  <a:srgbClr val="00B0F0"/>
                </a:solidFill>
                <a:latin typeface="Times New Roman" pitchFamily="18" charset="0"/>
                <a:cs typeface="Times New Roman" pitchFamily="18" charset="0"/>
              </a:rPr>
              <a:t>Upward </a:t>
            </a:r>
            <a:r>
              <a:rPr lang="en-US" sz="2400" b="1" dirty="0">
                <a:solidFill>
                  <a:srgbClr val="00B0F0"/>
                </a:solidFill>
                <a:latin typeface="Times New Roman" pitchFamily="18" charset="0"/>
                <a:cs typeface="Times New Roman" pitchFamily="18" charset="0"/>
              </a:rPr>
              <a:t>and downward air motion</a:t>
            </a:r>
            <a:r>
              <a:rPr lang="en-US" sz="2400" dirty="0">
                <a:solidFill>
                  <a:srgbClr val="000000"/>
                </a:solidFill>
                <a:latin typeface="Times New Roman" pitchFamily="18" charset="0"/>
                <a:cs typeface="Times New Roman" pitchFamily="18" charset="0"/>
              </a:rPr>
              <a:t> is considerable. Since eddies that </a:t>
            </a:r>
            <a:r>
              <a:rPr lang="en-US" sz="2400" dirty="0" smtClean="0">
                <a:solidFill>
                  <a:srgbClr val="000000"/>
                </a:solidFill>
                <a:latin typeface="Times New Roman" pitchFamily="18" charset="0"/>
                <a:cs typeface="Times New Roman" pitchFamily="18" charset="0"/>
              </a:rPr>
              <a:t>produce </a:t>
            </a:r>
            <a:r>
              <a:rPr lang="en-US" sz="2400" dirty="0">
                <a:solidFill>
                  <a:srgbClr val="000000"/>
                </a:solidFill>
                <a:latin typeface="Times New Roman" pitchFamily="18" charset="0"/>
                <a:cs typeface="Times New Roman" pitchFamily="18" charset="0"/>
              </a:rPr>
              <a:t>this motion are oriented in all directions, significant horizontal dispersion </a:t>
            </a:r>
            <a:r>
              <a:rPr lang="en-US" sz="2400" dirty="0" smtClean="0">
                <a:solidFill>
                  <a:srgbClr val="000000"/>
                </a:solidFill>
                <a:latin typeface="Times New Roman" pitchFamily="18" charset="0"/>
                <a:cs typeface="Times New Roman" pitchFamily="18" charset="0"/>
              </a:rPr>
              <a:t>takes place </a:t>
            </a:r>
            <a:r>
              <a:rPr lang="en-US" sz="2400" dirty="0">
                <a:solidFill>
                  <a:srgbClr val="000000"/>
                </a:solidFill>
                <a:latin typeface="Times New Roman" pitchFamily="18" charset="0"/>
                <a:cs typeface="Times New Roman" pitchFamily="18" charset="0"/>
              </a:rPr>
              <a:t>as well. </a:t>
            </a:r>
            <a:endParaRPr lang="en-US" sz="2400" dirty="0">
              <a:latin typeface="Times New Roman" pitchFamily="18" charset="0"/>
              <a:cs typeface="Times New Roman" pitchFamily="18" charset="0"/>
            </a:endParaRPr>
          </a:p>
          <a:p>
            <a:pPr marL="342900" indent="-342900" algn="just" rtl="0">
              <a:buClr>
                <a:srgbClr val="FF0000"/>
              </a:buClr>
              <a:buFont typeface="Courier New" pitchFamily="49" charset="0"/>
              <a:buChar char="o"/>
            </a:pPr>
            <a:r>
              <a:rPr lang="en-US" sz="2400" dirty="0" smtClean="0">
                <a:latin typeface="Times New Roman" pitchFamily="18" charset="0"/>
                <a:cs typeface="Times New Roman" pitchFamily="18" charset="0"/>
              </a:rPr>
              <a:t>High probability of high concentrations sporadically at ground level close to stack. </a:t>
            </a:r>
          </a:p>
          <a:p>
            <a:pPr marL="342900" indent="-342900" algn="just" rtl="0">
              <a:buClr>
                <a:srgbClr val="FF0000"/>
              </a:buClr>
              <a:buFont typeface="Courier New" pitchFamily="49" charset="0"/>
              <a:buChar char="o"/>
            </a:pPr>
            <a:r>
              <a:rPr lang="en-US" sz="2400" dirty="0" smtClean="0">
                <a:latin typeface="Times New Roman" pitchFamily="18" charset="0"/>
                <a:cs typeface="Times New Roman" pitchFamily="18" charset="0"/>
              </a:rPr>
              <a:t>Occurs in </a:t>
            </a:r>
            <a:r>
              <a:rPr lang="en-US" sz="2400" b="1" dirty="0" smtClean="0">
                <a:solidFill>
                  <a:srgbClr val="C00000"/>
                </a:solidFill>
                <a:latin typeface="Times New Roman" pitchFamily="18" charset="0"/>
                <a:cs typeface="Times New Roman" pitchFamily="18" charset="0"/>
              </a:rPr>
              <a:t>unstable</a:t>
            </a: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atmospheric</a:t>
            </a:r>
            <a:r>
              <a:rPr lang="en-US" sz="2400" dirty="0" smtClean="0">
                <a:latin typeface="Times New Roman" pitchFamily="18" charset="0"/>
                <a:cs typeface="Times New Roman" pitchFamily="18" charset="0"/>
              </a:rPr>
              <a:t> conditions. </a:t>
            </a:r>
            <a:endParaRPr lang="en-US" sz="2400" dirty="0">
              <a:latin typeface="Times New Roman" pitchFamily="18" charset="0"/>
              <a:cs typeface="Times New Roman" pitchFamily="18" charset="0"/>
            </a:endParaRPr>
          </a:p>
        </p:txBody>
      </p:sp>
      <p:pic>
        <p:nvPicPr>
          <p:cNvPr id="7" name="Picture 16" descr="plume_looping"/>
          <p:cNvPicPr>
            <a:picLocks noChangeAspect="1" noChangeArrowheads="1"/>
          </p:cNvPicPr>
          <p:nvPr/>
        </p:nvPicPr>
        <p:blipFill>
          <a:blip r:embed="rId3" cstate="print"/>
          <a:srcRect/>
          <a:stretch>
            <a:fillRect/>
          </a:stretch>
        </p:blipFill>
        <p:spPr bwMode="auto">
          <a:xfrm>
            <a:off x="6858000" y="76200"/>
            <a:ext cx="2514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430490" y="86380"/>
            <a:ext cx="2236510" cy="523220"/>
          </a:xfrm>
          <a:prstGeom prst="rect">
            <a:avLst/>
          </a:prstGeom>
        </p:spPr>
        <p:txBody>
          <a:bodyPr wrap="none">
            <a:spAutoFit/>
          </a:bodyPr>
          <a:lstStyle/>
          <a:p>
            <a:r>
              <a:rPr lang="en-US" sz="2800" b="1" dirty="0" smtClean="0">
                <a:solidFill>
                  <a:srgbClr val="C00000"/>
                </a:solidFill>
              </a:rPr>
              <a:t>Coning Plume</a:t>
            </a:r>
            <a:endParaRPr lang="ar-EG" sz="2800" b="1" dirty="0" smtClean="0">
              <a:solidFill>
                <a:srgbClr val="C00000"/>
              </a:solidFill>
            </a:endParaRPr>
          </a:p>
        </p:txBody>
      </p:sp>
      <p:sp>
        <p:nvSpPr>
          <p:cNvPr id="8" name="Rectangle 7"/>
          <p:cNvSpPr/>
          <p:nvPr/>
        </p:nvSpPr>
        <p:spPr>
          <a:xfrm>
            <a:off x="-228600" y="849356"/>
            <a:ext cx="7239000" cy="5780044"/>
          </a:xfrm>
          <a:prstGeom prst="rect">
            <a:avLst/>
          </a:prstGeom>
        </p:spPr>
        <p:txBody>
          <a:bodyPr wrap="square">
            <a:spAutoFit/>
          </a:bodyPr>
          <a:lstStyle/>
          <a:p>
            <a:pPr marL="457200" indent="-457200" algn="l" rtl="0">
              <a:lnSpc>
                <a:spcPct val="90000"/>
              </a:lnSpc>
              <a:buClr>
                <a:srgbClr val="C00000"/>
              </a:buClr>
              <a:buFont typeface="Wingdings" pitchFamily="2" charset="2"/>
              <a:buChar char="§"/>
            </a:pPr>
            <a:r>
              <a:rPr lang="en-US" sz="2800" dirty="0" smtClean="0">
                <a:solidFill>
                  <a:srgbClr val="00B050"/>
                </a:solidFill>
                <a:latin typeface="Times New Roman" pitchFamily="18" charset="0"/>
                <a:cs typeface="Times New Roman" pitchFamily="18" charset="0"/>
              </a:rPr>
              <a:t>lapse </a:t>
            </a:r>
            <a:r>
              <a:rPr lang="en-US" sz="2800" dirty="0">
                <a:solidFill>
                  <a:srgbClr val="00B050"/>
                </a:solidFill>
                <a:latin typeface="Times New Roman" pitchFamily="18" charset="0"/>
                <a:cs typeface="Times New Roman" pitchFamily="18" charset="0"/>
              </a:rPr>
              <a:t>rates are neutral to isothermal.</a:t>
            </a:r>
          </a:p>
          <a:p>
            <a:pPr marL="457200" indent="-457200" algn="l" rtl="0">
              <a:lnSpc>
                <a:spcPct val="90000"/>
              </a:lnSpc>
              <a:buClr>
                <a:srgbClr val="C00000"/>
              </a:buClr>
              <a:buFont typeface="Wingdings" pitchFamily="2" charset="2"/>
              <a:buChar char="§"/>
            </a:pPr>
            <a:r>
              <a:rPr lang="en-US" sz="2800" dirty="0" smtClean="0">
                <a:latin typeface="Times New Roman" pitchFamily="18" charset="0"/>
                <a:cs typeface="Times New Roman" pitchFamily="18" charset="0"/>
              </a:rPr>
              <a:t>Associated with overcast </a:t>
            </a:r>
            <a:r>
              <a:rPr lang="en-US" sz="2800" dirty="0" smtClean="0">
                <a:solidFill>
                  <a:srgbClr val="FF0000"/>
                </a:solidFill>
                <a:latin typeface="Times New Roman" pitchFamily="18" charset="0"/>
                <a:cs typeface="Times New Roman" pitchFamily="18" charset="0"/>
              </a:rPr>
              <a:t>moderate to strong winds.</a:t>
            </a:r>
          </a:p>
          <a:p>
            <a:pPr marL="457200" indent="-457200" algn="l" rtl="0">
              <a:lnSpc>
                <a:spcPct val="90000"/>
              </a:lnSpc>
              <a:buClr>
                <a:srgbClr val="C00000"/>
              </a:buClr>
              <a:buFont typeface="Wingdings" pitchFamily="2" charset="2"/>
              <a:buChar char="§"/>
            </a:pPr>
            <a:r>
              <a:rPr lang="en-US" sz="2800" dirty="0" smtClean="0">
                <a:solidFill>
                  <a:srgbClr val="000000"/>
                </a:solidFill>
                <a:latin typeface="Times New Roman" pitchFamily="18" charset="0"/>
                <a:cs typeface="Times New Roman" pitchFamily="18" charset="0"/>
              </a:rPr>
              <a:t>lapse </a:t>
            </a:r>
            <a:r>
              <a:rPr lang="en-US" sz="2800" dirty="0">
                <a:solidFill>
                  <a:srgbClr val="000000"/>
                </a:solidFill>
                <a:latin typeface="Times New Roman" pitchFamily="18" charset="0"/>
                <a:cs typeface="Times New Roman" pitchFamily="18" charset="0"/>
              </a:rPr>
              <a:t>rates occur on </a:t>
            </a:r>
            <a:r>
              <a:rPr lang="en-US" sz="2800" dirty="0">
                <a:solidFill>
                  <a:srgbClr val="FF0000"/>
                </a:solidFill>
                <a:latin typeface="Times New Roman" pitchFamily="18" charset="0"/>
                <a:cs typeface="Times New Roman" pitchFamily="18" charset="0"/>
              </a:rPr>
              <a:t>cloudy or windy days or at night.</a:t>
            </a:r>
            <a:endParaRPr lang="en-US" sz="2800" dirty="0" smtClean="0">
              <a:solidFill>
                <a:srgbClr val="FF0000"/>
              </a:solidFill>
              <a:latin typeface="Times New Roman" pitchFamily="18" charset="0"/>
              <a:cs typeface="Times New Roman" pitchFamily="18" charset="0"/>
            </a:endParaRPr>
          </a:p>
          <a:p>
            <a:pPr marL="457200" indent="-457200" algn="l" rtl="0">
              <a:lnSpc>
                <a:spcPct val="90000"/>
              </a:lnSpc>
              <a:buClr>
                <a:srgbClr val="C00000"/>
              </a:buClr>
              <a:buFont typeface="Wingdings" pitchFamily="2" charset="2"/>
              <a:buChar char="§"/>
            </a:pPr>
            <a:r>
              <a:rPr lang="en-US" sz="2800" dirty="0" smtClean="0">
                <a:latin typeface="Times New Roman" pitchFamily="18" charset="0"/>
                <a:cs typeface="Times New Roman" pitchFamily="18" charset="0"/>
              </a:rPr>
              <a:t>Pollutants travel fairly </a:t>
            </a:r>
            <a:r>
              <a:rPr lang="en-US" sz="2800" dirty="0" smtClean="0">
                <a:solidFill>
                  <a:srgbClr val="FF0000"/>
                </a:solidFill>
                <a:latin typeface="Times New Roman" pitchFamily="18" charset="0"/>
                <a:cs typeface="Times New Roman" pitchFamily="18" charset="0"/>
              </a:rPr>
              <a:t>long distances before reaching ground level in significant amounts</a:t>
            </a:r>
          </a:p>
          <a:p>
            <a:pPr marL="457200" indent="-457200" algn="l" rtl="0">
              <a:buClr>
                <a:srgbClr val="C00000"/>
              </a:buClr>
              <a:buFont typeface="Wingdings" pitchFamily="2" charset="2"/>
              <a:buChar char="§"/>
            </a:pPr>
            <a:r>
              <a:rPr lang="en-US" sz="2800" dirty="0" smtClean="0">
                <a:solidFill>
                  <a:srgbClr val="000000"/>
                </a:solidFill>
                <a:latin typeface="Times New Roman" pitchFamily="18" charset="0"/>
                <a:cs typeface="Times New Roman" pitchFamily="18" charset="0"/>
              </a:rPr>
              <a:t>As </a:t>
            </a:r>
            <a:r>
              <a:rPr lang="en-US" sz="2800" dirty="0">
                <a:solidFill>
                  <a:srgbClr val="000000"/>
                </a:solidFill>
                <a:latin typeface="Times New Roman" pitchFamily="18" charset="0"/>
                <a:cs typeface="Times New Roman" pitchFamily="18" charset="0"/>
              </a:rPr>
              <a:t>such, the atmosphere is </a:t>
            </a:r>
            <a:r>
              <a:rPr lang="en-US" sz="2800" dirty="0">
                <a:solidFill>
                  <a:srgbClr val="FF0000"/>
                </a:solidFill>
                <a:latin typeface="Times New Roman" pitchFamily="18" charset="0"/>
                <a:cs typeface="Times New Roman" pitchFamily="18" charset="0"/>
              </a:rPr>
              <a:t>slightly unstable to slightly stable.</a:t>
            </a:r>
          </a:p>
          <a:p>
            <a:pPr marL="457200" indent="-457200" algn="l" rtl="0">
              <a:buClr>
                <a:srgbClr val="C00000"/>
              </a:buClr>
              <a:buFont typeface="Wingdings" pitchFamily="2" charset="2"/>
              <a:buChar char="§"/>
            </a:pPr>
            <a:r>
              <a:rPr lang="en-US" sz="2800" dirty="0" smtClean="0">
                <a:solidFill>
                  <a:srgbClr val="000000"/>
                </a:solidFill>
                <a:latin typeface="Times New Roman" pitchFamily="18" charset="0"/>
                <a:cs typeface="Times New Roman" pitchFamily="18" charset="0"/>
              </a:rPr>
              <a:t>Atmospheric </a:t>
            </a:r>
            <a:r>
              <a:rPr lang="en-US" sz="2800" dirty="0">
                <a:solidFill>
                  <a:srgbClr val="000000"/>
                </a:solidFill>
                <a:latin typeface="Times New Roman" pitchFamily="18" charset="0"/>
                <a:cs typeface="Times New Roman" pitchFamily="18" charset="0"/>
              </a:rPr>
              <a:t>turbulence </a:t>
            </a:r>
            <a:r>
              <a:rPr lang="en-US" sz="2800" dirty="0" smtClean="0">
                <a:solidFill>
                  <a:srgbClr val="000000"/>
                </a:solidFill>
                <a:latin typeface="Times New Roman" pitchFamily="18" charset="0"/>
                <a:cs typeface="Times New Roman" pitchFamily="18" charset="0"/>
              </a:rPr>
              <a:t>is primarily </a:t>
            </a:r>
            <a:r>
              <a:rPr lang="en-US" sz="2800" dirty="0">
                <a:solidFill>
                  <a:srgbClr val="000000"/>
                </a:solidFill>
                <a:latin typeface="Times New Roman" pitchFamily="18" charset="0"/>
                <a:cs typeface="Times New Roman" pitchFamily="18" charset="0"/>
              </a:rPr>
              <a:t>mechanical; turbulent eddies may have different orientations that result </a:t>
            </a:r>
            <a:r>
              <a:rPr lang="en-US" sz="2800" dirty="0" smtClean="0">
                <a:solidFill>
                  <a:srgbClr val="000000"/>
                </a:solidFill>
                <a:latin typeface="Times New Roman" pitchFamily="18" charset="0"/>
                <a:cs typeface="Times New Roman" pitchFamily="18" charset="0"/>
              </a:rPr>
              <a:t>in dispersion </a:t>
            </a:r>
            <a:r>
              <a:rPr lang="en-US" sz="2800" dirty="0">
                <a:solidFill>
                  <a:srgbClr val="000000"/>
                </a:solidFill>
                <a:latin typeface="Times New Roman" pitchFamily="18" charset="0"/>
                <a:cs typeface="Times New Roman" pitchFamily="18" charset="0"/>
              </a:rPr>
              <a:t>in a relatively symmetrical pattern</a:t>
            </a:r>
            <a:r>
              <a:rPr lang="en-US" sz="2800" dirty="0" smtClean="0">
                <a:solidFill>
                  <a:srgbClr val="000000"/>
                </a:solidFill>
                <a:latin typeface="Times New Roman" pitchFamily="18" charset="0"/>
                <a:cs typeface="Times New Roman" pitchFamily="18" charset="0"/>
              </a:rPr>
              <a:t>.</a:t>
            </a:r>
          </a:p>
          <a:p>
            <a:pPr marL="457200" lvl="0" indent="-457200" algn="l" rtl="0">
              <a:lnSpc>
                <a:spcPct val="90000"/>
              </a:lnSpc>
              <a:buClr>
                <a:srgbClr val="C00000"/>
              </a:buClr>
              <a:buFont typeface="Wingdings" pitchFamily="2" charset="2"/>
              <a:buChar char="§"/>
            </a:pPr>
            <a:r>
              <a:rPr lang="en-US" sz="2800" dirty="0">
                <a:solidFill>
                  <a:prstClr val="black"/>
                </a:solidFill>
                <a:latin typeface="Times New Roman" pitchFamily="18" charset="0"/>
                <a:cs typeface="Times New Roman" pitchFamily="18" charset="0"/>
              </a:rPr>
              <a:t>Occurs in </a:t>
            </a:r>
            <a:r>
              <a:rPr lang="en-US" sz="2800" dirty="0">
                <a:solidFill>
                  <a:srgbClr val="C00000"/>
                </a:solidFill>
                <a:latin typeface="Times New Roman" pitchFamily="18" charset="0"/>
                <a:cs typeface="Times New Roman" pitchFamily="18" charset="0"/>
              </a:rPr>
              <a:t>neutral atmospheric </a:t>
            </a:r>
            <a:r>
              <a:rPr lang="en-US" sz="2800" dirty="0" smtClean="0">
                <a:solidFill>
                  <a:prstClr val="black"/>
                </a:solidFill>
                <a:latin typeface="Times New Roman" pitchFamily="18" charset="0"/>
                <a:cs typeface="Times New Roman" pitchFamily="18" charset="0"/>
              </a:rPr>
              <a:t>conditions</a:t>
            </a:r>
            <a:endParaRPr lang="en-US" sz="2800" dirty="0">
              <a:solidFill>
                <a:prstClr val="black"/>
              </a:solidFill>
              <a:latin typeface="Times New Roman" pitchFamily="18" charset="0"/>
              <a:cs typeface="Times New Roman" pitchFamily="18" charset="0"/>
            </a:endParaRPr>
          </a:p>
        </p:txBody>
      </p:sp>
      <p:pic>
        <p:nvPicPr>
          <p:cNvPr id="9" name="Picture 11" descr="plume_Coning"/>
          <p:cNvPicPr>
            <a:picLocks noChangeAspect="1" noChangeArrowheads="1"/>
          </p:cNvPicPr>
          <p:nvPr/>
        </p:nvPicPr>
        <p:blipFill>
          <a:blip r:embed="rId3" cstate="print"/>
          <a:srcRect/>
          <a:stretch>
            <a:fillRect/>
          </a:stretch>
        </p:blipFill>
        <p:spPr>
          <a:xfrm>
            <a:off x="7010400" y="0"/>
            <a:ext cx="2438400" cy="381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304800"/>
            <a:ext cx="9753600" cy="7315200"/>
          </a:xfrm>
          <a:prstGeom prst="rect">
            <a:avLst/>
          </a:prstGeom>
          <a:noFill/>
          <a:ln w="9525">
            <a:noFill/>
            <a:miter lim="800000"/>
            <a:headEnd/>
            <a:tailEnd/>
          </a:ln>
        </p:spPr>
      </p:pic>
      <p:sp>
        <p:nvSpPr>
          <p:cNvPr id="5" name="Rectangle 4"/>
          <p:cNvSpPr/>
          <p:nvPr/>
        </p:nvSpPr>
        <p:spPr>
          <a:xfrm>
            <a:off x="152400" y="1828799"/>
            <a:ext cx="8991600" cy="4401205"/>
          </a:xfrm>
          <a:prstGeom prst="rect">
            <a:avLst/>
          </a:prstGeom>
        </p:spPr>
        <p:txBody>
          <a:bodyPr wrap="square">
            <a:spAutoFit/>
          </a:bodyPr>
          <a:lstStyle/>
          <a:p>
            <a:pPr algn="l" rtl="0">
              <a:spcBef>
                <a:spcPct val="0"/>
              </a:spcBef>
              <a:tabLst>
                <a:tab pos="1481138" algn="l"/>
              </a:tabLst>
            </a:pPr>
            <a:r>
              <a:rPr lang="en-US" sz="2800" dirty="0" smtClean="0"/>
              <a:t>Earth’s </a:t>
            </a:r>
            <a:r>
              <a:rPr lang="en-US" sz="2800" b="1" dirty="0" smtClean="0"/>
              <a:t>atmosphere</a:t>
            </a:r>
            <a:r>
              <a:rPr lang="en-US" sz="2800" dirty="0" smtClean="0"/>
              <a:t> = the layer of gases that surround the planet</a:t>
            </a:r>
          </a:p>
          <a:p>
            <a:pPr algn="l" rtl="0">
              <a:spcBef>
                <a:spcPct val="0"/>
              </a:spcBef>
              <a:tabLst>
                <a:tab pos="1481138" algn="l"/>
              </a:tabLst>
            </a:pPr>
            <a:r>
              <a:rPr lang="en-US" sz="2800" dirty="0" smtClean="0"/>
              <a:t>Very thin layer, relative to size of planet</a:t>
            </a:r>
          </a:p>
          <a:p>
            <a:pPr algn="l" rtl="0">
              <a:spcBef>
                <a:spcPct val="0"/>
              </a:spcBef>
              <a:tabLst>
                <a:tab pos="1481138" algn="l"/>
              </a:tabLst>
            </a:pPr>
            <a:endParaRPr lang="en-US" sz="2800" dirty="0" smtClean="0"/>
          </a:p>
          <a:p>
            <a:pPr algn="l" rtl="0">
              <a:spcBef>
                <a:spcPct val="0"/>
              </a:spcBef>
              <a:tabLst>
                <a:tab pos="1481138" algn="l"/>
              </a:tabLst>
            </a:pPr>
            <a:r>
              <a:rPr lang="en-US" sz="2800" dirty="0" smtClean="0"/>
              <a:t>Atmosphere:</a:t>
            </a:r>
          </a:p>
          <a:p>
            <a:pPr marL="1481138" lvl="1" indent="-293688" algn="l" rtl="0">
              <a:tabLst>
                <a:tab pos="1481138" algn="l"/>
              </a:tabLst>
            </a:pPr>
            <a:r>
              <a:rPr lang="en-US" sz="2800" dirty="0" smtClean="0">
                <a:solidFill>
                  <a:srgbClr val="006600"/>
                </a:solidFill>
              </a:rPr>
              <a:t>•  </a:t>
            </a:r>
            <a:r>
              <a:rPr lang="en-US" sz="2800" dirty="0" smtClean="0"/>
              <a:t>Absorbs solar radiation</a:t>
            </a:r>
          </a:p>
          <a:p>
            <a:pPr marL="1481138" lvl="1" indent="-293688" algn="l" rtl="0">
              <a:tabLst>
                <a:tab pos="1481138" algn="l"/>
              </a:tabLst>
            </a:pPr>
            <a:r>
              <a:rPr lang="en-US" sz="2800" dirty="0" smtClean="0">
                <a:solidFill>
                  <a:srgbClr val="006600"/>
                </a:solidFill>
              </a:rPr>
              <a:t>•  </a:t>
            </a:r>
            <a:r>
              <a:rPr lang="en-US" sz="2800" dirty="0" smtClean="0"/>
              <a:t>Burns up meteors</a:t>
            </a:r>
          </a:p>
          <a:p>
            <a:pPr marL="1481138" lvl="1" indent="-293688" algn="l" rtl="0">
              <a:tabLst>
                <a:tab pos="1481138" algn="l"/>
              </a:tabLst>
            </a:pPr>
            <a:r>
              <a:rPr lang="en-US" sz="2800" dirty="0" smtClean="0">
                <a:solidFill>
                  <a:srgbClr val="006600"/>
                </a:solidFill>
              </a:rPr>
              <a:t>•  </a:t>
            </a:r>
            <a:r>
              <a:rPr lang="en-US" sz="2800" dirty="0" smtClean="0"/>
              <a:t>Transports and recycles water, and other chemicals</a:t>
            </a:r>
          </a:p>
          <a:p>
            <a:pPr marL="1481138" lvl="1" indent="-293688" algn="l" rtl="0">
              <a:tabLst>
                <a:tab pos="1481138" algn="l"/>
              </a:tabLst>
            </a:pPr>
            <a:r>
              <a:rPr lang="en-US" sz="2800" dirty="0" smtClean="0">
                <a:solidFill>
                  <a:srgbClr val="006600"/>
                </a:solidFill>
              </a:rPr>
              <a:t>•  </a:t>
            </a:r>
            <a:r>
              <a:rPr lang="en-US" sz="2800" dirty="0" smtClean="0"/>
              <a:t>Moderates climate</a:t>
            </a:r>
            <a:endParaRPr lang="ar-EG" sz="2800" dirty="0"/>
          </a:p>
        </p:txBody>
      </p:sp>
      <p:sp>
        <p:nvSpPr>
          <p:cNvPr id="6" name="Rectangle 5"/>
          <p:cNvSpPr/>
          <p:nvPr/>
        </p:nvSpPr>
        <p:spPr>
          <a:xfrm>
            <a:off x="228600" y="152400"/>
            <a:ext cx="8915400" cy="1754326"/>
          </a:xfrm>
          <a:prstGeom prst="rect">
            <a:avLst/>
          </a:prstGeom>
        </p:spPr>
        <p:txBody>
          <a:bodyPr wrap="square">
            <a:spAutoFit/>
          </a:bodyPr>
          <a:lstStyle/>
          <a:p>
            <a:pPr algn="ctr"/>
            <a:r>
              <a:rPr lang="en-US" sz="3200" b="1" dirty="0" smtClean="0">
                <a:solidFill>
                  <a:srgbClr val="C00000"/>
                </a:solidFill>
              </a:rPr>
              <a:t>The Atmosphere</a:t>
            </a:r>
          </a:p>
          <a:p>
            <a:pPr algn="ctr"/>
            <a:endParaRPr lang="en-US" sz="2000" b="1" dirty="0"/>
          </a:p>
          <a:p>
            <a:pPr algn="l"/>
            <a:r>
              <a:rPr lang="en-US" sz="2800" dirty="0"/>
              <a:t>It is maintained in its place -  Earth 'gravity- unique to solar system- life</a:t>
            </a:r>
            <a:endParaRPr lang="ar-EG"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424188" y="76200"/>
            <a:ext cx="2378985" cy="523220"/>
          </a:xfrm>
          <a:prstGeom prst="rect">
            <a:avLst/>
          </a:prstGeom>
        </p:spPr>
        <p:txBody>
          <a:bodyPr wrap="none">
            <a:spAutoFit/>
          </a:bodyPr>
          <a:lstStyle/>
          <a:p>
            <a:r>
              <a:rPr lang="en-US" sz="2800" b="1" dirty="0" smtClean="0">
                <a:solidFill>
                  <a:srgbClr val="C00000"/>
                </a:solidFill>
              </a:rPr>
              <a:t>Fanning Plume</a:t>
            </a:r>
            <a:endParaRPr lang="ar-EG" sz="2800" b="1" dirty="0" smtClean="0">
              <a:solidFill>
                <a:srgbClr val="C00000"/>
              </a:solidFill>
            </a:endParaRPr>
          </a:p>
        </p:txBody>
      </p:sp>
      <p:sp>
        <p:nvSpPr>
          <p:cNvPr id="6" name="Rectangle 5"/>
          <p:cNvSpPr/>
          <p:nvPr/>
        </p:nvSpPr>
        <p:spPr>
          <a:xfrm>
            <a:off x="0" y="762000"/>
            <a:ext cx="7010400" cy="6155531"/>
          </a:xfrm>
          <a:prstGeom prst="rect">
            <a:avLst/>
          </a:prstGeom>
        </p:spPr>
        <p:txBody>
          <a:bodyPr wrap="square">
            <a:spAutoFit/>
          </a:bodyPr>
          <a:lstStyle/>
          <a:p>
            <a:pPr algn="l" rtl="0">
              <a:spcAft>
                <a:spcPts val="600"/>
              </a:spcAft>
              <a:buFont typeface="Arial" pitchFamily="34" charset="0"/>
              <a:buChar char="•"/>
            </a:pPr>
            <a:r>
              <a:rPr lang="en-US" sz="2800" dirty="0" smtClean="0"/>
              <a:t>Occurs under </a:t>
            </a:r>
            <a:r>
              <a:rPr lang="en-US" sz="2800" dirty="0" smtClean="0">
                <a:solidFill>
                  <a:srgbClr val="FF0000"/>
                </a:solidFill>
              </a:rPr>
              <a:t>large negative lapse rate </a:t>
            </a:r>
          </a:p>
          <a:p>
            <a:pPr algn="l" rtl="0">
              <a:spcAft>
                <a:spcPts val="600"/>
              </a:spcAft>
              <a:buFont typeface="Arial" pitchFamily="34" charset="0"/>
              <a:buChar char="•"/>
            </a:pPr>
            <a:r>
              <a:rPr lang="en-US" sz="2800" dirty="0" smtClean="0">
                <a:solidFill>
                  <a:prstClr val="black"/>
                </a:solidFill>
              </a:rPr>
              <a:t>It </a:t>
            </a:r>
            <a:r>
              <a:rPr lang="en-US" sz="2800" dirty="0">
                <a:solidFill>
                  <a:prstClr val="black"/>
                </a:solidFill>
              </a:rPr>
              <a:t>is produced under </a:t>
            </a:r>
            <a:r>
              <a:rPr lang="en-US" sz="2800" dirty="0">
                <a:solidFill>
                  <a:srgbClr val="FF0000"/>
                </a:solidFill>
              </a:rPr>
              <a:t>stable conditions </a:t>
            </a:r>
            <a:r>
              <a:rPr lang="en-US" sz="2800" dirty="0">
                <a:solidFill>
                  <a:prstClr val="black"/>
                </a:solidFill>
              </a:rPr>
              <a:t>in</a:t>
            </a:r>
          </a:p>
          <a:p>
            <a:pPr lvl="0" algn="l" rtl="0">
              <a:spcAft>
                <a:spcPts val="600"/>
              </a:spcAft>
            </a:pPr>
            <a:r>
              <a:rPr lang="en-US" sz="2800" dirty="0">
                <a:solidFill>
                  <a:prstClr val="black"/>
                </a:solidFill>
              </a:rPr>
              <a:t>which the top of a ground-based </a:t>
            </a:r>
            <a:r>
              <a:rPr lang="en-US" sz="2800" dirty="0">
                <a:solidFill>
                  <a:srgbClr val="FF0000"/>
                </a:solidFill>
              </a:rPr>
              <a:t>inversion is well above the stack. </a:t>
            </a:r>
            <a:endParaRPr lang="en-US" sz="2800" dirty="0" smtClean="0">
              <a:solidFill>
                <a:srgbClr val="FF0000"/>
              </a:solidFill>
            </a:endParaRPr>
          </a:p>
          <a:p>
            <a:pPr algn="l" rtl="0">
              <a:spcAft>
                <a:spcPts val="600"/>
              </a:spcAft>
              <a:buFont typeface="Arial" pitchFamily="34" charset="0"/>
              <a:buChar char="•"/>
            </a:pPr>
            <a:r>
              <a:rPr lang="en-US" sz="2800" dirty="0" smtClean="0"/>
              <a:t>Little turbulence</a:t>
            </a:r>
          </a:p>
          <a:p>
            <a:pPr algn="l" rtl="0">
              <a:spcAft>
                <a:spcPts val="600"/>
              </a:spcAft>
              <a:buFont typeface="Arial" pitchFamily="34" charset="0"/>
              <a:buChar char="•"/>
            </a:pPr>
            <a:r>
              <a:rPr lang="en-US" sz="2800" dirty="0" smtClean="0"/>
              <a:t>If </a:t>
            </a:r>
            <a:r>
              <a:rPr lang="en-US" sz="2800" dirty="0" smtClean="0">
                <a:solidFill>
                  <a:srgbClr val="FF0000"/>
                </a:solidFill>
              </a:rPr>
              <a:t>plume density is similar to air</a:t>
            </a:r>
            <a:r>
              <a:rPr lang="en-US" sz="2800" dirty="0" smtClean="0"/>
              <a:t>, travels </a:t>
            </a:r>
            <a:r>
              <a:rPr lang="en-US" sz="2800" dirty="0" smtClean="0">
                <a:solidFill>
                  <a:srgbClr val="FF0000"/>
                </a:solidFill>
              </a:rPr>
              <a:t>downwind</a:t>
            </a:r>
            <a:r>
              <a:rPr lang="en-US" sz="2800" dirty="0" smtClean="0"/>
              <a:t> </a:t>
            </a:r>
            <a:r>
              <a:rPr lang="en-US" sz="2800" b="1" dirty="0" smtClean="0">
                <a:solidFill>
                  <a:srgbClr val="00B050"/>
                </a:solidFill>
              </a:rPr>
              <a:t>at same elevation</a:t>
            </a:r>
          </a:p>
          <a:p>
            <a:pPr algn="l" rtl="0">
              <a:spcAft>
                <a:spcPts val="600"/>
              </a:spcAft>
              <a:buFont typeface="Arial" pitchFamily="34" charset="0"/>
              <a:buChar char="•"/>
            </a:pPr>
            <a:r>
              <a:rPr lang="en-US" sz="2800" dirty="0" smtClean="0"/>
              <a:t>The </a:t>
            </a:r>
            <a:r>
              <a:rPr lang="en-US" sz="2800" dirty="0"/>
              <a:t>plume rises slightly, there being </a:t>
            </a:r>
            <a:r>
              <a:rPr lang="en-US" sz="2800" dirty="0">
                <a:solidFill>
                  <a:srgbClr val="FF0000"/>
                </a:solidFill>
              </a:rPr>
              <a:t>little vertical air movement </a:t>
            </a:r>
            <a:r>
              <a:rPr lang="en-US" sz="2800" dirty="0"/>
              <a:t>and </a:t>
            </a:r>
            <a:r>
              <a:rPr lang="en-US" sz="2800" dirty="0">
                <a:solidFill>
                  <a:srgbClr val="FF0000"/>
                </a:solidFill>
              </a:rPr>
              <a:t>dispersion. </a:t>
            </a:r>
            <a:r>
              <a:rPr lang="en-US" sz="2800" dirty="0"/>
              <a:t>Horizontal motions, however, are not inhibited. </a:t>
            </a:r>
            <a:endParaRPr lang="en-US" sz="2800" dirty="0" smtClean="0"/>
          </a:p>
          <a:p>
            <a:pPr algn="l" rtl="0">
              <a:spcAft>
                <a:spcPts val="600"/>
              </a:spcAft>
              <a:buFont typeface="Arial" pitchFamily="34" charset="0"/>
              <a:buChar char="•"/>
            </a:pPr>
            <a:r>
              <a:rPr lang="en-US" sz="2800" dirty="0" smtClean="0"/>
              <a:t>As </a:t>
            </a:r>
            <a:r>
              <a:rPr lang="en-US" sz="2800" dirty="0"/>
              <a:t>a consequence, the plume may be characterized by </a:t>
            </a:r>
            <a:r>
              <a:rPr lang="en-US" sz="2800" dirty="0" smtClean="0">
                <a:solidFill>
                  <a:srgbClr val="FF0000"/>
                </a:solidFill>
              </a:rPr>
              <a:t>varying</a:t>
            </a:r>
            <a:r>
              <a:rPr lang="en-US" sz="2800" dirty="0">
                <a:solidFill>
                  <a:srgbClr val="FF0000"/>
                </a:solidFill>
              </a:rPr>
              <a:t> </a:t>
            </a:r>
            <a:r>
              <a:rPr lang="en-US" sz="2800" dirty="0" smtClean="0">
                <a:solidFill>
                  <a:srgbClr val="FF0000"/>
                </a:solidFill>
              </a:rPr>
              <a:t>degrees </a:t>
            </a:r>
            <a:r>
              <a:rPr lang="en-US" sz="2800" dirty="0">
                <a:solidFill>
                  <a:srgbClr val="FF0000"/>
                </a:solidFill>
              </a:rPr>
              <a:t>of horizontal spreading</a:t>
            </a:r>
            <a:r>
              <a:rPr lang="en-US" sz="2800" dirty="0" smtClean="0">
                <a:solidFill>
                  <a:srgbClr val="FF0000"/>
                </a:solidFill>
              </a:rPr>
              <a:t>.</a:t>
            </a:r>
            <a:endParaRPr lang="en-US" sz="2800" dirty="0">
              <a:solidFill>
                <a:srgbClr val="FF0000"/>
              </a:solidFill>
            </a:endParaRPr>
          </a:p>
        </p:txBody>
      </p:sp>
      <p:pic>
        <p:nvPicPr>
          <p:cNvPr id="7" name="Picture 13" descr="plume_Fanning"/>
          <p:cNvPicPr>
            <a:picLocks noChangeAspect="1" noChangeArrowheads="1"/>
          </p:cNvPicPr>
          <p:nvPr/>
        </p:nvPicPr>
        <p:blipFill>
          <a:blip r:embed="rId3" cstate="print"/>
          <a:srcRect/>
          <a:stretch>
            <a:fillRect/>
          </a:stretch>
        </p:blipFill>
        <p:spPr>
          <a:xfrm>
            <a:off x="6858000" y="76200"/>
            <a:ext cx="2514600" cy="4191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5" name="Rectangle 4"/>
          <p:cNvSpPr/>
          <p:nvPr/>
        </p:nvSpPr>
        <p:spPr>
          <a:xfrm>
            <a:off x="587814" y="304800"/>
            <a:ext cx="2383986" cy="523220"/>
          </a:xfrm>
          <a:prstGeom prst="rect">
            <a:avLst/>
          </a:prstGeom>
        </p:spPr>
        <p:txBody>
          <a:bodyPr wrap="none">
            <a:spAutoFit/>
          </a:bodyPr>
          <a:lstStyle/>
          <a:p>
            <a:r>
              <a:rPr lang="en-US" sz="2800" dirty="0" smtClean="0">
                <a:solidFill>
                  <a:srgbClr val="C00000"/>
                </a:solidFill>
                <a:latin typeface="Arial" pitchFamily="34" charset="0"/>
              </a:rPr>
              <a:t>Lofting Plume</a:t>
            </a:r>
            <a:endParaRPr lang="ar-EG" sz="2800" dirty="0">
              <a:solidFill>
                <a:srgbClr val="C00000"/>
              </a:solidFill>
            </a:endParaRPr>
          </a:p>
        </p:txBody>
      </p:sp>
      <p:sp>
        <p:nvSpPr>
          <p:cNvPr id="6" name="Rectangle 5"/>
          <p:cNvSpPr/>
          <p:nvPr/>
        </p:nvSpPr>
        <p:spPr>
          <a:xfrm>
            <a:off x="76200" y="1197888"/>
            <a:ext cx="7010400" cy="5970865"/>
          </a:xfrm>
          <a:prstGeom prst="rect">
            <a:avLst/>
          </a:prstGeom>
        </p:spPr>
        <p:txBody>
          <a:bodyPr wrap="square">
            <a:spAutoFit/>
          </a:bodyPr>
          <a:lstStyle/>
          <a:p>
            <a:pPr marL="457200" lvl="0" indent="-457200" algn="just" rtl="0">
              <a:buClr>
                <a:srgbClr val="C00000"/>
              </a:buClr>
              <a:buFont typeface="Wingdings" pitchFamily="2" charset="2"/>
              <a:buChar char="§"/>
            </a:pPr>
            <a:r>
              <a:rPr lang="en-US" sz="2800" dirty="0"/>
              <a:t>A lofting plume may be produced when </a:t>
            </a:r>
            <a:r>
              <a:rPr lang="en-US" sz="2800" dirty="0">
                <a:solidFill>
                  <a:srgbClr val="FF0000"/>
                </a:solidFill>
              </a:rPr>
              <a:t>the atmosphere above a surface inversion is unstable</a:t>
            </a:r>
            <a:r>
              <a:rPr lang="en-US" sz="2800" dirty="0"/>
              <a:t>, with the </a:t>
            </a:r>
            <a:r>
              <a:rPr lang="en-US" sz="2800" dirty="0">
                <a:solidFill>
                  <a:srgbClr val="00B050"/>
                </a:solidFill>
              </a:rPr>
              <a:t>stack above the surface based inversion.</a:t>
            </a:r>
          </a:p>
          <a:p>
            <a:pPr marL="457200" indent="-457200" algn="just" rtl="0">
              <a:buClr>
                <a:srgbClr val="C00000"/>
              </a:buClr>
              <a:buFont typeface="Wingdings" pitchFamily="2" charset="2"/>
              <a:buChar char="§"/>
            </a:pPr>
            <a:r>
              <a:rPr lang="en-US" sz="2800" dirty="0" smtClean="0"/>
              <a:t>The </a:t>
            </a:r>
            <a:r>
              <a:rPr lang="en-US" sz="2800" dirty="0"/>
              <a:t>plume rises upward as its downward </a:t>
            </a:r>
            <a:r>
              <a:rPr lang="en-US" sz="2800" dirty="0" smtClean="0"/>
              <a:t>movement Is </a:t>
            </a:r>
            <a:r>
              <a:rPr lang="en-US" sz="2800" dirty="0"/>
              <a:t>restricted by the inversion beneath it.</a:t>
            </a:r>
          </a:p>
          <a:p>
            <a:pPr marL="457200" indent="-457200" algn="just" rtl="0">
              <a:buClr>
                <a:srgbClr val="C00000"/>
              </a:buClr>
              <a:buFont typeface="Wingdings" pitchFamily="2" charset="2"/>
              <a:buChar char="§"/>
            </a:pPr>
            <a:r>
              <a:rPr lang="en-US" sz="2800" dirty="0"/>
              <a:t>Lofting plumes are produced at sunset on clear </a:t>
            </a:r>
            <a:r>
              <a:rPr lang="en-US" sz="2800" dirty="0" smtClean="0"/>
              <a:t>nights.</a:t>
            </a:r>
          </a:p>
          <a:p>
            <a:pPr marL="457200" lvl="0" indent="-457200" algn="l" rtl="0">
              <a:buClr>
                <a:srgbClr val="C00000"/>
              </a:buClr>
              <a:buFont typeface="Wingdings" pitchFamily="2" charset="2"/>
              <a:buChar char="§"/>
            </a:pPr>
            <a:r>
              <a:rPr lang="en-US" sz="2800" dirty="0">
                <a:solidFill>
                  <a:prstClr val="black"/>
                </a:solidFill>
              </a:rPr>
              <a:t>Favorable in the sense that fewer impacts at ground level.</a:t>
            </a:r>
          </a:p>
          <a:p>
            <a:pPr marL="457200" lvl="0" indent="-457200" algn="l" rtl="0">
              <a:buClr>
                <a:srgbClr val="C00000"/>
              </a:buClr>
              <a:buFont typeface="Wingdings" pitchFamily="2" charset="2"/>
              <a:buChar char="§"/>
            </a:pPr>
            <a:r>
              <a:rPr lang="en-US" sz="2800" dirty="0">
                <a:solidFill>
                  <a:prstClr val="black"/>
                </a:solidFill>
              </a:rPr>
              <a:t>Pollutants go up into environment</a:t>
            </a:r>
            <a:r>
              <a:rPr lang="en-US" sz="2800" dirty="0" smtClean="0">
                <a:solidFill>
                  <a:prstClr val="black"/>
                </a:solidFill>
              </a:rPr>
              <a:t>.</a:t>
            </a:r>
            <a:endParaRPr lang="en-US" sz="2800" dirty="0"/>
          </a:p>
          <a:p>
            <a:pPr marL="457200" indent="-457200" algn="just" rtl="0">
              <a:buClr>
                <a:srgbClr val="C00000"/>
              </a:buClr>
              <a:buFont typeface="Wingdings" pitchFamily="2" charset="2"/>
              <a:buChar char="§"/>
            </a:pPr>
            <a:r>
              <a:rPr lang="en-US" sz="2800" dirty="0"/>
              <a:t>Over open terrain.</a:t>
            </a:r>
          </a:p>
          <a:p>
            <a:pPr algn="just" rtl="0"/>
            <a:endParaRPr lang="en-US" b="1" dirty="0">
              <a:solidFill>
                <a:srgbClr val="002060"/>
              </a:solidFill>
              <a:latin typeface="Times New Roman" pitchFamily="18" charset="0"/>
              <a:cs typeface="Times New Roman" pitchFamily="18" charset="0"/>
            </a:endParaRPr>
          </a:p>
        </p:txBody>
      </p:sp>
      <p:pic>
        <p:nvPicPr>
          <p:cNvPr id="7" name="Picture 13" descr="Plume_lofting"/>
          <p:cNvPicPr>
            <a:picLocks noChangeAspect="1" noChangeArrowheads="1"/>
          </p:cNvPicPr>
          <p:nvPr/>
        </p:nvPicPr>
        <p:blipFill>
          <a:blip r:embed="rId3" cstate="print"/>
          <a:srcRect/>
          <a:stretch>
            <a:fillRect/>
          </a:stretch>
        </p:blipFill>
        <p:spPr>
          <a:xfrm>
            <a:off x="7086600" y="152400"/>
            <a:ext cx="2590800" cy="39624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228600" y="-228600"/>
            <a:ext cx="9753600" cy="7315200"/>
          </a:xfrm>
          <a:prstGeom prst="rect">
            <a:avLst/>
          </a:prstGeom>
          <a:noFill/>
          <a:ln w="9525">
            <a:noFill/>
            <a:miter lim="800000"/>
            <a:headEnd/>
            <a:tailEnd/>
          </a:ln>
        </p:spPr>
      </p:pic>
      <p:sp>
        <p:nvSpPr>
          <p:cNvPr id="5" name="Rectangle 4"/>
          <p:cNvSpPr/>
          <p:nvPr/>
        </p:nvSpPr>
        <p:spPr>
          <a:xfrm>
            <a:off x="580071" y="76200"/>
            <a:ext cx="1858329" cy="523220"/>
          </a:xfrm>
          <a:prstGeom prst="rect">
            <a:avLst/>
          </a:prstGeom>
        </p:spPr>
        <p:txBody>
          <a:bodyPr wrap="none">
            <a:spAutoFit/>
          </a:bodyPr>
          <a:lstStyle/>
          <a:p>
            <a:r>
              <a:rPr lang="en-US" sz="2800" b="1" dirty="0" smtClean="0">
                <a:solidFill>
                  <a:srgbClr val="C00000"/>
                </a:solidFill>
              </a:rPr>
              <a:t>Fumigation</a:t>
            </a:r>
            <a:endParaRPr lang="ar-EG" sz="2800" b="1" dirty="0">
              <a:solidFill>
                <a:srgbClr val="C00000"/>
              </a:solidFill>
            </a:endParaRPr>
          </a:p>
        </p:txBody>
      </p:sp>
      <p:sp>
        <p:nvSpPr>
          <p:cNvPr id="6" name="Rectangle 5"/>
          <p:cNvSpPr/>
          <p:nvPr/>
        </p:nvSpPr>
        <p:spPr>
          <a:xfrm>
            <a:off x="0" y="838200"/>
            <a:ext cx="7010400" cy="6386364"/>
          </a:xfrm>
          <a:prstGeom prst="rect">
            <a:avLst/>
          </a:prstGeom>
        </p:spPr>
        <p:txBody>
          <a:bodyPr wrap="square">
            <a:spAutoFit/>
          </a:bodyPr>
          <a:lstStyle/>
          <a:p>
            <a:pPr marL="342900" lvl="0" indent="-342900" algn="l" rtl="0">
              <a:buClr>
                <a:srgbClr val="FF0066"/>
              </a:buClr>
              <a:buFont typeface="Wingdings" pitchFamily="2" charset="2"/>
              <a:buChar char="Ø"/>
            </a:pPr>
            <a:r>
              <a:rPr lang="en-US" sz="2400" dirty="0">
                <a:solidFill>
                  <a:prstClr val="black"/>
                </a:solidFill>
              </a:rPr>
              <a:t>A fumigating plume is produced when </a:t>
            </a:r>
            <a:r>
              <a:rPr lang="en-US" sz="2400" dirty="0">
                <a:solidFill>
                  <a:srgbClr val="FF0000"/>
                </a:solidFill>
              </a:rPr>
              <a:t>a </a:t>
            </a:r>
            <a:r>
              <a:rPr lang="en-US" sz="2400" dirty="0" smtClean="0">
                <a:solidFill>
                  <a:srgbClr val="FF0000"/>
                </a:solidFill>
              </a:rPr>
              <a:t>surface based </a:t>
            </a:r>
            <a:r>
              <a:rPr lang="en-US" sz="2400" dirty="0">
                <a:solidFill>
                  <a:srgbClr val="FF0000"/>
                </a:solidFill>
              </a:rPr>
              <a:t>inversion breaks up after sunrise.</a:t>
            </a:r>
            <a:r>
              <a:rPr lang="en-US" sz="2400" dirty="0">
                <a:solidFill>
                  <a:prstClr val="black"/>
                </a:solidFill>
              </a:rPr>
              <a:t> Pollutants are all </a:t>
            </a:r>
            <a:r>
              <a:rPr lang="en-US" sz="2400" b="1" dirty="0">
                <a:solidFill>
                  <a:srgbClr val="00B050"/>
                </a:solidFill>
              </a:rPr>
              <a:t>coming down to ground level </a:t>
            </a:r>
            <a:r>
              <a:rPr lang="en-US" sz="2400" b="1" dirty="0" smtClean="0">
                <a:solidFill>
                  <a:srgbClr val="00B050"/>
                </a:solidFill>
              </a:rPr>
              <a:t>by </a:t>
            </a:r>
            <a:r>
              <a:rPr lang="en-US" sz="2400" b="1" dirty="0">
                <a:solidFill>
                  <a:srgbClr val="00B050"/>
                </a:solidFill>
              </a:rPr>
              <a:t>the downward movement of convective cells</a:t>
            </a:r>
            <a:r>
              <a:rPr lang="en-US" sz="2400" dirty="0">
                <a:solidFill>
                  <a:prstClr val="black"/>
                </a:solidFill>
              </a:rPr>
              <a:t>. </a:t>
            </a:r>
            <a:r>
              <a:rPr lang="en-US" sz="2400" dirty="0" smtClean="0">
                <a:solidFill>
                  <a:prstClr val="black"/>
                </a:solidFill>
              </a:rPr>
              <a:t>So </a:t>
            </a:r>
            <a:r>
              <a:rPr lang="en-US" sz="2400" dirty="0"/>
              <a:t>m</a:t>
            </a:r>
            <a:r>
              <a:rPr lang="en-US" sz="2400" dirty="0" smtClean="0"/>
              <a:t>ost dangerous plume</a:t>
            </a:r>
            <a:r>
              <a:rPr lang="en-US" sz="2400" dirty="0"/>
              <a:t>.</a:t>
            </a:r>
            <a:endParaRPr lang="en-US" sz="2400" dirty="0" smtClean="0"/>
          </a:p>
          <a:p>
            <a:pPr marL="342900" indent="-342900" algn="l" rtl="0">
              <a:spcBef>
                <a:spcPts val="600"/>
              </a:spcBef>
              <a:spcAft>
                <a:spcPts val="600"/>
              </a:spcAft>
              <a:buClr>
                <a:srgbClr val="FF0066"/>
              </a:buClr>
              <a:buFont typeface="Wingdings" pitchFamily="2" charset="2"/>
              <a:buChar char="Ø"/>
            </a:pPr>
            <a:r>
              <a:rPr lang="en-US" sz="2400" dirty="0" smtClean="0"/>
              <a:t>They are created when atmospheric conditions are </a:t>
            </a:r>
            <a:r>
              <a:rPr lang="en-US" sz="2400" b="1" dirty="0" smtClean="0">
                <a:solidFill>
                  <a:srgbClr val="002060"/>
                </a:solidFill>
              </a:rPr>
              <a:t>stable </a:t>
            </a:r>
            <a:r>
              <a:rPr lang="en-US" sz="2400" b="1" dirty="0" smtClean="0">
                <a:solidFill>
                  <a:srgbClr val="FF0066"/>
                </a:solidFill>
              </a:rPr>
              <a:t>above</a:t>
            </a:r>
            <a:r>
              <a:rPr lang="en-US" sz="2400" b="1" dirty="0" smtClean="0">
                <a:solidFill>
                  <a:srgbClr val="002060"/>
                </a:solidFill>
              </a:rPr>
              <a:t> the plume and unstable </a:t>
            </a:r>
            <a:r>
              <a:rPr lang="en-US" sz="2400" b="1" dirty="0" smtClean="0">
                <a:solidFill>
                  <a:srgbClr val="FF0066"/>
                </a:solidFill>
              </a:rPr>
              <a:t>below</a:t>
            </a:r>
            <a:r>
              <a:rPr lang="en-US" sz="2400" b="1" dirty="0" smtClean="0">
                <a:solidFill>
                  <a:srgbClr val="002060"/>
                </a:solidFill>
              </a:rPr>
              <a:t>. </a:t>
            </a:r>
          </a:p>
          <a:p>
            <a:pPr marL="342900" indent="-342900" algn="l" rtl="0">
              <a:spcBef>
                <a:spcPts val="600"/>
              </a:spcBef>
              <a:spcAft>
                <a:spcPts val="600"/>
              </a:spcAft>
              <a:buClr>
                <a:srgbClr val="FF0066"/>
              </a:buClr>
              <a:buFont typeface="Wingdings" pitchFamily="2" charset="2"/>
              <a:buChar char="Ø"/>
            </a:pPr>
            <a:r>
              <a:rPr lang="en-US" sz="2400" dirty="0" smtClean="0"/>
              <a:t>This happens most often after the </a:t>
            </a:r>
            <a:r>
              <a:rPr lang="en-US" sz="2400" dirty="0" smtClean="0">
                <a:solidFill>
                  <a:srgbClr val="FF0000"/>
                </a:solidFill>
              </a:rPr>
              <a:t>daylight sun has warmed the atmosphere</a:t>
            </a:r>
            <a:r>
              <a:rPr lang="en-US" sz="2400" dirty="0" smtClean="0"/>
              <a:t>, which </a:t>
            </a:r>
            <a:r>
              <a:rPr lang="en-US" sz="2400" dirty="0" smtClean="0">
                <a:solidFill>
                  <a:srgbClr val="FF0000"/>
                </a:solidFill>
              </a:rPr>
              <a:t>turns a night time fanning plume into fumigation for about a half an hour</a:t>
            </a:r>
            <a:r>
              <a:rPr lang="en-US" dirty="0" smtClean="0">
                <a:solidFill>
                  <a:srgbClr val="FF0000"/>
                </a:solidFill>
                <a:latin typeface="Arial" pitchFamily="34" charset="0"/>
              </a:rPr>
              <a:t>.</a:t>
            </a:r>
            <a:endParaRPr lang="en-US" dirty="0">
              <a:solidFill>
                <a:srgbClr val="FF0000"/>
              </a:solidFill>
              <a:latin typeface="Arial" pitchFamily="34" charset="0"/>
            </a:endParaRPr>
          </a:p>
          <a:p>
            <a:pPr marL="342900" indent="-342900" algn="l" rtl="0">
              <a:buClr>
                <a:srgbClr val="FF0066"/>
              </a:buClr>
              <a:buFont typeface="Wingdings" pitchFamily="2" charset="2"/>
              <a:buChar char="Ø"/>
            </a:pPr>
            <a:r>
              <a:rPr lang="en-US" sz="2400" dirty="0" smtClean="0"/>
              <a:t>When </a:t>
            </a:r>
            <a:r>
              <a:rPr lang="en-US" sz="2400" dirty="0">
                <a:solidFill>
                  <a:srgbClr val="C00000"/>
                </a:solidFill>
              </a:rPr>
              <a:t>inversions </a:t>
            </a:r>
            <a:r>
              <a:rPr lang="en-US" sz="2400" dirty="0"/>
              <a:t>occur both above and below a smokestack, </a:t>
            </a:r>
            <a:r>
              <a:rPr lang="en-US" sz="2400" b="1" dirty="0">
                <a:solidFill>
                  <a:srgbClr val="FF0000"/>
                </a:solidFill>
              </a:rPr>
              <a:t>the plume is </a:t>
            </a:r>
            <a:r>
              <a:rPr lang="en-US" sz="2400" b="1" dirty="0" smtClean="0">
                <a:solidFill>
                  <a:srgbClr val="FF0000"/>
                </a:solidFill>
              </a:rPr>
              <a:t>trapped</a:t>
            </a:r>
            <a:r>
              <a:rPr lang="en-US" sz="2400" dirty="0" smtClean="0"/>
              <a:t>; in </a:t>
            </a:r>
            <a:r>
              <a:rPr lang="en-US" sz="2400" dirty="0"/>
              <a:t>appearance it is somewhat similar to, but deeper than, a fanning plume. </a:t>
            </a:r>
          </a:p>
          <a:p>
            <a:pPr algn="l" rtl="0">
              <a:spcBef>
                <a:spcPts val="600"/>
              </a:spcBef>
              <a:spcAft>
                <a:spcPts val="600"/>
              </a:spcAft>
            </a:pPr>
            <a:endParaRPr lang="en-US" sz="2400" dirty="0"/>
          </a:p>
        </p:txBody>
      </p:sp>
      <p:pic>
        <p:nvPicPr>
          <p:cNvPr id="7" name="Picture 11" descr="plume_Fumigation"/>
          <p:cNvPicPr>
            <a:picLocks noChangeAspect="1" noChangeArrowheads="1"/>
          </p:cNvPicPr>
          <p:nvPr/>
        </p:nvPicPr>
        <p:blipFill>
          <a:blip r:embed="rId3" cstate="print"/>
          <a:srcRect/>
          <a:stretch>
            <a:fillRect/>
          </a:stretch>
        </p:blipFill>
        <p:spPr>
          <a:xfrm>
            <a:off x="7467600" y="60158"/>
            <a:ext cx="1905000" cy="37634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4" descr="wwFig3_18"/>
          <p:cNvPicPr>
            <a:picLocks noChangeAspect="1" noChangeArrowheads="1"/>
          </p:cNvPicPr>
          <p:nvPr/>
        </p:nvPicPr>
        <p:blipFill>
          <a:blip r:embed="rId3" cstate="print"/>
          <a:srcRect/>
          <a:stretch>
            <a:fillRect/>
          </a:stretch>
        </p:blipFill>
        <p:spPr>
          <a:xfrm>
            <a:off x="285750" y="0"/>
            <a:ext cx="7143750" cy="6858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0" y="457200"/>
            <a:ext cx="9372600" cy="6309420"/>
          </a:xfrm>
          <a:prstGeom prst="rect">
            <a:avLst/>
          </a:prstGeom>
        </p:spPr>
        <p:txBody>
          <a:bodyPr wrap="square">
            <a:spAutoFit/>
          </a:bodyPr>
          <a:lstStyle/>
          <a:p>
            <a:pPr algn="l" rtl="0">
              <a:spcBef>
                <a:spcPts val="600"/>
              </a:spcBef>
              <a:spcAft>
                <a:spcPts val="600"/>
              </a:spcAft>
            </a:pPr>
            <a:r>
              <a:rPr lang="en-US" sz="2800" dirty="0">
                <a:solidFill>
                  <a:srgbClr val="000000"/>
                </a:solidFill>
                <a:latin typeface="Calibri" pitchFamily="34" charset="0"/>
              </a:rPr>
              <a:t>As plumes move downwind, they generally mix with air that is less polluted. </a:t>
            </a:r>
            <a:endParaRPr lang="en-US" sz="2800" dirty="0" smtClean="0">
              <a:solidFill>
                <a:srgbClr val="000000"/>
              </a:solidFill>
              <a:latin typeface="Calibri" pitchFamily="34" charset="0"/>
            </a:endParaRPr>
          </a:p>
          <a:p>
            <a:pPr algn="l" rtl="0">
              <a:spcBef>
                <a:spcPts val="600"/>
              </a:spcBef>
              <a:spcAft>
                <a:spcPts val="600"/>
              </a:spcAft>
            </a:pPr>
            <a:r>
              <a:rPr lang="en-US" sz="2800" dirty="0" smtClean="0">
                <a:solidFill>
                  <a:srgbClr val="000000"/>
                </a:solidFill>
                <a:latin typeface="Calibri" pitchFamily="34" charset="0"/>
              </a:rPr>
              <a:t>Such mixing </a:t>
            </a:r>
            <a:r>
              <a:rPr lang="en-US" sz="2800" dirty="0">
                <a:solidFill>
                  <a:srgbClr val="000000"/>
                </a:solidFill>
                <a:latin typeface="Calibri" pitchFamily="34" charset="0"/>
              </a:rPr>
              <a:t>occurs as a result of </a:t>
            </a:r>
            <a:r>
              <a:rPr lang="en-US" sz="2800" dirty="0">
                <a:solidFill>
                  <a:srgbClr val="FF0000"/>
                </a:solidFill>
                <a:latin typeface="Calibri" pitchFamily="34" charset="0"/>
              </a:rPr>
              <a:t>diffusion, </a:t>
            </a:r>
            <a:r>
              <a:rPr lang="en-US" sz="2800" dirty="0" smtClean="0">
                <a:solidFill>
                  <a:srgbClr val="FF0000"/>
                </a:solidFill>
                <a:latin typeface="Calibri" pitchFamily="34" charset="0"/>
              </a:rPr>
              <a:t>advection,</a:t>
            </a:r>
            <a:r>
              <a:rPr lang="en-US" sz="2800" dirty="0">
                <a:solidFill>
                  <a:srgbClr val="FF0000"/>
                </a:solidFill>
                <a:latin typeface="Calibri" pitchFamily="34" charset="0"/>
              </a:rPr>
              <a:t> displacement</a:t>
            </a:r>
            <a:r>
              <a:rPr lang="en-US" sz="2800" dirty="0" smtClean="0">
                <a:solidFill>
                  <a:srgbClr val="FF0000"/>
                </a:solidFill>
                <a:latin typeface="Calibri" pitchFamily="34" charset="0"/>
              </a:rPr>
              <a:t>, </a:t>
            </a:r>
            <a:r>
              <a:rPr lang="en-US" sz="2800" dirty="0">
                <a:solidFill>
                  <a:srgbClr val="FF0000"/>
                </a:solidFill>
                <a:latin typeface="Calibri" pitchFamily="34" charset="0"/>
              </a:rPr>
              <a:t>convection, </a:t>
            </a:r>
            <a:r>
              <a:rPr lang="en-US" sz="2800" dirty="0" smtClean="0">
                <a:solidFill>
                  <a:srgbClr val="FF0000"/>
                </a:solidFill>
                <a:latin typeface="Calibri" pitchFamily="34" charset="0"/>
              </a:rPr>
              <a:t>and mechanical </a:t>
            </a:r>
            <a:r>
              <a:rPr lang="en-US" sz="2800" dirty="0">
                <a:solidFill>
                  <a:srgbClr val="FF0000"/>
                </a:solidFill>
                <a:latin typeface="Calibri" pitchFamily="34" charset="0"/>
              </a:rPr>
              <a:t>turbulence</a:t>
            </a:r>
            <a:r>
              <a:rPr lang="en-US" sz="2800" dirty="0">
                <a:solidFill>
                  <a:srgbClr val="000000"/>
                </a:solidFill>
                <a:latin typeface="Calibri" pitchFamily="34" charset="0"/>
              </a:rPr>
              <a:t>. Consequently, concentrations </a:t>
            </a:r>
            <a:r>
              <a:rPr lang="en-US" sz="2800" b="1" dirty="0">
                <a:solidFill>
                  <a:srgbClr val="00B050"/>
                </a:solidFill>
                <a:latin typeface="Calibri" pitchFamily="34" charset="0"/>
              </a:rPr>
              <a:t>decrease </a:t>
            </a:r>
            <a:r>
              <a:rPr lang="en-US" sz="2800" dirty="0">
                <a:solidFill>
                  <a:srgbClr val="000000"/>
                </a:solidFill>
                <a:latin typeface="Calibri" pitchFamily="34" charset="0"/>
              </a:rPr>
              <a:t>with </a:t>
            </a:r>
            <a:r>
              <a:rPr lang="en-US" sz="2800" b="1" dirty="0">
                <a:solidFill>
                  <a:srgbClr val="00B050"/>
                </a:solidFill>
                <a:latin typeface="Calibri" pitchFamily="34" charset="0"/>
              </a:rPr>
              <a:t>downwind distance</a:t>
            </a:r>
            <a:r>
              <a:rPr lang="en-US" sz="2800" dirty="0">
                <a:solidFill>
                  <a:srgbClr val="000000"/>
                </a:solidFill>
                <a:latin typeface="Calibri" pitchFamily="34" charset="0"/>
              </a:rPr>
              <a:t>.</a:t>
            </a:r>
          </a:p>
          <a:p>
            <a:pPr algn="l" rtl="0">
              <a:spcBef>
                <a:spcPts val="600"/>
              </a:spcBef>
              <a:spcAft>
                <a:spcPts val="600"/>
              </a:spcAft>
            </a:pPr>
            <a:r>
              <a:rPr lang="en-US" sz="2800" dirty="0">
                <a:solidFill>
                  <a:srgbClr val="000000"/>
                </a:solidFill>
                <a:latin typeface="Calibri" pitchFamily="34" charset="0"/>
              </a:rPr>
              <a:t>Depending on their </a:t>
            </a:r>
            <a:r>
              <a:rPr lang="en-US" sz="2800" dirty="0">
                <a:solidFill>
                  <a:srgbClr val="C00000"/>
                </a:solidFill>
                <a:latin typeface="Calibri" pitchFamily="34" charset="0"/>
              </a:rPr>
              <a:t>height and atmospheric stability, </a:t>
            </a:r>
            <a:r>
              <a:rPr lang="en-US" sz="2800" b="1" dirty="0">
                <a:solidFill>
                  <a:srgbClr val="00B0F0"/>
                </a:solidFill>
                <a:latin typeface="Calibri" pitchFamily="34" charset="0"/>
              </a:rPr>
              <a:t>plumes</a:t>
            </a:r>
            <a:r>
              <a:rPr lang="en-US" sz="2800" dirty="0">
                <a:solidFill>
                  <a:srgbClr val="000000"/>
                </a:solidFill>
                <a:latin typeface="Calibri" pitchFamily="34" charset="0"/>
              </a:rPr>
              <a:t> may </a:t>
            </a:r>
            <a:r>
              <a:rPr lang="en-US" sz="2800" dirty="0">
                <a:solidFill>
                  <a:srgbClr val="00B0F0"/>
                </a:solidFill>
                <a:latin typeface="Calibri" pitchFamily="34" charset="0"/>
              </a:rPr>
              <a:t>reach the ground </a:t>
            </a:r>
            <a:r>
              <a:rPr lang="en-US" sz="2800" dirty="0" smtClean="0">
                <a:solidFill>
                  <a:srgbClr val="00B0F0"/>
                </a:solidFill>
                <a:latin typeface="Calibri" pitchFamily="34" charset="0"/>
              </a:rPr>
              <a:t>within a </a:t>
            </a:r>
            <a:r>
              <a:rPr lang="en-US" sz="2800" dirty="0">
                <a:solidFill>
                  <a:srgbClr val="00B0F0"/>
                </a:solidFill>
                <a:latin typeface="Calibri" pitchFamily="34" charset="0"/>
              </a:rPr>
              <a:t>few kilometers of a source </a:t>
            </a:r>
            <a:r>
              <a:rPr lang="en-US" sz="2800" dirty="0">
                <a:solidFill>
                  <a:srgbClr val="000000"/>
                </a:solidFill>
                <a:latin typeface="Calibri" pitchFamily="34" charset="0"/>
              </a:rPr>
              <a:t>or may </a:t>
            </a:r>
            <a:r>
              <a:rPr lang="en-US" sz="2800" dirty="0">
                <a:solidFill>
                  <a:srgbClr val="00B0F0"/>
                </a:solidFill>
                <a:latin typeface="Calibri" pitchFamily="34" charset="0"/>
              </a:rPr>
              <a:t>remain airborne for extended distances</a:t>
            </a:r>
            <a:r>
              <a:rPr lang="en-US" sz="2800" dirty="0">
                <a:solidFill>
                  <a:srgbClr val="000000"/>
                </a:solidFill>
                <a:latin typeface="Calibri" pitchFamily="34" charset="0"/>
              </a:rPr>
              <a:t>. </a:t>
            </a:r>
            <a:endParaRPr lang="en-US" sz="2800" dirty="0" smtClean="0">
              <a:solidFill>
                <a:srgbClr val="000000"/>
              </a:solidFill>
              <a:latin typeface="Calibri" pitchFamily="34" charset="0"/>
            </a:endParaRPr>
          </a:p>
          <a:p>
            <a:pPr algn="l" rtl="0">
              <a:spcBef>
                <a:spcPts val="600"/>
              </a:spcBef>
              <a:spcAft>
                <a:spcPts val="600"/>
              </a:spcAft>
            </a:pPr>
            <a:r>
              <a:rPr lang="en-US" sz="2800" dirty="0" smtClean="0">
                <a:solidFill>
                  <a:srgbClr val="000000"/>
                </a:solidFill>
                <a:latin typeface="Calibri" pitchFamily="34" charset="0"/>
              </a:rPr>
              <a:t>Plumes </a:t>
            </a:r>
            <a:r>
              <a:rPr lang="en-US" sz="2800" dirty="0">
                <a:solidFill>
                  <a:srgbClr val="000000"/>
                </a:solidFill>
                <a:latin typeface="Calibri" pitchFamily="34" charset="0"/>
              </a:rPr>
              <a:t>can </a:t>
            </a:r>
            <a:r>
              <a:rPr lang="en-US" sz="2800" dirty="0" smtClean="0">
                <a:solidFill>
                  <a:srgbClr val="000000"/>
                </a:solidFill>
                <a:latin typeface="Calibri" pitchFamily="34" charset="0"/>
              </a:rPr>
              <a:t>be </a:t>
            </a:r>
            <a:r>
              <a:rPr lang="en-US" sz="2800" dirty="0">
                <a:solidFill>
                  <a:srgbClr val="000000"/>
                </a:solidFill>
                <a:latin typeface="Calibri" pitchFamily="34" charset="0"/>
              </a:rPr>
              <a:t>seen because of the presence of light-scattering particles. </a:t>
            </a:r>
            <a:endParaRPr lang="en-US" sz="2800" dirty="0" smtClean="0">
              <a:solidFill>
                <a:srgbClr val="000000"/>
              </a:solidFill>
              <a:latin typeface="Calibri" pitchFamily="34" charset="0"/>
            </a:endParaRPr>
          </a:p>
          <a:p>
            <a:pPr algn="l" rtl="0">
              <a:spcBef>
                <a:spcPts val="600"/>
              </a:spcBef>
              <a:spcAft>
                <a:spcPts val="600"/>
              </a:spcAft>
            </a:pPr>
            <a:r>
              <a:rPr lang="en-US" sz="2800" dirty="0" smtClean="0">
                <a:solidFill>
                  <a:srgbClr val="000000"/>
                </a:solidFill>
                <a:latin typeface="Calibri" pitchFamily="34" charset="0"/>
              </a:rPr>
              <a:t>Plumes </a:t>
            </a:r>
            <a:r>
              <a:rPr lang="en-US" sz="2800" dirty="0">
                <a:solidFill>
                  <a:srgbClr val="000000"/>
                </a:solidFill>
                <a:latin typeface="Calibri" pitchFamily="34" charset="0"/>
              </a:rPr>
              <a:t>became less and </a:t>
            </a:r>
            <a:r>
              <a:rPr lang="en-US" sz="2800" dirty="0" smtClean="0">
                <a:solidFill>
                  <a:srgbClr val="000000"/>
                </a:solidFill>
                <a:latin typeface="Calibri" pitchFamily="34" charset="0"/>
              </a:rPr>
              <a:t>less visible </a:t>
            </a:r>
            <a:r>
              <a:rPr lang="en-US" sz="2800" dirty="0">
                <a:solidFill>
                  <a:srgbClr val="000000"/>
                </a:solidFill>
                <a:latin typeface="Calibri" pitchFamily="34" charset="0"/>
              </a:rPr>
              <a:t>as particle concentrations decrease as a result of dilution.</a:t>
            </a:r>
            <a:endParaRPr lang="en-US" sz="2800" dirty="0">
              <a:solidFill>
                <a:prstClr val="black"/>
              </a:solidFill>
              <a:latin typeface="Calibri" pitchFamily="34" charset="0"/>
            </a:endParaRPr>
          </a:p>
        </p:txBody>
      </p:sp>
    </p:spTree>
    <p:extLst>
      <p:ext uri="{BB962C8B-B14F-4D97-AF65-F5344CB8AC3E}">
        <p14:creationId xmlns:p14="http://schemas.microsoft.com/office/powerpoint/2010/main" val="27803619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5"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65394" y="609600"/>
            <a:ext cx="3038460" cy="523220"/>
          </a:xfrm>
          <a:prstGeom prst="rect">
            <a:avLst/>
          </a:prstGeom>
        </p:spPr>
        <p:txBody>
          <a:bodyPr wrap="none">
            <a:spAutoFit/>
          </a:bodyPr>
          <a:lstStyle/>
          <a:p>
            <a:r>
              <a:rPr lang="en-US" sz="2800" b="1" dirty="0" smtClean="0">
                <a:solidFill>
                  <a:srgbClr val="C00000"/>
                </a:solidFill>
              </a:rPr>
              <a:t>Winds – Dispersion</a:t>
            </a:r>
            <a:endParaRPr lang="ar-EG" sz="2800" b="1" dirty="0">
              <a:solidFill>
                <a:srgbClr val="C00000"/>
              </a:solidFill>
            </a:endParaRPr>
          </a:p>
        </p:txBody>
      </p:sp>
      <p:sp>
        <p:nvSpPr>
          <p:cNvPr id="6" name="Rectangle 5"/>
          <p:cNvSpPr/>
          <p:nvPr/>
        </p:nvSpPr>
        <p:spPr>
          <a:xfrm>
            <a:off x="-152400" y="1447800"/>
            <a:ext cx="5867400" cy="4524315"/>
          </a:xfrm>
          <a:prstGeom prst="rect">
            <a:avLst/>
          </a:prstGeom>
        </p:spPr>
        <p:txBody>
          <a:bodyPr wrap="square">
            <a:spAutoFit/>
          </a:bodyPr>
          <a:lstStyle/>
          <a:p>
            <a:pPr marL="290513" indent="-290513" algn="l" rtl="0"/>
            <a:r>
              <a:rPr lang="en-US" sz="3200" dirty="0" smtClean="0">
                <a:latin typeface="Arial" pitchFamily="34" charset="0"/>
                <a:cs typeface="Arial" pitchFamily="34" charset="0"/>
              </a:rPr>
              <a:t>Disperse pollutants – the spreading of atmospheric constituents</a:t>
            </a:r>
          </a:p>
          <a:p>
            <a:pPr marL="290513" indent="-290513" algn="l" rtl="0"/>
            <a:r>
              <a:rPr lang="en-US" sz="3200" dirty="0" smtClean="0">
                <a:latin typeface="Arial" pitchFamily="34" charset="0"/>
                <a:cs typeface="Arial" pitchFamily="34" charset="0"/>
              </a:rPr>
              <a:t>Dispersion is a dilution process</a:t>
            </a:r>
          </a:p>
          <a:p>
            <a:pPr marL="804863" lvl="1" indent="-349250" algn="l" rtl="0"/>
            <a:r>
              <a:rPr lang="en-US" sz="3200" dirty="0" smtClean="0">
                <a:latin typeface="Arial" pitchFamily="34" charset="0"/>
                <a:cs typeface="Arial" pitchFamily="34" charset="0"/>
              </a:rPr>
              <a:t>Molecular diffusion</a:t>
            </a:r>
          </a:p>
          <a:p>
            <a:pPr marL="804863" lvl="1" indent="-349250" algn="l" rtl="0"/>
            <a:r>
              <a:rPr lang="en-US" sz="3200" dirty="0" smtClean="0">
                <a:latin typeface="Arial" pitchFamily="34" charset="0"/>
                <a:cs typeface="Arial" pitchFamily="34" charset="0"/>
              </a:rPr>
              <a:t>Atmospheric turbulence</a:t>
            </a:r>
          </a:p>
          <a:p>
            <a:pPr marL="804863" lvl="1" indent="-349250" algn="l" rtl="0"/>
            <a:r>
              <a:rPr lang="en-US" sz="3200" dirty="0" smtClean="0">
                <a:latin typeface="Arial" pitchFamily="34" charset="0"/>
                <a:cs typeface="Arial" pitchFamily="34" charset="0"/>
              </a:rPr>
              <a:t>Mechanical</a:t>
            </a:r>
            <a:endParaRPr lang="en-US" sz="3200" dirty="0">
              <a:latin typeface="Arial" pitchFamily="34" charset="0"/>
              <a:cs typeface="Arial" pitchFamily="34" charset="0"/>
            </a:endParaRPr>
          </a:p>
          <a:p>
            <a:pPr marL="804863" lvl="1" indent="-349250" algn="l" rtl="0"/>
            <a:r>
              <a:rPr lang="en-US" sz="3200" dirty="0" smtClean="0">
                <a:latin typeface="Arial" pitchFamily="34" charset="0"/>
                <a:cs typeface="Arial" pitchFamily="34" charset="0"/>
              </a:rPr>
              <a:t>Shear</a:t>
            </a:r>
            <a:endParaRPr lang="en-US" sz="3200" dirty="0">
              <a:latin typeface="Arial" pitchFamily="34" charset="0"/>
              <a:cs typeface="Arial" pitchFamily="34" charset="0"/>
            </a:endParaRPr>
          </a:p>
          <a:p>
            <a:pPr marL="804863" lvl="1" indent="-349250" algn="l" rtl="0"/>
            <a:r>
              <a:rPr lang="en-US" sz="3200" dirty="0" smtClean="0">
                <a:latin typeface="Arial" pitchFamily="34" charset="0"/>
                <a:cs typeface="Arial" pitchFamily="34" charset="0"/>
              </a:rPr>
              <a:t>Buoyancy (convective)</a:t>
            </a:r>
            <a:endParaRPr lang="en-US" sz="3200" dirty="0">
              <a:latin typeface="Arial" pitchFamily="34" charset="0"/>
              <a:cs typeface="Arial" pitchFamily="34" charset="0"/>
            </a:endParaRPr>
          </a:p>
        </p:txBody>
      </p:sp>
      <p:pic>
        <p:nvPicPr>
          <p:cNvPr id="7" name="Mech Turb.avi">
            <a:hlinkClick r:id="" action="ppaction://media"/>
          </p:cNvPr>
          <p:cNvPicPr>
            <a:picLocks noRot="1" noChangeAspect="1" noChangeArrowheads="1"/>
          </p:cNvPicPr>
          <p:nvPr>
            <a:videoFile r:link="rId1"/>
          </p:nvPr>
        </p:nvPicPr>
        <p:blipFill>
          <a:blip r:embed="rId6" cstate="print"/>
          <a:srcRect/>
          <a:stretch>
            <a:fillRect/>
          </a:stretch>
        </p:blipFill>
        <p:spPr bwMode="auto">
          <a:xfrm>
            <a:off x="5908675" y="-76200"/>
            <a:ext cx="2946400" cy="2209800"/>
          </a:xfrm>
          <a:prstGeom prst="rect">
            <a:avLst/>
          </a:prstGeom>
          <a:noFill/>
        </p:spPr>
      </p:pic>
      <p:pic>
        <p:nvPicPr>
          <p:cNvPr id="8" name="ConvectiveTurb.avi">
            <a:hlinkClick r:id="" action="ppaction://media"/>
          </p:cNvPr>
          <p:cNvPicPr>
            <a:picLocks noRot="1" noChangeAspect="1" noChangeArrowheads="1"/>
          </p:cNvPicPr>
          <p:nvPr>
            <a:videoFile r:link="rId2"/>
          </p:nvPr>
        </p:nvPicPr>
        <p:blipFill>
          <a:blip r:embed="rId7" cstate="print"/>
          <a:srcRect/>
          <a:stretch>
            <a:fillRect/>
          </a:stretch>
        </p:blipFill>
        <p:spPr bwMode="auto">
          <a:xfrm>
            <a:off x="6203950" y="2209800"/>
            <a:ext cx="2565400" cy="1900237"/>
          </a:xfrm>
          <a:prstGeom prst="rect">
            <a:avLst/>
          </a:prstGeom>
          <a:noFill/>
        </p:spPr>
      </p:pic>
      <p:pic>
        <p:nvPicPr>
          <p:cNvPr id="9" name="ShearTurb.avi">
            <a:hlinkClick r:id="" action="ppaction://media"/>
          </p:cNvPr>
          <p:cNvPicPr>
            <a:picLocks noRot="1" noChangeAspect="1" noChangeArrowheads="1"/>
          </p:cNvPicPr>
          <p:nvPr>
            <a:videoFile r:link="rId3"/>
          </p:nvPr>
        </p:nvPicPr>
        <p:blipFill>
          <a:blip r:embed="rId8" cstate="print"/>
          <a:srcRect/>
          <a:stretch>
            <a:fillRect/>
          </a:stretch>
        </p:blipFill>
        <p:spPr bwMode="auto">
          <a:xfrm>
            <a:off x="5918200" y="4438650"/>
            <a:ext cx="2921000"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8"/>
                                        </p:tgtEl>
                                      </p:cBhvr>
                                    </p:cmd>
                                  </p:childTnLst>
                                </p:cTn>
                              </p:par>
                            </p:childTnLst>
                          </p:cTn>
                        </p:par>
                        <p:par>
                          <p:cTn id="10" fill="hold">
                            <p:stCondLst>
                              <p:cond delay="0"/>
                            </p:stCondLst>
                            <p:childTnLst>
                              <p:par>
                                <p:cTn id="11" presetID="1" presetClass="mediacall" presetSubtype="0" fill="hold" nodeType="afterEffect">
                                  <p:stCondLst>
                                    <p:cond delay="0"/>
                                  </p:stCondLst>
                                  <p:childTnLst>
                                    <p:cmd type="call" cmd="playFrom(0.0)">
                                      <p:cBhvr>
                                        <p:cTn id="12"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p:cTn id="18" fill="hold" display="0">
                  <p:stCondLst>
                    <p:cond delay="indefinite"/>
                  </p:stCondLst>
                  <p:endCondLst>
                    <p:cond evt="onNext" delay="0">
                      <p:tgtEl>
                        <p:sldTgt/>
                      </p:tgtEl>
                    </p:cond>
                    <p:cond evt="onPrev" delay="0">
                      <p:tgtEl>
                        <p:sldTgt/>
                      </p:tgtEl>
                    </p:cond>
                  </p:endCondLst>
                </p:cTn>
                <p:tgtEl>
                  <p:spTgt spid="7"/>
                </p:tgtEl>
              </p:cMediaNode>
            </p:video>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8"/>
                                        </p:tgtEl>
                                      </p:cBhvr>
                                    </p:cmd>
                                  </p:childTnLst>
                                </p:cTn>
                              </p:par>
                            </p:childTnLst>
                          </p:cTn>
                        </p:par>
                      </p:childTnLst>
                    </p:cTn>
                  </p:par>
                </p:childTnLst>
              </p:cTn>
              <p:nextCondLst>
                <p:cond evt="onClick" delay="0">
                  <p:tgtEl>
                    <p:spTgt spid="8"/>
                  </p:tgtEl>
                </p:cond>
              </p:nextCondLst>
            </p:seq>
            <p:video>
              <p:cMediaNode>
                <p:cTn id="24" fill="hold" display="0">
                  <p:stCondLst>
                    <p:cond delay="indefinite"/>
                  </p:stCondLst>
                  <p:endCondLst>
                    <p:cond evt="onNext" delay="0">
                      <p:tgtEl>
                        <p:sldTgt/>
                      </p:tgtEl>
                    </p:cond>
                    <p:cond evt="onPrev" delay="0">
                      <p:tgtEl>
                        <p:sldTgt/>
                      </p:tgtEl>
                    </p:cond>
                  </p:endCondLst>
                </p:cTn>
                <p:tgtEl>
                  <p:spTgt spid="8"/>
                </p:tgtEl>
              </p:cMediaNode>
            </p:video>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9"/>
                                        </p:tgtEl>
                                      </p:cBhvr>
                                    </p:cmd>
                                  </p:childTnLst>
                                </p:cTn>
                              </p:par>
                            </p:childTnLst>
                          </p:cTn>
                        </p:par>
                      </p:childTnLst>
                    </p:cTn>
                  </p:par>
                </p:childTnLst>
              </p:cTn>
              <p:nextCondLst>
                <p:cond evt="onClick" delay="0">
                  <p:tgtEl>
                    <p:spTgt spid="9"/>
                  </p:tgtEl>
                </p:cond>
              </p:nextCondLst>
            </p:seq>
            <p:video>
              <p:cMediaNode>
                <p:cTn id="30"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77088" y="609600"/>
            <a:ext cx="2899512" cy="523220"/>
          </a:xfrm>
          <a:prstGeom prst="rect">
            <a:avLst/>
          </a:prstGeom>
        </p:spPr>
        <p:txBody>
          <a:bodyPr wrap="none">
            <a:spAutoFit/>
          </a:bodyPr>
          <a:lstStyle/>
          <a:p>
            <a:r>
              <a:rPr lang="en-US" sz="2800" b="1" dirty="0">
                <a:solidFill>
                  <a:srgbClr val="C00000"/>
                </a:solidFill>
              </a:rPr>
              <a:t>Winds – Transport</a:t>
            </a:r>
            <a:endParaRPr lang="ar-EG" sz="2800" b="1" dirty="0">
              <a:solidFill>
                <a:srgbClr val="C00000"/>
              </a:solidFill>
            </a:endParaRPr>
          </a:p>
        </p:txBody>
      </p:sp>
      <p:sp>
        <p:nvSpPr>
          <p:cNvPr id="6" name="Rectangle 5"/>
          <p:cNvSpPr/>
          <p:nvPr/>
        </p:nvSpPr>
        <p:spPr>
          <a:xfrm>
            <a:off x="-152400" y="1143000"/>
            <a:ext cx="8686800" cy="5447645"/>
          </a:xfrm>
          <a:prstGeom prst="rect">
            <a:avLst/>
          </a:prstGeom>
        </p:spPr>
        <p:txBody>
          <a:bodyPr wrap="square">
            <a:spAutoFit/>
          </a:bodyPr>
          <a:lstStyle/>
          <a:p>
            <a:pPr marL="290513" indent="-290513" algn="l" rtl="0"/>
            <a:r>
              <a:rPr lang="en-US" sz="3200" dirty="0" smtClean="0"/>
              <a:t>Pollutant transport – movement of pollutants from </a:t>
            </a:r>
            <a:br>
              <a:rPr lang="en-US" sz="3200" dirty="0" smtClean="0"/>
            </a:br>
            <a:r>
              <a:rPr lang="en-US" sz="3200" dirty="0" smtClean="0"/>
              <a:t>one area to another by the wind</a:t>
            </a:r>
          </a:p>
          <a:p>
            <a:pPr marL="290513" indent="-290513" algn="l" rtl="0"/>
            <a:r>
              <a:rPr lang="en-US" sz="2800" b="1" dirty="0" smtClean="0">
                <a:solidFill>
                  <a:schemeClr val="tx2">
                    <a:lumMod val="75000"/>
                  </a:schemeClr>
                </a:solidFill>
              </a:rPr>
              <a:t>Types</a:t>
            </a:r>
          </a:p>
          <a:p>
            <a:pPr marL="747713" lvl="1" algn="l" rtl="0"/>
            <a:r>
              <a:rPr lang="en-US" sz="3200" dirty="0" smtClean="0">
                <a:latin typeface="Arial" pitchFamily="34" charset="0"/>
                <a:cs typeface="Arial" pitchFamily="34" charset="0"/>
              </a:rPr>
              <a:t>Neighborhood scale: monitor </a:t>
            </a:r>
            <a:br>
              <a:rPr lang="en-US" sz="3200" dirty="0" smtClean="0">
                <a:latin typeface="Arial" pitchFamily="34" charset="0"/>
                <a:cs typeface="Arial" pitchFamily="34" charset="0"/>
              </a:rPr>
            </a:br>
            <a:r>
              <a:rPr lang="en-US" sz="3200" dirty="0" smtClean="0">
                <a:latin typeface="Arial" pitchFamily="34" charset="0"/>
                <a:cs typeface="Arial" pitchFamily="34" charset="0"/>
              </a:rPr>
              <a:t>to monitor</a:t>
            </a:r>
          </a:p>
          <a:p>
            <a:pPr marL="747713" lvl="1" algn="l" rtl="0"/>
            <a:r>
              <a:rPr lang="en-US" sz="3200" dirty="0" smtClean="0">
                <a:latin typeface="Arial" pitchFamily="34" charset="0"/>
                <a:cs typeface="Arial" pitchFamily="34" charset="0"/>
              </a:rPr>
              <a:t>Regional scale: city to city </a:t>
            </a:r>
            <a:br>
              <a:rPr lang="en-US" sz="3200" dirty="0" smtClean="0">
                <a:latin typeface="Arial" pitchFamily="34" charset="0"/>
                <a:cs typeface="Arial" pitchFamily="34" charset="0"/>
              </a:rPr>
            </a:br>
            <a:r>
              <a:rPr lang="en-US" sz="3200" dirty="0" smtClean="0">
                <a:latin typeface="Arial" pitchFamily="34" charset="0"/>
                <a:cs typeface="Arial" pitchFamily="34" charset="0"/>
              </a:rPr>
              <a:t>and state to state</a:t>
            </a:r>
          </a:p>
          <a:p>
            <a:pPr marL="747713" lvl="1" algn="l" rtl="0"/>
            <a:r>
              <a:rPr lang="en-US" sz="3200" dirty="0" smtClean="0">
                <a:latin typeface="Arial" pitchFamily="34" charset="0"/>
                <a:cs typeface="Arial" pitchFamily="34" charset="0"/>
              </a:rPr>
              <a:t>National scale: country to </a:t>
            </a:r>
            <a:br>
              <a:rPr lang="en-US" sz="3200" dirty="0" smtClean="0">
                <a:latin typeface="Arial" pitchFamily="34" charset="0"/>
                <a:cs typeface="Arial" pitchFamily="34" charset="0"/>
              </a:rPr>
            </a:br>
            <a:r>
              <a:rPr lang="en-US" sz="3200" dirty="0" smtClean="0">
                <a:latin typeface="Arial" pitchFamily="34" charset="0"/>
                <a:cs typeface="Arial" pitchFamily="34" charset="0"/>
              </a:rPr>
              <a:t>country.</a:t>
            </a:r>
          </a:p>
          <a:p>
            <a:pPr marL="747713" lvl="1" algn="l" rtl="0"/>
            <a:r>
              <a:rPr lang="en-US" sz="3200" dirty="0" smtClean="0">
                <a:latin typeface="Arial" pitchFamily="34" charset="0"/>
                <a:cs typeface="Arial" pitchFamily="34" charset="0"/>
              </a:rPr>
              <a:t>Global scale: continent to </a:t>
            </a:r>
            <a:br>
              <a:rPr lang="en-US" sz="3200" dirty="0" smtClean="0">
                <a:latin typeface="Arial" pitchFamily="34" charset="0"/>
                <a:cs typeface="Arial" pitchFamily="34" charset="0"/>
              </a:rPr>
            </a:br>
            <a:r>
              <a:rPr lang="en-US" sz="3200" dirty="0" smtClean="0">
                <a:latin typeface="Arial" pitchFamily="34" charset="0"/>
                <a:cs typeface="Arial" pitchFamily="34" charset="0"/>
              </a:rPr>
              <a:t>continent</a:t>
            </a:r>
            <a:endParaRPr lang="en-US" sz="3200" dirty="0">
              <a:latin typeface="Arial" pitchFamily="34" charset="0"/>
              <a:cs typeface="Arial" pitchFamily="34" charset="0"/>
            </a:endParaRPr>
          </a:p>
        </p:txBody>
      </p:sp>
      <p:pic>
        <p:nvPicPr>
          <p:cNvPr id="7" name="Picture 4" descr="Image1"/>
          <p:cNvPicPr>
            <a:picLocks noChangeAspect="1" noChangeArrowheads="1"/>
          </p:cNvPicPr>
          <p:nvPr/>
        </p:nvPicPr>
        <p:blipFill>
          <a:blip r:embed="rId2" cstate="print"/>
          <a:srcRect/>
          <a:stretch>
            <a:fillRect/>
          </a:stretch>
        </p:blipFill>
        <p:spPr bwMode="auto">
          <a:xfrm>
            <a:off x="-202557" y="-76200"/>
            <a:ext cx="99060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5732"/>
            <a:ext cx="8229600" cy="4540431"/>
          </a:xfrm>
        </p:spPr>
        <p:txBody>
          <a:bodyPr/>
          <a:lstStyle/>
          <a:p>
            <a:endParaRPr lang="ar-EG" dirty="0"/>
          </a:p>
        </p:txBody>
      </p:sp>
    </p:spTree>
    <p:extLst>
      <p:ext uri="{BB962C8B-B14F-4D97-AF65-F5344CB8AC3E}">
        <p14:creationId xmlns:p14="http://schemas.microsoft.com/office/powerpoint/2010/main" val="2103739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0" y="-2438400"/>
            <a:ext cx="9982200" cy="9525000"/>
          </a:xfrm>
          <a:prstGeom prst="rect">
            <a:avLst/>
          </a:prstGeom>
          <a:noFill/>
          <a:ln w="9525">
            <a:noFill/>
            <a:miter lim="800000"/>
            <a:headEnd/>
            <a:tailEnd/>
          </a:ln>
        </p:spPr>
      </p:pic>
      <p:sp>
        <p:nvSpPr>
          <p:cNvPr id="5" name="Rectangle 4"/>
          <p:cNvSpPr/>
          <p:nvPr/>
        </p:nvSpPr>
        <p:spPr>
          <a:xfrm>
            <a:off x="377088" y="-2362200"/>
            <a:ext cx="2354106" cy="584775"/>
          </a:xfrm>
          <a:prstGeom prst="rect">
            <a:avLst/>
          </a:prstGeom>
        </p:spPr>
        <p:txBody>
          <a:bodyPr wrap="none">
            <a:spAutoFit/>
          </a:bodyPr>
          <a:lstStyle/>
          <a:p>
            <a:pPr algn="l" rtl="0"/>
            <a:r>
              <a:rPr lang="en-US" sz="3200" b="1" cap="all" dirty="0" smtClean="0">
                <a:solidFill>
                  <a:srgbClr val="FF0000"/>
                </a:solidFill>
              </a:rPr>
              <a:t>Air Motion</a:t>
            </a:r>
            <a:endParaRPr lang="ar-EG" sz="3200" b="1" cap="all" dirty="0">
              <a:solidFill>
                <a:srgbClr val="FF0000"/>
              </a:solidFill>
            </a:endParaRPr>
          </a:p>
        </p:txBody>
      </p:sp>
      <p:sp>
        <p:nvSpPr>
          <p:cNvPr id="6" name="Rectangle 5"/>
          <p:cNvSpPr/>
          <p:nvPr/>
        </p:nvSpPr>
        <p:spPr>
          <a:xfrm>
            <a:off x="533400" y="-838200"/>
            <a:ext cx="2667000" cy="523220"/>
          </a:xfrm>
          <a:prstGeom prst="rect">
            <a:avLst/>
          </a:prstGeom>
        </p:spPr>
        <p:txBody>
          <a:bodyPr wrap="square">
            <a:spAutoFit/>
          </a:bodyPr>
          <a:lstStyle/>
          <a:p>
            <a:pPr marL="290513" indent="-290513" algn="l" rtl="0"/>
            <a:r>
              <a:rPr lang="en-US" sz="2800" b="1" dirty="0" smtClean="0">
                <a:solidFill>
                  <a:srgbClr val="0070C0"/>
                </a:solidFill>
                <a:latin typeface="Arial" pitchFamily="34" charset="0"/>
                <a:cs typeface="Arial" pitchFamily="34" charset="0"/>
              </a:rPr>
              <a:t>Wind Speed</a:t>
            </a:r>
            <a:endParaRPr lang="en-US" sz="2800" b="1" dirty="0">
              <a:solidFill>
                <a:srgbClr val="0070C0"/>
              </a:solidFill>
              <a:latin typeface="Arial" pitchFamily="34" charset="0"/>
              <a:cs typeface="Arial" pitchFamily="34" charset="0"/>
            </a:endParaRPr>
          </a:p>
        </p:txBody>
      </p:sp>
      <p:sp>
        <p:nvSpPr>
          <p:cNvPr id="7" name="Rectangle 6"/>
          <p:cNvSpPr/>
          <p:nvPr/>
        </p:nvSpPr>
        <p:spPr>
          <a:xfrm>
            <a:off x="76200" y="-1828800"/>
            <a:ext cx="9753600" cy="954107"/>
          </a:xfrm>
          <a:prstGeom prst="rect">
            <a:avLst/>
          </a:prstGeom>
        </p:spPr>
        <p:txBody>
          <a:bodyPr wrap="square">
            <a:spAutoFit/>
          </a:bodyPr>
          <a:lstStyle/>
          <a:p>
            <a:pPr algn="just" rtl="0"/>
            <a:r>
              <a:rPr lang="en-US" sz="2800" dirty="0">
                <a:ea typeface="Calibri"/>
                <a:cs typeface="Arial"/>
              </a:rPr>
              <a:t>Horizontal winds play a significant role in transport and dilution of pollutants</a:t>
            </a:r>
          </a:p>
        </p:txBody>
      </p:sp>
    </p:spTree>
    <p:extLst>
      <p:ext uri="{BB962C8B-B14F-4D97-AF65-F5344CB8AC3E}">
        <p14:creationId xmlns:p14="http://schemas.microsoft.com/office/powerpoint/2010/main" val="38363257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4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304800" y="304800"/>
            <a:ext cx="7391400" cy="5632311"/>
          </a:xfrm>
          <a:prstGeom prst="rect">
            <a:avLst/>
          </a:prstGeom>
          <a:noFill/>
        </p:spPr>
        <p:txBody>
          <a:bodyPr wrap="square" rtlCol="1">
            <a:spAutoFit/>
          </a:bodyPr>
          <a:lstStyle/>
          <a:p>
            <a:pPr algn="l"/>
            <a:r>
              <a:rPr lang="en-US" sz="2400" b="1" dirty="0">
                <a:solidFill>
                  <a:srgbClr val="C00000"/>
                </a:solidFill>
                <a:latin typeface="Times New Roman"/>
                <a:cs typeface="Times New Roman"/>
              </a:rPr>
              <a:t>High pressure ( Anticyclones):</a:t>
            </a:r>
          </a:p>
          <a:p>
            <a:pPr marL="800100" lvl="1" indent="-342900" algn="l" rtl="0">
              <a:buFont typeface="Arial" pitchFamily="34" charset="0"/>
              <a:buChar char="•"/>
            </a:pPr>
            <a:r>
              <a:rPr lang="en-US" sz="2400" dirty="0">
                <a:cs typeface="Times New Roman" pitchFamily="18" charset="0"/>
              </a:rPr>
              <a:t>Anticyclones may significantly affect the dispersion of pollutants over </a:t>
            </a:r>
            <a:r>
              <a:rPr lang="en-US" sz="2400" dirty="0" smtClean="0">
                <a:cs typeface="Times New Roman" pitchFamily="18" charset="0"/>
              </a:rPr>
              <a:t>large </a:t>
            </a:r>
            <a:r>
              <a:rPr lang="en-US" sz="2400" dirty="0">
                <a:cs typeface="Times New Roman" pitchFamily="18" charset="0"/>
              </a:rPr>
              <a:t>regions </a:t>
            </a:r>
          </a:p>
          <a:p>
            <a:pPr marL="800100" lvl="1" indent="-342900" algn="l" rtl="0">
              <a:buFont typeface="Arial" pitchFamily="34" charset="0"/>
              <a:buChar char="•"/>
            </a:pPr>
            <a:r>
              <a:rPr lang="en-US" sz="2400" dirty="0">
                <a:cs typeface="Times New Roman" pitchFamily="18" charset="0"/>
              </a:rPr>
              <a:t>Cool air descends from aloft to form a tropical Hadley cell</a:t>
            </a:r>
          </a:p>
          <a:p>
            <a:pPr marL="800100" lvl="1" indent="-342900" algn="l" rtl="0">
              <a:buFont typeface="Arial" pitchFamily="34" charset="0"/>
              <a:buChar char="•"/>
            </a:pPr>
            <a:r>
              <a:rPr lang="en-US" sz="2400" dirty="0">
                <a:cs typeface="Times New Roman" pitchFamily="18" charset="0"/>
              </a:rPr>
              <a:t>This descending is subsiding air produces semi permanent marine high pressure </a:t>
            </a:r>
            <a:r>
              <a:rPr lang="en-US" sz="2400" dirty="0" smtClean="0">
                <a:cs typeface="Times New Roman" pitchFamily="18" charset="0"/>
              </a:rPr>
              <a:t>systems major  </a:t>
            </a:r>
            <a:r>
              <a:rPr lang="en-US" sz="2400" dirty="0">
                <a:cs typeface="Times New Roman" pitchFamily="18" charset="0"/>
              </a:rPr>
              <a:t>world's major oceans</a:t>
            </a:r>
          </a:p>
          <a:p>
            <a:pPr marL="800100" lvl="1" indent="-342900" algn="l" rtl="0">
              <a:buFont typeface="Arial" pitchFamily="34" charset="0"/>
              <a:buChar char="•"/>
            </a:pPr>
            <a:r>
              <a:rPr lang="en-US" sz="2400" dirty="0">
                <a:cs typeface="Times New Roman" pitchFamily="18" charset="0"/>
              </a:rPr>
              <a:t>The subtropical marine high shift </a:t>
            </a:r>
            <a:r>
              <a:rPr lang="en-US" sz="2400" dirty="0" smtClean="0">
                <a:cs typeface="Times New Roman" pitchFamily="18" charset="0"/>
              </a:rPr>
              <a:t>this </a:t>
            </a:r>
            <a:r>
              <a:rPr lang="en-US" sz="2400" dirty="0">
                <a:cs typeface="Times New Roman" pitchFamily="18" charset="0"/>
              </a:rPr>
              <a:t>position toward the poles in summer &amp; the equator in winter</a:t>
            </a:r>
          </a:p>
          <a:p>
            <a:pPr marL="800100" lvl="1" indent="-342900" algn="l" rtl="0">
              <a:buFont typeface="Arial" pitchFamily="34" charset="0"/>
              <a:buChar char="•"/>
            </a:pPr>
            <a:r>
              <a:rPr lang="en-US" sz="2400" dirty="0">
                <a:cs typeface="Times New Roman" pitchFamily="18" charset="0"/>
              </a:rPr>
              <a:t>As the cool air descends , it is warmed adiabatically so that air aloft has a higher temperature than that below </a:t>
            </a:r>
            <a:endParaRPr lang="en-US" sz="2400" dirty="0" smtClean="0">
              <a:cs typeface="Times New Roman" pitchFamily="18" charset="0"/>
            </a:endParaRPr>
          </a:p>
          <a:p>
            <a:pPr marL="800100" lvl="1" indent="-342900" algn="l" rtl="0">
              <a:buFont typeface="Arial" pitchFamily="34" charset="0"/>
              <a:buChar char="•"/>
            </a:pPr>
            <a:r>
              <a:rPr lang="en-US" sz="2400" dirty="0" smtClean="0">
                <a:cs typeface="Times New Roman" pitchFamily="18" charset="0"/>
              </a:rPr>
              <a:t>This </a:t>
            </a:r>
            <a:r>
              <a:rPr lang="en-US" sz="2400" dirty="0">
                <a:cs typeface="Times New Roman" pitchFamily="18" charset="0"/>
              </a:rPr>
              <a:t>results in a subsidence inversion</a:t>
            </a:r>
          </a:p>
        </p:txBody>
      </p:sp>
    </p:spTree>
    <p:extLst>
      <p:ext uri="{BB962C8B-B14F-4D97-AF65-F5344CB8AC3E}">
        <p14:creationId xmlns:p14="http://schemas.microsoft.com/office/powerpoint/2010/main" val="288930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8" descr="17-01Figure_L.jpg"/>
          <p:cNvPicPr>
            <a:picLocks noChangeAspect="1" noChangeArrowheads="1"/>
          </p:cNvPicPr>
          <p:nvPr/>
        </p:nvPicPr>
        <p:blipFill>
          <a:blip r:embed="rId2" cstate="print"/>
          <a:srcRect/>
          <a:stretch>
            <a:fillRect/>
          </a:stretch>
        </p:blipFill>
        <p:spPr bwMode="auto">
          <a:xfrm>
            <a:off x="228600" y="1143000"/>
            <a:ext cx="8458200" cy="5715000"/>
          </a:xfrm>
          <a:prstGeom prst="rect">
            <a:avLst/>
          </a:prstGeom>
          <a:noFill/>
          <a:ln w="9525">
            <a:noFill/>
            <a:miter lim="800000"/>
            <a:headEnd/>
            <a:tailEnd/>
          </a:ln>
        </p:spPr>
      </p:pic>
      <p:sp>
        <p:nvSpPr>
          <p:cNvPr id="5" name="Rectangle 4"/>
          <p:cNvSpPr/>
          <p:nvPr/>
        </p:nvSpPr>
        <p:spPr>
          <a:xfrm>
            <a:off x="3248080" y="533400"/>
            <a:ext cx="2647841" cy="523220"/>
          </a:xfrm>
          <a:prstGeom prst="rect">
            <a:avLst/>
          </a:prstGeom>
        </p:spPr>
        <p:txBody>
          <a:bodyPr wrap="none">
            <a:spAutoFit/>
          </a:bodyPr>
          <a:lstStyle/>
          <a:p>
            <a:pPr algn="l"/>
            <a:r>
              <a:rPr lang="en-US" sz="2800" b="1" dirty="0" smtClean="0">
                <a:solidFill>
                  <a:srgbClr val="C00000"/>
                </a:solidFill>
              </a:rPr>
              <a:t>The Atmosphere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74462" y="-4465"/>
            <a:ext cx="2140138" cy="461665"/>
          </a:xfrm>
          <a:prstGeom prst="rect">
            <a:avLst/>
          </a:prstGeom>
        </p:spPr>
        <p:txBody>
          <a:bodyPr wrap="none">
            <a:spAutoFit/>
          </a:bodyPr>
          <a:lstStyle/>
          <a:p>
            <a:r>
              <a:rPr lang="en-US" sz="2400" b="1" dirty="0" smtClean="0">
                <a:solidFill>
                  <a:srgbClr val="C00000"/>
                </a:solidFill>
                <a:latin typeface="Arial" pitchFamily="34" charset="0"/>
                <a:cs typeface="Times New Roman" pitchFamily="18" charset="0"/>
              </a:rPr>
              <a:t>Water Bodies</a:t>
            </a:r>
            <a:endParaRPr lang="ar-EG" sz="2400" b="1" dirty="0">
              <a:solidFill>
                <a:srgbClr val="C00000"/>
              </a:solidFill>
            </a:endParaRPr>
          </a:p>
        </p:txBody>
      </p:sp>
      <p:sp>
        <p:nvSpPr>
          <p:cNvPr id="6" name="Rectangle 5"/>
          <p:cNvSpPr/>
          <p:nvPr/>
        </p:nvSpPr>
        <p:spPr>
          <a:xfrm>
            <a:off x="228600" y="533400"/>
            <a:ext cx="8382000" cy="1569660"/>
          </a:xfrm>
          <a:prstGeom prst="rect">
            <a:avLst/>
          </a:prstGeom>
        </p:spPr>
        <p:txBody>
          <a:bodyPr wrap="square">
            <a:spAutoFit/>
          </a:bodyPr>
          <a:lstStyle/>
          <a:p>
            <a:pPr marL="292100" indent="-292100" algn="just" rtl="0">
              <a:buClr>
                <a:srgbClr val="389700"/>
              </a:buClr>
              <a:buFont typeface="Monotype Sorts" charset="2"/>
              <a:buNone/>
            </a:pPr>
            <a:r>
              <a:rPr lang="en-US" dirty="0" smtClean="0">
                <a:latin typeface="Arial" pitchFamily="34" charset="0"/>
                <a:sym typeface="Wingdings" pitchFamily="2" charset="2"/>
              </a:rPr>
              <a:t>  </a:t>
            </a:r>
            <a:r>
              <a:rPr lang="en-US" sz="2400" b="1" dirty="0" smtClean="0">
                <a:solidFill>
                  <a:srgbClr val="002060"/>
                </a:solidFill>
                <a:cs typeface="Times New Roman" pitchFamily="18" charset="0"/>
              </a:rPr>
              <a:t>Large bodies of water </a:t>
            </a:r>
            <a:r>
              <a:rPr lang="en-US" sz="2400" dirty="0" smtClean="0">
                <a:cs typeface="Times New Roman" pitchFamily="18" charset="0"/>
              </a:rPr>
              <a:t>such as lakes and oceans have an </a:t>
            </a:r>
            <a:r>
              <a:rPr lang="en-US" sz="2400" b="1" dirty="0" smtClean="0">
                <a:solidFill>
                  <a:srgbClr val="00B0F0"/>
                </a:solidFill>
                <a:cs typeface="Times New Roman" pitchFamily="18" charset="0"/>
              </a:rPr>
              <a:t>important effect on the temperature </a:t>
            </a:r>
            <a:r>
              <a:rPr lang="en-US" sz="2400" b="1" dirty="0">
                <a:solidFill>
                  <a:srgbClr val="00B0F0"/>
                </a:solidFill>
                <a:cs typeface="Times New Roman" pitchFamily="18" charset="0"/>
              </a:rPr>
              <a:t>of an area </a:t>
            </a:r>
            <a:r>
              <a:rPr lang="en-US" sz="2400" b="1" dirty="0" smtClean="0">
                <a:solidFill>
                  <a:srgbClr val="00B050"/>
                </a:solidFill>
                <a:cs typeface="Times New Roman" pitchFamily="18" charset="0"/>
              </a:rPr>
              <a:t>because</a:t>
            </a:r>
            <a:r>
              <a:rPr lang="en-US" sz="2400" dirty="0" smtClean="0">
                <a:cs typeface="Times New Roman" pitchFamily="18" charset="0"/>
              </a:rPr>
              <a:t> the temperature of the </a:t>
            </a:r>
            <a:r>
              <a:rPr lang="en-US" sz="2400" b="1" dirty="0" smtClean="0">
                <a:solidFill>
                  <a:srgbClr val="FF0066"/>
                </a:solidFill>
                <a:cs typeface="Times New Roman" pitchFamily="18" charset="0"/>
              </a:rPr>
              <a:t>water body </a:t>
            </a:r>
            <a:r>
              <a:rPr lang="en-US" sz="2400" b="1" dirty="0" smtClean="0">
                <a:solidFill>
                  <a:srgbClr val="002060"/>
                </a:solidFill>
                <a:cs typeface="Times New Roman" pitchFamily="18" charset="0"/>
              </a:rPr>
              <a:t>influences</a:t>
            </a:r>
            <a:r>
              <a:rPr lang="en-US" sz="2400" dirty="0" smtClean="0">
                <a:cs typeface="Times New Roman" pitchFamily="18" charset="0"/>
              </a:rPr>
              <a:t> </a:t>
            </a:r>
            <a:r>
              <a:rPr lang="en-US" sz="2400" b="1" dirty="0">
                <a:solidFill>
                  <a:srgbClr val="FF0066"/>
                </a:solidFill>
                <a:cs typeface="Times New Roman" pitchFamily="18" charset="0"/>
              </a:rPr>
              <a:t>the temperature of the air above it.</a:t>
            </a:r>
          </a:p>
        </p:txBody>
      </p:sp>
      <p:sp>
        <p:nvSpPr>
          <p:cNvPr id="7" name="Rectangle 6"/>
          <p:cNvSpPr/>
          <p:nvPr/>
        </p:nvSpPr>
        <p:spPr>
          <a:xfrm>
            <a:off x="457200" y="2129135"/>
            <a:ext cx="3757760" cy="461665"/>
          </a:xfrm>
          <a:prstGeom prst="rect">
            <a:avLst/>
          </a:prstGeom>
        </p:spPr>
        <p:txBody>
          <a:bodyPr wrap="none">
            <a:spAutoFit/>
          </a:bodyPr>
          <a:lstStyle/>
          <a:p>
            <a:r>
              <a:rPr lang="en-US" sz="2400" b="1" dirty="0" smtClean="0">
                <a:solidFill>
                  <a:srgbClr val="C00000"/>
                </a:solidFill>
                <a:latin typeface="Arial" pitchFamily="34" charset="0"/>
                <a:cs typeface="Times New Roman" pitchFamily="18" charset="0"/>
              </a:rPr>
              <a:t>Atmospheric Circulation</a:t>
            </a:r>
            <a:endParaRPr lang="ar-EG" sz="2400" b="1" dirty="0">
              <a:solidFill>
                <a:srgbClr val="C00000"/>
              </a:solidFill>
              <a:latin typeface="Arial" pitchFamily="34" charset="0"/>
              <a:cs typeface="Times New Roman" pitchFamily="18" charset="0"/>
            </a:endParaRPr>
          </a:p>
        </p:txBody>
      </p:sp>
      <p:sp>
        <p:nvSpPr>
          <p:cNvPr id="8" name="Rectangle 7"/>
          <p:cNvSpPr/>
          <p:nvPr/>
        </p:nvSpPr>
        <p:spPr>
          <a:xfrm>
            <a:off x="304800" y="2667000"/>
            <a:ext cx="7848600" cy="830997"/>
          </a:xfrm>
          <a:prstGeom prst="rect">
            <a:avLst/>
          </a:prstGeom>
        </p:spPr>
        <p:txBody>
          <a:bodyPr wrap="square">
            <a:spAutoFit/>
          </a:bodyPr>
          <a:lstStyle/>
          <a:p>
            <a:pPr algn="l" rtl="0"/>
            <a:r>
              <a:rPr lang="en-US" sz="2400" b="1" dirty="0" smtClean="0">
                <a:solidFill>
                  <a:srgbClr val="002060"/>
                </a:solidFill>
                <a:cs typeface="Times New Roman" pitchFamily="18" charset="0"/>
              </a:rPr>
              <a:t>Global winds </a:t>
            </a:r>
            <a:r>
              <a:rPr lang="en-US" sz="2400" dirty="0" smtClean="0">
                <a:cs typeface="Times New Roman" pitchFamily="18" charset="0"/>
              </a:rPr>
              <a:t>are another factor that influences climate because they distribute </a:t>
            </a:r>
            <a:r>
              <a:rPr lang="en-US" sz="2400" b="1" dirty="0" smtClean="0">
                <a:solidFill>
                  <a:srgbClr val="FF0066"/>
                </a:solidFill>
                <a:cs typeface="Times New Roman" pitchFamily="18" charset="0"/>
              </a:rPr>
              <a:t>heat and moisture</a:t>
            </a:r>
            <a:r>
              <a:rPr lang="en-US" sz="2400" dirty="0" smtClean="0">
                <a:cs typeface="Times New Roman" pitchFamily="18" charset="0"/>
              </a:rPr>
              <a:t> around Earth</a:t>
            </a:r>
            <a:r>
              <a:rPr lang="en-US" dirty="0" smtClean="0">
                <a:latin typeface="Arial" pitchFamily="34" charset="0"/>
                <a:cs typeface="Times New Roman" pitchFamily="18" charset="0"/>
              </a:rPr>
              <a:t>.</a:t>
            </a:r>
            <a:endParaRPr lang="ar-EG" dirty="0"/>
          </a:p>
        </p:txBody>
      </p:sp>
      <p:sp>
        <p:nvSpPr>
          <p:cNvPr id="9" name="Rectangle 8"/>
          <p:cNvSpPr/>
          <p:nvPr/>
        </p:nvSpPr>
        <p:spPr>
          <a:xfrm>
            <a:off x="340369" y="3581400"/>
            <a:ext cx="3774431" cy="461665"/>
          </a:xfrm>
          <a:prstGeom prst="rect">
            <a:avLst/>
          </a:prstGeom>
        </p:spPr>
        <p:txBody>
          <a:bodyPr wrap="none">
            <a:spAutoFit/>
          </a:bodyPr>
          <a:lstStyle/>
          <a:p>
            <a:r>
              <a:rPr lang="en-US" sz="2400" b="1" dirty="0" smtClean="0">
                <a:solidFill>
                  <a:srgbClr val="008000"/>
                </a:solidFill>
                <a:latin typeface="Arial" pitchFamily="34" charset="0"/>
                <a:cs typeface="Times New Roman" pitchFamily="18" charset="0"/>
              </a:rPr>
              <a:t>Humid Tropical Climates</a:t>
            </a:r>
            <a:endParaRPr lang="en-US" sz="2400" b="1" dirty="0">
              <a:solidFill>
                <a:srgbClr val="008000"/>
              </a:solidFill>
              <a:latin typeface="Arial" pitchFamily="34" charset="0"/>
              <a:cs typeface="Times New Roman" pitchFamily="18" charset="0"/>
            </a:endParaRPr>
          </a:p>
        </p:txBody>
      </p:sp>
      <p:sp>
        <p:nvSpPr>
          <p:cNvPr id="10" name="Rectangle 9"/>
          <p:cNvSpPr/>
          <p:nvPr/>
        </p:nvSpPr>
        <p:spPr>
          <a:xfrm>
            <a:off x="381000" y="4038600"/>
            <a:ext cx="8382000" cy="1200329"/>
          </a:xfrm>
          <a:prstGeom prst="rect">
            <a:avLst/>
          </a:prstGeom>
        </p:spPr>
        <p:txBody>
          <a:bodyPr wrap="square">
            <a:spAutoFit/>
          </a:bodyPr>
          <a:lstStyle/>
          <a:p>
            <a:pPr algn="l" rtl="0"/>
            <a:r>
              <a:rPr lang="en-US" sz="2400" dirty="0" smtClean="0">
                <a:cs typeface="Times New Roman" pitchFamily="18" charset="0"/>
              </a:rPr>
              <a:t>Humid tropical climates are without winters. </a:t>
            </a:r>
          </a:p>
          <a:p>
            <a:pPr algn="l" rtl="0"/>
            <a:r>
              <a:rPr lang="en-US" sz="2400" dirty="0" smtClean="0">
                <a:cs typeface="Times New Roman" pitchFamily="18" charset="0"/>
              </a:rPr>
              <a:t>Every month in such a climate has a mean temperature above 18</a:t>
            </a:r>
            <a:r>
              <a:rPr lang="en-US" sz="2400" baseline="40000" dirty="0" smtClean="0">
                <a:cs typeface="Times New Roman" pitchFamily="18" charset="0"/>
              </a:rPr>
              <a:t>o</a:t>
            </a:r>
            <a:r>
              <a:rPr lang="en-US" sz="2400" dirty="0" smtClean="0">
                <a:cs typeface="Times New Roman" pitchFamily="18" charset="0"/>
              </a:rPr>
              <a:t>C. The amount of precipitation can exceed 200 cm per year</a:t>
            </a:r>
            <a:endParaRPr lang="ar-EG" sz="2400" dirty="0"/>
          </a:p>
        </p:txBody>
      </p:sp>
      <p:sp>
        <p:nvSpPr>
          <p:cNvPr id="11" name="Rectangle 10"/>
          <p:cNvSpPr/>
          <p:nvPr/>
        </p:nvSpPr>
        <p:spPr>
          <a:xfrm>
            <a:off x="533400" y="5334000"/>
            <a:ext cx="2007153" cy="461665"/>
          </a:xfrm>
          <a:prstGeom prst="rect">
            <a:avLst/>
          </a:prstGeom>
        </p:spPr>
        <p:txBody>
          <a:bodyPr wrap="none">
            <a:spAutoFit/>
          </a:bodyPr>
          <a:lstStyle/>
          <a:p>
            <a:pPr marL="457200" indent="-457200">
              <a:buClr>
                <a:srgbClr val="389700"/>
              </a:buClr>
              <a:buFont typeface="Monotype Sorts" charset="2"/>
              <a:buNone/>
            </a:pPr>
            <a:r>
              <a:rPr lang="en-US" sz="2400" b="1" dirty="0" smtClean="0">
                <a:solidFill>
                  <a:srgbClr val="008000"/>
                </a:solidFill>
                <a:latin typeface="Arial" pitchFamily="34" charset="0"/>
                <a:cs typeface="Times New Roman" pitchFamily="18" charset="0"/>
              </a:rPr>
              <a:t>Wet Tropical</a:t>
            </a:r>
            <a:endParaRPr lang="en-US" sz="2400" b="1" dirty="0">
              <a:solidFill>
                <a:srgbClr val="008000"/>
              </a:solidFill>
              <a:latin typeface="Arial" pitchFamily="34" charset="0"/>
              <a:cs typeface="Times New Roman" pitchFamily="18" charset="0"/>
            </a:endParaRPr>
          </a:p>
        </p:txBody>
      </p:sp>
      <p:sp>
        <p:nvSpPr>
          <p:cNvPr id="12" name="Rectangle 11"/>
          <p:cNvSpPr/>
          <p:nvPr/>
        </p:nvSpPr>
        <p:spPr>
          <a:xfrm>
            <a:off x="228600" y="5867400"/>
            <a:ext cx="8229600" cy="830997"/>
          </a:xfrm>
          <a:prstGeom prst="rect">
            <a:avLst/>
          </a:prstGeom>
        </p:spPr>
        <p:txBody>
          <a:bodyPr wrap="square">
            <a:spAutoFit/>
          </a:bodyPr>
          <a:lstStyle/>
          <a:p>
            <a:pPr algn="l" rtl="0"/>
            <a:r>
              <a:rPr lang="en-US" sz="2400" b="1" dirty="0" smtClean="0">
                <a:solidFill>
                  <a:srgbClr val="FF0066"/>
                </a:solidFill>
                <a:cs typeface="Times New Roman" pitchFamily="18" charset="0"/>
              </a:rPr>
              <a:t>Wet tropical climates </a:t>
            </a:r>
            <a:r>
              <a:rPr lang="en-US" sz="2400" dirty="0" smtClean="0">
                <a:cs typeface="Times New Roman" pitchFamily="18" charset="0"/>
              </a:rPr>
              <a:t>have </a:t>
            </a:r>
            <a:r>
              <a:rPr lang="en-US" sz="2400" b="1" dirty="0" smtClean="0">
                <a:solidFill>
                  <a:srgbClr val="002060"/>
                </a:solidFill>
                <a:cs typeface="Times New Roman" pitchFamily="18" charset="0"/>
              </a:rPr>
              <a:t>high temperatures </a:t>
            </a:r>
            <a:r>
              <a:rPr lang="en-US" sz="2400" dirty="0" smtClean="0">
                <a:cs typeface="Times New Roman" pitchFamily="18" charset="0"/>
              </a:rPr>
              <a:t>and much </a:t>
            </a:r>
            <a:r>
              <a:rPr lang="en-US" sz="2400" b="1" dirty="0" smtClean="0">
                <a:solidFill>
                  <a:srgbClr val="002060"/>
                </a:solidFill>
                <a:cs typeface="Times New Roman" pitchFamily="18" charset="0"/>
              </a:rPr>
              <a:t>annual precipitation</a:t>
            </a:r>
            <a:endParaRPr lang="ar-EG" sz="2400" b="1" dirty="0" smtClean="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object 3"/>
          <p:cNvSpPr>
            <a:spLocks noChangeArrowheads="1"/>
          </p:cNvSpPr>
          <p:nvPr/>
        </p:nvSpPr>
        <p:spPr bwMode="auto">
          <a:xfrm>
            <a:off x="-76200" y="1295400"/>
            <a:ext cx="3657600" cy="45720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6" name="Rectangle 5"/>
          <p:cNvSpPr/>
          <p:nvPr/>
        </p:nvSpPr>
        <p:spPr>
          <a:xfrm>
            <a:off x="381000" y="533399"/>
            <a:ext cx="3657600" cy="444032"/>
          </a:xfrm>
          <a:prstGeom prst="rect">
            <a:avLst/>
          </a:prstGeom>
        </p:spPr>
        <p:txBody>
          <a:bodyPr wrap="square">
            <a:spAutoFit/>
          </a:bodyPr>
          <a:lstStyle/>
          <a:p>
            <a:pPr marL="11397" algn="l" rtl="0">
              <a:lnSpc>
                <a:spcPts val="2659"/>
              </a:lnSpc>
              <a:spcBef>
                <a:spcPts val="135"/>
              </a:spcBef>
            </a:pPr>
            <a:r>
              <a:rPr lang="ar-EG" sz="2800" b="1" dirty="0" smtClean="0">
                <a:solidFill>
                  <a:srgbClr val="C00000"/>
                </a:solidFill>
              </a:rPr>
              <a:t>Clouds </a:t>
            </a:r>
            <a:r>
              <a:rPr lang="en-US" sz="2800" b="1" dirty="0" smtClean="0">
                <a:solidFill>
                  <a:srgbClr val="C00000"/>
                </a:solidFill>
              </a:rPr>
              <a:t> and </a:t>
            </a:r>
            <a:r>
              <a:rPr lang="ar-EG" sz="2800" b="1" dirty="0" smtClean="0">
                <a:solidFill>
                  <a:srgbClr val="C00000"/>
                </a:solidFill>
              </a:rPr>
              <a:t>Aerosols</a:t>
            </a:r>
          </a:p>
        </p:txBody>
      </p:sp>
      <p:sp>
        <p:nvSpPr>
          <p:cNvPr id="8" name="Rectangle 7"/>
          <p:cNvSpPr/>
          <p:nvPr/>
        </p:nvSpPr>
        <p:spPr>
          <a:xfrm>
            <a:off x="3581400" y="1295400"/>
            <a:ext cx="5562600" cy="5704767"/>
          </a:xfrm>
          <a:prstGeom prst="rect">
            <a:avLst/>
          </a:prstGeom>
        </p:spPr>
        <p:txBody>
          <a:bodyPr wrap="square">
            <a:spAutoFit/>
          </a:bodyPr>
          <a:lstStyle/>
          <a:p>
            <a:pPr marL="11397" algn="l" rtl="0">
              <a:lnSpc>
                <a:spcPts val="2659"/>
              </a:lnSpc>
              <a:spcBef>
                <a:spcPts val="135"/>
              </a:spcBef>
            </a:pPr>
            <a:r>
              <a:rPr lang="ar-EG" sz="2400" b="1" dirty="0" smtClean="0">
                <a:solidFill>
                  <a:srgbClr val="002060"/>
                </a:solidFill>
                <a:cs typeface="Times New Roman" pitchFamily="18" charset="0"/>
              </a:rPr>
              <a:t>Atmospheric water (H</a:t>
            </a:r>
            <a:r>
              <a:rPr lang="en-US" sz="2400" b="1" baseline="-21000" dirty="0">
                <a:solidFill>
                  <a:srgbClr val="002060"/>
                </a:solidFill>
                <a:cs typeface="Times New Roman" pitchFamily="18" charset="0"/>
              </a:rPr>
              <a:t>2</a:t>
            </a:r>
            <a:r>
              <a:rPr lang="ar-EG" sz="2400" b="1" dirty="0" smtClean="0">
                <a:solidFill>
                  <a:srgbClr val="002060"/>
                </a:solidFill>
                <a:cs typeface="Times New Roman" pitchFamily="18" charset="0"/>
              </a:rPr>
              <a:t>O) has three thermodynamic phases</a:t>
            </a:r>
            <a:r>
              <a:rPr lang="ar-EG" sz="2400" b="1" dirty="0" smtClean="0">
                <a:cs typeface="Times New Roman" pitchFamily="18" charset="0"/>
              </a:rPr>
              <a:t>:  </a:t>
            </a:r>
            <a:r>
              <a:rPr lang="en-US" sz="2400" b="1" dirty="0" smtClean="0">
                <a:cs typeface="Times New Roman" pitchFamily="18" charset="0"/>
              </a:rPr>
              <a:t> may be found in certain cloud</a:t>
            </a:r>
            <a:endParaRPr lang="ar-EG" sz="2400" b="1" dirty="0" smtClean="0">
              <a:cs typeface="Times New Roman" pitchFamily="18" charset="0"/>
            </a:endParaRPr>
          </a:p>
          <a:p>
            <a:pPr marL="11397" algn="l" rtl="0">
              <a:lnSpc>
                <a:spcPts val="2659"/>
              </a:lnSpc>
              <a:spcBef>
                <a:spcPts val="135"/>
              </a:spcBef>
              <a:buFont typeface="Wingdings" pitchFamily="2" charset="2"/>
              <a:buChar char="§"/>
            </a:pPr>
            <a:r>
              <a:rPr lang="ar-EG" sz="2400" b="1" dirty="0" smtClean="0">
                <a:solidFill>
                  <a:srgbClr val="FF0066"/>
                </a:solidFill>
                <a:cs typeface="Times New Roman" pitchFamily="18" charset="0"/>
              </a:rPr>
              <a:t>water vapor </a:t>
            </a:r>
            <a:r>
              <a:rPr lang="ar-EG" sz="2400" dirty="0" smtClean="0">
                <a:cs typeface="Times New Roman" pitchFamily="18" charset="0"/>
              </a:rPr>
              <a:t>in molecular form</a:t>
            </a:r>
            <a:r>
              <a:rPr lang="ar-EG"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4</a:t>
            </a:r>
            <a:r>
              <a:rPr lang="ar-EG"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10</a:t>
            </a:r>
            <a:r>
              <a:rPr lang="el-GR" sz="2400" dirty="0" smtClean="0">
                <a:latin typeface="Times New Roman" pitchFamily="18" charset="0"/>
                <a:cs typeface="Times New Roman" pitchFamily="18" charset="0"/>
              </a:rPr>
              <a:t>μ</a:t>
            </a:r>
            <a:r>
              <a:rPr lang="en-US" sz="2400" dirty="0" smtClean="0">
                <a:latin typeface="Times New Roman" pitchFamily="18" charset="0"/>
                <a:cs typeface="Times New Roman" pitchFamily="18" charset="0"/>
              </a:rPr>
              <a:t>m</a:t>
            </a:r>
            <a:r>
              <a:rPr lang="en-US" sz="2400" dirty="0" smtClean="0">
                <a:cs typeface="Times New Roman" pitchFamily="18" charset="0"/>
              </a:rPr>
              <a:t>) </a:t>
            </a:r>
          </a:p>
          <a:p>
            <a:pPr marL="11397" algn="l" rtl="0">
              <a:lnSpc>
                <a:spcPts val="2659"/>
              </a:lnSpc>
              <a:spcBef>
                <a:spcPts val="135"/>
              </a:spcBef>
              <a:buFont typeface="Wingdings" pitchFamily="2" charset="2"/>
              <a:buChar char="§"/>
            </a:pPr>
            <a:r>
              <a:rPr lang="en-US" sz="2400" b="1" dirty="0" smtClean="0">
                <a:solidFill>
                  <a:srgbClr val="FF0066"/>
                </a:solidFill>
                <a:cs typeface="Times New Roman" pitchFamily="18" charset="0"/>
              </a:rPr>
              <a:t>liquid water</a:t>
            </a:r>
            <a:r>
              <a:rPr lang="ar-EG" sz="2400" b="1" dirty="0" smtClean="0">
                <a:solidFill>
                  <a:srgbClr val="FF0066"/>
                </a:solidFill>
                <a:cs typeface="Times New Roman" pitchFamily="18" charset="0"/>
              </a:rPr>
              <a:t> </a:t>
            </a:r>
            <a:r>
              <a:rPr lang="ar-EG" sz="2400" dirty="0" smtClean="0">
                <a:cs typeface="Times New Roman" pitchFamily="18" charset="0"/>
              </a:rPr>
              <a:t>droplets in spherical shape </a:t>
            </a:r>
            <a:r>
              <a:rPr lang="en-US" sz="2400" dirty="0" smtClean="0">
                <a:cs typeface="Times New Roman" pitchFamily="18" charset="0"/>
              </a:rPr>
              <a:t> (~ 1-20 µm)</a:t>
            </a:r>
            <a:endParaRPr lang="ar-EG" sz="2400" dirty="0" smtClean="0">
              <a:cs typeface="Times New Roman" pitchFamily="18" charset="0"/>
            </a:endParaRPr>
          </a:p>
          <a:p>
            <a:pPr marL="11397" algn="l" rtl="0">
              <a:lnSpc>
                <a:spcPts val="2659"/>
              </a:lnSpc>
              <a:spcBef>
                <a:spcPts val="135"/>
              </a:spcBef>
              <a:buFont typeface="Wingdings" pitchFamily="2" charset="2"/>
              <a:buChar char="§"/>
            </a:pPr>
            <a:r>
              <a:rPr lang="ar-EG" sz="2400" b="1" dirty="0" smtClean="0">
                <a:solidFill>
                  <a:srgbClr val="FF0066"/>
                </a:solidFill>
                <a:cs typeface="Times New Roman" pitchFamily="18" charset="0"/>
              </a:rPr>
              <a:t>ice crystals </a:t>
            </a:r>
            <a:r>
              <a:rPr lang="ar-EG" sz="2400" dirty="0" smtClean="0">
                <a:cs typeface="Times New Roman" pitchFamily="18" charset="0"/>
              </a:rPr>
              <a:t>in various shapes (~  10-1000 μm. (</a:t>
            </a:r>
          </a:p>
          <a:p>
            <a:pPr marL="11397" algn="l" rtl="0">
              <a:lnSpc>
                <a:spcPct val="96000"/>
              </a:lnSpc>
              <a:spcBef>
                <a:spcPts val="45"/>
              </a:spcBef>
            </a:pPr>
            <a:endParaRPr lang="ar-EG" sz="2400" b="1" dirty="0" smtClean="0">
              <a:cs typeface="Times New Roman" pitchFamily="18" charset="0"/>
            </a:endParaRPr>
          </a:p>
          <a:p>
            <a:pPr marL="11397" algn="l" rtl="0">
              <a:lnSpc>
                <a:spcPts val="2659"/>
              </a:lnSpc>
              <a:spcBef>
                <a:spcPts val="135"/>
              </a:spcBef>
              <a:buFont typeface="Wingdings" pitchFamily="2" charset="2"/>
              <a:buChar char="§"/>
            </a:pPr>
            <a:r>
              <a:rPr lang="ar-EG" sz="2400" dirty="0" smtClean="0">
                <a:cs typeface="Times New Roman" pitchFamily="18" charset="0"/>
              </a:rPr>
              <a:t>Formation of water droplets and ice crystals requires the presence of aerosols as nuclei.</a:t>
            </a:r>
          </a:p>
          <a:p>
            <a:pPr marL="11397" algn="l" rtl="0">
              <a:lnSpc>
                <a:spcPts val="2659"/>
              </a:lnSpc>
              <a:spcBef>
                <a:spcPts val="135"/>
              </a:spcBef>
              <a:buFont typeface="Wingdings" pitchFamily="2" charset="2"/>
              <a:buChar char="§"/>
            </a:pPr>
            <a:r>
              <a:rPr lang="en-US" sz="2400" dirty="0" smtClean="0">
                <a:cs typeface="Times New Roman" pitchFamily="18" charset="0"/>
              </a:rPr>
              <a:t>Transformation of H</a:t>
            </a:r>
            <a:r>
              <a:rPr lang="en-US" sz="2400" baseline="-25000" dirty="0" smtClean="0">
                <a:cs typeface="Times New Roman" pitchFamily="18" charset="0"/>
              </a:rPr>
              <a:t>2</a:t>
            </a:r>
            <a:r>
              <a:rPr lang="en-US" sz="2400" dirty="0" smtClean="0">
                <a:cs typeface="Times New Roman" pitchFamily="18" charset="0"/>
              </a:rPr>
              <a:t>O from one phase to another call </a:t>
            </a:r>
            <a:r>
              <a:rPr lang="en-US" sz="2400" b="1" dirty="0" smtClean="0">
                <a:solidFill>
                  <a:srgbClr val="FF0000"/>
                </a:solidFill>
                <a:cs typeface="Times New Roman" pitchFamily="18" charset="0"/>
              </a:rPr>
              <a:t>Weather</a:t>
            </a:r>
          </a:p>
          <a:p>
            <a:pPr marL="11397" algn="l" rtl="0">
              <a:lnSpc>
                <a:spcPts val="2670"/>
              </a:lnSpc>
            </a:pPr>
            <a:endParaRPr lang="en-US" dirty="0" smtClean="0">
              <a:latin typeface="Times New Roman"/>
              <a:cs typeface="Times New Roman"/>
            </a:endParaRPr>
          </a:p>
          <a:p>
            <a:pPr marL="11397" algn="l" rtl="0">
              <a:lnSpc>
                <a:spcPts val="2670"/>
              </a:lnSpc>
            </a:pPr>
            <a:endParaRPr lang="ar-E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38277" y="457200"/>
            <a:ext cx="4028923" cy="523220"/>
          </a:xfrm>
          <a:prstGeom prst="rect">
            <a:avLst/>
          </a:prstGeom>
        </p:spPr>
        <p:txBody>
          <a:bodyPr wrap="none">
            <a:spAutoFit/>
          </a:bodyPr>
          <a:lstStyle/>
          <a:p>
            <a:r>
              <a:rPr lang="en-US" sz="2800" b="1" dirty="0" smtClean="0">
                <a:solidFill>
                  <a:srgbClr val="FF0000"/>
                </a:solidFill>
                <a:latin typeface="Arial"/>
                <a:cs typeface="Arial"/>
              </a:rPr>
              <a:t>Relative</a:t>
            </a:r>
            <a:r>
              <a:rPr lang="en-US" sz="2800" b="1" spc="-118" dirty="0" smtClean="0">
                <a:solidFill>
                  <a:srgbClr val="FF0000"/>
                </a:solidFill>
                <a:latin typeface="Arial"/>
                <a:cs typeface="Arial"/>
              </a:rPr>
              <a:t> </a:t>
            </a:r>
            <a:r>
              <a:rPr lang="en-US" sz="2800" b="1" dirty="0" smtClean="0">
                <a:solidFill>
                  <a:srgbClr val="FF0000"/>
                </a:solidFill>
                <a:latin typeface="Arial"/>
                <a:cs typeface="Arial"/>
              </a:rPr>
              <a:t>Humidity</a:t>
            </a:r>
            <a:r>
              <a:rPr lang="en-US" sz="2800" b="1" spc="-130" dirty="0" smtClean="0">
                <a:solidFill>
                  <a:srgbClr val="FF0000"/>
                </a:solidFill>
                <a:latin typeface="Arial"/>
                <a:cs typeface="Arial"/>
              </a:rPr>
              <a:t> </a:t>
            </a:r>
            <a:r>
              <a:rPr lang="en-US" sz="2800" b="1" dirty="0" smtClean="0">
                <a:solidFill>
                  <a:srgbClr val="FF0000"/>
                </a:solidFill>
                <a:latin typeface="Arial"/>
                <a:cs typeface="Arial"/>
              </a:rPr>
              <a:t>(RH)</a:t>
            </a:r>
            <a:endParaRPr lang="ar-EG" sz="2800" dirty="0"/>
          </a:p>
        </p:txBody>
      </p:sp>
      <p:sp>
        <p:nvSpPr>
          <p:cNvPr id="6" name="Rectangle 5"/>
          <p:cNvSpPr/>
          <p:nvPr/>
        </p:nvSpPr>
        <p:spPr>
          <a:xfrm>
            <a:off x="0" y="1143000"/>
            <a:ext cx="8610600" cy="6711261"/>
          </a:xfrm>
          <a:prstGeom prst="rect">
            <a:avLst/>
          </a:prstGeom>
        </p:spPr>
        <p:txBody>
          <a:bodyPr wrap="square">
            <a:spAutoFit/>
          </a:bodyPr>
          <a:lstStyle/>
          <a:p>
            <a:pPr marL="11397" algn="l" rtl="0">
              <a:lnSpc>
                <a:spcPts val="2804"/>
              </a:lnSpc>
              <a:spcBef>
                <a:spcPts val="140"/>
              </a:spcBef>
              <a:defRPr/>
            </a:pPr>
            <a:r>
              <a:rPr lang="en-US" sz="2400" dirty="0" smtClean="0">
                <a:cs typeface="PMingLiU"/>
              </a:rPr>
              <a:t></a:t>
            </a:r>
            <a:r>
              <a:rPr lang="en-US" sz="2400" spc="322" dirty="0" smtClean="0">
                <a:cs typeface="PMingLiU"/>
              </a:rPr>
              <a:t> </a:t>
            </a:r>
            <a:r>
              <a:rPr lang="en-US" sz="2800" b="1" dirty="0" smtClean="0">
                <a:solidFill>
                  <a:srgbClr val="002060"/>
                </a:solidFill>
                <a:latin typeface="Times New Roman" pitchFamily="18" charset="0"/>
                <a:cs typeface="Times New Roman" pitchFamily="18" charset="0"/>
              </a:rPr>
              <a:t>Relative humidity </a:t>
            </a:r>
            <a:r>
              <a:rPr lang="en-US" sz="2800" dirty="0" smtClean="0">
                <a:latin typeface="Times New Roman" pitchFamily="18" charset="0"/>
                <a:cs typeface="Times New Roman" pitchFamily="18" charset="0"/>
              </a:rPr>
              <a:t>is defined as the </a:t>
            </a:r>
            <a:r>
              <a:rPr lang="en-US" sz="2800" dirty="0" smtClean="0">
                <a:solidFill>
                  <a:srgbClr val="FF0066"/>
                </a:solidFill>
                <a:latin typeface="Times New Roman" pitchFamily="18" charset="0"/>
                <a:cs typeface="Times New Roman" pitchFamily="18" charset="0"/>
              </a:rPr>
              <a:t>ratio of</a:t>
            </a:r>
            <a:r>
              <a:rPr lang="ar-EG" sz="2800" dirty="0" smtClean="0">
                <a:solidFill>
                  <a:srgbClr val="FF0066"/>
                </a:solidFill>
                <a:latin typeface="Times New Roman" pitchFamily="18" charset="0"/>
                <a:cs typeface="Times New Roman" pitchFamily="18" charset="0"/>
              </a:rPr>
              <a:t> the amount of water vapor in the air to the amount of water vapor</a:t>
            </a:r>
            <a:r>
              <a:rPr lang="ar-EG" sz="2800" dirty="0" smtClean="0">
                <a:latin typeface="Times New Roman" pitchFamily="18" charset="0"/>
                <a:cs typeface="Times New Roman" pitchFamily="18" charset="0"/>
              </a:rPr>
              <a:t> that air would hold if it were saturated.	</a:t>
            </a:r>
          </a:p>
          <a:p>
            <a:pPr marL="11397" algn="l" rtl="0">
              <a:spcBef>
                <a:spcPts val="600"/>
              </a:spcBef>
              <a:defRPr/>
            </a:pPr>
            <a:r>
              <a:rPr lang="ar-EG" sz="2800" dirty="0" smtClean="0">
                <a:latin typeface="Times New Roman" pitchFamily="18" charset="0"/>
                <a:cs typeface="Times New Roman" pitchFamily="18" charset="0"/>
              </a:rPr>
              <a:t>So completely saturated air has a RH of </a:t>
            </a:r>
            <a:r>
              <a:rPr lang="en-US" sz="2800" dirty="0">
                <a:latin typeface="Times New Roman" pitchFamily="18" charset="0"/>
                <a:cs typeface="Times New Roman" pitchFamily="18" charset="0"/>
              </a:rPr>
              <a:t>100</a:t>
            </a:r>
            <a:r>
              <a:rPr lang="ar-EG"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ar-EG" sz="2800" dirty="0" smtClean="0">
                <a:latin typeface="Times New Roman" pitchFamily="18" charset="0"/>
                <a:cs typeface="Times New Roman" pitchFamily="18" charset="0"/>
              </a:rPr>
              <a:t>If the air has half as much water vapor as it can hold, the RH is </a:t>
            </a:r>
            <a:r>
              <a:rPr lang="en-US" sz="2800" dirty="0" smtClean="0">
                <a:latin typeface="Times New Roman" pitchFamily="18" charset="0"/>
                <a:cs typeface="Times New Roman" pitchFamily="18" charset="0"/>
              </a:rPr>
              <a:t>50</a:t>
            </a:r>
            <a:r>
              <a:rPr lang="ar-EG" sz="2800" dirty="0" smtClean="0">
                <a:latin typeface="Times New Roman" pitchFamily="18" charset="0"/>
                <a:cs typeface="Times New Roman" pitchFamily="18" charset="0"/>
              </a:rPr>
              <a:t>%.</a:t>
            </a:r>
          </a:p>
          <a:p>
            <a:pPr marL="11397" algn="just" rtl="0">
              <a:spcBef>
                <a:spcPts val="600"/>
              </a:spcBef>
              <a:tabLst>
                <a:tab pos="2290793" algn="l"/>
                <a:tab pos="2530130" algn="l"/>
              </a:tabLst>
            </a:pPr>
            <a:r>
              <a:rPr lang="ar-EG" sz="2800" dirty="0" smtClean="0">
                <a:latin typeface="Times New Roman" pitchFamily="18" charset="0"/>
                <a:cs typeface="Times New Roman" pitchFamily="18" charset="0"/>
              </a:rPr>
              <a:t>Without the presence of </a:t>
            </a:r>
            <a:r>
              <a:rPr lang="ar-EG" sz="2800" b="1" dirty="0" smtClean="0">
                <a:solidFill>
                  <a:srgbClr val="FF0066"/>
                </a:solidFill>
                <a:latin typeface="Times New Roman" pitchFamily="18" charset="0"/>
                <a:cs typeface="Times New Roman" pitchFamily="18" charset="0"/>
              </a:rPr>
              <a:t>aerosols</a:t>
            </a:r>
            <a:r>
              <a:rPr lang="ar-EG" sz="2800" dirty="0" smtClean="0">
                <a:latin typeface="Times New Roman" pitchFamily="18" charset="0"/>
                <a:cs typeface="Times New Roman" pitchFamily="18" charset="0"/>
              </a:rPr>
              <a:t> (condensation and ice nuclei), formation of clouds cannot occur at a </a:t>
            </a:r>
            <a:r>
              <a:rPr lang="ar-EG" sz="2800" b="1" dirty="0" smtClean="0">
                <a:solidFill>
                  <a:srgbClr val="FF0066"/>
                </a:solidFill>
                <a:latin typeface="Times New Roman" pitchFamily="18" charset="0"/>
                <a:cs typeface="Times New Roman" pitchFamily="18" charset="0"/>
              </a:rPr>
              <a:t>RH &gt; </a:t>
            </a:r>
            <a:r>
              <a:rPr lang="en-US" sz="2800" b="1" dirty="0" smtClean="0">
                <a:solidFill>
                  <a:srgbClr val="FF0066"/>
                </a:solidFill>
                <a:latin typeface="Times New Roman" pitchFamily="18" charset="0"/>
                <a:cs typeface="Times New Roman" pitchFamily="18" charset="0"/>
              </a:rPr>
              <a:t>400</a:t>
            </a:r>
            <a:r>
              <a:rPr lang="ar-EG" sz="2800" b="1" dirty="0">
                <a:solidFill>
                  <a:srgbClr val="FF0066"/>
                </a:solidFill>
                <a:latin typeface="Times New Roman" pitchFamily="18" charset="0"/>
                <a:cs typeface="Times New Roman" pitchFamily="18" charset="0"/>
              </a:rPr>
              <a:t>%</a:t>
            </a:r>
            <a:r>
              <a:rPr lang="ar-EG"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 </a:t>
            </a:r>
            <a:r>
              <a:rPr lang="ar-EG" sz="2800" dirty="0" smtClean="0">
                <a:latin typeface="Times New Roman" pitchFamily="18" charset="0"/>
                <a:cs typeface="Times New Roman" pitchFamily="18" charset="0"/>
              </a:rPr>
              <a:t>condition that is impossible for the Earth’s atmosphere.</a:t>
            </a:r>
          </a:p>
          <a:p>
            <a:pPr marL="11397" algn="just" rtl="0">
              <a:spcBef>
                <a:spcPts val="600"/>
              </a:spcBef>
              <a:tabLst>
                <a:tab pos="2290793" algn="l"/>
                <a:tab pos="2530130" algn="l"/>
              </a:tabLst>
            </a:pPr>
            <a:r>
              <a:rPr lang="ar-EG" sz="2800" dirty="0" smtClean="0">
                <a:latin typeface="Times New Roman" pitchFamily="18" charset="0"/>
                <a:cs typeface="Times New Roman" pitchFamily="18" charset="0"/>
              </a:rPr>
              <a:t>With the assistance of aerosols, clouds can form and produce precipitation in an atmosphere with a RH less than </a:t>
            </a:r>
            <a:r>
              <a:rPr lang="en-US" sz="2800" dirty="0">
                <a:solidFill>
                  <a:prstClr val="black"/>
                </a:solidFill>
                <a:latin typeface="Times New Roman" pitchFamily="18" charset="0"/>
                <a:cs typeface="Times New Roman" pitchFamily="18" charset="0"/>
              </a:rPr>
              <a:t>100 </a:t>
            </a:r>
            <a:r>
              <a:rPr lang="ar-EG" sz="2800" dirty="0" smtClean="0">
                <a:latin typeface="Times New Roman" pitchFamily="18" charset="0"/>
                <a:cs typeface="Times New Roman" pitchFamily="18" charset="0"/>
              </a:rPr>
              <a:t>%</a:t>
            </a:r>
          </a:p>
          <a:p>
            <a:pPr marL="11397" algn="l" rtl="0">
              <a:lnSpc>
                <a:spcPts val="2804"/>
              </a:lnSpc>
              <a:spcBef>
                <a:spcPts val="140"/>
              </a:spcBef>
              <a:defRPr/>
            </a:pPr>
            <a:endParaRPr lang="ar-EG" b="1" dirty="0" smtClean="0">
              <a:solidFill>
                <a:srgbClr val="33339A"/>
              </a:solidFill>
            </a:endParaRPr>
          </a:p>
          <a:p>
            <a:pPr marL="11397" algn="l" rtl="0">
              <a:lnSpc>
                <a:spcPts val="2804"/>
              </a:lnSpc>
              <a:spcBef>
                <a:spcPts val="140"/>
              </a:spcBef>
              <a:defRPr/>
            </a:pPr>
            <a:endParaRPr lang="ar-EG" dirty="0" smtClean="0"/>
          </a:p>
          <a:p>
            <a:pPr marL="11397" algn="l" rtl="0">
              <a:lnSpc>
                <a:spcPts val="2804"/>
              </a:lnSpc>
              <a:spcBef>
                <a:spcPts val="140"/>
              </a:spcBef>
              <a:defRPr/>
            </a:pPr>
            <a:endParaRPr lang="en-US" b="1" baseline="-1035" dirty="0" smtClean="0">
              <a:solidFill>
                <a:srgbClr val="33339A"/>
              </a:solidFill>
              <a:latin typeface="Arial"/>
              <a:cs typeface="Arial"/>
            </a:endParaRPr>
          </a:p>
          <a:p>
            <a:pPr marL="11397" algn="l" rtl="0">
              <a:lnSpc>
                <a:spcPts val="2804"/>
              </a:lnSpc>
              <a:spcBef>
                <a:spcPts val="140"/>
              </a:spcBef>
              <a:defRPr/>
            </a:pPr>
            <a:endParaRPr lang="en-US" sz="1200" dirty="0">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object 2"/>
          <p:cNvSpPr>
            <a:spLocks noChangeArrowheads="1"/>
          </p:cNvSpPr>
          <p:nvPr/>
        </p:nvSpPr>
        <p:spPr bwMode="auto">
          <a:xfrm>
            <a:off x="-152400" y="304800"/>
            <a:ext cx="3810000" cy="4872318"/>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6" name="Rectangle 5"/>
          <p:cNvSpPr/>
          <p:nvPr/>
        </p:nvSpPr>
        <p:spPr>
          <a:xfrm>
            <a:off x="3886200" y="670530"/>
            <a:ext cx="5486400" cy="4815870"/>
          </a:xfrm>
          <a:prstGeom prst="rect">
            <a:avLst/>
          </a:prstGeom>
        </p:spPr>
        <p:txBody>
          <a:bodyPr wrap="square">
            <a:spAutoFit/>
          </a:bodyPr>
          <a:lstStyle/>
          <a:p>
            <a:pPr marL="11397" algn="l" rtl="0">
              <a:lnSpc>
                <a:spcPts val="2288"/>
              </a:lnSpc>
              <a:spcBef>
                <a:spcPts val="112"/>
              </a:spcBef>
            </a:pPr>
            <a:r>
              <a:rPr lang="ar-EG" sz="2400" dirty="0" smtClean="0"/>
              <a:t>As air becomes </a:t>
            </a:r>
            <a:r>
              <a:rPr lang="ar-EG" sz="2400" b="1" dirty="0" smtClean="0">
                <a:solidFill>
                  <a:srgbClr val="002060"/>
                </a:solidFill>
              </a:rPr>
              <a:t>cooler</a:t>
            </a:r>
            <a:r>
              <a:rPr lang="ar-EG" sz="2400" dirty="0" smtClean="0"/>
              <a:t>, its capacity to hold water in vapor form </a:t>
            </a:r>
            <a:r>
              <a:rPr lang="ar-EG" sz="2400" b="1" dirty="0" smtClean="0">
                <a:solidFill>
                  <a:srgbClr val="FF0066"/>
                </a:solidFill>
              </a:rPr>
              <a:t>decreases</a:t>
            </a:r>
            <a:r>
              <a:rPr lang="ar-EG" sz="2400" dirty="0" smtClean="0"/>
              <a:t> significantly is known as the </a:t>
            </a:r>
            <a:r>
              <a:rPr lang="ar-EG" sz="2400" b="1" dirty="0" smtClean="0">
                <a:solidFill>
                  <a:srgbClr val="FF0000"/>
                </a:solidFill>
              </a:rPr>
              <a:t>Clausius-</a:t>
            </a:r>
            <a:endParaRPr lang="ar-EG" sz="2400" b="1" dirty="0" smtClean="0"/>
          </a:p>
          <a:p>
            <a:pPr marL="11397" algn="l" rtl="0">
              <a:lnSpc>
                <a:spcPct val="96000"/>
              </a:lnSpc>
            </a:pPr>
            <a:r>
              <a:rPr lang="en-US" sz="2400" b="1" spc="-4" dirty="0" err="1">
                <a:solidFill>
                  <a:srgbClr val="FF0000"/>
                </a:solidFill>
                <a:cs typeface="Arial"/>
              </a:rPr>
              <a:t>Clapeyron</a:t>
            </a:r>
            <a:r>
              <a:rPr lang="en-US" sz="2400" b="1" dirty="0" smtClean="0">
                <a:solidFill>
                  <a:srgbClr val="FF0000"/>
                </a:solidFill>
                <a:cs typeface="Arial"/>
              </a:rPr>
              <a:t> r</a:t>
            </a:r>
            <a:r>
              <a:rPr lang="en-US" sz="2400" b="1" spc="-4" dirty="0" smtClean="0">
                <a:solidFill>
                  <a:srgbClr val="FF0000"/>
                </a:solidFill>
                <a:cs typeface="Arial"/>
              </a:rPr>
              <a:t>elationshi</a:t>
            </a:r>
            <a:r>
              <a:rPr lang="en-US" sz="2400" b="1" dirty="0" smtClean="0">
                <a:solidFill>
                  <a:srgbClr val="FF0000"/>
                </a:solidFill>
                <a:cs typeface="Arial"/>
              </a:rPr>
              <a:t>p</a:t>
            </a:r>
            <a:r>
              <a:rPr lang="en-US" sz="2400" b="1" dirty="0" smtClean="0">
                <a:solidFill>
                  <a:srgbClr val="33339A"/>
                </a:solidFill>
                <a:cs typeface="Arial"/>
              </a:rPr>
              <a:t>.</a:t>
            </a:r>
          </a:p>
          <a:p>
            <a:pPr marL="11397" algn="l" rtl="0">
              <a:lnSpc>
                <a:spcPct val="96000"/>
              </a:lnSpc>
            </a:pPr>
            <a:endParaRPr lang="en-US" sz="2400" b="1" dirty="0" smtClean="0">
              <a:cs typeface="Arial"/>
            </a:endParaRPr>
          </a:p>
          <a:p>
            <a:pPr marL="11397" algn="l" rtl="0">
              <a:lnSpc>
                <a:spcPct val="96000"/>
              </a:lnSpc>
            </a:pPr>
            <a:r>
              <a:rPr lang="en-US" sz="2400" dirty="0" smtClean="0"/>
              <a:t>This</a:t>
            </a:r>
            <a:r>
              <a:rPr lang="ar-EG" sz="2400" dirty="0" smtClean="0"/>
              <a:t> means that if air containing water</a:t>
            </a:r>
          </a:p>
          <a:p>
            <a:pPr marL="11397" algn="l" rtl="0"/>
            <a:r>
              <a:rPr lang="ar-EG" sz="2400" dirty="0" smtClean="0"/>
              <a:t>vapor cools down, it will eventually become</a:t>
            </a:r>
            <a:r>
              <a:rPr lang="ar-EG" sz="2400" b="1" dirty="0" smtClean="0">
                <a:solidFill>
                  <a:srgbClr val="FF0066"/>
                </a:solidFill>
              </a:rPr>
              <a:t> saturated </a:t>
            </a:r>
            <a:r>
              <a:rPr lang="ar-EG" sz="2400" dirty="0" smtClean="0"/>
              <a:t>with</a:t>
            </a:r>
            <a:r>
              <a:rPr lang="en-US" sz="2400" dirty="0" smtClean="0"/>
              <a:t> water vapor.</a:t>
            </a:r>
          </a:p>
          <a:p>
            <a:pPr marL="11397" algn="l" rtl="0">
              <a:lnSpc>
                <a:spcPct val="96000"/>
              </a:lnSpc>
            </a:pPr>
            <a:r>
              <a:rPr lang="ar-EG" sz="2400" dirty="0" smtClean="0"/>
              <a:t>As the air cools</a:t>
            </a:r>
          </a:p>
          <a:p>
            <a:pPr marL="11397" algn="l" rtl="0">
              <a:lnSpc>
                <a:spcPts val="2288"/>
              </a:lnSpc>
              <a:spcBef>
                <a:spcPts val="112"/>
              </a:spcBef>
            </a:pPr>
            <a:r>
              <a:rPr lang="ar-EG" sz="2400" dirty="0" smtClean="0"/>
              <a:t>further, enough water vapor</a:t>
            </a:r>
          </a:p>
          <a:p>
            <a:pPr marL="11397" algn="l" rtl="0"/>
            <a:r>
              <a:rPr lang="ar-EG" sz="2400" dirty="0" smtClean="0"/>
              <a:t>condenses (with the help of aerosols) into droplets to maintain the air at its </a:t>
            </a:r>
            <a:r>
              <a:rPr lang="ar-EG" sz="2400" b="1" dirty="0" smtClean="0">
                <a:solidFill>
                  <a:srgbClr val="FF0066"/>
                </a:solidFill>
              </a:rPr>
              <a:t>saturation point.</a:t>
            </a:r>
          </a:p>
          <a:p>
            <a:pPr marL="11397" algn="l" rtl="0">
              <a:lnSpc>
                <a:spcPct val="96000"/>
              </a:lnSpc>
            </a:pPr>
            <a:endParaRPr lang="ar-EG"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0" y="0"/>
            <a:ext cx="9296400" cy="5619487"/>
          </a:xfrm>
          <a:prstGeom prst="rect">
            <a:avLst/>
          </a:prstGeom>
        </p:spPr>
        <p:txBody>
          <a:bodyPr wrap="square">
            <a:spAutoFit/>
          </a:bodyPr>
          <a:lstStyle/>
          <a:p>
            <a:pPr algn="l" rtl="0">
              <a:spcBef>
                <a:spcPts val="600"/>
              </a:spcBef>
            </a:pPr>
            <a:r>
              <a:rPr lang="en-US" sz="2400" dirty="0" smtClean="0">
                <a:cs typeface="Arial"/>
              </a:rPr>
              <a:t>In the l</a:t>
            </a:r>
            <a:r>
              <a:rPr lang="en-US" sz="2400" spc="13" dirty="0" smtClean="0">
                <a:cs typeface="Arial"/>
              </a:rPr>
              <a:t>o</a:t>
            </a:r>
            <a:r>
              <a:rPr lang="en-US" sz="2400" spc="22" dirty="0" smtClean="0">
                <a:cs typeface="Arial"/>
              </a:rPr>
              <a:t>w</a:t>
            </a:r>
            <a:r>
              <a:rPr lang="en-US" sz="2400" spc="4" dirty="0" smtClean="0">
                <a:cs typeface="Arial"/>
              </a:rPr>
              <a:t>e</a:t>
            </a:r>
            <a:r>
              <a:rPr lang="en-US" sz="2400" dirty="0" smtClean="0">
                <a:cs typeface="Arial"/>
              </a:rPr>
              <a:t>st 10 km of the atmosphere temperature decreases </a:t>
            </a:r>
            <a:r>
              <a:rPr lang="en-US" sz="2400" spc="13" dirty="0" smtClean="0">
                <a:cs typeface="Arial"/>
              </a:rPr>
              <a:t>w</a:t>
            </a:r>
            <a:r>
              <a:rPr lang="en-US" sz="2400" spc="8" dirty="0" smtClean="0">
                <a:cs typeface="Arial"/>
              </a:rPr>
              <a:t>i</a:t>
            </a:r>
            <a:r>
              <a:rPr lang="en-US" sz="2400" dirty="0" smtClean="0">
                <a:cs typeface="Arial"/>
              </a:rPr>
              <a:t>th height . </a:t>
            </a:r>
          </a:p>
          <a:p>
            <a:pPr algn="l" rtl="0">
              <a:spcBef>
                <a:spcPts val="600"/>
              </a:spcBef>
            </a:pPr>
            <a:r>
              <a:rPr lang="en-US" sz="2400" dirty="0" smtClean="0">
                <a:cs typeface="Arial"/>
              </a:rPr>
              <a:t>So</a:t>
            </a:r>
            <a:r>
              <a:rPr lang="en-US" sz="2400" spc="17" dirty="0" smtClean="0">
                <a:cs typeface="Arial"/>
              </a:rPr>
              <a:t> </a:t>
            </a:r>
            <a:r>
              <a:rPr lang="en-US" sz="2400" dirty="0" smtClean="0">
                <a:cs typeface="Arial"/>
              </a:rPr>
              <a:t>when</a:t>
            </a:r>
            <a:r>
              <a:rPr lang="en-US" sz="2400" spc="22" dirty="0" smtClean="0">
                <a:cs typeface="Arial"/>
              </a:rPr>
              <a:t> w</a:t>
            </a:r>
            <a:r>
              <a:rPr lang="en-US" sz="2400" spc="-4" dirty="0" smtClean="0">
                <a:cs typeface="Arial"/>
              </a:rPr>
              <a:t>a</a:t>
            </a:r>
            <a:r>
              <a:rPr lang="en-US" sz="2400" dirty="0" smtClean="0">
                <a:cs typeface="Arial"/>
              </a:rPr>
              <a:t>rm air </a:t>
            </a:r>
            <a:r>
              <a:rPr lang="ar-EG" sz="2400" dirty="0" smtClean="0"/>
              <a:t>rises from the surface, it cools</a:t>
            </a:r>
            <a:r>
              <a:rPr lang="en-US" sz="2400" dirty="0" smtClean="0"/>
              <a:t> </a:t>
            </a:r>
            <a:r>
              <a:rPr lang="ar-EG" sz="2400" dirty="0" smtClean="0"/>
              <a:t>Because of the</a:t>
            </a:r>
          </a:p>
          <a:p>
            <a:pPr algn="l" rtl="0">
              <a:spcBef>
                <a:spcPts val="600"/>
              </a:spcBef>
            </a:pPr>
            <a:r>
              <a:rPr lang="en-US" sz="2400" dirty="0" smtClean="0">
                <a:cs typeface="Arial"/>
              </a:rPr>
              <a:t> </a:t>
            </a:r>
            <a:r>
              <a:rPr lang="ar-EG" sz="2400" dirty="0" smtClean="0"/>
              <a:t>Because of the</a:t>
            </a:r>
            <a:r>
              <a:rPr lang="en-US" sz="2400" dirty="0" smtClean="0"/>
              <a:t> </a:t>
            </a:r>
            <a:r>
              <a:rPr lang="en-US" sz="2400" b="1" dirty="0" err="1" smtClean="0">
                <a:solidFill>
                  <a:srgbClr val="FF0066"/>
                </a:solidFill>
                <a:cs typeface="Arial"/>
              </a:rPr>
              <a:t>Clausius</a:t>
            </a:r>
            <a:r>
              <a:rPr lang="en-US" sz="2400" b="1" dirty="0" smtClean="0">
                <a:solidFill>
                  <a:srgbClr val="FF0066"/>
                </a:solidFill>
                <a:cs typeface="Arial"/>
              </a:rPr>
              <a:t>- </a:t>
            </a:r>
            <a:r>
              <a:rPr lang="en-US" sz="2400" b="1" dirty="0" err="1" smtClean="0">
                <a:solidFill>
                  <a:srgbClr val="FF0066"/>
                </a:solidFill>
                <a:cs typeface="Arial"/>
              </a:rPr>
              <a:t>Clap</a:t>
            </a:r>
            <a:r>
              <a:rPr lang="en-US" sz="2400" b="1" spc="-13" dirty="0" err="1" smtClean="0">
                <a:solidFill>
                  <a:srgbClr val="FF0066"/>
                </a:solidFill>
                <a:cs typeface="Arial"/>
              </a:rPr>
              <a:t>e</a:t>
            </a:r>
            <a:r>
              <a:rPr lang="en-US" sz="2400" b="1" dirty="0" err="1" smtClean="0">
                <a:solidFill>
                  <a:srgbClr val="FF0066"/>
                </a:solidFill>
                <a:cs typeface="Arial"/>
              </a:rPr>
              <a:t>yron</a:t>
            </a:r>
            <a:r>
              <a:rPr lang="en-US" sz="2400" dirty="0" smtClean="0">
                <a:cs typeface="Arial"/>
              </a:rPr>
              <a:t> relationship, this often means that the air is quickly</a:t>
            </a:r>
            <a:r>
              <a:rPr lang="en-US" sz="2400" spc="-17" dirty="0" smtClean="0">
                <a:cs typeface="Arial"/>
              </a:rPr>
              <a:t> </a:t>
            </a:r>
            <a:r>
              <a:rPr lang="en-US" sz="2400" dirty="0" smtClean="0">
                <a:cs typeface="Arial"/>
              </a:rPr>
              <a:t>brought</a:t>
            </a:r>
            <a:r>
              <a:rPr lang="ar-EG" sz="2400" dirty="0" smtClean="0">
                <a:cs typeface="Arial"/>
              </a:rPr>
              <a:t> </a:t>
            </a:r>
            <a:r>
              <a:rPr lang="ar-EG" sz="2400" dirty="0" smtClean="0"/>
              <a:t>to saturation.</a:t>
            </a:r>
          </a:p>
          <a:p>
            <a:pPr algn="l" rtl="0">
              <a:lnSpc>
                <a:spcPts val="2288"/>
              </a:lnSpc>
              <a:spcBef>
                <a:spcPts val="600"/>
              </a:spcBef>
            </a:pPr>
            <a:r>
              <a:rPr lang="ar-EG" sz="2400" dirty="0" smtClean="0"/>
              <a:t>Condensation begins, and clouds form</a:t>
            </a:r>
            <a:r>
              <a:rPr lang="ar-EG" sz="2400" b="1" dirty="0" smtClean="0">
                <a:solidFill>
                  <a:srgbClr val="33339A"/>
                </a:solidFill>
              </a:rPr>
              <a:t>If the air is especially</a:t>
            </a:r>
            <a:endParaRPr lang="ar-EG" sz="2400" dirty="0" smtClean="0"/>
          </a:p>
          <a:p>
            <a:pPr algn="l" rtl="0">
              <a:spcBef>
                <a:spcPts val="600"/>
              </a:spcBef>
            </a:pPr>
            <a:r>
              <a:rPr lang="ar-EG" sz="2400" dirty="0" smtClean="0"/>
              <a:t>buoyant, condensation continues, causing the water droplets to increase</a:t>
            </a:r>
          </a:p>
          <a:p>
            <a:pPr algn="l" rtl="0">
              <a:spcBef>
                <a:spcPts val="600"/>
              </a:spcBef>
            </a:pPr>
            <a:r>
              <a:rPr lang="ar-EG" sz="2400" dirty="0" smtClean="0"/>
              <a:t>in size.</a:t>
            </a:r>
          </a:p>
          <a:p>
            <a:pPr algn="l" rtl="0">
              <a:spcBef>
                <a:spcPts val="600"/>
              </a:spcBef>
            </a:pPr>
            <a:r>
              <a:rPr lang="en-US" sz="2400" dirty="0" smtClean="0">
                <a:cs typeface="Arial"/>
              </a:rPr>
              <a:t>Eventual</a:t>
            </a:r>
            <a:r>
              <a:rPr lang="en-US" sz="2400" spc="-17" dirty="0" smtClean="0">
                <a:cs typeface="Arial"/>
              </a:rPr>
              <a:t>l</a:t>
            </a:r>
            <a:r>
              <a:rPr lang="en-US" sz="2400" dirty="0" smtClean="0">
                <a:cs typeface="Arial"/>
              </a:rPr>
              <a:t>y</a:t>
            </a:r>
            <a:r>
              <a:rPr lang="en-US" sz="2400" spc="-8" dirty="0" smtClean="0">
                <a:cs typeface="Arial"/>
              </a:rPr>
              <a:t> </a:t>
            </a:r>
            <a:r>
              <a:rPr lang="en-US" sz="2400" dirty="0" smtClean="0">
                <a:cs typeface="Arial"/>
              </a:rPr>
              <a:t>the</a:t>
            </a:r>
            <a:r>
              <a:rPr lang="ar-EG" sz="2400" dirty="0" smtClean="0">
                <a:cs typeface="Arial"/>
              </a:rPr>
              <a:t> </a:t>
            </a:r>
            <a:r>
              <a:rPr lang="ar-EG" sz="2400" dirty="0" smtClean="0"/>
              <a:t>water droplets are </a:t>
            </a:r>
            <a:r>
              <a:rPr lang="ar-EG" sz="2400" dirty="0" smtClean="0">
                <a:solidFill>
                  <a:srgbClr val="FF0066"/>
                </a:solidFill>
              </a:rPr>
              <a:t>so large </a:t>
            </a:r>
            <a:r>
              <a:rPr lang="ar-EG" sz="2400" dirty="0" smtClean="0"/>
              <a:t>they begin to coalesce and</a:t>
            </a:r>
          </a:p>
          <a:p>
            <a:pPr algn="l" rtl="0">
              <a:spcBef>
                <a:spcPts val="600"/>
              </a:spcBef>
            </a:pPr>
            <a:r>
              <a:rPr lang="ar-EG" sz="2400" dirty="0" smtClean="0"/>
              <a:t>fall as </a:t>
            </a:r>
            <a:r>
              <a:rPr lang="ar-EG" sz="2400" b="1" dirty="0" smtClean="0">
                <a:solidFill>
                  <a:srgbClr val="FF0066"/>
                </a:solidFill>
              </a:rPr>
              <a:t>precipitation</a:t>
            </a:r>
            <a:r>
              <a:rPr lang="ar-EG" sz="2400" dirty="0" smtClean="0"/>
              <a:t>.</a:t>
            </a:r>
          </a:p>
          <a:p>
            <a:pPr algn="l" rtl="0">
              <a:spcBef>
                <a:spcPts val="600"/>
              </a:spcBef>
            </a:pPr>
            <a:r>
              <a:rPr lang="ar-EG" sz="2400" dirty="0" smtClean="0"/>
              <a:t>For this reason, rising motion is often associated with </a:t>
            </a:r>
            <a:r>
              <a:rPr lang="ar-EG" sz="2400" b="1" dirty="0" smtClean="0">
                <a:solidFill>
                  <a:srgbClr val="FF0066"/>
                </a:solidFill>
              </a:rPr>
              <a:t>precipitation</a:t>
            </a:r>
            <a:r>
              <a:rPr lang="ar-EG" sz="2400" b="1" dirty="0" smtClean="0">
                <a:solidFill>
                  <a:srgbClr val="33339A"/>
                </a:solidFill>
              </a:rPr>
              <a:t>.</a:t>
            </a:r>
            <a:endParaRPr lang="ar-EG" sz="2400" dirty="0" smtClean="0"/>
          </a:p>
          <a:p>
            <a:pPr algn="l" rtl="0"/>
            <a:endParaRPr lang="ar-EG" sz="2400" dirty="0" smtClean="0"/>
          </a:p>
          <a:p>
            <a:pPr algn="l" rtl="0"/>
            <a:endParaRPr lang="en-US" dirty="0" smtClean="0">
              <a:latin typeface="Arial"/>
              <a:cs typeface="Arial"/>
            </a:endParaRPr>
          </a:p>
          <a:p>
            <a:pPr algn="l" rtl="0"/>
            <a:endParaRPr lang="ar-EG"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p:cNvSpPr>
            <a:spLocks noChangeArrowheads="1"/>
          </p:cNvSpPr>
          <p:nvPr/>
        </p:nvSpPr>
        <p:spPr bwMode="auto">
          <a:xfrm>
            <a:off x="1731819" y="1143000"/>
            <a:ext cx="5758295" cy="4332475"/>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24579" name="object 3"/>
          <p:cNvSpPr txBox="1">
            <a:spLocks noChangeArrowheads="1"/>
          </p:cNvSpPr>
          <p:nvPr/>
        </p:nvSpPr>
        <p:spPr bwMode="auto">
          <a:xfrm>
            <a:off x="5668819" y="3087221"/>
            <a:ext cx="1371023" cy="466445"/>
          </a:xfrm>
          <a:prstGeom prst="rect">
            <a:avLst/>
          </a:prstGeom>
          <a:noFill/>
          <a:ln w="9525">
            <a:noFill/>
            <a:miter lim="800000"/>
            <a:headEnd/>
            <a:tailEnd/>
          </a:ln>
        </p:spPr>
        <p:txBody>
          <a:bodyPr lIns="0" tIns="0" rIns="0" bIns="0"/>
          <a:lstStyle/>
          <a:p>
            <a:pPr marL="11397">
              <a:lnSpc>
                <a:spcPts val="1739"/>
              </a:lnSpc>
              <a:spcBef>
                <a:spcPts val="90"/>
              </a:spcBef>
            </a:pPr>
            <a:r>
              <a:rPr lang="ar-EG" b="1" dirty="0">
                <a:solidFill>
                  <a:srgbClr val="FF0000"/>
                </a:solidFill>
              </a:rPr>
              <a:t>Collision and</a:t>
            </a:r>
            <a:endParaRPr lang="ar-EG" dirty="0"/>
          </a:p>
          <a:p>
            <a:pPr marL="11397">
              <a:lnSpc>
                <a:spcPct val="96000"/>
              </a:lnSpc>
            </a:pPr>
            <a:r>
              <a:rPr lang="ar-EG" b="1" dirty="0">
                <a:solidFill>
                  <a:srgbClr val="FF0000"/>
                </a:solidFill>
              </a:rPr>
              <a:t>coalescence</a:t>
            </a:r>
            <a:endParaRPr lang="ar-EG" dirty="0"/>
          </a:p>
        </p:txBody>
      </p:sp>
      <p:sp>
        <p:nvSpPr>
          <p:cNvPr id="24580" name="object 4"/>
          <p:cNvSpPr txBox="1">
            <a:spLocks noChangeArrowheads="1"/>
          </p:cNvSpPr>
          <p:nvPr/>
        </p:nvSpPr>
        <p:spPr bwMode="auto">
          <a:xfrm>
            <a:off x="2975841" y="3993497"/>
            <a:ext cx="943841"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solidFill>
                  <a:srgbClr val="FF0000"/>
                </a:solidFill>
              </a:rPr>
              <a:t>diffusion</a:t>
            </a:r>
            <a:endParaRPr lang="ar-EG"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p:cNvSpPr>
            <a:spLocks noChangeArrowheads="1"/>
          </p:cNvSpPr>
          <p:nvPr/>
        </p:nvSpPr>
        <p:spPr bwMode="auto">
          <a:xfrm>
            <a:off x="2216727" y="974912"/>
            <a:ext cx="4502727" cy="2723029"/>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25603" name="object 3"/>
          <p:cNvSpPr>
            <a:spLocks noChangeArrowheads="1"/>
          </p:cNvSpPr>
          <p:nvPr/>
        </p:nvSpPr>
        <p:spPr bwMode="auto">
          <a:xfrm>
            <a:off x="1246909" y="3765176"/>
            <a:ext cx="6650182" cy="2420471"/>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25604" name="object 4"/>
          <p:cNvSpPr txBox="1">
            <a:spLocks noChangeArrowheads="1"/>
          </p:cNvSpPr>
          <p:nvPr/>
        </p:nvSpPr>
        <p:spPr bwMode="auto">
          <a:xfrm>
            <a:off x="2912342" y="556092"/>
            <a:ext cx="660977" cy="291353"/>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FF0000"/>
                </a:solidFill>
              </a:rPr>
              <a:t>How</a:t>
            </a:r>
            <a:endParaRPr lang="ar-EG" sz="2200" dirty="0"/>
          </a:p>
        </p:txBody>
      </p:sp>
      <p:sp>
        <p:nvSpPr>
          <p:cNvPr id="25605" name="object 5"/>
          <p:cNvSpPr txBox="1">
            <a:spLocks noChangeArrowheads="1"/>
          </p:cNvSpPr>
          <p:nvPr/>
        </p:nvSpPr>
        <p:spPr bwMode="auto">
          <a:xfrm>
            <a:off x="3573318" y="556092"/>
            <a:ext cx="414194" cy="291353"/>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FF0000"/>
                </a:solidFill>
              </a:rPr>
              <a:t>do</a:t>
            </a:r>
            <a:endParaRPr lang="ar-EG" sz="2200" dirty="0"/>
          </a:p>
        </p:txBody>
      </p:sp>
      <p:sp>
        <p:nvSpPr>
          <p:cNvPr id="25606" name="object 6"/>
          <p:cNvSpPr txBox="1">
            <a:spLocks noChangeArrowheads="1"/>
          </p:cNvSpPr>
          <p:nvPr/>
        </p:nvSpPr>
        <p:spPr bwMode="auto">
          <a:xfrm>
            <a:off x="3988955" y="556092"/>
            <a:ext cx="968375" cy="291353"/>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FF0000"/>
                </a:solidFill>
              </a:rPr>
              <a:t>clouds</a:t>
            </a:r>
            <a:endParaRPr lang="ar-EG" sz="2200" dirty="0"/>
          </a:p>
        </p:txBody>
      </p:sp>
      <p:sp>
        <p:nvSpPr>
          <p:cNvPr id="25607" name="object 7"/>
          <p:cNvSpPr txBox="1">
            <a:spLocks noChangeArrowheads="1"/>
          </p:cNvSpPr>
          <p:nvPr/>
        </p:nvSpPr>
        <p:spPr bwMode="auto">
          <a:xfrm>
            <a:off x="4957331" y="556092"/>
            <a:ext cx="861579" cy="291353"/>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FF0000"/>
                </a:solidFill>
              </a:rPr>
              <a:t>form?</a:t>
            </a:r>
            <a:endParaRPr lang="ar-EG" sz="2200" dirty="0"/>
          </a:p>
        </p:txBody>
      </p:sp>
      <p:sp>
        <p:nvSpPr>
          <p:cNvPr id="25608" name="object 8"/>
          <p:cNvSpPr txBox="1">
            <a:spLocks noChangeArrowheads="1"/>
          </p:cNvSpPr>
          <p:nvPr/>
        </p:nvSpPr>
        <p:spPr bwMode="auto">
          <a:xfrm>
            <a:off x="6930159" y="1550615"/>
            <a:ext cx="1639455" cy="1257860"/>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33339A"/>
                </a:solidFill>
              </a:rPr>
              <a:t>Convection</a:t>
            </a:r>
            <a:endParaRPr lang="ar-EG" sz="2200" dirty="0"/>
          </a:p>
          <a:p>
            <a:pPr marL="11397"/>
            <a:r>
              <a:rPr lang="ar-EG" sz="2200" b="1" dirty="0">
                <a:solidFill>
                  <a:srgbClr val="33339A"/>
                </a:solidFill>
              </a:rPr>
              <a:t>(tropics, midlatitude- summer)</a:t>
            </a:r>
            <a:endParaRPr lang="ar-EG" sz="2200" dirty="0"/>
          </a:p>
        </p:txBody>
      </p:sp>
      <p:sp>
        <p:nvSpPr>
          <p:cNvPr id="25609" name="object 9"/>
          <p:cNvSpPr txBox="1">
            <a:spLocks noChangeArrowheads="1"/>
          </p:cNvSpPr>
          <p:nvPr/>
        </p:nvSpPr>
        <p:spPr bwMode="auto">
          <a:xfrm>
            <a:off x="6653069" y="3871632"/>
            <a:ext cx="2046432" cy="291353"/>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33339A"/>
                </a:solidFill>
              </a:rPr>
              <a:t>Frontal system</a:t>
            </a:r>
            <a:endParaRPr lang="ar-EG" sz="2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2"/>
          <p:cNvSpPr>
            <a:spLocks noChangeArrowheads="1"/>
          </p:cNvSpPr>
          <p:nvPr/>
        </p:nvSpPr>
        <p:spPr bwMode="auto">
          <a:xfrm>
            <a:off x="692727" y="1680882"/>
            <a:ext cx="6373091" cy="4168588"/>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26627" name="object 3"/>
          <p:cNvSpPr txBox="1">
            <a:spLocks noChangeArrowheads="1"/>
          </p:cNvSpPr>
          <p:nvPr/>
        </p:nvSpPr>
        <p:spPr bwMode="auto">
          <a:xfrm>
            <a:off x="903432" y="1008529"/>
            <a:ext cx="1181966" cy="425824"/>
          </a:xfrm>
          <a:prstGeom prst="rect">
            <a:avLst/>
          </a:prstGeom>
          <a:noFill/>
          <a:ln w="9525">
            <a:noFill/>
            <a:miter lim="800000"/>
            <a:headEnd/>
            <a:tailEnd/>
          </a:ln>
        </p:spPr>
        <p:txBody>
          <a:bodyPr lIns="0" tIns="0" rIns="0" bIns="0"/>
          <a:lstStyle/>
          <a:p>
            <a:pPr marL="11397">
              <a:lnSpc>
                <a:spcPts val="3388"/>
              </a:lnSpc>
              <a:spcBef>
                <a:spcPts val="169"/>
              </a:spcBef>
            </a:pPr>
            <a:r>
              <a:rPr lang="ar-EG" sz="3200" dirty="0">
                <a:solidFill>
                  <a:srgbClr val="FF0000"/>
                </a:solidFill>
              </a:rPr>
              <a:t>Cloud</a:t>
            </a:r>
            <a:endParaRPr lang="ar-EG" sz="3200" dirty="0"/>
          </a:p>
        </p:txBody>
      </p:sp>
      <p:sp>
        <p:nvSpPr>
          <p:cNvPr id="26628" name="object 4"/>
          <p:cNvSpPr txBox="1">
            <a:spLocks noChangeArrowheads="1"/>
          </p:cNvSpPr>
          <p:nvPr/>
        </p:nvSpPr>
        <p:spPr bwMode="auto">
          <a:xfrm>
            <a:off x="2104160" y="1008529"/>
            <a:ext cx="2542886" cy="425824"/>
          </a:xfrm>
          <a:prstGeom prst="rect">
            <a:avLst/>
          </a:prstGeom>
          <a:noFill/>
          <a:ln w="9525">
            <a:noFill/>
            <a:miter lim="800000"/>
            <a:headEnd/>
            <a:tailEnd/>
          </a:ln>
        </p:spPr>
        <p:txBody>
          <a:bodyPr lIns="0" tIns="0" rIns="0" bIns="0"/>
          <a:lstStyle/>
          <a:p>
            <a:pPr marL="11397">
              <a:lnSpc>
                <a:spcPts val="3388"/>
              </a:lnSpc>
              <a:spcBef>
                <a:spcPts val="169"/>
              </a:spcBef>
            </a:pPr>
            <a:r>
              <a:rPr lang="ar-EG" sz="3200" dirty="0">
                <a:solidFill>
                  <a:srgbClr val="FF0000"/>
                </a:solidFill>
              </a:rPr>
              <a:t>Classification</a:t>
            </a:r>
            <a:endParaRPr lang="ar-EG" sz="3200" dirty="0"/>
          </a:p>
        </p:txBody>
      </p:sp>
      <p:sp>
        <p:nvSpPr>
          <p:cNvPr id="26629" name="object 5"/>
          <p:cNvSpPr txBox="1">
            <a:spLocks noChangeArrowheads="1"/>
          </p:cNvSpPr>
          <p:nvPr/>
        </p:nvSpPr>
        <p:spPr bwMode="auto">
          <a:xfrm>
            <a:off x="4990523" y="1304085"/>
            <a:ext cx="1902114"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t>Convective clouds</a:t>
            </a:r>
            <a:endParaRPr lang="ar-EG" dirty="0"/>
          </a:p>
        </p:txBody>
      </p:sp>
      <p:sp>
        <p:nvSpPr>
          <p:cNvPr id="26630" name="object 6"/>
          <p:cNvSpPr txBox="1">
            <a:spLocks noChangeArrowheads="1"/>
          </p:cNvSpPr>
          <p:nvPr/>
        </p:nvSpPr>
        <p:spPr bwMode="auto">
          <a:xfrm>
            <a:off x="6791614" y="2379850"/>
            <a:ext cx="1255568"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t>High clouds</a:t>
            </a:r>
            <a:endParaRPr lang="ar-EG" dirty="0"/>
          </a:p>
        </p:txBody>
      </p:sp>
      <p:sp>
        <p:nvSpPr>
          <p:cNvPr id="26631" name="object 7"/>
          <p:cNvSpPr txBox="1">
            <a:spLocks noChangeArrowheads="1"/>
          </p:cNvSpPr>
          <p:nvPr/>
        </p:nvSpPr>
        <p:spPr bwMode="auto">
          <a:xfrm>
            <a:off x="8096250" y="2379850"/>
            <a:ext cx="718705"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t>&gt; 6 km</a:t>
            </a:r>
            <a:endParaRPr lang="ar-EG" dirty="0"/>
          </a:p>
        </p:txBody>
      </p:sp>
      <p:sp>
        <p:nvSpPr>
          <p:cNvPr id="26632" name="object 8"/>
          <p:cNvSpPr txBox="1">
            <a:spLocks noChangeArrowheads="1"/>
          </p:cNvSpPr>
          <p:nvPr/>
        </p:nvSpPr>
        <p:spPr bwMode="auto">
          <a:xfrm>
            <a:off x="6846455" y="3926262"/>
            <a:ext cx="1451841" cy="466444"/>
          </a:xfrm>
          <a:prstGeom prst="rect">
            <a:avLst/>
          </a:prstGeom>
          <a:noFill/>
          <a:ln w="9525">
            <a:noFill/>
            <a:miter lim="800000"/>
            <a:headEnd/>
            <a:tailEnd/>
          </a:ln>
        </p:spPr>
        <p:txBody>
          <a:bodyPr lIns="0" tIns="0" rIns="0" bIns="0"/>
          <a:lstStyle/>
          <a:p>
            <a:pPr marL="11397">
              <a:lnSpc>
                <a:spcPts val="1739"/>
              </a:lnSpc>
              <a:spcBef>
                <a:spcPts val="90"/>
              </a:spcBef>
            </a:pPr>
            <a:r>
              <a:rPr lang="ar-EG" b="1" dirty="0"/>
              <a:t>Middle clouds</a:t>
            </a:r>
            <a:endParaRPr lang="ar-EG" dirty="0"/>
          </a:p>
          <a:p>
            <a:pPr marL="11397">
              <a:lnSpc>
                <a:spcPct val="96000"/>
              </a:lnSpc>
            </a:pPr>
            <a:r>
              <a:rPr lang="ar-EG" b="1" dirty="0"/>
              <a:t>2-6 km</a:t>
            </a:r>
            <a:endParaRPr lang="ar-EG" dirty="0"/>
          </a:p>
        </p:txBody>
      </p:sp>
      <p:sp>
        <p:nvSpPr>
          <p:cNvPr id="26633" name="object 9"/>
          <p:cNvSpPr txBox="1">
            <a:spLocks noChangeArrowheads="1"/>
          </p:cNvSpPr>
          <p:nvPr/>
        </p:nvSpPr>
        <p:spPr bwMode="auto">
          <a:xfrm>
            <a:off x="6791614" y="5405438"/>
            <a:ext cx="1977159"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t>Low clouds  &lt; 2 km</a:t>
            </a:r>
            <a:endParaRPr lang="ar-EG"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175121" y="990600"/>
            <a:ext cx="6225679" cy="461665"/>
          </a:xfrm>
          <a:prstGeom prst="rect">
            <a:avLst/>
          </a:prstGeom>
        </p:spPr>
        <p:txBody>
          <a:bodyPr wrap="none">
            <a:spAutoFit/>
          </a:bodyPr>
          <a:lstStyle/>
          <a:p>
            <a:r>
              <a:rPr lang="en-US" sz="2400" b="1" dirty="0" smtClean="0">
                <a:solidFill>
                  <a:srgbClr val="FF0000"/>
                </a:solidFill>
                <a:latin typeface="Arial"/>
                <a:cs typeface="Arial"/>
              </a:rPr>
              <a:t>Aerosol-Cloud</a:t>
            </a:r>
            <a:r>
              <a:rPr lang="en-US" sz="2400" b="1" spc="-197" dirty="0" smtClean="0">
                <a:solidFill>
                  <a:srgbClr val="FF0000"/>
                </a:solidFill>
                <a:latin typeface="Arial"/>
                <a:cs typeface="Arial"/>
              </a:rPr>
              <a:t> </a:t>
            </a:r>
            <a:r>
              <a:rPr lang="en-US" sz="2400" b="1" dirty="0" smtClean="0">
                <a:solidFill>
                  <a:srgbClr val="FF0000"/>
                </a:solidFill>
                <a:latin typeface="Arial"/>
                <a:cs typeface="Arial"/>
              </a:rPr>
              <a:t>Interaction</a:t>
            </a:r>
            <a:r>
              <a:rPr lang="en-US" sz="2400" b="1" spc="-146" dirty="0" smtClean="0">
                <a:solidFill>
                  <a:srgbClr val="FF0000"/>
                </a:solidFill>
                <a:latin typeface="Arial"/>
                <a:cs typeface="Arial"/>
              </a:rPr>
              <a:t> </a:t>
            </a:r>
            <a:r>
              <a:rPr lang="en-US" sz="2400" b="1" dirty="0" smtClean="0">
                <a:solidFill>
                  <a:srgbClr val="FF0000"/>
                </a:solidFill>
                <a:latin typeface="Arial"/>
                <a:cs typeface="Arial"/>
              </a:rPr>
              <a:t>(Indirect effect)</a:t>
            </a:r>
            <a:endParaRPr lang="ar-EG" sz="2400" dirty="0"/>
          </a:p>
        </p:txBody>
      </p:sp>
      <p:sp>
        <p:nvSpPr>
          <p:cNvPr id="6" name="Rectangle 5"/>
          <p:cNvSpPr/>
          <p:nvPr/>
        </p:nvSpPr>
        <p:spPr>
          <a:xfrm>
            <a:off x="1" y="1676400"/>
            <a:ext cx="8915400" cy="4891083"/>
          </a:xfrm>
          <a:prstGeom prst="rect">
            <a:avLst/>
          </a:prstGeom>
        </p:spPr>
        <p:txBody>
          <a:bodyPr wrap="square">
            <a:spAutoFit/>
          </a:bodyPr>
          <a:lstStyle/>
          <a:p>
            <a:pPr algn="l" rtl="0"/>
            <a:r>
              <a:rPr lang="en-US" b="1" u="heavy" dirty="0" smtClean="0">
                <a:solidFill>
                  <a:srgbClr val="FF0000"/>
                </a:solidFill>
                <a:latin typeface="Arial"/>
                <a:cs typeface="Arial"/>
              </a:rPr>
              <a:t>Counter</a:t>
            </a:r>
            <a:r>
              <a:rPr lang="en-US" b="1" u="heavy" spc="-118" dirty="0" smtClean="0">
                <a:solidFill>
                  <a:srgbClr val="FF0000"/>
                </a:solidFill>
                <a:latin typeface="Arial"/>
                <a:cs typeface="Arial"/>
              </a:rPr>
              <a:t> </a:t>
            </a:r>
            <a:r>
              <a:rPr lang="en-US" b="1" u="heavy" dirty="0" smtClean="0">
                <a:solidFill>
                  <a:srgbClr val="FF0000"/>
                </a:solidFill>
                <a:latin typeface="Arial"/>
                <a:cs typeface="Arial"/>
              </a:rPr>
              <a:t>Greenhouse</a:t>
            </a:r>
            <a:r>
              <a:rPr lang="en-US" b="1" u="heavy" spc="-175" dirty="0" smtClean="0">
                <a:solidFill>
                  <a:srgbClr val="FF0000"/>
                </a:solidFill>
                <a:latin typeface="Arial"/>
                <a:cs typeface="Arial"/>
              </a:rPr>
              <a:t> </a:t>
            </a:r>
            <a:r>
              <a:rPr lang="en-US" b="1" u="heavy" dirty="0" smtClean="0">
                <a:solidFill>
                  <a:srgbClr val="FF0000"/>
                </a:solidFill>
                <a:latin typeface="Arial"/>
                <a:cs typeface="Arial"/>
              </a:rPr>
              <a:t>warming</a:t>
            </a:r>
          </a:p>
          <a:p>
            <a:pPr marL="192324" algn="l" rtl="0">
              <a:lnSpc>
                <a:spcPts val="3029"/>
              </a:lnSpc>
              <a:spcBef>
                <a:spcPts val="146"/>
              </a:spcBef>
            </a:pPr>
            <a:r>
              <a:rPr lang="ar-EG" b="1" dirty="0" smtClean="0">
                <a:solidFill>
                  <a:srgbClr val="336500"/>
                </a:solidFill>
              </a:rPr>
              <a:t>Solar albedo effect </a:t>
            </a:r>
            <a:r>
              <a:rPr lang="ar-EG" b="1" dirty="0" smtClean="0">
                <a:solidFill>
                  <a:srgbClr val="33339A"/>
                </a:solidFill>
              </a:rPr>
              <a:t>(first indirect effect):</a:t>
            </a:r>
            <a:endParaRPr lang="ar-EG" dirty="0" smtClean="0"/>
          </a:p>
          <a:p>
            <a:pPr marL="192324" algn="l" rtl="0">
              <a:lnSpc>
                <a:spcPts val="3096"/>
              </a:lnSpc>
            </a:pPr>
            <a:r>
              <a:rPr lang="ar-EG" b="1" dirty="0" smtClean="0">
                <a:solidFill>
                  <a:srgbClr val="33339A"/>
                </a:solidFill>
              </a:rPr>
              <a:t>air pollution </a:t>
            </a:r>
            <a:r>
              <a:rPr lang="ar-EG" dirty="0" smtClean="0">
                <a:solidFill>
                  <a:srgbClr val="33339A"/>
                </a:solidFill>
                <a:latin typeface="PMingLiU" pitchFamily="18" charset="-120"/>
                <a:ea typeface="PMingLiU" pitchFamily="18" charset="-120"/>
              </a:rPr>
              <a:t>Æ </a:t>
            </a:r>
            <a:r>
              <a:rPr lang="ar-EG" b="1" dirty="0" smtClean="0">
                <a:solidFill>
                  <a:srgbClr val="33339A"/>
                </a:solidFill>
              </a:rPr>
              <a:t>more condensation nuclei</a:t>
            </a:r>
            <a:endParaRPr lang="ar-EG" dirty="0" smtClean="0"/>
          </a:p>
          <a:p>
            <a:pPr marL="192324" algn="l" rtl="0">
              <a:lnSpc>
                <a:spcPts val="3096"/>
              </a:lnSpc>
            </a:pPr>
            <a:r>
              <a:rPr lang="ar-EG" b="1" dirty="0" smtClean="0">
                <a:solidFill>
                  <a:srgbClr val="33339A"/>
                </a:solidFill>
              </a:rPr>
              <a:t>(aerosols) </a:t>
            </a:r>
            <a:r>
              <a:rPr lang="ar-EG" dirty="0" smtClean="0">
                <a:solidFill>
                  <a:srgbClr val="33339A"/>
                </a:solidFill>
                <a:latin typeface="PMingLiU" pitchFamily="18" charset="-120"/>
                <a:ea typeface="PMingLiU" pitchFamily="18" charset="-120"/>
              </a:rPr>
              <a:t>Æ </a:t>
            </a:r>
            <a:r>
              <a:rPr lang="ar-EG" b="1" dirty="0" smtClean="0">
                <a:solidFill>
                  <a:srgbClr val="33339A"/>
                </a:solidFill>
              </a:rPr>
              <a:t>competing for water vapor</a:t>
            </a:r>
            <a:endParaRPr lang="ar-EG" dirty="0" smtClean="0"/>
          </a:p>
          <a:p>
            <a:pPr marL="192324" algn="l" rtl="0">
              <a:lnSpc>
                <a:spcPts val="3096"/>
              </a:lnSpc>
            </a:pPr>
            <a:r>
              <a:rPr lang="ar-EG" dirty="0" smtClean="0">
                <a:solidFill>
                  <a:srgbClr val="33339A"/>
                </a:solidFill>
                <a:latin typeface="PMingLiU" pitchFamily="18" charset="-120"/>
                <a:ea typeface="PMingLiU" pitchFamily="18" charset="-120"/>
              </a:rPr>
              <a:t>Æ </a:t>
            </a:r>
            <a:r>
              <a:rPr lang="ar-EG" b="1" dirty="0" smtClean="0">
                <a:solidFill>
                  <a:srgbClr val="33339A"/>
                </a:solidFill>
              </a:rPr>
              <a:t>more smaller droplets formed and</a:t>
            </a:r>
            <a:endParaRPr lang="ar-EG" dirty="0" smtClean="0"/>
          </a:p>
          <a:p>
            <a:pPr marL="192324" algn="l" rtl="0">
              <a:lnSpc>
                <a:spcPts val="3096"/>
              </a:lnSpc>
            </a:pPr>
            <a:r>
              <a:rPr lang="ar-EG" b="1" dirty="0" smtClean="0">
                <a:solidFill>
                  <a:srgbClr val="33339A"/>
                </a:solidFill>
              </a:rPr>
              <a:t>clouds last longer </a:t>
            </a:r>
            <a:r>
              <a:rPr lang="ar-EG" dirty="0" smtClean="0">
                <a:solidFill>
                  <a:srgbClr val="33339A"/>
                </a:solidFill>
                <a:latin typeface="PMingLiU" pitchFamily="18" charset="-120"/>
                <a:ea typeface="PMingLiU" pitchFamily="18" charset="-120"/>
              </a:rPr>
              <a:t>Æ </a:t>
            </a:r>
            <a:r>
              <a:rPr lang="ar-EG" b="1" dirty="0" smtClean="0">
                <a:solidFill>
                  <a:srgbClr val="33339A"/>
                </a:solidFill>
              </a:rPr>
              <a:t>reflect more</a:t>
            </a:r>
            <a:endParaRPr lang="ar-EG" dirty="0" smtClean="0"/>
          </a:p>
          <a:p>
            <a:pPr marL="192324" algn="l" rtl="0">
              <a:lnSpc>
                <a:spcPts val="3096"/>
              </a:lnSpc>
            </a:pPr>
            <a:r>
              <a:rPr lang="ar-EG" b="1" dirty="0" smtClean="0">
                <a:solidFill>
                  <a:srgbClr val="33339A"/>
                </a:solidFill>
              </a:rPr>
              <a:t>sunlight </a:t>
            </a:r>
            <a:r>
              <a:rPr lang="ar-EG" dirty="0" smtClean="0">
                <a:solidFill>
                  <a:srgbClr val="33339A"/>
                </a:solidFill>
                <a:latin typeface="PMingLiU" pitchFamily="18" charset="-120"/>
                <a:ea typeface="PMingLiU" pitchFamily="18" charset="-120"/>
              </a:rPr>
              <a:t>Æ </a:t>
            </a:r>
            <a:r>
              <a:rPr lang="ar-EG" b="1" dirty="0" smtClean="0">
                <a:solidFill>
                  <a:srgbClr val="33339A"/>
                </a:solidFill>
              </a:rPr>
              <a:t>cooling</a:t>
            </a:r>
            <a:endParaRPr lang="ar-EG" dirty="0" smtClean="0"/>
          </a:p>
          <a:p>
            <a:pPr marL="192324" algn="l" rtl="0">
              <a:lnSpc>
                <a:spcPts val="4465"/>
              </a:lnSpc>
              <a:spcBef>
                <a:spcPts val="718"/>
              </a:spcBef>
            </a:pPr>
            <a:r>
              <a:rPr lang="ar-EG" dirty="0" smtClean="0">
                <a:solidFill>
                  <a:srgbClr val="FF0000"/>
                </a:solidFill>
                <a:latin typeface="PMingLiU" pitchFamily="18" charset="-120"/>
                <a:ea typeface="PMingLiU" pitchFamily="18" charset="-120"/>
              </a:rPr>
              <a:t> </a:t>
            </a:r>
            <a:r>
              <a:rPr lang="ar-EG" b="1" dirty="0" smtClean="0">
                <a:solidFill>
                  <a:srgbClr val="336500"/>
                </a:solidFill>
              </a:rPr>
              <a:t>Precipitation reduction </a:t>
            </a:r>
            <a:r>
              <a:rPr lang="ar-EG" b="1" dirty="0" smtClean="0">
                <a:solidFill>
                  <a:srgbClr val="33339A"/>
                </a:solidFill>
              </a:rPr>
              <a:t>(second indirect </a:t>
            </a:r>
            <a:endParaRPr lang="ar-EG" dirty="0" smtClean="0"/>
          </a:p>
          <a:p>
            <a:pPr marL="192324" algn="l" rtl="0">
              <a:lnSpc>
                <a:spcPts val="3063"/>
              </a:lnSpc>
            </a:pPr>
            <a:r>
              <a:rPr lang="ar-EG" b="1" dirty="0" smtClean="0">
                <a:solidFill>
                  <a:srgbClr val="33339A"/>
                </a:solidFill>
              </a:rPr>
              <a:t>effect) (because of smaller droplets): </a:t>
            </a:r>
            <a:endParaRPr lang="ar-EG" dirty="0" smtClean="0"/>
          </a:p>
          <a:p>
            <a:pPr marL="192324" algn="l" rtl="0">
              <a:lnSpc>
                <a:spcPts val="3118"/>
              </a:lnSpc>
            </a:pPr>
            <a:r>
              <a:rPr lang="ar-EG" b="1" dirty="0" smtClean="0">
                <a:solidFill>
                  <a:srgbClr val="33339A"/>
                </a:solidFill>
              </a:rPr>
              <a:t>Adding air pollution could alter</a:t>
            </a:r>
            <a:endParaRPr lang="ar-EG" dirty="0" smtClean="0"/>
          </a:p>
          <a:p>
            <a:pPr marL="192324" algn="l" rtl="0">
              <a:lnSpc>
                <a:spcPts val="3130"/>
              </a:lnSpc>
            </a:pPr>
            <a:r>
              <a:rPr lang="ar-EG" b="1" dirty="0" smtClean="0">
                <a:solidFill>
                  <a:srgbClr val="33339A"/>
                </a:solidFill>
              </a:rPr>
              <a:t> 	atmospheric water cycle. 	</a:t>
            </a:r>
            <a:endParaRPr lang="ar-EG" dirty="0" smtClean="0"/>
          </a:p>
          <a:p>
            <a:endParaRPr lang="ar-EG"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81000" y="914400"/>
            <a:ext cx="7010400" cy="1041311"/>
          </a:xfrm>
          <a:prstGeom prst="rect">
            <a:avLst/>
          </a:prstGeom>
        </p:spPr>
        <p:txBody>
          <a:bodyPr wrap="square">
            <a:spAutoFit/>
          </a:bodyPr>
          <a:lstStyle/>
          <a:p>
            <a:pPr marL="11397" algn="l" rtl="0">
              <a:lnSpc>
                <a:spcPts val="3590"/>
              </a:lnSpc>
              <a:spcBef>
                <a:spcPts val="179"/>
              </a:spcBef>
              <a:defRPr/>
            </a:pPr>
            <a:r>
              <a:rPr lang="en-US" sz="2400" b="1" spc="4" dirty="0" smtClean="0">
                <a:solidFill>
                  <a:srgbClr val="FF0000"/>
                </a:solidFill>
                <a:latin typeface="Verdana"/>
                <a:cs typeface="Verdana"/>
              </a:rPr>
              <a:t>Climate Radioactive Forcing</a:t>
            </a:r>
            <a:endParaRPr lang="en-US" sz="2400" dirty="0" smtClean="0">
              <a:latin typeface="Verdana"/>
              <a:cs typeface="Verdana"/>
            </a:endParaRPr>
          </a:p>
          <a:p>
            <a:pPr marL="11397">
              <a:lnSpc>
                <a:spcPts val="3590"/>
              </a:lnSpc>
              <a:spcBef>
                <a:spcPts val="179"/>
              </a:spcBef>
              <a:defRPr/>
            </a:pPr>
            <a:endParaRPr lang="en-US" dirty="0">
              <a:latin typeface="Verdana"/>
              <a:cs typeface="Verdana"/>
            </a:endParaRPr>
          </a:p>
        </p:txBody>
      </p:sp>
      <p:sp>
        <p:nvSpPr>
          <p:cNvPr id="6" name="Rectangle 5"/>
          <p:cNvSpPr/>
          <p:nvPr/>
        </p:nvSpPr>
        <p:spPr>
          <a:xfrm>
            <a:off x="0" y="2260540"/>
            <a:ext cx="8458200" cy="3978012"/>
          </a:xfrm>
          <a:prstGeom prst="rect">
            <a:avLst/>
          </a:prstGeom>
        </p:spPr>
        <p:txBody>
          <a:bodyPr wrap="square">
            <a:spAutoFit/>
          </a:bodyPr>
          <a:lstStyle/>
          <a:p>
            <a:pPr marL="11397" algn="l" rtl="0">
              <a:lnSpc>
                <a:spcPts val="2883"/>
              </a:lnSpc>
              <a:spcBef>
                <a:spcPts val="146"/>
              </a:spcBef>
              <a:tabLst>
                <a:tab pos="740804" algn="l"/>
                <a:tab pos="1527195" algn="l"/>
                <a:tab pos="2450351" algn="l"/>
                <a:tab pos="2951818" algn="l"/>
                <a:tab pos="4091516" algn="l"/>
              </a:tabLst>
            </a:pPr>
            <a:r>
              <a:rPr lang="ar-EG" b="1" dirty="0" smtClean="0">
                <a:solidFill>
                  <a:srgbClr val="33339A"/>
                </a:solidFill>
                <a:latin typeface="Verdana" pitchFamily="34" charset="0"/>
              </a:rPr>
              <a:t>(1)	</a:t>
            </a:r>
            <a:r>
              <a:rPr lang="ar-EG" dirty="0" smtClean="0">
                <a:latin typeface="Verdana" pitchFamily="34" charset="0"/>
              </a:rPr>
              <a:t>Net	Flux	at	TOP*	(pristine</a:t>
            </a:r>
            <a:r>
              <a:rPr lang="en-US" dirty="0" smtClean="0">
                <a:latin typeface="Verdana" pitchFamily="34" charset="0"/>
              </a:rPr>
              <a:t> </a:t>
            </a:r>
            <a:r>
              <a:rPr lang="en-US" sz="2800" baseline="-2000" dirty="0" smtClean="0">
                <a:latin typeface="Verdana" pitchFamily="34" charset="0"/>
              </a:rPr>
              <a:t>A</a:t>
            </a:r>
            <a:r>
              <a:rPr lang="ar-EG" sz="2800" baseline="-2000" dirty="0" smtClean="0">
                <a:latin typeface="Verdana" pitchFamily="34" charset="0"/>
              </a:rPr>
              <a:t>tmosphere</a:t>
            </a:r>
          </a:p>
          <a:p>
            <a:pPr marL="11397" algn="l" rtl="0">
              <a:lnSpc>
                <a:spcPts val="3220"/>
              </a:lnSpc>
              <a:spcBef>
                <a:spcPts val="12"/>
              </a:spcBef>
              <a:tabLst>
                <a:tab pos="740804" algn="l"/>
                <a:tab pos="1527195" algn="l"/>
                <a:tab pos="2450351" algn="l"/>
                <a:tab pos="2951818" algn="l"/>
                <a:tab pos="4091516" algn="l"/>
              </a:tabLst>
            </a:pPr>
            <a:endParaRPr lang="en-US" sz="2800" baseline="-2000" dirty="0" smtClean="0">
              <a:latin typeface="Verdana" pitchFamily="34" charset="0"/>
            </a:endParaRPr>
          </a:p>
          <a:p>
            <a:pPr marL="11397" algn="l" rtl="0">
              <a:lnSpc>
                <a:spcPts val="2883"/>
              </a:lnSpc>
              <a:spcBef>
                <a:spcPts val="146"/>
              </a:spcBef>
              <a:tabLst>
                <a:tab pos="740804" algn="l"/>
                <a:tab pos="1527195" algn="l"/>
                <a:tab pos="2450351" algn="l"/>
                <a:tab pos="2951818" algn="l"/>
                <a:tab pos="4091516" algn="l"/>
              </a:tabLst>
            </a:pPr>
            <a:r>
              <a:rPr lang="ar-EG" dirty="0" smtClean="0">
                <a:latin typeface="Verdana" pitchFamily="34" charset="0"/>
              </a:rPr>
              <a:t>	(2)	Net	Flux	at	TOP*	(polluted </a:t>
            </a:r>
            <a:r>
              <a:rPr lang="ar-EG" sz="2800" baseline="-2000" dirty="0" smtClean="0">
                <a:latin typeface="Verdana" pitchFamily="34" charset="0"/>
              </a:rPr>
              <a:t>atmosphere)</a:t>
            </a:r>
            <a:endParaRPr lang="ar-EG" dirty="0" smtClean="0">
              <a:latin typeface="Verdana" pitchFamily="34" charset="0"/>
            </a:endParaRPr>
          </a:p>
          <a:p>
            <a:pPr marL="11397" algn="l" rtl="0">
              <a:lnSpc>
                <a:spcPts val="3231"/>
              </a:lnSpc>
              <a:spcBef>
                <a:spcPts val="2345"/>
              </a:spcBef>
              <a:tabLst>
                <a:tab pos="740804" algn="l"/>
                <a:tab pos="1527195" algn="l"/>
                <a:tab pos="2450351" algn="l"/>
                <a:tab pos="2951818" algn="l"/>
                <a:tab pos="4091516" algn="l"/>
              </a:tabLst>
            </a:pPr>
            <a:r>
              <a:rPr lang="ar-EG" dirty="0" smtClean="0">
                <a:latin typeface="Verdana" pitchFamily="34" charset="0"/>
              </a:rPr>
              <a:t>Radiative	Forcing		(W/m</a:t>
            </a:r>
            <a:r>
              <a:rPr lang="ar-EG" baseline="25000" dirty="0" smtClean="0">
                <a:latin typeface="Verdana" pitchFamily="34" charset="0"/>
              </a:rPr>
              <a:t>2</a:t>
            </a:r>
            <a:r>
              <a:rPr lang="ar-EG" dirty="0" smtClean="0">
                <a:latin typeface="Verdana" pitchFamily="34" charset="0"/>
              </a:rPr>
              <a:t>)	=	(2) Gain	of	Radiative	Flux	in	Earth- Atmosphere</a:t>
            </a:r>
          </a:p>
          <a:p>
            <a:pPr marL="11397" algn="l" rtl="0">
              <a:lnSpc>
                <a:spcPts val="3231"/>
              </a:lnSpc>
              <a:spcBef>
                <a:spcPts val="2345"/>
              </a:spcBef>
              <a:tabLst>
                <a:tab pos="740804" algn="l"/>
                <a:tab pos="1527195" algn="l"/>
                <a:tab pos="2450351" algn="l"/>
                <a:tab pos="2951818" algn="l"/>
                <a:tab pos="4091516" algn="l"/>
              </a:tabLst>
            </a:pPr>
            <a:endParaRPr lang="ar-EG" dirty="0" smtClean="0">
              <a:latin typeface="Verdana" pitchFamily="34" charset="0"/>
            </a:endParaRPr>
          </a:p>
          <a:p>
            <a:pPr marL="11397" algn="l" rtl="0">
              <a:lnSpc>
                <a:spcPts val="3265"/>
              </a:lnSpc>
              <a:spcBef>
                <a:spcPts val="528"/>
              </a:spcBef>
              <a:tabLst>
                <a:tab pos="740804" algn="l"/>
                <a:tab pos="1527195" algn="l"/>
                <a:tab pos="2450351" algn="l"/>
                <a:tab pos="2951818" algn="l"/>
                <a:tab pos="4091516" algn="l"/>
              </a:tabLst>
            </a:pPr>
            <a:r>
              <a:rPr lang="ar-EG" sz="2800" b="1" baseline="-2000" dirty="0" smtClean="0">
                <a:solidFill>
                  <a:srgbClr val="33339A"/>
                </a:solidFill>
                <a:latin typeface="Verdana" pitchFamily="34" charset="0"/>
              </a:rPr>
              <a:t>*	generally	refer	to	tropopause</a:t>
            </a:r>
            <a:endParaRPr lang="ar-EG" dirty="0" smtClean="0">
              <a:latin typeface="Verdana" pitchFamily="34" charset="0"/>
            </a:endParaRPr>
          </a:p>
          <a:p>
            <a:pPr marL="11397" algn="l" rtl="0">
              <a:lnSpc>
                <a:spcPts val="3220"/>
              </a:lnSpc>
              <a:spcBef>
                <a:spcPts val="12"/>
              </a:spcBef>
              <a:tabLst>
                <a:tab pos="740804" algn="l"/>
                <a:tab pos="1527195" algn="l"/>
                <a:tab pos="2450351" algn="l"/>
                <a:tab pos="2951818" algn="l"/>
                <a:tab pos="4091516" algn="l"/>
              </a:tabLst>
            </a:pPr>
            <a:endParaRPr lang="ar-E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76399"/>
          </a:xfrm>
        </p:spPr>
        <p:txBody>
          <a:bodyPr>
            <a:normAutofit fontScale="90000"/>
          </a:bodyPr>
          <a:lstStyle/>
          <a:p>
            <a:pPr algn="l" rtl="0"/>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a:t>
            </a:r>
            <a:br>
              <a:rPr lang="en-US" sz="3200" b="1" dirty="0" smtClean="0">
                <a:solidFill>
                  <a:schemeClr val="tx1"/>
                </a:solidFill>
              </a:rPr>
            </a:br>
            <a:r>
              <a:rPr lang="ar-EG" sz="2700" dirty="0" smtClean="0"/>
              <a:t/>
            </a:r>
            <a:br>
              <a:rPr lang="ar-EG" sz="2700" dirty="0" smtClean="0"/>
            </a:br>
            <a:endParaRPr lang="ar-EG" sz="2700" dirty="0"/>
          </a:p>
        </p:txBody>
      </p:sp>
      <p:sp>
        <p:nvSpPr>
          <p:cNvPr id="3" name="Subtitle 2"/>
          <p:cNvSpPr>
            <a:spLocks noGrp="1"/>
          </p:cNvSpPr>
          <p:nvPr>
            <p:ph type="subTitle" idx="1"/>
          </p:nvPr>
        </p:nvSpPr>
        <p:spPr>
          <a:xfrm>
            <a:off x="0" y="1447800"/>
            <a:ext cx="9144000" cy="5410200"/>
          </a:xfrm>
        </p:spPr>
        <p:txBody>
          <a:bodyPr/>
          <a:lstStyle/>
          <a:p>
            <a:endParaRPr lang="ar-EG" dirty="0"/>
          </a:p>
        </p:txBody>
      </p:sp>
      <p:pic>
        <p:nvPicPr>
          <p:cNvPr id="6"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7" name="Rectangle 6"/>
          <p:cNvSpPr/>
          <p:nvPr/>
        </p:nvSpPr>
        <p:spPr>
          <a:xfrm>
            <a:off x="1143001" y="228600"/>
            <a:ext cx="6476999" cy="584775"/>
          </a:xfrm>
          <a:prstGeom prst="rect">
            <a:avLst/>
          </a:prstGeom>
        </p:spPr>
        <p:txBody>
          <a:bodyPr wrap="square">
            <a:spAutoFit/>
          </a:bodyPr>
          <a:lstStyle/>
          <a:p>
            <a:pPr algn="l"/>
            <a:r>
              <a:rPr lang="en-US" sz="3200" b="1" dirty="0" smtClean="0">
                <a:solidFill>
                  <a:srgbClr val="C00000"/>
                </a:solidFill>
              </a:rPr>
              <a:t>Atmosphere Composition</a:t>
            </a:r>
            <a:endParaRPr lang="ar-EG" sz="3200" b="1" dirty="0">
              <a:solidFill>
                <a:srgbClr val="C00000"/>
              </a:solidFill>
            </a:endParaRPr>
          </a:p>
        </p:txBody>
      </p:sp>
      <p:sp>
        <p:nvSpPr>
          <p:cNvPr id="8" name="Rectangle 7"/>
          <p:cNvSpPr/>
          <p:nvPr/>
        </p:nvSpPr>
        <p:spPr>
          <a:xfrm>
            <a:off x="304800" y="1066800"/>
            <a:ext cx="7315200" cy="738664"/>
          </a:xfrm>
          <a:prstGeom prst="rect">
            <a:avLst/>
          </a:prstGeom>
        </p:spPr>
        <p:txBody>
          <a:bodyPr wrap="square">
            <a:spAutoFit/>
          </a:bodyPr>
          <a:lstStyle/>
          <a:p>
            <a:pPr algn="l" rtl="0"/>
            <a:r>
              <a:rPr lang="en-US" sz="2400" b="1" dirty="0" smtClean="0">
                <a:solidFill>
                  <a:srgbClr val="0070C0"/>
                </a:solidFill>
                <a:latin typeface="Arial" pitchFamily="34" charset="0"/>
                <a:cs typeface="Arial" pitchFamily="34" charset="0"/>
              </a:rPr>
              <a:t>1-  CHMICAL COMPOSETIO</a:t>
            </a:r>
            <a:r>
              <a:rPr lang="ar-EG" sz="2000" b="1" dirty="0" smtClean="0">
                <a:solidFill>
                  <a:srgbClr val="0070C0"/>
                </a:solidFill>
                <a:latin typeface="Arial" pitchFamily="34" charset="0"/>
                <a:cs typeface="Arial" pitchFamily="34" charset="0"/>
              </a:rPr>
              <a:t> </a:t>
            </a:r>
            <a:r>
              <a:rPr lang="ar-EG" sz="2000" dirty="0" smtClean="0"/>
              <a:t/>
            </a:r>
            <a:br>
              <a:rPr lang="ar-EG" sz="2000" dirty="0" smtClean="0"/>
            </a:br>
            <a:endParaRPr lang="ar-EG" dirty="0"/>
          </a:p>
        </p:txBody>
      </p:sp>
      <p:sp>
        <p:nvSpPr>
          <p:cNvPr id="9" name="Rectangle 8"/>
          <p:cNvSpPr/>
          <p:nvPr/>
        </p:nvSpPr>
        <p:spPr>
          <a:xfrm>
            <a:off x="0" y="1676400"/>
            <a:ext cx="9144000" cy="4967514"/>
          </a:xfrm>
          <a:prstGeom prst="rect">
            <a:avLst/>
          </a:prstGeom>
        </p:spPr>
        <p:txBody>
          <a:bodyPr wrap="square">
            <a:spAutoFit/>
          </a:bodyPr>
          <a:lstStyle/>
          <a:p>
            <a:pPr algn="l" rtl="0">
              <a:lnSpc>
                <a:spcPct val="110000"/>
              </a:lnSpc>
              <a:spcBef>
                <a:spcPct val="0"/>
              </a:spcBef>
            </a:pPr>
            <a:r>
              <a:rPr lang="en-US" sz="2400" b="1" dirty="0" smtClean="0">
                <a:latin typeface="Arial" pitchFamily="34" charset="0"/>
                <a:cs typeface="Arial" pitchFamily="34" charset="0"/>
              </a:rPr>
              <a:t>Mixture of gases</a:t>
            </a:r>
            <a:r>
              <a:rPr lang="en-US" sz="2800" b="1" dirty="0" smtClean="0">
                <a:latin typeface="Arial" pitchFamily="34" charset="0"/>
                <a:cs typeface="Arial" pitchFamily="34" charset="0"/>
              </a:rPr>
              <a:t>:</a:t>
            </a:r>
          </a:p>
          <a:p>
            <a:pPr algn="l" rtl="0">
              <a:lnSpc>
                <a:spcPct val="110000"/>
              </a:lnSpc>
              <a:spcBef>
                <a:spcPct val="0"/>
              </a:spcBef>
            </a:pPr>
            <a:r>
              <a:rPr lang="en-US" sz="3200" dirty="0" smtClean="0">
                <a:latin typeface="Arial Narrow" pitchFamily="34" charset="0"/>
              </a:rPr>
              <a:t>A-</a:t>
            </a:r>
            <a:r>
              <a:rPr lang="en-US" sz="3200" b="1" dirty="0" smtClean="0">
                <a:latin typeface="Arial Narrow" pitchFamily="34" charset="0"/>
              </a:rPr>
              <a:t> </a:t>
            </a:r>
            <a:r>
              <a:rPr lang="en-US" sz="3200" dirty="0" smtClean="0">
                <a:latin typeface="Arial Narrow" pitchFamily="34" charset="0"/>
              </a:rPr>
              <a:t>constant gases  </a:t>
            </a:r>
          </a:p>
          <a:p>
            <a:pPr algn="l" rtl="0">
              <a:lnSpc>
                <a:spcPct val="110000"/>
              </a:lnSpc>
              <a:spcBef>
                <a:spcPct val="0"/>
              </a:spcBef>
            </a:pPr>
            <a:r>
              <a:rPr lang="en-US" sz="3200" b="1" dirty="0" smtClean="0">
                <a:latin typeface="Arial Narrow" pitchFamily="34" charset="0"/>
              </a:rPr>
              <a:t> </a:t>
            </a:r>
            <a:r>
              <a:rPr lang="en-US" sz="2800" dirty="0" smtClean="0"/>
              <a:t>78% nitrogen</a:t>
            </a:r>
            <a:br>
              <a:rPr lang="en-US" sz="2800" dirty="0" smtClean="0"/>
            </a:br>
            <a:r>
              <a:rPr lang="en-US" sz="2800" dirty="0" smtClean="0"/>
              <a:t>          21% oxygen</a:t>
            </a:r>
            <a:br>
              <a:rPr lang="en-US" sz="2800" dirty="0" smtClean="0"/>
            </a:br>
            <a:r>
              <a:rPr lang="en-US" sz="2800" dirty="0" smtClean="0"/>
              <a:t>          1% argon</a:t>
            </a:r>
            <a:br>
              <a:rPr lang="en-US" sz="2800" dirty="0" smtClean="0"/>
            </a:br>
            <a:r>
              <a:rPr lang="en-US" sz="2800" dirty="0" smtClean="0"/>
              <a:t>B- traces of other gases and variable small amounts of:</a:t>
            </a:r>
            <a:br>
              <a:rPr lang="en-US" sz="2800" dirty="0" smtClean="0"/>
            </a:br>
            <a:r>
              <a:rPr lang="en-US" sz="2800" dirty="0" smtClean="0"/>
              <a:t>	water vapor</a:t>
            </a:r>
            <a:br>
              <a:rPr lang="en-US" sz="2800" dirty="0" smtClean="0"/>
            </a:br>
            <a:r>
              <a:rPr lang="en-US" sz="2800" dirty="0" smtClean="0"/>
              <a:t>	carbon dioxide</a:t>
            </a:r>
            <a:br>
              <a:rPr lang="en-US" sz="2800" dirty="0" smtClean="0"/>
            </a:br>
            <a:r>
              <a:rPr lang="en-US" sz="2800" b="1" dirty="0" smtClean="0"/>
              <a:t>	methane</a:t>
            </a:r>
            <a:br>
              <a:rPr lang="en-US" sz="2800" b="1" dirty="0" smtClean="0"/>
            </a:br>
            <a:r>
              <a:rPr lang="en-US" sz="2800" b="1" dirty="0" smtClean="0"/>
              <a:t>	pollutants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2314940" y="-76200"/>
            <a:ext cx="3704860" cy="584775"/>
          </a:xfrm>
          <a:prstGeom prst="rect">
            <a:avLst/>
          </a:prstGeom>
        </p:spPr>
        <p:txBody>
          <a:bodyPr wrap="none">
            <a:spAutoFit/>
          </a:bodyPr>
          <a:lstStyle/>
          <a:p>
            <a:pPr rtl="0"/>
            <a:r>
              <a:rPr lang="en-US" sz="3200" b="1" dirty="0">
                <a:solidFill>
                  <a:srgbClr val="C00000"/>
                </a:solidFill>
              </a:rPr>
              <a:t>Wind and Dispersion</a:t>
            </a:r>
            <a:endParaRPr lang="ar-EG" sz="3200" dirty="0">
              <a:solidFill>
                <a:srgbClr val="C00000"/>
              </a:solidFill>
              <a:effectLst/>
            </a:endParaRPr>
          </a:p>
        </p:txBody>
      </p:sp>
      <p:sp>
        <p:nvSpPr>
          <p:cNvPr id="7" name="Rectangle 6"/>
          <p:cNvSpPr/>
          <p:nvPr/>
        </p:nvSpPr>
        <p:spPr>
          <a:xfrm>
            <a:off x="339175" y="467380"/>
            <a:ext cx="2327825" cy="523220"/>
          </a:xfrm>
          <a:prstGeom prst="rect">
            <a:avLst/>
          </a:prstGeom>
        </p:spPr>
        <p:txBody>
          <a:bodyPr wrap="square">
            <a:spAutoFit/>
          </a:bodyPr>
          <a:lstStyle/>
          <a:p>
            <a:pPr marL="292735" indent="-292735" algn="l" rtl="0">
              <a:spcAft>
                <a:spcPts val="0"/>
              </a:spcAft>
            </a:pPr>
            <a:r>
              <a:rPr lang="en-US" sz="2800" b="1" dirty="0">
                <a:solidFill>
                  <a:srgbClr val="0070C0"/>
                </a:solidFill>
                <a:cs typeface="Arial"/>
              </a:rPr>
              <a:t>Wind Speed</a:t>
            </a:r>
            <a:endParaRPr lang="en-US" sz="2800" dirty="0">
              <a:effectLst/>
              <a:latin typeface="Times New Roman"/>
              <a:ea typeface="Times New Roman"/>
            </a:endParaRPr>
          </a:p>
        </p:txBody>
      </p:sp>
      <p:sp>
        <p:nvSpPr>
          <p:cNvPr id="8" name="Rectangle 7"/>
          <p:cNvSpPr/>
          <p:nvPr/>
        </p:nvSpPr>
        <p:spPr>
          <a:xfrm>
            <a:off x="-152400" y="1066800"/>
            <a:ext cx="9372600" cy="5909310"/>
          </a:xfrm>
          <a:prstGeom prst="rect">
            <a:avLst/>
          </a:prstGeom>
        </p:spPr>
        <p:txBody>
          <a:bodyPr wrap="square">
            <a:spAutoFit/>
          </a:bodyPr>
          <a:lstStyle/>
          <a:p>
            <a:pPr algn="just" rtl="0">
              <a:spcBef>
                <a:spcPts val="600"/>
              </a:spcBef>
              <a:spcAft>
                <a:spcPts val="600"/>
              </a:spcAft>
            </a:pPr>
            <a:r>
              <a:rPr lang="en-US" sz="2800" dirty="0">
                <a:latin typeface="Times New Roman" pitchFamily="18" charset="0"/>
                <a:ea typeface="Times New Roman"/>
                <a:cs typeface="Times New Roman" pitchFamily="18" charset="0"/>
              </a:rPr>
              <a:t>Wind Speed increase as volume of air moving increase</a:t>
            </a:r>
          </a:p>
          <a:p>
            <a:pPr algn="just" rtl="0">
              <a:spcBef>
                <a:spcPts val="600"/>
              </a:spcBef>
              <a:spcAft>
                <a:spcPts val="600"/>
              </a:spcAft>
            </a:pPr>
            <a:r>
              <a:rPr lang="en-US" sz="2800" dirty="0">
                <a:solidFill>
                  <a:prstClr val="black"/>
                </a:solidFill>
                <a:latin typeface="Times New Roman" pitchFamily="18" charset="0"/>
                <a:ea typeface="Times New Roman"/>
                <a:cs typeface="Times New Roman" pitchFamily="18" charset="0"/>
              </a:rPr>
              <a:t>Speed </a:t>
            </a:r>
            <a:r>
              <a:rPr lang="en-US" sz="2800" dirty="0" smtClean="0">
                <a:latin typeface="Times New Roman" pitchFamily="18" charset="0"/>
                <a:ea typeface="Times New Roman"/>
                <a:cs typeface="Times New Roman" pitchFamily="18" charset="0"/>
              </a:rPr>
              <a:t>of horizontal </a:t>
            </a:r>
            <a:r>
              <a:rPr lang="en-US" sz="2800" dirty="0">
                <a:latin typeface="Times New Roman" pitchFamily="18" charset="0"/>
                <a:ea typeface="Times New Roman"/>
                <a:cs typeface="Times New Roman" pitchFamily="18" charset="0"/>
              </a:rPr>
              <a:t>wind is affected by fraction proportional to surface roughness which determined by topographic features as </a:t>
            </a:r>
          </a:p>
          <a:p>
            <a:pPr marL="457200" indent="-457200" algn="l" rtl="0">
              <a:spcBef>
                <a:spcPts val="600"/>
              </a:spcBef>
              <a:spcAft>
                <a:spcPts val="600"/>
              </a:spcAft>
              <a:buClr>
                <a:srgbClr val="FF0066"/>
              </a:buClr>
              <a:buFont typeface="Wingdings" pitchFamily="2" charset="2"/>
              <a:buChar char="Ø"/>
            </a:pPr>
            <a:r>
              <a:rPr lang="en-US" sz="2800" dirty="0">
                <a:solidFill>
                  <a:srgbClr val="FF0000"/>
                </a:solidFill>
                <a:latin typeface="Times New Roman" pitchFamily="18" charset="0"/>
                <a:cs typeface="Times New Roman" pitchFamily="18" charset="0"/>
              </a:rPr>
              <a:t>Land/sea or lake breeze</a:t>
            </a:r>
            <a:endParaRPr lang="en-US" sz="2800" dirty="0">
              <a:solidFill>
                <a:srgbClr val="FF0000"/>
              </a:solidFill>
              <a:latin typeface="Times New Roman" pitchFamily="18" charset="0"/>
              <a:ea typeface="Times New Roman"/>
              <a:cs typeface="Times New Roman" pitchFamily="18" charset="0"/>
            </a:endParaRPr>
          </a:p>
          <a:p>
            <a:pPr marL="457200" indent="-457200" algn="l" rtl="0">
              <a:spcBef>
                <a:spcPts val="600"/>
              </a:spcBef>
              <a:spcAft>
                <a:spcPts val="600"/>
              </a:spcAft>
              <a:buClr>
                <a:srgbClr val="FF0066"/>
              </a:buClr>
              <a:buFont typeface="Wingdings" pitchFamily="2" charset="2"/>
              <a:buChar char="Ø"/>
            </a:pPr>
            <a:r>
              <a:rPr lang="en-US" sz="2800" dirty="0">
                <a:solidFill>
                  <a:srgbClr val="FF0000"/>
                </a:solidFill>
                <a:latin typeface="Times New Roman" pitchFamily="18" charset="0"/>
                <a:cs typeface="Times New Roman" pitchFamily="18" charset="0"/>
              </a:rPr>
              <a:t>Mountain/valley</a:t>
            </a:r>
            <a:endParaRPr lang="en-US" sz="2800" dirty="0">
              <a:solidFill>
                <a:srgbClr val="FF0000"/>
              </a:solidFill>
              <a:latin typeface="Times New Roman" pitchFamily="18" charset="0"/>
              <a:ea typeface="Times New Roman"/>
              <a:cs typeface="Times New Roman" pitchFamily="18" charset="0"/>
            </a:endParaRPr>
          </a:p>
          <a:p>
            <a:pPr marL="457200" indent="-457200" algn="l" rtl="0">
              <a:spcBef>
                <a:spcPts val="600"/>
              </a:spcBef>
              <a:spcAft>
                <a:spcPts val="600"/>
              </a:spcAft>
              <a:buClr>
                <a:srgbClr val="FF0066"/>
              </a:buClr>
              <a:buFont typeface="Wingdings" pitchFamily="2" charset="2"/>
              <a:buChar char="Ø"/>
            </a:pPr>
            <a:r>
              <a:rPr lang="en-US" sz="2800" dirty="0">
                <a:solidFill>
                  <a:srgbClr val="FF0000"/>
                </a:solidFill>
                <a:latin typeface="Times New Roman" pitchFamily="18" charset="0"/>
                <a:cs typeface="Times New Roman" pitchFamily="18" charset="0"/>
              </a:rPr>
              <a:t>Terrain forced</a:t>
            </a:r>
            <a:endParaRPr lang="en-US" sz="2800" dirty="0">
              <a:solidFill>
                <a:srgbClr val="FF0000"/>
              </a:solidFill>
              <a:latin typeface="Times New Roman" pitchFamily="18" charset="0"/>
              <a:ea typeface="Times New Roman"/>
              <a:cs typeface="Times New Roman" pitchFamily="18" charset="0"/>
            </a:endParaRPr>
          </a:p>
          <a:p>
            <a:pPr marL="457200" indent="-457200" algn="l" rtl="0">
              <a:spcBef>
                <a:spcPts val="600"/>
              </a:spcBef>
              <a:spcAft>
                <a:spcPts val="600"/>
              </a:spcAft>
              <a:buClr>
                <a:srgbClr val="FF0066"/>
              </a:buClr>
              <a:buFont typeface="Wingdings" pitchFamily="2" charset="2"/>
              <a:buChar char="Ø"/>
            </a:pPr>
            <a:r>
              <a:rPr lang="en-US" sz="2800" dirty="0">
                <a:solidFill>
                  <a:srgbClr val="FF0000"/>
                </a:solidFill>
                <a:latin typeface="Times New Roman" pitchFamily="18" charset="0"/>
                <a:cs typeface="Times New Roman" pitchFamily="18" charset="0"/>
              </a:rPr>
              <a:t>Cultivated field/building</a:t>
            </a:r>
            <a:endParaRPr lang="en-US" sz="2800" dirty="0">
              <a:solidFill>
                <a:srgbClr val="FF0000"/>
              </a:solidFill>
              <a:latin typeface="Times New Roman" pitchFamily="18" charset="0"/>
              <a:ea typeface="Times New Roman"/>
              <a:cs typeface="Times New Roman" pitchFamily="18" charset="0"/>
            </a:endParaRPr>
          </a:p>
          <a:p>
            <a:pPr algn="just" rtl="0">
              <a:spcBef>
                <a:spcPts val="600"/>
              </a:spcBef>
              <a:spcAft>
                <a:spcPts val="600"/>
              </a:spcAft>
            </a:pPr>
            <a:r>
              <a:rPr lang="en-US" sz="2800" dirty="0">
                <a:latin typeface="Times New Roman" pitchFamily="18" charset="0"/>
                <a:ea typeface="Times New Roman"/>
                <a:cs typeface="Times New Roman" pitchFamily="18" charset="0"/>
              </a:rPr>
              <a:t>Wind Speed over smooth surface (cultivated field/lake) is higher than over rougher surface (</a:t>
            </a:r>
            <a:r>
              <a:rPr lang="en-US" sz="2800" dirty="0">
                <a:solidFill>
                  <a:srgbClr val="000000"/>
                </a:solidFill>
                <a:latin typeface="Times New Roman" pitchFamily="18" charset="0"/>
                <a:cs typeface="Times New Roman" pitchFamily="18" charset="0"/>
              </a:rPr>
              <a:t>Mountain</a:t>
            </a:r>
            <a:r>
              <a:rPr lang="en-US" sz="2800" dirty="0">
                <a:latin typeface="Times New Roman" pitchFamily="18" charset="0"/>
                <a:ea typeface="Times New Roman"/>
                <a:cs typeface="Times New Roman" pitchFamily="18" charset="0"/>
              </a:rPr>
              <a:t>/building)</a:t>
            </a:r>
          </a:p>
          <a:p>
            <a:pPr algn="just" rtl="0">
              <a:spcBef>
                <a:spcPts val="600"/>
              </a:spcBef>
              <a:spcAft>
                <a:spcPts val="600"/>
              </a:spcAft>
            </a:pPr>
            <a:r>
              <a:rPr lang="en-US" sz="2800" dirty="0">
                <a:latin typeface="Times New Roman" pitchFamily="18" charset="0"/>
                <a:ea typeface="Times New Roman"/>
                <a:cs typeface="Times New Roman" pitchFamily="18" charset="0"/>
              </a:rPr>
              <a:t>As surface roughness (urban areas) increase, wind speeds near surface are reduced</a:t>
            </a:r>
            <a:endParaRPr lang="en-US" sz="2800" dirty="0">
              <a:effectLst/>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3" y="-4763"/>
            <a:ext cx="9752013" cy="731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314980"/>
            <a:ext cx="2432845" cy="523220"/>
          </a:xfrm>
          <a:prstGeom prst="rect">
            <a:avLst/>
          </a:prstGeom>
        </p:spPr>
        <p:txBody>
          <a:bodyPr wrap="none">
            <a:spAutoFit/>
          </a:bodyPr>
          <a:lstStyle/>
          <a:p>
            <a:pPr marL="292735" indent="-292735" algn="l" rtl="0"/>
            <a:r>
              <a:rPr lang="en-US" sz="2800" b="1" dirty="0">
                <a:solidFill>
                  <a:srgbClr val="0070C0"/>
                </a:solidFill>
                <a:cs typeface="Arial"/>
              </a:rPr>
              <a:t>Wind Direction</a:t>
            </a:r>
          </a:p>
        </p:txBody>
      </p:sp>
      <p:sp>
        <p:nvSpPr>
          <p:cNvPr id="3" name="Rectangle 2"/>
          <p:cNvSpPr/>
          <p:nvPr/>
        </p:nvSpPr>
        <p:spPr>
          <a:xfrm>
            <a:off x="-152400" y="1287251"/>
            <a:ext cx="9525000" cy="4046749"/>
          </a:xfrm>
          <a:prstGeom prst="rect">
            <a:avLst/>
          </a:prstGeom>
        </p:spPr>
        <p:txBody>
          <a:bodyPr wrap="square">
            <a:spAutoFit/>
          </a:bodyPr>
          <a:lstStyle/>
          <a:p>
            <a:pPr algn="l" rtl="0">
              <a:lnSpc>
                <a:spcPct val="150000"/>
              </a:lnSpc>
              <a:spcBef>
                <a:spcPts val="600"/>
              </a:spcBef>
              <a:spcAft>
                <a:spcPts val="600"/>
              </a:spcAft>
            </a:pPr>
            <a:r>
              <a:rPr lang="en-US" sz="2800" b="1" dirty="0">
                <a:latin typeface="Times New Roman" pitchFamily="18" charset="0"/>
                <a:ea typeface="Times New Roman"/>
                <a:cs typeface="Times New Roman" pitchFamily="18" charset="0"/>
              </a:rPr>
              <a:t>Pollutants dispersion is also affected by Wind direction, if Wind direction increase is constant, the same area will </a:t>
            </a:r>
            <a:r>
              <a:rPr lang="en-US" sz="2800" b="1" dirty="0" smtClean="0">
                <a:latin typeface="Times New Roman" pitchFamily="18" charset="0"/>
                <a:ea typeface="Times New Roman"/>
                <a:cs typeface="Times New Roman" pitchFamily="18" charset="0"/>
              </a:rPr>
              <a:t>be continuously </a:t>
            </a:r>
            <a:r>
              <a:rPr lang="en-US" sz="2800" b="1" dirty="0">
                <a:latin typeface="Times New Roman" pitchFamily="18" charset="0"/>
                <a:ea typeface="Times New Roman"/>
                <a:cs typeface="Times New Roman" pitchFamily="18" charset="0"/>
              </a:rPr>
              <a:t>exposed to high pollutant levels.</a:t>
            </a:r>
          </a:p>
          <a:p>
            <a:pPr algn="l" rtl="0">
              <a:lnSpc>
                <a:spcPct val="150000"/>
              </a:lnSpc>
              <a:spcBef>
                <a:spcPts val="600"/>
              </a:spcBef>
              <a:spcAft>
                <a:spcPts val="600"/>
              </a:spcAft>
            </a:pPr>
            <a:r>
              <a:rPr lang="en-US" sz="2800" b="1" dirty="0">
                <a:latin typeface="Times New Roman" pitchFamily="18" charset="0"/>
                <a:ea typeface="Times New Roman"/>
                <a:cs typeface="Times New Roman" pitchFamily="18" charset="0"/>
              </a:rPr>
              <a:t>On the other hand, Wind direction is constantly shifting, pollutants will be dispersed over a larger area and can over exposed are lower</a:t>
            </a:r>
            <a:r>
              <a:rPr lang="en-US" sz="2800" dirty="0" smtClean="0">
                <a:latin typeface="Times New Roman" pitchFamily="18" charset="0"/>
                <a:ea typeface="Times New Roman"/>
                <a:cs typeface="Times New Roman" pitchFamily="18" charset="0"/>
              </a:rPr>
              <a:t>.</a:t>
            </a:r>
          </a:p>
        </p:txBody>
      </p:sp>
    </p:spTree>
    <p:extLst>
      <p:ext uri="{BB962C8B-B14F-4D97-AF65-F5344CB8AC3E}">
        <p14:creationId xmlns:p14="http://schemas.microsoft.com/office/powerpoint/2010/main" val="3861015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70667"/>
            <a:ext cx="8153400" cy="5601533"/>
          </a:xfrm>
          <a:prstGeom prst="rect">
            <a:avLst/>
          </a:prstGeom>
        </p:spPr>
        <p:txBody>
          <a:bodyPr wrap="square">
            <a:spAutoFit/>
          </a:bodyPr>
          <a:lstStyle/>
          <a:p>
            <a:pPr lvl="0" algn="just" rtl="0">
              <a:spcBef>
                <a:spcPts val="600"/>
              </a:spcBef>
              <a:spcAft>
                <a:spcPts val="600"/>
              </a:spcAft>
            </a:pPr>
            <a:r>
              <a:rPr lang="en-US" sz="2800" b="1" dirty="0">
                <a:solidFill>
                  <a:prstClr val="black"/>
                </a:solidFill>
                <a:latin typeface="Times New Roman" pitchFamily="18" charset="0"/>
                <a:ea typeface="Times New Roman"/>
                <a:cs typeface="Times New Roman" pitchFamily="18" charset="0"/>
              </a:rPr>
              <a:t>Wind direction </a:t>
            </a:r>
            <a:r>
              <a:rPr lang="en-US" sz="2800" dirty="0">
                <a:solidFill>
                  <a:prstClr val="black"/>
                </a:solidFill>
                <a:latin typeface="Times New Roman" pitchFamily="18" charset="0"/>
                <a:ea typeface="Times New Roman"/>
                <a:cs typeface="Times New Roman" pitchFamily="18" charset="0"/>
              </a:rPr>
              <a:t>determines </a:t>
            </a:r>
            <a:r>
              <a:rPr lang="en-US" sz="2800" u="sng" dirty="0">
                <a:solidFill>
                  <a:srgbClr val="00B050"/>
                </a:solidFill>
                <a:latin typeface="Times New Roman" pitchFamily="18" charset="0"/>
                <a:ea typeface="Times New Roman"/>
                <a:cs typeface="Times New Roman" pitchFamily="18" charset="0"/>
              </a:rPr>
              <a:t>direction of contaminated gases</a:t>
            </a:r>
          </a:p>
          <a:p>
            <a:pPr lvl="0" algn="just" rtl="0">
              <a:spcBef>
                <a:spcPts val="600"/>
              </a:spcBef>
              <a:spcAft>
                <a:spcPts val="600"/>
              </a:spcAft>
            </a:pPr>
            <a:r>
              <a:rPr lang="en-US" sz="2800" b="1" dirty="0">
                <a:solidFill>
                  <a:prstClr val="black"/>
                </a:solidFill>
                <a:latin typeface="Times New Roman" pitchFamily="18" charset="0"/>
                <a:ea typeface="Times New Roman"/>
                <a:cs typeface="Times New Roman" pitchFamily="18" charset="0"/>
              </a:rPr>
              <a:t>Wind speed </a:t>
            </a:r>
            <a:r>
              <a:rPr lang="en-US" sz="2800" dirty="0">
                <a:solidFill>
                  <a:prstClr val="black"/>
                </a:solidFill>
                <a:latin typeface="Times New Roman" pitchFamily="18" charset="0"/>
                <a:ea typeface="Times New Roman"/>
                <a:cs typeface="Times New Roman" pitchFamily="18" charset="0"/>
              </a:rPr>
              <a:t>affects </a:t>
            </a:r>
            <a:r>
              <a:rPr lang="en-US" sz="2800" u="sng" dirty="0">
                <a:solidFill>
                  <a:srgbClr val="00B050"/>
                </a:solidFill>
                <a:latin typeface="Times New Roman" pitchFamily="18" charset="0"/>
                <a:ea typeface="Times New Roman"/>
                <a:cs typeface="Times New Roman" pitchFamily="18" charset="0"/>
              </a:rPr>
              <a:t>plume rise and rate of mixing</a:t>
            </a:r>
            <a:r>
              <a:rPr lang="en-US" sz="2800" dirty="0">
                <a:solidFill>
                  <a:prstClr val="black"/>
                </a:solidFill>
                <a:latin typeface="Times New Roman" pitchFamily="18" charset="0"/>
                <a:ea typeface="Times New Roman"/>
                <a:cs typeface="Times New Roman" pitchFamily="18" charset="0"/>
              </a:rPr>
              <a:t>, </a:t>
            </a:r>
          </a:p>
          <a:p>
            <a:pPr lvl="0" algn="just" rtl="0">
              <a:spcBef>
                <a:spcPts val="600"/>
              </a:spcBef>
              <a:spcAft>
                <a:spcPts val="600"/>
              </a:spcAft>
            </a:pPr>
            <a:r>
              <a:rPr lang="en-US" sz="2800" b="1" dirty="0">
                <a:solidFill>
                  <a:prstClr val="black"/>
                </a:solidFill>
                <a:latin typeface="Times New Roman" pitchFamily="18" charset="0"/>
                <a:ea typeface="Times New Roman"/>
                <a:cs typeface="Times New Roman" pitchFamily="18" charset="0"/>
              </a:rPr>
              <a:t>Level of pollutants increase </a:t>
            </a:r>
            <a:r>
              <a:rPr lang="en-US" sz="2800" dirty="0">
                <a:solidFill>
                  <a:prstClr val="black"/>
                </a:solidFill>
                <a:latin typeface="Times New Roman" pitchFamily="18" charset="0"/>
                <a:ea typeface="Times New Roman"/>
                <a:cs typeface="Times New Roman" pitchFamily="18" charset="0"/>
              </a:rPr>
              <a:t>after </a:t>
            </a:r>
            <a:r>
              <a:rPr lang="en-US" sz="2800" u="sng" dirty="0">
                <a:solidFill>
                  <a:srgbClr val="00B050"/>
                </a:solidFill>
                <a:latin typeface="Times New Roman" pitchFamily="18" charset="0"/>
                <a:ea typeface="Times New Roman"/>
                <a:cs typeface="Times New Roman" pitchFamily="18" charset="0"/>
              </a:rPr>
              <a:t>leaving the source</a:t>
            </a:r>
            <a:r>
              <a:rPr lang="en-US" sz="2800" dirty="0">
                <a:solidFill>
                  <a:prstClr val="black"/>
                </a:solidFill>
                <a:latin typeface="Times New Roman" pitchFamily="18" charset="0"/>
                <a:ea typeface="Times New Roman"/>
                <a:cs typeface="Times New Roman" pitchFamily="18" charset="0"/>
              </a:rPr>
              <a:t>.</a:t>
            </a:r>
          </a:p>
          <a:p>
            <a:pPr lvl="0" algn="just" rtl="0">
              <a:spcBef>
                <a:spcPts val="600"/>
              </a:spcBef>
              <a:spcAft>
                <a:spcPts val="600"/>
              </a:spcAft>
            </a:pPr>
            <a:r>
              <a:rPr lang="en-US" sz="2800" b="1" dirty="0">
                <a:solidFill>
                  <a:prstClr val="black"/>
                </a:solidFill>
                <a:latin typeface="Times New Roman" pitchFamily="18" charset="0"/>
                <a:ea typeface="Times New Roman"/>
                <a:cs typeface="Times New Roman" pitchFamily="18" charset="0"/>
              </a:rPr>
              <a:t>Increase wind speed decreases plume rise </a:t>
            </a:r>
            <a:r>
              <a:rPr lang="en-US" sz="2800" u="sng" dirty="0">
                <a:solidFill>
                  <a:srgbClr val="00B050"/>
                </a:solidFill>
                <a:latin typeface="Times New Roman" pitchFamily="18" charset="0"/>
                <a:ea typeface="Times New Roman"/>
                <a:cs typeface="Times New Roman" pitchFamily="18" charset="0"/>
              </a:rPr>
              <a:t>by bending plume rapidly lead to increase concentration of pollutants.</a:t>
            </a:r>
          </a:p>
          <a:p>
            <a:pPr lvl="0" algn="just" rtl="0">
              <a:spcBef>
                <a:spcPts val="600"/>
              </a:spcBef>
              <a:spcAft>
                <a:spcPts val="600"/>
              </a:spcAft>
            </a:pPr>
            <a:r>
              <a:rPr lang="en-US" sz="2800" b="1" dirty="0">
                <a:solidFill>
                  <a:prstClr val="black"/>
                </a:solidFill>
                <a:latin typeface="Times New Roman" pitchFamily="18" charset="0"/>
                <a:ea typeface="Times New Roman"/>
                <a:cs typeface="Times New Roman" pitchFamily="18" charset="0"/>
              </a:rPr>
              <a:t>Increase wind speed lead to increase rate of dilution of plume </a:t>
            </a:r>
            <a:r>
              <a:rPr lang="en-US" sz="2800" u="sng" dirty="0">
                <a:solidFill>
                  <a:srgbClr val="00B050"/>
                </a:solidFill>
                <a:latin typeface="Times New Roman" pitchFamily="18" charset="0"/>
                <a:ea typeface="Times New Roman"/>
                <a:cs typeface="Times New Roman" pitchFamily="18" charset="0"/>
              </a:rPr>
              <a:t>tending to lower downwind concentration</a:t>
            </a:r>
          </a:p>
          <a:p>
            <a:pPr lvl="0" algn="just" rtl="0">
              <a:spcBef>
                <a:spcPts val="600"/>
              </a:spcBef>
              <a:spcAft>
                <a:spcPts val="600"/>
              </a:spcAft>
            </a:pPr>
            <a:r>
              <a:rPr lang="en-US" sz="2800" b="1" dirty="0">
                <a:solidFill>
                  <a:prstClr val="black"/>
                </a:solidFill>
                <a:latin typeface="Times New Roman" pitchFamily="18" charset="0"/>
                <a:ea typeface="Times New Roman"/>
                <a:cs typeface="Times New Roman" pitchFamily="18" charset="0"/>
              </a:rPr>
              <a:t>Topographic conditions </a:t>
            </a:r>
            <a:r>
              <a:rPr lang="en-US" sz="2800" dirty="0">
                <a:solidFill>
                  <a:prstClr val="black"/>
                </a:solidFill>
                <a:latin typeface="Times New Roman" pitchFamily="18" charset="0"/>
                <a:ea typeface="Times New Roman"/>
                <a:cs typeface="Times New Roman" pitchFamily="18" charset="0"/>
              </a:rPr>
              <a:t>effect </a:t>
            </a:r>
            <a:r>
              <a:rPr lang="en-US" sz="2800" u="sng" dirty="0">
                <a:solidFill>
                  <a:srgbClr val="00B050"/>
                </a:solidFill>
                <a:latin typeface="Times New Roman" pitchFamily="18" charset="0"/>
                <a:ea typeface="Times New Roman"/>
                <a:cs typeface="Times New Roman" pitchFamily="18" charset="0"/>
              </a:rPr>
              <a:t>on wind thus on air quality</a:t>
            </a:r>
            <a:r>
              <a:rPr lang="en-US" sz="2800" dirty="0">
                <a:solidFill>
                  <a:prstClr val="black"/>
                </a:solidFill>
                <a:latin typeface="Times New Roman" pitchFamily="18" charset="0"/>
                <a:ea typeface="Times New Roman"/>
                <a:cs typeface="Times New Roman" pitchFamily="18" charset="0"/>
              </a:rPr>
              <a:t>.</a:t>
            </a:r>
            <a:endParaRPr lang="en-US" sz="2800" dirty="0">
              <a:solidFill>
                <a:prstClr val="black"/>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6006592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3" y="19050"/>
            <a:ext cx="9752013" cy="731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3" y="29660"/>
            <a:ext cx="9752013" cy="731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580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228598" y="-76200"/>
            <a:ext cx="9220201" cy="6934200"/>
          </a:xfrm>
          <a:prstGeom prst="rect">
            <a:avLst/>
          </a:prstGeom>
          <a:noFill/>
          <a:ln w="9525" cmpd="dbl">
            <a:noFill/>
            <a:miter lim="800000"/>
            <a:headEnd/>
            <a:tailEnd/>
          </a:ln>
        </p:spPr>
      </p:pic>
      <p:sp>
        <p:nvSpPr>
          <p:cNvPr id="112641" name="Rectangle 1"/>
          <p:cNvSpPr>
            <a:spLocks noChangeArrowheads="1"/>
          </p:cNvSpPr>
          <p:nvPr/>
        </p:nvSpPr>
        <p:spPr bwMode="auto">
          <a:xfrm>
            <a:off x="318720" y="253425"/>
            <a:ext cx="48307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r>
              <a:rPr lang="en-US" sz="3200" b="1" dirty="0" smtClean="0">
                <a:solidFill>
                  <a:srgbClr val="002060"/>
                </a:solidFill>
                <a:ea typeface="Calibri" pitchFamily="34" charset="0"/>
                <a:cs typeface="Arial" pitchFamily="34" charset="0"/>
              </a:rPr>
              <a:t>Factors affecting dispersion</a:t>
            </a:r>
            <a:endParaRPr lang="en-US" sz="3200" b="1" dirty="0" smtClean="0">
              <a:solidFill>
                <a:srgbClr val="002060"/>
              </a:solidFill>
              <a:latin typeface="Arial" pitchFamily="34" charset="0"/>
              <a:cs typeface="Arial" pitchFamily="34" charset="0"/>
            </a:endParaRPr>
          </a:p>
        </p:txBody>
      </p:sp>
      <p:sp>
        <p:nvSpPr>
          <p:cNvPr id="112643" name="Rectangle 3"/>
          <p:cNvSpPr>
            <a:spLocks noChangeArrowheads="1"/>
          </p:cNvSpPr>
          <p:nvPr/>
        </p:nvSpPr>
        <p:spPr bwMode="auto">
          <a:xfrm>
            <a:off x="0" y="1076980"/>
            <a:ext cx="744017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r>
              <a:rPr lang="en-US" sz="2800" b="1" dirty="0" smtClean="0">
                <a:solidFill>
                  <a:prstClr val="black"/>
                </a:solidFill>
                <a:ea typeface="Calibri" pitchFamily="34" charset="0"/>
                <a:cs typeface="Arial" pitchFamily="34" charset="0"/>
              </a:rPr>
              <a:t>Factors affect : </a:t>
            </a:r>
            <a:r>
              <a:rPr lang="en-US" sz="2800" b="1" dirty="0" smtClean="0">
                <a:solidFill>
                  <a:srgbClr val="00B050"/>
                </a:solidFill>
                <a:ea typeface="Calibri" pitchFamily="34" charset="0"/>
                <a:cs typeface="Arial" pitchFamily="34" charset="0"/>
              </a:rPr>
              <a:t>transport, dilution and dispersion</a:t>
            </a:r>
            <a:endParaRPr lang="en-US" sz="2800" b="1" dirty="0" smtClean="0">
              <a:solidFill>
                <a:srgbClr val="00B050"/>
              </a:solidFill>
              <a:latin typeface="Arial" pitchFamily="34" charset="0"/>
              <a:cs typeface="Arial" pitchFamily="34" charset="0"/>
            </a:endParaRPr>
          </a:p>
        </p:txBody>
      </p:sp>
      <p:sp>
        <p:nvSpPr>
          <p:cNvPr id="112644" name="Rectangle 4"/>
          <p:cNvSpPr>
            <a:spLocks noChangeArrowheads="1"/>
          </p:cNvSpPr>
          <p:nvPr/>
        </p:nvSpPr>
        <p:spPr bwMode="auto">
          <a:xfrm>
            <a:off x="304800" y="1841718"/>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eaLnBrk="0" fontAlgn="base" hangingPunct="0">
              <a:spcBef>
                <a:spcPct val="0"/>
              </a:spcBef>
              <a:spcAft>
                <a:spcPct val="0"/>
              </a:spcAft>
              <a:buFontTx/>
              <a:buChar char="•"/>
            </a:pPr>
            <a:r>
              <a:rPr lang="en-US" sz="2800" b="1" dirty="0">
                <a:solidFill>
                  <a:prstClr val="black"/>
                </a:solidFill>
                <a:ea typeface="Calibri" pitchFamily="34" charset="0"/>
              </a:rPr>
              <a:t>Meteorological Conditions</a:t>
            </a:r>
            <a:endParaRPr lang="en-US" sz="2800" b="1" dirty="0">
              <a:solidFill>
                <a:prstClr val="black"/>
              </a:solidFill>
            </a:endParaRPr>
          </a:p>
          <a:p>
            <a:pPr algn="l" rtl="0" fontAlgn="base">
              <a:spcBef>
                <a:spcPct val="0"/>
              </a:spcBef>
              <a:spcAft>
                <a:spcPct val="0"/>
              </a:spcAft>
              <a:buFontTx/>
              <a:buChar char="•"/>
            </a:pPr>
            <a:r>
              <a:rPr lang="en-US" sz="2800" dirty="0" smtClean="0">
                <a:solidFill>
                  <a:prstClr val="black"/>
                </a:solidFill>
                <a:ea typeface="Calibri" pitchFamily="34" charset="0"/>
              </a:rPr>
              <a:t>Source Characteristics</a:t>
            </a:r>
            <a:endParaRPr lang="en-US" sz="2800" dirty="0" smtClean="0">
              <a:solidFill>
                <a:prstClr val="black"/>
              </a:solidFill>
            </a:endParaRPr>
          </a:p>
          <a:p>
            <a:pPr algn="l" rtl="0" eaLnBrk="0" fontAlgn="base" hangingPunct="0">
              <a:spcBef>
                <a:spcPct val="0"/>
              </a:spcBef>
              <a:spcAft>
                <a:spcPct val="0"/>
              </a:spcAft>
              <a:buFontTx/>
              <a:buChar char="•"/>
            </a:pPr>
            <a:r>
              <a:rPr lang="en-US" sz="2800" dirty="0" smtClean="0">
                <a:solidFill>
                  <a:prstClr val="black"/>
                </a:solidFill>
                <a:ea typeface="Calibri" pitchFamily="34" charset="0"/>
              </a:rPr>
              <a:t>Nature of pollutant</a:t>
            </a:r>
            <a:endParaRPr lang="en-US" sz="2800" dirty="0" smtClean="0">
              <a:solidFill>
                <a:prstClr val="black"/>
              </a:solidFill>
            </a:endParaRPr>
          </a:p>
          <a:p>
            <a:pPr algn="l" rtl="0" eaLnBrk="0" fontAlgn="base" hangingPunct="0">
              <a:spcBef>
                <a:spcPct val="0"/>
              </a:spcBef>
              <a:spcAft>
                <a:spcPct val="0"/>
              </a:spcAft>
              <a:buFontTx/>
              <a:buChar char="•"/>
            </a:pPr>
            <a:r>
              <a:rPr lang="en-US" sz="2800" b="1" dirty="0" smtClean="0">
                <a:solidFill>
                  <a:prstClr val="black"/>
                </a:solidFill>
                <a:ea typeface="Calibri" pitchFamily="34" charset="0"/>
              </a:rPr>
              <a:t>Effects of Terrain &amp; Anthropogenic</a:t>
            </a:r>
          </a:p>
        </p:txBody>
      </p:sp>
      <p:sp>
        <p:nvSpPr>
          <p:cNvPr id="112645" name="Rectangle 5"/>
          <p:cNvSpPr>
            <a:spLocks noChangeArrowheads="1"/>
          </p:cNvSpPr>
          <p:nvPr/>
        </p:nvSpPr>
        <p:spPr bwMode="auto">
          <a:xfrm>
            <a:off x="228599" y="3810000"/>
            <a:ext cx="9067801"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indent="-514350" algn="l" rtl="0" fontAlgn="base">
              <a:spcBef>
                <a:spcPct val="0"/>
              </a:spcBef>
              <a:spcAft>
                <a:spcPts val="1200"/>
              </a:spcAft>
              <a:buFontTx/>
              <a:buAutoNum type="arabicPeriod"/>
            </a:pPr>
            <a:r>
              <a:rPr lang="en-US" sz="2800" b="1" u="sng" dirty="0" smtClean="0">
                <a:ln>
                  <a:solidFill>
                    <a:srgbClr val="FF0066"/>
                  </a:solidFill>
                </a:ln>
                <a:solidFill>
                  <a:srgbClr val="C00000"/>
                </a:solidFill>
                <a:ea typeface="Calibri" pitchFamily="34" charset="0"/>
                <a:cs typeface="Arial" pitchFamily="34" charset="0"/>
              </a:rPr>
              <a:t>Meteorological Conditions Influence on Air Quality</a:t>
            </a:r>
          </a:p>
          <a:p>
            <a:pPr algn="l" rtl="0" fontAlgn="base">
              <a:spcBef>
                <a:spcPct val="0"/>
              </a:spcBef>
              <a:spcAft>
                <a:spcPct val="0"/>
              </a:spcAft>
            </a:pPr>
            <a:r>
              <a:rPr lang="en-US" sz="2800" b="1" dirty="0" smtClean="0">
                <a:solidFill>
                  <a:srgbClr val="002060"/>
                </a:solidFill>
                <a:cs typeface="Arial" pitchFamily="34" charset="0"/>
              </a:rPr>
              <a:t>Adverse atmospheric conditions </a:t>
            </a:r>
            <a:r>
              <a:rPr lang="en-US" sz="2800" dirty="0">
                <a:solidFill>
                  <a:prstClr val="black"/>
                </a:solidFill>
                <a:ea typeface="Calibri" pitchFamily="34" charset="0"/>
              </a:rPr>
              <a:t>in presence </a:t>
            </a:r>
            <a:r>
              <a:rPr lang="en-US" sz="2800" b="1" dirty="0" smtClean="0">
                <a:solidFill>
                  <a:srgbClr val="FF0066"/>
                </a:solidFill>
                <a:cs typeface="Arial" pitchFamily="34" charset="0"/>
              </a:rPr>
              <a:t>air contaminants</a:t>
            </a:r>
            <a:r>
              <a:rPr lang="en-US" sz="2800" dirty="0" smtClean="0">
                <a:solidFill>
                  <a:srgbClr val="FF0066"/>
                </a:solidFill>
                <a:cs typeface="Arial" pitchFamily="34" charset="0"/>
              </a:rPr>
              <a:t> </a:t>
            </a:r>
            <a:r>
              <a:rPr lang="en-US" sz="2800" dirty="0" smtClean="0">
                <a:solidFill>
                  <a:prstClr val="black"/>
                </a:solidFill>
                <a:cs typeface="Arial" pitchFamily="34" charset="0"/>
              </a:rPr>
              <a:t>gives rise </a:t>
            </a:r>
            <a:r>
              <a:rPr lang="en-US" sz="2800" dirty="0" smtClean="0">
                <a:solidFill>
                  <a:srgbClr val="002060"/>
                </a:solidFill>
                <a:cs typeface="Arial" pitchFamily="34" charset="0"/>
              </a:rPr>
              <a:t>to </a:t>
            </a:r>
            <a:r>
              <a:rPr lang="en-US" sz="2800" b="1" dirty="0" smtClean="0">
                <a:solidFill>
                  <a:srgbClr val="002060"/>
                </a:solidFill>
                <a:cs typeface="Arial" pitchFamily="34" charset="0"/>
              </a:rPr>
              <a:t>problem</a:t>
            </a:r>
            <a:r>
              <a:rPr lang="en-US" sz="2800" dirty="0" smtClean="0">
                <a:solidFill>
                  <a:srgbClr val="002060"/>
                </a:solidFill>
                <a:cs typeface="Arial" pitchFamily="34" charset="0"/>
              </a:rPr>
              <a:t> </a:t>
            </a:r>
            <a:r>
              <a:rPr lang="en-US" sz="2800" dirty="0" smtClean="0">
                <a:solidFill>
                  <a:prstClr val="black"/>
                </a:solidFill>
                <a:cs typeface="Arial" pitchFamily="34" charset="0"/>
              </a:rPr>
              <a:t>of </a:t>
            </a:r>
            <a:r>
              <a:rPr lang="en-US" sz="2800" dirty="0">
                <a:solidFill>
                  <a:prstClr val="black"/>
                </a:solidFill>
                <a:ea typeface="Calibri" pitchFamily="34" charset="0"/>
              </a:rPr>
              <a:t>air pollution</a:t>
            </a:r>
          </a:p>
          <a:p>
            <a:pPr algn="l" rtl="0" fontAlgn="base">
              <a:spcBef>
                <a:spcPct val="0"/>
              </a:spcBef>
              <a:spcAft>
                <a:spcPct val="0"/>
              </a:spcAft>
              <a:buFontTx/>
              <a:buChar char="•"/>
            </a:pPr>
            <a:r>
              <a:rPr lang="en-US" sz="2800" dirty="0">
                <a:solidFill>
                  <a:prstClr val="black"/>
                </a:solidFill>
                <a:ea typeface="Calibri" pitchFamily="34" charset="0"/>
              </a:rPr>
              <a:t>By understanding the relation between atmospheric condition and air pollution problem we can minimize the </a:t>
            </a:r>
            <a:r>
              <a:rPr lang="en-US" sz="2800" dirty="0" smtClean="0">
                <a:solidFill>
                  <a:prstClr val="black"/>
                </a:solidFill>
                <a:ea typeface="Calibri" pitchFamily="34" charset="0"/>
              </a:rPr>
              <a:t>effects</a:t>
            </a:r>
            <a:endParaRPr lang="en-US" sz="2800" dirty="0">
              <a:solidFill>
                <a:prstClr val="black"/>
              </a:solidFill>
              <a:ea typeface="Calibri" pitchFamily="34" charset="0"/>
            </a:endParaRPr>
          </a:p>
        </p:txBody>
      </p:sp>
    </p:spTree>
    <p:extLst>
      <p:ext uri="{BB962C8B-B14F-4D97-AF65-F5344CB8AC3E}">
        <p14:creationId xmlns:p14="http://schemas.microsoft.com/office/powerpoint/2010/main" val="19176660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lvl="0" algn="l" rtl="0" fontAlgn="base">
              <a:spcAft>
                <a:spcPct val="0"/>
              </a:spcAft>
            </a:pPr>
            <a:r>
              <a:rPr lang="en-US" sz="2800" b="1" dirty="0">
                <a:solidFill>
                  <a:srgbClr val="002060"/>
                </a:solidFill>
                <a:latin typeface="Calibri" pitchFamily="34" charset="0"/>
                <a:ea typeface="Calibri" pitchFamily="34" charset="0"/>
                <a:cs typeface="Arial" pitchFamily="34" charset="0"/>
              </a:rPr>
              <a:t>Atmospheric dispersion of air contaminants</a:t>
            </a:r>
          </a:p>
        </p:txBody>
      </p:sp>
      <p:sp>
        <p:nvSpPr>
          <p:cNvPr id="3" name="Content Placeholder 2"/>
          <p:cNvSpPr>
            <a:spLocks noGrp="1"/>
          </p:cNvSpPr>
          <p:nvPr>
            <p:ph idx="1"/>
          </p:nvPr>
        </p:nvSpPr>
        <p:spPr>
          <a:xfrm>
            <a:off x="228600" y="914400"/>
            <a:ext cx="8610600" cy="5638800"/>
          </a:xfrm>
        </p:spPr>
        <p:txBody>
          <a:bodyPr>
            <a:normAutofit/>
          </a:bodyPr>
          <a:lstStyle/>
          <a:p>
            <a:pPr marL="0" lvl="0" indent="0" algn="l" rtl="0" fontAlgn="base">
              <a:spcBef>
                <a:spcPct val="0"/>
              </a:spcBef>
              <a:spcAft>
                <a:spcPts val="600"/>
              </a:spcAft>
              <a:buNone/>
            </a:pPr>
            <a:r>
              <a:rPr lang="en-US" sz="3000" b="1" dirty="0">
                <a:solidFill>
                  <a:srgbClr val="00B050"/>
                </a:solidFill>
                <a:latin typeface="Calibri" pitchFamily="34" charset="0"/>
                <a:ea typeface="Calibri" pitchFamily="34" charset="0"/>
                <a:cs typeface="Arial" pitchFamily="34" charset="0"/>
              </a:rPr>
              <a:t>General mean air </a:t>
            </a:r>
            <a:r>
              <a:rPr lang="en-US" sz="3000" b="1" dirty="0" smtClean="0">
                <a:solidFill>
                  <a:srgbClr val="00B050"/>
                </a:solidFill>
                <a:latin typeface="Calibri" pitchFamily="34" charset="0"/>
                <a:ea typeface="Calibri" pitchFamily="34" charset="0"/>
                <a:cs typeface="Arial" pitchFamily="34" charset="0"/>
              </a:rPr>
              <a:t>motion result </a:t>
            </a:r>
            <a:r>
              <a:rPr lang="en-US" sz="3000" b="1" dirty="0">
                <a:solidFill>
                  <a:srgbClr val="00B050"/>
                </a:solidFill>
                <a:latin typeface="Calibri" pitchFamily="34" charset="0"/>
                <a:ea typeface="Calibri" pitchFamily="34" charset="0"/>
                <a:cs typeface="Arial" pitchFamily="34" charset="0"/>
              </a:rPr>
              <a:t>of :</a:t>
            </a:r>
          </a:p>
          <a:p>
            <a:pPr marL="0" lvl="0" indent="0" algn="l" rtl="0" fontAlgn="base">
              <a:spcBef>
                <a:spcPct val="0"/>
              </a:spcBef>
              <a:spcAft>
                <a:spcPts val="600"/>
              </a:spcAft>
            </a:pPr>
            <a:r>
              <a:rPr lang="en-US" sz="2800" dirty="0">
                <a:solidFill>
                  <a:prstClr val="black"/>
                </a:solidFill>
                <a:latin typeface="Calibri" pitchFamily="34" charset="0"/>
                <a:ea typeface="Calibri" pitchFamily="34" charset="0"/>
                <a:cs typeface="Arial" pitchFamily="34" charset="0"/>
              </a:rPr>
              <a:t>Atmospheric</a:t>
            </a:r>
            <a:r>
              <a:rPr lang="en-US" sz="2800" dirty="0">
                <a:solidFill>
                  <a:srgbClr val="FF0000"/>
                </a:solidFill>
                <a:latin typeface="Calibri" pitchFamily="34" charset="0"/>
                <a:cs typeface="Arial" pitchFamily="34" charset="0"/>
              </a:rPr>
              <a:t> </a:t>
            </a:r>
            <a:r>
              <a:rPr lang="en-US" sz="2800" dirty="0">
                <a:solidFill>
                  <a:prstClr val="black"/>
                </a:solidFill>
                <a:latin typeface="Calibri" pitchFamily="34" charset="0"/>
                <a:ea typeface="Calibri" pitchFamily="34" charset="0"/>
                <a:cs typeface="Arial" pitchFamily="34" charset="0"/>
              </a:rPr>
              <a:t>Turbulent velocity fluctuations</a:t>
            </a:r>
          </a:p>
          <a:p>
            <a:pPr marL="0" lvl="0" indent="0" algn="l" rtl="0" fontAlgn="base">
              <a:spcBef>
                <a:spcPct val="0"/>
              </a:spcBef>
              <a:spcAft>
                <a:spcPts val="600"/>
              </a:spcAft>
            </a:pPr>
            <a:r>
              <a:rPr lang="en-US" sz="2800" dirty="0">
                <a:solidFill>
                  <a:prstClr val="black"/>
                </a:solidFill>
                <a:latin typeface="Calibri" pitchFamily="34" charset="0"/>
                <a:ea typeface="Calibri" pitchFamily="34" charset="0"/>
                <a:cs typeface="Arial" pitchFamily="34" charset="0"/>
              </a:rPr>
              <a:t>Molecular Diffusion due to concentration gradients </a:t>
            </a:r>
            <a:r>
              <a:rPr lang="en-US" sz="2800" dirty="0" smtClean="0">
                <a:solidFill>
                  <a:prstClr val="black"/>
                </a:solidFill>
                <a:latin typeface="Calibri" pitchFamily="34" charset="0"/>
                <a:ea typeface="Calibri" pitchFamily="34" charset="0"/>
                <a:cs typeface="Arial" pitchFamily="34" charset="0"/>
              </a:rPr>
              <a:t> </a:t>
            </a:r>
            <a:r>
              <a:rPr lang="en-US" sz="2800" dirty="0">
                <a:solidFill>
                  <a:prstClr val="black"/>
                </a:solidFill>
                <a:latin typeface="Calibri" pitchFamily="34" charset="0"/>
                <a:ea typeface="Calibri" pitchFamily="34" charset="0"/>
                <a:cs typeface="Arial" pitchFamily="34" charset="0"/>
              </a:rPr>
              <a:t>from </a:t>
            </a:r>
            <a:r>
              <a:rPr lang="en-US" sz="2800" dirty="0" smtClean="0">
                <a:solidFill>
                  <a:prstClr val="black"/>
                </a:solidFill>
                <a:latin typeface="Calibri" pitchFamily="34" charset="0"/>
                <a:ea typeface="Calibri" pitchFamily="34" charset="0"/>
                <a:cs typeface="Arial" pitchFamily="34" charset="0"/>
              </a:rPr>
              <a:t>plumes.</a:t>
            </a:r>
          </a:p>
          <a:p>
            <a:pPr marL="0" lvl="0" indent="0" algn="l" rtl="0" fontAlgn="base">
              <a:spcBef>
                <a:spcPct val="0"/>
              </a:spcBef>
              <a:spcAft>
                <a:spcPts val="600"/>
              </a:spcAft>
            </a:pPr>
            <a:r>
              <a:rPr lang="en-US" sz="2800" dirty="0" smtClean="0">
                <a:solidFill>
                  <a:prstClr val="black"/>
                </a:solidFill>
                <a:latin typeface="Calibri" pitchFamily="34" charset="0"/>
                <a:ea typeface="Calibri" pitchFamily="34" charset="0"/>
                <a:cs typeface="Arial" pitchFamily="34" charset="0"/>
              </a:rPr>
              <a:t>Aerodynamic </a:t>
            </a:r>
            <a:r>
              <a:rPr lang="en-US" sz="2800" dirty="0">
                <a:solidFill>
                  <a:prstClr val="black"/>
                </a:solidFill>
                <a:latin typeface="Calibri" pitchFamily="34" charset="0"/>
                <a:ea typeface="Calibri" pitchFamily="34" charset="0"/>
                <a:cs typeface="Arial" pitchFamily="34" charset="0"/>
              </a:rPr>
              <a:t>characteristics of </a:t>
            </a:r>
            <a:r>
              <a:rPr lang="en-US" sz="2800" dirty="0" smtClean="0">
                <a:solidFill>
                  <a:prstClr val="black"/>
                </a:solidFill>
                <a:latin typeface="Calibri" pitchFamily="34" charset="0"/>
                <a:ea typeface="Calibri" pitchFamily="34" charset="0"/>
                <a:cs typeface="Arial" pitchFamily="34" charset="0"/>
              </a:rPr>
              <a:t>pollution.</a:t>
            </a:r>
          </a:p>
          <a:p>
            <a:pPr marL="0" lvl="0" indent="0" algn="l" rtl="0" fontAlgn="base">
              <a:spcBef>
                <a:spcPct val="0"/>
              </a:spcBef>
              <a:spcAft>
                <a:spcPts val="600"/>
              </a:spcAft>
            </a:pPr>
            <a:r>
              <a:rPr lang="en-US" sz="2800" dirty="0" smtClean="0">
                <a:solidFill>
                  <a:prstClr val="black"/>
                </a:solidFill>
                <a:latin typeface="Calibri" pitchFamily="34" charset="0"/>
                <a:ea typeface="Calibri" pitchFamily="34" charset="0"/>
                <a:cs typeface="Arial" pitchFamily="34" charset="0"/>
              </a:rPr>
              <a:t>Particles</a:t>
            </a:r>
            <a:endParaRPr lang="en-US" sz="2800" dirty="0">
              <a:solidFill>
                <a:prstClr val="black"/>
              </a:solidFill>
              <a:latin typeface="Arial" pitchFamily="34" charset="0"/>
              <a:cs typeface="Arial" pitchFamily="34" charset="0"/>
            </a:endParaRPr>
          </a:p>
          <a:p>
            <a:pPr marL="457200" lvl="1" indent="0" algn="l" rtl="0" eaLnBrk="0" fontAlgn="base" hangingPunct="0">
              <a:spcBef>
                <a:spcPct val="0"/>
              </a:spcBef>
              <a:spcAft>
                <a:spcPts val="600"/>
              </a:spcAft>
              <a:buFontTx/>
              <a:buChar char="•"/>
              <a:tabLst>
                <a:tab pos="914400" algn="l"/>
              </a:tabLst>
            </a:pPr>
            <a:r>
              <a:rPr lang="en-US" dirty="0">
                <a:solidFill>
                  <a:prstClr val="black"/>
                </a:solidFill>
                <a:latin typeface="Calibri" pitchFamily="34" charset="0"/>
                <a:ea typeface="Calibri" pitchFamily="34" charset="0"/>
                <a:cs typeface="Arial" pitchFamily="34" charset="0"/>
              </a:rPr>
              <a:t> Size</a:t>
            </a:r>
            <a:endParaRPr lang="en-US" dirty="0">
              <a:solidFill>
                <a:prstClr val="black"/>
              </a:solidFill>
              <a:latin typeface="Arial" pitchFamily="34" charset="0"/>
              <a:cs typeface="Arial" pitchFamily="34" charset="0"/>
            </a:endParaRPr>
          </a:p>
          <a:p>
            <a:pPr marL="457200" lvl="1" indent="0" algn="l" rtl="0" eaLnBrk="0" fontAlgn="base" hangingPunct="0">
              <a:spcBef>
                <a:spcPct val="0"/>
              </a:spcBef>
              <a:spcAft>
                <a:spcPts val="600"/>
              </a:spcAft>
              <a:buFontTx/>
              <a:buChar char="•"/>
              <a:tabLst>
                <a:tab pos="914400" algn="l"/>
              </a:tabLst>
            </a:pPr>
            <a:r>
              <a:rPr lang="en-US" dirty="0">
                <a:solidFill>
                  <a:prstClr val="black"/>
                </a:solidFill>
                <a:latin typeface="Calibri" pitchFamily="34" charset="0"/>
                <a:ea typeface="Calibri" pitchFamily="34" charset="0"/>
                <a:cs typeface="Arial" pitchFamily="34" charset="0"/>
              </a:rPr>
              <a:t>Shape</a:t>
            </a:r>
            <a:endParaRPr lang="en-US" dirty="0">
              <a:solidFill>
                <a:prstClr val="black"/>
              </a:solidFill>
              <a:latin typeface="Arial" pitchFamily="34" charset="0"/>
              <a:cs typeface="Arial" pitchFamily="34" charset="0"/>
            </a:endParaRPr>
          </a:p>
          <a:p>
            <a:pPr marL="457200" lvl="1" indent="0" algn="l" rtl="0" eaLnBrk="0" fontAlgn="base" hangingPunct="0">
              <a:spcBef>
                <a:spcPct val="0"/>
              </a:spcBef>
              <a:spcAft>
                <a:spcPts val="600"/>
              </a:spcAft>
              <a:buFontTx/>
              <a:buChar char="•"/>
              <a:tabLst>
                <a:tab pos="914400" algn="l"/>
              </a:tabLst>
            </a:pPr>
            <a:r>
              <a:rPr lang="en-US" dirty="0" smtClean="0">
                <a:solidFill>
                  <a:prstClr val="black"/>
                </a:solidFill>
                <a:latin typeface="Calibri" pitchFamily="34" charset="0"/>
                <a:ea typeface="Calibri" pitchFamily="34" charset="0"/>
                <a:cs typeface="Arial" pitchFamily="34" charset="0"/>
              </a:rPr>
              <a:t>Weight</a:t>
            </a:r>
            <a:endParaRPr lang="en-US" dirty="0">
              <a:solidFill>
                <a:prstClr val="black"/>
              </a:solidFill>
              <a:latin typeface="Calibri" pitchFamily="34" charset="0"/>
              <a:ea typeface="Calibri" pitchFamily="34" charset="0"/>
              <a:cs typeface="Arial" pitchFamily="34" charset="0"/>
            </a:endParaRPr>
          </a:p>
          <a:p>
            <a:pPr marL="0" lvl="0" indent="0" algn="l" rtl="0" fontAlgn="base">
              <a:spcBef>
                <a:spcPct val="0"/>
              </a:spcBef>
              <a:spcAft>
                <a:spcPts val="600"/>
              </a:spcAft>
              <a:buNone/>
            </a:pPr>
            <a:r>
              <a:rPr lang="en-US" sz="3000" b="1" dirty="0">
                <a:solidFill>
                  <a:srgbClr val="00B050"/>
                </a:solidFill>
                <a:latin typeface="Calibri" pitchFamily="34" charset="0"/>
                <a:ea typeface="Calibri" pitchFamily="34" charset="0"/>
                <a:cs typeface="Arial" pitchFamily="34" charset="0"/>
              </a:rPr>
              <a:t>Gaseous &amp; particulates air contaminants </a:t>
            </a:r>
            <a:r>
              <a:rPr lang="en-US" sz="2800" dirty="0">
                <a:solidFill>
                  <a:prstClr val="black"/>
                </a:solidFill>
                <a:latin typeface="Calibri" pitchFamily="34" charset="0"/>
                <a:cs typeface="Arial" pitchFamily="34" charset="0"/>
              </a:rPr>
              <a:t>are dispersed into ambient air through </a:t>
            </a:r>
            <a:r>
              <a:rPr lang="en-US" sz="2800" dirty="0">
                <a:solidFill>
                  <a:srgbClr val="002060"/>
                </a:solidFill>
                <a:latin typeface="Calibri" pitchFamily="34" charset="0"/>
                <a:cs typeface="Arial" pitchFamily="34" charset="0"/>
              </a:rPr>
              <a:t>wind &amp; turbulence</a:t>
            </a:r>
            <a:endParaRPr lang="ar-EG" dirty="0"/>
          </a:p>
        </p:txBody>
      </p:sp>
    </p:spTree>
    <p:extLst>
      <p:ext uri="{BB962C8B-B14F-4D97-AF65-F5344CB8AC3E}">
        <p14:creationId xmlns:p14="http://schemas.microsoft.com/office/powerpoint/2010/main" val="32710614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548016" y="-152400"/>
            <a:ext cx="3719184" cy="523220"/>
          </a:xfrm>
          <a:prstGeom prst="rect">
            <a:avLst/>
          </a:prstGeom>
        </p:spPr>
        <p:txBody>
          <a:bodyPr wrap="square">
            <a:spAutoFit/>
          </a:bodyPr>
          <a:lstStyle/>
          <a:p>
            <a:pPr algn="l" rtl="0"/>
            <a:r>
              <a:rPr lang="en-US" sz="2800" b="1" cap="all" dirty="0" smtClean="0">
                <a:solidFill>
                  <a:srgbClr val="002060"/>
                </a:solidFill>
              </a:rPr>
              <a:t>Turbulence</a:t>
            </a:r>
            <a:endParaRPr lang="ar-EG" sz="2800" b="1" cap="all" dirty="0">
              <a:solidFill>
                <a:srgbClr val="002060"/>
              </a:solidFill>
            </a:endParaRPr>
          </a:p>
        </p:txBody>
      </p:sp>
      <p:sp>
        <p:nvSpPr>
          <p:cNvPr id="6" name="Rectangle 5"/>
          <p:cNvSpPr/>
          <p:nvPr/>
        </p:nvSpPr>
        <p:spPr>
          <a:xfrm>
            <a:off x="0" y="367736"/>
            <a:ext cx="9220200" cy="6414064"/>
          </a:xfrm>
          <a:prstGeom prst="rect">
            <a:avLst/>
          </a:prstGeom>
        </p:spPr>
        <p:txBody>
          <a:bodyPr wrap="square">
            <a:spAutoFit/>
          </a:bodyPr>
          <a:lstStyle/>
          <a:p>
            <a:pPr algn="just" rtl="0">
              <a:lnSpc>
                <a:spcPct val="90000"/>
              </a:lnSpc>
              <a:spcBef>
                <a:spcPts val="600"/>
              </a:spcBef>
              <a:spcAft>
                <a:spcPts val="600"/>
              </a:spcAft>
            </a:pPr>
            <a:r>
              <a:rPr lang="en-US" sz="2800" dirty="0">
                <a:solidFill>
                  <a:prstClr val="black"/>
                </a:solidFill>
              </a:rPr>
              <a:t>Near the surface of earth, air does not flow smoothly, it flow </a:t>
            </a:r>
            <a:r>
              <a:rPr lang="en-US" sz="2800" b="1" dirty="0" smtClean="0">
                <a:solidFill>
                  <a:srgbClr val="002060"/>
                </a:solidFill>
              </a:rPr>
              <a:t>3-dimention movement </a:t>
            </a:r>
            <a:r>
              <a:rPr lang="en-US" sz="2800" dirty="0" smtClean="0">
                <a:solidFill>
                  <a:prstClr val="black"/>
                </a:solidFill>
              </a:rPr>
              <a:t>called </a:t>
            </a:r>
            <a:r>
              <a:rPr lang="en-US" sz="2800" dirty="0">
                <a:solidFill>
                  <a:prstClr val="black"/>
                </a:solidFill>
              </a:rPr>
              <a:t>Turbulence</a:t>
            </a:r>
            <a:endParaRPr lang="ar-EG" sz="2800" dirty="0">
              <a:solidFill>
                <a:prstClr val="black"/>
              </a:solidFill>
            </a:endParaRPr>
          </a:p>
          <a:p>
            <a:pPr algn="just" rtl="0">
              <a:lnSpc>
                <a:spcPct val="90000"/>
              </a:lnSpc>
              <a:spcBef>
                <a:spcPts val="600"/>
              </a:spcBef>
              <a:spcAft>
                <a:spcPts val="600"/>
              </a:spcAft>
            </a:pPr>
            <a:r>
              <a:rPr lang="en-US" sz="2800" b="1" dirty="0" smtClean="0">
                <a:solidFill>
                  <a:srgbClr val="00B050"/>
                </a:solidFill>
              </a:rPr>
              <a:t>Turbulence</a:t>
            </a:r>
            <a:r>
              <a:rPr lang="en-US" sz="2800" b="1" dirty="0" smtClean="0">
                <a:solidFill>
                  <a:srgbClr val="C00000"/>
                </a:solidFill>
              </a:rPr>
              <a:t> </a:t>
            </a:r>
            <a:r>
              <a:rPr lang="en-US" sz="2800" dirty="0" smtClean="0">
                <a:solidFill>
                  <a:prstClr val="black"/>
                </a:solidFill>
              </a:rPr>
              <a:t>are produced by 2 specific processes:</a:t>
            </a:r>
          </a:p>
          <a:p>
            <a:pPr algn="just" rtl="0">
              <a:lnSpc>
                <a:spcPct val="90000"/>
              </a:lnSpc>
              <a:spcBef>
                <a:spcPts val="600"/>
              </a:spcBef>
              <a:spcAft>
                <a:spcPts val="1200"/>
              </a:spcAft>
            </a:pPr>
            <a:r>
              <a:rPr lang="en-US" sz="2800" b="1" dirty="0" smtClean="0">
                <a:solidFill>
                  <a:srgbClr val="FF0066"/>
                </a:solidFill>
              </a:rPr>
              <a:t>1- Thermal turbulence </a:t>
            </a:r>
          </a:p>
          <a:p>
            <a:pPr marL="914400" lvl="1" indent="-457200" algn="just" rtl="0">
              <a:spcBef>
                <a:spcPts val="600"/>
              </a:spcBef>
              <a:spcAft>
                <a:spcPts val="600"/>
              </a:spcAft>
              <a:buFont typeface="Wingdings" pitchFamily="2" charset="2"/>
              <a:buChar char="v"/>
            </a:pPr>
            <a:r>
              <a:rPr lang="en-US" sz="2800" dirty="0" smtClean="0">
                <a:solidFill>
                  <a:prstClr val="black"/>
                </a:solidFill>
              </a:rPr>
              <a:t>Results </a:t>
            </a:r>
            <a:r>
              <a:rPr lang="en-US" sz="2800" dirty="0">
                <a:solidFill>
                  <a:prstClr val="black"/>
                </a:solidFill>
              </a:rPr>
              <a:t>from atmospheric heating</a:t>
            </a:r>
          </a:p>
          <a:p>
            <a:pPr marL="914400" lvl="1" indent="-457200" algn="just" rtl="0">
              <a:spcBef>
                <a:spcPts val="600"/>
              </a:spcBef>
              <a:spcAft>
                <a:spcPts val="600"/>
              </a:spcAft>
              <a:buFont typeface="Wingdings" pitchFamily="2" charset="2"/>
              <a:buChar char="v"/>
            </a:pPr>
            <a:r>
              <a:rPr lang="en-US" sz="2800" dirty="0" smtClean="0">
                <a:solidFill>
                  <a:prstClr val="black"/>
                </a:solidFill>
              </a:rPr>
              <a:t>Causes </a:t>
            </a:r>
            <a:r>
              <a:rPr lang="en-US" sz="2800" dirty="0">
                <a:solidFill>
                  <a:prstClr val="black"/>
                </a:solidFill>
              </a:rPr>
              <a:t>natural convection currents</a:t>
            </a:r>
          </a:p>
          <a:p>
            <a:pPr marL="914400" lvl="1" indent="-457200" algn="just" rtl="0">
              <a:spcBef>
                <a:spcPts val="600"/>
              </a:spcBef>
              <a:spcAft>
                <a:spcPts val="600"/>
              </a:spcAft>
              <a:buFont typeface="Wingdings" pitchFamily="2" charset="2"/>
              <a:buChar char="v"/>
            </a:pPr>
            <a:r>
              <a:rPr lang="en-US" sz="2800" dirty="0" smtClean="0">
                <a:solidFill>
                  <a:prstClr val="black"/>
                </a:solidFill>
              </a:rPr>
              <a:t>Thermal eddies</a:t>
            </a:r>
          </a:p>
          <a:p>
            <a:pPr algn="just" rtl="0">
              <a:lnSpc>
                <a:spcPct val="90000"/>
              </a:lnSpc>
              <a:spcBef>
                <a:spcPts val="600"/>
              </a:spcBef>
              <a:spcAft>
                <a:spcPts val="1200"/>
              </a:spcAft>
            </a:pPr>
            <a:r>
              <a:rPr lang="en-US" sz="2800" b="1" dirty="0" smtClean="0">
                <a:solidFill>
                  <a:srgbClr val="FF0066"/>
                </a:solidFill>
              </a:rPr>
              <a:t> 2- Mechanical turbulence</a:t>
            </a:r>
          </a:p>
          <a:p>
            <a:pPr marL="914400" lvl="1" indent="-457200" algn="just" rtl="0">
              <a:lnSpc>
                <a:spcPct val="90000"/>
              </a:lnSpc>
              <a:spcBef>
                <a:spcPts val="600"/>
              </a:spcBef>
              <a:spcAft>
                <a:spcPts val="600"/>
              </a:spcAft>
              <a:buFont typeface="Wingdings" pitchFamily="2" charset="2"/>
              <a:buChar char="v"/>
            </a:pPr>
            <a:r>
              <a:rPr lang="en-US" sz="2800" dirty="0">
                <a:solidFill>
                  <a:prstClr val="black"/>
                </a:solidFill>
              </a:rPr>
              <a:t>Results from shear wind effects</a:t>
            </a:r>
          </a:p>
          <a:p>
            <a:pPr marL="914400" lvl="1" indent="-457200" algn="just" rtl="0">
              <a:lnSpc>
                <a:spcPct val="90000"/>
              </a:lnSpc>
              <a:spcBef>
                <a:spcPts val="600"/>
              </a:spcBef>
              <a:spcAft>
                <a:spcPts val="600"/>
              </a:spcAft>
              <a:buFont typeface="Wingdings" pitchFamily="2" charset="2"/>
              <a:buChar char="v"/>
            </a:pPr>
            <a:r>
              <a:rPr lang="en-US" sz="2800" dirty="0">
                <a:solidFill>
                  <a:prstClr val="black"/>
                </a:solidFill>
              </a:rPr>
              <a:t>Result from air movement over the earth’s surface, influenced by location of buildings and relative roughness of terrain</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42678675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dirty="0"/>
          </a:p>
        </p:txBody>
      </p:sp>
      <p:sp>
        <p:nvSpPr>
          <p:cNvPr id="3" name="Subtitle 2"/>
          <p:cNvSpPr>
            <a:spLocks noGrp="1"/>
          </p:cNvSpPr>
          <p:nvPr>
            <p:ph type="subTitle" idx="1"/>
          </p:nvPr>
        </p:nvSpPr>
        <p:spPr/>
        <p:txBody>
          <a:bodyPr/>
          <a:lstStyle/>
          <a:p>
            <a:endParaRPr lang="ar-EG"/>
          </a:p>
        </p:txBody>
      </p:sp>
      <p:pic>
        <p:nvPicPr>
          <p:cNvPr id="4" name="Picture 3"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6" name="Rectangle 5"/>
          <p:cNvSpPr/>
          <p:nvPr/>
        </p:nvSpPr>
        <p:spPr>
          <a:xfrm>
            <a:off x="0" y="505593"/>
            <a:ext cx="9220200" cy="5226046"/>
          </a:xfrm>
          <a:prstGeom prst="rect">
            <a:avLst/>
          </a:prstGeom>
        </p:spPr>
        <p:txBody>
          <a:bodyPr wrap="square">
            <a:spAutoFit/>
          </a:bodyPr>
          <a:lstStyle/>
          <a:p>
            <a:pPr lvl="1" algn="l" rtl="0">
              <a:lnSpc>
                <a:spcPct val="90000"/>
              </a:lnSpc>
            </a:pPr>
            <a:endParaRPr lang="en-US" sz="2800" dirty="0" smtClean="0">
              <a:solidFill>
                <a:prstClr val="black"/>
              </a:solidFill>
            </a:endParaRPr>
          </a:p>
          <a:p>
            <a:pPr marL="0" lvl="1" algn="just" rtl="0">
              <a:lnSpc>
                <a:spcPct val="90000"/>
              </a:lnSpc>
              <a:spcBef>
                <a:spcPts val="600"/>
              </a:spcBef>
              <a:spcAft>
                <a:spcPts val="1200"/>
              </a:spcAft>
              <a:buFont typeface="Wingdings" pitchFamily="2" charset="2"/>
              <a:buChar char="§"/>
            </a:pPr>
            <a:r>
              <a:rPr lang="en-US" sz="2800" dirty="0" smtClean="0">
                <a:solidFill>
                  <a:prstClr val="black"/>
                </a:solidFill>
              </a:rPr>
              <a:t>Both type occur in any given atmospheric situation</a:t>
            </a:r>
          </a:p>
          <a:p>
            <a:pPr marL="0" lvl="1" algn="just" rtl="0">
              <a:lnSpc>
                <a:spcPct val="90000"/>
              </a:lnSpc>
              <a:spcBef>
                <a:spcPts val="600"/>
              </a:spcBef>
              <a:spcAft>
                <a:spcPts val="1200"/>
              </a:spcAft>
              <a:buFont typeface="Wingdings" pitchFamily="2" charset="2"/>
              <a:buChar char="§"/>
            </a:pPr>
            <a:r>
              <a:rPr lang="en-US" sz="2800" dirty="0" smtClean="0">
                <a:solidFill>
                  <a:prstClr val="black"/>
                </a:solidFill>
              </a:rPr>
              <a:t>Thermal turbulence is dominant on clear, sunny days with light winds</a:t>
            </a:r>
          </a:p>
          <a:p>
            <a:pPr marL="0" lvl="1" algn="just" rtl="0">
              <a:lnSpc>
                <a:spcPct val="90000"/>
              </a:lnSpc>
              <a:spcBef>
                <a:spcPts val="600"/>
              </a:spcBef>
              <a:spcAft>
                <a:spcPts val="1200"/>
              </a:spcAft>
              <a:buFont typeface="Wingdings" pitchFamily="2" charset="2"/>
              <a:buChar char="§"/>
            </a:pPr>
            <a:r>
              <a:rPr lang="en-US" sz="2800" dirty="0" smtClean="0">
                <a:solidFill>
                  <a:prstClr val="black"/>
                </a:solidFill>
              </a:rPr>
              <a:t>However, although </a:t>
            </a:r>
            <a:r>
              <a:rPr lang="en-US" sz="2800" b="1" dirty="0" smtClean="0">
                <a:solidFill>
                  <a:srgbClr val="00B0F0"/>
                </a:solidFill>
              </a:rPr>
              <a:t>M. turbulence occurs under a variety of atmospheric </a:t>
            </a:r>
            <a:r>
              <a:rPr lang="en-US" sz="2800" dirty="0" smtClean="0">
                <a:solidFill>
                  <a:prstClr val="black"/>
                </a:solidFill>
              </a:rPr>
              <a:t>condition, it is dominant on </a:t>
            </a:r>
            <a:r>
              <a:rPr lang="en-US" sz="2800" b="1" dirty="0" smtClean="0">
                <a:solidFill>
                  <a:srgbClr val="002060"/>
                </a:solidFill>
              </a:rPr>
              <a:t>windy nights with neutral atmospheric stability</a:t>
            </a:r>
          </a:p>
          <a:p>
            <a:pPr marL="0" lvl="1" algn="just" rtl="0">
              <a:lnSpc>
                <a:spcPct val="90000"/>
              </a:lnSpc>
              <a:spcBef>
                <a:spcPts val="600"/>
              </a:spcBef>
              <a:spcAft>
                <a:spcPts val="1200"/>
              </a:spcAft>
              <a:buFont typeface="Wingdings" pitchFamily="2" charset="2"/>
              <a:buChar char="§"/>
            </a:pPr>
            <a:r>
              <a:rPr lang="en-US" sz="2800" dirty="0" smtClean="0">
                <a:solidFill>
                  <a:prstClr val="black"/>
                </a:solidFill>
              </a:rPr>
              <a:t>Although, M. turbulence </a:t>
            </a:r>
            <a:r>
              <a:rPr lang="en-US" sz="2800" b="1" dirty="0" smtClean="0">
                <a:solidFill>
                  <a:srgbClr val="FF0000"/>
                </a:solidFill>
              </a:rPr>
              <a:t>enhance the dispersion process</a:t>
            </a:r>
            <a:r>
              <a:rPr lang="en-US" sz="2800" dirty="0" smtClean="0">
                <a:solidFill>
                  <a:prstClr val="black"/>
                </a:solidFill>
              </a:rPr>
              <a:t>, the </a:t>
            </a:r>
            <a:r>
              <a:rPr lang="en-US" sz="2800" dirty="0" smtClean="0">
                <a:solidFill>
                  <a:srgbClr val="00B0F0"/>
                </a:solidFill>
              </a:rPr>
              <a:t>downwas</a:t>
            </a:r>
            <a:r>
              <a:rPr lang="en-US" sz="2800" dirty="0" smtClean="0">
                <a:solidFill>
                  <a:prstClr val="black"/>
                </a:solidFill>
              </a:rPr>
              <a:t>h from pollution source may result in </a:t>
            </a:r>
            <a:r>
              <a:rPr lang="en-US" sz="2800" b="1" dirty="0" smtClean="0">
                <a:solidFill>
                  <a:srgbClr val="00B0F0"/>
                </a:solidFill>
              </a:rPr>
              <a:t>high pollution levels </a:t>
            </a:r>
            <a:r>
              <a:rPr lang="en-US" sz="2800" dirty="0" smtClean="0">
                <a:solidFill>
                  <a:prstClr val="black"/>
                </a:solidFill>
              </a:rPr>
              <a:t>immediately downwind   </a:t>
            </a:r>
          </a:p>
          <a:p>
            <a:pPr marL="0" lvl="1" algn="l" rtl="0">
              <a:lnSpc>
                <a:spcPct val="90000"/>
              </a:lnSpc>
              <a:spcAft>
                <a:spcPts val="600"/>
              </a:spcAft>
            </a:pPr>
            <a:endParaRPr lang="en-US" sz="2400" dirty="0" smtClean="0">
              <a:solidFill>
                <a:prstClr val="black"/>
              </a:solidFill>
            </a:endParaRPr>
          </a:p>
        </p:txBody>
      </p:sp>
    </p:spTree>
    <p:extLst>
      <p:ext uri="{BB962C8B-B14F-4D97-AF65-F5344CB8AC3E}">
        <p14:creationId xmlns:p14="http://schemas.microsoft.com/office/powerpoint/2010/main" val="30957823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EG"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4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304800" y="304800"/>
            <a:ext cx="7391400" cy="523220"/>
          </a:xfrm>
          <a:prstGeom prst="rect">
            <a:avLst/>
          </a:prstGeom>
          <a:noFill/>
        </p:spPr>
        <p:txBody>
          <a:bodyPr wrap="square" rtlCol="1">
            <a:spAutoFit/>
          </a:bodyPr>
          <a:lstStyle/>
          <a:p>
            <a:pPr algn="l" rtl="0" eaLnBrk="0" fontAlgn="base" hangingPunct="0">
              <a:spcBef>
                <a:spcPct val="0"/>
              </a:spcBef>
              <a:spcAft>
                <a:spcPct val="0"/>
              </a:spcAft>
            </a:pPr>
            <a:r>
              <a:rPr lang="en-US" sz="2800" b="1" u="sng" dirty="0" smtClean="0">
                <a:ln>
                  <a:solidFill>
                    <a:srgbClr val="FF0066"/>
                  </a:solidFill>
                </a:ln>
                <a:solidFill>
                  <a:srgbClr val="C00000"/>
                </a:solidFill>
                <a:ea typeface="Calibri" pitchFamily="34" charset="0"/>
                <a:cs typeface="Arial" pitchFamily="34" charset="0"/>
              </a:rPr>
              <a:t>2. Effects </a:t>
            </a:r>
            <a:r>
              <a:rPr lang="en-US" sz="2800" b="1" u="sng" dirty="0">
                <a:ln>
                  <a:solidFill>
                    <a:srgbClr val="FF0066"/>
                  </a:solidFill>
                </a:ln>
                <a:solidFill>
                  <a:srgbClr val="C00000"/>
                </a:solidFill>
                <a:ea typeface="Calibri" pitchFamily="34" charset="0"/>
                <a:cs typeface="Arial" pitchFamily="34" charset="0"/>
              </a:rPr>
              <a:t>of Terrain &amp; Anthropogenic</a:t>
            </a:r>
          </a:p>
        </p:txBody>
      </p:sp>
    </p:spTree>
    <p:extLst>
      <p:ext uri="{BB962C8B-B14F-4D97-AF65-F5344CB8AC3E}">
        <p14:creationId xmlns:p14="http://schemas.microsoft.com/office/powerpoint/2010/main" val="30040397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2"/>
          <p:cNvSpPr>
            <a:spLocks noChangeArrowheads="1"/>
          </p:cNvSpPr>
          <p:nvPr/>
        </p:nvSpPr>
        <p:spPr bwMode="auto">
          <a:xfrm>
            <a:off x="415637" y="941294"/>
            <a:ext cx="8312727" cy="4908176"/>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29699" name="object 3"/>
          <p:cNvSpPr txBox="1">
            <a:spLocks noChangeArrowheads="1"/>
          </p:cNvSpPr>
          <p:nvPr/>
        </p:nvSpPr>
        <p:spPr bwMode="auto">
          <a:xfrm>
            <a:off x="5530273" y="2658596"/>
            <a:ext cx="3040785" cy="1902199"/>
          </a:xfrm>
          <a:prstGeom prst="rect">
            <a:avLst/>
          </a:prstGeom>
          <a:noFill/>
          <a:ln w="9525">
            <a:noFill/>
            <a:miter lim="800000"/>
            <a:headEnd/>
            <a:tailEnd/>
          </a:ln>
        </p:spPr>
        <p:txBody>
          <a:bodyPr lIns="0" tIns="0" rIns="0" bIns="0"/>
          <a:lstStyle/>
          <a:p>
            <a:pPr marL="11397">
              <a:lnSpc>
                <a:spcPts val="2288"/>
              </a:lnSpc>
              <a:spcBef>
                <a:spcPts val="112"/>
              </a:spcBef>
            </a:pPr>
            <a:r>
              <a:rPr lang="ar-EG" sz="2200" b="1" dirty="0">
                <a:solidFill>
                  <a:srgbClr val="FFFFFF"/>
                </a:solidFill>
              </a:rPr>
              <a:t>Some observation</a:t>
            </a:r>
            <a:endParaRPr lang="ar-EG" sz="2200" dirty="0"/>
          </a:p>
          <a:p>
            <a:pPr marL="11397"/>
            <a:r>
              <a:rPr lang="ar-EG" sz="2200" b="1" dirty="0">
                <a:solidFill>
                  <a:srgbClr val="FFFFFF"/>
                </a:solidFill>
              </a:rPr>
              <a:t>reveals that air pollution modifies clouds downwind, becomes brighter, and reduces precipitation</a:t>
            </a:r>
            <a:endParaRPr lang="ar-EG"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057399"/>
          </a:xfrm>
        </p:spPr>
        <p:txBody>
          <a:bodyPr>
            <a:normAutofit/>
          </a:bodyPr>
          <a:lstStyle/>
          <a:p>
            <a:pPr rtl="0"/>
            <a:r>
              <a:rPr lang="en-US" sz="3100" dirty="0" smtClean="0">
                <a:latin typeface="Arial Narrow" pitchFamily="34" charset="0"/>
              </a:rPr>
              <a:t>B- Trace gases: </a:t>
            </a:r>
            <a:r>
              <a:rPr lang="en-US" sz="3100" b="1" dirty="0" smtClean="0">
                <a:latin typeface="Arial Narrow" pitchFamily="34" charset="0"/>
              </a:rPr>
              <a:t/>
            </a:r>
            <a:br>
              <a:rPr lang="en-US" sz="3100" b="1" dirty="0" smtClean="0">
                <a:latin typeface="Arial Narrow" pitchFamily="34" charset="0"/>
              </a:rPr>
            </a:br>
            <a:r>
              <a:rPr lang="en-US" sz="3100" dirty="0" smtClean="0">
                <a:latin typeface="Arial Narrow" pitchFamily="34" charset="0"/>
              </a:rPr>
              <a:t>Methane (CH</a:t>
            </a:r>
            <a:r>
              <a:rPr lang="en-US" sz="2400" dirty="0" smtClean="0">
                <a:latin typeface="Arial Narrow" pitchFamily="34" charset="0"/>
              </a:rPr>
              <a:t>4</a:t>
            </a:r>
            <a:r>
              <a:rPr lang="en-US" sz="3100" dirty="0" smtClean="0">
                <a:latin typeface="Arial Narrow" pitchFamily="34" charset="0"/>
              </a:rPr>
              <a:t>), Carbon Monoxide (CO), Oxides of Nitrogen (</a:t>
            </a:r>
            <a:r>
              <a:rPr lang="en-US" sz="3100" dirty="0" err="1" smtClean="0">
                <a:latin typeface="Arial Narrow" pitchFamily="34" charset="0"/>
              </a:rPr>
              <a:t>NOx</a:t>
            </a:r>
            <a:r>
              <a:rPr lang="en-US" sz="3100" dirty="0" smtClean="0">
                <a:latin typeface="Arial Narrow" pitchFamily="34" charset="0"/>
              </a:rPr>
              <a:t>), Sulfur dioxide (SO</a:t>
            </a:r>
            <a:r>
              <a:rPr lang="en-US" sz="2000" dirty="0" smtClean="0">
                <a:latin typeface="Arial Narrow" pitchFamily="34" charset="0"/>
              </a:rPr>
              <a:t>2</a:t>
            </a:r>
            <a:r>
              <a:rPr lang="en-US" sz="3100" dirty="0" smtClean="0">
                <a:latin typeface="Arial Narrow" pitchFamily="34" charset="0"/>
              </a:rPr>
              <a:t>), Hydrogen Sulfide (H</a:t>
            </a:r>
            <a:r>
              <a:rPr lang="en-US" sz="2000" dirty="0" smtClean="0">
                <a:latin typeface="Arial Narrow" pitchFamily="34" charset="0"/>
              </a:rPr>
              <a:t>2</a:t>
            </a:r>
            <a:r>
              <a:rPr lang="en-US" sz="3100" dirty="0" smtClean="0">
                <a:latin typeface="Arial Narrow" pitchFamily="34" charset="0"/>
              </a:rPr>
              <a:t>S) Ammonia (NH</a:t>
            </a:r>
            <a:r>
              <a:rPr lang="en-US" sz="2000" dirty="0">
                <a:latin typeface="Arial Narrow" pitchFamily="34" charset="0"/>
              </a:rPr>
              <a:t>3</a:t>
            </a:r>
            <a:r>
              <a:rPr lang="en-US" sz="3100" dirty="0" smtClean="0">
                <a:latin typeface="Arial Narrow" pitchFamily="34" charset="0"/>
              </a:rPr>
              <a:t>),  </a:t>
            </a:r>
            <a:endParaRPr lang="ar-EG" sz="2700" dirty="0"/>
          </a:p>
        </p:txBody>
      </p:sp>
      <p:sp>
        <p:nvSpPr>
          <p:cNvPr id="3" name="Subtitle 2"/>
          <p:cNvSpPr>
            <a:spLocks noGrp="1"/>
          </p:cNvSpPr>
          <p:nvPr>
            <p:ph type="subTitle" idx="1"/>
          </p:nvPr>
        </p:nvSpPr>
        <p:spPr>
          <a:xfrm>
            <a:off x="457200" y="2438400"/>
            <a:ext cx="8229600" cy="3200400"/>
          </a:xfrm>
        </p:spPr>
        <p:txBody>
          <a:bodyPr>
            <a:normAutofit/>
          </a:bodyPr>
          <a:lstStyle/>
          <a:p>
            <a:r>
              <a:rPr lang="en-US" sz="3100" dirty="0">
                <a:solidFill>
                  <a:schemeClr val="tx1"/>
                </a:solidFill>
                <a:latin typeface="Arial Narrow" pitchFamily="34" charset="0"/>
                <a:ea typeface="+mj-ea"/>
                <a:cs typeface="+mj-cs"/>
              </a:rPr>
              <a:t>Produced by biological and geological </a:t>
            </a:r>
            <a:r>
              <a:rPr lang="en-US" sz="3100" dirty="0" smtClean="0">
                <a:solidFill>
                  <a:schemeClr val="tx1"/>
                </a:solidFill>
                <a:latin typeface="Arial Narrow" pitchFamily="34" charset="0"/>
                <a:ea typeface="+mj-ea"/>
                <a:cs typeface="+mj-cs"/>
              </a:rPr>
              <a:t>processing</a:t>
            </a:r>
            <a:r>
              <a:rPr lang="en-US" sz="3100" dirty="0" smtClean="0">
                <a:latin typeface="Arial Narrow" pitchFamily="34" charset="0"/>
              </a:rPr>
              <a:t> Methane (CH</a:t>
            </a:r>
            <a:r>
              <a:rPr lang="en-US" sz="2400" dirty="0" smtClean="0">
                <a:latin typeface="Arial Narrow" pitchFamily="34" charset="0"/>
              </a:rPr>
              <a:t>4</a:t>
            </a:r>
            <a:r>
              <a:rPr lang="en-US" sz="3100" dirty="0" smtClean="0">
                <a:latin typeface="Arial Narrow" pitchFamily="34" charset="0"/>
              </a:rPr>
              <a:t>), Ammonia (NH</a:t>
            </a:r>
            <a:r>
              <a:rPr lang="en-US" sz="2000" dirty="0" smtClean="0">
                <a:latin typeface="Arial Narrow" pitchFamily="34" charset="0"/>
              </a:rPr>
              <a:t>3</a:t>
            </a:r>
            <a:r>
              <a:rPr lang="en-US" sz="3100" dirty="0" smtClean="0">
                <a:latin typeface="Arial Narrow" pitchFamily="34" charset="0"/>
              </a:rPr>
              <a:t> ),Hydrogen Sulfide biological</a:t>
            </a:r>
            <a:r>
              <a:rPr lang="en-US" sz="3100" dirty="0" smtClean="0">
                <a:solidFill>
                  <a:schemeClr val="tx1"/>
                </a:solidFill>
                <a:latin typeface="Arial Narrow" pitchFamily="34" charset="0"/>
              </a:rPr>
              <a:t> </a:t>
            </a:r>
            <a:r>
              <a:rPr lang="en-US" sz="3100" dirty="0" smtClean="0">
                <a:latin typeface="Arial Narrow" pitchFamily="34" charset="0"/>
              </a:rPr>
              <a:t>processing</a:t>
            </a:r>
            <a:r>
              <a:rPr lang="ar-EG" sz="3100" dirty="0" smtClean="0">
                <a:latin typeface="Arial Narrow" pitchFamily="34" charset="0"/>
              </a:rPr>
              <a:t>؛</a:t>
            </a:r>
            <a:r>
              <a:rPr lang="en-US" sz="3100" dirty="0" smtClean="0">
                <a:latin typeface="Arial Narrow" pitchFamily="34" charset="0"/>
              </a:rPr>
              <a:t>(H</a:t>
            </a:r>
            <a:r>
              <a:rPr lang="en-US" sz="2000" dirty="0" smtClean="0">
                <a:latin typeface="Arial Narrow" pitchFamily="34" charset="0"/>
              </a:rPr>
              <a:t>2</a:t>
            </a:r>
            <a:r>
              <a:rPr lang="en-US" sz="3100" dirty="0" smtClean="0">
                <a:latin typeface="Arial Narrow" pitchFamily="34" charset="0"/>
              </a:rPr>
              <a:t>S) </a:t>
            </a:r>
            <a:endParaRPr lang="ar-EG" sz="3100" dirty="0" smtClean="0">
              <a:latin typeface="Arial Narrow" pitchFamily="34" charset="0"/>
            </a:endParaRPr>
          </a:p>
          <a:p>
            <a:r>
              <a:rPr lang="en-US" sz="3100" dirty="0" smtClean="0">
                <a:latin typeface="Arial Narrow" pitchFamily="34" charset="0"/>
              </a:rPr>
              <a:t>Methane (CH</a:t>
            </a:r>
            <a:r>
              <a:rPr lang="en-US" sz="2400" dirty="0" smtClean="0">
                <a:latin typeface="Arial Narrow" pitchFamily="34" charset="0"/>
              </a:rPr>
              <a:t>4</a:t>
            </a:r>
            <a:r>
              <a:rPr lang="en-US" sz="3100" dirty="0" smtClean="0">
                <a:latin typeface="Arial Narrow" pitchFamily="34" charset="0"/>
              </a:rPr>
              <a:t>), greenhouse gas, absorbs thermal energy</a:t>
            </a:r>
            <a:endParaRPr lang="ar-EG" sz="3100" dirty="0">
              <a:solidFill>
                <a:schemeClr val="tx1"/>
              </a:solidFill>
              <a:latin typeface="Arial Narrow" pitchFamily="34" charset="0"/>
              <a:ea typeface="+mj-ea"/>
              <a:cs typeface="+mj-cs"/>
            </a:endParaRPr>
          </a:p>
        </p:txBody>
      </p:sp>
      <p:sp>
        <p:nvSpPr>
          <p:cNvPr id="5" name="Rectangle 4"/>
          <p:cNvSpPr/>
          <p:nvPr/>
        </p:nvSpPr>
        <p:spPr>
          <a:xfrm>
            <a:off x="5791200" y="5228272"/>
            <a:ext cx="3276600" cy="369332"/>
          </a:xfrm>
          <a:prstGeom prst="rect">
            <a:avLst/>
          </a:prstGeom>
        </p:spPr>
        <p:txBody>
          <a:bodyPr wrap="square">
            <a:spAutoFit/>
          </a:bodyPr>
          <a:lstStyle/>
          <a:p>
            <a:endParaRPr lang="ar-EG" dirty="0"/>
          </a:p>
        </p:txBody>
      </p:sp>
      <p:pic>
        <p:nvPicPr>
          <p:cNvPr id="6"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7" name="Rectangle 6"/>
          <p:cNvSpPr/>
          <p:nvPr/>
        </p:nvSpPr>
        <p:spPr>
          <a:xfrm>
            <a:off x="0" y="1371600"/>
            <a:ext cx="8915400" cy="3816429"/>
          </a:xfrm>
          <a:prstGeom prst="rect">
            <a:avLst/>
          </a:prstGeom>
        </p:spPr>
        <p:txBody>
          <a:bodyPr wrap="square">
            <a:spAutoFit/>
          </a:bodyPr>
          <a:lstStyle/>
          <a:p>
            <a:pPr algn="l" rtl="0"/>
            <a:r>
              <a:rPr lang="en-US" sz="3200" dirty="0" smtClean="0"/>
              <a:t>Methane (CH</a:t>
            </a:r>
            <a:r>
              <a:rPr lang="en-US" sz="3200" baseline="-25000" dirty="0" smtClean="0"/>
              <a:t>4</a:t>
            </a:r>
            <a:r>
              <a:rPr lang="en-US" sz="3200" dirty="0" smtClean="0"/>
              <a:t>), Carbon Monoxide (CO), Oxides of Nitrogen (</a:t>
            </a:r>
            <a:r>
              <a:rPr lang="en-US" sz="3200" dirty="0" err="1" smtClean="0"/>
              <a:t>NO</a:t>
            </a:r>
            <a:r>
              <a:rPr lang="en-US" sz="3200" baseline="-25000" dirty="0" err="1" smtClean="0"/>
              <a:t>x</a:t>
            </a:r>
            <a:r>
              <a:rPr lang="en-US" sz="3200" dirty="0" smtClean="0"/>
              <a:t>), Sulfur dioxide (SO</a:t>
            </a:r>
            <a:r>
              <a:rPr lang="en-US" sz="3200" baseline="-25000" dirty="0" smtClean="0"/>
              <a:t>2</a:t>
            </a:r>
            <a:r>
              <a:rPr lang="en-US" sz="3200" dirty="0" smtClean="0"/>
              <a:t>), Hydrogen Sulfide (H</a:t>
            </a:r>
            <a:r>
              <a:rPr lang="en-US" sz="3200" baseline="-25000" dirty="0" smtClean="0"/>
              <a:t>2</a:t>
            </a:r>
            <a:r>
              <a:rPr lang="en-US" sz="3200" dirty="0" smtClean="0"/>
              <a:t>S) Ammonia (NH</a:t>
            </a:r>
            <a:r>
              <a:rPr lang="en-US" sz="3200" baseline="-25000" dirty="0" smtClean="0"/>
              <a:t>3</a:t>
            </a:r>
            <a:r>
              <a:rPr lang="en-US" sz="3200" dirty="0" smtClean="0"/>
              <a:t>),</a:t>
            </a:r>
            <a:endParaRPr lang="en-US" sz="3000" dirty="0" smtClean="0"/>
          </a:p>
          <a:p>
            <a:pPr algn="l" rtl="0"/>
            <a:r>
              <a:rPr lang="en-US" sz="3000" dirty="0" smtClean="0"/>
              <a:t>Produced </a:t>
            </a:r>
            <a:r>
              <a:rPr lang="en-US" sz="3000" dirty="0"/>
              <a:t>by biological and geological </a:t>
            </a:r>
            <a:r>
              <a:rPr lang="en-US" sz="3000" dirty="0" smtClean="0"/>
              <a:t>processing:</a:t>
            </a:r>
          </a:p>
          <a:p>
            <a:pPr algn="l" rtl="0"/>
            <a:endParaRPr lang="en-US" sz="3000" dirty="0"/>
          </a:p>
          <a:p>
            <a:pPr algn="l" rtl="0"/>
            <a:r>
              <a:rPr lang="en-US" sz="3000" dirty="0" smtClean="0"/>
              <a:t> * </a:t>
            </a:r>
            <a:r>
              <a:rPr lang="en-US" sz="2800" dirty="0" smtClean="0"/>
              <a:t>Methane (CH</a:t>
            </a:r>
            <a:r>
              <a:rPr lang="en-US" sz="3200" baseline="-25000" dirty="0" smtClean="0"/>
              <a:t>4</a:t>
            </a:r>
            <a:r>
              <a:rPr lang="en-US" sz="2800" dirty="0" smtClean="0"/>
              <a:t>), Ammonia (NH</a:t>
            </a:r>
            <a:r>
              <a:rPr lang="en-US" sz="3200" baseline="-25000" dirty="0" smtClean="0"/>
              <a:t>3</a:t>
            </a:r>
            <a:r>
              <a:rPr lang="en-US" sz="2800" dirty="0" smtClean="0"/>
              <a:t> ),Hydrogen Sulfide biological</a:t>
            </a:r>
            <a:r>
              <a:rPr lang="en-US" sz="2800" dirty="0" smtClean="0">
                <a:solidFill>
                  <a:schemeClr val="tx1"/>
                </a:solidFill>
              </a:rPr>
              <a:t> </a:t>
            </a:r>
            <a:r>
              <a:rPr lang="en-US" sz="2800" dirty="0" smtClean="0"/>
              <a:t>processing</a:t>
            </a:r>
            <a:r>
              <a:rPr lang="ar-EG" sz="2800" dirty="0" smtClean="0"/>
              <a:t>؛</a:t>
            </a:r>
            <a:r>
              <a:rPr lang="en-US" sz="2800" dirty="0" smtClean="0"/>
              <a:t>(H</a:t>
            </a:r>
            <a:r>
              <a:rPr lang="en-US" sz="3200" baseline="-25000" dirty="0" smtClean="0"/>
              <a:t>2</a:t>
            </a:r>
            <a:r>
              <a:rPr lang="en-US" sz="2800" dirty="0" smtClean="0"/>
              <a:t>S) </a:t>
            </a:r>
            <a:endParaRPr lang="ar-EG" sz="2800" dirty="0" smtClean="0"/>
          </a:p>
          <a:p>
            <a:pPr algn="l" rtl="0"/>
            <a:r>
              <a:rPr lang="en-US" sz="2800" dirty="0" smtClean="0"/>
              <a:t>* Methane (CH</a:t>
            </a:r>
            <a:r>
              <a:rPr lang="en-US" sz="3200" baseline="-25000" dirty="0" smtClean="0"/>
              <a:t>4</a:t>
            </a:r>
            <a:r>
              <a:rPr lang="en-US" sz="2800" dirty="0" smtClean="0"/>
              <a:t>), greenhouse gas, absorbs thermal energy</a:t>
            </a:r>
            <a:endParaRPr lang="ar-EG" sz="2800" dirty="0"/>
          </a:p>
        </p:txBody>
      </p:sp>
      <p:sp>
        <p:nvSpPr>
          <p:cNvPr id="9" name="Rectangle 8"/>
          <p:cNvSpPr/>
          <p:nvPr/>
        </p:nvSpPr>
        <p:spPr>
          <a:xfrm>
            <a:off x="0" y="304801"/>
            <a:ext cx="8686800" cy="1508105"/>
          </a:xfrm>
          <a:prstGeom prst="rect">
            <a:avLst/>
          </a:prstGeom>
        </p:spPr>
        <p:txBody>
          <a:bodyPr wrap="square">
            <a:spAutoFit/>
          </a:bodyPr>
          <a:lstStyle/>
          <a:p>
            <a:pPr algn="l" rtl="0"/>
            <a:r>
              <a:rPr lang="en-US" sz="3200" b="1" dirty="0" smtClean="0">
                <a:latin typeface="Arial Narrow" pitchFamily="34" charset="0"/>
              </a:rPr>
              <a:t>B- Trace gases</a:t>
            </a:r>
            <a:r>
              <a:rPr lang="en-US" sz="3200" dirty="0" smtClean="0">
                <a:latin typeface="Arial Narrow" pitchFamily="34" charset="0"/>
              </a:rPr>
              <a:t>:</a:t>
            </a:r>
          </a:p>
          <a:p>
            <a:pPr algn="l" rtl="0"/>
            <a:r>
              <a:rPr lang="en-US" sz="3200" dirty="0" smtClean="0">
                <a:latin typeface="Arial Narrow" pitchFamily="34" charset="0"/>
              </a:rPr>
              <a:t> </a:t>
            </a:r>
            <a:r>
              <a:rPr lang="en-US" sz="3200" b="1" dirty="0" smtClean="0">
                <a:latin typeface="Arial Narrow" pitchFamily="34" charset="0"/>
              </a:rPr>
              <a:t/>
            </a:r>
            <a:br>
              <a:rPr lang="en-US" sz="3200" b="1" dirty="0" smtClean="0">
                <a:latin typeface="Arial Narrow" pitchFamily="34" charset="0"/>
              </a:rPr>
            </a:br>
            <a:endParaRPr lang="ar-EG"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p:cNvSpPr>
            <a:spLocks noChangeArrowheads="1"/>
          </p:cNvSpPr>
          <p:nvPr/>
        </p:nvSpPr>
        <p:spPr bwMode="auto">
          <a:xfrm>
            <a:off x="415637" y="1009931"/>
            <a:ext cx="4570557" cy="4436128"/>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30723" name="object 3"/>
          <p:cNvSpPr txBox="1">
            <a:spLocks noChangeArrowheads="1"/>
          </p:cNvSpPr>
          <p:nvPr/>
        </p:nvSpPr>
        <p:spPr bwMode="auto">
          <a:xfrm>
            <a:off x="5059796" y="1007130"/>
            <a:ext cx="3636818" cy="4479551"/>
          </a:xfrm>
          <a:prstGeom prst="rect">
            <a:avLst/>
          </a:prstGeom>
          <a:noFill/>
          <a:ln w="9525">
            <a:noFill/>
            <a:miter lim="800000"/>
            <a:headEnd/>
            <a:tailEnd/>
          </a:ln>
        </p:spPr>
        <p:txBody>
          <a:bodyPr lIns="0" tIns="0" rIns="0" bIns="0"/>
          <a:lstStyle/>
          <a:p>
            <a:pPr marL="11397" algn="l" rtl="0">
              <a:lnSpc>
                <a:spcPts val="2288"/>
              </a:lnSpc>
              <a:spcBef>
                <a:spcPts val="112"/>
              </a:spcBef>
            </a:pPr>
            <a:r>
              <a:rPr lang="ar-EG" sz="2200" b="1" dirty="0">
                <a:solidFill>
                  <a:srgbClr val="33339A"/>
                </a:solidFill>
                <a:latin typeface="Times New Roman" pitchFamily="18" charset="0"/>
                <a:cs typeface="Times New Roman" pitchFamily="18" charset="0"/>
              </a:rPr>
              <a:t>Aerosol modification of</a:t>
            </a:r>
            <a:endParaRPr lang="ar-EG" sz="2200" dirty="0">
              <a:latin typeface="Times New Roman" pitchFamily="18" charset="0"/>
              <a:cs typeface="Times New Roman" pitchFamily="18" charset="0"/>
            </a:endParaRPr>
          </a:p>
          <a:p>
            <a:pPr marL="11397" algn="l" rtl="0"/>
            <a:r>
              <a:rPr lang="ar-EG" sz="2200" b="1" dirty="0">
                <a:solidFill>
                  <a:srgbClr val="FF0000"/>
                </a:solidFill>
                <a:latin typeface="Times New Roman" pitchFamily="18" charset="0"/>
                <a:cs typeface="Times New Roman" pitchFamily="18" charset="0"/>
              </a:rPr>
              <a:t>marine stratus </a:t>
            </a:r>
            <a:r>
              <a:rPr lang="ar-EG" sz="2200" b="1" dirty="0">
                <a:solidFill>
                  <a:srgbClr val="33339A"/>
                </a:solidFill>
                <a:latin typeface="Times New Roman" pitchFamily="18" charset="0"/>
                <a:cs typeface="Times New Roman" pitchFamily="18" charset="0"/>
              </a:rPr>
              <a:t>clouds. A false color image of </a:t>
            </a:r>
            <a:r>
              <a:rPr lang="ar-EG" sz="2200" b="1" dirty="0">
                <a:solidFill>
                  <a:srgbClr val="FF0000"/>
                </a:solidFill>
                <a:latin typeface="Times New Roman" pitchFamily="18" charset="0"/>
                <a:cs typeface="Times New Roman" pitchFamily="18" charset="0"/>
              </a:rPr>
              <a:t>ship tracks </a:t>
            </a:r>
            <a:r>
              <a:rPr lang="ar-EG" sz="2200" b="1" dirty="0">
                <a:solidFill>
                  <a:srgbClr val="33339A"/>
                </a:solidFill>
                <a:latin typeface="Times New Roman" pitchFamily="18" charset="0"/>
                <a:cs typeface="Times New Roman" pitchFamily="18" charset="0"/>
              </a:rPr>
              <a:t>(white streaks, </a:t>
            </a:r>
            <a:r>
              <a:rPr lang="ar-EG" sz="2200" b="1" dirty="0">
                <a:solidFill>
                  <a:srgbClr val="FF0000"/>
                </a:solidFill>
                <a:latin typeface="Times New Roman" pitchFamily="18" charset="0"/>
                <a:cs typeface="Times New Roman" pitchFamily="18" charset="0"/>
              </a:rPr>
              <a:t>brighter</a:t>
            </a:r>
            <a:r>
              <a:rPr lang="ar-EG" sz="2200" b="1" dirty="0">
                <a:solidFill>
                  <a:srgbClr val="33339A"/>
                </a:solidFill>
                <a:latin typeface="Times New Roman" pitchFamily="18" charset="0"/>
                <a:cs typeface="Times New Roman" pitchFamily="18" charset="0"/>
              </a:rPr>
              <a:t>) in a boundary layer cloud deck (mottled white) offshore from the northwestern United States (green). Cloud-free ocean is dark blue, high- altitude clouds are light blue. CREDIT: PHIL DURKEE/NAVAL</a:t>
            </a:r>
            <a:endParaRPr lang="ar-EG" sz="2200" dirty="0">
              <a:latin typeface="Times New Roman" pitchFamily="18" charset="0"/>
              <a:cs typeface="Times New Roman" pitchFamily="18" charset="0"/>
            </a:endParaRPr>
          </a:p>
          <a:p>
            <a:pPr marL="11397" algn="l" rtl="0"/>
            <a:r>
              <a:rPr lang="ar-EG" sz="2200" b="1" dirty="0">
                <a:solidFill>
                  <a:srgbClr val="33339A"/>
                </a:solidFill>
                <a:latin typeface="Times New Roman" pitchFamily="18" charset="0"/>
                <a:cs typeface="Times New Roman" pitchFamily="18" charset="0"/>
              </a:rPr>
              <a:t>POSTGRADUATE SCHOOL (SATELLITE IMAGE)</a:t>
            </a:r>
            <a:endParaRPr lang="ar-EG"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2"/>
          <p:cNvSpPr>
            <a:spLocks noChangeArrowheads="1"/>
          </p:cNvSpPr>
          <p:nvPr/>
        </p:nvSpPr>
        <p:spPr bwMode="auto">
          <a:xfrm>
            <a:off x="623455" y="515471"/>
            <a:ext cx="7936057" cy="5804647"/>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31747" name="object 3"/>
          <p:cNvSpPr txBox="1">
            <a:spLocks noChangeArrowheads="1"/>
          </p:cNvSpPr>
          <p:nvPr/>
        </p:nvSpPr>
        <p:spPr bwMode="auto">
          <a:xfrm>
            <a:off x="3050887" y="1339103"/>
            <a:ext cx="3586307"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solidFill>
                  <a:srgbClr val="FF0000"/>
                </a:solidFill>
              </a:rPr>
              <a:t>small droplets reflect more sunlight</a:t>
            </a:r>
            <a:endParaRPr lang="ar-EG" dirty="0"/>
          </a:p>
        </p:txBody>
      </p:sp>
      <p:sp>
        <p:nvSpPr>
          <p:cNvPr id="31748" name="object 4"/>
          <p:cNvSpPr txBox="1">
            <a:spLocks noChangeArrowheads="1"/>
          </p:cNvSpPr>
          <p:nvPr/>
        </p:nvSpPr>
        <p:spPr bwMode="auto">
          <a:xfrm>
            <a:off x="5960341" y="3906651"/>
            <a:ext cx="2433205" cy="224118"/>
          </a:xfrm>
          <a:prstGeom prst="rect">
            <a:avLst/>
          </a:prstGeom>
          <a:noFill/>
          <a:ln w="9525">
            <a:noFill/>
            <a:miter lim="800000"/>
            <a:headEnd/>
            <a:tailEnd/>
          </a:ln>
        </p:spPr>
        <p:txBody>
          <a:bodyPr lIns="0" tIns="0" rIns="0" bIns="0"/>
          <a:lstStyle/>
          <a:p>
            <a:pPr marL="11397">
              <a:lnSpc>
                <a:spcPts val="1739"/>
              </a:lnSpc>
              <a:spcBef>
                <a:spcPts val="90"/>
              </a:spcBef>
            </a:pPr>
            <a:r>
              <a:rPr lang="ar-EG" b="1" dirty="0">
                <a:solidFill>
                  <a:srgbClr val="FF0000"/>
                </a:solidFill>
              </a:rPr>
              <a:t>Smaller droplets reduce</a:t>
            </a:r>
            <a:endParaRPr lang="ar-EG"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2"/>
          <p:cNvSpPr>
            <a:spLocks noChangeArrowheads="1"/>
          </p:cNvSpPr>
          <p:nvPr/>
        </p:nvSpPr>
        <p:spPr bwMode="auto">
          <a:xfrm>
            <a:off x="692727" y="605118"/>
            <a:ext cx="7529080" cy="4240026"/>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ar-EG">
              <a:latin typeface="Calibri" pitchFamily="34" charset="0"/>
            </a:endParaRPr>
          </a:p>
        </p:txBody>
      </p:sp>
      <p:sp>
        <p:nvSpPr>
          <p:cNvPr id="32771" name="object 3"/>
          <p:cNvSpPr txBox="1">
            <a:spLocks noChangeArrowheads="1"/>
          </p:cNvSpPr>
          <p:nvPr/>
        </p:nvSpPr>
        <p:spPr bwMode="auto">
          <a:xfrm>
            <a:off x="764886" y="5189725"/>
            <a:ext cx="7198591" cy="881062"/>
          </a:xfrm>
          <a:prstGeom prst="rect">
            <a:avLst/>
          </a:prstGeom>
          <a:noFill/>
          <a:ln w="9525">
            <a:noFill/>
            <a:miter lim="800000"/>
            <a:headEnd/>
            <a:tailEnd/>
          </a:ln>
        </p:spPr>
        <p:txBody>
          <a:bodyPr lIns="0" tIns="0" rIns="0" bIns="0"/>
          <a:lstStyle/>
          <a:p>
            <a:pPr marL="11397">
              <a:lnSpc>
                <a:spcPts val="1739"/>
              </a:lnSpc>
              <a:spcBef>
                <a:spcPts val="90"/>
              </a:spcBef>
            </a:pPr>
            <a:r>
              <a:rPr lang="ar-EG" b="1" dirty="0">
                <a:solidFill>
                  <a:srgbClr val="FF0000"/>
                </a:solidFill>
              </a:rPr>
              <a:t>Climate forcing agents in the industrial era</a:t>
            </a:r>
            <a:r>
              <a:rPr lang="ar-EG" dirty="0"/>
              <a:t>. “Effective” forcing accounts for</a:t>
            </a:r>
          </a:p>
          <a:p>
            <a:pPr marL="11397">
              <a:lnSpc>
                <a:spcPct val="96000"/>
              </a:lnSpc>
              <a:spcBef>
                <a:spcPts val="494"/>
              </a:spcBef>
            </a:pPr>
            <a:r>
              <a:rPr lang="ar-EG" dirty="0"/>
              <a:t>“efficacy” of the forcing mechanism</a:t>
            </a:r>
          </a:p>
          <a:p>
            <a:pPr marL="11397">
              <a:lnSpc>
                <a:spcPct val="96000"/>
              </a:lnSpc>
              <a:spcBef>
                <a:spcPts val="965"/>
              </a:spcBef>
            </a:pPr>
            <a:r>
              <a:rPr lang="ar-EG" i="1" dirty="0"/>
              <a:t>Source: </a:t>
            </a:r>
            <a:r>
              <a:rPr lang="ar-EG" dirty="0"/>
              <a:t>Hansen et al., JGR, </a:t>
            </a:r>
            <a:r>
              <a:rPr lang="ar-EG" b="1" dirty="0"/>
              <a:t>110</a:t>
            </a:r>
            <a:r>
              <a:rPr lang="ar-EG" dirty="0"/>
              <a:t>, D18104, 2005.</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2"/>
          <p:cNvSpPr>
            <a:spLocks noGrp="1"/>
          </p:cNvSpPr>
          <p:nvPr>
            <p:ph type="ftr" sz="quarter" idx="10"/>
          </p:nvPr>
        </p:nvSpPr>
        <p:spPr/>
        <p:txBody>
          <a:bodyPr/>
          <a:lstStyle/>
          <a:p>
            <a:r>
              <a:rPr lang="en-US"/>
              <a:t>Section 10 – Air Pollution Meteorology</a:t>
            </a:r>
          </a:p>
        </p:txBody>
      </p:sp>
      <p:sp>
        <p:nvSpPr>
          <p:cNvPr id="34" name="Slide Number Placeholder 3"/>
          <p:cNvSpPr>
            <a:spLocks noGrp="1"/>
          </p:cNvSpPr>
          <p:nvPr>
            <p:ph type="sldNum" sz="quarter" idx="11"/>
          </p:nvPr>
        </p:nvSpPr>
        <p:spPr/>
        <p:txBody>
          <a:bodyPr/>
          <a:lstStyle/>
          <a:p>
            <a:fld id="{5F715DD3-AFF9-4768-A3AB-C7935B6D7D98}" type="slidenum">
              <a:rPr lang="en-US"/>
              <a:pPr/>
              <a:t>94</a:t>
            </a:fld>
            <a:endParaRPr lang="en-US"/>
          </a:p>
        </p:txBody>
      </p:sp>
      <p:grpSp>
        <p:nvGrpSpPr>
          <p:cNvPr id="2" name="Group 2"/>
          <p:cNvGrpSpPr>
            <a:grpSpLocks/>
          </p:cNvGrpSpPr>
          <p:nvPr/>
        </p:nvGrpSpPr>
        <p:grpSpPr bwMode="auto">
          <a:xfrm>
            <a:off x="3521075" y="1476375"/>
            <a:ext cx="1928813" cy="1008063"/>
            <a:chOff x="2218" y="930"/>
            <a:chExt cx="1215" cy="635"/>
          </a:xfrm>
        </p:grpSpPr>
        <p:sp>
          <p:nvSpPr>
            <p:cNvPr id="329731" name="Line 3"/>
            <p:cNvSpPr>
              <a:spLocks noChangeShapeType="1"/>
            </p:cNvSpPr>
            <p:nvPr/>
          </p:nvSpPr>
          <p:spPr bwMode="auto">
            <a:xfrm>
              <a:off x="2875" y="930"/>
              <a:ext cx="0" cy="404"/>
            </a:xfrm>
            <a:prstGeom prst="line">
              <a:avLst/>
            </a:prstGeom>
            <a:noFill/>
            <a:ln w="9525">
              <a:solidFill>
                <a:schemeClr val="tx1"/>
              </a:solidFill>
              <a:round/>
              <a:headEnd/>
              <a:tailEnd type="triangle" w="med" len="med"/>
            </a:ln>
            <a:effectLst/>
          </p:spPr>
          <p:txBody>
            <a:bodyPr/>
            <a:lstStyle/>
            <a:p>
              <a:endParaRPr lang="ar-EG"/>
            </a:p>
          </p:txBody>
        </p:sp>
        <p:sp>
          <p:nvSpPr>
            <p:cNvPr id="329732" name="Text Box 4"/>
            <p:cNvSpPr txBox="1">
              <a:spLocks noChangeArrowheads="1"/>
            </p:cNvSpPr>
            <p:nvPr/>
          </p:nvSpPr>
          <p:spPr bwMode="auto">
            <a:xfrm>
              <a:off x="2218" y="1305"/>
              <a:ext cx="1215" cy="260"/>
            </a:xfrm>
            <a:prstGeom prst="rect">
              <a:avLst/>
            </a:prstGeom>
            <a:noFill/>
            <a:ln w="9525">
              <a:noFill/>
              <a:miter lim="800000"/>
              <a:headEnd/>
              <a:tailEnd/>
            </a:ln>
            <a:effectLst/>
          </p:spPr>
          <p:txBody>
            <a:bodyPr wrap="none">
              <a:spAutoFit/>
            </a:bodyPr>
            <a:lstStyle/>
            <a:p>
              <a:pPr eaLnBrk="0" hangingPunct="0"/>
              <a:r>
                <a:rPr lang="en-US" sz="2100" dirty="0">
                  <a:latin typeface="Arial" pitchFamily="34" charset="0"/>
                </a:rPr>
                <a:t>Sinking Motion</a:t>
              </a:r>
            </a:p>
          </p:txBody>
        </p:sp>
      </p:grpSp>
      <p:grpSp>
        <p:nvGrpSpPr>
          <p:cNvPr id="3" name="Group 5"/>
          <p:cNvGrpSpPr>
            <a:grpSpLocks/>
          </p:cNvGrpSpPr>
          <p:nvPr/>
        </p:nvGrpSpPr>
        <p:grpSpPr bwMode="auto">
          <a:xfrm>
            <a:off x="869950" y="2444750"/>
            <a:ext cx="3603625" cy="730250"/>
            <a:chOff x="548" y="1540"/>
            <a:chExt cx="2270" cy="460"/>
          </a:xfrm>
        </p:grpSpPr>
        <p:sp>
          <p:nvSpPr>
            <p:cNvPr id="329734" name="Line 6"/>
            <p:cNvSpPr>
              <a:spLocks noChangeShapeType="1"/>
            </p:cNvSpPr>
            <p:nvPr/>
          </p:nvSpPr>
          <p:spPr bwMode="auto">
            <a:xfrm flipH="1">
              <a:off x="1795" y="1540"/>
              <a:ext cx="451" cy="214"/>
            </a:xfrm>
            <a:prstGeom prst="line">
              <a:avLst/>
            </a:prstGeom>
            <a:noFill/>
            <a:ln w="9525">
              <a:solidFill>
                <a:schemeClr val="tx1"/>
              </a:solidFill>
              <a:round/>
              <a:headEnd/>
              <a:tailEnd type="triangle" w="med" len="med"/>
            </a:ln>
            <a:effectLst/>
          </p:spPr>
          <p:txBody>
            <a:bodyPr/>
            <a:lstStyle/>
            <a:p>
              <a:endParaRPr lang="ar-EG"/>
            </a:p>
          </p:txBody>
        </p:sp>
        <p:sp>
          <p:nvSpPr>
            <p:cNvPr id="329735" name="Text Box 7"/>
            <p:cNvSpPr txBox="1">
              <a:spLocks noChangeArrowheads="1"/>
            </p:cNvSpPr>
            <p:nvPr/>
          </p:nvSpPr>
          <p:spPr bwMode="auto">
            <a:xfrm>
              <a:off x="548" y="1740"/>
              <a:ext cx="2270"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Warms, Dries, and Stabilizes</a:t>
              </a:r>
            </a:p>
          </p:txBody>
        </p:sp>
      </p:grpSp>
      <p:sp>
        <p:nvSpPr>
          <p:cNvPr id="329736" name="Line 8"/>
          <p:cNvSpPr>
            <a:spLocks noChangeShapeType="1"/>
          </p:cNvSpPr>
          <p:nvPr/>
        </p:nvSpPr>
        <p:spPr bwMode="auto">
          <a:xfrm flipH="1">
            <a:off x="1354138" y="3121025"/>
            <a:ext cx="371475" cy="538163"/>
          </a:xfrm>
          <a:prstGeom prst="line">
            <a:avLst/>
          </a:prstGeom>
          <a:noFill/>
          <a:ln w="9525">
            <a:solidFill>
              <a:schemeClr val="tx1"/>
            </a:solidFill>
            <a:round/>
            <a:headEnd/>
            <a:tailEnd type="triangle" w="med" len="med"/>
          </a:ln>
          <a:effectLst/>
        </p:spPr>
        <p:txBody>
          <a:bodyPr/>
          <a:lstStyle/>
          <a:p>
            <a:endParaRPr lang="ar-EG"/>
          </a:p>
        </p:txBody>
      </p:sp>
      <p:sp>
        <p:nvSpPr>
          <p:cNvPr id="329737" name="Text Box 9"/>
          <p:cNvSpPr txBox="1">
            <a:spLocks noChangeArrowheads="1"/>
          </p:cNvSpPr>
          <p:nvPr/>
        </p:nvSpPr>
        <p:spPr bwMode="auto">
          <a:xfrm>
            <a:off x="365125" y="3584575"/>
            <a:ext cx="1774825" cy="1054100"/>
          </a:xfrm>
          <a:prstGeom prst="rect">
            <a:avLst/>
          </a:prstGeom>
          <a:noFill/>
          <a:ln w="9525">
            <a:noFill/>
            <a:miter lim="800000"/>
            <a:headEnd/>
            <a:tailEnd/>
          </a:ln>
          <a:effectLst/>
        </p:spPr>
        <p:txBody>
          <a:bodyPr>
            <a:spAutoFit/>
          </a:bodyPr>
          <a:lstStyle/>
          <a:p>
            <a:pPr algn="ctr" eaLnBrk="0" hangingPunct="0"/>
            <a:r>
              <a:rPr lang="en-US" sz="2100">
                <a:latin typeface="Arial" pitchFamily="34" charset="0"/>
              </a:rPr>
              <a:t>Creates Temperature Inversion</a:t>
            </a:r>
          </a:p>
        </p:txBody>
      </p:sp>
      <p:sp>
        <p:nvSpPr>
          <p:cNvPr id="329738" name="Line 10"/>
          <p:cNvSpPr>
            <a:spLocks noChangeShapeType="1"/>
          </p:cNvSpPr>
          <p:nvPr/>
        </p:nvSpPr>
        <p:spPr bwMode="auto">
          <a:xfrm>
            <a:off x="1216025" y="4594225"/>
            <a:ext cx="0" cy="584200"/>
          </a:xfrm>
          <a:prstGeom prst="line">
            <a:avLst/>
          </a:prstGeom>
          <a:noFill/>
          <a:ln w="9525">
            <a:solidFill>
              <a:schemeClr val="tx1"/>
            </a:solidFill>
            <a:round/>
            <a:headEnd/>
            <a:tailEnd type="triangle" w="med" len="med"/>
          </a:ln>
          <a:effectLst/>
        </p:spPr>
        <p:txBody>
          <a:bodyPr/>
          <a:lstStyle/>
          <a:p>
            <a:endParaRPr lang="ar-EG"/>
          </a:p>
        </p:txBody>
      </p:sp>
      <p:sp>
        <p:nvSpPr>
          <p:cNvPr id="329739" name="Text Box 11"/>
          <p:cNvSpPr txBox="1">
            <a:spLocks noChangeArrowheads="1"/>
          </p:cNvSpPr>
          <p:nvPr/>
        </p:nvSpPr>
        <p:spPr bwMode="auto">
          <a:xfrm>
            <a:off x="395288" y="5073650"/>
            <a:ext cx="2306637" cy="733425"/>
          </a:xfrm>
          <a:prstGeom prst="rect">
            <a:avLst/>
          </a:prstGeom>
          <a:noFill/>
          <a:ln w="9525">
            <a:noFill/>
            <a:miter lim="800000"/>
            <a:headEnd/>
            <a:tailEnd/>
          </a:ln>
          <a:effectLst/>
        </p:spPr>
        <p:txBody>
          <a:bodyPr>
            <a:spAutoFit/>
          </a:bodyPr>
          <a:lstStyle/>
          <a:p>
            <a:pPr algn="ctr" eaLnBrk="0" hangingPunct="0"/>
            <a:r>
              <a:rPr lang="en-US" sz="2100">
                <a:latin typeface="Arial" pitchFamily="34" charset="0"/>
              </a:rPr>
              <a:t>Reduces Vertical Mixing </a:t>
            </a:r>
          </a:p>
        </p:txBody>
      </p:sp>
      <p:sp>
        <p:nvSpPr>
          <p:cNvPr id="329740" name="Line 12"/>
          <p:cNvSpPr>
            <a:spLocks noChangeShapeType="1"/>
          </p:cNvSpPr>
          <p:nvPr/>
        </p:nvSpPr>
        <p:spPr bwMode="auto">
          <a:xfrm>
            <a:off x="2133600" y="5567363"/>
            <a:ext cx="1206500" cy="450850"/>
          </a:xfrm>
          <a:prstGeom prst="line">
            <a:avLst/>
          </a:prstGeom>
          <a:noFill/>
          <a:ln w="9525">
            <a:solidFill>
              <a:schemeClr val="tx1"/>
            </a:solidFill>
            <a:round/>
            <a:headEnd/>
            <a:tailEnd type="triangle" w="med" len="med"/>
          </a:ln>
          <a:effectLst/>
        </p:spPr>
        <p:txBody>
          <a:bodyPr/>
          <a:lstStyle/>
          <a:p>
            <a:endParaRPr lang="ar-EG"/>
          </a:p>
        </p:txBody>
      </p:sp>
      <p:grpSp>
        <p:nvGrpSpPr>
          <p:cNvPr id="4" name="Group 13"/>
          <p:cNvGrpSpPr>
            <a:grpSpLocks/>
          </p:cNvGrpSpPr>
          <p:nvPr/>
        </p:nvGrpSpPr>
        <p:grpSpPr bwMode="auto">
          <a:xfrm>
            <a:off x="5545138" y="2427288"/>
            <a:ext cx="3338512" cy="3586162"/>
            <a:chOff x="3493" y="1529"/>
            <a:chExt cx="2103" cy="2259"/>
          </a:xfrm>
        </p:grpSpPr>
        <p:grpSp>
          <p:nvGrpSpPr>
            <p:cNvPr id="5" name="Group 14"/>
            <p:cNvGrpSpPr>
              <a:grpSpLocks/>
            </p:cNvGrpSpPr>
            <p:nvPr/>
          </p:nvGrpSpPr>
          <p:grpSpPr bwMode="auto">
            <a:xfrm>
              <a:off x="3493" y="1529"/>
              <a:ext cx="1488" cy="487"/>
              <a:chOff x="3493" y="1529"/>
              <a:chExt cx="1488" cy="487"/>
            </a:xfrm>
          </p:grpSpPr>
          <p:sp>
            <p:nvSpPr>
              <p:cNvPr id="329743" name="Line 15"/>
              <p:cNvSpPr>
                <a:spLocks noChangeShapeType="1"/>
              </p:cNvSpPr>
              <p:nvPr/>
            </p:nvSpPr>
            <p:spPr bwMode="auto">
              <a:xfrm>
                <a:off x="3493" y="1529"/>
                <a:ext cx="562" cy="246"/>
              </a:xfrm>
              <a:prstGeom prst="line">
                <a:avLst/>
              </a:prstGeom>
              <a:noFill/>
              <a:ln w="9525">
                <a:solidFill>
                  <a:schemeClr val="tx1"/>
                </a:solidFill>
                <a:round/>
                <a:headEnd/>
                <a:tailEnd type="triangle" w="med" len="med"/>
              </a:ln>
              <a:effectLst/>
            </p:spPr>
            <p:txBody>
              <a:bodyPr/>
              <a:lstStyle/>
              <a:p>
                <a:endParaRPr lang="ar-EG"/>
              </a:p>
            </p:txBody>
          </p:sp>
          <p:sp>
            <p:nvSpPr>
              <p:cNvPr id="329744" name="Text Box 16"/>
              <p:cNvSpPr txBox="1">
                <a:spLocks noChangeArrowheads="1"/>
              </p:cNvSpPr>
              <p:nvPr/>
            </p:nvSpPr>
            <p:spPr bwMode="auto">
              <a:xfrm>
                <a:off x="3896" y="1756"/>
                <a:ext cx="1085"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Surface High</a:t>
                </a:r>
              </a:p>
            </p:txBody>
          </p:sp>
        </p:grpSp>
        <p:grpSp>
          <p:nvGrpSpPr>
            <p:cNvPr id="6" name="Group 17"/>
            <p:cNvGrpSpPr>
              <a:grpSpLocks/>
            </p:cNvGrpSpPr>
            <p:nvPr/>
          </p:nvGrpSpPr>
          <p:grpSpPr bwMode="auto">
            <a:xfrm>
              <a:off x="3525" y="2021"/>
              <a:ext cx="2071" cy="930"/>
              <a:chOff x="3525" y="2021"/>
              <a:chExt cx="2071" cy="930"/>
            </a:xfrm>
          </p:grpSpPr>
          <p:sp>
            <p:nvSpPr>
              <p:cNvPr id="329746" name="Line 18"/>
              <p:cNvSpPr>
                <a:spLocks noChangeShapeType="1"/>
              </p:cNvSpPr>
              <p:nvPr/>
            </p:nvSpPr>
            <p:spPr bwMode="auto">
              <a:xfrm>
                <a:off x="4500" y="2021"/>
                <a:ext cx="0" cy="300"/>
              </a:xfrm>
              <a:prstGeom prst="line">
                <a:avLst/>
              </a:prstGeom>
              <a:noFill/>
              <a:ln w="9525">
                <a:solidFill>
                  <a:schemeClr val="tx1"/>
                </a:solidFill>
                <a:round/>
                <a:headEnd/>
                <a:tailEnd type="triangle" w="med" len="med"/>
              </a:ln>
              <a:effectLst/>
            </p:spPr>
            <p:txBody>
              <a:bodyPr/>
              <a:lstStyle/>
              <a:p>
                <a:endParaRPr lang="ar-EG"/>
              </a:p>
            </p:txBody>
          </p:sp>
          <p:sp>
            <p:nvSpPr>
              <p:cNvPr id="329747" name="Text Box 19"/>
              <p:cNvSpPr txBox="1">
                <a:spLocks noChangeArrowheads="1"/>
              </p:cNvSpPr>
              <p:nvPr/>
            </p:nvSpPr>
            <p:spPr bwMode="auto">
              <a:xfrm>
                <a:off x="3525" y="2287"/>
                <a:ext cx="2071" cy="664"/>
              </a:xfrm>
              <a:prstGeom prst="rect">
                <a:avLst/>
              </a:prstGeom>
              <a:noFill/>
              <a:ln w="9525">
                <a:noFill/>
                <a:miter lim="800000"/>
                <a:headEnd/>
                <a:tailEnd/>
              </a:ln>
              <a:effectLst/>
            </p:spPr>
            <p:txBody>
              <a:bodyPr>
                <a:spAutoFit/>
              </a:bodyPr>
              <a:lstStyle/>
              <a:p>
                <a:pPr algn="ctr" eaLnBrk="0" hangingPunct="0"/>
                <a:r>
                  <a:rPr lang="en-US" sz="2100">
                    <a:latin typeface="Arial" pitchFamily="34" charset="0"/>
                  </a:rPr>
                  <a:t>Local Flows and/or Light Winds, Possible Transport</a:t>
                </a:r>
              </a:p>
            </p:txBody>
          </p:sp>
        </p:grpSp>
        <p:sp>
          <p:nvSpPr>
            <p:cNvPr id="329748" name="Line 20"/>
            <p:cNvSpPr>
              <a:spLocks noChangeShapeType="1"/>
            </p:cNvSpPr>
            <p:nvPr/>
          </p:nvSpPr>
          <p:spPr bwMode="auto">
            <a:xfrm flipH="1">
              <a:off x="4507" y="2927"/>
              <a:ext cx="4" cy="328"/>
            </a:xfrm>
            <a:prstGeom prst="line">
              <a:avLst/>
            </a:prstGeom>
            <a:noFill/>
            <a:ln w="9525">
              <a:solidFill>
                <a:schemeClr val="tx1"/>
              </a:solidFill>
              <a:round/>
              <a:headEnd/>
              <a:tailEnd type="triangle" w="med" len="med"/>
            </a:ln>
            <a:effectLst/>
          </p:spPr>
          <p:txBody>
            <a:bodyPr/>
            <a:lstStyle/>
            <a:p>
              <a:endParaRPr lang="ar-EG"/>
            </a:p>
          </p:txBody>
        </p:sp>
        <p:sp>
          <p:nvSpPr>
            <p:cNvPr id="329749" name="Text Box 21"/>
            <p:cNvSpPr txBox="1">
              <a:spLocks noChangeArrowheads="1"/>
            </p:cNvSpPr>
            <p:nvPr/>
          </p:nvSpPr>
          <p:spPr bwMode="auto">
            <a:xfrm>
              <a:off x="3588" y="3274"/>
              <a:ext cx="1932"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Stagnation/Recirculation</a:t>
              </a:r>
            </a:p>
          </p:txBody>
        </p:sp>
        <p:sp>
          <p:nvSpPr>
            <p:cNvPr id="329750" name="Line 22"/>
            <p:cNvSpPr>
              <a:spLocks noChangeShapeType="1"/>
            </p:cNvSpPr>
            <p:nvPr/>
          </p:nvSpPr>
          <p:spPr bwMode="auto">
            <a:xfrm flipH="1">
              <a:off x="3522" y="3514"/>
              <a:ext cx="887" cy="274"/>
            </a:xfrm>
            <a:prstGeom prst="line">
              <a:avLst/>
            </a:prstGeom>
            <a:noFill/>
            <a:ln w="9525">
              <a:solidFill>
                <a:schemeClr val="tx1"/>
              </a:solidFill>
              <a:round/>
              <a:headEnd/>
              <a:tailEnd type="triangle" w="med" len="med"/>
            </a:ln>
            <a:effectLst/>
          </p:spPr>
          <p:txBody>
            <a:bodyPr/>
            <a:lstStyle/>
            <a:p>
              <a:endParaRPr lang="ar-EG"/>
            </a:p>
          </p:txBody>
        </p:sp>
      </p:grpSp>
      <p:sp>
        <p:nvSpPr>
          <p:cNvPr id="329751" name="Text Box 23"/>
          <p:cNvSpPr txBox="1">
            <a:spLocks noChangeArrowheads="1"/>
          </p:cNvSpPr>
          <p:nvPr/>
        </p:nvSpPr>
        <p:spPr bwMode="auto">
          <a:xfrm>
            <a:off x="3124200" y="990600"/>
            <a:ext cx="2935288" cy="412750"/>
          </a:xfrm>
          <a:prstGeom prst="rect">
            <a:avLst/>
          </a:prstGeom>
          <a:noFill/>
          <a:ln w="9525">
            <a:noFill/>
            <a:miter lim="800000"/>
            <a:headEnd/>
            <a:tailEnd/>
          </a:ln>
          <a:effectLst/>
        </p:spPr>
        <p:txBody>
          <a:bodyPr wrap="none">
            <a:spAutoFit/>
          </a:bodyPr>
          <a:lstStyle/>
          <a:p>
            <a:pPr eaLnBrk="0" hangingPunct="0"/>
            <a:r>
              <a:rPr lang="en-US" sz="2100" dirty="0">
                <a:latin typeface="Arial" pitchFamily="34" charset="0"/>
              </a:rPr>
              <a:t>Ridge of High Pressure</a:t>
            </a:r>
          </a:p>
        </p:txBody>
      </p:sp>
      <p:sp>
        <p:nvSpPr>
          <p:cNvPr id="329752" name="Text Box 24"/>
          <p:cNvSpPr txBox="1">
            <a:spLocks noChangeArrowheads="1"/>
          </p:cNvSpPr>
          <p:nvPr/>
        </p:nvSpPr>
        <p:spPr bwMode="auto">
          <a:xfrm>
            <a:off x="3429000" y="5930900"/>
            <a:ext cx="2049463" cy="41275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Poor Air Quality</a:t>
            </a:r>
          </a:p>
        </p:txBody>
      </p:sp>
      <p:grpSp>
        <p:nvGrpSpPr>
          <p:cNvPr id="7" name="Group 25"/>
          <p:cNvGrpSpPr>
            <a:grpSpLocks/>
          </p:cNvGrpSpPr>
          <p:nvPr/>
        </p:nvGrpSpPr>
        <p:grpSpPr bwMode="auto">
          <a:xfrm>
            <a:off x="2357438" y="3125788"/>
            <a:ext cx="2825750" cy="2776537"/>
            <a:chOff x="1485" y="1969"/>
            <a:chExt cx="1780" cy="1749"/>
          </a:xfrm>
        </p:grpSpPr>
        <p:sp>
          <p:nvSpPr>
            <p:cNvPr id="329754" name="Line 26"/>
            <p:cNvSpPr>
              <a:spLocks noChangeShapeType="1"/>
            </p:cNvSpPr>
            <p:nvPr/>
          </p:nvSpPr>
          <p:spPr bwMode="auto">
            <a:xfrm>
              <a:off x="2285" y="1982"/>
              <a:ext cx="180" cy="338"/>
            </a:xfrm>
            <a:prstGeom prst="line">
              <a:avLst/>
            </a:prstGeom>
            <a:noFill/>
            <a:ln w="9525">
              <a:solidFill>
                <a:schemeClr val="tx1"/>
              </a:solidFill>
              <a:round/>
              <a:headEnd/>
              <a:tailEnd type="triangle" w="med" len="med"/>
            </a:ln>
            <a:effectLst/>
          </p:spPr>
          <p:txBody>
            <a:bodyPr/>
            <a:lstStyle/>
            <a:p>
              <a:endParaRPr lang="ar-EG"/>
            </a:p>
          </p:txBody>
        </p:sp>
        <p:sp>
          <p:nvSpPr>
            <p:cNvPr id="329755" name="Text Box 27"/>
            <p:cNvSpPr txBox="1">
              <a:spLocks noChangeArrowheads="1"/>
            </p:cNvSpPr>
            <p:nvPr/>
          </p:nvSpPr>
          <p:spPr bwMode="auto">
            <a:xfrm>
              <a:off x="1990" y="2321"/>
              <a:ext cx="973"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Clear Skies</a:t>
              </a:r>
            </a:p>
          </p:txBody>
        </p:sp>
        <p:sp>
          <p:nvSpPr>
            <p:cNvPr id="329756" name="Line 28"/>
            <p:cNvSpPr>
              <a:spLocks noChangeShapeType="1"/>
            </p:cNvSpPr>
            <p:nvPr/>
          </p:nvSpPr>
          <p:spPr bwMode="auto">
            <a:xfrm>
              <a:off x="2522" y="2538"/>
              <a:ext cx="63" cy="314"/>
            </a:xfrm>
            <a:prstGeom prst="line">
              <a:avLst/>
            </a:prstGeom>
            <a:noFill/>
            <a:ln w="9525">
              <a:solidFill>
                <a:schemeClr val="tx1"/>
              </a:solidFill>
              <a:round/>
              <a:headEnd/>
              <a:tailEnd type="triangle" w="med" len="med"/>
            </a:ln>
            <a:effectLst/>
          </p:spPr>
          <p:txBody>
            <a:bodyPr/>
            <a:lstStyle/>
            <a:p>
              <a:endParaRPr lang="ar-EG"/>
            </a:p>
          </p:txBody>
        </p:sp>
        <p:sp>
          <p:nvSpPr>
            <p:cNvPr id="329757" name="Text Box 29"/>
            <p:cNvSpPr txBox="1">
              <a:spLocks noChangeArrowheads="1"/>
            </p:cNvSpPr>
            <p:nvPr/>
          </p:nvSpPr>
          <p:spPr bwMode="auto">
            <a:xfrm>
              <a:off x="1993" y="2823"/>
              <a:ext cx="1272"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Photochemistry</a:t>
              </a:r>
            </a:p>
          </p:txBody>
        </p:sp>
        <p:sp>
          <p:nvSpPr>
            <p:cNvPr id="329758" name="Line 30"/>
            <p:cNvSpPr>
              <a:spLocks noChangeShapeType="1"/>
            </p:cNvSpPr>
            <p:nvPr/>
          </p:nvSpPr>
          <p:spPr bwMode="auto">
            <a:xfrm>
              <a:off x="2651" y="3050"/>
              <a:ext cx="120" cy="668"/>
            </a:xfrm>
            <a:prstGeom prst="line">
              <a:avLst/>
            </a:prstGeom>
            <a:noFill/>
            <a:ln w="9525">
              <a:solidFill>
                <a:schemeClr val="tx1"/>
              </a:solidFill>
              <a:round/>
              <a:headEnd/>
              <a:tailEnd type="triangle" w="med" len="med"/>
            </a:ln>
            <a:effectLst/>
          </p:spPr>
          <p:txBody>
            <a:bodyPr/>
            <a:lstStyle/>
            <a:p>
              <a:endParaRPr lang="ar-EG"/>
            </a:p>
          </p:txBody>
        </p:sp>
        <p:sp>
          <p:nvSpPr>
            <p:cNvPr id="329759" name="Line 31"/>
            <p:cNvSpPr>
              <a:spLocks noChangeShapeType="1"/>
            </p:cNvSpPr>
            <p:nvPr/>
          </p:nvSpPr>
          <p:spPr bwMode="auto">
            <a:xfrm>
              <a:off x="1485" y="1969"/>
              <a:ext cx="947" cy="375"/>
            </a:xfrm>
            <a:prstGeom prst="line">
              <a:avLst/>
            </a:prstGeom>
            <a:noFill/>
            <a:ln w="9525">
              <a:solidFill>
                <a:schemeClr val="tx1"/>
              </a:solidFill>
              <a:round/>
              <a:headEnd/>
              <a:tailEnd type="triangle" w="med" len="med"/>
            </a:ln>
            <a:effectLst/>
          </p:spPr>
          <p:txBody>
            <a:bodyPr/>
            <a:lstStyle/>
            <a:p>
              <a:endParaRPr lang="ar-EG"/>
            </a:p>
          </p:txBody>
        </p:sp>
      </p:grpSp>
      <p:sp>
        <p:nvSpPr>
          <p:cNvPr id="329761" name="Rectangle 33"/>
          <p:cNvSpPr>
            <a:spLocks noGrp="1" noChangeArrowheads="1"/>
          </p:cNvSpPr>
          <p:nvPr>
            <p:ph type="title"/>
          </p:nvPr>
        </p:nvSpPr>
        <p:spPr>
          <a:xfrm>
            <a:off x="914400" y="-80963"/>
            <a:ext cx="7924800" cy="1128713"/>
          </a:xfrm>
          <a:noFill/>
        </p:spPr>
        <p:txBody>
          <a:bodyPr>
            <a:spAutoFit/>
          </a:bodyPr>
          <a:lstStyle/>
          <a:p>
            <a:r>
              <a:rPr lang="en-US" b="0" dirty="0"/>
              <a:t>Summary</a:t>
            </a:r>
            <a:r>
              <a:rPr lang="en-US" sz="3200" b="0" dirty="0"/>
              <a:t/>
            </a:r>
            <a:br>
              <a:rPr lang="en-US" sz="3200" b="0" dirty="0"/>
            </a:br>
            <a:r>
              <a:rPr lang="en-US" sz="3200" b="0" dirty="0"/>
              <a:t>Meteorology Associated with Poor AQ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p:cNvSpPr>
            <a:spLocks noGrp="1"/>
          </p:cNvSpPr>
          <p:nvPr>
            <p:ph type="ftr" sz="quarter" idx="10"/>
          </p:nvPr>
        </p:nvSpPr>
        <p:spPr/>
        <p:txBody>
          <a:bodyPr/>
          <a:lstStyle/>
          <a:p>
            <a:r>
              <a:rPr lang="en-US"/>
              <a:t>Section 10 – Air Pollution Meteorology</a:t>
            </a:r>
          </a:p>
        </p:txBody>
      </p:sp>
      <p:sp>
        <p:nvSpPr>
          <p:cNvPr id="31" name="Slide Number Placeholder 3"/>
          <p:cNvSpPr>
            <a:spLocks noGrp="1"/>
          </p:cNvSpPr>
          <p:nvPr>
            <p:ph type="sldNum" sz="quarter" idx="11"/>
          </p:nvPr>
        </p:nvSpPr>
        <p:spPr/>
        <p:txBody>
          <a:bodyPr/>
          <a:lstStyle/>
          <a:p>
            <a:fld id="{F537557D-AC71-4B1F-B825-B2A14D5C4356}" type="slidenum">
              <a:rPr lang="en-US"/>
              <a:pPr/>
              <a:t>95</a:t>
            </a:fld>
            <a:endParaRPr lang="en-US"/>
          </a:p>
        </p:txBody>
      </p:sp>
      <p:sp>
        <p:nvSpPr>
          <p:cNvPr id="331778" name="Line 2"/>
          <p:cNvSpPr>
            <a:spLocks noChangeShapeType="1"/>
          </p:cNvSpPr>
          <p:nvPr/>
        </p:nvSpPr>
        <p:spPr bwMode="auto">
          <a:xfrm>
            <a:off x="4568825" y="1474788"/>
            <a:ext cx="0" cy="641350"/>
          </a:xfrm>
          <a:prstGeom prst="line">
            <a:avLst/>
          </a:prstGeom>
          <a:noFill/>
          <a:ln w="9525">
            <a:solidFill>
              <a:schemeClr val="tx1"/>
            </a:solidFill>
            <a:round/>
            <a:headEnd/>
            <a:tailEnd type="triangle" w="med" len="med"/>
          </a:ln>
          <a:effectLst/>
        </p:spPr>
        <p:txBody>
          <a:bodyPr/>
          <a:lstStyle/>
          <a:p>
            <a:endParaRPr lang="ar-EG"/>
          </a:p>
        </p:txBody>
      </p:sp>
      <p:sp>
        <p:nvSpPr>
          <p:cNvPr id="331779" name="Text Box 3"/>
          <p:cNvSpPr txBox="1">
            <a:spLocks noChangeArrowheads="1"/>
          </p:cNvSpPr>
          <p:nvPr/>
        </p:nvSpPr>
        <p:spPr bwMode="auto">
          <a:xfrm>
            <a:off x="3725863" y="2070100"/>
            <a:ext cx="1795462" cy="41275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Rising Motion</a:t>
            </a:r>
          </a:p>
        </p:txBody>
      </p:sp>
      <p:sp>
        <p:nvSpPr>
          <p:cNvPr id="331780" name="Line 4"/>
          <p:cNvSpPr>
            <a:spLocks noChangeShapeType="1"/>
          </p:cNvSpPr>
          <p:nvPr/>
        </p:nvSpPr>
        <p:spPr bwMode="auto">
          <a:xfrm flipH="1">
            <a:off x="3054350" y="2335213"/>
            <a:ext cx="715963" cy="447675"/>
          </a:xfrm>
          <a:prstGeom prst="line">
            <a:avLst/>
          </a:prstGeom>
          <a:noFill/>
          <a:ln w="9525">
            <a:solidFill>
              <a:schemeClr val="tx1"/>
            </a:solidFill>
            <a:round/>
            <a:headEnd/>
            <a:tailEnd type="triangle" w="med" len="med"/>
          </a:ln>
          <a:effectLst/>
        </p:spPr>
        <p:txBody>
          <a:bodyPr/>
          <a:lstStyle/>
          <a:p>
            <a:endParaRPr lang="ar-EG"/>
          </a:p>
        </p:txBody>
      </p:sp>
      <p:sp>
        <p:nvSpPr>
          <p:cNvPr id="331781" name="Text Box 5"/>
          <p:cNvSpPr txBox="1">
            <a:spLocks noChangeArrowheads="1"/>
          </p:cNvSpPr>
          <p:nvPr/>
        </p:nvSpPr>
        <p:spPr bwMode="auto">
          <a:xfrm>
            <a:off x="860425" y="2747963"/>
            <a:ext cx="4178300" cy="41275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Cools, Moistens, and Destabilizes</a:t>
            </a:r>
          </a:p>
        </p:txBody>
      </p:sp>
      <p:sp>
        <p:nvSpPr>
          <p:cNvPr id="331782" name="Line 6"/>
          <p:cNvSpPr>
            <a:spLocks noChangeShapeType="1"/>
          </p:cNvSpPr>
          <p:nvPr/>
        </p:nvSpPr>
        <p:spPr bwMode="auto">
          <a:xfrm flipH="1">
            <a:off x="1457325" y="3143250"/>
            <a:ext cx="1588" cy="495300"/>
          </a:xfrm>
          <a:prstGeom prst="line">
            <a:avLst/>
          </a:prstGeom>
          <a:noFill/>
          <a:ln w="9525">
            <a:solidFill>
              <a:schemeClr val="tx1"/>
            </a:solidFill>
            <a:round/>
            <a:headEnd/>
            <a:tailEnd type="triangle" w="med" len="med"/>
          </a:ln>
          <a:effectLst/>
        </p:spPr>
        <p:txBody>
          <a:bodyPr/>
          <a:lstStyle/>
          <a:p>
            <a:endParaRPr lang="ar-EG"/>
          </a:p>
        </p:txBody>
      </p:sp>
      <p:sp>
        <p:nvSpPr>
          <p:cNvPr id="331783" name="Text Box 7"/>
          <p:cNvSpPr txBox="1">
            <a:spLocks noChangeArrowheads="1"/>
          </p:cNvSpPr>
          <p:nvPr/>
        </p:nvSpPr>
        <p:spPr bwMode="auto">
          <a:xfrm>
            <a:off x="569913" y="3582988"/>
            <a:ext cx="1774825" cy="1054100"/>
          </a:xfrm>
          <a:prstGeom prst="rect">
            <a:avLst/>
          </a:prstGeom>
          <a:noFill/>
          <a:ln w="9525">
            <a:noFill/>
            <a:miter lim="800000"/>
            <a:headEnd/>
            <a:tailEnd/>
          </a:ln>
          <a:effectLst/>
        </p:spPr>
        <p:txBody>
          <a:bodyPr>
            <a:spAutoFit/>
          </a:bodyPr>
          <a:lstStyle/>
          <a:p>
            <a:pPr algn="ctr" eaLnBrk="0" hangingPunct="0"/>
            <a:r>
              <a:rPr lang="en-US" sz="2100">
                <a:latin typeface="Arial" pitchFamily="34" charset="0"/>
              </a:rPr>
              <a:t>No Temperature Inversion</a:t>
            </a:r>
          </a:p>
        </p:txBody>
      </p:sp>
      <p:sp>
        <p:nvSpPr>
          <p:cNvPr id="331784" name="Line 8"/>
          <p:cNvSpPr>
            <a:spLocks noChangeShapeType="1"/>
          </p:cNvSpPr>
          <p:nvPr/>
        </p:nvSpPr>
        <p:spPr bwMode="auto">
          <a:xfrm flipH="1">
            <a:off x="1452563" y="4624388"/>
            <a:ext cx="6350" cy="679450"/>
          </a:xfrm>
          <a:prstGeom prst="line">
            <a:avLst/>
          </a:prstGeom>
          <a:noFill/>
          <a:ln w="9525">
            <a:solidFill>
              <a:schemeClr val="tx1"/>
            </a:solidFill>
            <a:round/>
            <a:headEnd/>
            <a:tailEnd type="triangle" w="med" len="med"/>
          </a:ln>
          <a:effectLst/>
        </p:spPr>
        <p:txBody>
          <a:bodyPr/>
          <a:lstStyle/>
          <a:p>
            <a:endParaRPr lang="ar-EG"/>
          </a:p>
        </p:txBody>
      </p:sp>
      <p:sp>
        <p:nvSpPr>
          <p:cNvPr id="331785" name="Text Box 9"/>
          <p:cNvSpPr txBox="1">
            <a:spLocks noChangeArrowheads="1"/>
          </p:cNvSpPr>
          <p:nvPr/>
        </p:nvSpPr>
        <p:spPr bwMode="auto">
          <a:xfrm>
            <a:off x="600075" y="5272088"/>
            <a:ext cx="2419350" cy="733425"/>
          </a:xfrm>
          <a:prstGeom prst="rect">
            <a:avLst/>
          </a:prstGeom>
          <a:noFill/>
          <a:ln w="9525">
            <a:noFill/>
            <a:miter lim="800000"/>
            <a:headEnd/>
            <a:tailEnd/>
          </a:ln>
          <a:effectLst/>
        </p:spPr>
        <p:txBody>
          <a:bodyPr>
            <a:spAutoFit/>
          </a:bodyPr>
          <a:lstStyle/>
          <a:p>
            <a:pPr algn="ctr" eaLnBrk="0" hangingPunct="0"/>
            <a:r>
              <a:rPr lang="en-US" sz="2100">
                <a:latin typeface="Arial" pitchFamily="34" charset="0"/>
              </a:rPr>
              <a:t>Enhances Vertical Mixing </a:t>
            </a:r>
          </a:p>
        </p:txBody>
      </p:sp>
      <p:sp>
        <p:nvSpPr>
          <p:cNvPr id="331786" name="Line 10"/>
          <p:cNvSpPr>
            <a:spLocks noChangeShapeType="1"/>
          </p:cNvSpPr>
          <p:nvPr/>
        </p:nvSpPr>
        <p:spPr bwMode="auto">
          <a:xfrm>
            <a:off x="2387600" y="5718175"/>
            <a:ext cx="1150938" cy="342900"/>
          </a:xfrm>
          <a:prstGeom prst="line">
            <a:avLst/>
          </a:prstGeom>
          <a:noFill/>
          <a:ln w="9525">
            <a:solidFill>
              <a:schemeClr val="tx1"/>
            </a:solidFill>
            <a:round/>
            <a:headEnd/>
            <a:tailEnd type="triangle" w="med" len="med"/>
          </a:ln>
          <a:effectLst/>
        </p:spPr>
        <p:txBody>
          <a:bodyPr/>
          <a:lstStyle/>
          <a:p>
            <a:endParaRPr lang="ar-EG"/>
          </a:p>
        </p:txBody>
      </p:sp>
      <p:grpSp>
        <p:nvGrpSpPr>
          <p:cNvPr id="2" name="Group 11"/>
          <p:cNvGrpSpPr>
            <a:grpSpLocks/>
          </p:cNvGrpSpPr>
          <p:nvPr/>
        </p:nvGrpSpPr>
        <p:grpSpPr bwMode="auto">
          <a:xfrm>
            <a:off x="5475288" y="2325688"/>
            <a:ext cx="3136900" cy="3757612"/>
            <a:chOff x="3449" y="1465"/>
            <a:chExt cx="1976" cy="2367"/>
          </a:xfrm>
        </p:grpSpPr>
        <p:sp>
          <p:nvSpPr>
            <p:cNvPr id="331788" name="Line 12"/>
            <p:cNvSpPr>
              <a:spLocks noChangeShapeType="1"/>
            </p:cNvSpPr>
            <p:nvPr/>
          </p:nvSpPr>
          <p:spPr bwMode="auto">
            <a:xfrm>
              <a:off x="3449" y="1465"/>
              <a:ext cx="807" cy="332"/>
            </a:xfrm>
            <a:prstGeom prst="line">
              <a:avLst/>
            </a:prstGeom>
            <a:noFill/>
            <a:ln w="9525">
              <a:solidFill>
                <a:schemeClr val="tx1"/>
              </a:solidFill>
              <a:round/>
              <a:headEnd/>
              <a:tailEnd type="triangle" w="med" len="med"/>
            </a:ln>
            <a:effectLst/>
          </p:spPr>
          <p:txBody>
            <a:bodyPr/>
            <a:lstStyle/>
            <a:p>
              <a:endParaRPr lang="ar-EG"/>
            </a:p>
          </p:txBody>
        </p:sp>
        <p:sp>
          <p:nvSpPr>
            <p:cNvPr id="331789" name="Text Box 13"/>
            <p:cNvSpPr txBox="1">
              <a:spLocks noChangeArrowheads="1"/>
            </p:cNvSpPr>
            <p:nvPr/>
          </p:nvSpPr>
          <p:spPr bwMode="auto">
            <a:xfrm>
              <a:off x="4081" y="1764"/>
              <a:ext cx="1048"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Surface Low</a:t>
              </a:r>
            </a:p>
          </p:txBody>
        </p:sp>
        <p:sp>
          <p:nvSpPr>
            <p:cNvPr id="331790" name="Line 14"/>
            <p:cNvSpPr>
              <a:spLocks noChangeShapeType="1"/>
            </p:cNvSpPr>
            <p:nvPr/>
          </p:nvSpPr>
          <p:spPr bwMode="auto">
            <a:xfrm>
              <a:off x="4629" y="2029"/>
              <a:ext cx="0" cy="300"/>
            </a:xfrm>
            <a:prstGeom prst="line">
              <a:avLst/>
            </a:prstGeom>
            <a:noFill/>
            <a:ln w="9525">
              <a:solidFill>
                <a:schemeClr val="tx1"/>
              </a:solidFill>
              <a:round/>
              <a:headEnd/>
              <a:tailEnd type="triangle" w="med" len="med"/>
            </a:ln>
            <a:effectLst/>
          </p:spPr>
          <p:txBody>
            <a:bodyPr/>
            <a:lstStyle/>
            <a:p>
              <a:endParaRPr lang="ar-EG"/>
            </a:p>
          </p:txBody>
        </p:sp>
        <p:sp>
          <p:nvSpPr>
            <p:cNvPr id="331791" name="Text Box 15"/>
            <p:cNvSpPr txBox="1">
              <a:spLocks noChangeArrowheads="1"/>
            </p:cNvSpPr>
            <p:nvPr/>
          </p:nvSpPr>
          <p:spPr bwMode="auto">
            <a:xfrm>
              <a:off x="3974" y="2295"/>
              <a:ext cx="1321" cy="664"/>
            </a:xfrm>
            <a:prstGeom prst="rect">
              <a:avLst/>
            </a:prstGeom>
            <a:noFill/>
            <a:ln w="9525">
              <a:noFill/>
              <a:miter lim="800000"/>
              <a:headEnd/>
              <a:tailEnd/>
            </a:ln>
            <a:effectLst/>
          </p:spPr>
          <p:txBody>
            <a:bodyPr>
              <a:spAutoFit/>
            </a:bodyPr>
            <a:lstStyle/>
            <a:p>
              <a:pPr algn="ctr" eaLnBrk="0" hangingPunct="0"/>
              <a:r>
                <a:rPr lang="en-US" sz="2100">
                  <a:latin typeface="Arial" pitchFamily="34" charset="0"/>
                </a:rPr>
                <a:t>Moderate to Strong Winds (Transport)</a:t>
              </a:r>
            </a:p>
          </p:txBody>
        </p:sp>
        <p:sp>
          <p:nvSpPr>
            <p:cNvPr id="331792" name="Line 16"/>
            <p:cNvSpPr>
              <a:spLocks noChangeShapeType="1"/>
            </p:cNvSpPr>
            <p:nvPr/>
          </p:nvSpPr>
          <p:spPr bwMode="auto">
            <a:xfrm flipH="1">
              <a:off x="4636" y="2944"/>
              <a:ext cx="0" cy="444"/>
            </a:xfrm>
            <a:prstGeom prst="line">
              <a:avLst/>
            </a:prstGeom>
            <a:noFill/>
            <a:ln w="9525">
              <a:solidFill>
                <a:schemeClr val="tx1"/>
              </a:solidFill>
              <a:round/>
              <a:headEnd/>
              <a:tailEnd type="triangle" w="med" len="med"/>
            </a:ln>
            <a:effectLst/>
          </p:spPr>
          <p:txBody>
            <a:bodyPr/>
            <a:lstStyle/>
            <a:p>
              <a:endParaRPr lang="ar-EG"/>
            </a:p>
          </p:txBody>
        </p:sp>
        <p:sp>
          <p:nvSpPr>
            <p:cNvPr id="331793" name="Text Box 17"/>
            <p:cNvSpPr txBox="1">
              <a:spLocks noChangeArrowheads="1"/>
            </p:cNvSpPr>
            <p:nvPr/>
          </p:nvSpPr>
          <p:spPr bwMode="auto">
            <a:xfrm>
              <a:off x="3717" y="3381"/>
              <a:ext cx="1708"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Horizontal Dispersion</a:t>
              </a:r>
            </a:p>
          </p:txBody>
        </p:sp>
        <p:sp>
          <p:nvSpPr>
            <p:cNvPr id="331794" name="Line 18"/>
            <p:cNvSpPr>
              <a:spLocks noChangeShapeType="1"/>
            </p:cNvSpPr>
            <p:nvPr/>
          </p:nvSpPr>
          <p:spPr bwMode="auto">
            <a:xfrm flipH="1">
              <a:off x="3579" y="3629"/>
              <a:ext cx="892" cy="203"/>
            </a:xfrm>
            <a:prstGeom prst="line">
              <a:avLst/>
            </a:prstGeom>
            <a:noFill/>
            <a:ln w="9525">
              <a:solidFill>
                <a:schemeClr val="tx1"/>
              </a:solidFill>
              <a:round/>
              <a:headEnd/>
              <a:tailEnd type="triangle" w="med" len="med"/>
            </a:ln>
            <a:effectLst/>
          </p:spPr>
          <p:txBody>
            <a:bodyPr/>
            <a:lstStyle/>
            <a:p>
              <a:endParaRPr lang="ar-EG"/>
            </a:p>
          </p:txBody>
        </p:sp>
      </p:grpSp>
      <p:sp>
        <p:nvSpPr>
          <p:cNvPr id="331795" name="Text Box 19"/>
          <p:cNvSpPr txBox="1">
            <a:spLocks noChangeArrowheads="1"/>
          </p:cNvSpPr>
          <p:nvPr/>
        </p:nvSpPr>
        <p:spPr bwMode="auto">
          <a:xfrm>
            <a:off x="3135313" y="1076325"/>
            <a:ext cx="3025775" cy="41275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Trough of Low Pressure</a:t>
            </a:r>
          </a:p>
        </p:txBody>
      </p:sp>
      <p:grpSp>
        <p:nvGrpSpPr>
          <p:cNvPr id="3" name="Group 20"/>
          <p:cNvGrpSpPr>
            <a:grpSpLocks/>
          </p:cNvGrpSpPr>
          <p:nvPr/>
        </p:nvGrpSpPr>
        <p:grpSpPr bwMode="auto">
          <a:xfrm>
            <a:off x="2522538" y="3113088"/>
            <a:ext cx="4338637" cy="3192462"/>
            <a:chOff x="1589" y="1961"/>
            <a:chExt cx="2733" cy="2011"/>
          </a:xfrm>
        </p:grpSpPr>
        <p:sp>
          <p:nvSpPr>
            <p:cNvPr id="331797" name="Text Box 21"/>
            <p:cNvSpPr txBox="1">
              <a:spLocks noChangeArrowheads="1"/>
            </p:cNvSpPr>
            <p:nvPr/>
          </p:nvSpPr>
          <p:spPr bwMode="auto">
            <a:xfrm>
              <a:off x="2047" y="2320"/>
              <a:ext cx="1094"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Cloudy Skies</a:t>
              </a:r>
            </a:p>
          </p:txBody>
        </p:sp>
        <p:grpSp>
          <p:nvGrpSpPr>
            <p:cNvPr id="4" name="Group 22"/>
            <p:cNvGrpSpPr>
              <a:grpSpLocks/>
            </p:cNvGrpSpPr>
            <p:nvPr/>
          </p:nvGrpSpPr>
          <p:grpSpPr bwMode="auto">
            <a:xfrm>
              <a:off x="1589" y="1961"/>
              <a:ext cx="2733" cy="2011"/>
              <a:chOff x="1589" y="1961"/>
              <a:chExt cx="2733" cy="2011"/>
            </a:xfrm>
          </p:grpSpPr>
          <p:sp>
            <p:nvSpPr>
              <p:cNvPr id="331799" name="Text Box 23"/>
              <p:cNvSpPr txBox="1">
                <a:spLocks noChangeArrowheads="1"/>
              </p:cNvSpPr>
              <p:nvPr/>
            </p:nvSpPr>
            <p:spPr bwMode="auto">
              <a:xfrm>
                <a:off x="2235" y="3712"/>
                <a:ext cx="1347" cy="260"/>
              </a:xfrm>
              <a:prstGeom prst="rect">
                <a:avLst/>
              </a:prstGeom>
              <a:noFill/>
              <a:ln w="9525">
                <a:noFill/>
                <a:miter lim="800000"/>
                <a:headEnd/>
                <a:tailEnd/>
              </a:ln>
              <a:effectLst/>
            </p:spPr>
            <p:txBody>
              <a:bodyPr wrap="none">
                <a:spAutoFit/>
              </a:bodyPr>
              <a:lstStyle/>
              <a:p>
                <a:pPr eaLnBrk="0" hangingPunct="0"/>
                <a:r>
                  <a:rPr lang="en-US" sz="2100">
                    <a:latin typeface="Arial" pitchFamily="34" charset="0"/>
                  </a:rPr>
                  <a:t>Good Air Quality</a:t>
                </a:r>
              </a:p>
            </p:txBody>
          </p:sp>
          <p:sp>
            <p:nvSpPr>
              <p:cNvPr id="331800" name="Line 24"/>
              <p:cNvSpPr>
                <a:spLocks noChangeShapeType="1"/>
              </p:cNvSpPr>
              <p:nvPr/>
            </p:nvSpPr>
            <p:spPr bwMode="auto">
              <a:xfrm>
                <a:off x="2414" y="1981"/>
                <a:ext cx="180" cy="338"/>
              </a:xfrm>
              <a:prstGeom prst="line">
                <a:avLst/>
              </a:prstGeom>
              <a:noFill/>
              <a:ln w="9525">
                <a:solidFill>
                  <a:schemeClr val="tx1"/>
                </a:solidFill>
                <a:round/>
                <a:headEnd/>
                <a:tailEnd type="triangle" w="med" len="med"/>
              </a:ln>
              <a:effectLst/>
            </p:spPr>
            <p:txBody>
              <a:bodyPr/>
              <a:lstStyle/>
              <a:p>
                <a:endParaRPr lang="ar-EG"/>
              </a:p>
            </p:txBody>
          </p:sp>
          <p:sp>
            <p:nvSpPr>
              <p:cNvPr id="331801" name="Line 25"/>
              <p:cNvSpPr>
                <a:spLocks noChangeShapeType="1"/>
              </p:cNvSpPr>
              <p:nvPr/>
            </p:nvSpPr>
            <p:spPr bwMode="auto">
              <a:xfrm>
                <a:off x="2651" y="2537"/>
                <a:ext cx="63" cy="314"/>
              </a:xfrm>
              <a:prstGeom prst="line">
                <a:avLst/>
              </a:prstGeom>
              <a:noFill/>
              <a:ln w="9525">
                <a:solidFill>
                  <a:schemeClr val="tx1"/>
                </a:solidFill>
                <a:round/>
                <a:headEnd/>
                <a:tailEnd type="triangle" w="med" len="med"/>
              </a:ln>
              <a:effectLst/>
            </p:spPr>
            <p:txBody>
              <a:bodyPr/>
              <a:lstStyle/>
              <a:p>
                <a:endParaRPr lang="ar-EG"/>
              </a:p>
            </p:txBody>
          </p:sp>
          <p:sp>
            <p:nvSpPr>
              <p:cNvPr id="331802" name="Text Box 26"/>
              <p:cNvSpPr txBox="1">
                <a:spLocks noChangeArrowheads="1"/>
              </p:cNvSpPr>
              <p:nvPr/>
            </p:nvSpPr>
            <p:spPr bwMode="auto">
              <a:xfrm>
                <a:off x="1589" y="2830"/>
                <a:ext cx="2733" cy="462"/>
              </a:xfrm>
              <a:prstGeom prst="rect">
                <a:avLst/>
              </a:prstGeom>
              <a:noFill/>
              <a:ln w="9525">
                <a:noFill/>
                <a:miter lim="800000"/>
                <a:headEnd/>
                <a:tailEnd/>
              </a:ln>
              <a:effectLst/>
            </p:spPr>
            <p:txBody>
              <a:bodyPr wrap="none">
                <a:spAutoFit/>
              </a:bodyPr>
              <a:lstStyle/>
              <a:p>
                <a:pPr algn="ctr" eaLnBrk="0" hangingPunct="0"/>
                <a:r>
                  <a:rPr lang="en-US" sz="2100">
                    <a:latin typeface="Arial" pitchFamily="34" charset="0"/>
                  </a:rPr>
                  <a:t>Reduces Photochemistry</a:t>
                </a:r>
                <a:br>
                  <a:rPr lang="en-US" sz="2100">
                    <a:latin typeface="Arial" pitchFamily="34" charset="0"/>
                  </a:rPr>
                </a:br>
                <a:r>
                  <a:rPr lang="en-US" sz="2100">
                    <a:latin typeface="Arial" pitchFamily="34" charset="0"/>
                  </a:rPr>
                  <a:t>(but may enhance PM</a:t>
                </a:r>
                <a:r>
                  <a:rPr lang="en-US" sz="2100" baseline="-25000">
                    <a:latin typeface="Arial" pitchFamily="34" charset="0"/>
                  </a:rPr>
                  <a:t>2.5</a:t>
                </a:r>
                <a:r>
                  <a:rPr lang="en-US" sz="2100">
                    <a:latin typeface="Arial" pitchFamily="34" charset="0"/>
                  </a:rPr>
                  <a:t> chemistry)</a:t>
                </a:r>
              </a:p>
            </p:txBody>
          </p:sp>
          <p:sp>
            <p:nvSpPr>
              <p:cNvPr id="331803" name="Line 27"/>
              <p:cNvSpPr>
                <a:spLocks noChangeShapeType="1"/>
              </p:cNvSpPr>
              <p:nvPr/>
            </p:nvSpPr>
            <p:spPr bwMode="auto">
              <a:xfrm>
                <a:off x="2892" y="3261"/>
                <a:ext cx="8" cy="456"/>
              </a:xfrm>
              <a:prstGeom prst="line">
                <a:avLst/>
              </a:prstGeom>
              <a:noFill/>
              <a:ln w="9525">
                <a:solidFill>
                  <a:schemeClr val="tx1"/>
                </a:solidFill>
                <a:round/>
                <a:headEnd/>
                <a:tailEnd type="triangle" w="med" len="med"/>
              </a:ln>
              <a:effectLst/>
            </p:spPr>
            <p:txBody>
              <a:bodyPr/>
              <a:lstStyle/>
              <a:p>
                <a:endParaRPr lang="ar-EG"/>
              </a:p>
            </p:txBody>
          </p:sp>
          <p:sp>
            <p:nvSpPr>
              <p:cNvPr id="331804" name="Line 28"/>
              <p:cNvSpPr>
                <a:spLocks noChangeShapeType="1"/>
              </p:cNvSpPr>
              <p:nvPr/>
            </p:nvSpPr>
            <p:spPr bwMode="auto">
              <a:xfrm>
                <a:off x="1682" y="1961"/>
                <a:ext cx="873" cy="375"/>
              </a:xfrm>
              <a:prstGeom prst="line">
                <a:avLst/>
              </a:prstGeom>
              <a:noFill/>
              <a:ln w="9525">
                <a:solidFill>
                  <a:schemeClr val="tx1"/>
                </a:solidFill>
                <a:round/>
                <a:headEnd/>
                <a:tailEnd type="triangle" w="med" len="med"/>
              </a:ln>
              <a:effectLst/>
            </p:spPr>
            <p:txBody>
              <a:bodyPr/>
              <a:lstStyle/>
              <a:p>
                <a:endParaRPr lang="ar-EG"/>
              </a:p>
            </p:txBody>
          </p:sp>
        </p:grpSp>
      </p:grpSp>
      <p:sp>
        <p:nvSpPr>
          <p:cNvPr id="331806" name="Rectangle 30"/>
          <p:cNvSpPr>
            <a:spLocks noGrp="1" noChangeArrowheads="1"/>
          </p:cNvSpPr>
          <p:nvPr>
            <p:ph type="title"/>
          </p:nvPr>
        </p:nvSpPr>
        <p:spPr>
          <a:xfrm>
            <a:off x="914400" y="-88900"/>
            <a:ext cx="7924800" cy="1143000"/>
          </a:xfrm>
        </p:spPr>
        <p:txBody>
          <a:bodyPr>
            <a:normAutofit fontScale="90000"/>
          </a:bodyPr>
          <a:lstStyle/>
          <a:p>
            <a:r>
              <a:rPr lang="en-US" b="0"/>
              <a:t>Summary</a:t>
            </a:r>
            <a:r>
              <a:rPr lang="en-US" sz="2800" b="0"/>
              <a:t/>
            </a:r>
            <a:br>
              <a:rPr lang="en-US" sz="2800" b="0"/>
            </a:br>
            <a:r>
              <a:rPr lang="en-US" sz="3200" b="0"/>
              <a:t>Meteorology Associated with Good AQ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932496" y="2743200"/>
            <a:ext cx="6978577" cy="584775"/>
          </a:xfrm>
          <a:prstGeom prst="rect">
            <a:avLst/>
          </a:prstGeom>
        </p:spPr>
        <p:txBody>
          <a:bodyPr wrap="none">
            <a:spAutoFit/>
          </a:bodyPr>
          <a:lstStyle/>
          <a:p>
            <a:pPr algn="ctr"/>
            <a:r>
              <a:rPr lang="en-US" sz="3200" b="1" cap="all" dirty="0" smtClean="0">
                <a:solidFill>
                  <a:srgbClr val="C00000"/>
                </a:solidFill>
              </a:rPr>
              <a:t>Air pollution dispersion modeling</a:t>
            </a:r>
            <a:endParaRPr lang="ar-EG" sz="3200" b="1" cap="all" dirty="0">
              <a:solidFill>
                <a:srgbClr val="C000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3150618" y="76200"/>
            <a:ext cx="2842765" cy="369332"/>
          </a:xfrm>
          <a:prstGeom prst="rect">
            <a:avLst/>
          </a:prstGeom>
        </p:spPr>
        <p:txBody>
          <a:bodyPr wrap="none">
            <a:spAutoFit/>
          </a:bodyPr>
          <a:lstStyle/>
          <a:p>
            <a:r>
              <a:rPr lang="en-US" dirty="0" smtClean="0"/>
              <a:t>What is dispersion modeling</a:t>
            </a:r>
            <a:endParaRPr lang="ar-EG" dirty="0"/>
          </a:p>
        </p:txBody>
      </p:sp>
      <p:sp>
        <p:nvSpPr>
          <p:cNvPr id="6" name="Rectangle 5"/>
          <p:cNvSpPr/>
          <p:nvPr/>
        </p:nvSpPr>
        <p:spPr>
          <a:xfrm>
            <a:off x="457200" y="1859340"/>
            <a:ext cx="7696200" cy="3323987"/>
          </a:xfrm>
          <a:prstGeom prst="rect">
            <a:avLst/>
          </a:prstGeom>
        </p:spPr>
        <p:txBody>
          <a:bodyPr wrap="square">
            <a:spAutoFit/>
          </a:bodyPr>
          <a:lstStyle/>
          <a:p>
            <a:endParaRPr lang="en-US" dirty="0" smtClean="0"/>
          </a:p>
          <a:p>
            <a:pPr algn="l" rtl="0"/>
            <a:r>
              <a:rPr lang="en-US" sz="2400" dirty="0" smtClean="0"/>
              <a:t>It is an attempt to describe relationship between emission, occurring concentration and deposition</a:t>
            </a:r>
          </a:p>
          <a:p>
            <a:pPr algn="l" rtl="0"/>
            <a:endParaRPr lang="en-US" sz="2400" dirty="0" smtClean="0"/>
          </a:p>
          <a:p>
            <a:pPr algn="l" rtl="0"/>
            <a:r>
              <a:rPr lang="en-US" sz="2400" dirty="0" smtClean="0"/>
              <a:t>It gives complete analysis of what emission sources have lead to concentration depositions</a:t>
            </a:r>
          </a:p>
          <a:p>
            <a:pPr algn="l" rtl="0"/>
            <a:endParaRPr lang="en-US" sz="2400" dirty="0" smtClean="0"/>
          </a:p>
          <a:p>
            <a:pPr algn="l" rtl="0"/>
            <a:r>
              <a:rPr lang="en-US" sz="2400" dirty="0" smtClean="0"/>
              <a:t>Mathematical models use analytical and numerical formulations, usually implemented on computers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 name="Rectangle 4"/>
          <p:cNvSpPr/>
          <p:nvPr/>
        </p:nvSpPr>
        <p:spPr>
          <a:xfrm>
            <a:off x="2101383" y="533400"/>
            <a:ext cx="3613617" cy="369332"/>
          </a:xfrm>
          <a:prstGeom prst="rect">
            <a:avLst/>
          </a:prstGeom>
        </p:spPr>
        <p:txBody>
          <a:bodyPr wrap="none">
            <a:spAutoFit/>
          </a:bodyPr>
          <a:lstStyle/>
          <a:p>
            <a:pPr algn="ctr"/>
            <a:r>
              <a:rPr lang="en-US" dirty="0" smtClean="0"/>
              <a:t>Why dispersion modeling is required</a:t>
            </a:r>
            <a:endParaRPr lang="ar-EG" dirty="0"/>
          </a:p>
        </p:txBody>
      </p:sp>
      <p:sp>
        <p:nvSpPr>
          <p:cNvPr id="7" name="Rectangle 6"/>
          <p:cNvSpPr/>
          <p:nvPr/>
        </p:nvSpPr>
        <p:spPr>
          <a:xfrm>
            <a:off x="685800" y="1059121"/>
            <a:ext cx="7086600" cy="4093428"/>
          </a:xfrm>
          <a:prstGeom prst="rect">
            <a:avLst/>
          </a:prstGeom>
        </p:spPr>
        <p:txBody>
          <a:bodyPr wrap="square">
            <a:spAutoFit/>
          </a:bodyPr>
          <a:lstStyle/>
          <a:p>
            <a:pPr algn="l" rtl="0"/>
            <a:r>
              <a:rPr lang="en-US" sz="2400" dirty="0" smtClean="0"/>
              <a:t>To predict ambient air concentration which will result from a emission source</a:t>
            </a:r>
          </a:p>
          <a:p>
            <a:pPr algn="l" rtl="0"/>
            <a:r>
              <a:rPr lang="en-US" sz="2400" dirty="0" smtClean="0"/>
              <a:t>To plan and execute air pollution control program considering cost effectiveness</a:t>
            </a:r>
          </a:p>
          <a:p>
            <a:pPr algn="l" rtl="0"/>
            <a:r>
              <a:rPr lang="en-US" sz="2400" dirty="0" smtClean="0"/>
              <a:t>For environmental impact assessment</a:t>
            </a:r>
          </a:p>
          <a:p>
            <a:pPr marL="273050" lvl="1" algn="l" rtl="0">
              <a:spcBef>
                <a:spcPts val="600"/>
              </a:spcBef>
              <a:buSzPct val="70000"/>
              <a:buFont typeface="Wingdings" pitchFamily="2" charset="2"/>
              <a:buChar char=""/>
            </a:pPr>
            <a:r>
              <a:rPr lang="en-GB" sz="2400" dirty="0" smtClean="0"/>
              <a:t>Quantify the impact of process improvements</a:t>
            </a:r>
          </a:p>
          <a:p>
            <a:pPr marL="273050" lvl="1" algn="l" rtl="0">
              <a:spcBef>
                <a:spcPts val="600"/>
              </a:spcBef>
              <a:buSzPct val="70000"/>
              <a:buFont typeface="Wingdings" pitchFamily="2" charset="2"/>
              <a:buChar char=""/>
            </a:pPr>
            <a:r>
              <a:rPr lang="en-US" sz="2400" dirty="0" smtClean="0"/>
              <a:t>Evaluating the  performance of emission control techniques</a:t>
            </a:r>
          </a:p>
          <a:p>
            <a:pPr marL="273050" lvl="1" algn="l" rtl="0">
              <a:spcBef>
                <a:spcPts val="600"/>
              </a:spcBef>
              <a:buSzPct val="70000"/>
              <a:buFont typeface="Wingdings" pitchFamily="2" charset="2"/>
              <a:buChar char=""/>
            </a:pPr>
            <a:r>
              <a:rPr lang="en-US" sz="2400" dirty="0" smtClean="0"/>
              <a:t>Optimization of stack height, diameter</a:t>
            </a:r>
          </a:p>
          <a:p>
            <a:pPr marL="273050" lvl="1" algn="l" rtl="0">
              <a:spcBef>
                <a:spcPts val="600"/>
              </a:spcBef>
              <a:buSzPct val="70000"/>
              <a:buFont typeface="Wingdings" pitchFamily="2" charset="2"/>
              <a:buChar char=""/>
            </a:pPr>
            <a:r>
              <a:rPr lang="en-US" sz="2400" dirty="0" smtClean="0"/>
              <a:t>Planning the control of air pollution episodes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EG"/>
          </a:p>
        </p:txBody>
      </p:sp>
      <p:sp>
        <p:nvSpPr>
          <p:cNvPr id="3" name="Subtitle 2"/>
          <p:cNvSpPr>
            <a:spLocks noGrp="1"/>
          </p:cNvSpPr>
          <p:nvPr>
            <p:ph type="subTitle" idx="1"/>
          </p:nvPr>
        </p:nvSpPr>
        <p:spPr/>
        <p:txBody>
          <a:bodyPr/>
          <a:lstStyle/>
          <a:p>
            <a:endParaRPr lang="ar-EG"/>
          </a:p>
        </p:txBody>
      </p:sp>
      <p:pic>
        <p:nvPicPr>
          <p:cNvPr id="4" name="Picture 4" descr="Image1"/>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pic>
        <p:nvPicPr>
          <p:cNvPr id="5" name="Picture 2" descr="integrated_version"/>
          <p:cNvPicPr>
            <a:picLocks noChangeAspect="1" noChangeArrowheads="1"/>
          </p:cNvPicPr>
          <p:nvPr/>
        </p:nvPicPr>
        <p:blipFill>
          <a:blip r:embed="rId3" cstate="print"/>
          <a:srcRect/>
          <a:stretch>
            <a:fillRect/>
          </a:stretch>
        </p:blipFill>
        <p:spPr>
          <a:xfrm>
            <a:off x="214313" y="0"/>
            <a:ext cx="7929562" cy="679608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3957</TotalTime>
  <Words>6810</Words>
  <Application>Microsoft Office PowerPoint</Application>
  <PresentationFormat>On-screen Show (4:3)</PresentationFormat>
  <Paragraphs>988</Paragraphs>
  <Slides>140</Slides>
  <Notes>7</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140</vt:i4>
      </vt:variant>
    </vt:vector>
  </HeadingPairs>
  <TitlesOfParts>
    <vt:vector size="143" baseType="lpstr">
      <vt:lpstr>Office Theme</vt:lpstr>
      <vt:lpstr>Photo Editor Photo</vt:lpstr>
      <vt:lpstr>Equation</vt:lpstr>
      <vt:lpstr>PowerPoint Presentation</vt:lpstr>
      <vt:lpstr>PowerPoint Presentation</vt:lpstr>
      <vt:lpstr>PowerPoint Presentation</vt:lpstr>
      <vt:lpstr>Overview</vt:lpstr>
      <vt:lpstr>To Understand the Atmosphere</vt:lpstr>
      <vt:lpstr>PowerPoint Presentation</vt:lpstr>
      <vt:lpstr>PowerPoint Presentation</vt:lpstr>
      <vt:lpstr>    </vt:lpstr>
      <vt:lpstr>B- Trace gases:  Methane (CH4), Carbon Monoxide (CO), Oxides of Nitrogen (NOx), Sulfur dioxide (SO2), Hydrogen Sulfide (H2S) Ammonia (NH3),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vt:lpstr>
      <vt:lpstr>Global convection currents</vt:lpstr>
      <vt:lpstr>PowerPoint Presentation</vt:lpstr>
      <vt:lpstr>PowerPoint Presentation</vt:lpstr>
      <vt:lpstr> Horizontal dispersion and transport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Neutral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Atmospheric dispersion of air contaminants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Meteorology Associated with Poor AQ</vt:lpstr>
      <vt:lpstr>Summary Meteorology Associated with Good AQ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Gaussian dispersion model</vt:lpstr>
      <vt:lpstr>Gaussian dispersion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Ozone layer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Meteorology</dc:title>
  <dc:creator>my</dc:creator>
  <cp:lastModifiedBy>Prof Mai</cp:lastModifiedBy>
  <cp:revision>784</cp:revision>
  <dcterms:created xsi:type="dcterms:W3CDTF">2012-11-09T22:31:21Z</dcterms:created>
  <dcterms:modified xsi:type="dcterms:W3CDTF">2019-09-28T23:08:57Z</dcterms:modified>
</cp:coreProperties>
</file>