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4.jpg" ContentType="image/jpg"/>
  <Override PartName="/ppt/media/image17.jpg" ContentType="image/jpg"/>
  <Override PartName="/ppt/media/image19.jpg" ContentType="image/jpg"/>
  <Override PartName="/ppt/media/image21.jpg" ContentType="image/jpg"/>
  <Override PartName="/ppt/media/image2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9" r:id="rId3"/>
    <p:sldId id="413" r:id="rId4"/>
    <p:sldId id="407" r:id="rId5"/>
    <p:sldId id="408" r:id="rId6"/>
    <p:sldId id="392" r:id="rId7"/>
    <p:sldId id="395" r:id="rId8"/>
    <p:sldId id="396" r:id="rId9"/>
    <p:sldId id="391" r:id="rId10"/>
    <p:sldId id="393" r:id="rId11"/>
    <p:sldId id="411" r:id="rId12"/>
    <p:sldId id="394" r:id="rId13"/>
    <p:sldId id="410" r:id="rId14"/>
    <p:sldId id="400" r:id="rId15"/>
    <p:sldId id="399" r:id="rId16"/>
    <p:sldId id="398" r:id="rId17"/>
    <p:sldId id="403" r:id="rId18"/>
    <p:sldId id="404" r:id="rId19"/>
    <p:sldId id="405" r:id="rId20"/>
    <p:sldId id="402" r:id="rId21"/>
    <p:sldId id="406" r:id="rId22"/>
    <p:sldId id="401" r:id="rId23"/>
    <p:sldId id="409" r:id="rId24"/>
    <p:sldId id="412" r:id="rId25"/>
    <p:sldId id="286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1EF"/>
    <a:srgbClr val="0E4384"/>
    <a:srgbClr val="F38D05"/>
    <a:srgbClr val="EDA20B"/>
    <a:srgbClr val="7D8496"/>
    <a:srgbClr val="4792D7"/>
    <a:srgbClr val="999999"/>
    <a:srgbClr val="A1A1A1"/>
    <a:srgbClr val="F8F8F8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FA79857-4C3D-49CB-98A4-7CAC51399E03}" type="datetimeFigureOut">
              <a:rPr lang="ar-EG" smtClean="0"/>
              <a:t>20/08/1442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C0D1062-603A-4041-8B28-D30CBF75F14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46690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58D5C260-DD59-41F8-9AB2-31A6D80E99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320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5" name="Rectangle 9"/>
          <p:cNvSpPr>
            <a:spLocks noChangeArrowheads="1"/>
          </p:cNvSpPr>
          <p:nvPr/>
        </p:nvSpPr>
        <p:spPr bwMode="ltGray">
          <a:xfrm>
            <a:off x="6096000" y="3660825"/>
            <a:ext cx="1524000" cy="1447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rtl="0"/>
            <a:endParaRPr lang="ar-EG"/>
          </a:p>
        </p:txBody>
      </p:sp>
      <p:sp>
        <p:nvSpPr>
          <p:cNvPr id="111634" name="Rectangle 18"/>
          <p:cNvSpPr>
            <a:spLocks noChangeArrowheads="1"/>
          </p:cNvSpPr>
          <p:nvPr/>
        </p:nvSpPr>
        <p:spPr bwMode="ltGray">
          <a:xfrm>
            <a:off x="4572000" y="2209800"/>
            <a:ext cx="1524000" cy="1447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ltGray">
          <a:xfrm>
            <a:off x="0" y="2209800"/>
            <a:ext cx="1524000" cy="1447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11626" name="Rectangle 10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762000" y="1143000"/>
            <a:ext cx="7772400" cy="990600"/>
          </a:xfrm>
        </p:spPr>
        <p:txBody>
          <a:bodyPr/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1162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410200"/>
            <a:ext cx="64008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11628" name="Rectangle 12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553200"/>
            <a:ext cx="2133600" cy="228600"/>
          </a:xfrm>
        </p:spPr>
        <p:txBody>
          <a:bodyPr/>
          <a:lstStyle>
            <a:lvl1pPr algn="l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11629" name="Rectangle 13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228600"/>
          </a:xfrm>
        </p:spPr>
        <p:txBody>
          <a:bodyPr/>
          <a:lstStyle>
            <a:lvl1pPr algn="r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1776B9EF-3C1E-40EB-96C7-B07433C38F8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052" name="Picture 4" descr="waverip"/>
          <p:cNvPicPr preferRelativeResize="0"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74"/>
          <a:stretch>
            <a:fillRect/>
          </a:stretch>
        </p:blipFill>
        <p:spPr bwMode="auto">
          <a:xfrm>
            <a:off x="0" y="2205990"/>
            <a:ext cx="152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Kongsfjord2"/>
          <p:cNvPicPr preferRelativeResize="0">
            <a:picLocks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" t="1882" r="47314"/>
          <a:stretch/>
        </p:blipFill>
        <p:spPr bwMode="auto">
          <a:xfrm>
            <a:off x="7619568" y="3661200"/>
            <a:ext cx="1522800" cy="144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World Landmarks_294"/>
          <p:cNvPicPr preferRelativeResize="0"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2" r="37427"/>
          <a:stretch>
            <a:fillRect/>
          </a:stretch>
        </p:blipFill>
        <p:spPr bwMode="auto">
          <a:xfrm>
            <a:off x="3044307" y="2207025"/>
            <a:ext cx="3056400" cy="29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1" name="Rectangle 5"/>
          <p:cNvSpPr>
            <a:spLocks noChangeArrowheads="1"/>
          </p:cNvSpPr>
          <p:nvPr/>
        </p:nvSpPr>
        <p:spPr bwMode="ltGray">
          <a:xfrm>
            <a:off x="1520559" y="2205990"/>
            <a:ext cx="1524000" cy="1447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pic>
        <p:nvPicPr>
          <p:cNvPr id="2058" name="Picture 5" descr="Description: Dep-26"/>
          <p:cNvPicPr preferRelativeResize="0">
            <a:picLocks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" r="18077" b="263"/>
          <a:stretch/>
        </p:blipFill>
        <p:spPr bwMode="auto">
          <a:xfrm>
            <a:off x="1523220" y="3657390"/>
            <a:ext cx="1519238" cy="14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G301/2010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DSRG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D3A66-9930-49E7-8E82-24FDF27297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36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07950"/>
            <a:ext cx="1943100" cy="60182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07950"/>
            <a:ext cx="5676900" cy="60182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G301/2010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DSRG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D44B8-F03B-42B4-BC93-B46B7D3FBD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33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990600"/>
            <a:ext cx="3771900" cy="5135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990600"/>
            <a:ext cx="3771900" cy="5135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G301/2010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DSRG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004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097E261D-644B-48DE-BCDD-27B0A7D8C0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90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90600" y="990600"/>
            <a:ext cx="7696200" cy="5135563"/>
          </a:xfrm>
        </p:spPr>
        <p:txBody>
          <a:bodyPr/>
          <a:lstStyle/>
          <a:p>
            <a:r>
              <a:rPr lang="en-US"/>
              <a:t>Click icon to add table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G301/2010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DSRG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04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ADD35E25-D7FE-4B9A-B635-2CB1B2EA33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90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90600" y="990600"/>
            <a:ext cx="7696200" cy="5135563"/>
          </a:xfrm>
        </p:spPr>
        <p:txBody>
          <a:bodyPr/>
          <a:lstStyle/>
          <a:p>
            <a:r>
              <a:rPr lang="en-US"/>
              <a:t>Click icon to add chart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G301/2010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DSRG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04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414CE7CB-ACD2-4AAD-BAC2-63B40BDFBB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37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90600" y="990600"/>
            <a:ext cx="7696200" cy="5135563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04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99F8031E-7C54-4B96-B58A-DE376AE5B8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50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G301/2010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DSRG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E715-F905-485C-804D-F046C220A1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81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G301/2010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DSRG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C5E04-BA2D-4A30-8C76-E2FBD9FEE5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990600"/>
            <a:ext cx="37719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990600"/>
            <a:ext cx="37719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G301/2010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DSRG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BB9C2-6AA8-4777-BF02-29E37D3424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4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G301/2010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DSRG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D332F-C74B-41E0-A306-CB8F4C34C9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3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G301/2010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DSRG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B403B-5023-4BB1-BFB0-F993E86A1D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46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G301/2010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DSRG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7CE71-BCA0-407C-8D06-5FE85C5048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3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G301/2010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DSRG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CE1B5-9467-468E-9AAD-6E75481474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3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G301/2010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DSRG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01530-4A42-415D-AC53-267138201B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13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12" name="Rectangle 20"/>
          <p:cNvSpPr>
            <a:spLocks noChangeArrowheads="1"/>
          </p:cNvSpPr>
          <p:nvPr/>
        </p:nvSpPr>
        <p:spPr bwMode="gray">
          <a:xfrm>
            <a:off x="838200" y="0"/>
            <a:ext cx="8305800" cy="7905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10602" name="Rectangle 10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107950"/>
            <a:ext cx="73152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060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990600"/>
            <a:ext cx="7696200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060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56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r>
              <a:rPr lang="en-US" dirty="0"/>
              <a:t>G301/2010</a:t>
            </a:r>
          </a:p>
        </p:txBody>
      </p:sp>
      <p:sp>
        <p:nvSpPr>
          <p:cNvPr id="11060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7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DSRG</a:t>
            </a:r>
          </a:p>
        </p:txBody>
      </p:sp>
      <p:sp>
        <p:nvSpPr>
          <p:cNvPr id="11060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004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fld id="{1D23E715-F905-485C-804D-F046C220A12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0607" name="Rectangle 15"/>
          <p:cNvSpPr>
            <a:spLocks noChangeArrowheads="1"/>
          </p:cNvSpPr>
          <p:nvPr/>
        </p:nvSpPr>
        <p:spPr bwMode="ltGray">
          <a:xfrm>
            <a:off x="0" y="0"/>
            <a:ext cx="838200" cy="787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10608" name="Rectangle 16"/>
          <p:cNvSpPr>
            <a:spLocks noChangeArrowheads="1"/>
          </p:cNvSpPr>
          <p:nvPr/>
        </p:nvSpPr>
        <p:spPr bwMode="ltGray">
          <a:xfrm>
            <a:off x="0" y="787400"/>
            <a:ext cx="838200" cy="787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10609" name="Rectangle 17"/>
          <p:cNvSpPr>
            <a:spLocks noChangeArrowheads="1"/>
          </p:cNvSpPr>
          <p:nvPr/>
        </p:nvSpPr>
        <p:spPr bwMode="ltGray">
          <a:xfrm>
            <a:off x="0" y="1563688"/>
            <a:ext cx="838200" cy="787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10613" name="Line 21"/>
          <p:cNvSpPr>
            <a:spLocks noChangeShapeType="1"/>
          </p:cNvSpPr>
          <p:nvPr/>
        </p:nvSpPr>
        <p:spPr bwMode="auto">
          <a:xfrm>
            <a:off x="152400" y="64770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pic>
        <p:nvPicPr>
          <p:cNvPr id="15" name="Picture 4" descr="waverip"/>
          <p:cNvPicPr preferRelativeResize="0">
            <a:picLocks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74"/>
          <a:stretch>
            <a:fillRect/>
          </a:stretch>
        </p:blipFill>
        <p:spPr bwMode="auto">
          <a:xfrm>
            <a:off x="0" y="0"/>
            <a:ext cx="838800" cy="78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Kongsfjord2"/>
          <p:cNvPicPr preferRelativeResize="0">
            <a:picLocks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04"/>
          <a:stretch>
            <a:fillRect/>
          </a:stretch>
        </p:blipFill>
        <p:spPr bwMode="auto">
          <a:xfrm>
            <a:off x="8305200" y="0"/>
            <a:ext cx="838800" cy="78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Description: Dep-26"/>
          <p:cNvPicPr preferRelativeResize="0">
            <a:picLocks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77"/>
          <a:stretch>
            <a:fillRect/>
          </a:stretch>
        </p:blipFill>
        <p:spPr bwMode="auto">
          <a:xfrm>
            <a:off x="0" y="1563688"/>
            <a:ext cx="838800" cy="78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9" grpId="0" animBg="1"/>
    </p:bldLst>
  </p:timing>
  <p:hf sldNum="0" hdr="0"/>
  <p:txStyles>
    <p:titleStyle>
      <a:lvl1pPr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Rectangle 3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301208"/>
            <a:ext cx="6400800" cy="129614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Dr. </a:t>
            </a:r>
            <a:r>
              <a:rPr lang="en-US" sz="2000" dirty="0" err="1"/>
              <a:t>EHAB</a:t>
            </a:r>
            <a:r>
              <a:rPr lang="en-US" sz="2000" dirty="0"/>
              <a:t> M. </a:t>
            </a:r>
            <a:r>
              <a:rPr lang="en-US" sz="2000" dirty="0" err="1"/>
              <a:t>ASSAL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Damietta University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2"/>
                </a:solidFill>
              </a:rPr>
              <a:t>ehab.assal@du.edu.eg</a:t>
            </a:r>
            <a:endParaRPr lang="ar-EG" sz="16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ar-EG" sz="1600" dirty="0">
              <a:solidFill>
                <a:schemeClr val="tx2"/>
              </a:solidFill>
            </a:endParaRPr>
          </a:p>
        </p:txBody>
      </p:sp>
      <p:sp>
        <p:nvSpPr>
          <p:cNvPr id="2087" name="Rectangle 39"/>
          <p:cNvSpPr>
            <a:spLocks noGrp="1" noChangeArrowheads="1"/>
          </p:cNvSpPr>
          <p:nvPr>
            <p:ph type="ctrTitle"/>
          </p:nvPr>
        </p:nvSpPr>
        <p:spPr>
          <a:xfrm>
            <a:off x="762000" y="836712"/>
            <a:ext cx="7772400" cy="990600"/>
          </a:xfrm>
        </p:spPr>
        <p:txBody>
          <a:bodyPr/>
          <a:lstStyle/>
          <a:p>
            <a:r>
              <a:rPr lang="en-US" sz="3200" dirty="0"/>
              <a:t>Depositional Environments</a:t>
            </a:r>
            <a:br>
              <a:rPr lang="en-US" sz="3200" dirty="0"/>
            </a:br>
            <a:r>
              <a:rPr lang="en-US" sz="3200" dirty="0" err="1"/>
              <a:t>Lec</a:t>
            </a:r>
            <a:r>
              <a:rPr lang="en-US" sz="3200"/>
              <a:t>. 1 </a:t>
            </a:r>
            <a:r>
              <a:rPr lang="en-US" sz="3200" dirty="0"/>
              <a:t>Facies Analysis</a:t>
            </a:r>
          </a:p>
        </p:txBody>
      </p:sp>
      <p:sp>
        <p:nvSpPr>
          <p:cNvPr id="2088" name="Text Box 40"/>
          <p:cNvSpPr txBox="1">
            <a:spLocks noChangeArrowheads="1"/>
          </p:cNvSpPr>
          <p:nvPr/>
        </p:nvSpPr>
        <p:spPr bwMode="gray">
          <a:xfrm>
            <a:off x="1676400" y="27432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  <a:latin typeface="Arial Black" pitchFamily="34" charset="0"/>
              </a:rPr>
              <a:t>DSRG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356E31C-66FE-40A0-8722-379D584E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990600"/>
            <a:ext cx="4301480" cy="5390728"/>
          </a:xfrm>
        </p:spPr>
        <p:txBody>
          <a:bodyPr/>
          <a:lstStyle/>
          <a:p>
            <a:pPr algn="l" rtl="0"/>
            <a:r>
              <a:rPr lang="en-US" altLang="ar-EG" sz="1800" dirty="0"/>
              <a:t>Describing the facies of a body of sediment involves documenting all the characteristics of its lithology, </a:t>
            </a:r>
            <a:r>
              <a:rPr lang="ms-MY" altLang="ar-EG" sz="1800" dirty="0"/>
              <a:t>texture, sedimentary structures and fossil content </a:t>
            </a:r>
            <a:r>
              <a:rPr lang="en-US" altLang="ar-EG" sz="1800" dirty="0"/>
              <a:t>that can aid in determining the processes of formation.</a:t>
            </a:r>
          </a:p>
          <a:p>
            <a:pPr algn="l" rtl="0"/>
            <a:endParaRPr lang="en-US" altLang="ar-EG" sz="1800" dirty="0"/>
          </a:p>
          <a:p>
            <a:pPr algn="l" rtl="0"/>
            <a:r>
              <a:rPr lang="en-US" altLang="ar-EG" sz="1800" dirty="0"/>
              <a:t>By recognizing associations of facies it is possible to establish the combinations of processes that were dominant; the characteristics of a depositional environment are determined by the processes that are present, and hence there is a link between facies </a:t>
            </a:r>
            <a:r>
              <a:rPr lang="ms-MY" altLang="ar-EG" sz="1800" dirty="0"/>
              <a:t>associations and environments of deposition.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Sedimentary Environments &amp; Facies</a:t>
            </a:r>
            <a:endParaRPr lang="ar-EG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DSRG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45BE018E-20AF-4131-A062-0111EAA63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099" y="3685964"/>
            <a:ext cx="390038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4">
            <a:extLst>
              <a:ext uri="{FF2B5EF4-FFF2-40B4-BE49-F238E27FC236}">
                <a16:creationId xmlns="" xmlns:a16="http://schemas.microsoft.com/office/drawing/2014/main" id="{D26043DE-E569-487C-A790-C529FA8A1214}"/>
              </a:ext>
            </a:extLst>
          </p:cNvPr>
          <p:cNvSpPr/>
          <p:nvPr/>
        </p:nvSpPr>
        <p:spPr>
          <a:xfrm>
            <a:off x="5261099" y="894928"/>
            <a:ext cx="3882901" cy="25342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="" xmlns:a16="http://schemas.microsoft.com/office/drawing/2014/main" id="{6B248DBF-6010-40FD-A532-E03308CDFB78}"/>
              </a:ext>
            </a:extLst>
          </p:cNvPr>
          <p:cNvSpPr/>
          <p:nvPr/>
        </p:nvSpPr>
        <p:spPr>
          <a:xfrm>
            <a:off x="6766143" y="1069066"/>
            <a:ext cx="336419" cy="332961"/>
          </a:xfrm>
          <a:custGeom>
            <a:avLst/>
            <a:gdLst/>
            <a:ahLst/>
            <a:cxnLst/>
            <a:rect l="l" t="t" r="r" b="b"/>
            <a:pathLst>
              <a:path w="432435" h="427989">
                <a:moveTo>
                  <a:pt x="392013" y="39877"/>
                </a:moveTo>
                <a:lnTo>
                  <a:pt x="364662" y="46886"/>
                </a:lnTo>
                <a:lnTo>
                  <a:pt x="0" y="407288"/>
                </a:lnTo>
                <a:lnTo>
                  <a:pt x="20192" y="427608"/>
                </a:lnTo>
                <a:lnTo>
                  <a:pt x="384638" y="67307"/>
                </a:lnTo>
                <a:lnTo>
                  <a:pt x="392013" y="39877"/>
                </a:lnTo>
                <a:close/>
              </a:path>
              <a:path w="432435" h="427989">
                <a:moveTo>
                  <a:pt x="429802" y="9778"/>
                </a:moveTo>
                <a:lnTo>
                  <a:pt x="402208" y="9778"/>
                </a:lnTo>
                <a:lnTo>
                  <a:pt x="422275" y="30099"/>
                </a:lnTo>
                <a:lnTo>
                  <a:pt x="384638" y="67307"/>
                </a:lnTo>
                <a:lnTo>
                  <a:pt x="372617" y="112013"/>
                </a:lnTo>
                <a:lnTo>
                  <a:pt x="370585" y="119633"/>
                </a:lnTo>
                <a:lnTo>
                  <a:pt x="375157" y="127507"/>
                </a:lnTo>
                <a:lnTo>
                  <a:pt x="390397" y="131572"/>
                </a:lnTo>
                <a:lnTo>
                  <a:pt x="398144" y="127000"/>
                </a:lnTo>
                <a:lnTo>
                  <a:pt x="400303" y="119380"/>
                </a:lnTo>
                <a:lnTo>
                  <a:pt x="429802" y="9778"/>
                </a:lnTo>
                <a:close/>
              </a:path>
              <a:path w="432435" h="427989">
                <a:moveTo>
                  <a:pt x="408479" y="16128"/>
                </a:moveTo>
                <a:lnTo>
                  <a:pt x="398398" y="16128"/>
                </a:lnTo>
                <a:lnTo>
                  <a:pt x="415797" y="33782"/>
                </a:lnTo>
                <a:lnTo>
                  <a:pt x="392013" y="39877"/>
                </a:lnTo>
                <a:lnTo>
                  <a:pt x="384638" y="67307"/>
                </a:lnTo>
                <a:lnTo>
                  <a:pt x="422275" y="30099"/>
                </a:lnTo>
                <a:lnTo>
                  <a:pt x="408479" y="16128"/>
                </a:lnTo>
                <a:close/>
              </a:path>
              <a:path w="432435" h="427989">
                <a:moveTo>
                  <a:pt x="432434" y="0"/>
                </a:moveTo>
                <a:lnTo>
                  <a:pt x="312546" y="30734"/>
                </a:lnTo>
                <a:lnTo>
                  <a:pt x="304926" y="32765"/>
                </a:lnTo>
                <a:lnTo>
                  <a:pt x="300354" y="40512"/>
                </a:lnTo>
                <a:lnTo>
                  <a:pt x="302259" y="48133"/>
                </a:lnTo>
                <a:lnTo>
                  <a:pt x="304291" y="55752"/>
                </a:lnTo>
                <a:lnTo>
                  <a:pt x="312038" y="60451"/>
                </a:lnTo>
                <a:lnTo>
                  <a:pt x="319658" y="58419"/>
                </a:lnTo>
                <a:lnTo>
                  <a:pt x="364662" y="46886"/>
                </a:lnTo>
                <a:lnTo>
                  <a:pt x="402208" y="9778"/>
                </a:lnTo>
                <a:lnTo>
                  <a:pt x="429802" y="9778"/>
                </a:lnTo>
                <a:lnTo>
                  <a:pt x="432434" y="0"/>
                </a:lnTo>
                <a:close/>
              </a:path>
              <a:path w="432435" h="427989">
                <a:moveTo>
                  <a:pt x="402208" y="9778"/>
                </a:moveTo>
                <a:lnTo>
                  <a:pt x="364662" y="46886"/>
                </a:lnTo>
                <a:lnTo>
                  <a:pt x="392013" y="39877"/>
                </a:lnTo>
                <a:lnTo>
                  <a:pt x="398398" y="16128"/>
                </a:lnTo>
                <a:lnTo>
                  <a:pt x="408479" y="16128"/>
                </a:lnTo>
                <a:lnTo>
                  <a:pt x="402208" y="9778"/>
                </a:lnTo>
                <a:close/>
              </a:path>
              <a:path w="432435" h="427989">
                <a:moveTo>
                  <a:pt x="398398" y="16128"/>
                </a:moveTo>
                <a:lnTo>
                  <a:pt x="392013" y="39877"/>
                </a:lnTo>
                <a:lnTo>
                  <a:pt x="415797" y="33782"/>
                </a:lnTo>
                <a:lnTo>
                  <a:pt x="398398" y="161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6">
            <a:extLst>
              <a:ext uri="{FF2B5EF4-FFF2-40B4-BE49-F238E27FC236}">
                <a16:creationId xmlns="" xmlns:a16="http://schemas.microsoft.com/office/drawing/2014/main" id="{15A6578A-EF08-40DD-A2D3-CF8976097399}"/>
              </a:ext>
            </a:extLst>
          </p:cNvPr>
          <p:cNvSpPr/>
          <p:nvPr/>
        </p:nvSpPr>
        <p:spPr>
          <a:xfrm>
            <a:off x="7346602" y="2308432"/>
            <a:ext cx="135852" cy="351733"/>
          </a:xfrm>
          <a:custGeom>
            <a:avLst/>
            <a:gdLst/>
            <a:ahLst/>
            <a:cxnLst/>
            <a:rect l="l" t="t" r="r" b="b"/>
            <a:pathLst>
              <a:path w="174625" h="452120">
                <a:moveTo>
                  <a:pt x="19811" y="312420"/>
                </a:moveTo>
                <a:lnTo>
                  <a:pt x="12191" y="314325"/>
                </a:lnTo>
                <a:lnTo>
                  <a:pt x="4571" y="316356"/>
                </a:lnTo>
                <a:lnTo>
                  <a:pt x="0" y="324103"/>
                </a:lnTo>
                <a:lnTo>
                  <a:pt x="4058" y="340233"/>
                </a:lnTo>
                <a:lnTo>
                  <a:pt x="32257" y="451675"/>
                </a:lnTo>
                <a:lnTo>
                  <a:pt x="56652" y="428371"/>
                </a:lnTo>
                <a:lnTo>
                  <a:pt x="53847" y="428371"/>
                </a:lnTo>
                <a:lnTo>
                  <a:pt x="26415" y="420497"/>
                </a:lnTo>
                <a:lnTo>
                  <a:pt x="41000" y="369721"/>
                </a:lnTo>
                <a:lnTo>
                  <a:pt x="29590" y="324739"/>
                </a:lnTo>
                <a:lnTo>
                  <a:pt x="27685" y="317119"/>
                </a:lnTo>
                <a:lnTo>
                  <a:pt x="19811" y="312420"/>
                </a:lnTo>
                <a:close/>
              </a:path>
              <a:path w="174625" h="452120">
                <a:moveTo>
                  <a:pt x="41000" y="369721"/>
                </a:moveTo>
                <a:lnTo>
                  <a:pt x="26415" y="420497"/>
                </a:lnTo>
                <a:lnTo>
                  <a:pt x="53847" y="428371"/>
                </a:lnTo>
                <a:lnTo>
                  <a:pt x="56000" y="420878"/>
                </a:lnTo>
                <a:lnTo>
                  <a:pt x="53975" y="420878"/>
                </a:lnTo>
                <a:lnTo>
                  <a:pt x="30225" y="414147"/>
                </a:lnTo>
                <a:lnTo>
                  <a:pt x="47967" y="397191"/>
                </a:lnTo>
                <a:lnTo>
                  <a:pt x="41000" y="369721"/>
                </a:lnTo>
                <a:close/>
              </a:path>
              <a:path w="174625" h="452120">
                <a:moveTo>
                  <a:pt x="107695" y="340106"/>
                </a:moveTo>
                <a:lnTo>
                  <a:pt x="68417" y="377645"/>
                </a:lnTo>
                <a:lnTo>
                  <a:pt x="53847" y="428371"/>
                </a:lnTo>
                <a:lnTo>
                  <a:pt x="56652" y="428371"/>
                </a:lnTo>
                <a:lnTo>
                  <a:pt x="121792" y="366141"/>
                </a:lnTo>
                <a:lnTo>
                  <a:pt x="127381" y="360680"/>
                </a:lnTo>
                <a:lnTo>
                  <a:pt x="127634" y="351663"/>
                </a:lnTo>
                <a:lnTo>
                  <a:pt x="116712" y="340233"/>
                </a:lnTo>
                <a:lnTo>
                  <a:pt x="107695" y="340106"/>
                </a:lnTo>
                <a:close/>
              </a:path>
              <a:path w="174625" h="452120">
                <a:moveTo>
                  <a:pt x="47967" y="397191"/>
                </a:moveTo>
                <a:lnTo>
                  <a:pt x="30225" y="414147"/>
                </a:lnTo>
                <a:lnTo>
                  <a:pt x="53975" y="420878"/>
                </a:lnTo>
                <a:lnTo>
                  <a:pt x="47967" y="397191"/>
                </a:lnTo>
                <a:close/>
              </a:path>
              <a:path w="174625" h="452120">
                <a:moveTo>
                  <a:pt x="68417" y="377645"/>
                </a:moveTo>
                <a:lnTo>
                  <a:pt x="47967" y="397191"/>
                </a:lnTo>
                <a:lnTo>
                  <a:pt x="53975" y="420878"/>
                </a:lnTo>
                <a:lnTo>
                  <a:pt x="56000" y="420878"/>
                </a:lnTo>
                <a:lnTo>
                  <a:pt x="68417" y="377645"/>
                </a:lnTo>
                <a:close/>
              </a:path>
              <a:path w="174625" h="452120">
                <a:moveTo>
                  <a:pt x="147192" y="0"/>
                </a:moveTo>
                <a:lnTo>
                  <a:pt x="41000" y="369721"/>
                </a:lnTo>
                <a:lnTo>
                  <a:pt x="47967" y="397191"/>
                </a:lnTo>
                <a:lnTo>
                  <a:pt x="68417" y="377645"/>
                </a:lnTo>
                <a:lnTo>
                  <a:pt x="174625" y="7874"/>
                </a:lnTo>
                <a:lnTo>
                  <a:pt x="1471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7">
            <a:extLst>
              <a:ext uri="{FF2B5EF4-FFF2-40B4-BE49-F238E27FC236}">
                <a16:creationId xmlns="" xmlns:a16="http://schemas.microsoft.com/office/drawing/2014/main" id="{DC130949-A9D5-46F5-AB73-93E9A46157DA}"/>
              </a:ext>
            </a:extLst>
          </p:cNvPr>
          <p:cNvSpPr/>
          <p:nvPr/>
        </p:nvSpPr>
        <p:spPr>
          <a:xfrm>
            <a:off x="8096999" y="1000597"/>
            <a:ext cx="135358" cy="352721"/>
          </a:xfrm>
          <a:custGeom>
            <a:avLst/>
            <a:gdLst/>
            <a:ahLst/>
            <a:cxnLst/>
            <a:rect l="l" t="t" r="r" b="b"/>
            <a:pathLst>
              <a:path w="173989" h="453389">
                <a:moveTo>
                  <a:pt x="19939" y="314071"/>
                </a:moveTo>
                <a:lnTo>
                  <a:pt x="12319" y="315975"/>
                </a:lnTo>
                <a:lnTo>
                  <a:pt x="4699" y="318008"/>
                </a:lnTo>
                <a:lnTo>
                  <a:pt x="0" y="325755"/>
                </a:lnTo>
                <a:lnTo>
                  <a:pt x="2032" y="333375"/>
                </a:lnTo>
                <a:lnTo>
                  <a:pt x="32893" y="453136"/>
                </a:lnTo>
                <a:lnTo>
                  <a:pt x="57159" y="429768"/>
                </a:lnTo>
                <a:lnTo>
                  <a:pt x="54356" y="429768"/>
                </a:lnTo>
                <a:lnTo>
                  <a:pt x="26924" y="422021"/>
                </a:lnTo>
                <a:lnTo>
                  <a:pt x="41289" y="371183"/>
                </a:lnTo>
                <a:lnTo>
                  <a:pt x="29718" y="326263"/>
                </a:lnTo>
                <a:lnTo>
                  <a:pt x="27686" y="318643"/>
                </a:lnTo>
                <a:lnTo>
                  <a:pt x="19939" y="314071"/>
                </a:lnTo>
                <a:close/>
              </a:path>
              <a:path w="173989" h="453389">
                <a:moveTo>
                  <a:pt x="41289" y="371183"/>
                </a:moveTo>
                <a:lnTo>
                  <a:pt x="26924" y="422021"/>
                </a:lnTo>
                <a:lnTo>
                  <a:pt x="54356" y="429768"/>
                </a:lnTo>
                <a:lnTo>
                  <a:pt x="56439" y="422402"/>
                </a:lnTo>
                <a:lnTo>
                  <a:pt x="54483" y="422402"/>
                </a:lnTo>
                <a:lnTo>
                  <a:pt x="30734" y="415671"/>
                </a:lnTo>
                <a:lnTo>
                  <a:pt x="48368" y="398663"/>
                </a:lnTo>
                <a:lnTo>
                  <a:pt x="41289" y="371183"/>
                </a:lnTo>
                <a:close/>
              </a:path>
              <a:path w="173989" h="453389">
                <a:moveTo>
                  <a:pt x="107823" y="341249"/>
                </a:moveTo>
                <a:lnTo>
                  <a:pt x="102235" y="346710"/>
                </a:lnTo>
                <a:lnTo>
                  <a:pt x="68702" y="379051"/>
                </a:lnTo>
                <a:lnTo>
                  <a:pt x="54356" y="429768"/>
                </a:lnTo>
                <a:lnTo>
                  <a:pt x="57159" y="429768"/>
                </a:lnTo>
                <a:lnTo>
                  <a:pt x="122047" y="367284"/>
                </a:lnTo>
                <a:lnTo>
                  <a:pt x="127635" y="361823"/>
                </a:lnTo>
                <a:lnTo>
                  <a:pt x="127889" y="352806"/>
                </a:lnTo>
                <a:lnTo>
                  <a:pt x="122428" y="347091"/>
                </a:lnTo>
                <a:lnTo>
                  <a:pt x="116840" y="341375"/>
                </a:lnTo>
                <a:lnTo>
                  <a:pt x="107823" y="341249"/>
                </a:lnTo>
                <a:close/>
              </a:path>
              <a:path w="173989" h="453389">
                <a:moveTo>
                  <a:pt x="48368" y="398663"/>
                </a:moveTo>
                <a:lnTo>
                  <a:pt x="30734" y="415671"/>
                </a:lnTo>
                <a:lnTo>
                  <a:pt x="54483" y="422402"/>
                </a:lnTo>
                <a:lnTo>
                  <a:pt x="48368" y="398663"/>
                </a:lnTo>
                <a:close/>
              </a:path>
              <a:path w="173989" h="453389">
                <a:moveTo>
                  <a:pt x="68702" y="379051"/>
                </a:moveTo>
                <a:lnTo>
                  <a:pt x="48368" y="398663"/>
                </a:lnTo>
                <a:lnTo>
                  <a:pt x="54483" y="422402"/>
                </a:lnTo>
                <a:lnTo>
                  <a:pt x="56439" y="422402"/>
                </a:lnTo>
                <a:lnTo>
                  <a:pt x="68702" y="379051"/>
                </a:lnTo>
                <a:close/>
              </a:path>
              <a:path w="173989" h="453389">
                <a:moveTo>
                  <a:pt x="146177" y="0"/>
                </a:moveTo>
                <a:lnTo>
                  <a:pt x="41289" y="371183"/>
                </a:lnTo>
                <a:lnTo>
                  <a:pt x="48368" y="398663"/>
                </a:lnTo>
                <a:lnTo>
                  <a:pt x="68702" y="379051"/>
                </a:lnTo>
                <a:lnTo>
                  <a:pt x="173736" y="7747"/>
                </a:lnTo>
                <a:lnTo>
                  <a:pt x="1461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8">
            <a:extLst>
              <a:ext uri="{FF2B5EF4-FFF2-40B4-BE49-F238E27FC236}">
                <a16:creationId xmlns="" xmlns:a16="http://schemas.microsoft.com/office/drawing/2014/main" id="{886EC7C9-9B56-4FE1-A45B-BA403629D84C}"/>
              </a:ext>
            </a:extLst>
          </p:cNvPr>
          <p:cNvSpPr txBox="1"/>
          <p:nvPr/>
        </p:nvSpPr>
        <p:spPr>
          <a:xfrm>
            <a:off x="6250200" y="1384638"/>
            <a:ext cx="770071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channel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" name="object 9">
            <a:extLst>
              <a:ext uri="{FF2B5EF4-FFF2-40B4-BE49-F238E27FC236}">
                <a16:creationId xmlns="" xmlns:a16="http://schemas.microsoft.com/office/drawing/2014/main" id="{0E006E85-644C-465B-AFAC-BE68A176CC5C}"/>
              </a:ext>
            </a:extLst>
          </p:cNvPr>
          <p:cNvSpPr txBox="1"/>
          <p:nvPr/>
        </p:nvSpPr>
        <p:spPr>
          <a:xfrm>
            <a:off x="8283734" y="970660"/>
            <a:ext cx="86026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floodplain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4" name="object 10">
            <a:extLst>
              <a:ext uri="{FF2B5EF4-FFF2-40B4-BE49-F238E27FC236}">
                <a16:creationId xmlns="" xmlns:a16="http://schemas.microsoft.com/office/drawing/2014/main" id="{3C5E53A0-D648-402C-856A-DF961D0842FD}"/>
              </a:ext>
            </a:extLst>
          </p:cNvPr>
          <p:cNvSpPr txBox="1"/>
          <p:nvPr/>
        </p:nvSpPr>
        <p:spPr>
          <a:xfrm>
            <a:off x="7579773" y="2228304"/>
            <a:ext cx="703961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="" xmlns:a16="http://schemas.microsoft.com/office/drawing/2014/main" id="{D4B44CCE-7C7C-4A59-BE71-3FD3BA6EC88B}"/>
              </a:ext>
            </a:extLst>
          </p:cNvPr>
          <p:cNvSpPr/>
          <p:nvPr/>
        </p:nvSpPr>
        <p:spPr>
          <a:xfrm>
            <a:off x="6273420" y="1586984"/>
            <a:ext cx="241570" cy="502406"/>
          </a:xfrm>
          <a:custGeom>
            <a:avLst/>
            <a:gdLst/>
            <a:ahLst/>
            <a:cxnLst/>
            <a:rect l="l" t="t" r="r" b="b"/>
            <a:pathLst>
              <a:path w="310514" h="645795">
                <a:moveTo>
                  <a:pt x="21335" y="505968"/>
                </a:moveTo>
                <a:lnTo>
                  <a:pt x="5714" y="507746"/>
                </a:lnTo>
                <a:lnTo>
                  <a:pt x="0" y="514858"/>
                </a:lnTo>
                <a:lnTo>
                  <a:pt x="888" y="522605"/>
                </a:lnTo>
                <a:lnTo>
                  <a:pt x="14731" y="645541"/>
                </a:lnTo>
                <a:lnTo>
                  <a:pt x="42458" y="625475"/>
                </a:lnTo>
                <a:lnTo>
                  <a:pt x="39243" y="625475"/>
                </a:lnTo>
                <a:lnTo>
                  <a:pt x="13207" y="613918"/>
                </a:lnTo>
                <a:lnTo>
                  <a:pt x="34512" y="565681"/>
                </a:lnTo>
                <a:lnTo>
                  <a:pt x="28447" y="511556"/>
                </a:lnTo>
                <a:lnTo>
                  <a:pt x="21335" y="505968"/>
                </a:lnTo>
                <a:close/>
              </a:path>
              <a:path w="310514" h="645795">
                <a:moveTo>
                  <a:pt x="34512" y="565681"/>
                </a:moveTo>
                <a:lnTo>
                  <a:pt x="13207" y="613918"/>
                </a:lnTo>
                <a:lnTo>
                  <a:pt x="39243" y="625475"/>
                </a:lnTo>
                <a:lnTo>
                  <a:pt x="42496" y="618109"/>
                </a:lnTo>
                <a:lnTo>
                  <a:pt x="40385" y="618109"/>
                </a:lnTo>
                <a:lnTo>
                  <a:pt x="17906" y="608076"/>
                </a:lnTo>
                <a:lnTo>
                  <a:pt x="37658" y="593761"/>
                </a:lnTo>
                <a:lnTo>
                  <a:pt x="34512" y="565681"/>
                </a:lnTo>
                <a:close/>
              </a:path>
              <a:path w="310514" h="645795">
                <a:moveTo>
                  <a:pt x="104647" y="545211"/>
                </a:moveTo>
                <a:lnTo>
                  <a:pt x="60590" y="577141"/>
                </a:lnTo>
                <a:lnTo>
                  <a:pt x="39243" y="625475"/>
                </a:lnTo>
                <a:lnTo>
                  <a:pt x="42458" y="625475"/>
                </a:lnTo>
                <a:lnTo>
                  <a:pt x="114934" y="573024"/>
                </a:lnTo>
                <a:lnTo>
                  <a:pt x="121412" y="568452"/>
                </a:lnTo>
                <a:lnTo>
                  <a:pt x="122808" y="559435"/>
                </a:lnTo>
                <a:lnTo>
                  <a:pt x="118237" y="553085"/>
                </a:lnTo>
                <a:lnTo>
                  <a:pt x="113537" y="546735"/>
                </a:lnTo>
                <a:lnTo>
                  <a:pt x="104647" y="545211"/>
                </a:lnTo>
                <a:close/>
              </a:path>
              <a:path w="310514" h="645795">
                <a:moveTo>
                  <a:pt x="37658" y="593761"/>
                </a:moveTo>
                <a:lnTo>
                  <a:pt x="17906" y="608076"/>
                </a:lnTo>
                <a:lnTo>
                  <a:pt x="40385" y="618109"/>
                </a:lnTo>
                <a:lnTo>
                  <a:pt x="37658" y="593761"/>
                </a:lnTo>
                <a:close/>
              </a:path>
              <a:path w="310514" h="645795">
                <a:moveTo>
                  <a:pt x="60590" y="577141"/>
                </a:moveTo>
                <a:lnTo>
                  <a:pt x="37658" y="593761"/>
                </a:lnTo>
                <a:lnTo>
                  <a:pt x="40385" y="618109"/>
                </a:lnTo>
                <a:lnTo>
                  <a:pt x="42496" y="618109"/>
                </a:lnTo>
                <a:lnTo>
                  <a:pt x="60590" y="577141"/>
                </a:lnTo>
                <a:close/>
              </a:path>
              <a:path w="310514" h="645795">
                <a:moveTo>
                  <a:pt x="284352" y="0"/>
                </a:moveTo>
                <a:lnTo>
                  <a:pt x="34512" y="565681"/>
                </a:lnTo>
                <a:lnTo>
                  <a:pt x="37658" y="593761"/>
                </a:lnTo>
                <a:lnTo>
                  <a:pt x="60590" y="577141"/>
                </a:lnTo>
                <a:lnTo>
                  <a:pt x="310388" y="11557"/>
                </a:lnTo>
                <a:lnTo>
                  <a:pt x="2843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2335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356E31C-66FE-40A0-8722-379D584E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990600"/>
            <a:ext cx="7696200" cy="5390728"/>
          </a:xfrm>
        </p:spPr>
        <p:txBody>
          <a:bodyPr/>
          <a:lstStyle/>
          <a:p>
            <a:pPr algn="l" rtl="0">
              <a:lnSpc>
                <a:spcPct val="80000"/>
              </a:lnSpc>
              <a:defRPr/>
            </a:pPr>
            <a:r>
              <a:rPr lang="en-US" sz="2000" b="1" dirty="0"/>
              <a:t>The definition of </a:t>
            </a:r>
            <a:r>
              <a:rPr lang="en-US" sz="2000" b="1" i="1" dirty="0">
                <a:solidFill>
                  <a:schemeClr val="bg1">
                    <a:lumMod val="65000"/>
                  </a:schemeClr>
                </a:solidFill>
              </a:rPr>
              <a:t>facies</a:t>
            </a:r>
            <a:r>
              <a:rPr lang="en-US" sz="2000" b="1" dirty="0"/>
              <a:t> was introduced by </a:t>
            </a:r>
            <a:r>
              <a:rPr lang="en-US" sz="2000" b="1" dirty="0" err="1"/>
              <a:t>Gressly</a:t>
            </a:r>
            <a:r>
              <a:rPr lang="en-US" sz="2000" b="1" dirty="0"/>
              <a:t> (1838) and summarized by Middleton (1973).</a:t>
            </a:r>
          </a:p>
          <a:p>
            <a:pPr algn="l" rtl="0">
              <a:lnSpc>
                <a:spcPct val="80000"/>
              </a:lnSpc>
              <a:defRPr/>
            </a:pPr>
            <a:endParaRPr lang="en-US" sz="2000" b="1" dirty="0"/>
          </a:p>
          <a:p>
            <a:pPr marL="0" indent="0" algn="l" rtl="0">
              <a:lnSpc>
                <a:spcPct val="80000"/>
              </a:lnSpc>
              <a:buNone/>
              <a:defRPr/>
            </a:pPr>
            <a:endParaRPr lang="en-US" sz="2000" b="1" dirty="0"/>
          </a:p>
          <a:p>
            <a:pPr marL="0" indent="0" algn="l" rtl="0">
              <a:lnSpc>
                <a:spcPct val="80000"/>
              </a:lnSpc>
              <a:buNone/>
              <a:defRPr/>
            </a:pPr>
            <a:r>
              <a:rPr lang="en-US" sz="2000" b="1" dirty="0"/>
              <a:t>“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A rock facies is a body of rock with specified characteristics</a:t>
            </a:r>
            <a:r>
              <a:rPr lang="en-US" sz="2000" b="1" dirty="0"/>
              <a:t>” or as</a:t>
            </a:r>
          </a:p>
          <a:p>
            <a:pPr algn="l" rtl="0">
              <a:lnSpc>
                <a:spcPct val="80000"/>
              </a:lnSpc>
              <a:defRPr/>
            </a:pPr>
            <a:endParaRPr lang="en-US" sz="2000" b="1" dirty="0"/>
          </a:p>
          <a:p>
            <a:pPr marL="0" indent="0" algn="l" rtl="0">
              <a:lnSpc>
                <a:spcPct val="80000"/>
              </a:lnSpc>
              <a:buNone/>
              <a:defRPr/>
            </a:pPr>
            <a:r>
              <a:rPr lang="en-US" sz="2000" b="1" dirty="0"/>
              <a:t> “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a particular combination of lithology, structural and textural attributes that defines features different from other rock bodies</a:t>
            </a:r>
            <a:r>
              <a:rPr lang="en-US" sz="2000" dirty="0"/>
              <a:t>”.</a:t>
            </a:r>
          </a:p>
          <a:p>
            <a:pPr marL="0" indent="0" algn="l" rtl="0">
              <a:lnSpc>
                <a:spcPct val="80000"/>
              </a:lnSpc>
              <a:buNone/>
              <a:defRPr/>
            </a:pPr>
            <a:endParaRPr lang="en-US" sz="2000" dirty="0"/>
          </a:p>
          <a:p>
            <a:pPr algn="l" rtl="0">
              <a:lnSpc>
                <a:spcPct val="80000"/>
              </a:lnSpc>
              <a:defRPr/>
            </a:pPr>
            <a:r>
              <a:rPr lang="en-US" sz="2000" dirty="0"/>
              <a:t>It may be a single bed or a group of multiple beds, it should be a distinctive rock that formed under certain conditions of sedimentation, reflecting a particular process, set of conditions or environment.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Facies</a:t>
            </a:r>
            <a:endParaRPr lang="ar-EG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DSRG</a:t>
            </a:r>
          </a:p>
        </p:txBody>
      </p:sp>
    </p:spTree>
    <p:extLst>
      <p:ext uri="{BB962C8B-B14F-4D97-AF65-F5344CB8AC3E}">
        <p14:creationId xmlns:p14="http://schemas.microsoft.com/office/powerpoint/2010/main" val="2951393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356E31C-66FE-40A0-8722-379D584E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990600"/>
            <a:ext cx="7696200" cy="5390728"/>
          </a:xfrm>
        </p:spPr>
        <p:txBody>
          <a:bodyPr/>
          <a:lstStyle/>
          <a:p>
            <a:pPr algn="l" rtl="0">
              <a:lnSpc>
                <a:spcPct val="80000"/>
              </a:lnSpc>
              <a:defRPr/>
            </a:pPr>
            <a:r>
              <a:rPr lang="en-US" sz="2000" dirty="0"/>
              <a:t>All the properties of a body of rock that allow us to differentiate it  from those above, below or laterally adjacent to it</a:t>
            </a:r>
          </a:p>
          <a:p>
            <a:pPr marL="0" indent="0" algn="l" rtl="0">
              <a:lnSpc>
                <a:spcPct val="80000"/>
              </a:lnSpc>
              <a:buNone/>
              <a:defRPr/>
            </a:pPr>
            <a:endParaRPr lang="en-US" sz="2000" b="1" dirty="0"/>
          </a:p>
          <a:p>
            <a:pPr algn="l" rtl="0">
              <a:lnSpc>
                <a:spcPct val="80000"/>
              </a:lnSpc>
              <a:defRPr/>
            </a:pPr>
            <a:r>
              <a:rPr lang="en-US" sz="2000" dirty="0"/>
              <a:t>When sedimentary rocks can be handled at outcrop or in cores , a facies may be defined on the basis of </a:t>
            </a:r>
          </a:p>
          <a:p>
            <a:pPr lvl="1" algn="l" rtl="0">
              <a:lnSpc>
                <a:spcPct val="80000"/>
              </a:lnSpc>
              <a:defRPr/>
            </a:pPr>
            <a:r>
              <a:rPr lang="en-US" sz="1800" dirty="0"/>
              <a:t>Color</a:t>
            </a:r>
          </a:p>
          <a:p>
            <a:pPr lvl="1" algn="l" rtl="0">
              <a:lnSpc>
                <a:spcPct val="80000"/>
              </a:lnSpc>
              <a:defRPr/>
            </a:pPr>
            <a:r>
              <a:rPr lang="en-US" sz="1800" dirty="0"/>
              <a:t>bedding</a:t>
            </a:r>
          </a:p>
          <a:p>
            <a:pPr lvl="1" algn="l" rtl="0">
              <a:lnSpc>
                <a:spcPct val="80000"/>
              </a:lnSpc>
              <a:defRPr/>
            </a:pPr>
            <a:r>
              <a:rPr lang="en-US" sz="1800" dirty="0"/>
              <a:t>Lithology – rock type, including color, etc.</a:t>
            </a:r>
          </a:p>
          <a:p>
            <a:pPr lvl="1" algn="l" rtl="0">
              <a:lnSpc>
                <a:spcPct val="80000"/>
              </a:lnSpc>
              <a:defRPr/>
            </a:pPr>
            <a:r>
              <a:rPr lang="en-US" sz="1800" dirty="0"/>
              <a:t>Composition – mineral content </a:t>
            </a:r>
          </a:p>
          <a:p>
            <a:pPr lvl="1" algn="l" rtl="0">
              <a:lnSpc>
                <a:spcPct val="80000"/>
              </a:lnSpc>
              <a:defRPr/>
            </a:pPr>
            <a:r>
              <a:rPr lang="en-US" sz="1800" dirty="0"/>
              <a:t>Texture – grain size, sorting, roundness</a:t>
            </a:r>
          </a:p>
          <a:p>
            <a:pPr lvl="1" algn="l" rtl="0">
              <a:lnSpc>
                <a:spcPct val="80000"/>
              </a:lnSpc>
              <a:defRPr/>
            </a:pPr>
            <a:r>
              <a:rPr lang="en-US" sz="1800" dirty="0"/>
              <a:t>Sedimentary structures</a:t>
            </a:r>
          </a:p>
          <a:p>
            <a:pPr lvl="1" algn="l" rtl="0">
              <a:lnSpc>
                <a:spcPct val="80000"/>
              </a:lnSpc>
              <a:defRPr/>
            </a:pPr>
            <a:r>
              <a:rPr lang="en-US" sz="1800" dirty="0"/>
              <a:t>Fossils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Facies</a:t>
            </a:r>
            <a:endParaRPr lang="ar-EG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DSRG</a:t>
            </a:r>
          </a:p>
        </p:txBody>
      </p:sp>
      <p:pic>
        <p:nvPicPr>
          <p:cNvPr id="7" name="Picture 4" descr="RobertLauraAmandaSmall">
            <a:extLst>
              <a:ext uri="{FF2B5EF4-FFF2-40B4-BE49-F238E27FC236}">
                <a16:creationId xmlns="" xmlns:a16="http://schemas.microsoft.com/office/drawing/2014/main" id="{67A7859B-EA41-4C3D-B0D6-46F774F33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832" y="3978719"/>
            <a:ext cx="2821632" cy="247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061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356E31C-66FE-40A0-8722-379D584E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990600"/>
            <a:ext cx="7696200" cy="5390728"/>
          </a:xfrm>
        </p:spPr>
        <p:txBody>
          <a:bodyPr/>
          <a:lstStyle/>
          <a:p>
            <a:pPr algn="l" rtl="0">
              <a:defRPr/>
            </a:pPr>
            <a:r>
              <a:rPr lang="en-US" sz="2000" dirty="0"/>
              <a:t>A word facies is used primarily in descriptive sense. </a:t>
            </a:r>
          </a:p>
          <a:p>
            <a:pPr lvl="1" algn="l" rtl="0">
              <a:defRPr/>
            </a:pPr>
            <a:r>
              <a:rPr lang="en-US" sz="2000" dirty="0"/>
              <a:t>A term </a:t>
            </a:r>
            <a:r>
              <a:rPr lang="en-US" sz="2000" i="1" dirty="0" err="1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biofacies</a:t>
            </a:r>
            <a:r>
              <a:rPr lang="en-US" sz="2000" dirty="0"/>
              <a:t> is used when the biological content is significant.</a:t>
            </a:r>
          </a:p>
          <a:p>
            <a:pPr lvl="1" algn="l" rtl="0">
              <a:defRPr/>
            </a:pPr>
            <a:r>
              <a:rPr lang="en-US" sz="2000" dirty="0"/>
              <a:t>A </a:t>
            </a:r>
            <a:r>
              <a:rPr lang="en-US" sz="2000" i="1" dirty="0" err="1">
                <a:solidFill>
                  <a:schemeClr val="bg1">
                    <a:lumMod val="65000"/>
                  </a:schemeClr>
                </a:solidFill>
              </a:rPr>
              <a:t>lithofacies</a:t>
            </a:r>
            <a:r>
              <a:rPr lang="en-US" sz="2000" dirty="0"/>
              <a:t> is more appropriate when fossils is absent or not significant and emphasize is on the physical and chemical characteristics. </a:t>
            </a:r>
          </a:p>
          <a:p>
            <a:pPr lvl="1" algn="l" rtl="0">
              <a:defRPr/>
            </a:pPr>
            <a:r>
              <a:rPr lang="en-US" sz="2000" dirty="0"/>
              <a:t>A 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microfacies</a:t>
            </a:r>
            <a:r>
              <a:rPr lang="en-US" sz="2000" dirty="0"/>
              <a:t> is used to describe features from thin sections. </a:t>
            </a:r>
          </a:p>
          <a:p>
            <a:pPr algn="l" rtl="0">
              <a:defRPr/>
            </a:pPr>
            <a:r>
              <a:rPr lang="en-US" sz="2000" dirty="0"/>
              <a:t>in more genetic sense (indicate a process by which the rock is formed)</a:t>
            </a:r>
          </a:p>
          <a:p>
            <a:pPr lvl="1" algn="l" rtl="0">
              <a:defRPr/>
            </a:pPr>
            <a:r>
              <a:rPr lang="en-US" sz="2000" dirty="0"/>
              <a:t>turbidite facies for inferred deposits by turbidity currents.</a:t>
            </a:r>
          </a:p>
          <a:p>
            <a:pPr algn="l" rtl="0">
              <a:defRPr/>
            </a:pPr>
            <a:r>
              <a:rPr lang="en-US" sz="2000" dirty="0"/>
              <a:t>in an environmental sense in which a rock or a suite of rocks is thought to have formed.</a:t>
            </a:r>
          </a:p>
          <a:p>
            <a:pPr lvl="1" algn="l" rtl="0">
              <a:defRPr/>
            </a:pPr>
            <a:r>
              <a:rPr lang="en-US" sz="2000" dirty="0"/>
              <a:t>Fluvial facies or shelf facies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Facies</a:t>
            </a:r>
            <a:endParaRPr lang="ar-EG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DSRG</a:t>
            </a:r>
          </a:p>
        </p:txBody>
      </p:sp>
    </p:spTree>
    <p:extLst>
      <p:ext uri="{BB962C8B-B14F-4D97-AF65-F5344CB8AC3E}">
        <p14:creationId xmlns:p14="http://schemas.microsoft.com/office/powerpoint/2010/main" val="325658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356E31C-66FE-40A0-8722-379D584E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990600"/>
            <a:ext cx="7696200" cy="5390728"/>
          </a:xfrm>
        </p:spPr>
        <p:txBody>
          <a:bodyPr/>
          <a:lstStyle/>
          <a:p>
            <a:pPr algn="l" rtl="0">
              <a:defRPr/>
            </a:pPr>
            <a:r>
              <a:rPr lang="en-US" sz="2000" b="1" dirty="0"/>
              <a:t>as </a:t>
            </a:r>
            <a:r>
              <a:rPr lang="en-US" sz="2000" b="1" i="1" dirty="0" err="1">
                <a:solidFill>
                  <a:schemeClr val="bg1">
                    <a:lumMod val="65000"/>
                  </a:schemeClr>
                </a:solidFill>
              </a:rPr>
              <a:t>tectofacies</a:t>
            </a:r>
            <a:r>
              <a:rPr lang="en-US" sz="2000" b="1" dirty="0"/>
              <a:t> ‘</a:t>
            </a:r>
            <a:r>
              <a:rPr lang="en-US" sz="2000" b="1" dirty="0" err="1"/>
              <a:t>postorogenic</a:t>
            </a:r>
            <a:r>
              <a:rPr lang="en-US" sz="2000" b="1" dirty="0"/>
              <a:t> facies’ or ‘molasse facies’</a:t>
            </a:r>
          </a:p>
          <a:p>
            <a:pPr algn="l" rtl="0">
              <a:defRPr/>
            </a:pPr>
            <a:endParaRPr lang="en-US" sz="2000" b="1" dirty="0"/>
          </a:p>
          <a:p>
            <a:pPr algn="l" rtl="0">
              <a:defRPr/>
            </a:pPr>
            <a:endParaRPr lang="en-US" sz="2000" b="1" dirty="0"/>
          </a:p>
          <a:p>
            <a:pPr algn="l" rtl="0">
              <a:defRPr/>
            </a:pPr>
            <a:r>
              <a:rPr lang="en-US" sz="2000" b="1" dirty="0"/>
              <a:t>Facies are the products of depositional environments</a:t>
            </a:r>
          </a:p>
          <a:p>
            <a:pPr algn="l" rtl="0">
              <a:defRPr/>
            </a:pPr>
            <a:r>
              <a:rPr lang="en-US" sz="2000" dirty="0"/>
              <a:t>Examples:</a:t>
            </a:r>
          </a:p>
          <a:p>
            <a:pPr lvl="1" algn="l" rtl="0">
              <a:defRPr/>
            </a:pPr>
            <a:r>
              <a:rPr lang="en-US" sz="1800" dirty="0"/>
              <a:t>Planar laminated fine quartz arenite facies</a:t>
            </a:r>
          </a:p>
          <a:p>
            <a:pPr lvl="1" algn="l" rtl="0">
              <a:defRPr/>
            </a:pPr>
            <a:r>
              <a:rPr lang="en-US" sz="1800" dirty="0"/>
              <a:t>Bioturbated, poorly sorted muddy skeletal limestone facies</a:t>
            </a:r>
          </a:p>
          <a:p>
            <a:pPr lvl="1" algn="l" rtl="0">
              <a:defRPr/>
            </a:pPr>
            <a:r>
              <a:rPr lang="en-US" sz="1800" dirty="0"/>
              <a:t>Cross-stratified </a:t>
            </a:r>
            <a:r>
              <a:rPr lang="en-US" sz="1800" dirty="0" err="1"/>
              <a:t>arkosic</a:t>
            </a:r>
            <a:r>
              <a:rPr lang="en-US" sz="1800" dirty="0"/>
              <a:t> conglomerate facies</a:t>
            </a:r>
          </a:p>
          <a:p>
            <a:pPr lvl="1" algn="l" rtl="0">
              <a:defRPr/>
            </a:pPr>
            <a:r>
              <a:rPr lang="en-US" sz="1800" dirty="0" err="1"/>
              <a:t>Stromatoporoid</a:t>
            </a:r>
            <a:r>
              <a:rPr lang="en-US" sz="1800" dirty="0"/>
              <a:t>-tabulate coral reef facies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Facies</a:t>
            </a:r>
            <a:endParaRPr lang="ar-EG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DSRG</a:t>
            </a:r>
          </a:p>
        </p:txBody>
      </p:sp>
    </p:spTree>
    <p:extLst>
      <p:ext uri="{BB962C8B-B14F-4D97-AF65-F5344CB8AC3E}">
        <p14:creationId xmlns:p14="http://schemas.microsoft.com/office/powerpoint/2010/main" val="2474060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356E31C-66FE-40A0-8722-379D584E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990600"/>
            <a:ext cx="7696200" cy="5390728"/>
          </a:xfrm>
        </p:spPr>
        <p:txBody>
          <a:bodyPr/>
          <a:lstStyle/>
          <a:p>
            <a:pPr algn="l" rtl="0">
              <a:lnSpc>
                <a:spcPct val="90000"/>
              </a:lnSpc>
              <a:defRPr/>
            </a:pPr>
            <a:r>
              <a:rPr lang="en-US" sz="2000" dirty="0"/>
              <a:t>Individual facies vary in their interpretative value.</a:t>
            </a:r>
          </a:p>
          <a:p>
            <a:pPr lvl="1" algn="l" rtl="0">
              <a:lnSpc>
                <a:spcPct val="90000"/>
              </a:lnSpc>
              <a:defRPr/>
            </a:pPr>
            <a:r>
              <a:rPr lang="en-US" sz="1800" dirty="0"/>
              <a:t>A rootlet bed and coal sea implies that the depositional surface was very close to, or above water level.</a:t>
            </a:r>
          </a:p>
          <a:p>
            <a:pPr lvl="1" algn="l" rtl="0">
              <a:lnSpc>
                <a:spcPct val="90000"/>
              </a:lnSpc>
              <a:buNone/>
              <a:defRPr/>
            </a:pPr>
            <a:r>
              <a:rPr lang="en-US" sz="1800" dirty="0"/>
              <a:t>A rootled bed cannot be said to have formed in any one environment. It may have formed in </a:t>
            </a:r>
            <a:r>
              <a:rPr lang="en-US" sz="1800" dirty="0" err="1"/>
              <a:t>backswamp</a:t>
            </a:r>
            <a:r>
              <a:rPr lang="en-US" sz="1800" dirty="0"/>
              <a:t>, or an alluvial fan, or a river levee or at a shoreline.</a:t>
            </a:r>
          </a:p>
          <a:p>
            <a:pPr lvl="1" algn="ctr" rtl="0">
              <a:lnSpc>
                <a:spcPct val="90000"/>
              </a:lnSpc>
              <a:buNone/>
              <a:defRPr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Thus we have to recognize the interpretative limitations of an individual bed</a:t>
            </a:r>
          </a:p>
          <a:p>
            <a:pPr lvl="1" algn="ctr" rtl="0">
              <a:lnSpc>
                <a:spcPct val="90000"/>
              </a:lnSpc>
              <a:buNone/>
              <a:defRPr/>
            </a:pPr>
            <a:endParaRPr lang="en-US" sz="1800" dirty="0">
              <a:solidFill>
                <a:schemeClr val="hlink"/>
              </a:solidFill>
            </a:endParaRPr>
          </a:p>
          <a:p>
            <a:pPr lvl="1" algn="l" rtl="0">
              <a:lnSpc>
                <a:spcPct val="90000"/>
              </a:lnSpc>
              <a:defRPr/>
            </a:pPr>
            <a:r>
              <a:rPr lang="en-US" sz="1800" dirty="0"/>
              <a:t>A current-rippled sandstone  implies that deposition took place in the lower part of the lower flow regime from a current that flowed in a particular direction. It give a </a:t>
            </a:r>
            <a:r>
              <a:rPr lang="en-US" sz="1800" dirty="0" err="1"/>
              <a:t>litte</a:t>
            </a:r>
            <a:r>
              <a:rPr lang="en-US" sz="1800" dirty="0"/>
              <a:t> information regarding salinity, depth or environment.</a:t>
            </a:r>
            <a:endParaRPr lang="ar-EG" sz="1800" dirty="0">
              <a:cs typeface="Arial" pitchFamily="34" charset="0"/>
            </a:endParaRPr>
          </a:p>
          <a:p>
            <a:pPr lvl="1" algn="l" rtl="0">
              <a:lnSpc>
                <a:spcPct val="90000"/>
              </a:lnSpc>
              <a:buNone/>
              <a:defRPr/>
            </a:pPr>
            <a:r>
              <a:rPr lang="en-US" sz="1800" dirty="0">
                <a:cs typeface="Arial" pitchFamily="34" charset="0"/>
              </a:rPr>
              <a:t>A knowledge of the context of a facies is essential before proposing an environmental interpretation.</a:t>
            </a:r>
          </a:p>
          <a:p>
            <a:pPr lvl="1" algn="l" rtl="0">
              <a:lnSpc>
                <a:spcPct val="90000"/>
              </a:lnSpc>
              <a:defRPr/>
            </a:pPr>
            <a:r>
              <a:rPr lang="en-US" sz="1800" dirty="0">
                <a:cs typeface="Arial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a </a:t>
            </a:r>
            <a:r>
              <a:rPr lang="en-US" sz="1800" dirty="0" err="1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gradded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 sandstone bed found interbedded with quiet-water pelagic limestones and mudstones </a:t>
            </a:r>
            <a:r>
              <a:rPr lang="en-US" sz="1800" dirty="0">
                <a:cs typeface="Arial" pitchFamily="34" charset="0"/>
              </a:rPr>
              <a:t>would be interpreted differently from an identical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graded sandstone interbedded with wave rippled sandstones clearly deposited </a:t>
            </a:r>
            <a:r>
              <a:rPr lang="en-US" sz="1800" dirty="0">
                <a:cs typeface="Arial" pitchFamily="34" charset="0"/>
              </a:rPr>
              <a:t>in agitated shallow water.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Facies Associations &amp; Sequences</a:t>
            </a:r>
            <a:endParaRPr lang="ar-EG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DSRG</a:t>
            </a:r>
          </a:p>
        </p:txBody>
      </p:sp>
    </p:spTree>
    <p:extLst>
      <p:ext uri="{BB962C8B-B14F-4D97-AF65-F5344CB8AC3E}">
        <p14:creationId xmlns:p14="http://schemas.microsoft.com/office/powerpoint/2010/main" val="4226129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356E31C-66FE-40A0-8722-379D584E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990600"/>
            <a:ext cx="7696200" cy="5390728"/>
          </a:xfrm>
        </p:spPr>
        <p:txBody>
          <a:bodyPr/>
          <a:lstStyle/>
          <a:p>
            <a:pPr algn="l" rtl="0">
              <a:defRPr/>
            </a:pPr>
            <a:r>
              <a:rPr lang="en-US" sz="2000" dirty="0"/>
              <a:t>Definition of facies on small scale, e.g., </a:t>
            </a:r>
          </a:p>
          <a:p>
            <a:pPr lvl="1" algn="l" rtl="0">
              <a:defRPr/>
            </a:pPr>
            <a:r>
              <a:rPr lang="en-US" sz="1800" dirty="0"/>
              <a:t>minor changes in proportion of silt and mud. </a:t>
            </a:r>
          </a:p>
          <a:p>
            <a:pPr lvl="1" algn="l" rtl="0">
              <a:defRPr/>
            </a:pPr>
            <a:r>
              <a:rPr lang="en-US" sz="1800" dirty="0"/>
              <a:t>relative abundance and diversity of fossils.</a:t>
            </a:r>
          </a:p>
          <a:p>
            <a:pPr lvl="1" algn="l" rtl="0">
              <a:defRPr/>
            </a:pPr>
            <a:r>
              <a:rPr lang="en-US" sz="1800" dirty="0"/>
              <a:t>minor differences in the style of lamination, results in a facies scheme where the descriptive differences outstrip our ability to interpret the differences.</a:t>
            </a:r>
          </a:p>
          <a:p>
            <a:pPr algn="l" rtl="0">
              <a:buNone/>
              <a:defRPr/>
            </a:pPr>
            <a:r>
              <a:rPr lang="en-US" sz="2000" dirty="0"/>
              <a:t>Therefore, it is useful to combine closely related facies into facies associations “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groups of facies genetically related to one another and which have some environmental significance</a:t>
            </a:r>
            <a:r>
              <a:rPr lang="en-US" sz="2000" dirty="0"/>
              <a:t>” </a:t>
            </a:r>
            <a:r>
              <a:rPr lang="en-US" sz="1800" dirty="0"/>
              <a:t>(</a:t>
            </a:r>
            <a:r>
              <a:rPr lang="en-US" sz="1800" dirty="0" err="1"/>
              <a:t>Collinsoin</a:t>
            </a:r>
            <a:r>
              <a:rPr lang="en-US" sz="1800" dirty="0"/>
              <a:t>, 1969). </a:t>
            </a:r>
          </a:p>
          <a:p>
            <a:pPr algn="l" rtl="0">
              <a:defRPr/>
            </a:pPr>
            <a:r>
              <a:rPr lang="en-US" sz="1800" dirty="0"/>
              <a:t>The larger scale facies associations have also been termed architectural elements (Allen, 1983), implying that they are the building blocks of the various depositional system. (</a:t>
            </a:r>
            <a:r>
              <a:rPr lang="en-US" sz="1800" dirty="0">
                <a:solidFill>
                  <a:srgbClr val="FF0000"/>
                </a:solidFill>
              </a:rPr>
              <a:t>e.g., a river channel</a:t>
            </a:r>
            <a:r>
              <a:rPr lang="en-US" sz="1800" dirty="0"/>
              <a:t>)</a:t>
            </a:r>
          </a:p>
          <a:p>
            <a:pPr algn="l" rtl="0">
              <a:defRPr/>
            </a:pPr>
            <a:r>
              <a:rPr lang="en-US" sz="1800" dirty="0"/>
              <a:t>The concept of architectural elements also emphasizes the three dimensional geometry of the facies associations.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Facies Association &amp; Architecture</a:t>
            </a:r>
            <a:endParaRPr lang="ar-EG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DSRG</a:t>
            </a:r>
          </a:p>
        </p:txBody>
      </p:sp>
    </p:spTree>
    <p:extLst>
      <p:ext uri="{BB962C8B-B14F-4D97-AF65-F5344CB8AC3E}">
        <p14:creationId xmlns:p14="http://schemas.microsoft.com/office/powerpoint/2010/main" val="4254392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356E31C-66FE-40A0-8722-379D584E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990600"/>
            <a:ext cx="7696200" cy="5390728"/>
          </a:xfrm>
        </p:spPr>
        <p:txBody>
          <a:bodyPr/>
          <a:lstStyle/>
          <a:p>
            <a:pPr algn="l" rtl="0">
              <a:lnSpc>
                <a:spcPct val="90000"/>
              </a:lnSpc>
              <a:defRPr/>
            </a:pPr>
            <a:r>
              <a:rPr lang="en-US" sz="2000" dirty="0"/>
              <a:t>In some succession the facies may lie in a preferred order with vertical transitions. Thus , there is a predictability about such successions that enables us to anticipate within known limits what we shall encounter as we move upwards or downwards through the successions.</a:t>
            </a:r>
          </a:p>
          <a:p>
            <a:pPr algn="l" rtl="0">
              <a:lnSpc>
                <a:spcPct val="90000"/>
              </a:lnSpc>
              <a:defRPr/>
            </a:pPr>
            <a:r>
              <a:rPr lang="en-US" sz="2000" dirty="0"/>
              <a:t>A facies sequence (succession; </a:t>
            </a:r>
            <a:r>
              <a:rPr lang="en-US" sz="2000" i="1" dirty="0" err="1"/>
              <a:t>sensu</a:t>
            </a:r>
            <a:r>
              <a:rPr lang="en-US" sz="2000" dirty="0"/>
              <a:t> R.G. Walker, 1990) “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is a series of facies which pass gradually from one into the other</a:t>
            </a:r>
            <a:r>
              <a:rPr lang="en-US" sz="2000" dirty="0"/>
              <a:t>”.</a:t>
            </a:r>
          </a:p>
          <a:p>
            <a:pPr algn="l" rtl="0">
              <a:lnSpc>
                <a:spcPct val="90000"/>
              </a:lnSpc>
              <a:defRPr/>
            </a:pPr>
            <a:endParaRPr lang="en-US" sz="2000" dirty="0"/>
          </a:p>
          <a:p>
            <a:pPr algn="l" rtl="0">
              <a:lnSpc>
                <a:spcPct val="90000"/>
              </a:lnSpc>
              <a:defRPr/>
            </a:pPr>
            <a:r>
              <a:rPr lang="en-US" sz="2000" dirty="0">
                <a:cs typeface="Arial" pitchFamily="34" charset="0"/>
              </a:rPr>
              <a:t>Most facies sequences are bounded at top and bottom by a sharp or erosive junction, or by a hiatus in deposition indicated by a bioturbated horizon, a rootled bed, hardground or early diagenesis.</a:t>
            </a:r>
          </a:p>
          <a:p>
            <a:pPr algn="l" rtl="0">
              <a:lnSpc>
                <a:spcPct val="90000"/>
              </a:lnSpc>
              <a:defRPr/>
            </a:pPr>
            <a:endParaRPr lang="en-US" sz="2000" dirty="0">
              <a:cs typeface="Arial" pitchFamily="34" charset="0"/>
            </a:endParaRPr>
          </a:p>
          <a:p>
            <a:pPr algn="l" rtl="0">
              <a:lnSpc>
                <a:spcPct val="90000"/>
              </a:lnSpc>
              <a:defRPr/>
            </a:pPr>
            <a:r>
              <a:rPr lang="en-US" sz="2000" dirty="0">
                <a:cs typeface="Arial" pitchFamily="34" charset="0"/>
              </a:rPr>
              <a:t>The importance of facies sequences has long been recognized, at least since </a:t>
            </a:r>
            <a:r>
              <a:rPr lang="en-US" sz="2000" i="1" dirty="0" err="1">
                <a:cs typeface="Arial" pitchFamily="34" charset="0"/>
              </a:rPr>
              <a:t>Wather’s</a:t>
            </a:r>
            <a:r>
              <a:rPr lang="en-US" sz="2000" i="1" dirty="0">
                <a:cs typeface="Arial" pitchFamily="34" charset="0"/>
              </a:rPr>
              <a:t> Law of Facies</a:t>
            </a:r>
            <a:r>
              <a:rPr lang="en-US" sz="2000" dirty="0">
                <a:cs typeface="Arial" pitchFamily="34" charset="0"/>
              </a:rPr>
              <a:t> (1894)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Facies Sequence (succession)</a:t>
            </a:r>
            <a:endParaRPr lang="ar-EG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DSRG</a:t>
            </a:r>
          </a:p>
        </p:txBody>
      </p:sp>
    </p:spTree>
    <p:extLst>
      <p:ext uri="{BB962C8B-B14F-4D97-AF65-F5344CB8AC3E}">
        <p14:creationId xmlns:p14="http://schemas.microsoft.com/office/powerpoint/2010/main" val="1067987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356E31C-66FE-40A0-8722-379D584E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990600"/>
            <a:ext cx="7696200" cy="5390728"/>
          </a:xfrm>
        </p:spPr>
        <p:txBody>
          <a:bodyPr/>
          <a:lstStyle/>
          <a:p>
            <a:pPr algn="l" rtl="0">
              <a:defRPr/>
            </a:pPr>
            <a:r>
              <a:rPr lang="en-US" sz="2000" dirty="0"/>
              <a:t>Only works where there are no unconformities</a:t>
            </a:r>
          </a:p>
          <a:p>
            <a:pPr algn="l" rtl="0">
              <a:defRPr/>
            </a:pPr>
            <a:r>
              <a:rPr lang="en-US" sz="2000" dirty="0"/>
              <a:t>Only facies that were laterally adjacent during deposition (result of laterally adjacent environments) can be stacked vertically</a:t>
            </a:r>
          </a:p>
          <a:p>
            <a:pPr algn="l" rtl="0">
              <a:defRPr/>
            </a:pPr>
            <a:r>
              <a:rPr lang="en-US" sz="2000" dirty="0"/>
              <a:t>Vertical arrangement of facies gives us information on</a:t>
            </a:r>
          </a:p>
          <a:p>
            <a:pPr lvl="1" algn="l" rtl="0">
              <a:defRPr/>
            </a:pPr>
            <a:r>
              <a:rPr lang="en-US" sz="1800" dirty="0"/>
              <a:t>Distribution of environments</a:t>
            </a:r>
          </a:p>
          <a:p>
            <a:pPr lvl="1" algn="l" rtl="0">
              <a:defRPr/>
            </a:pPr>
            <a:r>
              <a:rPr lang="en-US" sz="1800" dirty="0"/>
              <a:t>How environments migrated through space</a:t>
            </a:r>
            <a:r>
              <a:rPr lang="en-US" dirty="0"/>
              <a:t> and time</a:t>
            </a:r>
          </a:p>
          <a:p>
            <a:pPr algn="l" rtl="0">
              <a:defRPr/>
            </a:pPr>
            <a:r>
              <a:rPr lang="en-US" sz="2000" dirty="0"/>
              <a:t>Used as a basis to build </a:t>
            </a:r>
            <a:r>
              <a:rPr lang="en-US" sz="2000" b="1" u="sng" dirty="0"/>
              <a:t>facies maps</a:t>
            </a:r>
            <a:r>
              <a:rPr lang="en-US" sz="2000" dirty="0"/>
              <a:t> or </a:t>
            </a:r>
            <a:r>
              <a:rPr lang="en-US" sz="2000" b="1" u="sng" dirty="0"/>
              <a:t>paleogeographic maps</a:t>
            </a:r>
          </a:p>
          <a:p>
            <a:pPr algn="l" rtl="0">
              <a:defRPr/>
            </a:pPr>
            <a:r>
              <a:rPr lang="en-US" sz="2000" dirty="0"/>
              <a:t>Accurate time </a:t>
            </a:r>
            <a:r>
              <a:rPr lang="en-US" sz="2000" b="1" u="sng" dirty="0"/>
              <a:t>correlation</a:t>
            </a:r>
            <a:r>
              <a:rPr lang="en-US" sz="2000" dirty="0"/>
              <a:t> of facies is essential</a:t>
            </a:r>
          </a:p>
          <a:p>
            <a:pPr algn="l" rtl="0">
              <a:defRPr/>
            </a:pPr>
            <a:r>
              <a:rPr lang="en-US" sz="2000" dirty="0"/>
              <a:t>Time lines provide framework for correlation</a:t>
            </a:r>
          </a:p>
          <a:p>
            <a:pPr lvl="1" algn="l" rtl="0">
              <a:defRPr/>
            </a:pPr>
            <a:r>
              <a:rPr lang="en-US" sz="1800" dirty="0"/>
              <a:t>Bio-events</a:t>
            </a:r>
          </a:p>
          <a:p>
            <a:pPr lvl="1" algn="l" rtl="0">
              <a:defRPr/>
            </a:pPr>
            <a:r>
              <a:rPr lang="en-US" sz="1800" dirty="0"/>
              <a:t>Volcanic ashes</a:t>
            </a:r>
          </a:p>
          <a:p>
            <a:pPr lvl="1" algn="l" rtl="0">
              <a:defRPr/>
            </a:pPr>
            <a:r>
              <a:rPr lang="en-US" sz="1800" dirty="0"/>
              <a:t>Other thin, unique lithologies or marker beds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Walther’s Law</a:t>
            </a:r>
            <a:endParaRPr lang="ar-EG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DSRG</a:t>
            </a:r>
          </a:p>
        </p:txBody>
      </p:sp>
    </p:spTree>
    <p:extLst>
      <p:ext uri="{BB962C8B-B14F-4D97-AF65-F5344CB8AC3E}">
        <p14:creationId xmlns:p14="http://schemas.microsoft.com/office/powerpoint/2010/main" val="1462343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Walther’s Law</a:t>
            </a:r>
            <a:endParaRPr lang="ar-EG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DSRG</a:t>
            </a:r>
          </a:p>
        </p:txBody>
      </p:sp>
      <p:sp>
        <p:nvSpPr>
          <p:cNvPr id="8" name="object 3">
            <a:extLst>
              <a:ext uri="{FF2B5EF4-FFF2-40B4-BE49-F238E27FC236}">
                <a16:creationId xmlns="" xmlns:a16="http://schemas.microsoft.com/office/drawing/2014/main" id="{5B98175D-0542-4198-99E2-FE89591CAA33}"/>
              </a:ext>
            </a:extLst>
          </p:cNvPr>
          <p:cNvSpPr/>
          <p:nvPr/>
        </p:nvSpPr>
        <p:spPr>
          <a:xfrm>
            <a:off x="-5040" y="2056244"/>
            <a:ext cx="7135749" cy="4383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="" xmlns:a16="http://schemas.microsoft.com/office/drawing/2014/main" id="{61905BED-11C8-446C-9331-0190AE559921}"/>
              </a:ext>
            </a:extLst>
          </p:cNvPr>
          <p:cNvSpPr/>
          <p:nvPr/>
        </p:nvSpPr>
        <p:spPr>
          <a:xfrm>
            <a:off x="6313863" y="3205165"/>
            <a:ext cx="2819400" cy="3394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CBF2465-3A37-490A-9F74-2338407286EB}"/>
              </a:ext>
            </a:extLst>
          </p:cNvPr>
          <p:cNvSpPr/>
          <p:nvPr/>
        </p:nvSpPr>
        <p:spPr>
          <a:xfrm>
            <a:off x="900086" y="962525"/>
            <a:ext cx="74163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333333"/>
              </a:buClr>
              <a:buFont typeface="Arial"/>
              <a:buChar char="•"/>
              <a:tabLst>
                <a:tab pos="299720" algn="l"/>
              </a:tabLst>
            </a:pPr>
            <a:r>
              <a:rPr lang="en-US" spc="-10" dirty="0">
                <a:solidFill>
                  <a:srgbClr val="333333"/>
                </a:solidFill>
                <a:latin typeface="Arial"/>
                <a:cs typeface="Arial"/>
              </a:rPr>
              <a:t>Bea</a:t>
            </a:r>
            <a:r>
              <a:rPr lang="en-US" spc="-5" dirty="0">
                <a:solidFill>
                  <a:srgbClr val="333333"/>
                </a:solidFill>
                <a:latin typeface="Arial"/>
                <a:cs typeface="Arial"/>
              </a:rPr>
              <a:t>c</a:t>
            </a:r>
            <a:r>
              <a:rPr lang="en-US" spc="-10" dirty="0">
                <a:solidFill>
                  <a:srgbClr val="333333"/>
                </a:solidFill>
                <a:latin typeface="Arial"/>
                <a:cs typeface="Arial"/>
              </a:rPr>
              <a:t>h</a:t>
            </a:r>
            <a:r>
              <a:rPr lang="en-US" spc="-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333333"/>
                </a:solidFill>
                <a:latin typeface="Arial"/>
                <a:cs typeface="Arial"/>
              </a:rPr>
              <a:t>(fo</a:t>
            </a:r>
            <a:r>
              <a:rPr lang="en-US" spc="-15" dirty="0">
                <a:solidFill>
                  <a:srgbClr val="333333"/>
                </a:solidFill>
                <a:latin typeface="Arial"/>
                <a:cs typeface="Arial"/>
              </a:rPr>
              <a:t>r</a:t>
            </a:r>
            <a:r>
              <a:rPr lang="en-US" spc="-10" dirty="0">
                <a:solidFill>
                  <a:srgbClr val="333333"/>
                </a:solidFill>
                <a:latin typeface="Arial"/>
                <a:cs typeface="Arial"/>
              </a:rPr>
              <a:t>eshore,</a:t>
            </a:r>
            <a:r>
              <a:rPr lang="en-US" spc="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333333"/>
                </a:solidFill>
                <a:latin typeface="Arial"/>
                <a:cs typeface="Arial"/>
              </a:rPr>
              <a:t>ba</a:t>
            </a:r>
            <a:r>
              <a:rPr lang="en-US" spc="-5" dirty="0">
                <a:solidFill>
                  <a:srgbClr val="333333"/>
                </a:solidFill>
                <a:latin typeface="Arial"/>
                <a:cs typeface="Arial"/>
              </a:rPr>
              <a:t>c</a:t>
            </a:r>
            <a:r>
              <a:rPr lang="en-US" spc="-10" dirty="0">
                <a:solidFill>
                  <a:srgbClr val="333333"/>
                </a:solidFill>
                <a:latin typeface="Arial"/>
                <a:cs typeface="Arial"/>
              </a:rPr>
              <a:t>kshore,</a:t>
            </a:r>
            <a:r>
              <a:rPr lang="en-US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333333"/>
                </a:solidFill>
                <a:latin typeface="Arial"/>
                <a:cs typeface="Arial"/>
              </a:rPr>
              <a:t>dune</a:t>
            </a:r>
            <a:r>
              <a:rPr lang="en-US" spc="-5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lang="en-US" spc="-10" dirty="0">
                <a:solidFill>
                  <a:srgbClr val="333333"/>
                </a:solidFill>
                <a:latin typeface="Arial"/>
                <a:cs typeface="Arial"/>
              </a:rPr>
              <a:t>)</a:t>
            </a:r>
            <a:r>
              <a:rPr lang="en-US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333333"/>
                </a:solidFill>
                <a:latin typeface="Arial"/>
                <a:cs typeface="Arial"/>
              </a:rPr>
              <a:t>–</a:t>
            </a:r>
            <a:r>
              <a:rPr lang="en-US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333333"/>
                </a:solidFill>
                <a:latin typeface="Arial"/>
                <a:cs typeface="Arial"/>
              </a:rPr>
              <a:t>low</a:t>
            </a:r>
            <a:r>
              <a:rPr lang="en-US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333333"/>
                </a:solidFill>
                <a:latin typeface="Arial"/>
                <a:cs typeface="Arial"/>
              </a:rPr>
              <a:t>ang</a:t>
            </a:r>
            <a:r>
              <a:rPr lang="en-US" dirty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lang="en-US" spc="-10" dirty="0">
                <a:solidFill>
                  <a:srgbClr val="333333"/>
                </a:solidFill>
                <a:latin typeface="Arial"/>
                <a:cs typeface="Arial"/>
              </a:rPr>
              <a:t>e/hori</a:t>
            </a:r>
            <a:r>
              <a:rPr lang="en-US" spc="-5" dirty="0">
                <a:solidFill>
                  <a:srgbClr val="333333"/>
                </a:solidFill>
                <a:latin typeface="Arial"/>
                <a:cs typeface="Arial"/>
              </a:rPr>
              <a:t>z</a:t>
            </a:r>
            <a:r>
              <a:rPr lang="en-US" spc="-10" dirty="0">
                <a:solidFill>
                  <a:srgbClr val="333333"/>
                </a:solidFill>
                <a:latin typeface="Arial"/>
                <a:cs typeface="Arial"/>
              </a:rPr>
              <a:t>ontal bedd</a:t>
            </a:r>
            <a:r>
              <a:rPr lang="en-US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lang="en-US" spc="-10" dirty="0">
                <a:solidFill>
                  <a:srgbClr val="333333"/>
                </a:solidFill>
                <a:latin typeface="Arial"/>
                <a:cs typeface="Arial"/>
              </a:rPr>
              <a:t>ng</a:t>
            </a:r>
            <a:endParaRPr lang="en-US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lr>
                <a:srgbClr val="333333"/>
              </a:buClr>
              <a:buFont typeface="Arial"/>
              <a:buChar char="•"/>
              <a:tabLst>
                <a:tab pos="299720" algn="l"/>
              </a:tabLst>
            </a:pPr>
            <a:r>
              <a:rPr lang="en-US" spc="-10" dirty="0" err="1">
                <a:solidFill>
                  <a:srgbClr val="333333"/>
                </a:solidFill>
                <a:latin typeface="Arial"/>
                <a:cs typeface="Arial"/>
              </a:rPr>
              <a:t>Shorefa</a:t>
            </a:r>
            <a:r>
              <a:rPr lang="en-US" spc="-5" dirty="0" err="1">
                <a:solidFill>
                  <a:srgbClr val="333333"/>
                </a:solidFill>
                <a:latin typeface="Arial"/>
                <a:cs typeface="Arial"/>
              </a:rPr>
              <a:t>c</a:t>
            </a:r>
            <a:r>
              <a:rPr lang="en-US" spc="-10" dirty="0" err="1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lang="en-US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333333"/>
                </a:solidFill>
                <a:latin typeface="Arial"/>
                <a:cs typeface="Arial"/>
              </a:rPr>
              <a:t>(above</a:t>
            </a:r>
            <a:r>
              <a:rPr lang="en-US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333333"/>
                </a:solidFill>
                <a:latin typeface="Arial"/>
                <a:cs typeface="Arial"/>
              </a:rPr>
              <a:t>Fair</a:t>
            </a:r>
            <a:r>
              <a:rPr lang="en-US" spc="-3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lang="en-US" spc="-10" dirty="0">
                <a:solidFill>
                  <a:srgbClr val="333333"/>
                </a:solidFill>
                <a:latin typeface="Arial"/>
                <a:cs typeface="Arial"/>
              </a:rPr>
              <a:t>eather</a:t>
            </a:r>
            <a:r>
              <a:rPr lang="en-US" spc="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pc="-3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lang="en-US" spc="-10" dirty="0">
                <a:solidFill>
                  <a:srgbClr val="333333"/>
                </a:solidFill>
                <a:latin typeface="Arial"/>
                <a:cs typeface="Arial"/>
              </a:rPr>
              <a:t>ave</a:t>
            </a:r>
            <a:r>
              <a:rPr lang="en-US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333333"/>
                </a:solidFill>
                <a:latin typeface="Arial"/>
                <a:cs typeface="Arial"/>
              </a:rPr>
              <a:t>ba</a:t>
            </a:r>
            <a:r>
              <a:rPr lang="en-US" spc="-5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lang="en-US" spc="-10" dirty="0">
                <a:solidFill>
                  <a:srgbClr val="333333"/>
                </a:solidFill>
                <a:latin typeface="Arial"/>
                <a:cs typeface="Arial"/>
              </a:rPr>
              <a:t>e)</a:t>
            </a:r>
            <a:r>
              <a:rPr lang="en-US" spc="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333333"/>
                </a:solidFill>
                <a:latin typeface="Arial"/>
                <a:cs typeface="Arial"/>
              </a:rPr>
              <a:t>–</a:t>
            </a:r>
            <a:r>
              <a:rPr lang="en-US" spc="-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333333"/>
                </a:solidFill>
                <a:latin typeface="Arial"/>
                <a:cs typeface="Arial"/>
              </a:rPr>
              <a:t>dune</a:t>
            </a:r>
            <a:r>
              <a:rPr lang="en-US" spc="-5" dirty="0">
                <a:solidFill>
                  <a:srgbClr val="333333"/>
                </a:solidFill>
                <a:latin typeface="Arial"/>
                <a:cs typeface="Arial"/>
              </a:rPr>
              <a:t>s,</a:t>
            </a:r>
            <a:r>
              <a:rPr lang="en-US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333333"/>
                </a:solidFill>
                <a:latin typeface="Arial"/>
                <a:cs typeface="Arial"/>
              </a:rPr>
              <a:t>cross</a:t>
            </a:r>
            <a:r>
              <a:rPr lang="en-US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333333"/>
                </a:solidFill>
                <a:latin typeface="Arial"/>
                <a:cs typeface="Arial"/>
              </a:rPr>
              <a:t>bedd</a:t>
            </a:r>
            <a:r>
              <a:rPr lang="en-US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lang="en-US" spc="-10" dirty="0">
                <a:solidFill>
                  <a:srgbClr val="333333"/>
                </a:solidFill>
                <a:latin typeface="Arial"/>
                <a:cs typeface="Arial"/>
              </a:rPr>
              <a:t>ng</a:t>
            </a:r>
            <a:endParaRPr lang="en-US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lr>
                <a:srgbClr val="333333"/>
              </a:buClr>
              <a:buFont typeface="Arial"/>
              <a:buChar char="•"/>
              <a:tabLst>
                <a:tab pos="299720" algn="l"/>
              </a:tabLst>
            </a:pPr>
            <a:r>
              <a:rPr lang="en-US" spc="-25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lang="en-US" spc="-30" dirty="0">
                <a:solidFill>
                  <a:srgbClr val="333333"/>
                </a:solidFill>
                <a:latin typeface="Arial"/>
                <a:cs typeface="Arial"/>
              </a:rPr>
              <a:t>f</a:t>
            </a:r>
            <a:r>
              <a:rPr lang="en-US" spc="-10" dirty="0">
                <a:solidFill>
                  <a:srgbClr val="333333"/>
                </a:solidFill>
                <a:latin typeface="Arial"/>
                <a:cs typeface="Arial"/>
              </a:rPr>
              <a:t>fshore</a:t>
            </a:r>
            <a:r>
              <a:rPr lang="en-US" spc="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333333"/>
                </a:solidFill>
                <a:latin typeface="Arial"/>
                <a:cs typeface="Arial"/>
              </a:rPr>
              <a:t>trans</a:t>
            </a:r>
            <a:r>
              <a:rPr lang="en-US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lang="en-US" spc="-10" dirty="0">
                <a:solidFill>
                  <a:srgbClr val="333333"/>
                </a:solidFill>
                <a:latin typeface="Arial"/>
                <a:cs typeface="Arial"/>
              </a:rPr>
              <a:t>tion</a:t>
            </a:r>
            <a:r>
              <a:rPr lang="en-US" spc="-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333333"/>
                </a:solidFill>
                <a:latin typeface="Arial"/>
                <a:cs typeface="Arial"/>
              </a:rPr>
              <a:t>(above</a:t>
            </a:r>
            <a:r>
              <a:rPr lang="en-US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333333"/>
                </a:solidFill>
                <a:latin typeface="Arial"/>
                <a:cs typeface="Arial"/>
              </a:rPr>
              <a:t>Storm</a:t>
            </a:r>
            <a:r>
              <a:rPr lang="en-US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pc="-3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lang="en-US" spc="-10" dirty="0">
                <a:solidFill>
                  <a:srgbClr val="333333"/>
                </a:solidFill>
                <a:latin typeface="Arial"/>
                <a:cs typeface="Arial"/>
              </a:rPr>
              <a:t>ave</a:t>
            </a:r>
            <a:r>
              <a:rPr lang="en-US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333333"/>
                </a:solidFill>
                <a:latin typeface="Arial"/>
                <a:cs typeface="Arial"/>
              </a:rPr>
              <a:t>ba</a:t>
            </a:r>
            <a:r>
              <a:rPr lang="en-US" spc="-5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lang="en-US" spc="-10" dirty="0">
                <a:solidFill>
                  <a:srgbClr val="333333"/>
                </a:solidFill>
                <a:latin typeface="Arial"/>
                <a:cs typeface="Arial"/>
              </a:rPr>
              <a:t>e)</a:t>
            </a:r>
            <a:r>
              <a:rPr lang="en-US" spc="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333333"/>
                </a:solidFill>
                <a:latin typeface="Arial"/>
                <a:cs typeface="Arial"/>
              </a:rPr>
              <a:t>–</a:t>
            </a:r>
            <a:r>
              <a:rPr lang="en-US" spc="-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333333"/>
                </a:solidFill>
                <a:latin typeface="Arial"/>
                <a:cs typeface="Arial"/>
              </a:rPr>
              <a:t>hummocky</a:t>
            </a:r>
            <a:r>
              <a:rPr lang="en-US" spc="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333333"/>
                </a:solidFill>
                <a:latin typeface="Arial"/>
                <a:cs typeface="Arial"/>
              </a:rPr>
              <a:t>cross</a:t>
            </a:r>
            <a:r>
              <a:rPr lang="en-US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333333"/>
                </a:solidFill>
                <a:latin typeface="Arial"/>
                <a:cs typeface="Arial"/>
              </a:rPr>
              <a:t>stratification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3757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356E31C-66FE-40A0-8722-379D584EE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0">
              <a:lnSpc>
                <a:spcPct val="90000"/>
              </a:lnSpc>
              <a:buNone/>
              <a:defRPr/>
            </a:pPr>
            <a:r>
              <a:rPr lang="en-US" dirty="0"/>
              <a:t>Depositional Environments, Facies, Facies Models and </a:t>
            </a:r>
            <a:r>
              <a:rPr lang="en-US" dirty="0" err="1"/>
              <a:t>Paleogeograpy</a:t>
            </a:r>
            <a:endParaRPr lang="en-US" dirty="0"/>
          </a:p>
          <a:p>
            <a:pPr marL="0" indent="0" algn="ctr" rtl="0">
              <a:lnSpc>
                <a:spcPct val="90000"/>
              </a:lnSpc>
              <a:buNone/>
              <a:defRPr/>
            </a:pPr>
            <a:endParaRPr lang="en-US" dirty="0"/>
          </a:p>
          <a:p>
            <a:pPr marL="0" indent="0" algn="ctr" rtl="0">
              <a:lnSpc>
                <a:spcPct val="90000"/>
              </a:lnSpc>
              <a:buNone/>
              <a:defRPr/>
            </a:pPr>
            <a:endParaRPr lang="en-US" dirty="0"/>
          </a:p>
          <a:p>
            <a:pPr marL="0" indent="0" algn="ctr" rtl="0">
              <a:lnSpc>
                <a:spcPct val="90000"/>
              </a:lnSpc>
              <a:buNone/>
              <a:defRPr/>
            </a:pPr>
            <a:endParaRPr lang="en-US" dirty="0"/>
          </a:p>
          <a:p>
            <a:pPr marL="0" indent="0" algn="ctr" rtl="0">
              <a:lnSpc>
                <a:spcPct val="90000"/>
              </a:lnSpc>
              <a:buNone/>
              <a:defRPr/>
            </a:pPr>
            <a:r>
              <a:rPr lang="en-US" dirty="0"/>
              <a:t>Geologic History in Three Dimensions</a:t>
            </a:r>
          </a:p>
          <a:p>
            <a:pPr marL="0" indent="0" algn="ctr" rtl="0">
              <a:lnSpc>
                <a:spcPct val="90000"/>
              </a:lnSpc>
              <a:buNone/>
              <a:defRPr/>
            </a:pPr>
            <a:r>
              <a:rPr lang="en-US" dirty="0"/>
              <a:t>	</a:t>
            </a:r>
          </a:p>
          <a:p>
            <a:pPr marL="0" indent="0" algn="ctr" rtl="0">
              <a:buNone/>
            </a:pPr>
            <a:endParaRPr lang="ar-E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Introduction</a:t>
            </a:r>
            <a:endParaRPr lang="ar-EG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G336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DSRG</a:t>
            </a:r>
          </a:p>
        </p:txBody>
      </p:sp>
    </p:spTree>
    <p:extLst>
      <p:ext uri="{BB962C8B-B14F-4D97-AF65-F5344CB8AC3E}">
        <p14:creationId xmlns:p14="http://schemas.microsoft.com/office/powerpoint/2010/main" val="1730700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356E31C-66FE-40A0-8722-379D584E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990600"/>
            <a:ext cx="7696200" cy="5390728"/>
          </a:xfrm>
        </p:spPr>
        <p:txBody>
          <a:bodyPr/>
          <a:lstStyle/>
          <a:p>
            <a:pPr algn="l" rtl="0">
              <a:defRPr/>
            </a:pPr>
            <a:r>
              <a:rPr lang="en-US" sz="2000" dirty="0"/>
              <a:t>A facies model can be defined as a general summary of a given depositional system </a:t>
            </a:r>
          </a:p>
          <a:p>
            <a:pPr algn="l" rtl="0">
              <a:defRPr/>
            </a:pPr>
            <a:endParaRPr lang="en-US" sz="2000" dirty="0"/>
          </a:p>
          <a:p>
            <a:pPr algn="l" rtl="0">
              <a:defRPr/>
            </a:pPr>
            <a:r>
              <a:rPr lang="en-US" sz="2000" dirty="0"/>
              <a:t>Constructed from modern environments and ancient rocks</a:t>
            </a:r>
          </a:p>
          <a:p>
            <a:pPr algn="l" rtl="0">
              <a:defRPr/>
            </a:pPr>
            <a:r>
              <a:rPr lang="en-US" sz="2000" dirty="0"/>
              <a:t>Serves as a</a:t>
            </a:r>
            <a:r>
              <a:rPr lang="en-US" dirty="0"/>
              <a:t> </a:t>
            </a:r>
          </a:p>
          <a:p>
            <a:pPr lvl="1" algn="l" rtl="0">
              <a:defRPr/>
            </a:pPr>
            <a:r>
              <a:rPr lang="en-US" sz="1800" dirty="0"/>
              <a:t>Norm for comparison</a:t>
            </a:r>
          </a:p>
          <a:p>
            <a:pPr lvl="1" algn="l" rtl="0">
              <a:defRPr/>
            </a:pPr>
            <a:r>
              <a:rPr lang="en-US" sz="1800" dirty="0"/>
              <a:t>Framework for further observation</a:t>
            </a:r>
          </a:p>
          <a:p>
            <a:pPr lvl="1" algn="l" rtl="0">
              <a:defRPr/>
            </a:pPr>
            <a:r>
              <a:rPr lang="en-US" sz="1800" dirty="0"/>
              <a:t>Predictor of sedimentation patterns in new geological situations</a:t>
            </a:r>
          </a:p>
          <a:p>
            <a:pPr lvl="1" algn="l" rtl="0">
              <a:defRPr/>
            </a:pPr>
            <a:r>
              <a:rPr lang="en-US" sz="1800" dirty="0"/>
              <a:t>An integrated basis for interpretation for the system that it represents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Facies Model</a:t>
            </a:r>
            <a:endParaRPr lang="ar-EG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DSRG</a:t>
            </a:r>
          </a:p>
        </p:txBody>
      </p:sp>
    </p:spTree>
    <p:extLst>
      <p:ext uri="{BB962C8B-B14F-4D97-AF65-F5344CB8AC3E}">
        <p14:creationId xmlns:p14="http://schemas.microsoft.com/office/powerpoint/2010/main" val="769571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356E31C-66FE-40A0-8722-379D584E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990600"/>
            <a:ext cx="7696200" cy="5390728"/>
          </a:xfrm>
        </p:spPr>
        <p:txBody>
          <a:bodyPr/>
          <a:lstStyle/>
          <a:p>
            <a:pPr algn="l" rtl="0">
              <a:defRPr/>
            </a:pPr>
            <a:r>
              <a:rPr lang="en-US" sz="2000" dirty="0"/>
              <a:t>Groups of facies commonly show patterns:</a:t>
            </a:r>
          </a:p>
          <a:p>
            <a:pPr algn="l" rtl="0">
              <a:defRPr/>
            </a:pPr>
            <a:endParaRPr lang="en-US" sz="2000" dirty="0"/>
          </a:p>
          <a:p>
            <a:pPr algn="l" rtl="0">
              <a:defRPr/>
            </a:pPr>
            <a:r>
              <a:rPr lang="en-US" sz="2000" b="1" u="sng" dirty="0"/>
              <a:t>Proximal</a:t>
            </a:r>
            <a:r>
              <a:rPr lang="en-US" sz="2000" dirty="0"/>
              <a:t> Facies (near the source) tend to be coarse grained</a:t>
            </a:r>
          </a:p>
          <a:p>
            <a:pPr algn="l" rtl="0">
              <a:defRPr/>
            </a:pPr>
            <a:endParaRPr lang="en-US" sz="2000" dirty="0"/>
          </a:p>
          <a:p>
            <a:pPr algn="l" rtl="0">
              <a:defRPr/>
            </a:pPr>
            <a:r>
              <a:rPr lang="en-US" sz="2000" b="1" u="sng" dirty="0"/>
              <a:t>Distal</a:t>
            </a:r>
            <a:r>
              <a:rPr lang="en-US" sz="2000" dirty="0"/>
              <a:t> Facies (far from source) tend to be finer grained</a:t>
            </a:r>
          </a:p>
          <a:p>
            <a:pPr algn="l" rtl="0">
              <a:defRPr/>
            </a:pPr>
            <a:endParaRPr lang="en-US" sz="2000" dirty="0"/>
          </a:p>
          <a:p>
            <a:pPr algn="l" rtl="0">
              <a:defRPr/>
            </a:pPr>
            <a:r>
              <a:rPr lang="en-US" sz="2000" dirty="0"/>
              <a:t>This pattern is displayed upstream and down in rivers and onshore to offshore in coastal areas</a:t>
            </a:r>
          </a:p>
          <a:p>
            <a:pPr algn="l" rtl="0">
              <a:defRPr/>
            </a:pPr>
            <a:endParaRPr lang="en-US" sz="2000" dirty="0"/>
          </a:p>
          <a:p>
            <a:pPr algn="l" rtl="0">
              <a:defRPr/>
            </a:pPr>
            <a:r>
              <a:rPr lang="en-US" sz="2000" dirty="0"/>
              <a:t>Facies are arranged according to distribution of depositional environments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Facies Pattern</a:t>
            </a:r>
            <a:endParaRPr lang="ar-EG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DSRG</a:t>
            </a:r>
          </a:p>
        </p:txBody>
      </p:sp>
    </p:spTree>
    <p:extLst>
      <p:ext uri="{BB962C8B-B14F-4D97-AF65-F5344CB8AC3E}">
        <p14:creationId xmlns:p14="http://schemas.microsoft.com/office/powerpoint/2010/main" val="2568751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356E31C-66FE-40A0-8722-379D584E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990600"/>
            <a:ext cx="7696200" cy="5390728"/>
          </a:xfrm>
        </p:spPr>
        <p:txBody>
          <a:bodyPr/>
          <a:lstStyle/>
          <a:p>
            <a:pPr algn="l" rtl="0">
              <a:lnSpc>
                <a:spcPct val="90000"/>
              </a:lnSpc>
              <a:defRPr/>
            </a:pPr>
            <a:r>
              <a:rPr lang="en-US" dirty="0"/>
              <a:t>Facies migrate through space and time</a:t>
            </a:r>
          </a:p>
          <a:p>
            <a:pPr algn="l" rtl="0">
              <a:lnSpc>
                <a:spcPct val="90000"/>
              </a:lnSpc>
              <a:defRPr/>
            </a:pPr>
            <a:r>
              <a:rPr lang="en-US" dirty="0"/>
              <a:t>Migration is in response to environmental factors</a:t>
            </a:r>
          </a:p>
          <a:p>
            <a:pPr lvl="1" algn="l" rtl="0">
              <a:lnSpc>
                <a:spcPct val="90000"/>
              </a:lnSpc>
              <a:defRPr/>
            </a:pPr>
            <a:r>
              <a:rPr lang="en-US" sz="1800" dirty="0"/>
              <a:t>Sediment supply</a:t>
            </a:r>
          </a:p>
          <a:p>
            <a:pPr lvl="1" algn="l" rtl="0">
              <a:lnSpc>
                <a:spcPct val="90000"/>
              </a:lnSpc>
              <a:defRPr/>
            </a:pPr>
            <a:r>
              <a:rPr lang="en-US" sz="1800" dirty="0"/>
              <a:t>Sea level change</a:t>
            </a:r>
          </a:p>
          <a:p>
            <a:pPr lvl="1" algn="l" rtl="0">
              <a:lnSpc>
                <a:spcPct val="90000"/>
              </a:lnSpc>
              <a:defRPr/>
            </a:pPr>
            <a:r>
              <a:rPr lang="en-US" sz="1800" dirty="0"/>
              <a:t>Subsidence</a:t>
            </a:r>
          </a:p>
          <a:p>
            <a:pPr lvl="1" algn="l" rtl="0">
              <a:lnSpc>
                <a:spcPct val="90000"/>
              </a:lnSpc>
              <a:defRPr/>
            </a:pPr>
            <a:endParaRPr lang="en-US" sz="1800" dirty="0"/>
          </a:p>
          <a:p>
            <a:pPr lvl="1" algn="l" rtl="0">
              <a:lnSpc>
                <a:spcPct val="90000"/>
              </a:lnSpc>
              <a:defRPr/>
            </a:pPr>
            <a:endParaRPr lang="en-US" sz="1800" dirty="0"/>
          </a:p>
          <a:p>
            <a:pPr algn="l" rtl="0">
              <a:lnSpc>
                <a:spcPct val="90000"/>
              </a:lnSpc>
              <a:defRPr/>
            </a:pPr>
            <a:r>
              <a:rPr lang="en-US" dirty="0"/>
              <a:t>Facies become stacked during migration</a:t>
            </a:r>
          </a:p>
          <a:p>
            <a:pPr algn="l" rtl="0">
              <a:lnSpc>
                <a:spcPct val="90000"/>
              </a:lnSpc>
              <a:defRPr/>
            </a:pPr>
            <a:endParaRPr lang="en-US" dirty="0"/>
          </a:p>
          <a:p>
            <a:pPr algn="l" rtl="0">
              <a:lnSpc>
                <a:spcPct val="90000"/>
              </a:lnSpc>
              <a:defRPr/>
            </a:pPr>
            <a:r>
              <a:rPr lang="en-US" dirty="0"/>
              <a:t>A single facies is likely to be different ages in different locations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Facies Migration</a:t>
            </a:r>
            <a:endParaRPr lang="ar-EG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DSRG</a:t>
            </a:r>
          </a:p>
        </p:txBody>
      </p:sp>
    </p:spTree>
    <p:extLst>
      <p:ext uri="{BB962C8B-B14F-4D97-AF65-F5344CB8AC3E}">
        <p14:creationId xmlns:p14="http://schemas.microsoft.com/office/powerpoint/2010/main" val="3430390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356E31C-66FE-40A0-8722-379D584E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990600"/>
            <a:ext cx="7696200" cy="5390728"/>
          </a:xfrm>
        </p:spPr>
        <p:txBody>
          <a:bodyPr/>
          <a:lstStyle/>
          <a:p>
            <a:pPr algn="l" rtl="0"/>
            <a:endParaRPr lang="ms-MY" altLang="ar-EG" dirty="0"/>
          </a:p>
          <a:p>
            <a:pPr algn="l" rtl="0"/>
            <a:r>
              <a:rPr lang="ms-MY" altLang="ar-EG" dirty="0"/>
              <a:t>Every depositional environment has a unique combination </a:t>
            </a:r>
            <a:r>
              <a:rPr lang="en-US" altLang="ar-EG" dirty="0"/>
              <a:t>of processes, and the products of these processes, the sedimentary rocks, will be a similarly </a:t>
            </a:r>
            <a:r>
              <a:rPr lang="ms-MY" altLang="ar-EG" dirty="0"/>
              <a:t>unique assemblage. For convenience of description and </a:t>
            </a:r>
            <a:r>
              <a:rPr lang="fr-FR" altLang="ar-EG" dirty="0" err="1"/>
              <a:t>interpretation</a:t>
            </a:r>
            <a:r>
              <a:rPr lang="fr-FR" altLang="ar-EG" dirty="0"/>
              <a:t>, </a:t>
            </a:r>
            <a:r>
              <a:rPr lang="fr-FR" altLang="ar-EG" dirty="0" err="1"/>
              <a:t>depositional</a:t>
            </a:r>
            <a:r>
              <a:rPr lang="fr-FR" altLang="ar-EG" dirty="0"/>
              <a:t> </a:t>
            </a:r>
            <a:r>
              <a:rPr lang="fr-FR" altLang="ar-EG" dirty="0" err="1"/>
              <a:t>environments</a:t>
            </a:r>
            <a:r>
              <a:rPr lang="fr-FR" altLang="ar-EG" dirty="0"/>
              <a:t> are </a:t>
            </a:r>
            <a:r>
              <a:rPr lang="fr-FR" altLang="ar-EG" dirty="0" err="1"/>
              <a:t>classified</a:t>
            </a:r>
            <a:r>
              <a:rPr lang="fr-FR" altLang="ar-EG" dirty="0"/>
              <a:t> </a:t>
            </a:r>
            <a:r>
              <a:rPr lang="en-US" altLang="ar-EG" dirty="0"/>
              <a:t>as, for example, a delta, an estuary or a shoreline, and subcategories of each are established, such as waved-dominated, </a:t>
            </a:r>
            <a:r>
              <a:rPr lang="ms-MY" altLang="ar-EG" dirty="0"/>
              <a:t>tide-dominated and river-dominated deltas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latin typeface="Arial" pitchFamily="34" charset="0"/>
                <a:cs typeface="Arial" pitchFamily="34" charset="0"/>
              </a:rPr>
              <a:t>The Spectrum of Environments &amp; Facies</a:t>
            </a:r>
            <a:endParaRPr lang="ar-EG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DSRG</a:t>
            </a:r>
          </a:p>
        </p:txBody>
      </p:sp>
    </p:spTree>
    <p:extLst>
      <p:ext uri="{BB962C8B-B14F-4D97-AF65-F5344CB8AC3E}">
        <p14:creationId xmlns:p14="http://schemas.microsoft.com/office/powerpoint/2010/main" val="764944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71DAC669-DEA9-4683-8D04-319F620EF8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32497"/>
            <a:ext cx="6825952" cy="5476823"/>
          </a:xfr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4A58576E-C3BA-4C27-B99E-7175BE9A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Paralic Environments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A67779C-476C-40F0-9B5B-647E660F2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397FB1-F64F-4DCC-893A-0E27A9F15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DSRG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453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Text Box 3"/>
          <p:cNvSpPr txBox="1">
            <a:spLocks noChangeArrowheads="1"/>
          </p:cNvSpPr>
          <p:nvPr/>
        </p:nvSpPr>
        <p:spPr bwMode="gray">
          <a:xfrm>
            <a:off x="1676400" y="5410200"/>
            <a:ext cx="579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Arial" pitchFamily="34" charset="0"/>
              </a:rPr>
              <a:t>www.mans.edu.eg/FacSciD</a:t>
            </a:r>
            <a:r>
              <a:rPr lang="en-US" dirty="0">
                <a:latin typeface="Arial" pitchFamily="34" charset="0"/>
              </a:rPr>
              <a:t> </a:t>
            </a:r>
          </a:p>
        </p:txBody>
      </p:sp>
      <p:sp>
        <p:nvSpPr>
          <p:cNvPr id="145414" name="WordArt 6"/>
          <p:cNvSpPr>
            <a:spLocks noChangeArrowheads="1" noChangeShapeType="1" noTextEdit="1"/>
          </p:cNvSpPr>
          <p:nvPr/>
        </p:nvSpPr>
        <p:spPr bwMode="gray">
          <a:xfrm>
            <a:off x="2133600" y="1295400"/>
            <a:ext cx="4724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>
                        <a:gamma/>
                        <a:shade val="46275"/>
                        <a:invGamma/>
                      </a:schemeClr>
                    </a:gs>
                    <a:gs pos="100000">
                      <a:schemeClr val="tx2"/>
                    </a:gs>
                  </a:gsLst>
                  <a:lin ang="5400000" scaled="1"/>
                </a:gradFill>
                <a:effectLst>
                  <a:outerShdw dist="71842" dir="2700000" algn="ctr" rotWithShape="0">
                    <a:srgbClr val="868686">
                      <a:alpha val="50000"/>
                    </a:srgbClr>
                  </a:outerShdw>
                </a:effectLst>
                <a:latin typeface="Arial Black"/>
              </a:rPr>
              <a:t>Thank You !</a:t>
            </a:r>
            <a:endParaRPr lang="ar-EG" sz="3600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100000">
                    <a:schemeClr val="tx2"/>
                  </a:gs>
                </a:gsLst>
                <a:lin ang="5400000" scaled="1"/>
              </a:gradFill>
              <a:effectLst>
                <a:outerShdw dist="71842" dir="2700000" algn="ctr" rotWithShape="0">
                  <a:srgbClr val="868686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" name="Text Box 40"/>
          <p:cNvSpPr txBox="1">
            <a:spLocks noChangeArrowheads="1"/>
          </p:cNvSpPr>
          <p:nvPr/>
        </p:nvSpPr>
        <p:spPr bwMode="gray">
          <a:xfrm>
            <a:off x="1676400" y="27432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  <a:latin typeface="Arial Black" pitchFamily="34" charset="0"/>
              </a:rPr>
              <a:t>DSRG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9204EAFD-E78A-4D6C-82E4-C374EE176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Sedimentology!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051538-4095-4249-AA98-904360BE7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D76DB7C-752D-4F1F-B6C1-3A4583642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DSRG</a:t>
            </a:r>
            <a:endParaRPr lang="en-US" dirty="0"/>
          </a:p>
        </p:txBody>
      </p:sp>
      <p:sp>
        <p:nvSpPr>
          <p:cNvPr id="8" name="Content Placeholder 10">
            <a:extLst>
              <a:ext uri="{FF2B5EF4-FFF2-40B4-BE49-F238E27FC236}">
                <a16:creationId xmlns="" xmlns:a16="http://schemas.microsoft.com/office/drawing/2014/main" id="{C35D804F-A9D7-415D-8DC6-138E32ACF638}"/>
              </a:ext>
            </a:extLst>
          </p:cNvPr>
          <p:cNvSpPr txBox="1">
            <a:spLocks/>
          </p:cNvSpPr>
          <p:nvPr/>
        </p:nvSpPr>
        <p:spPr bwMode="auto">
          <a:xfrm>
            <a:off x="990600" y="990600"/>
            <a:ext cx="7696200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rtl="0"/>
            <a:endParaRPr lang="en-US" kern="0" dirty="0"/>
          </a:p>
          <a:p>
            <a:pPr algn="l" rtl="0"/>
            <a:endParaRPr lang="en-US" kern="0" dirty="0"/>
          </a:p>
          <a:p>
            <a:pPr algn="l" rtl="0"/>
            <a:endParaRPr lang="en-US" kern="0" dirty="0"/>
          </a:p>
          <a:p>
            <a:pPr marL="0" indent="0" algn="ctr" rtl="0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rtl="0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Geology (</a:t>
            </a:r>
            <a:r>
              <a:rPr lang="en-US" sz="16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Sedimentology</a:t>
            </a: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) is not an exact </a:t>
            </a:r>
            <a:r>
              <a:rPr lang="en-US" sz="16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scince</a:t>
            </a: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 – it is an </a:t>
            </a:r>
          </a:p>
          <a:p>
            <a:pPr marL="0" indent="0" algn="ctr" rtl="0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interpretive science. </a:t>
            </a:r>
          </a:p>
          <a:p>
            <a:pPr marL="0" indent="0" algn="ctr" rtl="0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rtl="0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1800" b="1" kern="0" dirty="0">
                <a:latin typeface="Arial" panose="020B0604020202020204" pitchFamily="34" charset="0"/>
                <a:cs typeface="Arial" panose="020B0604020202020204" pitchFamily="34" charset="0"/>
              </a:rPr>
              <a:t>Do not be afraid to make an interpretation. Remember though that interpretations evolve and change as more data comes to the table; do not be afraid to adapt to those changes</a:t>
            </a:r>
          </a:p>
          <a:p>
            <a:pPr marL="0" indent="0" algn="ctr" rtl="0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sz="16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1600" b="1" i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George Pemberton     </a:t>
            </a:r>
          </a:p>
        </p:txBody>
      </p:sp>
      <p:pic>
        <p:nvPicPr>
          <p:cNvPr id="9" name="Picture 8" descr="A close up of a person&#10;&#10;Description generated with very high confidence">
            <a:extLst>
              <a:ext uri="{FF2B5EF4-FFF2-40B4-BE49-F238E27FC236}">
                <a16:creationId xmlns="" xmlns:a16="http://schemas.microsoft.com/office/drawing/2014/main" id="{A4D1EC9B-4C07-4C97-8B20-D1F1B5955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5" y="990601"/>
            <a:ext cx="1291177" cy="146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51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356E31C-66FE-40A0-8722-379D584EE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ar-EG" sz="2000" dirty="0">
                <a:ea typeface="Calibri" panose="020F0502020204030204" pitchFamily="34" charset="0"/>
              </a:rPr>
              <a:t>Sedimentology is the study of the processes of formation, transport and deposition of material that accumulates as sediment in continental and marine environments and </a:t>
            </a:r>
            <a:r>
              <a:rPr lang="ms-MY" altLang="ar-EG" sz="2000" dirty="0">
                <a:ea typeface="Calibri" panose="020F0502020204030204" pitchFamily="34" charset="0"/>
              </a:rPr>
              <a:t>eventually forms sedimentary rocks.</a:t>
            </a:r>
          </a:p>
          <a:p>
            <a:pPr algn="l" rtl="0"/>
            <a:endParaRPr lang="en-US" altLang="ar-EG" sz="2000" b="1" dirty="0">
              <a:ea typeface="Calibri" panose="020F0502020204030204" pitchFamily="34" charset="0"/>
            </a:endParaRPr>
          </a:p>
          <a:p>
            <a:pPr algn="l" rtl="0"/>
            <a:r>
              <a:rPr lang="en-US" altLang="ar-EG" sz="2000" dirty="0">
                <a:ea typeface="Calibri" panose="020F0502020204030204" pitchFamily="34" charset="0"/>
              </a:rPr>
              <a:t>Stratigraphy is the study of rocks to determine the order and timing of events in Earth history: it provides the time frame that allows us to interpret sedimentary rocks in terms of dynamic evolving environments. </a:t>
            </a:r>
            <a:endParaRPr lang="ms-MY" altLang="ar-EG" sz="2000" dirty="0">
              <a:ea typeface="Calibri" panose="020F0502020204030204" pitchFamily="34" charset="0"/>
            </a:endParaRPr>
          </a:p>
          <a:p>
            <a:pPr algn="l" rtl="0"/>
            <a:endParaRPr lang="en-US" altLang="ar-EG" sz="2000" b="1" dirty="0">
              <a:ea typeface="Calibri" panose="020F0502020204030204" pitchFamily="34" charset="0"/>
            </a:endParaRPr>
          </a:p>
          <a:p>
            <a:pPr algn="l" rtl="0"/>
            <a:r>
              <a:rPr lang="en-US" altLang="ar-EG" sz="2000" dirty="0">
                <a:solidFill>
                  <a:srgbClr val="000000"/>
                </a:solidFill>
                <a:ea typeface="Calibri" panose="020F0502020204030204" pitchFamily="34" charset="0"/>
              </a:rPr>
              <a:t>The stratigraphic record of sedimentary rocks is the fundamental database for understanding  the evolution of life, plate tectonics through time and global climate change.</a:t>
            </a:r>
            <a:endParaRPr lang="ms-MY" altLang="ar-EG" sz="2000" dirty="0">
              <a:ea typeface="Calibri" panose="020F0502020204030204" pitchFamily="34" charset="0"/>
            </a:endParaRPr>
          </a:p>
          <a:p>
            <a:pPr marL="0" indent="0" algn="ctr" rtl="0">
              <a:lnSpc>
                <a:spcPct val="90000"/>
              </a:lnSpc>
              <a:buNone/>
              <a:defRPr/>
            </a:pPr>
            <a:r>
              <a:rPr lang="en-US" sz="2000" dirty="0"/>
              <a:t>	</a:t>
            </a:r>
          </a:p>
          <a:p>
            <a:pPr marL="0" indent="0" algn="ctr" rtl="0">
              <a:buNone/>
            </a:pPr>
            <a:endParaRPr lang="ar-EG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Introduction</a:t>
            </a:r>
            <a:endParaRPr lang="ar-EG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DSRG</a:t>
            </a:r>
          </a:p>
        </p:txBody>
      </p:sp>
    </p:spTree>
    <p:extLst>
      <p:ext uri="{BB962C8B-B14F-4D97-AF65-F5344CB8AC3E}">
        <p14:creationId xmlns:p14="http://schemas.microsoft.com/office/powerpoint/2010/main" val="3722295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356E31C-66FE-40A0-8722-379D584EE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ar-EG" sz="2000" dirty="0"/>
              <a:t>The nature of sedimentary material is very varied in origin, size, shape and composition. </a:t>
            </a:r>
          </a:p>
          <a:p>
            <a:pPr algn="l" rtl="0"/>
            <a:endParaRPr lang="en-US" altLang="ar-EG" sz="2000" dirty="0"/>
          </a:p>
          <a:p>
            <a:pPr algn="l" rtl="0"/>
            <a:r>
              <a:rPr lang="en-US" altLang="ar-EG" sz="2000" dirty="0"/>
              <a:t>Particles such as grains and pebbles may be derived from the erosion of older rocks or directly ejected from volcanoes. </a:t>
            </a:r>
          </a:p>
          <a:p>
            <a:pPr algn="l" rtl="0"/>
            <a:endParaRPr lang="en-US" altLang="ar-EG" sz="2000" dirty="0"/>
          </a:p>
          <a:p>
            <a:pPr algn="l" rtl="0"/>
            <a:r>
              <a:rPr lang="en-US" altLang="ar-EG" sz="2000" dirty="0"/>
              <a:t>Organisms form a very important source of material, ranging from microbial filaments encrusted with calcium carbonate to whole or broken shells, coral reefs, bones and plant debris. </a:t>
            </a:r>
          </a:p>
          <a:p>
            <a:pPr algn="l" rtl="0"/>
            <a:endParaRPr lang="en-US" altLang="ar-EG" sz="2000" dirty="0"/>
          </a:p>
          <a:p>
            <a:pPr algn="l" rtl="0"/>
            <a:r>
              <a:rPr lang="en-US" altLang="ar-EG" sz="2000" dirty="0"/>
              <a:t>Direct precipitation of minerals from solution in water also contributes to sediments in some </a:t>
            </a:r>
            <a:r>
              <a:rPr lang="ms-MY" altLang="ar-EG" sz="2000" dirty="0"/>
              <a:t>situations.</a:t>
            </a:r>
          </a:p>
          <a:p>
            <a:pPr marL="0" indent="0" algn="ctr" rtl="0">
              <a:lnSpc>
                <a:spcPct val="90000"/>
              </a:lnSpc>
              <a:buNone/>
              <a:defRPr/>
            </a:pPr>
            <a:r>
              <a:rPr lang="en-US" sz="2000" dirty="0"/>
              <a:t>	</a:t>
            </a:r>
          </a:p>
          <a:p>
            <a:pPr marL="0" indent="0" algn="ctr" rtl="0">
              <a:buNone/>
            </a:pPr>
            <a:endParaRPr lang="ar-EG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Introduction</a:t>
            </a:r>
            <a:endParaRPr lang="ar-EG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DSRG</a:t>
            </a:r>
          </a:p>
        </p:txBody>
      </p:sp>
    </p:spTree>
    <p:extLst>
      <p:ext uri="{BB962C8B-B14F-4D97-AF65-F5344CB8AC3E}">
        <p14:creationId xmlns:p14="http://schemas.microsoft.com/office/powerpoint/2010/main" val="2778332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Weathering →Erosion → Deposition</a:t>
            </a:r>
            <a:endParaRPr lang="ar-EG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DSRG</a:t>
            </a:r>
          </a:p>
        </p:txBody>
      </p:sp>
      <p:sp>
        <p:nvSpPr>
          <p:cNvPr id="14" name="object 5">
            <a:extLst>
              <a:ext uri="{FF2B5EF4-FFF2-40B4-BE49-F238E27FC236}">
                <a16:creationId xmlns="" xmlns:a16="http://schemas.microsoft.com/office/drawing/2014/main" id="{D87E694F-EABA-4609-A4F5-6EB8580F6996}"/>
              </a:ext>
            </a:extLst>
          </p:cNvPr>
          <p:cNvSpPr txBox="1"/>
          <p:nvPr/>
        </p:nvSpPr>
        <p:spPr>
          <a:xfrm>
            <a:off x="8913085" y="1903729"/>
            <a:ext cx="1861820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i="1" spc="-20" dirty="0">
                <a:solidFill>
                  <a:srgbClr val="333333"/>
                </a:solidFill>
                <a:latin typeface="Arial"/>
                <a:cs typeface="Arial"/>
              </a:rPr>
              <a:t>Dep</a:t>
            </a:r>
            <a:r>
              <a:rPr sz="2800" b="1" i="1" spc="-35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2800" b="1" i="1" spc="-15" dirty="0">
                <a:solidFill>
                  <a:srgbClr val="333333"/>
                </a:solidFill>
                <a:latin typeface="Arial"/>
                <a:cs typeface="Arial"/>
              </a:rPr>
              <a:t>si</a:t>
            </a:r>
            <a:r>
              <a:rPr sz="2800" b="1" i="1" spc="-5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2800" b="1" i="1" spc="-15" dirty="0">
                <a:solidFill>
                  <a:srgbClr val="333333"/>
                </a:solidFill>
                <a:latin typeface="Arial"/>
                <a:cs typeface="Arial"/>
              </a:rPr>
              <a:t>ion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5" name="object 6">
            <a:extLst>
              <a:ext uri="{FF2B5EF4-FFF2-40B4-BE49-F238E27FC236}">
                <a16:creationId xmlns="" xmlns:a16="http://schemas.microsoft.com/office/drawing/2014/main" id="{7B9A1983-CCB5-4C35-A765-FFAF86CA2075}"/>
              </a:ext>
            </a:extLst>
          </p:cNvPr>
          <p:cNvSpPr/>
          <p:nvPr/>
        </p:nvSpPr>
        <p:spPr>
          <a:xfrm>
            <a:off x="360362" y="1843023"/>
            <a:ext cx="1554226" cy="1104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60FA0278-188F-47CC-94D7-E04E2FF6B2A9}"/>
              </a:ext>
            </a:extLst>
          </p:cNvPr>
          <p:cNvSpPr txBox="1"/>
          <p:nvPr/>
        </p:nvSpPr>
        <p:spPr>
          <a:xfrm>
            <a:off x="78739" y="1026159"/>
            <a:ext cx="153416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spc="-2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400" i="1" dirty="0">
                <a:solidFill>
                  <a:srgbClr val="333333"/>
                </a:solidFill>
                <a:latin typeface="Arial"/>
                <a:cs typeface="Arial"/>
              </a:rPr>
              <a:t>ountain</a:t>
            </a:r>
            <a:r>
              <a:rPr sz="1400" i="1" spc="5" dirty="0">
                <a:solidFill>
                  <a:srgbClr val="333333"/>
                </a:solidFill>
                <a:latin typeface="Arial"/>
                <a:cs typeface="Arial"/>
              </a:rPr>
              <a:t>/</a:t>
            </a:r>
            <a:r>
              <a:rPr sz="1400" i="1" dirty="0">
                <a:solidFill>
                  <a:srgbClr val="333333"/>
                </a:solidFill>
                <a:latin typeface="Arial"/>
                <a:cs typeface="Arial"/>
              </a:rPr>
              <a:t>ro</a:t>
            </a:r>
            <a:r>
              <a:rPr sz="1400" i="1" spc="-10" dirty="0">
                <a:solidFill>
                  <a:srgbClr val="333333"/>
                </a:solidFill>
                <a:latin typeface="Arial"/>
                <a:cs typeface="Arial"/>
              </a:rPr>
              <a:t>ck</a:t>
            </a:r>
            <a:r>
              <a:rPr sz="1400" i="1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400" i="1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333333"/>
                </a:solidFill>
                <a:latin typeface="Arial"/>
                <a:cs typeface="Arial"/>
              </a:rPr>
              <a:t>are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8">
            <a:extLst>
              <a:ext uri="{FF2B5EF4-FFF2-40B4-BE49-F238E27FC236}">
                <a16:creationId xmlns="" xmlns:a16="http://schemas.microsoft.com/office/drawing/2014/main" id="{9DAB0EE8-C216-4AEC-8DD2-E5B78B4AEFD5}"/>
              </a:ext>
            </a:extLst>
          </p:cNvPr>
          <p:cNvSpPr txBox="1"/>
          <p:nvPr/>
        </p:nvSpPr>
        <p:spPr>
          <a:xfrm>
            <a:off x="78739" y="1239773"/>
            <a:ext cx="1040765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333333"/>
                </a:solidFill>
                <a:latin typeface="Arial"/>
                <a:cs typeface="Arial"/>
              </a:rPr>
              <a:t>br</a:t>
            </a:r>
            <a:r>
              <a:rPr sz="1400" i="1" spc="-5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400" i="1" dirty="0">
                <a:solidFill>
                  <a:srgbClr val="333333"/>
                </a:solidFill>
                <a:latin typeface="Arial"/>
                <a:cs typeface="Arial"/>
              </a:rPr>
              <a:t>ken</a:t>
            </a:r>
            <a:r>
              <a:rPr sz="1400" i="1" spc="-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333333"/>
                </a:solidFill>
                <a:latin typeface="Arial"/>
                <a:cs typeface="Arial"/>
              </a:rPr>
              <a:t>do</a:t>
            </a:r>
            <a:r>
              <a:rPr sz="1400" i="1" spc="-15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400" i="1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3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400" b="1" dirty="0">
                <a:solidFill>
                  <a:srgbClr val="333333"/>
                </a:solidFill>
                <a:latin typeface="Arial"/>
                <a:cs typeface="Arial"/>
              </a:rPr>
              <a:t>eat</a:t>
            </a:r>
            <a:r>
              <a:rPr sz="1400" b="1" spc="-10" dirty="0">
                <a:solidFill>
                  <a:srgbClr val="333333"/>
                </a:solidFill>
                <a:latin typeface="Arial"/>
                <a:cs typeface="Arial"/>
              </a:rPr>
              <a:t>h</a:t>
            </a:r>
            <a:r>
              <a:rPr sz="1400" b="1" dirty="0">
                <a:solidFill>
                  <a:srgbClr val="333333"/>
                </a:solidFill>
                <a:latin typeface="Arial"/>
                <a:cs typeface="Arial"/>
              </a:rPr>
              <a:t>eri</a:t>
            </a:r>
            <a:r>
              <a:rPr sz="1400" b="1" spc="-10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333333"/>
                </a:solidFill>
                <a:latin typeface="Arial"/>
                <a:cs typeface="Arial"/>
              </a:rPr>
              <a:t>g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9">
            <a:extLst>
              <a:ext uri="{FF2B5EF4-FFF2-40B4-BE49-F238E27FC236}">
                <a16:creationId xmlns="" xmlns:a16="http://schemas.microsoft.com/office/drawing/2014/main" id="{BAA3CEB0-CE18-4FE0-B8E0-F7F991D06F5B}"/>
              </a:ext>
            </a:extLst>
          </p:cNvPr>
          <p:cNvSpPr/>
          <p:nvPr/>
        </p:nvSpPr>
        <p:spPr>
          <a:xfrm>
            <a:off x="119062" y="908050"/>
            <a:ext cx="1998980" cy="2159000"/>
          </a:xfrm>
          <a:custGeom>
            <a:avLst/>
            <a:gdLst/>
            <a:ahLst/>
            <a:cxnLst/>
            <a:rect l="l" t="t" r="r" b="b"/>
            <a:pathLst>
              <a:path w="1998980" h="2159000">
                <a:moveTo>
                  <a:pt x="0" y="333121"/>
                </a:moveTo>
                <a:lnTo>
                  <a:pt x="4359" y="279076"/>
                </a:lnTo>
                <a:lnTo>
                  <a:pt x="16982" y="227811"/>
                </a:lnTo>
                <a:lnTo>
                  <a:pt x="37180" y="180012"/>
                </a:lnTo>
                <a:lnTo>
                  <a:pt x="64270" y="136364"/>
                </a:lnTo>
                <a:lnTo>
                  <a:pt x="97566" y="97551"/>
                </a:lnTo>
                <a:lnTo>
                  <a:pt x="136380" y="64259"/>
                </a:lnTo>
                <a:lnTo>
                  <a:pt x="180029" y="37173"/>
                </a:lnTo>
                <a:lnTo>
                  <a:pt x="227826" y="16978"/>
                </a:lnTo>
                <a:lnTo>
                  <a:pt x="279085" y="4358"/>
                </a:lnTo>
                <a:lnTo>
                  <a:pt x="333120" y="0"/>
                </a:lnTo>
                <a:lnTo>
                  <a:pt x="1665541" y="0"/>
                </a:lnTo>
                <a:lnTo>
                  <a:pt x="1719586" y="4358"/>
                </a:lnTo>
                <a:lnTo>
                  <a:pt x="1770850" y="16978"/>
                </a:lnTo>
                <a:lnTo>
                  <a:pt x="1818649" y="37173"/>
                </a:lnTo>
                <a:lnTo>
                  <a:pt x="1862298" y="64259"/>
                </a:lnTo>
                <a:lnTo>
                  <a:pt x="1901110" y="97551"/>
                </a:lnTo>
                <a:lnTo>
                  <a:pt x="1934402" y="136364"/>
                </a:lnTo>
                <a:lnTo>
                  <a:pt x="1961488" y="180012"/>
                </a:lnTo>
                <a:lnTo>
                  <a:pt x="1981684" y="227811"/>
                </a:lnTo>
                <a:lnTo>
                  <a:pt x="1994303" y="279076"/>
                </a:lnTo>
                <a:lnTo>
                  <a:pt x="1998662" y="333121"/>
                </a:lnTo>
                <a:lnTo>
                  <a:pt x="1998662" y="1825878"/>
                </a:lnTo>
                <a:lnTo>
                  <a:pt x="1994303" y="1879923"/>
                </a:lnTo>
                <a:lnTo>
                  <a:pt x="1981684" y="1931188"/>
                </a:lnTo>
                <a:lnTo>
                  <a:pt x="1961488" y="1978987"/>
                </a:lnTo>
                <a:lnTo>
                  <a:pt x="1934402" y="2022635"/>
                </a:lnTo>
                <a:lnTo>
                  <a:pt x="1901110" y="2061448"/>
                </a:lnTo>
                <a:lnTo>
                  <a:pt x="1862298" y="2094740"/>
                </a:lnTo>
                <a:lnTo>
                  <a:pt x="1818649" y="2121826"/>
                </a:lnTo>
                <a:lnTo>
                  <a:pt x="1770850" y="2142021"/>
                </a:lnTo>
                <a:lnTo>
                  <a:pt x="1719586" y="2154641"/>
                </a:lnTo>
                <a:lnTo>
                  <a:pt x="1665541" y="2159000"/>
                </a:lnTo>
                <a:lnTo>
                  <a:pt x="333120" y="2159000"/>
                </a:lnTo>
                <a:lnTo>
                  <a:pt x="279085" y="2154641"/>
                </a:lnTo>
                <a:lnTo>
                  <a:pt x="227826" y="2142021"/>
                </a:lnTo>
                <a:lnTo>
                  <a:pt x="180029" y="2121826"/>
                </a:lnTo>
                <a:lnTo>
                  <a:pt x="136380" y="2094740"/>
                </a:lnTo>
                <a:lnTo>
                  <a:pt x="97566" y="2061448"/>
                </a:lnTo>
                <a:lnTo>
                  <a:pt x="64270" y="2022635"/>
                </a:lnTo>
                <a:lnTo>
                  <a:pt x="37180" y="1978987"/>
                </a:lnTo>
                <a:lnTo>
                  <a:pt x="16982" y="1931188"/>
                </a:lnTo>
                <a:lnTo>
                  <a:pt x="4359" y="1879923"/>
                </a:lnTo>
                <a:lnTo>
                  <a:pt x="0" y="1825878"/>
                </a:lnTo>
                <a:lnTo>
                  <a:pt x="0" y="333121"/>
                </a:lnTo>
                <a:close/>
              </a:path>
            </a:pathLst>
          </a:custGeom>
          <a:ln w="19050">
            <a:solidFill>
              <a:srgbClr val="0075A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0">
            <a:extLst>
              <a:ext uri="{FF2B5EF4-FFF2-40B4-BE49-F238E27FC236}">
                <a16:creationId xmlns="" xmlns:a16="http://schemas.microsoft.com/office/drawing/2014/main" id="{7B6D73B4-3201-4648-B0D3-E196345D279C}"/>
              </a:ext>
            </a:extLst>
          </p:cNvPr>
          <p:cNvSpPr/>
          <p:nvPr/>
        </p:nvSpPr>
        <p:spPr>
          <a:xfrm>
            <a:off x="541337" y="4003675"/>
            <a:ext cx="7888605" cy="1951355"/>
          </a:xfrm>
          <a:custGeom>
            <a:avLst/>
            <a:gdLst/>
            <a:ahLst/>
            <a:cxnLst/>
            <a:rect l="l" t="t" r="r" b="b"/>
            <a:pathLst>
              <a:path w="7888605" h="1951354">
                <a:moveTo>
                  <a:pt x="0" y="1920875"/>
                </a:moveTo>
                <a:lnTo>
                  <a:pt x="304800" y="1798637"/>
                </a:lnTo>
                <a:lnTo>
                  <a:pt x="1608137" y="312674"/>
                </a:lnTo>
                <a:lnTo>
                  <a:pt x="2103437" y="0"/>
                </a:lnTo>
                <a:lnTo>
                  <a:pt x="2605087" y="449199"/>
                </a:lnTo>
                <a:lnTo>
                  <a:pt x="3009963" y="1188974"/>
                </a:lnTo>
                <a:lnTo>
                  <a:pt x="4205287" y="1638300"/>
                </a:lnTo>
                <a:lnTo>
                  <a:pt x="4792662" y="1943100"/>
                </a:lnTo>
                <a:lnTo>
                  <a:pt x="5829363" y="1951037"/>
                </a:lnTo>
                <a:lnTo>
                  <a:pt x="6583362" y="1949450"/>
                </a:lnTo>
                <a:lnTo>
                  <a:pt x="7345362" y="1949450"/>
                </a:lnTo>
                <a:lnTo>
                  <a:pt x="7888287" y="1949450"/>
                </a:lnTo>
              </a:path>
            </a:pathLst>
          </a:custGeom>
          <a:ln w="19050">
            <a:solidFill>
              <a:srgbClr val="3333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11">
            <a:extLst>
              <a:ext uri="{FF2B5EF4-FFF2-40B4-BE49-F238E27FC236}">
                <a16:creationId xmlns="" xmlns:a16="http://schemas.microsoft.com/office/drawing/2014/main" id="{4DD07CD5-D92A-42CA-9C2C-1C8A879163A4}"/>
              </a:ext>
            </a:extLst>
          </p:cNvPr>
          <p:cNvSpPr/>
          <p:nvPr/>
        </p:nvSpPr>
        <p:spPr>
          <a:xfrm>
            <a:off x="563562" y="4541901"/>
            <a:ext cx="4754880" cy="1417955"/>
          </a:xfrm>
          <a:custGeom>
            <a:avLst/>
            <a:gdLst/>
            <a:ahLst/>
            <a:cxnLst/>
            <a:rect l="l" t="t" r="r" b="b"/>
            <a:pathLst>
              <a:path w="4754880" h="1417954">
                <a:moveTo>
                  <a:pt x="1562163" y="38100"/>
                </a:moveTo>
                <a:lnTo>
                  <a:pt x="1173162" y="250825"/>
                </a:lnTo>
                <a:lnTo>
                  <a:pt x="282575" y="1265174"/>
                </a:lnTo>
                <a:lnTo>
                  <a:pt x="0" y="1393761"/>
                </a:lnTo>
                <a:lnTo>
                  <a:pt x="4754562" y="1417574"/>
                </a:lnTo>
                <a:lnTo>
                  <a:pt x="4168838" y="1096899"/>
                </a:lnTo>
                <a:lnTo>
                  <a:pt x="2979737" y="661924"/>
                </a:lnTo>
                <a:lnTo>
                  <a:pt x="2819074" y="372999"/>
                </a:lnTo>
                <a:lnTo>
                  <a:pt x="2233612" y="372999"/>
                </a:lnTo>
                <a:lnTo>
                  <a:pt x="2216079" y="342900"/>
                </a:lnTo>
                <a:lnTo>
                  <a:pt x="1654238" y="342900"/>
                </a:lnTo>
                <a:lnTo>
                  <a:pt x="1562163" y="38100"/>
                </a:lnTo>
                <a:close/>
              </a:path>
              <a:path w="4754880" h="1417954">
                <a:moveTo>
                  <a:pt x="2446337" y="0"/>
                </a:moveTo>
                <a:lnTo>
                  <a:pt x="2233612" y="372999"/>
                </a:lnTo>
                <a:lnTo>
                  <a:pt x="2819074" y="372999"/>
                </a:lnTo>
                <a:lnTo>
                  <a:pt x="2751137" y="250825"/>
                </a:lnTo>
                <a:lnTo>
                  <a:pt x="2446337" y="0"/>
                </a:lnTo>
                <a:close/>
              </a:path>
              <a:path w="4754880" h="1417954">
                <a:moveTo>
                  <a:pt x="2043112" y="45974"/>
                </a:moveTo>
                <a:lnTo>
                  <a:pt x="1654238" y="342900"/>
                </a:lnTo>
                <a:lnTo>
                  <a:pt x="2216079" y="342900"/>
                </a:lnTo>
                <a:lnTo>
                  <a:pt x="2043112" y="45974"/>
                </a:lnTo>
                <a:close/>
              </a:path>
            </a:pathLst>
          </a:custGeom>
          <a:solidFill>
            <a:srgbClr val="68E6F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12">
            <a:extLst>
              <a:ext uri="{FF2B5EF4-FFF2-40B4-BE49-F238E27FC236}">
                <a16:creationId xmlns="" xmlns:a16="http://schemas.microsoft.com/office/drawing/2014/main" id="{82B1F8D3-1389-4910-A2F4-62062ADCBA28}"/>
              </a:ext>
            </a:extLst>
          </p:cNvPr>
          <p:cNvSpPr/>
          <p:nvPr/>
        </p:nvSpPr>
        <p:spPr>
          <a:xfrm>
            <a:off x="1758950" y="4530725"/>
            <a:ext cx="1562100" cy="381000"/>
          </a:xfrm>
          <a:custGeom>
            <a:avLst/>
            <a:gdLst/>
            <a:ahLst/>
            <a:cxnLst/>
            <a:rect l="l" t="t" r="r" b="b"/>
            <a:pathLst>
              <a:path w="1562100" h="381000">
                <a:moveTo>
                  <a:pt x="0" y="260350"/>
                </a:moveTo>
                <a:lnTo>
                  <a:pt x="381000" y="44450"/>
                </a:lnTo>
                <a:lnTo>
                  <a:pt x="463550" y="355600"/>
                </a:lnTo>
                <a:lnTo>
                  <a:pt x="850900" y="38100"/>
                </a:lnTo>
                <a:lnTo>
                  <a:pt x="1047750" y="381000"/>
                </a:lnTo>
                <a:lnTo>
                  <a:pt x="1257300" y="0"/>
                </a:lnTo>
                <a:lnTo>
                  <a:pt x="1562100" y="247650"/>
                </a:lnTo>
              </a:path>
            </a:pathLst>
          </a:custGeom>
          <a:ln w="19050">
            <a:solidFill>
              <a:srgbClr val="3333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13">
            <a:extLst>
              <a:ext uri="{FF2B5EF4-FFF2-40B4-BE49-F238E27FC236}">
                <a16:creationId xmlns="" xmlns:a16="http://schemas.microsoft.com/office/drawing/2014/main" id="{48DB2716-6D6B-48B9-899F-8DC49177802B}"/>
              </a:ext>
            </a:extLst>
          </p:cNvPr>
          <p:cNvSpPr/>
          <p:nvPr/>
        </p:nvSpPr>
        <p:spPr>
          <a:xfrm>
            <a:off x="4746625" y="5630862"/>
            <a:ext cx="3694429" cy="9525"/>
          </a:xfrm>
          <a:custGeom>
            <a:avLst/>
            <a:gdLst/>
            <a:ahLst/>
            <a:cxnLst/>
            <a:rect l="l" t="t" r="r" b="b"/>
            <a:pathLst>
              <a:path w="3694429" h="9525">
                <a:moveTo>
                  <a:pt x="0" y="0"/>
                </a:moveTo>
                <a:lnTo>
                  <a:pt x="3694176" y="9525"/>
                </a:lnTo>
              </a:path>
            </a:pathLst>
          </a:custGeom>
          <a:ln w="19050">
            <a:solidFill>
              <a:srgbClr val="0075A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14">
            <a:extLst>
              <a:ext uri="{FF2B5EF4-FFF2-40B4-BE49-F238E27FC236}">
                <a16:creationId xmlns="" xmlns:a16="http://schemas.microsoft.com/office/drawing/2014/main" id="{4FFD1C03-C5FA-4BF3-A1D2-70770D2FA288}"/>
              </a:ext>
            </a:extLst>
          </p:cNvPr>
          <p:cNvSpPr/>
          <p:nvPr/>
        </p:nvSpPr>
        <p:spPr>
          <a:xfrm>
            <a:off x="4951221" y="5627293"/>
            <a:ext cx="295910" cy="201295"/>
          </a:xfrm>
          <a:custGeom>
            <a:avLst/>
            <a:gdLst/>
            <a:ahLst/>
            <a:cxnLst/>
            <a:rect l="l" t="t" r="r" b="b"/>
            <a:pathLst>
              <a:path w="295910" h="201295">
                <a:moveTo>
                  <a:pt x="31241" y="0"/>
                </a:moveTo>
                <a:lnTo>
                  <a:pt x="0" y="56197"/>
                </a:lnTo>
                <a:lnTo>
                  <a:pt x="210185" y="172999"/>
                </a:lnTo>
                <a:lnTo>
                  <a:pt x="194563" y="201104"/>
                </a:lnTo>
                <a:lnTo>
                  <a:pt x="295910" y="183832"/>
                </a:lnTo>
                <a:lnTo>
                  <a:pt x="268523" y="116789"/>
                </a:lnTo>
                <a:lnTo>
                  <a:pt x="241426" y="116789"/>
                </a:lnTo>
                <a:lnTo>
                  <a:pt x="31241" y="0"/>
                </a:lnTo>
                <a:close/>
              </a:path>
              <a:path w="295910" h="201295">
                <a:moveTo>
                  <a:pt x="257048" y="88696"/>
                </a:moveTo>
                <a:lnTo>
                  <a:pt x="241426" y="116789"/>
                </a:lnTo>
                <a:lnTo>
                  <a:pt x="268523" y="116789"/>
                </a:lnTo>
                <a:lnTo>
                  <a:pt x="257048" y="88696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15">
            <a:extLst>
              <a:ext uri="{FF2B5EF4-FFF2-40B4-BE49-F238E27FC236}">
                <a16:creationId xmlns="" xmlns:a16="http://schemas.microsoft.com/office/drawing/2014/main" id="{8E7C2106-8622-4886-BAA0-3BFBFF69AA61}"/>
              </a:ext>
            </a:extLst>
          </p:cNvPr>
          <p:cNvSpPr/>
          <p:nvPr/>
        </p:nvSpPr>
        <p:spPr>
          <a:xfrm>
            <a:off x="4951221" y="5627293"/>
            <a:ext cx="295910" cy="201295"/>
          </a:xfrm>
          <a:custGeom>
            <a:avLst/>
            <a:gdLst/>
            <a:ahLst/>
            <a:cxnLst/>
            <a:rect l="l" t="t" r="r" b="b"/>
            <a:pathLst>
              <a:path w="295910" h="201295">
                <a:moveTo>
                  <a:pt x="31241" y="0"/>
                </a:moveTo>
                <a:lnTo>
                  <a:pt x="241426" y="116789"/>
                </a:lnTo>
                <a:lnTo>
                  <a:pt x="257048" y="88696"/>
                </a:lnTo>
                <a:lnTo>
                  <a:pt x="295910" y="183832"/>
                </a:lnTo>
                <a:lnTo>
                  <a:pt x="194563" y="201104"/>
                </a:lnTo>
                <a:lnTo>
                  <a:pt x="210185" y="172999"/>
                </a:lnTo>
                <a:lnTo>
                  <a:pt x="0" y="56197"/>
                </a:lnTo>
                <a:lnTo>
                  <a:pt x="31241" y="0"/>
                </a:lnTo>
                <a:close/>
              </a:path>
            </a:pathLst>
          </a:custGeom>
          <a:ln w="19049">
            <a:solidFill>
              <a:srgbClr val="3333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="" xmlns:a16="http://schemas.microsoft.com/office/drawing/2014/main" id="{7EDE88AD-C9A9-4BFC-B860-3C5B026385C5}"/>
              </a:ext>
            </a:extLst>
          </p:cNvPr>
          <p:cNvSpPr/>
          <p:nvPr/>
        </p:nvSpPr>
        <p:spPr>
          <a:xfrm>
            <a:off x="5219700" y="5859462"/>
            <a:ext cx="3178175" cy="93980"/>
          </a:xfrm>
          <a:custGeom>
            <a:avLst/>
            <a:gdLst/>
            <a:ahLst/>
            <a:cxnLst/>
            <a:rect l="l" t="t" r="r" b="b"/>
            <a:pathLst>
              <a:path w="3178175" h="93979">
                <a:moveTo>
                  <a:pt x="0" y="0"/>
                </a:moveTo>
                <a:lnTo>
                  <a:pt x="136525" y="84137"/>
                </a:lnTo>
                <a:lnTo>
                  <a:pt x="3178175" y="93662"/>
                </a:lnTo>
                <a:lnTo>
                  <a:pt x="1425575" y="55562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17">
            <a:extLst>
              <a:ext uri="{FF2B5EF4-FFF2-40B4-BE49-F238E27FC236}">
                <a16:creationId xmlns="" xmlns:a16="http://schemas.microsoft.com/office/drawing/2014/main" id="{4F223C63-3DCC-4A98-A951-2438414B050E}"/>
              </a:ext>
            </a:extLst>
          </p:cNvPr>
          <p:cNvSpPr/>
          <p:nvPr/>
        </p:nvSpPr>
        <p:spPr>
          <a:xfrm>
            <a:off x="4427473" y="1916048"/>
            <a:ext cx="1709674" cy="1060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18">
            <a:extLst>
              <a:ext uri="{FF2B5EF4-FFF2-40B4-BE49-F238E27FC236}">
                <a16:creationId xmlns="" xmlns:a16="http://schemas.microsoft.com/office/drawing/2014/main" id="{810789C6-91CA-4D7C-9BF5-130FF5FDAF33}"/>
              </a:ext>
            </a:extLst>
          </p:cNvPr>
          <p:cNvSpPr/>
          <p:nvPr/>
        </p:nvSpPr>
        <p:spPr>
          <a:xfrm>
            <a:off x="4284726" y="908050"/>
            <a:ext cx="2014855" cy="2233930"/>
          </a:xfrm>
          <a:custGeom>
            <a:avLst/>
            <a:gdLst/>
            <a:ahLst/>
            <a:cxnLst/>
            <a:rect l="l" t="t" r="r" b="b"/>
            <a:pathLst>
              <a:path w="2014854" h="2233930">
                <a:moveTo>
                  <a:pt x="0" y="335788"/>
                </a:moveTo>
                <a:lnTo>
                  <a:pt x="4392" y="281328"/>
                </a:lnTo>
                <a:lnTo>
                  <a:pt x="17108" y="229664"/>
                </a:lnTo>
                <a:lnTo>
                  <a:pt x="37458" y="181487"/>
                </a:lnTo>
                <a:lnTo>
                  <a:pt x="64751" y="137489"/>
                </a:lnTo>
                <a:lnTo>
                  <a:pt x="98297" y="98361"/>
                </a:lnTo>
                <a:lnTo>
                  <a:pt x="137406" y="64796"/>
                </a:lnTo>
                <a:lnTo>
                  <a:pt x="181388" y="37485"/>
                </a:lnTo>
                <a:lnTo>
                  <a:pt x="229550" y="17121"/>
                </a:lnTo>
                <a:lnTo>
                  <a:pt x="281205" y="4395"/>
                </a:lnTo>
                <a:lnTo>
                  <a:pt x="335661" y="0"/>
                </a:lnTo>
                <a:lnTo>
                  <a:pt x="1678686" y="0"/>
                </a:lnTo>
                <a:lnTo>
                  <a:pt x="1733145" y="4395"/>
                </a:lnTo>
                <a:lnTo>
                  <a:pt x="1784809" y="17121"/>
                </a:lnTo>
                <a:lnTo>
                  <a:pt x="1832986" y="37485"/>
                </a:lnTo>
                <a:lnTo>
                  <a:pt x="1876984" y="64796"/>
                </a:lnTo>
                <a:lnTo>
                  <a:pt x="1916112" y="98361"/>
                </a:lnTo>
                <a:lnTo>
                  <a:pt x="1949677" y="137489"/>
                </a:lnTo>
                <a:lnTo>
                  <a:pt x="1976988" y="181487"/>
                </a:lnTo>
                <a:lnTo>
                  <a:pt x="1997352" y="229664"/>
                </a:lnTo>
                <a:lnTo>
                  <a:pt x="2010078" y="281328"/>
                </a:lnTo>
                <a:lnTo>
                  <a:pt x="2014474" y="335788"/>
                </a:lnTo>
                <a:lnTo>
                  <a:pt x="2014474" y="1897888"/>
                </a:lnTo>
                <a:lnTo>
                  <a:pt x="2010078" y="1952343"/>
                </a:lnTo>
                <a:lnTo>
                  <a:pt x="1997352" y="2003998"/>
                </a:lnTo>
                <a:lnTo>
                  <a:pt x="1976988" y="2052160"/>
                </a:lnTo>
                <a:lnTo>
                  <a:pt x="1949677" y="2096142"/>
                </a:lnTo>
                <a:lnTo>
                  <a:pt x="1916112" y="2135251"/>
                </a:lnTo>
                <a:lnTo>
                  <a:pt x="1876984" y="2168797"/>
                </a:lnTo>
                <a:lnTo>
                  <a:pt x="1832986" y="2196090"/>
                </a:lnTo>
                <a:lnTo>
                  <a:pt x="1784809" y="2216440"/>
                </a:lnTo>
                <a:lnTo>
                  <a:pt x="1733145" y="2229156"/>
                </a:lnTo>
                <a:lnTo>
                  <a:pt x="1678686" y="2233549"/>
                </a:lnTo>
                <a:lnTo>
                  <a:pt x="335661" y="2233549"/>
                </a:lnTo>
                <a:lnTo>
                  <a:pt x="281205" y="2229156"/>
                </a:lnTo>
                <a:lnTo>
                  <a:pt x="229550" y="2216440"/>
                </a:lnTo>
                <a:lnTo>
                  <a:pt x="181388" y="2196090"/>
                </a:lnTo>
                <a:lnTo>
                  <a:pt x="137406" y="2168797"/>
                </a:lnTo>
                <a:lnTo>
                  <a:pt x="98298" y="2135251"/>
                </a:lnTo>
                <a:lnTo>
                  <a:pt x="64751" y="2096142"/>
                </a:lnTo>
                <a:lnTo>
                  <a:pt x="37458" y="2052160"/>
                </a:lnTo>
                <a:lnTo>
                  <a:pt x="17108" y="2003998"/>
                </a:lnTo>
                <a:lnTo>
                  <a:pt x="4392" y="1952343"/>
                </a:lnTo>
                <a:lnTo>
                  <a:pt x="0" y="1897888"/>
                </a:lnTo>
                <a:lnTo>
                  <a:pt x="0" y="335788"/>
                </a:lnTo>
                <a:close/>
              </a:path>
            </a:pathLst>
          </a:custGeom>
          <a:ln w="19050">
            <a:solidFill>
              <a:srgbClr val="0075A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19">
            <a:extLst>
              <a:ext uri="{FF2B5EF4-FFF2-40B4-BE49-F238E27FC236}">
                <a16:creationId xmlns="" xmlns:a16="http://schemas.microsoft.com/office/drawing/2014/main" id="{2D2E2FF7-991B-49E5-A445-2DD1527D00D1}"/>
              </a:ext>
            </a:extLst>
          </p:cNvPr>
          <p:cNvSpPr txBox="1"/>
          <p:nvPr/>
        </p:nvSpPr>
        <p:spPr>
          <a:xfrm>
            <a:off x="4490973" y="985011"/>
            <a:ext cx="116967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333333"/>
                </a:solidFill>
                <a:latin typeface="Arial"/>
                <a:cs typeface="Arial"/>
              </a:rPr>
              <a:t>Sedi</a:t>
            </a:r>
            <a:r>
              <a:rPr sz="1400" i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400" i="1" dirty="0">
                <a:solidFill>
                  <a:srgbClr val="333333"/>
                </a:solidFill>
                <a:latin typeface="Arial"/>
                <a:cs typeface="Arial"/>
              </a:rPr>
              <a:t>ents</a:t>
            </a:r>
            <a:r>
              <a:rPr sz="1400" i="1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333333"/>
                </a:solidFill>
                <a:latin typeface="Arial"/>
                <a:cs typeface="Arial"/>
              </a:rPr>
              <a:t>are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0">
            <a:extLst>
              <a:ext uri="{FF2B5EF4-FFF2-40B4-BE49-F238E27FC236}">
                <a16:creationId xmlns="" xmlns:a16="http://schemas.microsoft.com/office/drawing/2014/main" id="{082BB339-8DA1-4520-813B-EC61EA860AAE}"/>
              </a:ext>
            </a:extLst>
          </p:cNvPr>
          <p:cNvSpPr txBox="1"/>
          <p:nvPr/>
        </p:nvSpPr>
        <p:spPr>
          <a:xfrm>
            <a:off x="4490973" y="1198371"/>
            <a:ext cx="1732280" cy="651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1400" i="1" dirty="0">
                <a:solidFill>
                  <a:srgbClr val="333333"/>
                </a:solidFill>
                <a:latin typeface="Arial"/>
                <a:cs typeface="Arial"/>
              </a:rPr>
              <a:t>du</a:t>
            </a:r>
            <a:r>
              <a:rPr sz="1400" i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400" i="1" dirty="0">
                <a:solidFill>
                  <a:srgbClr val="333333"/>
                </a:solidFill>
                <a:latin typeface="Arial"/>
                <a:cs typeface="Arial"/>
              </a:rPr>
              <a:t>ped</a:t>
            </a:r>
            <a:r>
              <a:rPr sz="1400" i="1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333333"/>
                </a:solidFill>
                <a:latin typeface="Arial"/>
                <a:cs typeface="Arial"/>
              </a:rPr>
              <a:t>in</a:t>
            </a:r>
            <a:r>
              <a:rPr sz="1400" i="1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1400" i="1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333333"/>
                </a:solidFill>
                <a:latin typeface="Arial"/>
                <a:cs typeface="Arial"/>
              </a:rPr>
              <a:t>low</a:t>
            </a:r>
            <a:r>
              <a:rPr sz="1400" i="1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333333"/>
                </a:solidFill>
                <a:latin typeface="Arial"/>
                <a:cs typeface="Arial"/>
              </a:rPr>
              <a:t>lying area</a:t>
            </a:r>
            <a:r>
              <a:rPr sz="1400" i="1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333333"/>
                </a:solidFill>
                <a:latin typeface="Arial"/>
                <a:cs typeface="Arial"/>
              </a:rPr>
              <a:t>(ocean</a:t>
            </a:r>
            <a:r>
              <a:rPr sz="1400" i="1" spc="-10" dirty="0">
                <a:solidFill>
                  <a:srgbClr val="333333"/>
                </a:solidFill>
                <a:latin typeface="Arial"/>
                <a:cs typeface="Arial"/>
              </a:rPr>
              <a:t>/s</a:t>
            </a:r>
            <a:r>
              <a:rPr sz="1400" i="1" dirty="0">
                <a:solidFill>
                  <a:srgbClr val="333333"/>
                </a:solidFill>
                <a:latin typeface="Arial"/>
                <a:cs typeface="Arial"/>
              </a:rPr>
              <a:t>ea) </a:t>
            </a:r>
            <a:r>
              <a:rPr sz="1400" b="1" spc="-10" dirty="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sz="1400" b="1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400" b="1" spc="-10" dirty="0">
                <a:solidFill>
                  <a:srgbClr val="333333"/>
                </a:solidFill>
                <a:latin typeface="Arial"/>
                <a:cs typeface="Arial"/>
              </a:rPr>
              <a:t>po</a:t>
            </a:r>
            <a:r>
              <a:rPr sz="1400" b="1" dirty="0">
                <a:solidFill>
                  <a:srgbClr val="333333"/>
                </a:solidFill>
                <a:latin typeface="Arial"/>
                <a:cs typeface="Arial"/>
              </a:rPr>
              <a:t>siti</a:t>
            </a:r>
            <a:r>
              <a:rPr sz="1400" b="1" spc="-10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21">
            <a:extLst>
              <a:ext uri="{FF2B5EF4-FFF2-40B4-BE49-F238E27FC236}">
                <a16:creationId xmlns="" xmlns:a16="http://schemas.microsoft.com/office/drawing/2014/main" id="{CCB54860-7B9B-4BEF-B172-69DF2ACA1A01}"/>
              </a:ext>
            </a:extLst>
          </p:cNvPr>
          <p:cNvSpPr/>
          <p:nvPr/>
        </p:nvSpPr>
        <p:spPr>
          <a:xfrm>
            <a:off x="2484501" y="1916176"/>
            <a:ext cx="1487551" cy="539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22">
            <a:extLst>
              <a:ext uri="{FF2B5EF4-FFF2-40B4-BE49-F238E27FC236}">
                <a16:creationId xmlns="" xmlns:a16="http://schemas.microsoft.com/office/drawing/2014/main" id="{54908700-8D9A-4FCF-9369-0323BA558946}"/>
              </a:ext>
            </a:extLst>
          </p:cNvPr>
          <p:cNvSpPr txBox="1"/>
          <p:nvPr/>
        </p:nvSpPr>
        <p:spPr>
          <a:xfrm>
            <a:off x="2347722" y="1021588"/>
            <a:ext cx="1445260" cy="864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1400" i="1" dirty="0">
                <a:solidFill>
                  <a:srgbClr val="333333"/>
                </a:solidFill>
                <a:latin typeface="Arial"/>
                <a:cs typeface="Arial"/>
              </a:rPr>
              <a:t>Sedi</a:t>
            </a:r>
            <a:r>
              <a:rPr sz="1400" i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400" i="1" dirty="0">
                <a:solidFill>
                  <a:srgbClr val="333333"/>
                </a:solidFill>
                <a:latin typeface="Arial"/>
                <a:cs typeface="Arial"/>
              </a:rPr>
              <a:t>ents</a:t>
            </a:r>
            <a:r>
              <a:rPr sz="1400" i="1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333333"/>
                </a:solidFill>
                <a:latin typeface="Arial"/>
                <a:cs typeface="Arial"/>
              </a:rPr>
              <a:t>are transp</a:t>
            </a:r>
            <a:r>
              <a:rPr sz="1400" i="1" spc="-15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400" i="1" dirty="0">
                <a:solidFill>
                  <a:srgbClr val="333333"/>
                </a:solidFill>
                <a:latin typeface="Arial"/>
                <a:cs typeface="Arial"/>
              </a:rPr>
              <a:t>r</a:t>
            </a:r>
            <a:r>
              <a:rPr sz="1400" i="1" spc="-1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400" i="1" dirty="0">
                <a:solidFill>
                  <a:srgbClr val="333333"/>
                </a:solidFill>
                <a:latin typeface="Arial"/>
                <a:cs typeface="Arial"/>
              </a:rPr>
              <a:t>ed</a:t>
            </a:r>
            <a:r>
              <a:rPr sz="1400" i="1" spc="-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333333"/>
                </a:solidFill>
                <a:latin typeface="Arial"/>
                <a:cs typeface="Arial"/>
              </a:rPr>
              <a:t>by</a:t>
            </a:r>
            <a:r>
              <a:rPr sz="1400" i="1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333333"/>
                </a:solidFill>
                <a:latin typeface="Arial"/>
                <a:cs typeface="Arial"/>
              </a:rPr>
              <a:t>ai</a:t>
            </a:r>
            <a:r>
              <a:rPr sz="1400" i="1" spc="-75" dirty="0">
                <a:solidFill>
                  <a:srgbClr val="333333"/>
                </a:solidFill>
                <a:latin typeface="Arial"/>
                <a:cs typeface="Arial"/>
              </a:rPr>
              <a:t>r</a:t>
            </a:r>
            <a:r>
              <a:rPr sz="1400" i="1" dirty="0">
                <a:solidFill>
                  <a:srgbClr val="333333"/>
                </a:solidFill>
                <a:latin typeface="Arial"/>
                <a:cs typeface="Arial"/>
              </a:rPr>
              <a:t>, </a:t>
            </a:r>
            <a:r>
              <a:rPr sz="1400" i="1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400" i="1" dirty="0">
                <a:solidFill>
                  <a:srgbClr val="333333"/>
                </a:solidFill>
                <a:latin typeface="Arial"/>
                <a:cs typeface="Arial"/>
              </a:rPr>
              <a:t>ater</a:t>
            </a:r>
            <a:r>
              <a:rPr sz="1400" i="1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333333"/>
                </a:solidFill>
                <a:latin typeface="Arial"/>
                <a:cs typeface="Arial"/>
              </a:rPr>
              <a:t>and</a:t>
            </a:r>
            <a:r>
              <a:rPr sz="1400" i="1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333333"/>
                </a:solidFill>
                <a:latin typeface="Arial"/>
                <a:cs typeface="Arial"/>
              </a:rPr>
              <a:t>ice </a:t>
            </a:r>
            <a:r>
              <a:rPr sz="1400" b="1" dirty="0">
                <a:solidFill>
                  <a:srgbClr val="333333"/>
                </a:solidFill>
                <a:latin typeface="Arial"/>
                <a:cs typeface="Arial"/>
              </a:rPr>
              <a:t>Er</a:t>
            </a:r>
            <a:r>
              <a:rPr sz="1400" b="1" spc="-10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333333"/>
                </a:solidFill>
                <a:latin typeface="Arial"/>
                <a:cs typeface="Arial"/>
              </a:rPr>
              <a:t>si</a:t>
            </a:r>
            <a:r>
              <a:rPr sz="1400" b="1" spc="-10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23">
            <a:extLst>
              <a:ext uri="{FF2B5EF4-FFF2-40B4-BE49-F238E27FC236}">
                <a16:creationId xmlns="" xmlns:a16="http://schemas.microsoft.com/office/drawing/2014/main" id="{C4DC8F1B-E5FA-42A9-96B5-A392D85214D8}"/>
              </a:ext>
            </a:extLst>
          </p:cNvPr>
          <p:cNvSpPr/>
          <p:nvPr/>
        </p:nvSpPr>
        <p:spPr>
          <a:xfrm>
            <a:off x="2268601" y="908050"/>
            <a:ext cx="1943100" cy="2233930"/>
          </a:xfrm>
          <a:custGeom>
            <a:avLst/>
            <a:gdLst/>
            <a:ahLst/>
            <a:cxnLst/>
            <a:rect l="l" t="t" r="r" b="b"/>
            <a:pathLst>
              <a:path w="1943100" h="2233930">
                <a:moveTo>
                  <a:pt x="0" y="323850"/>
                </a:moveTo>
                <a:lnTo>
                  <a:pt x="4236" y="271329"/>
                </a:lnTo>
                <a:lnTo>
                  <a:pt x="16501" y="221504"/>
                </a:lnTo>
                <a:lnTo>
                  <a:pt x="36131" y="175040"/>
                </a:lnTo>
                <a:lnTo>
                  <a:pt x="62459" y="132606"/>
                </a:lnTo>
                <a:lnTo>
                  <a:pt x="94821" y="94869"/>
                </a:lnTo>
                <a:lnTo>
                  <a:pt x="132551" y="62496"/>
                </a:lnTo>
                <a:lnTo>
                  <a:pt x="174984" y="36155"/>
                </a:lnTo>
                <a:lnTo>
                  <a:pt x="221455" y="16514"/>
                </a:lnTo>
                <a:lnTo>
                  <a:pt x="271299" y="4239"/>
                </a:lnTo>
                <a:lnTo>
                  <a:pt x="323850" y="0"/>
                </a:lnTo>
                <a:lnTo>
                  <a:pt x="1619123" y="0"/>
                </a:lnTo>
                <a:lnTo>
                  <a:pt x="1671677" y="4239"/>
                </a:lnTo>
                <a:lnTo>
                  <a:pt x="1721530" y="16514"/>
                </a:lnTo>
                <a:lnTo>
                  <a:pt x="1768015" y="36155"/>
                </a:lnTo>
                <a:lnTo>
                  <a:pt x="1810466" y="62496"/>
                </a:lnTo>
                <a:lnTo>
                  <a:pt x="1848215" y="94869"/>
                </a:lnTo>
                <a:lnTo>
                  <a:pt x="1880595" y="132606"/>
                </a:lnTo>
                <a:lnTo>
                  <a:pt x="1906941" y="175040"/>
                </a:lnTo>
                <a:lnTo>
                  <a:pt x="1926584" y="221504"/>
                </a:lnTo>
                <a:lnTo>
                  <a:pt x="1938860" y="271329"/>
                </a:lnTo>
                <a:lnTo>
                  <a:pt x="1943100" y="323850"/>
                </a:lnTo>
                <a:lnTo>
                  <a:pt x="1943100" y="1909699"/>
                </a:lnTo>
                <a:lnTo>
                  <a:pt x="1938860" y="1962249"/>
                </a:lnTo>
                <a:lnTo>
                  <a:pt x="1926584" y="2012093"/>
                </a:lnTo>
                <a:lnTo>
                  <a:pt x="1906941" y="2058564"/>
                </a:lnTo>
                <a:lnTo>
                  <a:pt x="1880595" y="2100997"/>
                </a:lnTo>
                <a:lnTo>
                  <a:pt x="1848215" y="2138727"/>
                </a:lnTo>
                <a:lnTo>
                  <a:pt x="1810466" y="2171089"/>
                </a:lnTo>
                <a:lnTo>
                  <a:pt x="1768015" y="2197417"/>
                </a:lnTo>
                <a:lnTo>
                  <a:pt x="1721530" y="2217047"/>
                </a:lnTo>
                <a:lnTo>
                  <a:pt x="1671677" y="2229312"/>
                </a:lnTo>
                <a:lnTo>
                  <a:pt x="1619123" y="2233549"/>
                </a:lnTo>
                <a:lnTo>
                  <a:pt x="323850" y="2233549"/>
                </a:lnTo>
                <a:lnTo>
                  <a:pt x="271299" y="2229312"/>
                </a:lnTo>
                <a:lnTo>
                  <a:pt x="221455" y="2217047"/>
                </a:lnTo>
                <a:lnTo>
                  <a:pt x="174984" y="2197417"/>
                </a:lnTo>
                <a:lnTo>
                  <a:pt x="132551" y="2171089"/>
                </a:lnTo>
                <a:lnTo>
                  <a:pt x="94821" y="2138727"/>
                </a:lnTo>
                <a:lnTo>
                  <a:pt x="62459" y="2100997"/>
                </a:lnTo>
                <a:lnTo>
                  <a:pt x="36131" y="2058564"/>
                </a:lnTo>
                <a:lnTo>
                  <a:pt x="16501" y="2012093"/>
                </a:lnTo>
                <a:lnTo>
                  <a:pt x="4236" y="1962249"/>
                </a:lnTo>
                <a:lnTo>
                  <a:pt x="0" y="1909699"/>
                </a:lnTo>
                <a:lnTo>
                  <a:pt x="0" y="323850"/>
                </a:lnTo>
                <a:close/>
              </a:path>
            </a:pathLst>
          </a:custGeom>
          <a:ln w="19050">
            <a:solidFill>
              <a:srgbClr val="0075A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24">
            <a:extLst>
              <a:ext uri="{FF2B5EF4-FFF2-40B4-BE49-F238E27FC236}">
                <a16:creationId xmlns="" xmlns:a16="http://schemas.microsoft.com/office/drawing/2014/main" id="{0169A6D4-213A-4AA7-B6DF-157C759A5063}"/>
              </a:ext>
            </a:extLst>
          </p:cNvPr>
          <p:cNvSpPr/>
          <p:nvPr/>
        </p:nvSpPr>
        <p:spPr>
          <a:xfrm>
            <a:off x="2484501" y="2420937"/>
            <a:ext cx="1489075" cy="5603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25">
            <a:extLst>
              <a:ext uri="{FF2B5EF4-FFF2-40B4-BE49-F238E27FC236}">
                <a16:creationId xmlns="" xmlns:a16="http://schemas.microsoft.com/office/drawing/2014/main" id="{1A62C1BF-A74E-40D9-97E5-049CBF2FB761}"/>
              </a:ext>
            </a:extLst>
          </p:cNvPr>
          <p:cNvSpPr/>
          <p:nvPr/>
        </p:nvSpPr>
        <p:spPr>
          <a:xfrm>
            <a:off x="3503676" y="5029200"/>
            <a:ext cx="109855" cy="98425"/>
          </a:xfrm>
          <a:custGeom>
            <a:avLst/>
            <a:gdLst/>
            <a:ahLst/>
            <a:cxnLst/>
            <a:rect l="l" t="t" r="r" b="b"/>
            <a:pathLst>
              <a:path w="109854" h="98425">
                <a:moveTo>
                  <a:pt x="29718" y="0"/>
                </a:moveTo>
                <a:lnTo>
                  <a:pt x="0" y="66801"/>
                </a:lnTo>
                <a:lnTo>
                  <a:pt x="42037" y="98425"/>
                </a:lnTo>
                <a:lnTo>
                  <a:pt x="109474" y="85470"/>
                </a:lnTo>
                <a:lnTo>
                  <a:pt x="79628" y="13969"/>
                </a:lnTo>
                <a:lnTo>
                  <a:pt x="29718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26">
            <a:extLst>
              <a:ext uri="{FF2B5EF4-FFF2-40B4-BE49-F238E27FC236}">
                <a16:creationId xmlns="" xmlns:a16="http://schemas.microsoft.com/office/drawing/2014/main" id="{61009A9F-B6DD-4906-A31E-B1A147892604}"/>
              </a:ext>
            </a:extLst>
          </p:cNvPr>
          <p:cNvSpPr/>
          <p:nvPr/>
        </p:nvSpPr>
        <p:spPr>
          <a:xfrm>
            <a:off x="3503676" y="5029200"/>
            <a:ext cx="109855" cy="98425"/>
          </a:xfrm>
          <a:custGeom>
            <a:avLst/>
            <a:gdLst/>
            <a:ahLst/>
            <a:cxnLst/>
            <a:rect l="l" t="t" r="r" b="b"/>
            <a:pathLst>
              <a:path w="109854" h="98425">
                <a:moveTo>
                  <a:pt x="29718" y="0"/>
                </a:moveTo>
                <a:lnTo>
                  <a:pt x="0" y="66801"/>
                </a:lnTo>
                <a:lnTo>
                  <a:pt x="42037" y="98425"/>
                </a:lnTo>
                <a:lnTo>
                  <a:pt x="109474" y="85470"/>
                </a:lnTo>
                <a:lnTo>
                  <a:pt x="79628" y="13969"/>
                </a:lnTo>
                <a:lnTo>
                  <a:pt x="29718" y="0"/>
                </a:lnTo>
                <a:close/>
              </a:path>
            </a:pathLst>
          </a:custGeom>
          <a:ln w="19050">
            <a:solidFill>
              <a:srgbClr val="3333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27">
            <a:extLst>
              <a:ext uri="{FF2B5EF4-FFF2-40B4-BE49-F238E27FC236}">
                <a16:creationId xmlns="" xmlns:a16="http://schemas.microsoft.com/office/drawing/2014/main" id="{A52CCF6B-2AAD-4260-A2EC-EB2F9857CD86}"/>
              </a:ext>
            </a:extLst>
          </p:cNvPr>
          <p:cNvSpPr/>
          <p:nvPr/>
        </p:nvSpPr>
        <p:spPr>
          <a:xfrm>
            <a:off x="3605276" y="5057775"/>
            <a:ext cx="198755" cy="168275"/>
          </a:xfrm>
          <a:custGeom>
            <a:avLst/>
            <a:gdLst/>
            <a:ahLst/>
            <a:cxnLst/>
            <a:rect l="l" t="t" r="r" b="b"/>
            <a:pathLst>
              <a:path w="198754" h="168275">
                <a:moveTo>
                  <a:pt x="53975" y="0"/>
                </a:moveTo>
                <a:lnTo>
                  <a:pt x="0" y="114300"/>
                </a:lnTo>
                <a:lnTo>
                  <a:pt x="76073" y="168275"/>
                </a:lnTo>
                <a:lnTo>
                  <a:pt x="198374" y="146050"/>
                </a:lnTo>
                <a:lnTo>
                  <a:pt x="144399" y="23749"/>
                </a:lnTo>
                <a:lnTo>
                  <a:pt x="53975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28">
            <a:extLst>
              <a:ext uri="{FF2B5EF4-FFF2-40B4-BE49-F238E27FC236}">
                <a16:creationId xmlns="" xmlns:a16="http://schemas.microsoft.com/office/drawing/2014/main" id="{BD61C57B-E80F-4068-B9CC-A3A519621429}"/>
              </a:ext>
            </a:extLst>
          </p:cNvPr>
          <p:cNvSpPr/>
          <p:nvPr/>
        </p:nvSpPr>
        <p:spPr>
          <a:xfrm>
            <a:off x="3605276" y="5057775"/>
            <a:ext cx="198755" cy="168275"/>
          </a:xfrm>
          <a:custGeom>
            <a:avLst/>
            <a:gdLst/>
            <a:ahLst/>
            <a:cxnLst/>
            <a:rect l="l" t="t" r="r" b="b"/>
            <a:pathLst>
              <a:path w="198754" h="168275">
                <a:moveTo>
                  <a:pt x="53975" y="0"/>
                </a:moveTo>
                <a:lnTo>
                  <a:pt x="0" y="114300"/>
                </a:lnTo>
                <a:lnTo>
                  <a:pt x="76073" y="168275"/>
                </a:lnTo>
                <a:lnTo>
                  <a:pt x="198374" y="146050"/>
                </a:lnTo>
                <a:lnTo>
                  <a:pt x="144399" y="23749"/>
                </a:lnTo>
                <a:lnTo>
                  <a:pt x="53975" y="0"/>
                </a:lnTo>
                <a:close/>
              </a:path>
            </a:pathLst>
          </a:custGeom>
          <a:ln w="19050">
            <a:solidFill>
              <a:srgbClr val="3333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29">
            <a:extLst>
              <a:ext uri="{FF2B5EF4-FFF2-40B4-BE49-F238E27FC236}">
                <a16:creationId xmlns="" xmlns:a16="http://schemas.microsoft.com/office/drawing/2014/main" id="{794C79EA-9A96-4910-A9CB-5E04D4FFE74A}"/>
              </a:ext>
            </a:extLst>
          </p:cNvPr>
          <p:cNvSpPr/>
          <p:nvPr/>
        </p:nvSpPr>
        <p:spPr>
          <a:xfrm>
            <a:off x="3589401" y="4953000"/>
            <a:ext cx="93980" cy="66675"/>
          </a:xfrm>
          <a:custGeom>
            <a:avLst/>
            <a:gdLst/>
            <a:ahLst/>
            <a:cxnLst/>
            <a:rect l="l" t="t" r="r" b="b"/>
            <a:pathLst>
              <a:path w="93979" h="66675">
                <a:moveTo>
                  <a:pt x="25400" y="0"/>
                </a:moveTo>
                <a:lnTo>
                  <a:pt x="0" y="45338"/>
                </a:lnTo>
                <a:lnTo>
                  <a:pt x="35940" y="66675"/>
                </a:lnTo>
                <a:lnTo>
                  <a:pt x="93599" y="57912"/>
                </a:lnTo>
                <a:lnTo>
                  <a:pt x="68072" y="9398"/>
                </a:lnTo>
                <a:lnTo>
                  <a:pt x="25400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0">
            <a:extLst>
              <a:ext uri="{FF2B5EF4-FFF2-40B4-BE49-F238E27FC236}">
                <a16:creationId xmlns="" xmlns:a16="http://schemas.microsoft.com/office/drawing/2014/main" id="{02A5E20B-0AD7-40F4-BB48-185810E7AE8E}"/>
              </a:ext>
            </a:extLst>
          </p:cNvPr>
          <p:cNvSpPr/>
          <p:nvPr/>
        </p:nvSpPr>
        <p:spPr>
          <a:xfrm>
            <a:off x="3589401" y="4953000"/>
            <a:ext cx="93980" cy="66675"/>
          </a:xfrm>
          <a:custGeom>
            <a:avLst/>
            <a:gdLst/>
            <a:ahLst/>
            <a:cxnLst/>
            <a:rect l="l" t="t" r="r" b="b"/>
            <a:pathLst>
              <a:path w="93979" h="66675">
                <a:moveTo>
                  <a:pt x="25400" y="0"/>
                </a:moveTo>
                <a:lnTo>
                  <a:pt x="0" y="45338"/>
                </a:lnTo>
                <a:lnTo>
                  <a:pt x="35940" y="66675"/>
                </a:lnTo>
                <a:lnTo>
                  <a:pt x="93599" y="57912"/>
                </a:lnTo>
                <a:lnTo>
                  <a:pt x="68072" y="9398"/>
                </a:lnTo>
                <a:lnTo>
                  <a:pt x="25400" y="0"/>
                </a:lnTo>
                <a:close/>
              </a:path>
            </a:pathLst>
          </a:custGeom>
          <a:ln w="19050">
            <a:solidFill>
              <a:srgbClr val="3333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31">
            <a:extLst>
              <a:ext uri="{FF2B5EF4-FFF2-40B4-BE49-F238E27FC236}">
                <a16:creationId xmlns="" xmlns:a16="http://schemas.microsoft.com/office/drawing/2014/main" id="{5B782BE2-67AC-47DE-A0FC-3D211817668D}"/>
              </a:ext>
            </a:extLst>
          </p:cNvPr>
          <p:cNvSpPr/>
          <p:nvPr/>
        </p:nvSpPr>
        <p:spPr>
          <a:xfrm>
            <a:off x="3398901" y="4791075"/>
            <a:ext cx="93980" cy="66675"/>
          </a:xfrm>
          <a:custGeom>
            <a:avLst/>
            <a:gdLst/>
            <a:ahLst/>
            <a:cxnLst/>
            <a:rect l="l" t="t" r="r" b="b"/>
            <a:pathLst>
              <a:path w="93979" h="66675">
                <a:moveTo>
                  <a:pt x="25400" y="0"/>
                </a:moveTo>
                <a:lnTo>
                  <a:pt x="0" y="45338"/>
                </a:lnTo>
                <a:lnTo>
                  <a:pt x="35940" y="66675"/>
                </a:lnTo>
                <a:lnTo>
                  <a:pt x="93599" y="57912"/>
                </a:lnTo>
                <a:lnTo>
                  <a:pt x="68072" y="9398"/>
                </a:lnTo>
                <a:lnTo>
                  <a:pt x="25400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32">
            <a:extLst>
              <a:ext uri="{FF2B5EF4-FFF2-40B4-BE49-F238E27FC236}">
                <a16:creationId xmlns="" xmlns:a16="http://schemas.microsoft.com/office/drawing/2014/main" id="{E038B149-DAC9-442F-9E3A-501A9D7EF014}"/>
              </a:ext>
            </a:extLst>
          </p:cNvPr>
          <p:cNvSpPr/>
          <p:nvPr/>
        </p:nvSpPr>
        <p:spPr>
          <a:xfrm>
            <a:off x="3398901" y="4791075"/>
            <a:ext cx="93980" cy="66675"/>
          </a:xfrm>
          <a:custGeom>
            <a:avLst/>
            <a:gdLst/>
            <a:ahLst/>
            <a:cxnLst/>
            <a:rect l="l" t="t" r="r" b="b"/>
            <a:pathLst>
              <a:path w="93979" h="66675">
                <a:moveTo>
                  <a:pt x="25400" y="0"/>
                </a:moveTo>
                <a:lnTo>
                  <a:pt x="0" y="45338"/>
                </a:lnTo>
                <a:lnTo>
                  <a:pt x="35940" y="66675"/>
                </a:lnTo>
                <a:lnTo>
                  <a:pt x="93599" y="57912"/>
                </a:lnTo>
                <a:lnTo>
                  <a:pt x="68072" y="9398"/>
                </a:lnTo>
                <a:lnTo>
                  <a:pt x="25400" y="0"/>
                </a:lnTo>
                <a:close/>
              </a:path>
            </a:pathLst>
          </a:custGeom>
          <a:ln w="19050">
            <a:solidFill>
              <a:srgbClr val="3333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33">
            <a:extLst>
              <a:ext uri="{FF2B5EF4-FFF2-40B4-BE49-F238E27FC236}">
                <a16:creationId xmlns="" xmlns:a16="http://schemas.microsoft.com/office/drawing/2014/main" id="{FE532066-2CB9-4717-AE60-F9BE6511EC36}"/>
              </a:ext>
            </a:extLst>
          </p:cNvPr>
          <p:cNvSpPr/>
          <p:nvPr/>
        </p:nvSpPr>
        <p:spPr>
          <a:xfrm>
            <a:off x="3456051" y="4921250"/>
            <a:ext cx="93980" cy="66675"/>
          </a:xfrm>
          <a:custGeom>
            <a:avLst/>
            <a:gdLst/>
            <a:ahLst/>
            <a:cxnLst/>
            <a:rect l="l" t="t" r="r" b="b"/>
            <a:pathLst>
              <a:path w="93979" h="66675">
                <a:moveTo>
                  <a:pt x="25400" y="0"/>
                </a:moveTo>
                <a:lnTo>
                  <a:pt x="0" y="45338"/>
                </a:lnTo>
                <a:lnTo>
                  <a:pt x="35940" y="66675"/>
                </a:lnTo>
                <a:lnTo>
                  <a:pt x="93599" y="57912"/>
                </a:lnTo>
                <a:lnTo>
                  <a:pt x="68072" y="9398"/>
                </a:lnTo>
                <a:lnTo>
                  <a:pt x="25400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34">
            <a:extLst>
              <a:ext uri="{FF2B5EF4-FFF2-40B4-BE49-F238E27FC236}">
                <a16:creationId xmlns="" xmlns:a16="http://schemas.microsoft.com/office/drawing/2014/main" id="{38A9D12F-7EAB-47DA-BE05-72FFCF050F5A}"/>
              </a:ext>
            </a:extLst>
          </p:cNvPr>
          <p:cNvSpPr/>
          <p:nvPr/>
        </p:nvSpPr>
        <p:spPr>
          <a:xfrm>
            <a:off x="3456051" y="4921250"/>
            <a:ext cx="93980" cy="66675"/>
          </a:xfrm>
          <a:custGeom>
            <a:avLst/>
            <a:gdLst/>
            <a:ahLst/>
            <a:cxnLst/>
            <a:rect l="l" t="t" r="r" b="b"/>
            <a:pathLst>
              <a:path w="93979" h="66675">
                <a:moveTo>
                  <a:pt x="25400" y="0"/>
                </a:moveTo>
                <a:lnTo>
                  <a:pt x="0" y="45338"/>
                </a:lnTo>
                <a:lnTo>
                  <a:pt x="35940" y="66675"/>
                </a:lnTo>
                <a:lnTo>
                  <a:pt x="93599" y="57912"/>
                </a:lnTo>
                <a:lnTo>
                  <a:pt x="68072" y="9398"/>
                </a:lnTo>
                <a:lnTo>
                  <a:pt x="25400" y="0"/>
                </a:lnTo>
                <a:close/>
              </a:path>
            </a:pathLst>
          </a:custGeom>
          <a:ln w="19050">
            <a:solidFill>
              <a:srgbClr val="3333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35">
            <a:extLst>
              <a:ext uri="{FF2B5EF4-FFF2-40B4-BE49-F238E27FC236}">
                <a16:creationId xmlns="" xmlns:a16="http://schemas.microsoft.com/office/drawing/2014/main" id="{D0D3CF22-1D83-4FCD-99C3-1FAC98DD5EA4}"/>
              </a:ext>
            </a:extLst>
          </p:cNvPr>
          <p:cNvSpPr/>
          <p:nvPr/>
        </p:nvSpPr>
        <p:spPr>
          <a:xfrm>
            <a:off x="3749675" y="5356225"/>
            <a:ext cx="936625" cy="380365"/>
          </a:xfrm>
          <a:custGeom>
            <a:avLst/>
            <a:gdLst/>
            <a:ahLst/>
            <a:cxnLst/>
            <a:rect l="l" t="t" r="r" b="b"/>
            <a:pathLst>
              <a:path w="936625" h="380364">
                <a:moveTo>
                  <a:pt x="0" y="0"/>
                </a:moveTo>
                <a:lnTo>
                  <a:pt x="6471" y="46594"/>
                </a:lnTo>
                <a:lnTo>
                  <a:pt x="14325" y="91428"/>
                </a:lnTo>
                <a:lnTo>
                  <a:pt x="24946" y="132495"/>
                </a:lnTo>
                <a:lnTo>
                  <a:pt x="39716" y="167790"/>
                </a:lnTo>
                <a:lnTo>
                  <a:pt x="68255" y="202402"/>
                </a:lnTo>
                <a:lnTo>
                  <a:pt x="110103" y="215921"/>
                </a:lnTo>
                <a:lnTo>
                  <a:pt x="123133" y="214577"/>
                </a:lnTo>
                <a:lnTo>
                  <a:pt x="167196" y="202114"/>
                </a:lnTo>
                <a:lnTo>
                  <a:pt x="216246" y="181749"/>
                </a:lnTo>
                <a:lnTo>
                  <a:pt x="233154" y="174259"/>
                </a:lnTo>
                <a:lnTo>
                  <a:pt x="250145" y="166794"/>
                </a:lnTo>
                <a:lnTo>
                  <a:pt x="300437" y="146814"/>
                </a:lnTo>
                <a:lnTo>
                  <a:pt x="347232" y="135199"/>
                </a:lnTo>
                <a:lnTo>
                  <a:pt x="361503" y="134240"/>
                </a:lnTo>
                <a:lnTo>
                  <a:pt x="374915" y="135115"/>
                </a:lnTo>
                <a:lnTo>
                  <a:pt x="418582" y="159577"/>
                </a:lnTo>
                <a:lnTo>
                  <a:pt x="443027" y="195683"/>
                </a:lnTo>
                <a:lnTo>
                  <a:pt x="463961" y="240162"/>
                </a:lnTo>
                <a:lnTo>
                  <a:pt x="470725" y="255778"/>
                </a:lnTo>
                <a:lnTo>
                  <a:pt x="477584" y="271404"/>
                </a:lnTo>
                <a:lnTo>
                  <a:pt x="499947" y="316055"/>
                </a:lnTo>
                <a:lnTo>
                  <a:pt x="527535" y="352538"/>
                </a:lnTo>
                <a:lnTo>
                  <a:pt x="563626" y="374650"/>
                </a:lnTo>
                <a:lnTo>
                  <a:pt x="612855" y="380334"/>
                </a:lnTo>
                <a:lnTo>
                  <a:pt x="632141" y="379425"/>
                </a:lnTo>
                <a:lnTo>
                  <a:pt x="673709" y="374264"/>
                </a:lnTo>
                <a:lnTo>
                  <a:pt x="717799" y="365607"/>
                </a:lnTo>
                <a:lnTo>
                  <a:pt x="762650" y="354607"/>
                </a:lnTo>
                <a:lnTo>
                  <a:pt x="806499" y="342417"/>
                </a:lnTo>
                <a:lnTo>
                  <a:pt x="847584" y="330188"/>
                </a:lnTo>
                <a:lnTo>
                  <a:pt x="866538" y="324420"/>
                </a:lnTo>
                <a:lnTo>
                  <a:pt x="884141" y="319074"/>
                </a:lnTo>
                <a:lnTo>
                  <a:pt x="900171" y="314295"/>
                </a:lnTo>
                <a:lnTo>
                  <a:pt x="914409" y="310227"/>
                </a:lnTo>
                <a:lnTo>
                  <a:pt x="926633" y="307014"/>
                </a:lnTo>
                <a:lnTo>
                  <a:pt x="936625" y="304800"/>
                </a:lnTo>
              </a:path>
            </a:pathLst>
          </a:custGeom>
          <a:ln w="57150">
            <a:solidFill>
              <a:srgbClr val="0075A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36">
            <a:extLst>
              <a:ext uri="{FF2B5EF4-FFF2-40B4-BE49-F238E27FC236}">
                <a16:creationId xmlns="" xmlns:a16="http://schemas.microsoft.com/office/drawing/2014/main" id="{47837E6C-226A-485A-929B-ED10E5C7FCBF}"/>
              </a:ext>
            </a:extLst>
          </p:cNvPr>
          <p:cNvSpPr/>
          <p:nvPr/>
        </p:nvSpPr>
        <p:spPr>
          <a:xfrm>
            <a:off x="3896995" y="5038254"/>
            <a:ext cx="605790" cy="281305"/>
          </a:xfrm>
          <a:custGeom>
            <a:avLst/>
            <a:gdLst/>
            <a:ahLst/>
            <a:cxnLst/>
            <a:rect l="l" t="t" r="r" b="b"/>
            <a:pathLst>
              <a:path w="605789" h="281304">
                <a:moveTo>
                  <a:pt x="0" y="223736"/>
                </a:moveTo>
                <a:lnTo>
                  <a:pt x="37469" y="233557"/>
                </a:lnTo>
                <a:lnTo>
                  <a:pt x="74859" y="243110"/>
                </a:lnTo>
                <a:lnTo>
                  <a:pt x="112000" y="252136"/>
                </a:lnTo>
                <a:lnTo>
                  <a:pt x="166868" y="264118"/>
                </a:lnTo>
                <a:lnTo>
                  <a:pt x="220214" y="273452"/>
                </a:lnTo>
                <a:lnTo>
                  <a:pt x="271462" y="279261"/>
                </a:lnTo>
                <a:lnTo>
                  <a:pt x="304177" y="280742"/>
                </a:lnTo>
                <a:lnTo>
                  <a:pt x="320035" y="280668"/>
                </a:lnTo>
                <a:lnTo>
                  <a:pt x="365722" y="276764"/>
                </a:lnTo>
                <a:lnTo>
                  <a:pt x="412149" y="266703"/>
                </a:lnTo>
                <a:lnTo>
                  <a:pt x="458504" y="251463"/>
                </a:lnTo>
                <a:lnTo>
                  <a:pt x="502380" y="232435"/>
                </a:lnTo>
                <a:lnTo>
                  <a:pt x="541369" y="211007"/>
                </a:lnTo>
                <a:lnTo>
                  <a:pt x="573065" y="188567"/>
                </a:lnTo>
                <a:lnTo>
                  <a:pt x="599820" y="159474"/>
                </a:lnTo>
                <a:lnTo>
                  <a:pt x="605194" y="140985"/>
                </a:lnTo>
                <a:lnTo>
                  <a:pt x="604943" y="130523"/>
                </a:lnTo>
                <a:lnTo>
                  <a:pt x="588859" y="84544"/>
                </a:lnTo>
                <a:lnTo>
                  <a:pt x="566370" y="50505"/>
                </a:lnTo>
                <a:lnTo>
                  <a:pt x="540737" y="21973"/>
                </a:lnTo>
                <a:lnTo>
                  <a:pt x="507070" y="620"/>
                </a:lnTo>
                <a:lnTo>
                  <a:pt x="495822" y="0"/>
                </a:lnTo>
                <a:lnTo>
                  <a:pt x="483754" y="1431"/>
                </a:lnTo>
                <a:lnTo>
                  <a:pt x="445898" y="15339"/>
                </a:lnTo>
                <a:lnTo>
                  <a:pt x="412414" y="38014"/>
                </a:lnTo>
                <a:lnTo>
                  <a:pt x="390649" y="71089"/>
                </a:lnTo>
                <a:lnTo>
                  <a:pt x="402579" y="109847"/>
                </a:lnTo>
                <a:lnTo>
                  <a:pt x="425279" y="141109"/>
                </a:lnTo>
                <a:lnTo>
                  <a:pt x="454520" y="173083"/>
                </a:lnTo>
              </a:path>
            </a:pathLst>
          </a:custGeom>
          <a:ln w="19050">
            <a:solidFill>
              <a:srgbClr val="0075A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37">
            <a:extLst>
              <a:ext uri="{FF2B5EF4-FFF2-40B4-BE49-F238E27FC236}">
                <a16:creationId xmlns="" xmlns:a16="http://schemas.microsoft.com/office/drawing/2014/main" id="{7DBBF03B-FFD0-4922-8D2D-838A1C3B9A91}"/>
              </a:ext>
            </a:extLst>
          </p:cNvPr>
          <p:cNvSpPr/>
          <p:nvPr/>
        </p:nvSpPr>
        <p:spPr>
          <a:xfrm>
            <a:off x="4152519" y="5127169"/>
            <a:ext cx="605790" cy="281305"/>
          </a:xfrm>
          <a:custGeom>
            <a:avLst/>
            <a:gdLst/>
            <a:ahLst/>
            <a:cxnLst/>
            <a:rect l="l" t="t" r="r" b="b"/>
            <a:pathLst>
              <a:path w="605789" h="281304">
                <a:moveTo>
                  <a:pt x="0" y="223721"/>
                </a:moveTo>
                <a:lnTo>
                  <a:pt x="37473" y="233542"/>
                </a:lnTo>
                <a:lnTo>
                  <a:pt x="74873" y="243095"/>
                </a:lnTo>
                <a:lnTo>
                  <a:pt x="112027" y="252121"/>
                </a:lnTo>
                <a:lnTo>
                  <a:pt x="166922" y="264103"/>
                </a:lnTo>
                <a:lnTo>
                  <a:pt x="220297" y="273437"/>
                </a:lnTo>
                <a:lnTo>
                  <a:pt x="271569" y="279246"/>
                </a:lnTo>
                <a:lnTo>
                  <a:pt x="304296" y="280727"/>
                </a:lnTo>
                <a:lnTo>
                  <a:pt x="320158" y="280653"/>
                </a:lnTo>
                <a:lnTo>
                  <a:pt x="365849" y="276749"/>
                </a:lnTo>
                <a:lnTo>
                  <a:pt x="412275" y="266688"/>
                </a:lnTo>
                <a:lnTo>
                  <a:pt x="458626" y="251449"/>
                </a:lnTo>
                <a:lnTo>
                  <a:pt x="502491" y="232421"/>
                </a:lnTo>
                <a:lnTo>
                  <a:pt x="541461" y="210992"/>
                </a:lnTo>
                <a:lnTo>
                  <a:pt x="573127" y="188552"/>
                </a:lnTo>
                <a:lnTo>
                  <a:pt x="599820" y="159459"/>
                </a:lnTo>
                <a:lnTo>
                  <a:pt x="605234" y="140978"/>
                </a:lnTo>
                <a:lnTo>
                  <a:pt x="605001" y="130521"/>
                </a:lnTo>
                <a:lnTo>
                  <a:pt x="588979" y="84562"/>
                </a:lnTo>
                <a:lnTo>
                  <a:pt x="566522" y="50533"/>
                </a:lnTo>
                <a:lnTo>
                  <a:pt x="540907" y="22000"/>
                </a:lnTo>
                <a:lnTo>
                  <a:pt x="507235" y="625"/>
                </a:lnTo>
                <a:lnTo>
                  <a:pt x="495982" y="0"/>
                </a:lnTo>
                <a:lnTo>
                  <a:pt x="483912" y="1425"/>
                </a:lnTo>
                <a:lnTo>
                  <a:pt x="446055" y="15316"/>
                </a:lnTo>
                <a:lnTo>
                  <a:pt x="412569" y="37976"/>
                </a:lnTo>
                <a:lnTo>
                  <a:pt x="390784" y="71050"/>
                </a:lnTo>
                <a:lnTo>
                  <a:pt x="402664" y="109817"/>
                </a:lnTo>
                <a:lnTo>
                  <a:pt x="425336" y="141076"/>
                </a:lnTo>
                <a:lnTo>
                  <a:pt x="454601" y="173045"/>
                </a:lnTo>
              </a:path>
            </a:pathLst>
          </a:custGeom>
          <a:ln w="19050">
            <a:solidFill>
              <a:srgbClr val="0075A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38">
            <a:extLst>
              <a:ext uri="{FF2B5EF4-FFF2-40B4-BE49-F238E27FC236}">
                <a16:creationId xmlns="" xmlns:a16="http://schemas.microsoft.com/office/drawing/2014/main" id="{1A1AE245-F0F0-4082-B9FB-68AB3862F23B}"/>
              </a:ext>
            </a:extLst>
          </p:cNvPr>
          <p:cNvSpPr/>
          <p:nvPr/>
        </p:nvSpPr>
        <p:spPr>
          <a:xfrm>
            <a:off x="4446651" y="4992623"/>
            <a:ext cx="50800" cy="43180"/>
          </a:xfrm>
          <a:custGeom>
            <a:avLst/>
            <a:gdLst/>
            <a:ahLst/>
            <a:cxnLst/>
            <a:rect l="l" t="t" r="r" b="b"/>
            <a:pathLst>
              <a:path w="50800" h="43179">
                <a:moveTo>
                  <a:pt x="13715" y="0"/>
                </a:moveTo>
                <a:lnTo>
                  <a:pt x="0" y="29209"/>
                </a:lnTo>
                <a:lnTo>
                  <a:pt x="19431" y="42925"/>
                </a:lnTo>
                <a:lnTo>
                  <a:pt x="50800" y="37211"/>
                </a:lnTo>
                <a:lnTo>
                  <a:pt x="36957" y="6095"/>
                </a:lnTo>
                <a:lnTo>
                  <a:pt x="13715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39">
            <a:extLst>
              <a:ext uri="{FF2B5EF4-FFF2-40B4-BE49-F238E27FC236}">
                <a16:creationId xmlns="" xmlns:a16="http://schemas.microsoft.com/office/drawing/2014/main" id="{2F9C71B8-7605-4097-912B-B3A34C4DC09F}"/>
              </a:ext>
            </a:extLst>
          </p:cNvPr>
          <p:cNvSpPr/>
          <p:nvPr/>
        </p:nvSpPr>
        <p:spPr>
          <a:xfrm>
            <a:off x="4446651" y="4992623"/>
            <a:ext cx="50800" cy="43180"/>
          </a:xfrm>
          <a:custGeom>
            <a:avLst/>
            <a:gdLst/>
            <a:ahLst/>
            <a:cxnLst/>
            <a:rect l="l" t="t" r="r" b="b"/>
            <a:pathLst>
              <a:path w="50800" h="43179">
                <a:moveTo>
                  <a:pt x="13715" y="0"/>
                </a:moveTo>
                <a:lnTo>
                  <a:pt x="0" y="29209"/>
                </a:lnTo>
                <a:lnTo>
                  <a:pt x="19431" y="42925"/>
                </a:lnTo>
                <a:lnTo>
                  <a:pt x="50800" y="37211"/>
                </a:lnTo>
                <a:lnTo>
                  <a:pt x="36957" y="6095"/>
                </a:lnTo>
                <a:lnTo>
                  <a:pt x="13715" y="0"/>
                </a:lnTo>
                <a:close/>
              </a:path>
            </a:pathLst>
          </a:custGeom>
          <a:ln w="3175">
            <a:solidFill>
              <a:srgbClr val="3333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0">
            <a:extLst>
              <a:ext uri="{FF2B5EF4-FFF2-40B4-BE49-F238E27FC236}">
                <a16:creationId xmlns="" xmlns:a16="http://schemas.microsoft.com/office/drawing/2014/main" id="{EDD9ACE9-5522-4420-A622-5D3A12E9499E}"/>
              </a:ext>
            </a:extLst>
          </p:cNvPr>
          <p:cNvSpPr/>
          <p:nvPr/>
        </p:nvSpPr>
        <p:spPr>
          <a:xfrm>
            <a:off x="4581525" y="4975225"/>
            <a:ext cx="50800" cy="43180"/>
          </a:xfrm>
          <a:custGeom>
            <a:avLst/>
            <a:gdLst/>
            <a:ahLst/>
            <a:cxnLst/>
            <a:rect l="l" t="t" r="r" b="b"/>
            <a:pathLst>
              <a:path w="50800" h="43179">
                <a:moveTo>
                  <a:pt x="13842" y="0"/>
                </a:moveTo>
                <a:lnTo>
                  <a:pt x="0" y="29082"/>
                </a:lnTo>
                <a:lnTo>
                  <a:pt x="19558" y="42799"/>
                </a:lnTo>
                <a:lnTo>
                  <a:pt x="50800" y="37211"/>
                </a:lnTo>
                <a:lnTo>
                  <a:pt x="36957" y="6095"/>
                </a:lnTo>
                <a:lnTo>
                  <a:pt x="13842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41">
            <a:extLst>
              <a:ext uri="{FF2B5EF4-FFF2-40B4-BE49-F238E27FC236}">
                <a16:creationId xmlns="" xmlns:a16="http://schemas.microsoft.com/office/drawing/2014/main" id="{8A285DB0-B16B-41B2-90BA-666CC0414341}"/>
              </a:ext>
            </a:extLst>
          </p:cNvPr>
          <p:cNvSpPr/>
          <p:nvPr/>
        </p:nvSpPr>
        <p:spPr>
          <a:xfrm>
            <a:off x="4581525" y="4975225"/>
            <a:ext cx="50800" cy="43180"/>
          </a:xfrm>
          <a:custGeom>
            <a:avLst/>
            <a:gdLst/>
            <a:ahLst/>
            <a:cxnLst/>
            <a:rect l="l" t="t" r="r" b="b"/>
            <a:pathLst>
              <a:path w="50800" h="43179">
                <a:moveTo>
                  <a:pt x="13842" y="0"/>
                </a:moveTo>
                <a:lnTo>
                  <a:pt x="0" y="29082"/>
                </a:lnTo>
                <a:lnTo>
                  <a:pt x="19558" y="42799"/>
                </a:lnTo>
                <a:lnTo>
                  <a:pt x="50800" y="37211"/>
                </a:lnTo>
                <a:lnTo>
                  <a:pt x="36957" y="6095"/>
                </a:lnTo>
                <a:lnTo>
                  <a:pt x="13842" y="0"/>
                </a:lnTo>
                <a:close/>
              </a:path>
            </a:pathLst>
          </a:custGeom>
          <a:ln w="3175">
            <a:solidFill>
              <a:srgbClr val="3333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42">
            <a:extLst>
              <a:ext uri="{FF2B5EF4-FFF2-40B4-BE49-F238E27FC236}">
                <a16:creationId xmlns="" xmlns:a16="http://schemas.microsoft.com/office/drawing/2014/main" id="{60C3E6BB-1E6A-481A-A10B-F98DDE3A0255}"/>
              </a:ext>
            </a:extLst>
          </p:cNvPr>
          <p:cNvSpPr/>
          <p:nvPr/>
        </p:nvSpPr>
        <p:spPr>
          <a:xfrm>
            <a:off x="4559300" y="5070475"/>
            <a:ext cx="50800" cy="43180"/>
          </a:xfrm>
          <a:custGeom>
            <a:avLst/>
            <a:gdLst/>
            <a:ahLst/>
            <a:cxnLst/>
            <a:rect l="l" t="t" r="r" b="b"/>
            <a:pathLst>
              <a:path w="50800" h="43179">
                <a:moveTo>
                  <a:pt x="13842" y="0"/>
                </a:moveTo>
                <a:lnTo>
                  <a:pt x="0" y="29082"/>
                </a:lnTo>
                <a:lnTo>
                  <a:pt x="19558" y="42799"/>
                </a:lnTo>
                <a:lnTo>
                  <a:pt x="50800" y="37211"/>
                </a:lnTo>
                <a:lnTo>
                  <a:pt x="36957" y="6095"/>
                </a:lnTo>
                <a:lnTo>
                  <a:pt x="13842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43">
            <a:extLst>
              <a:ext uri="{FF2B5EF4-FFF2-40B4-BE49-F238E27FC236}">
                <a16:creationId xmlns="" xmlns:a16="http://schemas.microsoft.com/office/drawing/2014/main" id="{B5FD16E9-6BB9-443C-9247-A3ADC9066DF4}"/>
              </a:ext>
            </a:extLst>
          </p:cNvPr>
          <p:cNvSpPr/>
          <p:nvPr/>
        </p:nvSpPr>
        <p:spPr>
          <a:xfrm>
            <a:off x="4559300" y="5070475"/>
            <a:ext cx="50800" cy="43180"/>
          </a:xfrm>
          <a:custGeom>
            <a:avLst/>
            <a:gdLst/>
            <a:ahLst/>
            <a:cxnLst/>
            <a:rect l="l" t="t" r="r" b="b"/>
            <a:pathLst>
              <a:path w="50800" h="43179">
                <a:moveTo>
                  <a:pt x="13842" y="0"/>
                </a:moveTo>
                <a:lnTo>
                  <a:pt x="0" y="29082"/>
                </a:lnTo>
                <a:lnTo>
                  <a:pt x="19558" y="42799"/>
                </a:lnTo>
                <a:lnTo>
                  <a:pt x="50800" y="37211"/>
                </a:lnTo>
                <a:lnTo>
                  <a:pt x="36957" y="6095"/>
                </a:lnTo>
                <a:lnTo>
                  <a:pt x="13842" y="0"/>
                </a:lnTo>
                <a:close/>
              </a:path>
            </a:pathLst>
          </a:custGeom>
          <a:ln w="3175">
            <a:solidFill>
              <a:srgbClr val="3333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44">
            <a:extLst>
              <a:ext uri="{FF2B5EF4-FFF2-40B4-BE49-F238E27FC236}">
                <a16:creationId xmlns="" xmlns:a16="http://schemas.microsoft.com/office/drawing/2014/main" id="{2979B354-663B-41C3-BD2F-65442913B84F}"/>
              </a:ext>
            </a:extLst>
          </p:cNvPr>
          <p:cNvSpPr/>
          <p:nvPr/>
        </p:nvSpPr>
        <p:spPr>
          <a:xfrm>
            <a:off x="4722876" y="5027676"/>
            <a:ext cx="50800" cy="43180"/>
          </a:xfrm>
          <a:custGeom>
            <a:avLst/>
            <a:gdLst/>
            <a:ahLst/>
            <a:cxnLst/>
            <a:rect l="l" t="t" r="r" b="b"/>
            <a:pathLst>
              <a:path w="50800" h="43179">
                <a:moveTo>
                  <a:pt x="13715" y="0"/>
                </a:moveTo>
                <a:lnTo>
                  <a:pt x="0" y="29082"/>
                </a:lnTo>
                <a:lnTo>
                  <a:pt x="19431" y="42799"/>
                </a:lnTo>
                <a:lnTo>
                  <a:pt x="50800" y="37084"/>
                </a:lnTo>
                <a:lnTo>
                  <a:pt x="36957" y="5968"/>
                </a:lnTo>
                <a:lnTo>
                  <a:pt x="13715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45">
            <a:extLst>
              <a:ext uri="{FF2B5EF4-FFF2-40B4-BE49-F238E27FC236}">
                <a16:creationId xmlns="" xmlns:a16="http://schemas.microsoft.com/office/drawing/2014/main" id="{612CC252-C442-4DFA-B2F0-3C5265F9DF8B}"/>
              </a:ext>
            </a:extLst>
          </p:cNvPr>
          <p:cNvSpPr/>
          <p:nvPr/>
        </p:nvSpPr>
        <p:spPr>
          <a:xfrm>
            <a:off x="4722876" y="5027676"/>
            <a:ext cx="50800" cy="43180"/>
          </a:xfrm>
          <a:custGeom>
            <a:avLst/>
            <a:gdLst/>
            <a:ahLst/>
            <a:cxnLst/>
            <a:rect l="l" t="t" r="r" b="b"/>
            <a:pathLst>
              <a:path w="50800" h="43179">
                <a:moveTo>
                  <a:pt x="13715" y="0"/>
                </a:moveTo>
                <a:lnTo>
                  <a:pt x="0" y="29082"/>
                </a:lnTo>
                <a:lnTo>
                  <a:pt x="19431" y="42799"/>
                </a:lnTo>
                <a:lnTo>
                  <a:pt x="50800" y="37084"/>
                </a:lnTo>
                <a:lnTo>
                  <a:pt x="36957" y="5968"/>
                </a:lnTo>
                <a:lnTo>
                  <a:pt x="13715" y="0"/>
                </a:lnTo>
                <a:close/>
              </a:path>
            </a:pathLst>
          </a:custGeom>
          <a:ln w="3175">
            <a:solidFill>
              <a:srgbClr val="3333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46">
            <a:extLst>
              <a:ext uri="{FF2B5EF4-FFF2-40B4-BE49-F238E27FC236}">
                <a16:creationId xmlns="" xmlns:a16="http://schemas.microsoft.com/office/drawing/2014/main" id="{1C012BA0-A583-4735-B059-FC7463A5A037}"/>
              </a:ext>
            </a:extLst>
          </p:cNvPr>
          <p:cNvSpPr/>
          <p:nvPr/>
        </p:nvSpPr>
        <p:spPr>
          <a:xfrm>
            <a:off x="4743450" y="5122926"/>
            <a:ext cx="50800" cy="43180"/>
          </a:xfrm>
          <a:custGeom>
            <a:avLst/>
            <a:gdLst/>
            <a:ahLst/>
            <a:cxnLst/>
            <a:rect l="l" t="t" r="r" b="b"/>
            <a:pathLst>
              <a:path w="50800" h="43179">
                <a:moveTo>
                  <a:pt x="13842" y="0"/>
                </a:moveTo>
                <a:lnTo>
                  <a:pt x="0" y="29082"/>
                </a:lnTo>
                <a:lnTo>
                  <a:pt x="19558" y="42799"/>
                </a:lnTo>
                <a:lnTo>
                  <a:pt x="50800" y="37084"/>
                </a:lnTo>
                <a:lnTo>
                  <a:pt x="36957" y="5968"/>
                </a:lnTo>
                <a:lnTo>
                  <a:pt x="13842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47">
            <a:extLst>
              <a:ext uri="{FF2B5EF4-FFF2-40B4-BE49-F238E27FC236}">
                <a16:creationId xmlns="" xmlns:a16="http://schemas.microsoft.com/office/drawing/2014/main" id="{09929A16-0CA0-4C3B-98B4-067C056B9F2A}"/>
              </a:ext>
            </a:extLst>
          </p:cNvPr>
          <p:cNvSpPr/>
          <p:nvPr/>
        </p:nvSpPr>
        <p:spPr>
          <a:xfrm>
            <a:off x="4743450" y="5122926"/>
            <a:ext cx="50800" cy="43180"/>
          </a:xfrm>
          <a:custGeom>
            <a:avLst/>
            <a:gdLst/>
            <a:ahLst/>
            <a:cxnLst/>
            <a:rect l="l" t="t" r="r" b="b"/>
            <a:pathLst>
              <a:path w="50800" h="43179">
                <a:moveTo>
                  <a:pt x="13842" y="0"/>
                </a:moveTo>
                <a:lnTo>
                  <a:pt x="0" y="29082"/>
                </a:lnTo>
                <a:lnTo>
                  <a:pt x="19558" y="42799"/>
                </a:lnTo>
                <a:lnTo>
                  <a:pt x="50800" y="37084"/>
                </a:lnTo>
                <a:lnTo>
                  <a:pt x="36957" y="5968"/>
                </a:lnTo>
                <a:lnTo>
                  <a:pt x="13842" y="0"/>
                </a:lnTo>
                <a:close/>
              </a:path>
            </a:pathLst>
          </a:custGeom>
          <a:ln w="3175">
            <a:solidFill>
              <a:srgbClr val="3333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48">
            <a:extLst>
              <a:ext uri="{FF2B5EF4-FFF2-40B4-BE49-F238E27FC236}">
                <a16:creationId xmlns="" xmlns:a16="http://schemas.microsoft.com/office/drawing/2014/main" id="{4F1B70B7-97E7-4D01-AFCA-ABB34FB6F581}"/>
              </a:ext>
            </a:extLst>
          </p:cNvPr>
          <p:cNvSpPr/>
          <p:nvPr/>
        </p:nvSpPr>
        <p:spPr>
          <a:xfrm>
            <a:off x="1153248" y="4091051"/>
            <a:ext cx="100330" cy="185420"/>
          </a:xfrm>
          <a:custGeom>
            <a:avLst/>
            <a:gdLst/>
            <a:ahLst/>
            <a:cxnLst/>
            <a:rect l="l" t="t" r="r" b="b"/>
            <a:pathLst>
              <a:path w="100330" h="185420">
                <a:moveTo>
                  <a:pt x="0" y="0"/>
                </a:moveTo>
                <a:lnTo>
                  <a:pt x="27571" y="133223"/>
                </a:lnTo>
                <a:lnTo>
                  <a:pt x="41859" y="168275"/>
                </a:lnTo>
                <a:lnTo>
                  <a:pt x="70967" y="185419"/>
                </a:lnTo>
                <a:lnTo>
                  <a:pt x="98158" y="162306"/>
                </a:lnTo>
                <a:lnTo>
                  <a:pt x="100253" y="126492"/>
                </a:lnTo>
                <a:lnTo>
                  <a:pt x="0" y="0"/>
                </a:lnTo>
                <a:close/>
              </a:path>
            </a:pathLst>
          </a:custGeom>
          <a:solidFill>
            <a:srgbClr val="4917A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49">
            <a:extLst>
              <a:ext uri="{FF2B5EF4-FFF2-40B4-BE49-F238E27FC236}">
                <a16:creationId xmlns="" xmlns:a16="http://schemas.microsoft.com/office/drawing/2014/main" id="{70851F35-DB68-443A-B46E-283304D42229}"/>
              </a:ext>
            </a:extLst>
          </p:cNvPr>
          <p:cNvSpPr/>
          <p:nvPr/>
        </p:nvSpPr>
        <p:spPr>
          <a:xfrm>
            <a:off x="1153248" y="4091051"/>
            <a:ext cx="100330" cy="185420"/>
          </a:xfrm>
          <a:custGeom>
            <a:avLst/>
            <a:gdLst/>
            <a:ahLst/>
            <a:cxnLst/>
            <a:rect l="l" t="t" r="r" b="b"/>
            <a:pathLst>
              <a:path w="100330" h="185420">
                <a:moveTo>
                  <a:pt x="0" y="0"/>
                </a:moveTo>
                <a:lnTo>
                  <a:pt x="27571" y="133223"/>
                </a:lnTo>
                <a:lnTo>
                  <a:pt x="41859" y="168275"/>
                </a:lnTo>
                <a:lnTo>
                  <a:pt x="70967" y="185419"/>
                </a:lnTo>
                <a:lnTo>
                  <a:pt x="98158" y="162306"/>
                </a:lnTo>
                <a:lnTo>
                  <a:pt x="100253" y="126492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0075A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0">
            <a:extLst>
              <a:ext uri="{FF2B5EF4-FFF2-40B4-BE49-F238E27FC236}">
                <a16:creationId xmlns="" xmlns:a16="http://schemas.microsoft.com/office/drawing/2014/main" id="{72E3CA42-6973-4EF2-B156-87532681AFC0}"/>
              </a:ext>
            </a:extLst>
          </p:cNvPr>
          <p:cNvSpPr/>
          <p:nvPr/>
        </p:nvSpPr>
        <p:spPr>
          <a:xfrm>
            <a:off x="1369186" y="4306951"/>
            <a:ext cx="100330" cy="185420"/>
          </a:xfrm>
          <a:custGeom>
            <a:avLst/>
            <a:gdLst/>
            <a:ahLst/>
            <a:cxnLst/>
            <a:rect l="l" t="t" r="r" b="b"/>
            <a:pathLst>
              <a:path w="100330" h="185420">
                <a:moveTo>
                  <a:pt x="0" y="0"/>
                </a:moveTo>
                <a:lnTo>
                  <a:pt x="27559" y="133223"/>
                </a:lnTo>
                <a:lnTo>
                  <a:pt x="41782" y="168275"/>
                </a:lnTo>
                <a:lnTo>
                  <a:pt x="70865" y="185419"/>
                </a:lnTo>
                <a:lnTo>
                  <a:pt x="98171" y="162306"/>
                </a:lnTo>
                <a:lnTo>
                  <a:pt x="100203" y="126492"/>
                </a:lnTo>
                <a:lnTo>
                  <a:pt x="0" y="0"/>
                </a:lnTo>
                <a:close/>
              </a:path>
            </a:pathLst>
          </a:custGeom>
          <a:solidFill>
            <a:srgbClr val="4917A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51">
            <a:extLst>
              <a:ext uri="{FF2B5EF4-FFF2-40B4-BE49-F238E27FC236}">
                <a16:creationId xmlns="" xmlns:a16="http://schemas.microsoft.com/office/drawing/2014/main" id="{826D4F37-2497-47D5-9131-E96F42CF41F5}"/>
              </a:ext>
            </a:extLst>
          </p:cNvPr>
          <p:cNvSpPr/>
          <p:nvPr/>
        </p:nvSpPr>
        <p:spPr>
          <a:xfrm>
            <a:off x="1369186" y="4306951"/>
            <a:ext cx="100330" cy="185420"/>
          </a:xfrm>
          <a:custGeom>
            <a:avLst/>
            <a:gdLst/>
            <a:ahLst/>
            <a:cxnLst/>
            <a:rect l="l" t="t" r="r" b="b"/>
            <a:pathLst>
              <a:path w="100330" h="185420">
                <a:moveTo>
                  <a:pt x="0" y="0"/>
                </a:moveTo>
                <a:lnTo>
                  <a:pt x="27559" y="133223"/>
                </a:lnTo>
                <a:lnTo>
                  <a:pt x="41782" y="168275"/>
                </a:lnTo>
                <a:lnTo>
                  <a:pt x="70865" y="185419"/>
                </a:lnTo>
                <a:lnTo>
                  <a:pt x="98171" y="162306"/>
                </a:lnTo>
                <a:lnTo>
                  <a:pt x="100203" y="126492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0075A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52">
            <a:extLst>
              <a:ext uri="{FF2B5EF4-FFF2-40B4-BE49-F238E27FC236}">
                <a16:creationId xmlns="" xmlns:a16="http://schemas.microsoft.com/office/drawing/2014/main" id="{20A89C22-116B-471A-BFDD-7C1F1B4FA5BB}"/>
              </a:ext>
            </a:extLst>
          </p:cNvPr>
          <p:cNvSpPr/>
          <p:nvPr/>
        </p:nvSpPr>
        <p:spPr>
          <a:xfrm>
            <a:off x="1585086" y="4522851"/>
            <a:ext cx="100330" cy="185420"/>
          </a:xfrm>
          <a:custGeom>
            <a:avLst/>
            <a:gdLst/>
            <a:ahLst/>
            <a:cxnLst/>
            <a:rect l="l" t="t" r="r" b="b"/>
            <a:pathLst>
              <a:path w="100330" h="185420">
                <a:moveTo>
                  <a:pt x="0" y="0"/>
                </a:moveTo>
                <a:lnTo>
                  <a:pt x="27559" y="133223"/>
                </a:lnTo>
                <a:lnTo>
                  <a:pt x="41782" y="168275"/>
                </a:lnTo>
                <a:lnTo>
                  <a:pt x="70865" y="185419"/>
                </a:lnTo>
                <a:lnTo>
                  <a:pt x="98170" y="162306"/>
                </a:lnTo>
                <a:lnTo>
                  <a:pt x="100202" y="126492"/>
                </a:lnTo>
                <a:lnTo>
                  <a:pt x="0" y="0"/>
                </a:lnTo>
                <a:close/>
              </a:path>
            </a:pathLst>
          </a:custGeom>
          <a:solidFill>
            <a:srgbClr val="4917A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53">
            <a:extLst>
              <a:ext uri="{FF2B5EF4-FFF2-40B4-BE49-F238E27FC236}">
                <a16:creationId xmlns="" xmlns:a16="http://schemas.microsoft.com/office/drawing/2014/main" id="{5257352D-14BC-49F1-9C5D-983D63DE7CF8}"/>
              </a:ext>
            </a:extLst>
          </p:cNvPr>
          <p:cNvSpPr/>
          <p:nvPr/>
        </p:nvSpPr>
        <p:spPr>
          <a:xfrm>
            <a:off x="1585086" y="4522851"/>
            <a:ext cx="100330" cy="185420"/>
          </a:xfrm>
          <a:custGeom>
            <a:avLst/>
            <a:gdLst/>
            <a:ahLst/>
            <a:cxnLst/>
            <a:rect l="l" t="t" r="r" b="b"/>
            <a:pathLst>
              <a:path w="100330" h="185420">
                <a:moveTo>
                  <a:pt x="0" y="0"/>
                </a:moveTo>
                <a:lnTo>
                  <a:pt x="27559" y="133223"/>
                </a:lnTo>
                <a:lnTo>
                  <a:pt x="41782" y="168275"/>
                </a:lnTo>
                <a:lnTo>
                  <a:pt x="70865" y="185419"/>
                </a:lnTo>
                <a:lnTo>
                  <a:pt x="98170" y="162306"/>
                </a:lnTo>
                <a:lnTo>
                  <a:pt x="100202" y="126492"/>
                </a:lnTo>
                <a:lnTo>
                  <a:pt x="0" y="0"/>
                </a:lnTo>
              </a:path>
            </a:pathLst>
          </a:custGeom>
          <a:ln w="19050">
            <a:solidFill>
              <a:srgbClr val="0075A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54">
            <a:extLst>
              <a:ext uri="{FF2B5EF4-FFF2-40B4-BE49-F238E27FC236}">
                <a16:creationId xmlns="" xmlns:a16="http://schemas.microsoft.com/office/drawing/2014/main" id="{F7765AB5-5C66-4780-95C2-6ADF7D8E19F6}"/>
              </a:ext>
            </a:extLst>
          </p:cNvPr>
          <p:cNvSpPr/>
          <p:nvPr/>
        </p:nvSpPr>
        <p:spPr>
          <a:xfrm>
            <a:off x="1281811" y="3797427"/>
            <a:ext cx="100330" cy="185420"/>
          </a:xfrm>
          <a:custGeom>
            <a:avLst/>
            <a:gdLst/>
            <a:ahLst/>
            <a:cxnLst/>
            <a:rect l="l" t="t" r="r" b="b"/>
            <a:pathLst>
              <a:path w="100330" h="185420">
                <a:moveTo>
                  <a:pt x="0" y="0"/>
                </a:moveTo>
                <a:lnTo>
                  <a:pt x="27558" y="133096"/>
                </a:lnTo>
                <a:lnTo>
                  <a:pt x="41909" y="168275"/>
                </a:lnTo>
                <a:lnTo>
                  <a:pt x="70992" y="185293"/>
                </a:lnTo>
                <a:lnTo>
                  <a:pt x="98170" y="162179"/>
                </a:lnTo>
                <a:lnTo>
                  <a:pt x="100329" y="126492"/>
                </a:lnTo>
                <a:lnTo>
                  <a:pt x="0" y="0"/>
                </a:lnTo>
                <a:close/>
              </a:path>
            </a:pathLst>
          </a:custGeom>
          <a:solidFill>
            <a:srgbClr val="4917A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55">
            <a:extLst>
              <a:ext uri="{FF2B5EF4-FFF2-40B4-BE49-F238E27FC236}">
                <a16:creationId xmlns="" xmlns:a16="http://schemas.microsoft.com/office/drawing/2014/main" id="{047BC5AE-DDF9-4347-AA0A-0A2F852C8102}"/>
              </a:ext>
            </a:extLst>
          </p:cNvPr>
          <p:cNvSpPr/>
          <p:nvPr/>
        </p:nvSpPr>
        <p:spPr>
          <a:xfrm>
            <a:off x="1281811" y="3797427"/>
            <a:ext cx="100330" cy="185420"/>
          </a:xfrm>
          <a:custGeom>
            <a:avLst/>
            <a:gdLst/>
            <a:ahLst/>
            <a:cxnLst/>
            <a:rect l="l" t="t" r="r" b="b"/>
            <a:pathLst>
              <a:path w="100330" h="185420">
                <a:moveTo>
                  <a:pt x="0" y="0"/>
                </a:moveTo>
                <a:lnTo>
                  <a:pt x="27558" y="133096"/>
                </a:lnTo>
                <a:lnTo>
                  <a:pt x="41909" y="168275"/>
                </a:lnTo>
                <a:lnTo>
                  <a:pt x="70992" y="185293"/>
                </a:lnTo>
                <a:lnTo>
                  <a:pt x="98170" y="162179"/>
                </a:lnTo>
                <a:lnTo>
                  <a:pt x="100329" y="126492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0075A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56">
            <a:extLst>
              <a:ext uri="{FF2B5EF4-FFF2-40B4-BE49-F238E27FC236}">
                <a16:creationId xmlns="" xmlns:a16="http://schemas.microsoft.com/office/drawing/2014/main" id="{439F90EE-C4E4-4001-A90A-27AC8C24549C}"/>
              </a:ext>
            </a:extLst>
          </p:cNvPr>
          <p:cNvSpPr/>
          <p:nvPr/>
        </p:nvSpPr>
        <p:spPr>
          <a:xfrm>
            <a:off x="1497711" y="4013327"/>
            <a:ext cx="100330" cy="185420"/>
          </a:xfrm>
          <a:custGeom>
            <a:avLst/>
            <a:gdLst/>
            <a:ahLst/>
            <a:cxnLst/>
            <a:rect l="l" t="t" r="r" b="b"/>
            <a:pathLst>
              <a:path w="100330" h="185420">
                <a:moveTo>
                  <a:pt x="0" y="0"/>
                </a:moveTo>
                <a:lnTo>
                  <a:pt x="27558" y="133096"/>
                </a:lnTo>
                <a:lnTo>
                  <a:pt x="41909" y="168275"/>
                </a:lnTo>
                <a:lnTo>
                  <a:pt x="70992" y="185293"/>
                </a:lnTo>
                <a:lnTo>
                  <a:pt x="98170" y="162179"/>
                </a:lnTo>
                <a:lnTo>
                  <a:pt x="100329" y="126492"/>
                </a:lnTo>
                <a:lnTo>
                  <a:pt x="0" y="0"/>
                </a:lnTo>
                <a:close/>
              </a:path>
            </a:pathLst>
          </a:custGeom>
          <a:solidFill>
            <a:srgbClr val="4917A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57">
            <a:extLst>
              <a:ext uri="{FF2B5EF4-FFF2-40B4-BE49-F238E27FC236}">
                <a16:creationId xmlns="" xmlns:a16="http://schemas.microsoft.com/office/drawing/2014/main" id="{CC0B16D0-69F7-4F95-BAF6-2F69267E916F}"/>
              </a:ext>
            </a:extLst>
          </p:cNvPr>
          <p:cNvSpPr/>
          <p:nvPr/>
        </p:nvSpPr>
        <p:spPr>
          <a:xfrm>
            <a:off x="1497711" y="4013327"/>
            <a:ext cx="100330" cy="185420"/>
          </a:xfrm>
          <a:custGeom>
            <a:avLst/>
            <a:gdLst/>
            <a:ahLst/>
            <a:cxnLst/>
            <a:rect l="l" t="t" r="r" b="b"/>
            <a:pathLst>
              <a:path w="100330" h="185420">
                <a:moveTo>
                  <a:pt x="0" y="0"/>
                </a:moveTo>
                <a:lnTo>
                  <a:pt x="27558" y="133096"/>
                </a:lnTo>
                <a:lnTo>
                  <a:pt x="41909" y="168275"/>
                </a:lnTo>
                <a:lnTo>
                  <a:pt x="70992" y="185293"/>
                </a:lnTo>
                <a:lnTo>
                  <a:pt x="98170" y="162179"/>
                </a:lnTo>
                <a:lnTo>
                  <a:pt x="100329" y="126492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0075A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58">
            <a:extLst>
              <a:ext uri="{FF2B5EF4-FFF2-40B4-BE49-F238E27FC236}">
                <a16:creationId xmlns="" xmlns:a16="http://schemas.microsoft.com/office/drawing/2014/main" id="{FA4246C4-5695-4A3E-93E4-C6AA59770EAA}"/>
              </a:ext>
            </a:extLst>
          </p:cNvPr>
          <p:cNvSpPr/>
          <p:nvPr/>
        </p:nvSpPr>
        <p:spPr>
          <a:xfrm>
            <a:off x="1713610" y="4229227"/>
            <a:ext cx="100330" cy="185420"/>
          </a:xfrm>
          <a:custGeom>
            <a:avLst/>
            <a:gdLst/>
            <a:ahLst/>
            <a:cxnLst/>
            <a:rect l="l" t="t" r="r" b="b"/>
            <a:pathLst>
              <a:path w="100330" h="185420">
                <a:moveTo>
                  <a:pt x="0" y="0"/>
                </a:moveTo>
                <a:lnTo>
                  <a:pt x="27558" y="133096"/>
                </a:lnTo>
                <a:lnTo>
                  <a:pt x="41909" y="168275"/>
                </a:lnTo>
                <a:lnTo>
                  <a:pt x="70993" y="185293"/>
                </a:lnTo>
                <a:lnTo>
                  <a:pt x="98170" y="162179"/>
                </a:lnTo>
                <a:lnTo>
                  <a:pt x="100330" y="126492"/>
                </a:lnTo>
                <a:lnTo>
                  <a:pt x="0" y="0"/>
                </a:lnTo>
                <a:close/>
              </a:path>
            </a:pathLst>
          </a:custGeom>
          <a:solidFill>
            <a:srgbClr val="4917A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59">
            <a:extLst>
              <a:ext uri="{FF2B5EF4-FFF2-40B4-BE49-F238E27FC236}">
                <a16:creationId xmlns="" xmlns:a16="http://schemas.microsoft.com/office/drawing/2014/main" id="{E1160F77-C3BA-4192-BAD9-87760A365838}"/>
              </a:ext>
            </a:extLst>
          </p:cNvPr>
          <p:cNvSpPr/>
          <p:nvPr/>
        </p:nvSpPr>
        <p:spPr>
          <a:xfrm>
            <a:off x="1713610" y="4229227"/>
            <a:ext cx="100330" cy="185420"/>
          </a:xfrm>
          <a:custGeom>
            <a:avLst/>
            <a:gdLst/>
            <a:ahLst/>
            <a:cxnLst/>
            <a:rect l="l" t="t" r="r" b="b"/>
            <a:pathLst>
              <a:path w="100330" h="185420">
                <a:moveTo>
                  <a:pt x="0" y="0"/>
                </a:moveTo>
                <a:lnTo>
                  <a:pt x="27558" y="133096"/>
                </a:lnTo>
                <a:lnTo>
                  <a:pt x="41909" y="168275"/>
                </a:lnTo>
                <a:lnTo>
                  <a:pt x="70993" y="185293"/>
                </a:lnTo>
                <a:lnTo>
                  <a:pt x="98170" y="162179"/>
                </a:lnTo>
                <a:lnTo>
                  <a:pt x="100330" y="126492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75A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0">
            <a:extLst>
              <a:ext uri="{FF2B5EF4-FFF2-40B4-BE49-F238E27FC236}">
                <a16:creationId xmlns="" xmlns:a16="http://schemas.microsoft.com/office/drawing/2014/main" id="{782AB245-9655-4F3E-A173-13CFDA97DD77}"/>
              </a:ext>
            </a:extLst>
          </p:cNvPr>
          <p:cNvSpPr/>
          <p:nvPr/>
        </p:nvSpPr>
        <p:spPr>
          <a:xfrm>
            <a:off x="1526286" y="3537077"/>
            <a:ext cx="100330" cy="185420"/>
          </a:xfrm>
          <a:custGeom>
            <a:avLst/>
            <a:gdLst/>
            <a:ahLst/>
            <a:cxnLst/>
            <a:rect l="l" t="t" r="r" b="b"/>
            <a:pathLst>
              <a:path w="100330" h="185420">
                <a:moveTo>
                  <a:pt x="0" y="0"/>
                </a:moveTo>
                <a:lnTo>
                  <a:pt x="27558" y="133096"/>
                </a:lnTo>
                <a:lnTo>
                  <a:pt x="41909" y="168275"/>
                </a:lnTo>
                <a:lnTo>
                  <a:pt x="70992" y="185293"/>
                </a:lnTo>
                <a:lnTo>
                  <a:pt x="98170" y="162179"/>
                </a:lnTo>
                <a:lnTo>
                  <a:pt x="100330" y="126492"/>
                </a:lnTo>
                <a:lnTo>
                  <a:pt x="0" y="0"/>
                </a:lnTo>
                <a:close/>
              </a:path>
            </a:pathLst>
          </a:custGeom>
          <a:solidFill>
            <a:srgbClr val="4917A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61">
            <a:extLst>
              <a:ext uri="{FF2B5EF4-FFF2-40B4-BE49-F238E27FC236}">
                <a16:creationId xmlns="" xmlns:a16="http://schemas.microsoft.com/office/drawing/2014/main" id="{0317706D-CC81-435A-B92E-EDCE66DE56D8}"/>
              </a:ext>
            </a:extLst>
          </p:cNvPr>
          <p:cNvSpPr/>
          <p:nvPr/>
        </p:nvSpPr>
        <p:spPr>
          <a:xfrm>
            <a:off x="1526286" y="3537077"/>
            <a:ext cx="100330" cy="185420"/>
          </a:xfrm>
          <a:custGeom>
            <a:avLst/>
            <a:gdLst/>
            <a:ahLst/>
            <a:cxnLst/>
            <a:rect l="l" t="t" r="r" b="b"/>
            <a:pathLst>
              <a:path w="100330" h="185420">
                <a:moveTo>
                  <a:pt x="0" y="0"/>
                </a:moveTo>
                <a:lnTo>
                  <a:pt x="27558" y="133096"/>
                </a:lnTo>
                <a:lnTo>
                  <a:pt x="41909" y="168275"/>
                </a:lnTo>
                <a:lnTo>
                  <a:pt x="70992" y="185293"/>
                </a:lnTo>
                <a:lnTo>
                  <a:pt x="98170" y="162179"/>
                </a:lnTo>
                <a:lnTo>
                  <a:pt x="100330" y="126492"/>
                </a:lnTo>
                <a:lnTo>
                  <a:pt x="0" y="0"/>
                </a:lnTo>
              </a:path>
            </a:pathLst>
          </a:custGeom>
          <a:ln w="19049">
            <a:solidFill>
              <a:srgbClr val="0075A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62">
            <a:extLst>
              <a:ext uri="{FF2B5EF4-FFF2-40B4-BE49-F238E27FC236}">
                <a16:creationId xmlns="" xmlns:a16="http://schemas.microsoft.com/office/drawing/2014/main" id="{3E5AC659-19A2-4CA5-B4ED-907D22869053}"/>
              </a:ext>
            </a:extLst>
          </p:cNvPr>
          <p:cNvSpPr/>
          <p:nvPr/>
        </p:nvSpPr>
        <p:spPr>
          <a:xfrm>
            <a:off x="1742185" y="3752977"/>
            <a:ext cx="100330" cy="185420"/>
          </a:xfrm>
          <a:custGeom>
            <a:avLst/>
            <a:gdLst/>
            <a:ahLst/>
            <a:cxnLst/>
            <a:rect l="l" t="t" r="r" b="b"/>
            <a:pathLst>
              <a:path w="100330" h="185420">
                <a:moveTo>
                  <a:pt x="0" y="0"/>
                </a:moveTo>
                <a:lnTo>
                  <a:pt x="27558" y="133096"/>
                </a:lnTo>
                <a:lnTo>
                  <a:pt x="41909" y="168275"/>
                </a:lnTo>
                <a:lnTo>
                  <a:pt x="70993" y="185293"/>
                </a:lnTo>
                <a:lnTo>
                  <a:pt x="98170" y="162179"/>
                </a:lnTo>
                <a:lnTo>
                  <a:pt x="100330" y="126492"/>
                </a:lnTo>
                <a:lnTo>
                  <a:pt x="0" y="0"/>
                </a:lnTo>
                <a:close/>
              </a:path>
            </a:pathLst>
          </a:custGeom>
          <a:solidFill>
            <a:srgbClr val="4917A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63">
            <a:extLst>
              <a:ext uri="{FF2B5EF4-FFF2-40B4-BE49-F238E27FC236}">
                <a16:creationId xmlns="" xmlns:a16="http://schemas.microsoft.com/office/drawing/2014/main" id="{BE847CF3-7017-4EC2-87F6-A9722CD170EE}"/>
              </a:ext>
            </a:extLst>
          </p:cNvPr>
          <p:cNvSpPr/>
          <p:nvPr/>
        </p:nvSpPr>
        <p:spPr>
          <a:xfrm>
            <a:off x="1742185" y="3752977"/>
            <a:ext cx="100330" cy="185420"/>
          </a:xfrm>
          <a:custGeom>
            <a:avLst/>
            <a:gdLst/>
            <a:ahLst/>
            <a:cxnLst/>
            <a:rect l="l" t="t" r="r" b="b"/>
            <a:pathLst>
              <a:path w="100330" h="185420">
                <a:moveTo>
                  <a:pt x="0" y="0"/>
                </a:moveTo>
                <a:lnTo>
                  <a:pt x="27558" y="133096"/>
                </a:lnTo>
                <a:lnTo>
                  <a:pt x="41909" y="168275"/>
                </a:lnTo>
                <a:lnTo>
                  <a:pt x="70993" y="185293"/>
                </a:lnTo>
                <a:lnTo>
                  <a:pt x="98170" y="162179"/>
                </a:lnTo>
                <a:lnTo>
                  <a:pt x="100330" y="126492"/>
                </a:lnTo>
                <a:lnTo>
                  <a:pt x="0" y="0"/>
                </a:lnTo>
              </a:path>
            </a:pathLst>
          </a:custGeom>
          <a:ln w="19049">
            <a:solidFill>
              <a:srgbClr val="0075A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64">
            <a:extLst>
              <a:ext uri="{FF2B5EF4-FFF2-40B4-BE49-F238E27FC236}">
                <a16:creationId xmlns="" xmlns:a16="http://schemas.microsoft.com/office/drawing/2014/main" id="{016E35C8-4FC9-4D07-B502-C51B10F51AAB}"/>
              </a:ext>
            </a:extLst>
          </p:cNvPr>
          <p:cNvSpPr/>
          <p:nvPr/>
        </p:nvSpPr>
        <p:spPr>
          <a:xfrm>
            <a:off x="1958085" y="3968877"/>
            <a:ext cx="100330" cy="185420"/>
          </a:xfrm>
          <a:custGeom>
            <a:avLst/>
            <a:gdLst/>
            <a:ahLst/>
            <a:cxnLst/>
            <a:rect l="l" t="t" r="r" b="b"/>
            <a:pathLst>
              <a:path w="100330" h="185420">
                <a:moveTo>
                  <a:pt x="0" y="0"/>
                </a:moveTo>
                <a:lnTo>
                  <a:pt x="27558" y="133096"/>
                </a:lnTo>
                <a:lnTo>
                  <a:pt x="41909" y="168275"/>
                </a:lnTo>
                <a:lnTo>
                  <a:pt x="70993" y="185293"/>
                </a:lnTo>
                <a:lnTo>
                  <a:pt x="98170" y="162179"/>
                </a:lnTo>
                <a:lnTo>
                  <a:pt x="100330" y="126492"/>
                </a:lnTo>
                <a:lnTo>
                  <a:pt x="0" y="0"/>
                </a:lnTo>
                <a:close/>
              </a:path>
            </a:pathLst>
          </a:custGeom>
          <a:solidFill>
            <a:srgbClr val="4917A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65">
            <a:extLst>
              <a:ext uri="{FF2B5EF4-FFF2-40B4-BE49-F238E27FC236}">
                <a16:creationId xmlns="" xmlns:a16="http://schemas.microsoft.com/office/drawing/2014/main" id="{870D26AE-093E-4336-B592-142625B66B01}"/>
              </a:ext>
            </a:extLst>
          </p:cNvPr>
          <p:cNvSpPr/>
          <p:nvPr/>
        </p:nvSpPr>
        <p:spPr>
          <a:xfrm>
            <a:off x="1958085" y="3968877"/>
            <a:ext cx="100330" cy="185420"/>
          </a:xfrm>
          <a:custGeom>
            <a:avLst/>
            <a:gdLst/>
            <a:ahLst/>
            <a:cxnLst/>
            <a:rect l="l" t="t" r="r" b="b"/>
            <a:pathLst>
              <a:path w="100330" h="185420">
                <a:moveTo>
                  <a:pt x="0" y="0"/>
                </a:moveTo>
                <a:lnTo>
                  <a:pt x="27558" y="133096"/>
                </a:lnTo>
                <a:lnTo>
                  <a:pt x="41909" y="168275"/>
                </a:lnTo>
                <a:lnTo>
                  <a:pt x="70993" y="185293"/>
                </a:lnTo>
                <a:lnTo>
                  <a:pt x="98170" y="162179"/>
                </a:lnTo>
                <a:lnTo>
                  <a:pt x="100330" y="126492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75A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66">
            <a:extLst>
              <a:ext uri="{FF2B5EF4-FFF2-40B4-BE49-F238E27FC236}">
                <a16:creationId xmlns="" xmlns:a16="http://schemas.microsoft.com/office/drawing/2014/main" id="{15B3B822-9899-4B3F-9340-9E36C74D3C8D}"/>
              </a:ext>
            </a:extLst>
          </p:cNvPr>
          <p:cNvSpPr/>
          <p:nvPr/>
        </p:nvSpPr>
        <p:spPr>
          <a:xfrm>
            <a:off x="3244850" y="3533775"/>
            <a:ext cx="552450" cy="552450"/>
          </a:xfrm>
          <a:custGeom>
            <a:avLst/>
            <a:gdLst/>
            <a:ahLst/>
            <a:cxnLst/>
            <a:rect l="l" t="t" r="r" b="b"/>
            <a:pathLst>
              <a:path w="552450" h="552450">
                <a:moveTo>
                  <a:pt x="276225" y="0"/>
                </a:moveTo>
                <a:lnTo>
                  <a:pt x="231426" y="3616"/>
                </a:lnTo>
                <a:lnTo>
                  <a:pt x="188927" y="14084"/>
                </a:lnTo>
                <a:lnTo>
                  <a:pt x="149295" y="30836"/>
                </a:lnTo>
                <a:lnTo>
                  <a:pt x="113102" y="53303"/>
                </a:lnTo>
                <a:lnTo>
                  <a:pt x="80914" y="80914"/>
                </a:lnTo>
                <a:lnTo>
                  <a:pt x="53303" y="113102"/>
                </a:lnTo>
                <a:lnTo>
                  <a:pt x="30836" y="149295"/>
                </a:lnTo>
                <a:lnTo>
                  <a:pt x="14084" y="188927"/>
                </a:lnTo>
                <a:lnTo>
                  <a:pt x="3616" y="231426"/>
                </a:lnTo>
                <a:lnTo>
                  <a:pt x="0" y="276225"/>
                </a:lnTo>
                <a:lnTo>
                  <a:pt x="915" y="298875"/>
                </a:lnTo>
                <a:lnTo>
                  <a:pt x="8029" y="342596"/>
                </a:lnTo>
                <a:lnTo>
                  <a:pt x="21711" y="383732"/>
                </a:lnTo>
                <a:lnTo>
                  <a:pt x="41391" y="421716"/>
                </a:lnTo>
                <a:lnTo>
                  <a:pt x="66501" y="455977"/>
                </a:lnTo>
                <a:lnTo>
                  <a:pt x="96472" y="485948"/>
                </a:lnTo>
                <a:lnTo>
                  <a:pt x="130733" y="511058"/>
                </a:lnTo>
                <a:lnTo>
                  <a:pt x="168717" y="530738"/>
                </a:lnTo>
                <a:lnTo>
                  <a:pt x="209853" y="544420"/>
                </a:lnTo>
                <a:lnTo>
                  <a:pt x="253574" y="551534"/>
                </a:lnTo>
                <a:lnTo>
                  <a:pt x="276225" y="552450"/>
                </a:lnTo>
                <a:lnTo>
                  <a:pt x="298875" y="551534"/>
                </a:lnTo>
                <a:lnTo>
                  <a:pt x="342596" y="544420"/>
                </a:lnTo>
                <a:lnTo>
                  <a:pt x="383732" y="530738"/>
                </a:lnTo>
                <a:lnTo>
                  <a:pt x="421716" y="511058"/>
                </a:lnTo>
                <a:lnTo>
                  <a:pt x="455977" y="485948"/>
                </a:lnTo>
                <a:lnTo>
                  <a:pt x="485948" y="455977"/>
                </a:lnTo>
                <a:lnTo>
                  <a:pt x="511058" y="421716"/>
                </a:lnTo>
                <a:lnTo>
                  <a:pt x="530738" y="383732"/>
                </a:lnTo>
                <a:lnTo>
                  <a:pt x="544420" y="342596"/>
                </a:lnTo>
                <a:lnTo>
                  <a:pt x="551534" y="298875"/>
                </a:lnTo>
                <a:lnTo>
                  <a:pt x="552450" y="276225"/>
                </a:lnTo>
                <a:lnTo>
                  <a:pt x="551534" y="253574"/>
                </a:lnTo>
                <a:lnTo>
                  <a:pt x="544420" y="209853"/>
                </a:lnTo>
                <a:lnTo>
                  <a:pt x="530738" y="168717"/>
                </a:lnTo>
                <a:lnTo>
                  <a:pt x="511058" y="130733"/>
                </a:lnTo>
                <a:lnTo>
                  <a:pt x="485948" y="96472"/>
                </a:lnTo>
                <a:lnTo>
                  <a:pt x="455977" y="66501"/>
                </a:lnTo>
                <a:lnTo>
                  <a:pt x="421716" y="41391"/>
                </a:lnTo>
                <a:lnTo>
                  <a:pt x="383732" y="21711"/>
                </a:lnTo>
                <a:lnTo>
                  <a:pt x="342596" y="8029"/>
                </a:lnTo>
                <a:lnTo>
                  <a:pt x="298875" y="915"/>
                </a:lnTo>
                <a:lnTo>
                  <a:pt x="27622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67">
            <a:extLst>
              <a:ext uri="{FF2B5EF4-FFF2-40B4-BE49-F238E27FC236}">
                <a16:creationId xmlns="" xmlns:a16="http://schemas.microsoft.com/office/drawing/2014/main" id="{22EE3249-7B0A-4F89-B3E2-C35AE66B2CA9}"/>
              </a:ext>
            </a:extLst>
          </p:cNvPr>
          <p:cNvSpPr/>
          <p:nvPr/>
        </p:nvSpPr>
        <p:spPr>
          <a:xfrm>
            <a:off x="3244850" y="3533775"/>
            <a:ext cx="552450" cy="552450"/>
          </a:xfrm>
          <a:custGeom>
            <a:avLst/>
            <a:gdLst/>
            <a:ahLst/>
            <a:cxnLst/>
            <a:rect l="l" t="t" r="r" b="b"/>
            <a:pathLst>
              <a:path w="552450" h="552450">
                <a:moveTo>
                  <a:pt x="0" y="276225"/>
                </a:moveTo>
                <a:lnTo>
                  <a:pt x="3616" y="231426"/>
                </a:lnTo>
                <a:lnTo>
                  <a:pt x="14084" y="188927"/>
                </a:lnTo>
                <a:lnTo>
                  <a:pt x="30836" y="149295"/>
                </a:lnTo>
                <a:lnTo>
                  <a:pt x="53303" y="113102"/>
                </a:lnTo>
                <a:lnTo>
                  <a:pt x="80914" y="80914"/>
                </a:lnTo>
                <a:lnTo>
                  <a:pt x="113102" y="53303"/>
                </a:lnTo>
                <a:lnTo>
                  <a:pt x="149295" y="30836"/>
                </a:lnTo>
                <a:lnTo>
                  <a:pt x="188927" y="14084"/>
                </a:lnTo>
                <a:lnTo>
                  <a:pt x="231426" y="3616"/>
                </a:lnTo>
                <a:lnTo>
                  <a:pt x="276225" y="0"/>
                </a:lnTo>
                <a:lnTo>
                  <a:pt x="298875" y="915"/>
                </a:lnTo>
                <a:lnTo>
                  <a:pt x="342596" y="8029"/>
                </a:lnTo>
                <a:lnTo>
                  <a:pt x="383732" y="21711"/>
                </a:lnTo>
                <a:lnTo>
                  <a:pt x="421716" y="41391"/>
                </a:lnTo>
                <a:lnTo>
                  <a:pt x="455977" y="66501"/>
                </a:lnTo>
                <a:lnTo>
                  <a:pt x="485948" y="96472"/>
                </a:lnTo>
                <a:lnTo>
                  <a:pt x="511058" y="130733"/>
                </a:lnTo>
                <a:lnTo>
                  <a:pt x="530738" y="168717"/>
                </a:lnTo>
                <a:lnTo>
                  <a:pt x="544420" y="209853"/>
                </a:lnTo>
                <a:lnTo>
                  <a:pt x="551534" y="253574"/>
                </a:lnTo>
                <a:lnTo>
                  <a:pt x="552450" y="276225"/>
                </a:lnTo>
                <a:lnTo>
                  <a:pt x="551534" y="298875"/>
                </a:lnTo>
                <a:lnTo>
                  <a:pt x="544420" y="342596"/>
                </a:lnTo>
                <a:lnTo>
                  <a:pt x="530738" y="383732"/>
                </a:lnTo>
                <a:lnTo>
                  <a:pt x="511058" y="421716"/>
                </a:lnTo>
                <a:lnTo>
                  <a:pt x="485948" y="455977"/>
                </a:lnTo>
                <a:lnTo>
                  <a:pt x="455977" y="485948"/>
                </a:lnTo>
                <a:lnTo>
                  <a:pt x="421716" y="511058"/>
                </a:lnTo>
                <a:lnTo>
                  <a:pt x="383732" y="530738"/>
                </a:lnTo>
                <a:lnTo>
                  <a:pt x="342596" y="544420"/>
                </a:lnTo>
                <a:lnTo>
                  <a:pt x="298875" y="551534"/>
                </a:lnTo>
                <a:lnTo>
                  <a:pt x="276225" y="552450"/>
                </a:lnTo>
                <a:lnTo>
                  <a:pt x="253574" y="551534"/>
                </a:lnTo>
                <a:lnTo>
                  <a:pt x="209853" y="544420"/>
                </a:lnTo>
                <a:lnTo>
                  <a:pt x="168717" y="530738"/>
                </a:lnTo>
                <a:lnTo>
                  <a:pt x="130733" y="511058"/>
                </a:lnTo>
                <a:lnTo>
                  <a:pt x="96472" y="485948"/>
                </a:lnTo>
                <a:lnTo>
                  <a:pt x="66501" y="455977"/>
                </a:lnTo>
                <a:lnTo>
                  <a:pt x="41391" y="421716"/>
                </a:lnTo>
                <a:lnTo>
                  <a:pt x="21711" y="383732"/>
                </a:lnTo>
                <a:lnTo>
                  <a:pt x="8029" y="342596"/>
                </a:lnTo>
                <a:lnTo>
                  <a:pt x="915" y="298875"/>
                </a:lnTo>
                <a:lnTo>
                  <a:pt x="0" y="276225"/>
                </a:lnTo>
                <a:close/>
              </a:path>
            </a:pathLst>
          </a:custGeom>
          <a:ln w="19050">
            <a:solidFill>
              <a:srgbClr val="FF99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68">
            <a:extLst>
              <a:ext uri="{FF2B5EF4-FFF2-40B4-BE49-F238E27FC236}">
                <a16:creationId xmlns="" xmlns:a16="http://schemas.microsoft.com/office/drawing/2014/main" id="{C8998DEE-EDB5-41F3-9726-9138CA1CCBCB}"/>
              </a:ext>
            </a:extLst>
          </p:cNvPr>
          <p:cNvSpPr/>
          <p:nvPr/>
        </p:nvSpPr>
        <p:spPr>
          <a:xfrm>
            <a:off x="3017901" y="3895725"/>
            <a:ext cx="158750" cy="76200"/>
          </a:xfrm>
          <a:custGeom>
            <a:avLst/>
            <a:gdLst/>
            <a:ahLst/>
            <a:cxnLst/>
            <a:rect l="l" t="t" r="r" b="b"/>
            <a:pathLst>
              <a:path w="158750" h="76200">
                <a:moveTo>
                  <a:pt x="158750" y="0"/>
                </a:moveTo>
                <a:lnTo>
                  <a:pt x="0" y="76200"/>
                </a:lnTo>
              </a:path>
            </a:pathLst>
          </a:custGeom>
          <a:ln w="19050">
            <a:solidFill>
              <a:srgbClr val="FF99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69">
            <a:extLst>
              <a:ext uri="{FF2B5EF4-FFF2-40B4-BE49-F238E27FC236}">
                <a16:creationId xmlns="" xmlns:a16="http://schemas.microsoft.com/office/drawing/2014/main" id="{6DB3FB9A-BC0E-4425-A315-9138BC48C080}"/>
              </a:ext>
            </a:extLst>
          </p:cNvPr>
          <p:cNvSpPr/>
          <p:nvPr/>
        </p:nvSpPr>
        <p:spPr>
          <a:xfrm>
            <a:off x="3187700" y="4086225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101600" y="0"/>
                </a:moveTo>
                <a:lnTo>
                  <a:pt x="0" y="101600"/>
                </a:lnTo>
              </a:path>
            </a:pathLst>
          </a:custGeom>
          <a:ln w="19050">
            <a:solidFill>
              <a:srgbClr val="FF99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0">
            <a:extLst>
              <a:ext uri="{FF2B5EF4-FFF2-40B4-BE49-F238E27FC236}">
                <a16:creationId xmlns="" xmlns:a16="http://schemas.microsoft.com/office/drawing/2014/main" id="{FB189CA5-B25A-4711-9CEF-DBDCDF0573B8}"/>
              </a:ext>
            </a:extLst>
          </p:cNvPr>
          <p:cNvSpPr/>
          <p:nvPr/>
        </p:nvSpPr>
        <p:spPr>
          <a:xfrm>
            <a:off x="3479800" y="4148073"/>
            <a:ext cx="43180" cy="161925"/>
          </a:xfrm>
          <a:custGeom>
            <a:avLst/>
            <a:gdLst/>
            <a:ahLst/>
            <a:cxnLst/>
            <a:rect l="l" t="t" r="r" b="b"/>
            <a:pathLst>
              <a:path w="43179" h="161925">
                <a:moveTo>
                  <a:pt x="42925" y="0"/>
                </a:moveTo>
                <a:lnTo>
                  <a:pt x="0" y="161925"/>
                </a:lnTo>
              </a:path>
            </a:pathLst>
          </a:custGeom>
          <a:ln w="19050">
            <a:solidFill>
              <a:srgbClr val="FF99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71">
            <a:extLst>
              <a:ext uri="{FF2B5EF4-FFF2-40B4-BE49-F238E27FC236}">
                <a16:creationId xmlns="" xmlns:a16="http://schemas.microsoft.com/office/drawing/2014/main" id="{EF808B55-77BC-47B5-9D9E-194C9C020FCE}"/>
              </a:ext>
            </a:extLst>
          </p:cNvPr>
          <p:cNvSpPr/>
          <p:nvPr/>
        </p:nvSpPr>
        <p:spPr>
          <a:xfrm>
            <a:off x="3721100" y="4113276"/>
            <a:ext cx="44450" cy="127000"/>
          </a:xfrm>
          <a:custGeom>
            <a:avLst/>
            <a:gdLst/>
            <a:ahLst/>
            <a:cxnLst/>
            <a:rect l="l" t="t" r="r" b="b"/>
            <a:pathLst>
              <a:path w="44450" h="127000">
                <a:moveTo>
                  <a:pt x="0" y="0"/>
                </a:moveTo>
                <a:lnTo>
                  <a:pt x="44450" y="127000"/>
                </a:lnTo>
              </a:path>
            </a:pathLst>
          </a:custGeom>
          <a:ln w="19050">
            <a:solidFill>
              <a:srgbClr val="FF99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72">
            <a:extLst>
              <a:ext uri="{FF2B5EF4-FFF2-40B4-BE49-F238E27FC236}">
                <a16:creationId xmlns="" xmlns:a16="http://schemas.microsoft.com/office/drawing/2014/main" id="{02EFA478-5ED6-4639-8549-E31240940EE7}"/>
              </a:ext>
            </a:extLst>
          </p:cNvPr>
          <p:cNvSpPr/>
          <p:nvPr/>
        </p:nvSpPr>
        <p:spPr>
          <a:xfrm>
            <a:off x="3063875" y="3608451"/>
            <a:ext cx="158750" cy="38100"/>
          </a:xfrm>
          <a:custGeom>
            <a:avLst/>
            <a:gdLst/>
            <a:ahLst/>
            <a:cxnLst/>
            <a:rect l="l" t="t" r="r" b="b"/>
            <a:pathLst>
              <a:path w="158750" h="38100">
                <a:moveTo>
                  <a:pt x="158750" y="38100"/>
                </a:moveTo>
                <a:lnTo>
                  <a:pt x="0" y="0"/>
                </a:lnTo>
              </a:path>
            </a:pathLst>
          </a:custGeom>
          <a:ln w="19050">
            <a:solidFill>
              <a:srgbClr val="FF99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73">
            <a:extLst>
              <a:ext uri="{FF2B5EF4-FFF2-40B4-BE49-F238E27FC236}">
                <a16:creationId xmlns="" xmlns:a16="http://schemas.microsoft.com/office/drawing/2014/main" id="{5F8DF207-D5E8-4FB1-8075-D7F4533292D2}"/>
              </a:ext>
            </a:extLst>
          </p:cNvPr>
          <p:cNvSpPr/>
          <p:nvPr/>
        </p:nvSpPr>
        <p:spPr>
          <a:xfrm>
            <a:off x="3859276" y="3932301"/>
            <a:ext cx="120650" cy="73025"/>
          </a:xfrm>
          <a:custGeom>
            <a:avLst/>
            <a:gdLst/>
            <a:ahLst/>
            <a:cxnLst/>
            <a:rect l="l" t="t" r="r" b="b"/>
            <a:pathLst>
              <a:path w="120650" h="73025">
                <a:moveTo>
                  <a:pt x="0" y="0"/>
                </a:moveTo>
                <a:lnTo>
                  <a:pt x="120650" y="73025"/>
                </a:lnTo>
              </a:path>
            </a:pathLst>
          </a:custGeom>
          <a:ln w="19050">
            <a:solidFill>
              <a:srgbClr val="FF99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74">
            <a:extLst>
              <a:ext uri="{FF2B5EF4-FFF2-40B4-BE49-F238E27FC236}">
                <a16:creationId xmlns="" xmlns:a16="http://schemas.microsoft.com/office/drawing/2014/main" id="{7C1A681E-76B3-4FC1-8457-9C77CE6E921F}"/>
              </a:ext>
            </a:extLst>
          </p:cNvPr>
          <p:cNvSpPr/>
          <p:nvPr/>
        </p:nvSpPr>
        <p:spPr>
          <a:xfrm>
            <a:off x="3397250" y="3327400"/>
            <a:ext cx="36830" cy="160655"/>
          </a:xfrm>
          <a:custGeom>
            <a:avLst/>
            <a:gdLst/>
            <a:ahLst/>
            <a:cxnLst/>
            <a:rect l="l" t="t" r="r" b="b"/>
            <a:pathLst>
              <a:path w="36829" h="160654">
                <a:moveTo>
                  <a:pt x="36575" y="160400"/>
                </a:moveTo>
                <a:lnTo>
                  <a:pt x="0" y="0"/>
                </a:lnTo>
              </a:path>
            </a:pathLst>
          </a:custGeom>
          <a:ln w="19050">
            <a:solidFill>
              <a:srgbClr val="FF99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75">
            <a:extLst>
              <a:ext uri="{FF2B5EF4-FFF2-40B4-BE49-F238E27FC236}">
                <a16:creationId xmlns="" xmlns:a16="http://schemas.microsoft.com/office/drawing/2014/main" id="{8AEF118A-F50E-4FC1-8119-CFBC39D63C6C}"/>
              </a:ext>
            </a:extLst>
          </p:cNvPr>
          <p:cNvSpPr/>
          <p:nvPr/>
        </p:nvSpPr>
        <p:spPr>
          <a:xfrm>
            <a:off x="2115607" y="3238500"/>
            <a:ext cx="619760" cy="656590"/>
          </a:xfrm>
          <a:custGeom>
            <a:avLst/>
            <a:gdLst/>
            <a:ahLst/>
            <a:cxnLst/>
            <a:rect l="l" t="t" r="r" b="b"/>
            <a:pathLst>
              <a:path w="619760" h="656589">
                <a:moveTo>
                  <a:pt x="619718" y="0"/>
                </a:moveTo>
                <a:lnTo>
                  <a:pt x="602815" y="39994"/>
                </a:lnTo>
                <a:lnTo>
                  <a:pt x="585941" y="79876"/>
                </a:lnTo>
                <a:lnTo>
                  <a:pt x="569101" y="119513"/>
                </a:lnTo>
                <a:lnTo>
                  <a:pt x="552301" y="158769"/>
                </a:lnTo>
                <a:lnTo>
                  <a:pt x="535545" y="197510"/>
                </a:lnTo>
                <a:lnTo>
                  <a:pt x="518837" y="235603"/>
                </a:lnTo>
                <a:lnTo>
                  <a:pt x="502182" y="272911"/>
                </a:lnTo>
                <a:lnTo>
                  <a:pt x="485585" y="309302"/>
                </a:lnTo>
                <a:lnTo>
                  <a:pt x="469052" y="344641"/>
                </a:lnTo>
                <a:lnTo>
                  <a:pt x="436192" y="411624"/>
                </a:lnTo>
                <a:lnTo>
                  <a:pt x="403641" y="472784"/>
                </a:lnTo>
                <a:lnTo>
                  <a:pt x="371437" y="527048"/>
                </a:lnTo>
                <a:lnTo>
                  <a:pt x="339617" y="573338"/>
                </a:lnTo>
                <a:lnTo>
                  <a:pt x="308221" y="610582"/>
                </a:lnTo>
                <a:lnTo>
                  <a:pt x="276767" y="637428"/>
                </a:lnTo>
                <a:lnTo>
                  <a:pt x="224958" y="655610"/>
                </a:lnTo>
                <a:lnTo>
                  <a:pt x="206857" y="656556"/>
                </a:lnTo>
                <a:lnTo>
                  <a:pt x="188595" y="655333"/>
                </a:lnTo>
                <a:lnTo>
                  <a:pt x="134386" y="640989"/>
                </a:lnTo>
                <a:lnTo>
                  <a:pt x="84264" y="615535"/>
                </a:lnTo>
                <a:lnTo>
                  <a:pt x="42376" y="585273"/>
                </a:lnTo>
                <a:lnTo>
                  <a:pt x="12866" y="556507"/>
                </a:lnTo>
                <a:lnTo>
                  <a:pt x="0" y="534259"/>
                </a:lnTo>
                <a:lnTo>
                  <a:pt x="179" y="526155"/>
                </a:lnTo>
                <a:lnTo>
                  <a:pt x="19761" y="485880"/>
                </a:lnTo>
                <a:lnTo>
                  <a:pt x="48521" y="451658"/>
                </a:lnTo>
                <a:lnTo>
                  <a:pt x="83197" y="418534"/>
                </a:lnTo>
                <a:lnTo>
                  <a:pt x="118256" y="390594"/>
                </a:lnTo>
                <a:lnTo>
                  <a:pt x="156039" y="368469"/>
                </a:lnTo>
                <a:lnTo>
                  <a:pt x="197506" y="389739"/>
                </a:lnTo>
                <a:lnTo>
                  <a:pt x="211892" y="425895"/>
                </a:lnTo>
                <a:lnTo>
                  <a:pt x="223668" y="471615"/>
                </a:lnTo>
                <a:lnTo>
                  <a:pt x="227345" y="487969"/>
                </a:lnTo>
              </a:path>
            </a:pathLst>
          </a:custGeom>
          <a:ln w="19050">
            <a:solidFill>
              <a:srgbClr val="0075A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76">
            <a:extLst>
              <a:ext uri="{FF2B5EF4-FFF2-40B4-BE49-F238E27FC236}">
                <a16:creationId xmlns="" xmlns:a16="http://schemas.microsoft.com/office/drawing/2014/main" id="{445C1296-7DF7-4BFB-A5AC-9684B5F9D08C}"/>
              </a:ext>
            </a:extLst>
          </p:cNvPr>
          <p:cNvSpPr/>
          <p:nvPr/>
        </p:nvSpPr>
        <p:spPr>
          <a:xfrm>
            <a:off x="2649601" y="3375025"/>
            <a:ext cx="261620" cy="611505"/>
          </a:xfrm>
          <a:custGeom>
            <a:avLst/>
            <a:gdLst/>
            <a:ahLst/>
            <a:cxnLst/>
            <a:rect l="l" t="t" r="r" b="b"/>
            <a:pathLst>
              <a:path w="261619" h="611504">
                <a:moveTo>
                  <a:pt x="92075" y="0"/>
                </a:moveTo>
                <a:lnTo>
                  <a:pt x="78294" y="36217"/>
                </a:lnTo>
                <a:lnTo>
                  <a:pt x="64796" y="72383"/>
                </a:lnTo>
                <a:lnTo>
                  <a:pt x="51856" y="108358"/>
                </a:lnTo>
                <a:lnTo>
                  <a:pt x="34093" y="161650"/>
                </a:lnTo>
                <a:lnTo>
                  <a:pt x="19133" y="213713"/>
                </a:lnTo>
                <a:lnTo>
                  <a:pt x="7903" y="264068"/>
                </a:lnTo>
                <a:lnTo>
                  <a:pt x="1333" y="312237"/>
                </a:lnTo>
                <a:lnTo>
                  <a:pt x="0" y="342900"/>
                </a:lnTo>
                <a:lnTo>
                  <a:pt x="361" y="358091"/>
                </a:lnTo>
                <a:lnTo>
                  <a:pt x="5454" y="405308"/>
                </a:lnTo>
                <a:lnTo>
                  <a:pt x="15688" y="453009"/>
                </a:lnTo>
                <a:lnTo>
                  <a:pt x="29940" y="498649"/>
                </a:lnTo>
                <a:lnTo>
                  <a:pt x="47089" y="539686"/>
                </a:lnTo>
                <a:lnTo>
                  <a:pt x="66015" y="573576"/>
                </a:lnTo>
                <a:lnTo>
                  <a:pt x="92075" y="603250"/>
                </a:lnTo>
                <a:lnTo>
                  <a:pt x="120082" y="611454"/>
                </a:lnTo>
                <a:lnTo>
                  <a:pt x="131180" y="610734"/>
                </a:lnTo>
                <a:lnTo>
                  <a:pt x="179403" y="595131"/>
                </a:lnTo>
                <a:lnTo>
                  <a:pt x="214363" y="574856"/>
                </a:lnTo>
                <a:lnTo>
                  <a:pt x="249780" y="545163"/>
                </a:lnTo>
                <a:lnTo>
                  <a:pt x="261406" y="505558"/>
                </a:lnTo>
                <a:lnTo>
                  <a:pt x="259726" y="492856"/>
                </a:lnTo>
                <a:lnTo>
                  <a:pt x="246768" y="454178"/>
                </a:lnTo>
                <a:lnTo>
                  <a:pt x="226643" y="421676"/>
                </a:lnTo>
                <a:lnTo>
                  <a:pt x="184499" y="405659"/>
                </a:lnTo>
                <a:lnTo>
                  <a:pt x="142298" y="423230"/>
                </a:lnTo>
                <a:lnTo>
                  <a:pt x="108464" y="446239"/>
                </a:lnTo>
                <a:lnTo>
                  <a:pt x="85608" y="463861"/>
                </a:lnTo>
              </a:path>
            </a:pathLst>
          </a:custGeom>
          <a:ln w="19049">
            <a:solidFill>
              <a:srgbClr val="0075A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77">
            <a:extLst>
              <a:ext uri="{FF2B5EF4-FFF2-40B4-BE49-F238E27FC236}">
                <a16:creationId xmlns="" xmlns:a16="http://schemas.microsoft.com/office/drawing/2014/main" id="{DFEDED56-56E4-477E-B485-7ABB02AB38CD}"/>
              </a:ext>
            </a:extLst>
          </p:cNvPr>
          <p:cNvSpPr/>
          <p:nvPr/>
        </p:nvSpPr>
        <p:spPr>
          <a:xfrm>
            <a:off x="3675126" y="3362325"/>
            <a:ext cx="71755" cy="163830"/>
          </a:xfrm>
          <a:custGeom>
            <a:avLst/>
            <a:gdLst/>
            <a:ahLst/>
            <a:cxnLst/>
            <a:rect l="l" t="t" r="r" b="b"/>
            <a:pathLst>
              <a:path w="71754" h="163829">
                <a:moveTo>
                  <a:pt x="71374" y="0"/>
                </a:moveTo>
                <a:lnTo>
                  <a:pt x="0" y="163449"/>
                </a:lnTo>
              </a:path>
            </a:pathLst>
          </a:custGeom>
          <a:ln w="19050">
            <a:solidFill>
              <a:srgbClr val="FF99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78">
            <a:extLst>
              <a:ext uri="{FF2B5EF4-FFF2-40B4-BE49-F238E27FC236}">
                <a16:creationId xmlns="" xmlns:a16="http://schemas.microsoft.com/office/drawing/2014/main" id="{E7CF40F2-884D-41DD-813E-FC4F765CD87E}"/>
              </a:ext>
            </a:extLst>
          </p:cNvPr>
          <p:cNvSpPr/>
          <p:nvPr/>
        </p:nvSpPr>
        <p:spPr>
          <a:xfrm>
            <a:off x="3843401" y="3625850"/>
            <a:ext cx="151130" cy="55880"/>
          </a:xfrm>
          <a:custGeom>
            <a:avLst/>
            <a:gdLst/>
            <a:ahLst/>
            <a:cxnLst/>
            <a:rect l="l" t="t" r="r" b="b"/>
            <a:pathLst>
              <a:path w="151129" h="55879">
                <a:moveTo>
                  <a:pt x="150749" y="0"/>
                </a:moveTo>
                <a:lnTo>
                  <a:pt x="0" y="55625"/>
                </a:lnTo>
              </a:path>
            </a:pathLst>
          </a:custGeom>
          <a:ln w="19050">
            <a:solidFill>
              <a:srgbClr val="FF99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79">
            <a:extLst>
              <a:ext uri="{FF2B5EF4-FFF2-40B4-BE49-F238E27FC236}">
                <a16:creationId xmlns="" xmlns:a16="http://schemas.microsoft.com/office/drawing/2014/main" id="{5A2560B2-AF16-4A47-BEBA-5256E49C8D5C}"/>
              </a:ext>
            </a:extLst>
          </p:cNvPr>
          <p:cNvSpPr/>
          <p:nvPr/>
        </p:nvSpPr>
        <p:spPr>
          <a:xfrm>
            <a:off x="5638800" y="5111750"/>
            <a:ext cx="525780" cy="342900"/>
          </a:xfrm>
          <a:custGeom>
            <a:avLst/>
            <a:gdLst/>
            <a:ahLst/>
            <a:cxnLst/>
            <a:rect l="l" t="t" r="r" b="b"/>
            <a:pathLst>
              <a:path w="525779" h="342900">
                <a:moveTo>
                  <a:pt x="525526" y="257175"/>
                </a:moveTo>
                <a:lnTo>
                  <a:pt x="0" y="257175"/>
                </a:lnTo>
                <a:lnTo>
                  <a:pt x="262763" y="342900"/>
                </a:lnTo>
                <a:lnTo>
                  <a:pt x="525526" y="257175"/>
                </a:lnTo>
                <a:close/>
              </a:path>
              <a:path w="525779" h="342900">
                <a:moveTo>
                  <a:pt x="394080" y="0"/>
                </a:moveTo>
                <a:lnTo>
                  <a:pt x="131317" y="0"/>
                </a:lnTo>
                <a:lnTo>
                  <a:pt x="131317" y="257175"/>
                </a:lnTo>
                <a:lnTo>
                  <a:pt x="394080" y="257175"/>
                </a:lnTo>
                <a:lnTo>
                  <a:pt x="394080" y="0"/>
                </a:lnTo>
                <a:close/>
              </a:path>
            </a:pathLst>
          </a:custGeom>
          <a:solidFill>
            <a:srgbClr val="ECEAE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0">
            <a:extLst>
              <a:ext uri="{FF2B5EF4-FFF2-40B4-BE49-F238E27FC236}">
                <a16:creationId xmlns="" xmlns:a16="http://schemas.microsoft.com/office/drawing/2014/main" id="{1F8113A0-EB9D-450C-976F-5DDB8920657D}"/>
              </a:ext>
            </a:extLst>
          </p:cNvPr>
          <p:cNvSpPr/>
          <p:nvPr/>
        </p:nvSpPr>
        <p:spPr>
          <a:xfrm>
            <a:off x="5638800" y="5111750"/>
            <a:ext cx="525780" cy="342900"/>
          </a:xfrm>
          <a:custGeom>
            <a:avLst/>
            <a:gdLst/>
            <a:ahLst/>
            <a:cxnLst/>
            <a:rect l="l" t="t" r="r" b="b"/>
            <a:pathLst>
              <a:path w="525779" h="342900">
                <a:moveTo>
                  <a:pt x="0" y="257175"/>
                </a:moveTo>
                <a:lnTo>
                  <a:pt x="131317" y="257175"/>
                </a:lnTo>
                <a:lnTo>
                  <a:pt x="131317" y="0"/>
                </a:lnTo>
                <a:lnTo>
                  <a:pt x="394080" y="0"/>
                </a:lnTo>
                <a:lnTo>
                  <a:pt x="394080" y="257175"/>
                </a:lnTo>
                <a:lnTo>
                  <a:pt x="525526" y="257175"/>
                </a:lnTo>
                <a:lnTo>
                  <a:pt x="262763" y="342900"/>
                </a:lnTo>
                <a:lnTo>
                  <a:pt x="0" y="257175"/>
                </a:lnTo>
                <a:close/>
              </a:path>
            </a:pathLst>
          </a:custGeom>
          <a:ln w="19050">
            <a:solidFill>
              <a:srgbClr val="3333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81">
            <a:extLst>
              <a:ext uri="{FF2B5EF4-FFF2-40B4-BE49-F238E27FC236}">
                <a16:creationId xmlns="" xmlns:a16="http://schemas.microsoft.com/office/drawing/2014/main" id="{BCF6E3C6-9714-4EFD-ABFA-33BDD2671716}"/>
              </a:ext>
            </a:extLst>
          </p:cNvPr>
          <p:cNvSpPr/>
          <p:nvPr/>
        </p:nvSpPr>
        <p:spPr>
          <a:xfrm>
            <a:off x="5715000" y="4475098"/>
            <a:ext cx="349250" cy="349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82">
            <a:extLst>
              <a:ext uri="{FF2B5EF4-FFF2-40B4-BE49-F238E27FC236}">
                <a16:creationId xmlns="" xmlns:a16="http://schemas.microsoft.com/office/drawing/2014/main" id="{5F1E9461-EE07-4AE1-BB43-AFF1F028E232}"/>
              </a:ext>
            </a:extLst>
          </p:cNvPr>
          <p:cNvSpPr/>
          <p:nvPr/>
        </p:nvSpPr>
        <p:spPr>
          <a:xfrm>
            <a:off x="5767451" y="4676775"/>
            <a:ext cx="244475" cy="88900"/>
          </a:xfrm>
          <a:custGeom>
            <a:avLst/>
            <a:gdLst/>
            <a:ahLst/>
            <a:cxnLst/>
            <a:rect l="l" t="t" r="r" b="b"/>
            <a:pathLst>
              <a:path w="244475" h="88900">
                <a:moveTo>
                  <a:pt x="0" y="88900"/>
                </a:moveTo>
                <a:lnTo>
                  <a:pt x="244475" y="88900"/>
                </a:lnTo>
                <a:lnTo>
                  <a:pt x="244475" y="0"/>
                </a:lnTo>
                <a:lnTo>
                  <a:pt x="0" y="0"/>
                </a:lnTo>
                <a:lnTo>
                  <a:pt x="0" y="8890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83">
            <a:extLst>
              <a:ext uri="{FF2B5EF4-FFF2-40B4-BE49-F238E27FC236}">
                <a16:creationId xmlns="" xmlns:a16="http://schemas.microsoft.com/office/drawing/2014/main" id="{88A1CB5C-8CEA-4031-B22F-4CDFE2620CAA}"/>
              </a:ext>
            </a:extLst>
          </p:cNvPr>
          <p:cNvSpPr/>
          <p:nvPr/>
        </p:nvSpPr>
        <p:spPr>
          <a:xfrm>
            <a:off x="5767451" y="4676775"/>
            <a:ext cx="244475" cy="88900"/>
          </a:xfrm>
          <a:custGeom>
            <a:avLst/>
            <a:gdLst/>
            <a:ahLst/>
            <a:cxnLst/>
            <a:rect l="l" t="t" r="r" b="b"/>
            <a:pathLst>
              <a:path w="244475" h="88900">
                <a:moveTo>
                  <a:pt x="0" y="88900"/>
                </a:moveTo>
                <a:lnTo>
                  <a:pt x="244475" y="88900"/>
                </a:lnTo>
                <a:lnTo>
                  <a:pt x="244475" y="0"/>
                </a:lnTo>
                <a:lnTo>
                  <a:pt x="0" y="0"/>
                </a:lnTo>
                <a:lnTo>
                  <a:pt x="0" y="88900"/>
                </a:lnTo>
                <a:close/>
              </a:path>
            </a:pathLst>
          </a:custGeom>
          <a:ln w="19050">
            <a:solidFill>
              <a:srgbClr val="3333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84">
            <a:extLst>
              <a:ext uri="{FF2B5EF4-FFF2-40B4-BE49-F238E27FC236}">
                <a16:creationId xmlns="" xmlns:a16="http://schemas.microsoft.com/office/drawing/2014/main" id="{CE54796E-3948-4700-B65C-55C7E674C44B}"/>
              </a:ext>
            </a:extLst>
          </p:cNvPr>
          <p:cNvSpPr/>
          <p:nvPr/>
        </p:nvSpPr>
        <p:spPr>
          <a:xfrm>
            <a:off x="6443726" y="908050"/>
            <a:ext cx="1945005" cy="2233930"/>
          </a:xfrm>
          <a:custGeom>
            <a:avLst/>
            <a:gdLst/>
            <a:ahLst/>
            <a:cxnLst/>
            <a:rect l="l" t="t" r="r" b="b"/>
            <a:pathLst>
              <a:path w="1945004" h="2233930">
                <a:moveTo>
                  <a:pt x="0" y="324103"/>
                </a:moveTo>
                <a:lnTo>
                  <a:pt x="4240" y="271545"/>
                </a:lnTo>
                <a:lnTo>
                  <a:pt x="16516" y="221683"/>
                </a:lnTo>
                <a:lnTo>
                  <a:pt x="36162" y="175183"/>
                </a:lnTo>
                <a:lnTo>
                  <a:pt x="62512" y="132716"/>
                </a:lnTo>
                <a:lnTo>
                  <a:pt x="94900" y="94948"/>
                </a:lnTo>
                <a:lnTo>
                  <a:pt x="132661" y="62549"/>
                </a:lnTo>
                <a:lnTo>
                  <a:pt x="175127" y="36186"/>
                </a:lnTo>
                <a:lnTo>
                  <a:pt x="221634" y="16528"/>
                </a:lnTo>
                <a:lnTo>
                  <a:pt x="271515" y="4243"/>
                </a:lnTo>
                <a:lnTo>
                  <a:pt x="324103" y="0"/>
                </a:lnTo>
                <a:lnTo>
                  <a:pt x="1620520" y="0"/>
                </a:lnTo>
                <a:lnTo>
                  <a:pt x="1673078" y="4243"/>
                </a:lnTo>
                <a:lnTo>
                  <a:pt x="1722940" y="16528"/>
                </a:lnTo>
                <a:lnTo>
                  <a:pt x="1769440" y="36186"/>
                </a:lnTo>
                <a:lnTo>
                  <a:pt x="1811907" y="62549"/>
                </a:lnTo>
                <a:lnTo>
                  <a:pt x="1849675" y="94948"/>
                </a:lnTo>
                <a:lnTo>
                  <a:pt x="1882074" y="132716"/>
                </a:lnTo>
                <a:lnTo>
                  <a:pt x="1908437" y="175183"/>
                </a:lnTo>
                <a:lnTo>
                  <a:pt x="1928095" y="221683"/>
                </a:lnTo>
                <a:lnTo>
                  <a:pt x="1940380" y="271545"/>
                </a:lnTo>
                <a:lnTo>
                  <a:pt x="1944624" y="324103"/>
                </a:lnTo>
                <a:lnTo>
                  <a:pt x="1944624" y="1909445"/>
                </a:lnTo>
                <a:lnTo>
                  <a:pt x="1940380" y="1962033"/>
                </a:lnTo>
                <a:lnTo>
                  <a:pt x="1928095" y="2011914"/>
                </a:lnTo>
                <a:lnTo>
                  <a:pt x="1908437" y="2058421"/>
                </a:lnTo>
                <a:lnTo>
                  <a:pt x="1882074" y="2100887"/>
                </a:lnTo>
                <a:lnTo>
                  <a:pt x="1849675" y="2138648"/>
                </a:lnTo>
                <a:lnTo>
                  <a:pt x="1811907" y="2171036"/>
                </a:lnTo>
                <a:lnTo>
                  <a:pt x="1769440" y="2197386"/>
                </a:lnTo>
                <a:lnTo>
                  <a:pt x="1722940" y="2217032"/>
                </a:lnTo>
                <a:lnTo>
                  <a:pt x="1673078" y="2229308"/>
                </a:lnTo>
                <a:lnTo>
                  <a:pt x="1620520" y="2233549"/>
                </a:lnTo>
                <a:lnTo>
                  <a:pt x="324103" y="2233549"/>
                </a:lnTo>
                <a:lnTo>
                  <a:pt x="271515" y="2229308"/>
                </a:lnTo>
                <a:lnTo>
                  <a:pt x="221634" y="2217032"/>
                </a:lnTo>
                <a:lnTo>
                  <a:pt x="175127" y="2197386"/>
                </a:lnTo>
                <a:lnTo>
                  <a:pt x="132661" y="2171036"/>
                </a:lnTo>
                <a:lnTo>
                  <a:pt x="94900" y="2138648"/>
                </a:lnTo>
                <a:lnTo>
                  <a:pt x="62512" y="2100887"/>
                </a:lnTo>
                <a:lnTo>
                  <a:pt x="36162" y="2058421"/>
                </a:lnTo>
                <a:lnTo>
                  <a:pt x="16516" y="2011914"/>
                </a:lnTo>
                <a:lnTo>
                  <a:pt x="4240" y="1962033"/>
                </a:lnTo>
                <a:lnTo>
                  <a:pt x="0" y="1909445"/>
                </a:lnTo>
                <a:lnTo>
                  <a:pt x="0" y="324103"/>
                </a:lnTo>
                <a:close/>
              </a:path>
            </a:pathLst>
          </a:custGeom>
          <a:ln w="19050">
            <a:solidFill>
              <a:srgbClr val="0075A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85">
            <a:extLst>
              <a:ext uri="{FF2B5EF4-FFF2-40B4-BE49-F238E27FC236}">
                <a16:creationId xmlns="" xmlns:a16="http://schemas.microsoft.com/office/drawing/2014/main" id="{267668F3-A7F7-45DA-A527-2431F27F4014}"/>
              </a:ext>
            </a:extLst>
          </p:cNvPr>
          <p:cNvSpPr txBox="1"/>
          <p:nvPr/>
        </p:nvSpPr>
        <p:spPr>
          <a:xfrm>
            <a:off x="6596633" y="1021588"/>
            <a:ext cx="1652905" cy="150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76530">
              <a:lnSpc>
                <a:spcPct val="100000"/>
              </a:lnSpc>
            </a:pPr>
            <a:r>
              <a:rPr sz="1400" i="1" dirty="0">
                <a:solidFill>
                  <a:srgbClr val="333333"/>
                </a:solidFill>
                <a:latin typeface="Arial"/>
                <a:cs typeface="Arial"/>
              </a:rPr>
              <a:t>Layer</a:t>
            </a:r>
            <a:r>
              <a:rPr sz="1400" i="1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333333"/>
                </a:solidFill>
                <a:latin typeface="Arial"/>
                <a:cs typeface="Arial"/>
              </a:rPr>
              <a:t>after</a:t>
            </a:r>
            <a:r>
              <a:rPr sz="1400" i="1" spc="-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333333"/>
                </a:solidFill>
                <a:latin typeface="Arial"/>
                <a:cs typeface="Arial"/>
              </a:rPr>
              <a:t>layer</a:t>
            </a:r>
            <a:r>
              <a:rPr sz="1400" i="1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333333"/>
                </a:solidFill>
                <a:latin typeface="Arial"/>
                <a:cs typeface="Arial"/>
              </a:rPr>
              <a:t>is deposi</a:t>
            </a:r>
            <a:r>
              <a:rPr sz="1400" i="1" spc="5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400" i="1" dirty="0">
                <a:solidFill>
                  <a:srgbClr val="333333"/>
                </a:solidFill>
                <a:latin typeface="Arial"/>
                <a:cs typeface="Arial"/>
              </a:rPr>
              <a:t>ed</a:t>
            </a:r>
            <a:endParaRPr sz="1400">
              <a:latin typeface="Arial"/>
              <a:cs typeface="Arial"/>
            </a:endParaRPr>
          </a:p>
          <a:p>
            <a:pPr marL="12700" marR="6350">
              <a:lnSpc>
                <a:spcPct val="100000"/>
              </a:lnSpc>
            </a:pPr>
            <a:r>
              <a:rPr sz="1400" spc="5" dirty="0">
                <a:solidFill>
                  <a:srgbClr val="333333"/>
                </a:solidFill>
                <a:latin typeface="Wingdings"/>
                <a:cs typeface="Wingdings"/>
              </a:rPr>
              <a:t></a:t>
            </a:r>
            <a:r>
              <a:rPr sz="1400" i="1" dirty="0">
                <a:solidFill>
                  <a:srgbClr val="333333"/>
                </a:solidFill>
                <a:latin typeface="Arial"/>
                <a:cs typeface="Arial"/>
              </a:rPr>
              <a:t>due</a:t>
            </a:r>
            <a:r>
              <a:rPr sz="1400" i="1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sz="1400" i="1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sz="1400" i="1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400" i="1" dirty="0">
                <a:solidFill>
                  <a:srgbClr val="333333"/>
                </a:solidFill>
                <a:latin typeface="Arial"/>
                <a:cs typeface="Arial"/>
              </a:rPr>
              <a:t>eight, the</a:t>
            </a:r>
            <a:r>
              <a:rPr sz="1400" i="1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333333"/>
                </a:solidFill>
                <a:latin typeface="Arial"/>
                <a:cs typeface="Arial"/>
              </a:rPr>
              <a:t>ocean</a:t>
            </a:r>
            <a:r>
              <a:rPr sz="1400" i="1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333333"/>
                </a:solidFill>
                <a:latin typeface="Arial"/>
                <a:cs typeface="Arial"/>
              </a:rPr>
              <a:t>floor</a:t>
            </a:r>
            <a:r>
              <a:rPr sz="1400" i="1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333333"/>
                </a:solidFill>
                <a:latin typeface="Arial"/>
                <a:cs typeface="Arial"/>
              </a:rPr>
              <a:t>sinks and</a:t>
            </a:r>
            <a:r>
              <a:rPr sz="1400" i="1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400" i="1" dirty="0">
                <a:solidFill>
                  <a:srgbClr val="333333"/>
                </a:solidFill>
                <a:latin typeface="Arial"/>
                <a:cs typeface="Arial"/>
              </a:rPr>
              <a:t>ore</a:t>
            </a:r>
            <a:r>
              <a:rPr sz="1400" i="1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333333"/>
                </a:solidFill>
                <a:latin typeface="Arial"/>
                <a:cs typeface="Arial"/>
              </a:rPr>
              <a:t>space</a:t>
            </a:r>
            <a:r>
              <a:rPr sz="1400" i="1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333333"/>
                </a:solidFill>
                <a:latin typeface="Arial"/>
                <a:cs typeface="Arial"/>
              </a:rPr>
              <a:t>is </a:t>
            </a:r>
            <a:r>
              <a:rPr sz="1400" i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400" i="1" dirty="0">
                <a:solidFill>
                  <a:srgbClr val="333333"/>
                </a:solidFill>
                <a:latin typeface="Arial"/>
                <a:cs typeface="Arial"/>
              </a:rPr>
              <a:t>ade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333333"/>
                </a:solidFill>
                <a:latin typeface="Arial"/>
                <a:cs typeface="Arial"/>
              </a:rPr>
              <a:t>Strati</a:t>
            </a:r>
            <a:r>
              <a:rPr sz="1400" b="1" spc="-10" dirty="0">
                <a:solidFill>
                  <a:srgbClr val="333333"/>
                </a:solidFill>
                <a:latin typeface="Arial"/>
                <a:cs typeface="Arial"/>
              </a:rPr>
              <a:t>g</a:t>
            </a:r>
            <a:r>
              <a:rPr sz="1400" b="1" dirty="0">
                <a:solidFill>
                  <a:srgbClr val="333333"/>
                </a:solidFill>
                <a:latin typeface="Arial"/>
                <a:cs typeface="Arial"/>
              </a:rPr>
              <a:t>ra</a:t>
            </a:r>
            <a:r>
              <a:rPr sz="1400" b="1" spc="-10" dirty="0">
                <a:solidFill>
                  <a:srgbClr val="333333"/>
                </a:solidFill>
                <a:latin typeface="Arial"/>
                <a:cs typeface="Arial"/>
              </a:rPr>
              <a:t>ph</a:t>
            </a:r>
            <a:r>
              <a:rPr sz="1400" b="1" dirty="0">
                <a:solidFill>
                  <a:srgbClr val="333333"/>
                </a:solidFill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  <p:sp>
        <p:nvSpPr>
          <p:cNvPr id="95" name="object 86">
            <a:extLst>
              <a:ext uri="{FF2B5EF4-FFF2-40B4-BE49-F238E27FC236}">
                <a16:creationId xmlns="" xmlns:a16="http://schemas.microsoft.com/office/drawing/2014/main" id="{7088FC58-D696-4809-9410-68DA62375143}"/>
              </a:ext>
            </a:extLst>
          </p:cNvPr>
          <p:cNvSpPr/>
          <p:nvPr/>
        </p:nvSpPr>
        <p:spPr>
          <a:xfrm>
            <a:off x="6948551" y="3213100"/>
            <a:ext cx="1945005" cy="2305050"/>
          </a:xfrm>
          <a:custGeom>
            <a:avLst/>
            <a:gdLst/>
            <a:ahLst/>
            <a:cxnLst/>
            <a:rect l="l" t="t" r="r" b="b"/>
            <a:pathLst>
              <a:path w="1945004" h="2305050">
                <a:moveTo>
                  <a:pt x="1620520" y="0"/>
                </a:moveTo>
                <a:lnTo>
                  <a:pt x="324103" y="0"/>
                </a:lnTo>
                <a:lnTo>
                  <a:pt x="297512" y="1074"/>
                </a:lnTo>
                <a:lnTo>
                  <a:pt x="246194" y="9422"/>
                </a:lnTo>
                <a:lnTo>
                  <a:pt x="197917" y="25477"/>
                </a:lnTo>
                <a:lnTo>
                  <a:pt x="153347" y="48571"/>
                </a:lnTo>
                <a:lnTo>
                  <a:pt x="113151" y="78035"/>
                </a:lnTo>
                <a:lnTo>
                  <a:pt x="77993" y="113202"/>
                </a:lnTo>
                <a:lnTo>
                  <a:pt x="48540" y="153404"/>
                </a:lnTo>
                <a:lnTo>
                  <a:pt x="25459" y="197971"/>
                </a:lnTo>
                <a:lnTo>
                  <a:pt x="9415" y="246235"/>
                </a:lnTo>
                <a:lnTo>
                  <a:pt x="1073" y="297529"/>
                </a:lnTo>
                <a:lnTo>
                  <a:pt x="0" y="324103"/>
                </a:lnTo>
                <a:lnTo>
                  <a:pt x="0" y="1980945"/>
                </a:lnTo>
                <a:lnTo>
                  <a:pt x="4240" y="2033504"/>
                </a:lnTo>
                <a:lnTo>
                  <a:pt x="16516" y="2083366"/>
                </a:lnTo>
                <a:lnTo>
                  <a:pt x="36162" y="2129866"/>
                </a:lnTo>
                <a:lnTo>
                  <a:pt x="62512" y="2172333"/>
                </a:lnTo>
                <a:lnTo>
                  <a:pt x="94900" y="2210101"/>
                </a:lnTo>
                <a:lnTo>
                  <a:pt x="132661" y="2242500"/>
                </a:lnTo>
                <a:lnTo>
                  <a:pt x="175127" y="2268863"/>
                </a:lnTo>
                <a:lnTo>
                  <a:pt x="221634" y="2288521"/>
                </a:lnTo>
                <a:lnTo>
                  <a:pt x="271515" y="2300806"/>
                </a:lnTo>
                <a:lnTo>
                  <a:pt x="324103" y="2305050"/>
                </a:lnTo>
                <a:lnTo>
                  <a:pt x="1620520" y="2305050"/>
                </a:lnTo>
                <a:lnTo>
                  <a:pt x="1673078" y="2300806"/>
                </a:lnTo>
                <a:lnTo>
                  <a:pt x="1722940" y="2288521"/>
                </a:lnTo>
                <a:lnTo>
                  <a:pt x="1769440" y="2268863"/>
                </a:lnTo>
                <a:lnTo>
                  <a:pt x="1811907" y="2242500"/>
                </a:lnTo>
                <a:lnTo>
                  <a:pt x="1849675" y="2210101"/>
                </a:lnTo>
                <a:lnTo>
                  <a:pt x="1882074" y="2172333"/>
                </a:lnTo>
                <a:lnTo>
                  <a:pt x="1908437" y="2129866"/>
                </a:lnTo>
                <a:lnTo>
                  <a:pt x="1928095" y="2083366"/>
                </a:lnTo>
                <a:lnTo>
                  <a:pt x="1940380" y="2033504"/>
                </a:lnTo>
                <a:lnTo>
                  <a:pt x="1944624" y="1980945"/>
                </a:lnTo>
                <a:lnTo>
                  <a:pt x="1944624" y="324103"/>
                </a:lnTo>
                <a:lnTo>
                  <a:pt x="1940380" y="271545"/>
                </a:lnTo>
                <a:lnTo>
                  <a:pt x="1928095" y="221683"/>
                </a:lnTo>
                <a:lnTo>
                  <a:pt x="1908437" y="175183"/>
                </a:lnTo>
                <a:lnTo>
                  <a:pt x="1882074" y="132716"/>
                </a:lnTo>
                <a:lnTo>
                  <a:pt x="1849675" y="94948"/>
                </a:lnTo>
                <a:lnTo>
                  <a:pt x="1811907" y="62549"/>
                </a:lnTo>
                <a:lnTo>
                  <a:pt x="1769440" y="36186"/>
                </a:lnTo>
                <a:lnTo>
                  <a:pt x="1722940" y="16528"/>
                </a:lnTo>
                <a:lnTo>
                  <a:pt x="1673078" y="4243"/>
                </a:lnTo>
                <a:lnTo>
                  <a:pt x="16205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87">
            <a:extLst>
              <a:ext uri="{FF2B5EF4-FFF2-40B4-BE49-F238E27FC236}">
                <a16:creationId xmlns="" xmlns:a16="http://schemas.microsoft.com/office/drawing/2014/main" id="{962345B9-BD74-41AC-961C-BABB6F0ABEF0}"/>
              </a:ext>
            </a:extLst>
          </p:cNvPr>
          <p:cNvSpPr/>
          <p:nvPr/>
        </p:nvSpPr>
        <p:spPr>
          <a:xfrm>
            <a:off x="6948551" y="3213100"/>
            <a:ext cx="1945005" cy="2305050"/>
          </a:xfrm>
          <a:custGeom>
            <a:avLst/>
            <a:gdLst/>
            <a:ahLst/>
            <a:cxnLst/>
            <a:rect l="l" t="t" r="r" b="b"/>
            <a:pathLst>
              <a:path w="1945004" h="2305050">
                <a:moveTo>
                  <a:pt x="0" y="324103"/>
                </a:moveTo>
                <a:lnTo>
                  <a:pt x="4240" y="271545"/>
                </a:lnTo>
                <a:lnTo>
                  <a:pt x="16516" y="221683"/>
                </a:lnTo>
                <a:lnTo>
                  <a:pt x="36162" y="175183"/>
                </a:lnTo>
                <a:lnTo>
                  <a:pt x="62512" y="132716"/>
                </a:lnTo>
                <a:lnTo>
                  <a:pt x="94900" y="94948"/>
                </a:lnTo>
                <a:lnTo>
                  <a:pt x="132661" y="62549"/>
                </a:lnTo>
                <a:lnTo>
                  <a:pt x="175127" y="36186"/>
                </a:lnTo>
                <a:lnTo>
                  <a:pt x="221634" y="16528"/>
                </a:lnTo>
                <a:lnTo>
                  <a:pt x="271515" y="4243"/>
                </a:lnTo>
                <a:lnTo>
                  <a:pt x="324103" y="0"/>
                </a:lnTo>
                <a:lnTo>
                  <a:pt x="1620520" y="0"/>
                </a:lnTo>
                <a:lnTo>
                  <a:pt x="1673078" y="4243"/>
                </a:lnTo>
                <a:lnTo>
                  <a:pt x="1722940" y="16528"/>
                </a:lnTo>
                <a:lnTo>
                  <a:pt x="1769440" y="36186"/>
                </a:lnTo>
                <a:lnTo>
                  <a:pt x="1811907" y="62549"/>
                </a:lnTo>
                <a:lnTo>
                  <a:pt x="1849675" y="94948"/>
                </a:lnTo>
                <a:lnTo>
                  <a:pt x="1882074" y="132716"/>
                </a:lnTo>
                <a:lnTo>
                  <a:pt x="1908437" y="175183"/>
                </a:lnTo>
                <a:lnTo>
                  <a:pt x="1928095" y="221683"/>
                </a:lnTo>
                <a:lnTo>
                  <a:pt x="1940380" y="271545"/>
                </a:lnTo>
                <a:lnTo>
                  <a:pt x="1944624" y="324103"/>
                </a:lnTo>
                <a:lnTo>
                  <a:pt x="1944624" y="1980945"/>
                </a:lnTo>
                <a:lnTo>
                  <a:pt x="1940380" y="2033504"/>
                </a:lnTo>
                <a:lnTo>
                  <a:pt x="1928095" y="2083366"/>
                </a:lnTo>
                <a:lnTo>
                  <a:pt x="1908437" y="2129866"/>
                </a:lnTo>
                <a:lnTo>
                  <a:pt x="1882074" y="2172333"/>
                </a:lnTo>
                <a:lnTo>
                  <a:pt x="1849675" y="2210101"/>
                </a:lnTo>
                <a:lnTo>
                  <a:pt x="1811907" y="2242500"/>
                </a:lnTo>
                <a:lnTo>
                  <a:pt x="1769440" y="2268863"/>
                </a:lnTo>
                <a:lnTo>
                  <a:pt x="1722940" y="2288521"/>
                </a:lnTo>
                <a:lnTo>
                  <a:pt x="1673078" y="2300806"/>
                </a:lnTo>
                <a:lnTo>
                  <a:pt x="1620520" y="2305050"/>
                </a:lnTo>
                <a:lnTo>
                  <a:pt x="324103" y="2305050"/>
                </a:lnTo>
                <a:lnTo>
                  <a:pt x="271515" y="2300806"/>
                </a:lnTo>
                <a:lnTo>
                  <a:pt x="221634" y="2288521"/>
                </a:lnTo>
                <a:lnTo>
                  <a:pt x="175127" y="2268863"/>
                </a:lnTo>
                <a:lnTo>
                  <a:pt x="132661" y="2242500"/>
                </a:lnTo>
                <a:lnTo>
                  <a:pt x="94900" y="2210101"/>
                </a:lnTo>
                <a:lnTo>
                  <a:pt x="62512" y="2172333"/>
                </a:lnTo>
                <a:lnTo>
                  <a:pt x="36162" y="2129866"/>
                </a:lnTo>
                <a:lnTo>
                  <a:pt x="16516" y="2083366"/>
                </a:lnTo>
                <a:lnTo>
                  <a:pt x="4240" y="2033504"/>
                </a:lnTo>
                <a:lnTo>
                  <a:pt x="0" y="1980945"/>
                </a:lnTo>
                <a:lnTo>
                  <a:pt x="0" y="324103"/>
                </a:lnTo>
                <a:close/>
              </a:path>
            </a:pathLst>
          </a:custGeom>
          <a:ln w="19050">
            <a:solidFill>
              <a:srgbClr val="0075A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88">
            <a:extLst>
              <a:ext uri="{FF2B5EF4-FFF2-40B4-BE49-F238E27FC236}">
                <a16:creationId xmlns="" xmlns:a16="http://schemas.microsoft.com/office/drawing/2014/main" id="{E0B2A70E-2786-4EEE-B3BF-590080FB1871}"/>
              </a:ext>
            </a:extLst>
          </p:cNvPr>
          <p:cNvSpPr/>
          <p:nvPr/>
        </p:nvSpPr>
        <p:spPr>
          <a:xfrm>
            <a:off x="7380351" y="4630737"/>
            <a:ext cx="1219200" cy="8651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89">
            <a:extLst>
              <a:ext uri="{FF2B5EF4-FFF2-40B4-BE49-F238E27FC236}">
                <a16:creationId xmlns="" xmlns:a16="http://schemas.microsoft.com/office/drawing/2014/main" id="{075C2A7E-223E-4CAD-9D78-D4DE82ED4709}"/>
              </a:ext>
            </a:extLst>
          </p:cNvPr>
          <p:cNvSpPr txBox="1"/>
          <p:nvPr/>
        </p:nvSpPr>
        <p:spPr>
          <a:xfrm>
            <a:off x="7171181" y="3398773"/>
            <a:ext cx="1635760" cy="129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1400" i="1" spc="-10" dirty="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sz="1400" i="1" dirty="0">
                <a:solidFill>
                  <a:srgbClr val="333333"/>
                </a:solidFill>
                <a:latin typeface="Arial"/>
                <a:cs typeface="Arial"/>
              </a:rPr>
              <a:t>ue</a:t>
            </a:r>
            <a:r>
              <a:rPr sz="1400" i="1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sz="1400" i="1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sz="1400" i="1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333333"/>
                </a:solidFill>
                <a:latin typeface="Arial"/>
                <a:cs typeface="Arial"/>
              </a:rPr>
              <a:t>pr</a:t>
            </a:r>
            <a:r>
              <a:rPr sz="1400" i="1" spc="-5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400" i="1" dirty="0">
                <a:solidFill>
                  <a:srgbClr val="333333"/>
                </a:solidFill>
                <a:latin typeface="Arial"/>
                <a:cs typeface="Arial"/>
              </a:rPr>
              <a:t>ssu</a:t>
            </a:r>
            <a:r>
              <a:rPr sz="1400" i="1" spc="-15" dirty="0">
                <a:solidFill>
                  <a:srgbClr val="333333"/>
                </a:solidFill>
                <a:latin typeface="Arial"/>
                <a:cs typeface="Arial"/>
              </a:rPr>
              <a:t>r</a:t>
            </a:r>
            <a:r>
              <a:rPr sz="1400" i="1" dirty="0">
                <a:solidFill>
                  <a:srgbClr val="333333"/>
                </a:solidFill>
                <a:latin typeface="Arial"/>
                <a:cs typeface="Arial"/>
              </a:rPr>
              <a:t>e, the</a:t>
            </a:r>
            <a:r>
              <a:rPr sz="1400" i="1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333333"/>
                </a:solidFill>
                <a:latin typeface="Arial"/>
                <a:cs typeface="Arial"/>
              </a:rPr>
              <a:t>sedi</a:t>
            </a:r>
            <a:r>
              <a:rPr sz="1400" i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400" i="1" dirty="0">
                <a:solidFill>
                  <a:srgbClr val="333333"/>
                </a:solidFill>
                <a:latin typeface="Arial"/>
                <a:cs typeface="Arial"/>
              </a:rPr>
              <a:t>ents beco</a:t>
            </a:r>
            <a:r>
              <a:rPr sz="1400" i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400" i="1" dirty="0">
                <a:solidFill>
                  <a:srgbClr val="333333"/>
                </a:solidFill>
                <a:latin typeface="Arial"/>
                <a:cs typeface="Arial"/>
              </a:rPr>
              <a:t>e co</a:t>
            </a:r>
            <a:r>
              <a:rPr sz="1400" i="1" spc="-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400" i="1" dirty="0">
                <a:solidFill>
                  <a:srgbClr val="333333"/>
                </a:solidFill>
                <a:latin typeface="Arial"/>
                <a:cs typeface="Arial"/>
              </a:rPr>
              <a:t>pres</a:t>
            </a:r>
            <a:r>
              <a:rPr sz="1400" i="1" spc="-1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400" i="1" dirty="0">
                <a:solidFill>
                  <a:srgbClr val="333333"/>
                </a:solidFill>
                <a:latin typeface="Arial"/>
                <a:cs typeface="Arial"/>
              </a:rPr>
              <a:t>ed</a:t>
            </a:r>
            <a:r>
              <a:rPr sz="1400" i="1" spc="-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333333"/>
                </a:solidFill>
                <a:latin typeface="Arial"/>
                <a:cs typeface="Arial"/>
              </a:rPr>
              <a:t>and hard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1400" b="1" spc="-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333333"/>
                </a:solidFill>
                <a:latin typeface="Arial"/>
                <a:cs typeface="Arial"/>
              </a:rPr>
              <a:t>r</a:t>
            </a:r>
            <a:r>
              <a:rPr sz="1400" b="1" spc="-10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333333"/>
                </a:solidFill>
                <a:latin typeface="Arial"/>
                <a:cs typeface="Arial"/>
              </a:rPr>
              <a:t>ck</a:t>
            </a:r>
            <a:r>
              <a:rPr sz="1400" b="1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333333"/>
                </a:solidFill>
                <a:latin typeface="Arial"/>
                <a:cs typeface="Arial"/>
              </a:rPr>
              <a:t>is</a:t>
            </a:r>
            <a:r>
              <a:rPr sz="1400" b="1" spc="-10" dirty="0">
                <a:solidFill>
                  <a:srgbClr val="333333"/>
                </a:solidFill>
                <a:latin typeface="Arial"/>
                <a:cs typeface="Arial"/>
              </a:rPr>
              <a:t> bo</a:t>
            </a:r>
            <a:r>
              <a:rPr sz="1400" b="1" dirty="0">
                <a:solidFill>
                  <a:srgbClr val="333333"/>
                </a:solidFill>
                <a:latin typeface="Arial"/>
                <a:cs typeface="Arial"/>
              </a:rPr>
              <a:t>rn</a:t>
            </a:r>
            <a:endParaRPr sz="1400">
              <a:latin typeface="Arial"/>
              <a:cs typeface="Arial"/>
            </a:endParaRPr>
          </a:p>
        </p:txBody>
      </p:sp>
      <p:sp>
        <p:nvSpPr>
          <p:cNvPr id="99" name="object 90">
            <a:extLst>
              <a:ext uri="{FF2B5EF4-FFF2-40B4-BE49-F238E27FC236}">
                <a16:creationId xmlns="" xmlns:a16="http://schemas.microsoft.com/office/drawing/2014/main" id="{D0774C9F-2D4B-47BA-B347-1F40EA08E64E}"/>
              </a:ext>
            </a:extLst>
          </p:cNvPr>
          <p:cNvSpPr/>
          <p:nvPr/>
        </p:nvSpPr>
        <p:spPr>
          <a:xfrm>
            <a:off x="401345" y="5472968"/>
            <a:ext cx="413346" cy="4475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91">
            <a:extLst>
              <a:ext uri="{FF2B5EF4-FFF2-40B4-BE49-F238E27FC236}">
                <a16:creationId xmlns="" xmlns:a16="http://schemas.microsoft.com/office/drawing/2014/main" id="{8922C735-8F89-4F78-99B5-C786D46781F5}"/>
              </a:ext>
            </a:extLst>
          </p:cNvPr>
          <p:cNvSpPr/>
          <p:nvPr/>
        </p:nvSpPr>
        <p:spPr>
          <a:xfrm>
            <a:off x="5003800" y="5734050"/>
            <a:ext cx="1513205" cy="215900"/>
          </a:xfrm>
          <a:custGeom>
            <a:avLst/>
            <a:gdLst/>
            <a:ahLst/>
            <a:cxnLst/>
            <a:rect l="l" t="t" r="r" b="b"/>
            <a:pathLst>
              <a:path w="1513204" h="215900">
                <a:moveTo>
                  <a:pt x="504825" y="0"/>
                </a:moveTo>
                <a:lnTo>
                  <a:pt x="0" y="0"/>
                </a:lnTo>
                <a:lnTo>
                  <a:pt x="288925" y="142875"/>
                </a:lnTo>
                <a:lnTo>
                  <a:pt x="1081151" y="142875"/>
                </a:lnTo>
                <a:lnTo>
                  <a:pt x="1512951" y="215900"/>
                </a:lnTo>
                <a:lnTo>
                  <a:pt x="1224026" y="142875"/>
                </a:lnTo>
                <a:lnTo>
                  <a:pt x="792099" y="71437"/>
                </a:lnTo>
                <a:lnTo>
                  <a:pt x="504825" y="0"/>
                </a:lnTo>
                <a:close/>
              </a:path>
            </a:pathLst>
          </a:custGeom>
          <a:solidFill>
            <a:srgbClr val="F8EC3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92">
            <a:extLst>
              <a:ext uri="{FF2B5EF4-FFF2-40B4-BE49-F238E27FC236}">
                <a16:creationId xmlns="" xmlns:a16="http://schemas.microsoft.com/office/drawing/2014/main" id="{692C4772-E024-4193-A1B5-CDF307AD232B}"/>
              </a:ext>
            </a:extLst>
          </p:cNvPr>
          <p:cNvSpPr/>
          <p:nvPr/>
        </p:nvSpPr>
        <p:spPr>
          <a:xfrm>
            <a:off x="5003800" y="5734050"/>
            <a:ext cx="1513205" cy="215900"/>
          </a:xfrm>
          <a:custGeom>
            <a:avLst/>
            <a:gdLst/>
            <a:ahLst/>
            <a:cxnLst/>
            <a:rect l="l" t="t" r="r" b="b"/>
            <a:pathLst>
              <a:path w="1513204" h="215900">
                <a:moveTo>
                  <a:pt x="0" y="0"/>
                </a:moveTo>
                <a:lnTo>
                  <a:pt x="288925" y="0"/>
                </a:lnTo>
                <a:lnTo>
                  <a:pt x="504825" y="0"/>
                </a:lnTo>
                <a:lnTo>
                  <a:pt x="792099" y="71437"/>
                </a:lnTo>
                <a:lnTo>
                  <a:pt x="1224026" y="142875"/>
                </a:lnTo>
                <a:lnTo>
                  <a:pt x="1512951" y="215900"/>
                </a:lnTo>
                <a:lnTo>
                  <a:pt x="1081151" y="142875"/>
                </a:lnTo>
                <a:lnTo>
                  <a:pt x="288925" y="14287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3333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93">
            <a:extLst>
              <a:ext uri="{FF2B5EF4-FFF2-40B4-BE49-F238E27FC236}">
                <a16:creationId xmlns="" xmlns:a16="http://schemas.microsoft.com/office/drawing/2014/main" id="{B6E8677A-5FD0-4637-B495-B4605F177939}"/>
              </a:ext>
            </a:extLst>
          </p:cNvPr>
          <p:cNvSpPr/>
          <p:nvPr/>
        </p:nvSpPr>
        <p:spPr>
          <a:xfrm>
            <a:off x="5508625" y="5734050"/>
            <a:ext cx="1800225" cy="215900"/>
          </a:xfrm>
          <a:custGeom>
            <a:avLst/>
            <a:gdLst/>
            <a:ahLst/>
            <a:cxnLst/>
            <a:rect l="l" t="t" r="r" b="b"/>
            <a:pathLst>
              <a:path w="1800225" h="215900">
                <a:moveTo>
                  <a:pt x="647700" y="0"/>
                </a:moveTo>
                <a:lnTo>
                  <a:pt x="0" y="0"/>
                </a:lnTo>
                <a:lnTo>
                  <a:pt x="719074" y="142875"/>
                </a:lnTo>
                <a:lnTo>
                  <a:pt x="1007999" y="215900"/>
                </a:lnTo>
                <a:lnTo>
                  <a:pt x="1800225" y="215900"/>
                </a:lnTo>
                <a:lnTo>
                  <a:pt x="1223899" y="142875"/>
                </a:lnTo>
                <a:lnTo>
                  <a:pt x="647700" y="0"/>
                </a:lnTo>
                <a:close/>
              </a:path>
            </a:pathLst>
          </a:custGeom>
          <a:solidFill>
            <a:srgbClr val="F8EC3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94">
            <a:extLst>
              <a:ext uri="{FF2B5EF4-FFF2-40B4-BE49-F238E27FC236}">
                <a16:creationId xmlns="" xmlns:a16="http://schemas.microsoft.com/office/drawing/2014/main" id="{A5440158-4B6F-462E-AEEF-C78D3492A71F}"/>
              </a:ext>
            </a:extLst>
          </p:cNvPr>
          <p:cNvSpPr/>
          <p:nvPr/>
        </p:nvSpPr>
        <p:spPr>
          <a:xfrm>
            <a:off x="5508625" y="5734050"/>
            <a:ext cx="1800225" cy="215900"/>
          </a:xfrm>
          <a:custGeom>
            <a:avLst/>
            <a:gdLst/>
            <a:ahLst/>
            <a:cxnLst/>
            <a:rect l="l" t="t" r="r" b="b"/>
            <a:pathLst>
              <a:path w="1800225" h="215900">
                <a:moveTo>
                  <a:pt x="0" y="0"/>
                </a:moveTo>
                <a:lnTo>
                  <a:pt x="647700" y="0"/>
                </a:lnTo>
                <a:lnTo>
                  <a:pt x="1223899" y="142875"/>
                </a:lnTo>
                <a:lnTo>
                  <a:pt x="1800225" y="215900"/>
                </a:lnTo>
                <a:lnTo>
                  <a:pt x="1007999" y="215900"/>
                </a:lnTo>
                <a:lnTo>
                  <a:pt x="719074" y="14287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3333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95">
            <a:extLst>
              <a:ext uri="{FF2B5EF4-FFF2-40B4-BE49-F238E27FC236}">
                <a16:creationId xmlns="" xmlns:a16="http://schemas.microsoft.com/office/drawing/2014/main" id="{30667566-1545-464F-956B-29AC967A1F8F}"/>
              </a:ext>
            </a:extLst>
          </p:cNvPr>
          <p:cNvSpPr/>
          <p:nvPr/>
        </p:nvSpPr>
        <p:spPr>
          <a:xfrm>
            <a:off x="6156325" y="5734050"/>
            <a:ext cx="1945005" cy="215900"/>
          </a:xfrm>
          <a:custGeom>
            <a:avLst/>
            <a:gdLst/>
            <a:ahLst/>
            <a:cxnLst/>
            <a:rect l="l" t="t" r="r" b="b"/>
            <a:pathLst>
              <a:path w="1945004" h="215900">
                <a:moveTo>
                  <a:pt x="720725" y="0"/>
                </a:moveTo>
                <a:lnTo>
                  <a:pt x="0" y="0"/>
                </a:lnTo>
                <a:lnTo>
                  <a:pt x="576326" y="142875"/>
                </a:lnTo>
                <a:lnTo>
                  <a:pt x="1079500" y="215900"/>
                </a:lnTo>
                <a:lnTo>
                  <a:pt x="1944751" y="215900"/>
                </a:lnTo>
                <a:lnTo>
                  <a:pt x="1079500" y="71437"/>
                </a:lnTo>
                <a:lnTo>
                  <a:pt x="720725" y="0"/>
                </a:lnTo>
                <a:close/>
              </a:path>
            </a:pathLst>
          </a:custGeom>
          <a:solidFill>
            <a:srgbClr val="F8EC3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96">
            <a:extLst>
              <a:ext uri="{FF2B5EF4-FFF2-40B4-BE49-F238E27FC236}">
                <a16:creationId xmlns="" xmlns:a16="http://schemas.microsoft.com/office/drawing/2014/main" id="{04F3288B-A92D-4A64-A5E8-21C8B895F76B}"/>
              </a:ext>
            </a:extLst>
          </p:cNvPr>
          <p:cNvSpPr/>
          <p:nvPr/>
        </p:nvSpPr>
        <p:spPr>
          <a:xfrm>
            <a:off x="6156325" y="5734050"/>
            <a:ext cx="1945005" cy="215900"/>
          </a:xfrm>
          <a:custGeom>
            <a:avLst/>
            <a:gdLst/>
            <a:ahLst/>
            <a:cxnLst/>
            <a:rect l="l" t="t" r="r" b="b"/>
            <a:pathLst>
              <a:path w="1945004" h="215900">
                <a:moveTo>
                  <a:pt x="0" y="0"/>
                </a:moveTo>
                <a:lnTo>
                  <a:pt x="720725" y="0"/>
                </a:lnTo>
                <a:lnTo>
                  <a:pt x="1079500" y="71437"/>
                </a:lnTo>
                <a:lnTo>
                  <a:pt x="1511300" y="142875"/>
                </a:lnTo>
                <a:lnTo>
                  <a:pt x="1944751" y="215900"/>
                </a:lnTo>
                <a:lnTo>
                  <a:pt x="1079500" y="215900"/>
                </a:lnTo>
                <a:lnTo>
                  <a:pt x="576326" y="14287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3333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97">
            <a:extLst>
              <a:ext uri="{FF2B5EF4-FFF2-40B4-BE49-F238E27FC236}">
                <a16:creationId xmlns="" xmlns:a16="http://schemas.microsoft.com/office/drawing/2014/main" id="{0FE1D2A6-BA83-43CC-B8B9-E22C01BDBF2E}"/>
              </a:ext>
            </a:extLst>
          </p:cNvPr>
          <p:cNvSpPr/>
          <p:nvPr/>
        </p:nvSpPr>
        <p:spPr>
          <a:xfrm>
            <a:off x="6948551" y="5734050"/>
            <a:ext cx="1800225" cy="215900"/>
          </a:xfrm>
          <a:custGeom>
            <a:avLst/>
            <a:gdLst/>
            <a:ahLst/>
            <a:cxnLst/>
            <a:rect l="l" t="t" r="r" b="b"/>
            <a:pathLst>
              <a:path w="1800225" h="215900">
                <a:moveTo>
                  <a:pt x="647700" y="0"/>
                </a:moveTo>
                <a:lnTo>
                  <a:pt x="0" y="0"/>
                </a:lnTo>
                <a:lnTo>
                  <a:pt x="287274" y="71437"/>
                </a:lnTo>
                <a:lnTo>
                  <a:pt x="1079500" y="215900"/>
                </a:lnTo>
                <a:lnTo>
                  <a:pt x="1800225" y="215900"/>
                </a:lnTo>
                <a:lnTo>
                  <a:pt x="1800225" y="142875"/>
                </a:lnTo>
                <a:lnTo>
                  <a:pt x="1368425" y="142875"/>
                </a:lnTo>
                <a:lnTo>
                  <a:pt x="1079500" y="71437"/>
                </a:lnTo>
                <a:lnTo>
                  <a:pt x="647700" y="0"/>
                </a:lnTo>
                <a:close/>
              </a:path>
            </a:pathLst>
          </a:custGeom>
          <a:solidFill>
            <a:srgbClr val="F8EC3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98">
            <a:extLst>
              <a:ext uri="{FF2B5EF4-FFF2-40B4-BE49-F238E27FC236}">
                <a16:creationId xmlns="" xmlns:a16="http://schemas.microsoft.com/office/drawing/2014/main" id="{4403A080-DCB4-452E-8AEB-4FAC14B0346D}"/>
              </a:ext>
            </a:extLst>
          </p:cNvPr>
          <p:cNvSpPr/>
          <p:nvPr/>
        </p:nvSpPr>
        <p:spPr>
          <a:xfrm>
            <a:off x="6948551" y="5734050"/>
            <a:ext cx="1800225" cy="215900"/>
          </a:xfrm>
          <a:custGeom>
            <a:avLst/>
            <a:gdLst/>
            <a:ahLst/>
            <a:cxnLst/>
            <a:rect l="l" t="t" r="r" b="b"/>
            <a:pathLst>
              <a:path w="1800225" h="215900">
                <a:moveTo>
                  <a:pt x="0" y="0"/>
                </a:moveTo>
                <a:lnTo>
                  <a:pt x="647700" y="0"/>
                </a:lnTo>
                <a:lnTo>
                  <a:pt x="1079500" y="71437"/>
                </a:lnTo>
                <a:lnTo>
                  <a:pt x="1368425" y="142875"/>
                </a:lnTo>
                <a:lnTo>
                  <a:pt x="1800225" y="142875"/>
                </a:lnTo>
                <a:lnTo>
                  <a:pt x="1800225" y="215900"/>
                </a:lnTo>
                <a:lnTo>
                  <a:pt x="1079500" y="215900"/>
                </a:lnTo>
                <a:lnTo>
                  <a:pt x="287274" y="7143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3333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99">
            <a:extLst>
              <a:ext uri="{FF2B5EF4-FFF2-40B4-BE49-F238E27FC236}">
                <a16:creationId xmlns="" xmlns:a16="http://schemas.microsoft.com/office/drawing/2014/main" id="{1875C87D-02A9-4055-A195-399DBD18C85B}"/>
              </a:ext>
            </a:extLst>
          </p:cNvPr>
          <p:cNvSpPr/>
          <p:nvPr/>
        </p:nvSpPr>
        <p:spPr>
          <a:xfrm>
            <a:off x="4787900" y="5661025"/>
            <a:ext cx="3961129" cy="215900"/>
          </a:xfrm>
          <a:custGeom>
            <a:avLst/>
            <a:gdLst/>
            <a:ahLst/>
            <a:cxnLst/>
            <a:rect l="l" t="t" r="r" b="b"/>
            <a:pathLst>
              <a:path w="3961129" h="215900">
                <a:moveTo>
                  <a:pt x="2808351" y="0"/>
                </a:moveTo>
                <a:lnTo>
                  <a:pt x="0" y="0"/>
                </a:lnTo>
                <a:lnTo>
                  <a:pt x="215900" y="73025"/>
                </a:lnTo>
                <a:lnTo>
                  <a:pt x="2808351" y="73025"/>
                </a:lnTo>
                <a:lnTo>
                  <a:pt x="3240151" y="144462"/>
                </a:lnTo>
                <a:lnTo>
                  <a:pt x="3529076" y="215900"/>
                </a:lnTo>
                <a:lnTo>
                  <a:pt x="3960876" y="215900"/>
                </a:lnTo>
                <a:lnTo>
                  <a:pt x="3960876" y="144462"/>
                </a:lnTo>
                <a:lnTo>
                  <a:pt x="3456051" y="144462"/>
                </a:lnTo>
                <a:lnTo>
                  <a:pt x="3024251" y="73025"/>
                </a:lnTo>
                <a:lnTo>
                  <a:pt x="2808351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0">
            <a:extLst>
              <a:ext uri="{FF2B5EF4-FFF2-40B4-BE49-F238E27FC236}">
                <a16:creationId xmlns="" xmlns:a16="http://schemas.microsoft.com/office/drawing/2014/main" id="{465BDF2D-FB91-42BD-925B-3E3D0E345CB9}"/>
              </a:ext>
            </a:extLst>
          </p:cNvPr>
          <p:cNvSpPr/>
          <p:nvPr/>
        </p:nvSpPr>
        <p:spPr>
          <a:xfrm>
            <a:off x="107950" y="1773237"/>
            <a:ext cx="1938655" cy="697230"/>
          </a:xfrm>
          <a:custGeom>
            <a:avLst/>
            <a:gdLst/>
            <a:ahLst/>
            <a:cxnLst/>
            <a:rect l="l" t="t" r="r" b="b"/>
            <a:pathLst>
              <a:path w="1938655" h="697230">
                <a:moveTo>
                  <a:pt x="0" y="696912"/>
                </a:moveTo>
                <a:lnTo>
                  <a:pt x="1938401" y="696912"/>
                </a:lnTo>
                <a:lnTo>
                  <a:pt x="1938401" y="0"/>
                </a:lnTo>
                <a:lnTo>
                  <a:pt x="0" y="0"/>
                </a:lnTo>
                <a:lnTo>
                  <a:pt x="0" y="696912"/>
                </a:lnTo>
                <a:close/>
              </a:path>
            </a:pathLst>
          </a:custGeom>
          <a:solidFill>
            <a:srgbClr val="F8EC3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01">
            <a:extLst>
              <a:ext uri="{FF2B5EF4-FFF2-40B4-BE49-F238E27FC236}">
                <a16:creationId xmlns="" xmlns:a16="http://schemas.microsoft.com/office/drawing/2014/main" id="{E60355E0-F352-448D-9FBB-81756BBD197C}"/>
              </a:ext>
            </a:extLst>
          </p:cNvPr>
          <p:cNvSpPr txBox="1"/>
          <p:nvPr/>
        </p:nvSpPr>
        <p:spPr>
          <a:xfrm>
            <a:off x="186639" y="1814829"/>
            <a:ext cx="1385570" cy="560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200" spc="5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all</a:t>
            </a:r>
            <a:r>
              <a:rPr sz="12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piec</a:t>
            </a:r>
            <a:r>
              <a:rPr sz="1200" spc="5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2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sz="1200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rock col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ecti</a:t>
            </a:r>
            <a:r>
              <a:rPr sz="1200" spc="-15" dirty="0">
                <a:solidFill>
                  <a:srgbClr val="333333"/>
                </a:solidFill>
                <a:latin typeface="Arial"/>
                <a:cs typeface="Arial"/>
              </a:rPr>
              <a:t>v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ely</a:t>
            </a:r>
            <a:r>
              <a:rPr sz="12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cal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ed: </a:t>
            </a:r>
            <a:r>
              <a:rPr sz="1200" b="1" dirty="0">
                <a:solidFill>
                  <a:srgbClr val="333333"/>
                </a:solidFill>
                <a:latin typeface="Arial"/>
                <a:cs typeface="Arial"/>
              </a:rPr>
              <a:t>Sedimen</a:t>
            </a:r>
            <a:r>
              <a:rPr sz="1200" b="1" spc="-10" dirty="0">
                <a:solidFill>
                  <a:srgbClr val="333333"/>
                </a:solidFill>
                <a:latin typeface="Arial"/>
                <a:cs typeface="Arial"/>
              </a:rPr>
              <a:t>t</a:t>
            </a:r>
            <a:r>
              <a:rPr sz="1200" b="1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1" name="object 102">
            <a:extLst>
              <a:ext uri="{FF2B5EF4-FFF2-40B4-BE49-F238E27FC236}">
                <a16:creationId xmlns="" xmlns:a16="http://schemas.microsoft.com/office/drawing/2014/main" id="{99EEBF24-A2B5-43E3-BBC7-10493E7757BA}"/>
              </a:ext>
            </a:extLst>
          </p:cNvPr>
          <p:cNvSpPr/>
          <p:nvPr/>
        </p:nvSpPr>
        <p:spPr>
          <a:xfrm>
            <a:off x="4356100" y="1989137"/>
            <a:ext cx="1938655" cy="1036955"/>
          </a:xfrm>
          <a:custGeom>
            <a:avLst/>
            <a:gdLst/>
            <a:ahLst/>
            <a:cxnLst/>
            <a:rect l="l" t="t" r="r" b="b"/>
            <a:pathLst>
              <a:path w="1938654" h="1036955">
                <a:moveTo>
                  <a:pt x="0" y="1036637"/>
                </a:moveTo>
                <a:lnTo>
                  <a:pt x="1938401" y="1036637"/>
                </a:lnTo>
                <a:lnTo>
                  <a:pt x="1938401" y="0"/>
                </a:lnTo>
                <a:lnTo>
                  <a:pt x="0" y="0"/>
                </a:lnTo>
                <a:lnTo>
                  <a:pt x="0" y="1036637"/>
                </a:lnTo>
                <a:close/>
              </a:path>
            </a:pathLst>
          </a:custGeom>
          <a:solidFill>
            <a:srgbClr val="F8EC3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03">
            <a:extLst>
              <a:ext uri="{FF2B5EF4-FFF2-40B4-BE49-F238E27FC236}">
                <a16:creationId xmlns="" xmlns:a16="http://schemas.microsoft.com/office/drawing/2014/main" id="{B53506F6-FA40-4ADC-8163-42E363CE54C3}"/>
              </a:ext>
            </a:extLst>
          </p:cNvPr>
          <p:cNvSpPr txBox="1"/>
          <p:nvPr/>
        </p:nvSpPr>
        <p:spPr>
          <a:xfrm>
            <a:off x="4435602" y="2030857"/>
            <a:ext cx="1762760" cy="772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</a:pP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Low</a:t>
            </a:r>
            <a:r>
              <a:rPr sz="12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sz="1200" spc="-15" dirty="0">
                <a:solidFill>
                  <a:srgbClr val="333333"/>
                </a:solidFill>
                <a:latin typeface="Arial"/>
                <a:cs typeface="Arial"/>
              </a:rPr>
              <a:t>y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ing</a:t>
            </a:r>
            <a:r>
              <a:rPr sz="120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area</a:t>
            </a:r>
            <a:r>
              <a:rPr sz="12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in</a:t>
            </a:r>
            <a:r>
              <a:rPr sz="1200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ocean</a:t>
            </a:r>
            <a:r>
              <a:rPr sz="12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&amp; sea</a:t>
            </a:r>
            <a:r>
              <a:rPr sz="1200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here</a:t>
            </a:r>
            <a:r>
              <a:rPr sz="12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sediments</a:t>
            </a:r>
            <a:r>
              <a:rPr sz="12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end up</a:t>
            </a:r>
            <a:r>
              <a:rPr sz="1200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is cal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ed</a:t>
            </a:r>
            <a:r>
              <a:rPr sz="12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 algn="just">
              <a:lnSpc>
                <a:spcPts val="1670"/>
              </a:lnSpc>
            </a:pPr>
            <a:r>
              <a:rPr sz="1400" b="1" spc="-10" dirty="0">
                <a:solidFill>
                  <a:srgbClr val="333333"/>
                </a:solidFill>
                <a:latin typeface="Arial"/>
                <a:cs typeface="Arial"/>
              </a:rPr>
              <a:t>B</a:t>
            </a:r>
            <a:r>
              <a:rPr sz="1400" b="1" dirty="0">
                <a:solidFill>
                  <a:srgbClr val="333333"/>
                </a:solidFill>
                <a:latin typeface="Arial"/>
                <a:cs typeface="Arial"/>
              </a:rPr>
              <a:t>asin</a:t>
            </a:r>
            <a:endParaRPr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7967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Depositional Environments</a:t>
            </a:r>
            <a:endParaRPr lang="ar-EG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DSRG</a:t>
            </a:r>
          </a:p>
        </p:txBody>
      </p:sp>
      <p:pic>
        <p:nvPicPr>
          <p:cNvPr id="8" name="Picture 5" descr="depoenvts">
            <a:extLst>
              <a:ext uri="{FF2B5EF4-FFF2-40B4-BE49-F238E27FC236}">
                <a16:creationId xmlns="" xmlns:a16="http://schemas.microsoft.com/office/drawing/2014/main" id="{CF420DD8-E344-4D54-B706-B898E1D6C2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80134"/>
            <a:ext cx="7696200" cy="435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587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Depositional Environments</a:t>
            </a:r>
            <a:endParaRPr lang="ar-EG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DSRG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3DB367C-0B14-4E59-A551-B24FBBE00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9085" indent="-286385" algn="l" rtl="0">
              <a:lnSpc>
                <a:spcPct val="100000"/>
              </a:lnSpc>
              <a:buClr>
                <a:srgbClr val="333333"/>
              </a:buClr>
              <a:buFont typeface="Arial"/>
              <a:buChar char="•"/>
              <a:tabLst>
                <a:tab pos="299720" algn="l"/>
              </a:tabLst>
            </a:pPr>
            <a:endParaRPr lang="en-US" sz="1800" dirty="0">
              <a:solidFill>
                <a:srgbClr val="333333"/>
              </a:solidFill>
              <a:latin typeface="Arial"/>
              <a:cs typeface="Arial"/>
            </a:endParaRPr>
          </a:p>
          <a:p>
            <a:pPr marL="299085" indent="-286385" algn="l" rtl="0">
              <a:lnSpc>
                <a:spcPct val="100000"/>
              </a:lnSpc>
              <a:buClr>
                <a:srgbClr val="333333"/>
              </a:buClr>
              <a:buFont typeface="Arial"/>
              <a:buChar char="•"/>
              <a:tabLst>
                <a:tab pos="299720" algn="l"/>
              </a:tabLst>
            </a:pP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C</a:t>
            </a:r>
            <a:r>
              <a:rPr lang="en-US" sz="1800" spc="-10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nti</a:t>
            </a:r>
            <a:r>
              <a:rPr lang="en-US" sz="1800" spc="-10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lang="en-US" sz="1800" spc="-10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tal</a:t>
            </a:r>
            <a:endParaRPr lang="en-US" sz="1800" dirty="0">
              <a:latin typeface="Arial"/>
              <a:cs typeface="Arial"/>
            </a:endParaRPr>
          </a:p>
          <a:p>
            <a:pPr marL="756285" lvl="1" indent="-286385" algn="l" rtl="0">
              <a:lnSpc>
                <a:spcPct val="100000"/>
              </a:lnSpc>
              <a:spcBef>
                <a:spcPts val="1080"/>
              </a:spcBef>
              <a:buClr>
                <a:srgbClr val="333333"/>
              </a:buClr>
              <a:buFont typeface="Arial"/>
              <a:buChar char="•"/>
              <a:tabLst>
                <a:tab pos="756920" algn="l"/>
              </a:tabLst>
            </a:pP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Glac</a:t>
            </a:r>
            <a:r>
              <a:rPr lang="en-US" sz="1800" spc="-10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al</a:t>
            </a:r>
            <a:endParaRPr lang="en-US" sz="1800" dirty="0">
              <a:latin typeface="Arial"/>
              <a:cs typeface="Arial"/>
            </a:endParaRPr>
          </a:p>
          <a:p>
            <a:pPr marL="756285" lvl="1" indent="-286385" algn="l" rtl="0">
              <a:lnSpc>
                <a:spcPct val="100000"/>
              </a:lnSpc>
              <a:spcBef>
                <a:spcPts val="1080"/>
              </a:spcBef>
              <a:buClr>
                <a:srgbClr val="333333"/>
              </a:buClr>
              <a:buFont typeface="Arial"/>
              <a:buChar char="•"/>
              <a:tabLst>
                <a:tab pos="756920" algn="l"/>
              </a:tabLst>
            </a:pP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Fluv</a:t>
            </a:r>
            <a:r>
              <a:rPr lang="en-US" sz="1800" spc="-10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al</a:t>
            </a:r>
            <a:endParaRPr lang="en-US" sz="1800" dirty="0">
              <a:latin typeface="Arial"/>
              <a:cs typeface="Arial"/>
            </a:endParaRPr>
          </a:p>
          <a:p>
            <a:pPr marL="756285" lvl="1" indent="-286385" algn="l" rtl="0">
              <a:lnSpc>
                <a:spcPct val="100000"/>
              </a:lnSpc>
              <a:spcBef>
                <a:spcPts val="1080"/>
              </a:spcBef>
              <a:buClr>
                <a:srgbClr val="333333"/>
              </a:buClr>
              <a:buFont typeface="Arial"/>
              <a:buChar char="•"/>
              <a:tabLst>
                <a:tab pos="756920" algn="l"/>
              </a:tabLst>
            </a:pP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lang="en-US" sz="1800" spc="-1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serts</a:t>
            </a:r>
            <a:endParaRPr lang="en-US" sz="1800" dirty="0">
              <a:latin typeface="Arial"/>
              <a:cs typeface="Arial"/>
            </a:endParaRPr>
          </a:p>
          <a:p>
            <a:pPr marL="299085" indent="-286385" algn="l" rtl="0">
              <a:lnSpc>
                <a:spcPct val="100000"/>
              </a:lnSpc>
              <a:spcBef>
                <a:spcPts val="1080"/>
              </a:spcBef>
              <a:buClr>
                <a:srgbClr val="333333"/>
              </a:buClr>
              <a:buFont typeface="Arial"/>
              <a:buChar char="•"/>
              <a:tabLst>
                <a:tab pos="299720" algn="l"/>
              </a:tabLst>
            </a:pP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lang="en-US" sz="1800" spc="-10" dirty="0">
                <a:solidFill>
                  <a:srgbClr val="333333"/>
                </a:solidFill>
                <a:latin typeface="Arial"/>
                <a:cs typeface="Arial"/>
              </a:rPr>
              <a:t>h</a:t>
            </a: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lang="en-US" sz="1800" spc="-10" dirty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lang="en-US" sz="1800" spc="-10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lang="en-US" sz="1800" spc="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lang="en-US" sz="1800" spc="-10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d m</a:t>
            </a:r>
            <a:r>
              <a:rPr lang="en-US" sz="1800" spc="-1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rg</a:t>
            </a:r>
            <a:r>
              <a:rPr lang="en-US" sz="1800" spc="-10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lang="en-US" sz="1800" spc="-1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lang="en-US" sz="1800" spc="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mar</a:t>
            </a:r>
            <a:r>
              <a:rPr lang="en-US" sz="1800" spc="-10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ne</a:t>
            </a:r>
            <a:endParaRPr lang="en-US" sz="1800" dirty="0">
              <a:latin typeface="Arial"/>
              <a:cs typeface="Arial"/>
            </a:endParaRPr>
          </a:p>
          <a:p>
            <a:pPr marL="756285" lvl="1" indent="-286385" algn="l" rtl="0">
              <a:lnSpc>
                <a:spcPct val="100000"/>
              </a:lnSpc>
              <a:spcBef>
                <a:spcPts val="1080"/>
              </a:spcBef>
              <a:buClr>
                <a:srgbClr val="333333"/>
              </a:buClr>
              <a:buFont typeface="Arial"/>
              <a:buChar char="•"/>
              <a:tabLst>
                <a:tab pos="756920" algn="l"/>
              </a:tabLst>
            </a:pP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lang="en-US" sz="1800" spc="-1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lta</a:t>
            </a:r>
            <a:r>
              <a:rPr lang="en-US" sz="1800" spc="-10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c</a:t>
            </a:r>
            <a:endParaRPr lang="en-US" sz="1800" dirty="0">
              <a:latin typeface="Arial"/>
              <a:cs typeface="Arial"/>
            </a:endParaRPr>
          </a:p>
          <a:p>
            <a:pPr marL="756285" lvl="1" indent="-286385" algn="l" rtl="0">
              <a:lnSpc>
                <a:spcPct val="100000"/>
              </a:lnSpc>
              <a:spcBef>
                <a:spcPts val="1080"/>
              </a:spcBef>
              <a:buClr>
                <a:srgbClr val="333333"/>
              </a:buClr>
              <a:buFont typeface="Arial"/>
              <a:buChar char="•"/>
              <a:tabLst>
                <a:tab pos="756920" algn="l"/>
              </a:tabLst>
            </a:pP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lang="en-US" sz="1800" spc="-10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lang="en-US" sz="1800" spc="-1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ar</a:t>
            </a:r>
            <a:r>
              <a:rPr lang="en-US" sz="180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sh</a:t>
            </a:r>
            <a:r>
              <a:rPr lang="en-US" sz="1800" spc="-10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re</a:t>
            </a:r>
            <a:r>
              <a:rPr lang="en-US" sz="1800" spc="-10" dirty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lang="en-US" sz="1800" spc="-10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es</a:t>
            </a:r>
            <a:r>
              <a:rPr lang="en-US" sz="1800" spc="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(Barr</a:t>
            </a:r>
            <a:r>
              <a:rPr lang="en-US" sz="1800" spc="-10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lang="en-US" sz="1800" spc="-105" dirty="0">
                <a:solidFill>
                  <a:srgbClr val="333333"/>
                </a:solidFill>
                <a:latin typeface="Arial"/>
                <a:cs typeface="Arial"/>
              </a:rPr>
              <a:t>r</a:t>
            </a: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lang="en-US" sz="180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lang="en-US" sz="1800" spc="-10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n-B</a:t>
            </a:r>
            <a:r>
              <a:rPr lang="en-US" sz="1800" spc="-1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rri</a:t>
            </a:r>
            <a:r>
              <a:rPr lang="en-US" sz="1800" spc="-1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r)</a:t>
            </a:r>
            <a:endParaRPr lang="en-US" sz="1800" dirty="0">
              <a:latin typeface="Arial"/>
              <a:cs typeface="Arial"/>
            </a:endParaRPr>
          </a:p>
          <a:p>
            <a:pPr marL="756285" lvl="1" indent="-286385" algn="l" rtl="0">
              <a:lnSpc>
                <a:spcPct val="100000"/>
              </a:lnSpc>
              <a:spcBef>
                <a:spcPts val="1080"/>
              </a:spcBef>
              <a:buClr>
                <a:srgbClr val="333333"/>
              </a:buClr>
              <a:buFont typeface="Arial"/>
              <a:buChar char="•"/>
              <a:tabLst>
                <a:tab pos="756920" algn="l"/>
              </a:tabLst>
            </a:pP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Estu</a:t>
            </a:r>
            <a:r>
              <a:rPr lang="en-US" sz="1800" spc="-1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ri</a:t>
            </a:r>
            <a:r>
              <a:rPr lang="en-US" sz="1800" spc="-1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endParaRPr lang="en-US" sz="1800" dirty="0">
              <a:latin typeface="Arial"/>
              <a:cs typeface="Arial"/>
            </a:endParaRPr>
          </a:p>
          <a:p>
            <a:pPr marL="299085" indent="-286385" algn="l" rtl="0">
              <a:lnSpc>
                <a:spcPct val="100000"/>
              </a:lnSpc>
              <a:spcBef>
                <a:spcPts val="1080"/>
              </a:spcBef>
              <a:buClr>
                <a:srgbClr val="333333"/>
              </a:buClr>
              <a:buFont typeface="Arial"/>
              <a:buChar char="•"/>
              <a:tabLst>
                <a:tab pos="299720" algn="l"/>
              </a:tabLst>
            </a:pP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lang="en-US" sz="1800" spc="-1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ep</a:t>
            </a:r>
            <a:r>
              <a:rPr lang="en-US" sz="180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mar</a:t>
            </a:r>
            <a:r>
              <a:rPr lang="en-US" sz="1800" spc="-10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ne</a:t>
            </a:r>
            <a:endParaRPr lang="en-US" sz="1800" dirty="0">
              <a:latin typeface="Arial"/>
              <a:cs typeface="Arial"/>
            </a:endParaRPr>
          </a:p>
          <a:p>
            <a:pPr marL="756285" lvl="1" indent="-286385" algn="l" rtl="0">
              <a:lnSpc>
                <a:spcPct val="100000"/>
              </a:lnSpc>
              <a:spcBef>
                <a:spcPts val="1080"/>
              </a:spcBef>
              <a:buClr>
                <a:srgbClr val="333333"/>
              </a:buClr>
              <a:buFont typeface="Arial"/>
              <a:buChar char="•"/>
              <a:tabLst>
                <a:tab pos="756920" algn="l"/>
              </a:tabLst>
            </a:pP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lang="en-US" sz="1800" spc="-30" dirty="0">
                <a:solidFill>
                  <a:srgbClr val="333333"/>
                </a:solidFill>
                <a:latin typeface="Arial"/>
                <a:cs typeface="Arial"/>
              </a:rPr>
              <a:t>f</a:t>
            </a: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fsh</a:t>
            </a:r>
            <a:r>
              <a:rPr lang="en-US" sz="1800" spc="-10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re (co</a:t>
            </a:r>
            <a:r>
              <a:rPr lang="en-US" sz="1800" spc="-10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tin</a:t>
            </a:r>
            <a:r>
              <a:rPr lang="en-US" sz="1800" spc="-1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nt</a:t>
            </a:r>
            <a:r>
              <a:rPr lang="en-US" sz="1800" spc="-1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lang="en-US" sz="1800" spc="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sl</a:t>
            </a:r>
            <a:r>
              <a:rPr lang="en-US" sz="1800" spc="-10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p</a:t>
            </a:r>
            <a:r>
              <a:rPr lang="en-US" sz="1800" spc="-1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)</a:t>
            </a:r>
            <a:endParaRPr lang="en-US" sz="1800" dirty="0">
              <a:latin typeface="Arial"/>
              <a:cs typeface="Arial"/>
            </a:endParaRPr>
          </a:p>
          <a:p>
            <a:pPr marL="756285" lvl="1" indent="-286385" algn="l" rtl="0">
              <a:lnSpc>
                <a:spcPct val="100000"/>
              </a:lnSpc>
              <a:spcBef>
                <a:spcPts val="1080"/>
              </a:spcBef>
              <a:buClr>
                <a:srgbClr val="333333"/>
              </a:buClr>
              <a:buFont typeface="Arial"/>
              <a:buChar char="•"/>
              <a:tabLst>
                <a:tab pos="756920" algn="l"/>
              </a:tabLst>
            </a:pP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lang="en-US" sz="1800" spc="-1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ep</a:t>
            </a:r>
            <a:r>
              <a:rPr lang="en-US" sz="180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mar</a:t>
            </a:r>
            <a:r>
              <a:rPr lang="en-US" sz="1800" spc="-10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ne</a:t>
            </a:r>
            <a:r>
              <a:rPr lang="en-US" sz="180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(b</a:t>
            </a:r>
            <a:r>
              <a:rPr lang="en-US" sz="1800" spc="-1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sin</a:t>
            </a:r>
            <a:r>
              <a:rPr lang="en-US" sz="180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flo</a:t>
            </a:r>
            <a:r>
              <a:rPr lang="en-US" sz="1800" spc="-10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lang="en-US" sz="1800" dirty="0">
                <a:solidFill>
                  <a:srgbClr val="333333"/>
                </a:solidFill>
                <a:latin typeface="Arial"/>
                <a:cs typeface="Arial"/>
              </a:rPr>
              <a:t>r)</a:t>
            </a:r>
            <a:endParaRPr lang="en-US" sz="1800" dirty="0">
              <a:latin typeface="Arial"/>
              <a:cs typeface="Arial"/>
            </a:endParaRPr>
          </a:p>
          <a:p>
            <a:pPr algn="l" rtl="0"/>
            <a:endParaRPr lang="ar-EG" dirty="0"/>
          </a:p>
        </p:txBody>
      </p:sp>
      <p:sp>
        <p:nvSpPr>
          <p:cNvPr id="13" name="object 9">
            <a:extLst>
              <a:ext uri="{FF2B5EF4-FFF2-40B4-BE49-F238E27FC236}">
                <a16:creationId xmlns="" xmlns:a16="http://schemas.microsoft.com/office/drawing/2014/main" id="{8DF07DB3-F698-40D6-8263-AD88D5C39590}"/>
              </a:ext>
            </a:extLst>
          </p:cNvPr>
          <p:cNvSpPr txBox="1">
            <a:spLocks/>
          </p:cNvSpPr>
          <p:nvPr/>
        </p:nvSpPr>
        <p:spPr>
          <a:xfrm>
            <a:off x="225450" y="6542735"/>
            <a:ext cx="163829" cy="133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25400"/>
            <a:r>
              <a:rPr lang="ar-EG" sz="800">
                <a:solidFill>
                  <a:srgbClr val="999999"/>
                </a:solidFill>
                <a:latin typeface="Arial"/>
                <a:cs typeface="Arial"/>
              </a:rPr>
              <a:t>9</a:t>
            </a:r>
            <a:endParaRPr lang="ar-EG" sz="800">
              <a:latin typeface="Arial"/>
              <a:cs typeface="Arial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4A2519B5-C9CA-4694-86C3-8E11888A2136}"/>
              </a:ext>
            </a:extLst>
          </p:cNvPr>
          <p:cNvGrpSpPr/>
          <p:nvPr/>
        </p:nvGrpSpPr>
        <p:grpSpPr>
          <a:xfrm>
            <a:off x="4406900" y="836712"/>
            <a:ext cx="4594225" cy="3036824"/>
            <a:chOff x="4406900" y="341375"/>
            <a:chExt cx="4594225" cy="3036824"/>
          </a:xfrm>
        </p:grpSpPr>
        <p:sp>
          <p:nvSpPr>
            <p:cNvPr id="20" name="object 4">
              <a:extLst>
                <a:ext uri="{FF2B5EF4-FFF2-40B4-BE49-F238E27FC236}">
                  <a16:creationId xmlns="" xmlns:a16="http://schemas.microsoft.com/office/drawing/2014/main" id="{DBEFD12B-B65D-46CA-B37B-960A602982BE}"/>
                </a:ext>
              </a:extLst>
            </p:cNvPr>
            <p:cNvSpPr/>
            <p:nvPr/>
          </p:nvSpPr>
          <p:spPr>
            <a:xfrm>
              <a:off x="4406900" y="341375"/>
              <a:ext cx="4594225" cy="30368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1" name="object 5">
              <a:extLst>
                <a:ext uri="{FF2B5EF4-FFF2-40B4-BE49-F238E27FC236}">
                  <a16:creationId xmlns="" xmlns:a16="http://schemas.microsoft.com/office/drawing/2014/main" id="{3C982F0B-613D-4258-912D-3FA5551CBD0B}"/>
                </a:ext>
              </a:extLst>
            </p:cNvPr>
            <p:cNvSpPr txBox="1"/>
            <p:nvPr/>
          </p:nvSpPr>
          <p:spPr>
            <a:xfrm>
              <a:off x="6352159" y="565658"/>
              <a:ext cx="382905" cy="1492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900" b="1" dirty="0">
                  <a:solidFill>
                    <a:srgbClr val="333333"/>
                  </a:solidFill>
                  <a:latin typeface="Arial"/>
                  <a:cs typeface="Arial"/>
                </a:rPr>
                <a:t>glacial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22" name="object 6">
              <a:extLst>
                <a:ext uri="{FF2B5EF4-FFF2-40B4-BE49-F238E27FC236}">
                  <a16:creationId xmlns="" xmlns:a16="http://schemas.microsoft.com/office/drawing/2014/main" id="{E806D41D-95DA-4485-967D-6C1A9D9E3DE9}"/>
                </a:ext>
              </a:extLst>
            </p:cNvPr>
            <p:cNvSpPr txBox="1"/>
            <p:nvPr/>
          </p:nvSpPr>
          <p:spPr>
            <a:xfrm>
              <a:off x="5812663" y="1446529"/>
              <a:ext cx="421005" cy="1492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900" b="1" dirty="0">
                  <a:solidFill>
                    <a:srgbClr val="333333"/>
                  </a:solidFill>
                  <a:latin typeface="Arial"/>
                  <a:cs typeface="Arial"/>
                </a:rPr>
                <a:t>aeolian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23" name="object 7">
              <a:extLst>
                <a:ext uri="{FF2B5EF4-FFF2-40B4-BE49-F238E27FC236}">
                  <a16:creationId xmlns="" xmlns:a16="http://schemas.microsoft.com/office/drawing/2014/main" id="{965B72C1-936E-4DE7-82A5-38161FDCC427}"/>
                </a:ext>
              </a:extLst>
            </p:cNvPr>
            <p:cNvSpPr txBox="1"/>
            <p:nvPr/>
          </p:nvSpPr>
          <p:spPr>
            <a:xfrm>
              <a:off x="4630928" y="1331340"/>
              <a:ext cx="313055" cy="1492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900" b="1" dirty="0">
                  <a:solidFill>
                    <a:srgbClr val="333333"/>
                  </a:solidFill>
                  <a:latin typeface="Arial"/>
                  <a:cs typeface="Arial"/>
                </a:rPr>
                <a:t>lakes</a:t>
              </a:r>
              <a:endParaRPr sz="90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6402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356E31C-66FE-40A0-8722-379D584E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990600"/>
            <a:ext cx="7696200" cy="5390728"/>
          </a:xfrm>
        </p:spPr>
        <p:txBody>
          <a:bodyPr/>
          <a:lstStyle/>
          <a:p>
            <a:pPr algn="l" rtl="0">
              <a:lnSpc>
                <a:spcPct val="90000"/>
              </a:lnSpc>
              <a:defRPr/>
            </a:pPr>
            <a:r>
              <a:rPr lang="en-US" dirty="0"/>
              <a:t>Sediments accumulate in some environment of deposition or </a:t>
            </a:r>
            <a:r>
              <a:rPr lang="en-US" b="1" u="sng" dirty="0"/>
              <a:t>depositional environments</a:t>
            </a:r>
            <a:endParaRPr lang="en-US" dirty="0"/>
          </a:p>
          <a:p>
            <a:pPr algn="l" rtl="0">
              <a:lnSpc>
                <a:spcPct val="90000"/>
              </a:lnSpc>
              <a:defRPr/>
            </a:pPr>
            <a:r>
              <a:rPr lang="en-US" dirty="0"/>
              <a:t>These  areas receive net deposition</a:t>
            </a:r>
          </a:p>
          <a:p>
            <a:pPr algn="l" rtl="0">
              <a:lnSpc>
                <a:spcPct val="90000"/>
              </a:lnSpc>
              <a:defRPr/>
            </a:pPr>
            <a:r>
              <a:rPr lang="en-US" dirty="0"/>
              <a:t>Erosion may occur, but deposition dominates</a:t>
            </a:r>
          </a:p>
          <a:p>
            <a:pPr algn="l" rtl="0">
              <a:lnSpc>
                <a:spcPct val="90000"/>
              </a:lnSpc>
              <a:defRPr/>
            </a:pPr>
            <a:r>
              <a:rPr lang="en-US" dirty="0"/>
              <a:t>Features of these depositional environments are preserved in the rock record</a:t>
            </a:r>
          </a:p>
          <a:p>
            <a:pPr algn="l" rtl="0">
              <a:lnSpc>
                <a:spcPct val="90000"/>
              </a:lnSpc>
              <a:defRPr/>
            </a:pPr>
            <a:r>
              <a:rPr lang="en-US" dirty="0"/>
              <a:t>Examples:</a:t>
            </a:r>
          </a:p>
          <a:p>
            <a:pPr lvl="1" algn="l" rtl="0">
              <a:lnSpc>
                <a:spcPct val="90000"/>
              </a:lnSpc>
              <a:defRPr/>
            </a:pPr>
            <a:r>
              <a:rPr lang="en-US" sz="2000" dirty="0"/>
              <a:t>Sediment texture</a:t>
            </a:r>
          </a:p>
          <a:p>
            <a:pPr lvl="1" algn="l" rtl="0">
              <a:lnSpc>
                <a:spcPct val="90000"/>
              </a:lnSpc>
              <a:defRPr/>
            </a:pPr>
            <a:r>
              <a:rPr lang="en-US" sz="2000" dirty="0"/>
              <a:t>Sedimentary structures (formed by processes in the environment)</a:t>
            </a:r>
          </a:p>
          <a:p>
            <a:pPr lvl="1" algn="l" rtl="0">
              <a:lnSpc>
                <a:spcPct val="90000"/>
              </a:lnSpc>
              <a:defRPr/>
            </a:pPr>
            <a:r>
              <a:rPr lang="en-US" sz="2000" dirty="0"/>
              <a:t>Fossils of organisms that lived in the environment</a:t>
            </a:r>
          </a:p>
          <a:p>
            <a:pPr marL="0" indent="0" algn="ctr" rtl="0">
              <a:lnSpc>
                <a:spcPct val="90000"/>
              </a:lnSpc>
              <a:buNone/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ctr" rtl="0">
              <a:lnSpc>
                <a:spcPct val="90000"/>
              </a:lnSpc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Ancient environments can be reconstructed from the clues that are preserved in the sedimentary rocks</a:t>
            </a:r>
            <a:r>
              <a:rPr lang="en-US" dirty="0">
                <a:solidFill>
                  <a:srgbClr val="FF0000"/>
                </a:solidFill>
              </a:rPr>
              <a:t>	</a:t>
            </a:r>
          </a:p>
          <a:p>
            <a:pPr algn="l" rtl="0"/>
            <a:endParaRPr lang="ar-E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Depositional Environments</a:t>
            </a:r>
            <a:endParaRPr lang="ar-EG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DSRG</a:t>
            </a:r>
          </a:p>
        </p:txBody>
      </p:sp>
    </p:spTree>
    <p:extLst>
      <p:ext uri="{BB962C8B-B14F-4D97-AF65-F5344CB8AC3E}">
        <p14:creationId xmlns:p14="http://schemas.microsoft.com/office/powerpoint/2010/main" val="582605239"/>
      </p:ext>
    </p:extLst>
  </p:cSld>
  <p:clrMapOvr>
    <a:masterClrMapping/>
  </p:clrMapOvr>
</p:sld>
</file>

<file path=ppt/theme/theme1.xml><?xml version="1.0" encoding="utf-8"?>
<a:theme xmlns:a="http://schemas.openxmlformats.org/drawingml/2006/main" name="435TGp_smile_light_ani">
  <a:themeElements>
    <a:clrScheme name="busine1_p 2">
      <a:dk1>
        <a:srgbClr val="000000"/>
      </a:dk1>
      <a:lt1>
        <a:srgbClr val="FFFFFF"/>
      </a:lt1>
      <a:dk2>
        <a:srgbClr val="1C4372"/>
      </a:dk2>
      <a:lt2>
        <a:srgbClr val="969696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9BBB59"/>
      </a:hlink>
      <a:folHlink>
        <a:srgbClr val="8064A2"/>
      </a:folHlink>
    </a:clrScheme>
    <a:fontScheme name="busine1_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usine1_p 1">
        <a:dk1>
          <a:srgbClr val="000000"/>
        </a:dk1>
        <a:lt1>
          <a:srgbClr val="FFFFFF"/>
        </a:lt1>
        <a:dk2>
          <a:srgbClr val="04617B"/>
        </a:dk2>
        <a:lt2>
          <a:srgbClr val="969696"/>
        </a:lt2>
        <a:accent1>
          <a:srgbClr val="F79646"/>
        </a:accent1>
        <a:accent2>
          <a:srgbClr val="4BACC6"/>
        </a:accent2>
        <a:accent3>
          <a:srgbClr val="FFFFFF"/>
        </a:accent3>
        <a:accent4>
          <a:srgbClr val="000000"/>
        </a:accent4>
        <a:accent5>
          <a:srgbClr val="FAC9B0"/>
        </a:accent5>
        <a:accent6>
          <a:srgbClr val="439BB3"/>
        </a:accent6>
        <a:hlink>
          <a:srgbClr val="7E6BC9"/>
        </a:hlink>
        <a:folHlink>
          <a:srgbClr val="A5C2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1_p 2">
        <a:dk1>
          <a:srgbClr val="000000"/>
        </a:dk1>
        <a:lt1>
          <a:srgbClr val="FFFFFF"/>
        </a:lt1>
        <a:dk2>
          <a:srgbClr val="1C4372"/>
        </a:dk2>
        <a:lt2>
          <a:srgbClr val="969696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9BBB59"/>
        </a:hlink>
        <a:folHlink>
          <a:srgbClr val="8064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1_p 3">
        <a:dk1>
          <a:srgbClr val="000000"/>
        </a:dk1>
        <a:lt1>
          <a:srgbClr val="FFFFFF"/>
        </a:lt1>
        <a:dk2>
          <a:srgbClr val="4F271C"/>
        </a:dk2>
        <a:lt2>
          <a:srgbClr val="969696"/>
        </a:lt2>
        <a:accent1>
          <a:srgbClr val="3891A7"/>
        </a:accent1>
        <a:accent2>
          <a:srgbClr val="EDAA01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D79A01"/>
        </a:accent6>
        <a:hlink>
          <a:srgbClr val="C32D2E"/>
        </a:hlink>
        <a:folHlink>
          <a:srgbClr val="84AA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435TGp_smile_light_ani</Template>
  <TotalTime>13862</TotalTime>
  <Words>1704</Words>
  <Application>Microsoft Office PowerPoint</Application>
  <PresentationFormat>On-screen Show (4:3)</PresentationFormat>
  <Paragraphs>253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 Black</vt:lpstr>
      <vt:lpstr>Calibri</vt:lpstr>
      <vt:lpstr>Verdana</vt:lpstr>
      <vt:lpstr>Wingdings</vt:lpstr>
      <vt:lpstr>435TGp_smile_light_ani</vt:lpstr>
      <vt:lpstr>Depositional Environments Lec. 1 Facies Analysis</vt:lpstr>
      <vt:lpstr>Introduction</vt:lpstr>
      <vt:lpstr>Sedimentology!</vt:lpstr>
      <vt:lpstr>Introduction</vt:lpstr>
      <vt:lpstr>Introduction</vt:lpstr>
      <vt:lpstr>Weathering →Erosion → Deposition</vt:lpstr>
      <vt:lpstr>Depositional Environments</vt:lpstr>
      <vt:lpstr>Depositional Environments</vt:lpstr>
      <vt:lpstr>Depositional Environments</vt:lpstr>
      <vt:lpstr>Sedimentary Environments &amp; Facies</vt:lpstr>
      <vt:lpstr>Facies</vt:lpstr>
      <vt:lpstr>Facies</vt:lpstr>
      <vt:lpstr>Facies</vt:lpstr>
      <vt:lpstr>Facies</vt:lpstr>
      <vt:lpstr>Facies Associations &amp; Sequences</vt:lpstr>
      <vt:lpstr>Facies Association &amp; Architecture</vt:lpstr>
      <vt:lpstr>Facies Sequence (succession)</vt:lpstr>
      <vt:lpstr>Walther’s Law</vt:lpstr>
      <vt:lpstr>Walther’s Law</vt:lpstr>
      <vt:lpstr>Facies Model</vt:lpstr>
      <vt:lpstr>Facies Pattern</vt:lpstr>
      <vt:lpstr>Facies Migration</vt:lpstr>
      <vt:lpstr>The Spectrum of Environments &amp; Facies</vt:lpstr>
      <vt:lpstr>Paralic Environments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Depositional Environments</dc:title>
  <dc:creator>ehab assal</dc:creator>
  <cp:lastModifiedBy>Ehab Assal</cp:lastModifiedBy>
  <cp:revision>176</cp:revision>
  <dcterms:created xsi:type="dcterms:W3CDTF">2010-12-03T14:59:34Z</dcterms:created>
  <dcterms:modified xsi:type="dcterms:W3CDTF">2021-04-01T22:10:06Z</dcterms:modified>
</cp:coreProperties>
</file>