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52"/>
  </p:notesMasterIdLst>
  <p:handoutMasterIdLst>
    <p:handoutMasterId r:id="rId53"/>
  </p:handoutMasterIdLst>
  <p:sldIdLst>
    <p:sldId id="256" r:id="rId2"/>
    <p:sldId id="289" r:id="rId3"/>
    <p:sldId id="258" r:id="rId4"/>
    <p:sldId id="348" r:id="rId5"/>
    <p:sldId id="349" r:id="rId6"/>
    <p:sldId id="257" r:id="rId7"/>
    <p:sldId id="350" r:id="rId8"/>
    <p:sldId id="346" r:id="rId9"/>
    <p:sldId id="344" r:id="rId10"/>
    <p:sldId id="390" r:id="rId11"/>
    <p:sldId id="391" r:id="rId12"/>
    <p:sldId id="392" r:id="rId13"/>
    <p:sldId id="395" r:id="rId14"/>
    <p:sldId id="342" r:id="rId15"/>
    <p:sldId id="396" r:id="rId16"/>
    <p:sldId id="394" r:id="rId17"/>
    <p:sldId id="393" r:id="rId18"/>
    <p:sldId id="411" r:id="rId19"/>
    <p:sldId id="398" r:id="rId20"/>
    <p:sldId id="397" r:id="rId21"/>
    <p:sldId id="412" r:id="rId22"/>
    <p:sldId id="407" r:id="rId23"/>
    <p:sldId id="399" r:id="rId24"/>
    <p:sldId id="400" r:id="rId25"/>
    <p:sldId id="401" r:id="rId26"/>
    <p:sldId id="402" r:id="rId27"/>
    <p:sldId id="403" r:id="rId28"/>
    <p:sldId id="406" r:id="rId29"/>
    <p:sldId id="404" r:id="rId30"/>
    <p:sldId id="420" r:id="rId31"/>
    <p:sldId id="427" r:id="rId32"/>
    <p:sldId id="421" r:id="rId33"/>
    <p:sldId id="419" r:id="rId34"/>
    <p:sldId id="423" r:id="rId35"/>
    <p:sldId id="413" r:id="rId36"/>
    <p:sldId id="428" r:id="rId37"/>
    <p:sldId id="422" r:id="rId38"/>
    <p:sldId id="426" r:id="rId39"/>
    <p:sldId id="415" r:id="rId40"/>
    <p:sldId id="424" r:id="rId41"/>
    <p:sldId id="425" r:id="rId42"/>
    <p:sldId id="416" r:id="rId43"/>
    <p:sldId id="417" r:id="rId44"/>
    <p:sldId id="418" r:id="rId45"/>
    <p:sldId id="405" r:id="rId46"/>
    <p:sldId id="409" r:id="rId47"/>
    <p:sldId id="408" r:id="rId48"/>
    <p:sldId id="410" r:id="rId49"/>
    <p:sldId id="362" r:id="rId50"/>
    <p:sldId id="286"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r" defTabSz="914400" rtl="1" eaLnBrk="1" latinLnBrk="0" hangingPunct="1">
      <a:defRPr kern="1200">
        <a:solidFill>
          <a:schemeClr val="tx1"/>
        </a:solidFill>
        <a:latin typeface="Verdana" pitchFamily="34" charset="0"/>
        <a:ea typeface="+mn-ea"/>
        <a:cs typeface="+mn-cs"/>
      </a:defRPr>
    </a:lvl6pPr>
    <a:lvl7pPr marL="2743200" algn="r" defTabSz="914400" rtl="1" eaLnBrk="1" latinLnBrk="0" hangingPunct="1">
      <a:defRPr kern="1200">
        <a:solidFill>
          <a:schemeClr val="tx1"/>
        </a:solidFill>
        <a:latin typeface="Verdana" pitchFamily="34" charset="0"/>
        <a:ea typeface="+mn-ea"/>
        <a:cs typeface="+mn-cs"/>
      </a:defRPr>
    </a:lvl7pPr>
    <a:lvl8pPr marL="3200400" algn="r" defTabSz="914400" rtl="1" eaLnBrk="1" latinLnBrk="0" hangingPunct="1">
      <a:defRPr kern="1200">
        <a:solidFill>
          <a:schemeClr val="tx1"/>
        </a:solidFill>
        <a:latin typeface="Verdana" pitchFamily="34" charset="0"/>
        <a:ea typeface="+mn-ea"/>
        <a:cs typeface="+mn-cs"/>
      </a:defRPr>
    </a:lvl8pPr>
    <a:lvl9pPr marL="3657600" algn="r" defTabSz="914400" rtl="1"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A20B"/>
    <a:srgbClr val="7D8496"/>
    <a:srgbClr val="9851EF"/>
    <a:srgbClr val="4792D7"/>
    <a:srgbClr val="F38D05"/>
    <a:srgbClr val="999999"/>
    <a:srgbClr val="A1A1A1"/>
    <a:srgbClr val="0E4384"/>
    <a:srgbClr val="F8F8F8"/>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281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4FA79857-4C3D-49CB-98A4-7CAC51399E03}" type="datetimeFigureOut">
              <a:rPr lang="ar-EG" smtClean="0"/>
              <a:pPr/>
              <a:t>22/08/1442</a:t>
            </a:fld>
            <a:endParaRPr lang="ar-EG"/>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EC0D1062-603A-4041-8B28-D30CBF75F143}" type="slidenum">
              <a:rPr lang="ar-EG" smtClean="0"/>
              <a:pPr/>
              <a:t>‹#›</a:t>
            </a:fld>
            <a:endParaRPr lang="ar-EG"/>
          </a:p>
        </p:txBody>
      </p:sp>
    </p:spTree>
    <p:extLst>
      <p:ext uri="{BB962C8B-B14F-4D97-AF65-F5344CB8AC3E}">
        <p14:creationId xmlns:p14="http://schemas.microsoft.com/office/powerpoint/2010/main" val="446690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endParaRPr lang="en-US"/>
          </a:p>
        </p:txBody>
      </p:sp>
      <p:sp>
        <p:nvSpPr>
          <p:cNvPr id="163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endParaRPr lang="en-US"/>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fld id="{58D5C260-DD59-41F8-9AB2-31A6D80E999F}" type="slidenum">
              <a:rPr lang="en-US"/>
              <a:pPr/>
              <a:t>‹#›</a:t>
            </a:fld>
            <a:endParaRPr lang="en-US"/>
          </a:p>
        </p:txBody>
      </p:sp>
    </p:spTree>
    <p:extLst>
      <p:ext uri="{BB962C8B-B14F-4D97-AF65-F5344CB8AC3E}">
        <p14:creationId xmlns:p14="http://schemas.microsoft.com/office/powerpoint/2010/main" val="34396320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D5C260-DD59-41F8-9AB2-31A6D80E999F}" type="slidenum">
              <a:rPr lang="en-US" smtClean="0"/>
              <a:pPr/>
              <a:t>41</a:t>
            </a:fld>
            <a:endParaRPr lang="en-US"/>
          </a:p>
        </p:txBody>
      </p:sp>
    </p:spTree>
    <p:extLst>
      <p:ext uri="{BB962C8B-B14F-4D97-AF65-F5344CB8AC3E}">
        <p14:creationId xmlns:p14="http://schemas.microsoft.com/office/powerpoint/2010/main" val="18299056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sp>
        <p:nvSpPr>
          <p:cNvPr id="111625" name="Rectangle 9"/>
          <p:cNvSpPr>
            <a:spLocks noChangeArrowheads="1"/>
          </p:cNvSpPr>
          <p:nvPr/>
        </p:nvSpPr>
        <p:spPr bwMode="ltGray">
          <a:xfrm>
            <a:off x="6096000" y="3660825"/>
            <a:ext cx="1524000" cy="14478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99190" dir="3011666" algn="ctr" rotWithShape="0">
                    <a:schemeClr val="accent2">
                      <a:alpha val="50000"/>
                    </a:schemeClr>
                  </a:outerShdw>
                </a:effectLst>
              </a14:hiddenEffects>
            </a:ext>
          </a:extLst>
        </p:spPr>
        <p:txBody>
          <a:bodyPr wrap="none" anchor="ctr"/>
          <a:lstStyle/>
          <a:p>
            <a:pPr rtl="0"/>
            <a:endParaRPr lang="ar-EG"/>
          </a:p>
        </p:txBody>
      </p:sp>
      <p:sp>
        <p:nvSpPr>
          <p:cNvPr id="111634" name="Rectangle 18"/>
          <p:cNvSpPr>
            <a:spLocks noChangeArrowheads="1"/>
          </p:cNvSpPr>
          <p:nvPr/>
        </p:nvSpPr>
        <p:spPr bwMode="ltGray">
          <a:xfrm>
            <a:off x="4572000" y="2209800"/>
            <a:ext cx="1524000" cy="14478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99190" dir="3011666" algn="ctr" rotWithShape="0">
                    <a:schemeClr val="accent2">
                      <a:alpha val="50000"/>
                    </a:schemeClr>
                  </a:outerShdw>
                </a:effectLst>
              </a14:hiddenEffects>
            </a:ext>
          </a:extLst>
        </p:spPr>
        <p:txBody>
          <a:bodyPr wrap="none" anchor="ctr"/>
          <a:lstStyle/>
          <a:p>
            <a:endParaRPr lang="ar-EG"/>
          </a:p>
        </p:txBody>
      </p:sp>
      <p:sp>
        <p:nvSpPr>
          <p:cNvPr id="111620" name="Rectangle 4"/>
          <p:cNvSpPr>
            <a:spLocks noChangeArrowheads="1"/>
          </p:cNvSpPr>
          <p:nvPr/>
        </p:nvSpPr>
        <p:spPr bwMode="ltGray">
          <a:xfrm>
            <a:off x="0" y="2209800"/>
            <a:ext cx="1524000" cy="1447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99190" dir="3011666" algn="ctr" rotWithShape="0">
                    <a:schemeClr val="accent2">
                      <a:alpha val="50000"/>
                    </a:schemeClr>
                  </a:outerShdw>
                </a:effectLst>
              </a14:hiddenEffects>
            </a:ext>
          </a:extLst>
        </p:spPr>
        <p:txBody>
          <a:bodyPr wrap="none" anchor="ctr"/>
          <a:lstStyle/>
          <a:p>
            <a:endParaRPr lang="ar-EG"/>
          </a:p>
        </p:txBody>
      </p:sp>
      <p:sp>
        <p:nvSpPr>
          <p:cNvPr id="111626" name="Rectangle 10"/>
          <p:cNvSpPr>
            <a:spLocks noGrp="1" noChangeArrowheads="1"/>
          </p:cNvSpPr>
          <p:nvPr>
            <p:ph type="ctrTitle" sz="quarter"/>
          </p:nvPr>
        </p:nvSpPr>
        <p:spPr bwMode="auto">
          <a:xfrm>
            <a:off x="762000" y="1143000"/>
            <a:ext cx="7772400" cy="990600"/>
          </a:xfrm>
        </p:spPr>
        <p:txBody>
          <a:bodyPr/>
          <a:lstStyle>
            <a:lvl1pPr algn="ctr">
              <a:defRPr sz="4000" b="1">
                <a:solidFill>
                  <a:schemeClr val="tx1"/>
                </a:solidFill>
              </a:defRPr>
            </a:lvl1pPr>
          </a:lstStyle>
          <a:p>
            <a:pPr lvl="0"/>
            <a:r>
              <a:rPr lang="en-US" noProof="0" dirty="0"/>
              <a:t>Click to edit Master title style</a:t>
            </a:r>
          </a:p>
        </p:txBody>
      </p:sp>
      <p:sp>
        <p:nvSpPr>
          <p:cNvPr id="111627" name="Rectangle 11"/>
          <p:cNvSpPr>
            <a:spLocks noGrp="1" noChangeArrowheads="1"/>
          </p:cNvSpPr>
          <p:nvPr>
            <p:ph type="subTitle" sz="quarter" idx="1"/>
          </p:nvPr>
        </p:nvSpPr>
        <p:spPr>
          <a:xfrm>
            <a:off x="1371600" y="5410200"/>
            <a:ext cx="6400800" cy="533400"/>
          </a:xfrm>
        </p:spPr>
        <p:txBody>
          <a:bodyPr/>
          <a:lstStyle>
            <a:lvl1pPr marL="0" indent="0" algn="ctr">
              <a:buFont typeface="Wingdings" pitchFamily="2" charset="2"/>
              <a:buNone/>
              <a:defRPr/>
            </a:lvl1pPr>
          </a:lstStyle>
          <a:p>
            <a:pPr lvl="0"/>
            <a:r>
              <a:rPr lang="en-US" noProof="0"/>
              <a:t>Click to edit Master subtitle style</a:t>
            </a:r>
          </a:p>
        </p:txBody>
      </p:sp>
      <p:sp>
        <p:nvSpPr>
          <p:cNvPr id="111628" name="Rectangle 12"/>
          <p:cNvSpPr>
            <a:spLocks noGrp="1" noChangeArrowheads="1"/>
          </p:cNvSpPr>
          <p:nvPr>
            <p:ph type="dt" sz="quarter" idx="2"/>
          </p:nvPr>
        </p:nvSpPr>
        <p:spPr>
          <a:xfrm>
            <a:off x="457200" y="6553200"/>
            <a:ext cx="2133600" cy="228600"/>
          </a:xfrm>
        </p:spPr>
        <p:txBody>
          <a:bodyPr/>
          <a:lstStyle>
            <a:lvl1pPr algn="l">
              <a:defRPr>
                <a:effectLst>
                  <a:outerShdw blurRad="38100" dist="38100" dir="2700000" algn="tl">
                    <a:srgbClr val="C0C0C0"/>
                  </a:outerShdw>
                </a:effectLst>
              </a:defRPr>
            </a:lvl1pPr>
          </a:lstStyle>
          <a:p>
            <a:endParaRPr lang="en-US"/>
          </a:p>
        </p:txBody>
      </p:sp>
      <p:sp>
        <p:nvSpPr>
          <p:cNvPr id="111629" name="Rectangle 13"/>
          <p:cNvSpPr>
            <a:spLocks noGrp="1" noChangeArrowheads="1"/>
          </p:cNvSpPr>
          <p:nvPr>
            <p:ph type="ftr" sz="quarter" idx="3"/>
          </p:nvPr>
        </p:nvSpPr>
        <p:spPr>
          <a:xfrm>
            <a:off x="3124200" y="6553200"/>
            <a:ext cx="2895600" cy="228600"/>
          </a:xfrm>
        </p:spPr>
        <p:txBody>
          <a:bodyPr/>
          <a:lstStyle>
            <a:lvl1pPr algn="ctr">
              <a:defRPr>
                <a:solidFill>
                  <a:schemeClr val="tx1"/>
                </a:solidFill>
                <a:effectLst>
                  <a:outerShdw blurRad="38100" dist="38100" dir="2700000" algn="tl">
                    <a:srgbClr val="C0C0C0"/>
                  </a:outerShdw>
                </a:effectLst>
              </a:defRPr>
            </a:lvl1pPr>
          </a:lstStyle>
          <a:p>
            <a:endParaRPr lang="en-US"/>
          </a:p>
        </p:txBody>
      </p:sp>
      <p:sp>
        <p:nvSpPr>
          <p:cNvPr id="111630" name="Rectangle 14"/>
          <p:cNvSpPr>
            <a:spLocks noGrp="1" noChangeArrowheads="1"/>
          </p:cNvSpPr>
          <p:nvPr>
            <p:ph type="sldNum" sz="quarter" idx="4"/>
          </p:nvPr>
        </p:nvSpPr>
        <p:spPr>
          <a:xfrm>
            <a:off x="6553200" y="6553200"/>
            <a:ext cx="2133600" cy="228600"/>
          </a:xfrm>
        </p:spPr>
        <p:txBody>
          <a:bodyPr/>
          <a:lstStyle>
            <a:lvl1pPr algn="r">
              <a:defRPr>
                <a:effectLst>
                  <a:outerShdw blurRad="38100" dist="38100" dir="2700000" algn="tl">
                    <a:srgbClr val="C0C0C0"/>
                  </a:outerShdw>
                </a:effectLst>
              </a:defRPr>
            </a:lvl1pPr>
          </a:lstStyle>
          <a:p>
            <a:fld id="{1776B9EF-3C1E-40EB-96C7-B07433C38F83}" type="slidenum">
              <a:rPr lang="en-US"/>
              <a:pPr/>
              <a:t>‹#›</a:t>
            </a:fld>
            <a:endParaRPr lang="en-US"/>
          </a:p>
        </p:txBody>
      </p:sp>
      <p:pic>
        <p:nvPicPr>
          <p:cNvPr id="2052" name="Picture 4" descr="waverip"/>
          <p:cNvPicPr preferRelativeResize="0">
            <a:picLocks noChangeArrowheads="1"/>
          </p:cNvPicPr>
          <p:nvPr userDrawn="1"/>
        </p:nvPicPr>
        <p:blipFill>
          <a:blip r:embed="rId2">
            <a:extLst>
              <a:ext uri="{28A0092B-C50C-407E-A947-70E740481C1C}">
                <a14:useLocalDpi xmlns:a14="http://schemas.microsoft.com/office/drawing/2010/main" val="0"/>
              </a:ext>
            </a:extLst>
          </a:blip>
          <a:srcRect r="14174"/>
          <a:stretch>
            <a:fillRect/>
          </a:stretch>
        </p:blipFill>
        <p:spPr bwMode="auto">
          <a:xfrm>
            <a:off x="0" y="2205990"/>
            <a:ext cx="152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Kongsfjord2"/>
          <p:cNvPicPr preferRelativeResize="0">
            <a:picLocks noChangeArrowheads="1"/>
          </p:cNvPicPr>
          <p:nvPr userDrawn="1"/>
        </p:nvPicPr>
        <p:blipFill rotWithShape="1">
          <a:blip r:embed="rId3" cstate="print">
            <a:extLst>
              <a:ext uri="{28A0092B-C50C-407E-A947-70E740481C1C}">
                <a14:useLocalDpi xmlns:a14="http://schemas.microsoft.com/office/drawing/2010/main" val="0"/>
              </a:ext>
            </a:extLst>
          </a:blip>
          <a:srcRect l="881" t="1882" r="47314"/>
          <a:stretch/>
        </p:blipFill>
        <p:spPr bwMode="auto">
          <a:xfrm>
            <a:off x="7619568" y="3661200"/>
            <a:ext cx="1522800" cy="144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World Landmarks_294"/>
          <p:cNvPicPr preferRelativeResize="0">
            <a:picLocks noChangeArrowheads="1"/>
          </p:cNvPicPr>
          <p:nvPr userDrawn="1"/>
        </p:nvPicPr>
        <p:blipFill>
          <a:blip r:embed="rId4" cstate="print">
            <a:extLst>
              <a:ext uri="{28A0092B-C50C-407E-A947-70E740481C1C}">
                <a14:useLocalDpi xmlns:a14="http://schemas.microsoft.com/office/drawing/2010/main" val="0"/>
              </a:ext>
            </a:extLst>
          </a:blip>
          <a:srcRect l="28142" r="37427"/>
          <a:stretch>
            <a:fillRect/>
          </a:stretch>
        </p:blipFill>
        <p:spPr bwMode="auto">
          <a:xfrm>
            <a:off x="3044307" y="2207025"/>
            <a:ext cx="3056400" cy="29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1" name="Rectangle 5"/>
          <p:cNvSpPr>
            <a:spLocks noChangeArrowheads="1"/>
          </p:cNvSpPr>
          <p:nvPr/>
        </p:nvSpPr>
        <p:spPr bwMode="ltGray">
          <a:xfrm>
            <a:off x="1520559" y="2205990"/>
            <a:ext cx="1524000" cy="1447800"/>
          </a:xfrm>
          <a:prstGeom prst="rect">
            <a:avLst/>
          </a:prstGeom>
          <a:solidFill>
            <a:schemeClr val="tx2"/>
          </a:solidFill>
          <a:ln w="9525">
            <a:noFill/>
            <a:miter lim="800000"/>
            <a:headEnd/>
            <a:tailEnd/>
          </a:ln>
          <a:effectLst/>
          <a:extLst>
            <a:ext uri="{AF507438-7753-43E0-B8FC-AC1667EBCBE1}">
              <a14:hiddenEffects xmlns:a14="http://schemas.microsoft.com/office/drawing/2010/main">
                <a:effectLst>
                  <a:outerShdw dist="99190" dir="3011666" algn="ctr" rotWithShape="0">
                    <a:schemeClr val="accent2">
                      <a:alpha val="50000"/>
                    </a:schemeClr>
                  </a:outerShdw>
                </a:effectLst>
              </a14:hiddenEffects>
            </a:ext>
          </a:extLst>
        </p:spPr>
        <p:txBody>
          <a:bodyPr wrap="none" anchor="ctr"/>
          <a:lstStyle/>
          <a:p>
            <a:endParaRPr lang="ar-EG"/>
          </a:p>
        </p:txBody>
      </p:sp>
      <p:pic>
        <p:nvPicPr>
          <p:cNvPr id="2058" name="Picture 5" descr="Description: Dep-26"/>
          <p:cNvPicPr preferRelativeResize="0">
            <a:picLocks noChangeArrowheads="1"/>
          </p:cNvPicPr>
          <p:nvPr userDrawn="1"/>
        </p:nvPicPr>
        <p:blipFill rotWithShape="1">
          <a:blip r:embed="rId5" cstate="print">
            <a:extLst>
              <a:ext uri="{28A0092B-C50C-407E-A947-70E740481C1C}">
                <a14:useLocalDpi xmlns:a14="http://schemas.microsoft.com/office/drawing/2010/main" val="0"/>
              </a:ext>
            </a:extLst>
          </a:blip>
          <a:srcRect t="263" r="18077" b="263"/>
          <a:stretch/>
        </p:blipFill>
        <p:spPr bwMode="auto">
          <a:xfrm>
            <a:off x="1523220" y="3657390"/>
            <a:ext cx="1519238" cy="14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r>
              <a:rPr lang="en-US" dirty="0"/>
              <a:t>G301/2010</a:t>
            </a:r>
          </a:p>
        </p:txBody>
      </p:sp>
      <p:sp>
        <p:nvSpPr>
          <p:cNvPr id="5" name="Footer Placeholder 4"/>
          <p:cNvSpPr>
            <a:spLocks noGrp="1"/>
          </p:cNvSpPr>
          <p:nvPr>
            <p:ph type="ftr" sz="quarter" idx="11"/>
          </p:nvPr>
        </p:nvSpPr>
        <p:spPr/>
        <p:txBody>
          <a:bodyPr/>
          <a:lstStyle>
            <a:lvl1pPr>
              <a:defRPr/>
            </a:lvl1pPr>
          </a:lstStyle>
          <a:p>
            <a:r>
              <a:rPr lang="en-US" dirty="0"/>
              <a:t>DSRG</a:t>
            </a:r>
          </a:p>
        </p:txBody>
      </p:sp>
      <p:sp>
        <p:nvSpPr>
          <p:cNvPr id="6" name="Slide Number Placeholder 5"/>
          <p:cNvSpPr>
            <a:spLocks noGrp="1"/>
          </p:cNvSpPr>
          <p:nvPr>
            <p:ph type="sldNum" sz="quarter" idx="12"/>
          </p:nvPr>
        </p:nvSpPr>
        <p:spPr/>
        <p:txBody>
          <a:bodyPr/>
          <a:lstStyle>
            <a:lvl1pPr>
              <a:defRPr/>
            </a:lvl1pPr>
          </a:lstStyle>
          <a:p>
            <a:fld id="{645D3A66-9930-49E7-8E82-24FDF272973D}" type="slidenum">
              <a:rPr lang="en-US"/>
              <a:pPr/>
              <a:t>‹#›</a:t>
            </a:fld>
            <a:endParaRPr lang="en-US"/>
          </a:p>
        </p:txBody>
      </p:sp>
    </p:spTree>
    <p:extLst>
      <p:ext uri="{BB962C8B-B14F-4D97-AF65-F5344CB8AC3E}">
        <p14:creationId xmlns:p14="http://schemas.microsoft.com/office/powerpoint/2010/main" val="4294336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07950"/>
            <a:ext cx="1943100" cy="6018213"/>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914400" y="107950"/>
            <a:ext cx="5676900" cy="60182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r>
              <a:rPr lang="en-US" dirty="0"/>
              <a:t>G301/2010</a:t>
            </a:r>
          </a:p>
        </p:txBody>
      </p:sp>
      <p:sp>
        <p:nvSpPr>
          <p:cNvPr id="5" name="Footer Placeholder 4"/>
          <p:cNvSpPr>
            <a:spLocks noGrp="1"/>
          </p:cNvSpPr>
          <p:nvPr>
            <p:ph type="ftr" sz="quarter" idx="11"/>
          </p:nvPr>
        </p:nvSpPr>
        <p:spPr/>
        <p:txBody>
          <a:bodyPr/>
          <a:lstStyle>
            <a:lvl1pPr>
              <a:defRPr/>
            </a:lvl1pPr>
          </a:lstStyle>
          <a:p>
            <a:r>
              <a:rPr lang="en-US" dirty="0"/>
              <a:t>DSRG</a:t>
            </a:r>
          </a:p>
        </p:txBody>
      </p:sp>
      <p:sp>
        <p:nvSpPr>
          <p:cNvPr id="6" name="Slide Number Placeholder 5"/>
          <p:cNvSpPr>
            <a:spLocks noGrp="1"/>
          </p:cNvSpPr>
          <p:nvPr>
            <p:ph type="sldNum" sz="quarter" idx="12"/>
          </p:nvPr>
        </p:nvSpPr>
        <p:spPr/>
        <p:txBody>
          <a:bodyPr/>
          <a:lstStyle>
            <a:lvl1pPr>
              <a:defRPr/>
            </a:lvl1pPr>
          </a:lstStyle>
          <a:p>
            <a:fld id="{4E0D44B8-F03B-42B4-BC93-B46B7D3FBDD3}" type="slidenum">
              <a:rPr lang="en-US"/>
              <a:pPr/>
              <a:t>‹#›</a:t>
            </a:fld>
            <a:endParaRPr lang="en-US"/>
          </a:p>
        </p:txBody>
      </p:sp>
    </p:spTree>
    <p:extLst>
      <p:ext uri="{BB962C8B-B14F-4D97-AF65-F5344CB8AC3E}">
        <p14:creationId xmlns:p14="http://schemas.microsoft.com/office/powerpoint/2010/main" val="3456933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07950"/>
            <a:ext cx="7315200" cy="563563"/>
          </a:xfrm>
        </p:spPr>
        <p:txBody>
          <a:bodyPr/>
          <a:lstStyle/>
          <a:p>
            <a:r>
              <a:rPr lang="en-US"/>
              <a:t>Click to edit Master title style</a:t>
            </a:r>
            <a:endParaRPr lang="ar-EG"/>
          </a:p>
        </p:txBody>
      </p:sp>
      <p:sp>
        <p:nvSpPr>
          <p:cNvPr id="3" name="Text Placeholder 2"/>
          <p:cNvSpPr>
            <a:spLocks noGrp="1"/>
          </p:cNvSpPr>
          <p:nvPr>
            <p:ph type="body" sz="half" idx="1"/>
          </p:nvPr>
        </p:nvSpPr>
        <p:spPr>
          <a:xfrm>
            <a:off x="990600" y="990600"/>
            <a:ext cx="3771900" cy="5135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914900" y="990600"/>
            <a:ext cx="3771900" cy="5135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a:xfrm>
            <a:off x="6705600" y="6477000"/>
            <a:ext cx="2133600" cy="244475"/>
          </a:xfrm>
        </p:spPr>
        <p:txBody>
          <a:bodyPr/>
          <a:lstStyle>
            <a:lvl1pPr>
              <a:defRPr/>
            </a:lvl1pPr>
          </a:lstStyle>
          <a:p>
            <a:r>
              <a:rPr lang="en-US" dirty="0"/>
              <a:t>G301/2010</a:t>
            </a:r>
          </a:p>
        </p:txBody>
      </p:sp>
      <p:sp>
        <p:nvSpPr>
          <p:cNvPr id="6" name="Footer Placeholder 5"/>
          <p:cNvSpPr>
            <a:spLocks noGrp="1"/>
          </p:cNvSpPr>
          <p:nvPr>
            <p:ph type="ftr" sz="quarter" idx="11"/>
          </p:nvPr>
        </p:nvSpPr>
        <p:spPr>
          <a:xfrm>
            <a:off x="152400" y="6477000"/>
            <a:ext cx="2895600" cy="381000"/>
          </a:xfrm>
        </p:spPr>
        <p:txBody>
          <a:bodyPr/>
          <a:lstStyle>
            <a:lvl1pPr>
              <a:defRPr/>
            </a:lvl1pPr>
          </a:lstStyle>
          <a:p>
            <a:r>
              <a:rPr lang="en-US" dirty="0"/>
              <a:t>DSRG</a:t>
            </a:r>
          </a:p>
        </p:txBody>
      </p:sp>
      <p:sp>
        <p:nvSpPr>
          <p:cNvPr id="7" name="Slide Number Placeholder 6"/>
          <p:cNvSpPr>
            <a:spLocks noGrp="1"/>
          </p:cNvSpPr>
          <p:nvPr>
            <p:ph type="sldNum" sz="quarter" idx="12"/>
          </p:nvPr>
        </p:nvSpPr>
        <p:spPr>
          <a:xfrm>
            <a:off x="3200400" y="6537325"/>
            <a:ext cx="2133600" cy="244475"/>
          </a:xfrm>
        </p:spPr>
        <p:txBody>
          <a:bodyPr/>
          <a:lstStyle>
            <a:lvl1pPr>
              <a:defRPr/>
            </a:lvl1pPr>
          </a:lstStyle>
          <a:p>
            <a:fld id="{097E261D-644B-48DE-BCDD-27B0A7D8C0CA}" type="slidenum">
              <a:rPr lang="en-US"/>
              <a:pPr/>
              <a:t>‹#›</a:t>
            </a:fld>
            <a:endParaRPr lang="en-US"/>
          </a:p>
        </p:txBody>
      </p:sp>
    </p:spTree>
    <p:extLst>
      <p:ext uri="{BB962C8B-B14F-4D97-AF65-F5344CB8AC3E}">
        <p14:creationId xmlns:p14="http://schemas.microsoft.com/office/powerpoint/2010/main" val="1984690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107950"/>
            <a:ext cx="7315200" cy="563563"/>
          </a:xfrm>
        </p:spPr>
        <p:txBody>
          <a:bodyPr/>
          <a:lstStyle/>
          <a:p>
            <a:r>
              <a:rPr lang="en-US"/>
              <a:t>Click to edit Master title style</a:t>
            </a:r>
            <a:endParaRPr lang="ar-EG"/>
          </a:p>
        </p:txBody>
      </p:sp>
      <p:sp>
        <p:nvSpPr>
          <p:cNvPr id="3" name="Table Placeholder 2"/>
          <p:cNvSpPr>
            <a:spLocks noGrp="1"/>
          </p:cNvSpPr>
          <p:nvPr>
            <p:ph type="tbl" idx="1"/>
          </p:nvPr>
        </p:nvSpPr>
        <p:spPr>
          <a:xfrm>
            <a:off x="990600" y="990600"/>
            <a:ext cx="7696200" cy="5135563"/>
          </a:xfrm>
        </p:spPr>
        <p:txBody>
          <a:bodyPr/>
          <a:lstStyle/>
          <a:p>
            <a:r>
              <a:rPr lang="en-US"/>
              <a:t>Click icon to add table</a:t>
            </a:r>
            <a:endParaRPr lang="ar-EG"/>
          </a:p>
        </p:txBody>
      </p:sp>
      <p:sp>
        <p:nvSpPr>
          <p:cNvPr id="4" name="Date Placeholder 3"/>
          <p:cNvSpPr>
            <a:spLocks noGrp="1"/>
          </p:cNvSpPr>
          <p:nvPr>
            <p:ph type="dt" sz="half" idx="10"/>
          </p:nvPr>
        </p:nvSpPr>
        <p:spPr>
          <a:xfrm>
            <a:off x="6705600" y="6477000"/>
            <a:ext cx="2133600" cy="244475"/>
          </a:xfrm>
        </p:spPr>
        <p:txBody>
          <a:bodyPr/>
          <a:lstStyle>
            <a:lvl1pPr>
              <a:defRPr/>
            </a:lvl1pPr>
          </a:lstStyle>
          <a:p>
            <a:r>
              <a:rPr lang="en-US" dirty="0"/>
              <a:t>G301/2010</a:t>
            </a:r>
          </a:p>
        </p:txBody>
      </p:sp>
      <p:sp>
        <p:nvSpPr>
          <p:cNvPr id="5" name="Footer Placeholder 4"/>
          <p:cNvSpPr>
            <a:spLocks noGrp="1"/>
          </p:cNvSpPr>
          <p:nvPr>
            <p:ph type="ftr" sz="quarter" idx="11"/>
          </p:nvPr>
        </p:nvSpPr>
        <p:spPr>
          <a:xfrm>
            <a:off x="152400" y="6477000"/>
            <a:ext cx="2895600" cy="381000"/>
          </a:xfrm>
        </p:spPr>
        <p:txBody>
          <a:bodyPr/>
          <a:lstStyle>
            <a:lvl1pPr>
              <a:defRPr/>
            </a:lvl1pPr>
          </a:lstStyle>
          <a:p>
            <a:r>
              <a:rPr lang="en-US" dirty="0"/>
              <a:t>DSRG</a:t>
            </a:r>
          </a:p>
        </p:txBody>
      </p:sp>
      <p:sp>
        <p:nvSpPr>
          <p:cNvPr id="6" name="Slide Number Placeholder 5"/>
          <p:cNvSpPr>
            <a:spLocks noGrp="1"/>
          </p:cNvSpPr>
          <p:nvPr>
            <p:ph type="sldNum" sz="quarter" idx="12"/>
          </p:nvPr>
        </p:nvSpPr>
        <p:spPr>
          <a:xfrm>
            <a:off x="3200400" y="6537325"/>
            <a:ext cx="2133600" cy="244475"/>
          </a:xfrm>
        </p:spPr>
        <p:txBody>
          <a:bodyPr/>
          <a:lstStyle>
            <a:lvl1pPr>
              <a:defRPr/>
            </a:lvl1pPr>
          </a:lstStyle>
          <a:p>
            <a:fld id="{ADD35E25-D7FE-4B9A-B635-2CB1B2EA3378}" type="slidenum">
              <a:rPr lang="en-US"/>
              <a:pPr/>
              <a:t>‹#›</a:t>
            </a:fld>
            <a:endParaRPr lang="en-US"/>
          </a:p>
        </p:txBody>
      </p:sp>
    </p:spTree>
    <p:extLst>
      <p:ext uri="{BB962C8B-B14F-4D97-AF65-F5344CB8AC3E}">
        <p14:creationId xmlns:p14="http://schemas.microsoft.com/office/powerpoint/2010/main" val="617090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107950"/>
            <a:ext cx="7315200" cy="563563"/>
          </a:xfrm>
        </p:spPr>
        <p:txBody>
          <a:bodyPr/>
          <a:lstStyle/>
          <a:p>
            <a:r>
              <a:rPr lang="en-US"/>
              <a:t>Click to edit Master title style</a:t>
            </a:r>
            <a:endParaRPr lang="ar-EG"/>
          </a:p>
        </p:txBody>
      </p:sp>
      <p:sp>
        <p:nvSpPr>
          <p:cNvPr id="3" name="Chart Placeholder 2"/>
          <p:cNvSpPr>
            <a:spLocks noGrp="1"/>
          </p:cNvSpPr>
          <p:nvPr>
            <p:ph type="chart" idx="1"/>
          </p:nvPr>
        </p:nvSpPr>
        <p:spPr>
          <a:xfrm>
            <a:off x="990600" y="990600"/>
            <a:ext cx="7696200" cy="5135563"/>
          </a:xfrm>
        </p:spPr>
        <p:txBody>
          <a:bodyPr/>
          <a:lstStyle/>
          <a:p>
            <a:r>
              <a:rPr lang="en-US"/>
              <a:t>Click icon to add chart</a:t>
            </a:r>
            <a:endParaRPr lang="ar-EG"/>
          </a:p>
        </p:txBody>
      </p:sp>
      <p:sp>
        <p:nvSpPr>
          <p:cNvPr id="4" name="Date Placeholder 3"/>
          <p:cNvSpPr>
            <a:spLocks noGrp="1"/>
          </p:cNvSpPr>
          <p:nvPr>
            <p:ph type="dt" sz="half" idx="10"/>
          </p:nvPr>
        </p:nvSpPr>
        <p:spPr>
          <a:xfrm>
            <a:off x="6705600" y="6477000"/>
            <a:ext cx="2133600" cy="244475"/>
          </a:xfrm>
        </p:spPr>
        <p:txBody>
          <a:bodyPr/>
          <a:lstStyle>
            <a:lvl1pPr>
              <a:defRPr/>
            </a:lvl1pPr>
          </a:lstStyle>
          <a:p>
            <a:r>
              <a:rPr lang="en-US" dirty="0"/>
              <a:t>G301/2010</a:t>
            </a:r>
          </a:p>
        </p:txBody>
      </p:sp>
      <p:sp>
        <p:nvSpPr>
          <p:cNvPr id="5" name="Footer Placeholder 4"/>
          <p:cNvSpPr>
            <a:spLocks noGrp="1"/>
          </p:cNvSpPr>
          <p:nvPr>
            <p:ph type="ftr" sz="quarter" idx="11"/>
          </p:nvPr>
        </p:nvSpPr>
        <p:spPr>
          <a:xfrm>
            <a:off x="152400" y="6477000"/>
            <a:ext cx="2895600" cy="381000"/>
          </a:xfrm>
        </p:spPr>
        <p:txBody>
          <a:bodyPr/>
          <a:lstStyle>
            <a:lvl1pPr>
              <a:defRPr/>
            </a:lvl1pPr>
          </a:lstStyle>
          <a:p>
            <a:r>
              <a:rPr lang="en-US" dirty="0"/>
              <a:t>DSRG</a:t>
            </a:r>
          </a:p>
        </p:txBody>
      </p:sp>
      <p:sp>
        <p:nvSpPr>
          <p:cNvPr id="6" name="Slide Number Placeholder 5"/>
          <p:cNvSpPr>
            <a:spLocks noGrp="1"/>
          </p:cNvSpPr>
          <p:nvPr>
            <p:ph type="sldNum" sz="quarter" idx="12"/>
          </p:nvPr>
        </p:nvSpPr>
        <p:spPr>
          <a:xfrm>
            <a:off x="3200400" y="6537325"/>
            <a:ext cx="2133600" cy="244475"/>
          </a:xfrm>
        </p:spPr>
        <p:txBody>
          <a:bodyPr/>
          <a:lstStyle>
            <a:lvl1pPr>
              <a:defRPr/>
            </a:lvl1pPr>
          </a:lstStyle>
          <a:p>
            <a:fld id="{414CE7CB-ACD2-4AAD-BAC2-63B40BDFBBAF}" type="slidenum">
              <a:rPr lang="en-US"/>
              <a:pPr/>
              <a:t>‹#›</a:t>
            </a:fld>
            <a:endParaRPr lang="en-US"/>
          </a:p>
        </p:txBody>
      </p:sp>
    </p:spTree>
    <p:extLst>
      <p:ext uri="{BB962C8B-B14F-4D97-AF65-F5344CB8AC3E}">
        <p14:creationId xmlns:p14="http://schemas.microsoft.com/office/powerpoint/2010/main" val="3893137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107950"/>
            <a:ext cx="7315200" cy="563563"/>
          </a:xfrm>
        </p:spPr>
        <p:txBody>
          <a:bodyPr/>
          <a:lstStyle/>
          <a:p>
            <a:r>
              <a:rPr lang="en-US"/>
              <a:t>Click to edit Master title style</a:t>
            </a:r>
            <a:endParaRPr lang="ar-EG"/>
          </a:p>
        </p:txBody>
      </p:sp>
      <p:sp>
        <p:nvSpPr>
          <p:cNvPr id="3" name="SmartArt Placeholder 2"/>
          <p:cNvSpPr>
            <a:spLocks noGrp="1"/>
          </p:cNvSpPr>
          <p:nvPr>
            <p:ph type="dgm" idx="1"/>
          </p:nvPr>
        </p:nvSpPr>
        <p:spPr>
          <a:xfrm>
            <a:off x="990600" y="990600"/>
            <a:ext cx="7696200" cy="5135563"/>
          </a:xfrm>
        </p:spPr>
        <p:txBody>
          <a:bodyPr/>
          <a:lstStyle/>
          <a:p>
            <a:r>
              <a:rPr lang="en-US"/>
              <a:t>Click icon to add SmartArt graphic</a:t>
            </a:r>
            <a:endParaRPr lang="ar-EG"/>
          </a:p>
        </p:txBody>
      </p:sp>
      <p:sp>
        <p:nvSpPr>
          <p:cNvPr id="4" name="Date Placeholder 3"/>
          <p:cNvSpPr>
            <a:spLocks noGrp="1"/>
          </p:cNvSpPr>
          <p:nvPr>
            <p:ph type="dt" sz="half" idx="10"/>
          </p:nvPr>
        </p:nvSpPr>
        <p:spPr>
          <a:xfrm>
            <a:off x="6705600" y="6477000"/>
            <a:ext cx="2133600" cy="244475"/>
          </a:xfrm>
        </p:spPr>
        <p:txBody>
          <a:bodyPr/>
          <a:lstStyle>
            <a:lvl1pPr>
              <a:defRPr/>
            </a:lvl1pPr>
          </a:lstStyle>
          <a:p>
            <a:r>
              <a:rPr lang="en-US"/>
              <a:t>www.themegallery.com</a:t>
            </a:r>
          </a:p>
        </p:txBody>
      </p:sp>
      <p:sp>
        <p:nvSpPr>
          <p:cNvPr id="5" name="Footer Placeholder 4"/>
          <p:cNvSpPr>
            <a:spLocks noGrp="1"/>
          </p:cNvSpPr>
          <p:nvPr>
            <p:ph type="ftr" sz="quarter" idx="11"/>
          </p:nvPr>
        </p:nvSpPr>
        <p:spPr>
          <a:xfrm>
            <a:off x="152400" y="6477000"/>
            <a:ext cx="2895600" cy="381000"/>
          </a:xfrm>
        </p:spPr>
        <p:txBody>
          <a:bodyPr/>
          <a:lstStyle>
            <a:lvl1pPr>
              <a:defRPr/>
            </a:lvl1pPr>
          </a:lstStyle>
          <a:p>
            <a:r>
              <a:rPr lang="en-US"/>
              <a:t>Company Logo</a:t>
            </a:r>
          </a:p>
        </p:txBody>
      </p:sp>
      <p:sp>
        <p:nvSpPr>
          <p:cNvPr id="6" name="Slide Number Placeholder 5"/>
          <p:cNvSpPr>
            <a:spLocks noGrp="1"/>
          </p:cNvSpPr>
          <p:nvPr>
            <p:ph type="sldNum" sz="quarter" idx="12"/>
          </p:nvPr>
        </p:nvSpPr>
        <p:spPr>
          <a:xfrm>
            <a:off x="3200400" y="6537325"/>
            <a:ext cx="2133600" cy="244475"/>
          </a:xfrm>
        </p:spPr>
        <p:txBody>
          <a:bodyPr/>
          <a:lstStyle>
            <a:lvl1pPr>
              <a:defRPr/>
            </a:lvl1pPr>
          </a:lstStyle>
          <a:p>
            <a:fld id="{99F8031E-7C54-4B96-B58A-DE376AE5B8AD}" type="slidenum">
              <a:rPr lang="en-US"/>
              <a:pPr/>
              <a:t>‹#›</a:t>
            </a:fld>
            <a:endParaRPr lang="en-US"/>
          </a:p>
        </p:txBody>
      </p:sp>
    </p:spTree>
    <p:extLst>
      <p:ext uri="{BB962C8B-B14F-4D97-AF65-F5344CB8AC3E}">
        <p14:creationId xmlns:p14="http://schemas.microsoft.com/office/powerpoint/2010/main" val="331005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10" name="Title 9"/>
          <p:cNvSpPr>
            <a:spLocks noGrp="1"/>
          </p:cNvSpPr>
          <p:nvPr>
            <p:ph type="title"/>
          </p:nvPr>
        </p:nvSpPr>
        <p:spPr/>
        <p:txBody>
          <a:bodyPr/>
          <a:lstStyle/>
          <a:p>
            <a:r>
              <a:rPr lang="en-US"/>
              <a:t>Click to edit Master title style</a:t>
            </a:r>
            <a:endParaRPr lang="ar-EG"/>
          </a:p>
        </p:txBody>
      </p:sp>
      <p:sp>
        <p:nvSpPr>
          <p:cNvPr id="13" name="Date Placeholder 12"/>
          <p:cNvSpPr>
            <a:spLocks noGrp="1"/>
          </p:cNvSpPr>
          <p:nvPr>
            <p:ph type="dt" sz="half" idx="10"/>
          </p:nvPr>
        </p:nvSpPr>
        <p:spPr/>
        <p:txBody>
          <a:bodyPr/>
          <a:lstStyle/>
          <a:p>
            <a:r>
              <a:rPr lang="en-US"/>
              <a:t>G301/2010</a:t>
            </a:r>
            <a:endParaRPr lang="en-US" dirty="0"/>
          </a:p>
        </p:txBody>
      </p:sp>
      <p:sp>
        <p:nvSpPr>
          <p:cNvPr id="14" name="Footer Placeholder 13"/>
          <p:cNvSpPr>
            <a:spLocks noGrp="1"/>
          </p:cNvSpPr>
          <p:nvPr>
            <p:ph type="ftr" sz="quarter" idx="11"/>
          </p:nvPr>
        </p:nvSpPr>
        <p:spPr/>
        <p:txBody>
          <a:bodyPr/>
          <a:lstStyle/>
          <a:p>
            <a:r>
              <a:rPr lang="en-US"/>
              <a:t>DSRG</a:t>
            </a:r>
            <a:endParaRPr lang="en-US" dirty="0"/>
          </a:p>
        </p:txBody>
      </p:sp>
      <p:sp>
        <p:nvSpPr>
          <p:cNvPr id="15" name="Slide Number Placeholder 14"/>
          <p:cNvSpPr>
            <a:spLocks noGrp="1"/>
          </p:cNvSpPr>
          <p:nvPr>
            <p:ph type="sldNum" sz="quarter" idx="12"/>
          </p:nvPr>
        </p:nvSpPr>
        <p:spPr/>
        <p:txBody>
          <a:bodyPr/>
          <a:lstStyle/>
          <a:p>
            <a:fld id="{1D23E715-F905-485C-804D-F046C220A12B}" type="slidenum">
              <a:rPr lang="en-US" smtClean="0"/>
              <a:pPr/>
              <a:t>‹#›</a:t>
            </a:fld>
            <a:endParaRPr lang="en-US"/>
          </a:p>
        </p:txBody>
      </p:sp>
    </p:spTree>
    <p:extLst>
      <p:ext uri="{BB962C8B-B14F-4D97-AF65-F5344CB8AC3E}">
        <p14:creationId xmlns:p14="http://schemas.microsoft.com/office/powerpoint/2010/main" val="1779681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dirty="0"/>
              <a:t>G301/2010</a:t>
            </a:r>
          </a:p>
        </p:txBody>
      </p:sp>
      <p:sp>
        <p:nvSpPr>
          <p:cNvPr id="5" name="Footer Placeholder 4"/>
          <p:cNvSpPr>
            <a:spLocks noGrp="1"/>
          </p:cNvSpPr>
          <p:nvPr>
            <p:ph type="ftr" sz="quarter" idx="11"/>
          </p:nvPr>
        </p:nvSpPr>
        <p:spPr/>
        <p:txBody>
          <a:bodyPr/>
          <a:lstStyle>
            <a:lvl1pPr>
              <a:defRPr/>
            </a:lvl1pPr>
          </a:lstStyle>
          <a:p>
            <a:r>
              <a:rPr lang="en-US" dirty="0"/>
              <a:t>DSRG</a:t>
            </a:r>
          </a:p>
        </p:txBody>
      </p:sp>
      <p:sp>
        <p:nvSpPr>
          <p:cNvPr id="6" name="Slide Number Placeholder 5"/>
          <p:cNvSpPr>
            <a:spLocks noGrp="1"/>
          </p:cNvSpPr>
          <p:nvPr>
            <p:ph type="sldNum" sz="quarter" idx="12"/>
          </p:nvPr>
        </p:nvSpPr>
        <p:spPr/>
        <p:txBody>
          <a:bodyPr/>
          <a:lstStyle>
            <a:lvl1pPr>
              <a:defRPr/>
            </a:lvl1pPr>
          </a:lstStyle>
          <a:p>
            <a:fld id="{5D2C5E04-BA2D-4A30-8C76-E2FBD9FEE5C4}" type="slidenum">
              <a:rPr lang="en-US"/>
              <a:pPr/>
              <a:t>‹#›</a:t>
            </a:fld>
            <a:endParaRPr lang="en-US"/>
          </a:p>
        </p:txBody>
      </p:sp>
    </p:spTree>
    <p:extLst>
      <p:ext uri="{BB962C8B-B14F-4D97-AF65-F5344CB8AC3E}">
        <p14:creationId xmlns:p14="http://schemas.microsoft.com/office/powerpoint/2010/main" val="2413059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990600" y="990600"/>
            <a:ext cx="37719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914900" y="990600"/>
            <a:ext cx="37719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lvl1pPr>
              <a:defRPr/>
            </a:lvl1pPr>
          </a:lstStyle>
          <a:p>
            <a:r>
              <a:rPr lang="en-US" dirty="0"/>
              <a:t>G301/2010</a:t>
            </a:r>
          </a:p>
        </p:txBody>
      </p:sp>
      <p:sp>
        <p:nvSpPr>
          <p:cNvPr id="6" name="Footer Placeholder 5"/>
          <p:cNvSpPr>
            <a:spLocks noGrp="1"/>
          </p:cNvSpPr>
          <p:nvPr>
            <p:ph type="ftr" sz="quarter" idx="11"/>
          </p:nvPr>
        </p:nvSpPr>
        <p:spPr/>
        <p:txBody>
          <a:bodyPr/>
          <a:lstStyle>
            <a:lvl1pPr>
              <a:defRPr/>
            </a:lvl1pPr>
          </a:lstStyle>
          <a:p>
            <a:r>
              <a:rPr lang="en-US" dirty="0"/>
              <a:t>DSRG</a:t>
            </a:r>
          </a:p>
        </p:txBody>
      </p:sp>
      <p:sp>
        <p:nvSpPr>
          <p:cNvPr id="7" name="Slide Number Placeholder 6"/>
          <p:cNvSpPr>
            <a:spLocks noGrp="1"/>
          </p:cNvSpPr>
          <p:nvPr>
            <p:ph type="sldNum" sz="quarter" idx="12"/>
          </p:nvPr>
        </p:nvSpPr>
        <p:spPr/>
        <p:txBody>
          <a:bodyPr/>
          <a:lstStyle>
            <a:lvl1pPr>
              <a:defRPr/>
            </a:lvl1pPr>
          </a:lstStyle>
          <a:p>
            <a:fld id="{65ABB9C2-6AA8-4777-BF02-29E37D3424A0}" type="slidenum">
              <a:rPr lang="en-US"/>
              <a:pPr/>
              <a:t>‹#›</a:t>
            </a:fld>
            <a:endParaRPr lang="en-US"/>
          </a:p>
        </p:txBody>
      </p:sp>
    </p:spTree>
    <p:extLst>
      <p:ext uri="{BB962C8B-B14F-4D97-AF65-F5344CB8AC3E}">
        <p14:creationId xmlns:p14="http://schemas.microsoft.com/office/powerpoint/2010/main" val="4009941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lvl1pPr>
              <a:defRPr/>
            </a:lvl1pPr>
          </a:lstStyle>
          <a:p>
            <a:r>
              <a:rPr lang="en-US" dirty="0"/>
              <a:t>G301/2010</a:t>
            </a:r>
          </a:p>
        </p:txBody>
      </p:sp>
      <p:sp>
        <p:nvSpPr>
          <p:cNvPr id="8" name="Footer Placeholder 7"/>
          <p:cNvSpPr>
            <a:spLocks noGrp="1"/>
          </p:cNvSpPr>
          <p:nvPr>
            <p:ph type="ftr" sz="quarter" idx="11"/>
          </p:nvPr>
        </p:nvSpPr>
        <p:spPr/>
        <p:txBody>
          <a:bodyPr/>
          <a:lstStyle>
            <a:lvl1pPr>
              <a:defRPr/>
            </a:lvl1pPr>
          </a:lstStyle>
          <a:p>
            <a:r>
              <a:rPr lang="en-US" dirty="0"/>
              <a:t>DSRG</a:t>
            </a:r>
          </a:p>
        </p:txBody>
      </p:sp>
      <p:sp>
        <p:nvSpPr>
          <p:cNvPr id="9" name="Slide Number Placeholder 8"/>
          <p:cNvSpPr>
            <a:spLocks noGrp="1"/>
          </p:cNvSpPr>
          <p:nvPr>
            <p:ph type="sldNum" sz="quarter" idx="12"/>
          </p:nvPr>
        </p:nvSpPr>
        <p:spPr/>
        <p:txBody>
          <a:bodyPr/>
          <a:lstStyle>
            <a:lvl1pPr>
              <a:defRPr/>
            </a:lvl1pPr>
          </a:lstStyle>
          <a:p>
            <a:fld id="{A5BD332F-C74B-41E0-A306-CB8F4C34C9A4}" type="slidenum">
              <a:rPr lang="en-US"/>
              <a:pPr/>
              <a:t>‹#›</a:t>
            </a:fld>
            <a:endParaRPr lang="en-US"/>
          </a:p>
        </p:txBody>
      </p:sp>
    </p:spTree>
    <p:extLst>
      <p:ext uri="{BB962C8B-B14F-4D97-AF65-F5344CB8AC3E}">
        <p14:creationId xmlns:p14="http://schemas.microsoft.com/office/powerpoint/2010/main" val="2618232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lvl1pPr>
              <a:defRPr/>
            </a:lvl1pPr>
          </a:lstStyle>
          <a:p>
            <a:r>
              <a:rPr lang="en-US" dirty="0"/>
              <a:t>G301/2010</a:t>
            </a:r>
          </a:p>
        </p:txBody>
      </p:sp>
      <p:sp>
        <p:nvSpPr>
          <p:cNvPr id="4" name="Footer Placeholder 3"/>
          <p:cNvSpPr>
            <a:spLocks noGrp="1"/>
          </p:cNvSpPr>
          <p:nvPr>
            <p:ph type="ftr" sz="quarter" idx="11"/>
          </p:nvPr>
        </p:nvSpPr>
        <p:spPr/>
        <p:txBody>
          <a:bodyPr/>
          <a:lstStyle>
            <a:lvl1pPr>
              <a:defRPr/>
            </a:lvl1pPr>
          </a:lstStyle>
          <a:p>
            <a:r>
              <a:rPr lang="en-US" dirty="0"/>
              <a:t>DSRG</a:t>
            </a:r>
          </a:p>
        </p:txBody>
      </p:sp>
      <p:sp>
        <p:nvSpPr>
          <p:cNvPr id="5" name="Slide Number Placeholder 4"/>
          <p:cNvSpPr>
            <a:spLocks noGrp="1"/>
          </p:cNvSpPr>
          <p:nvPr>
            <p:ph type="sldNum" sz="quarter" idx="12"/>
          </p:nvPr>
        </p:nvSpPr>
        <p:spPr/>
        <p:txBody>
          <a:bodyPr/>
          <a:lstStyle>
            <a:lvl1pPr>
              <a:defRPr/>
            </a:lvl1pPr>
          </a:lstStyle>
          <a:p>
            <a:fld id="{802B403B-5023-4BB1-BFB0-F993E86A1DC3}" type="slidenum">
              <a:rPr lang="en-US"/>
              <a:pPr/>
              <a:t>‹#›</a:t>
            </a:fld>
            <a:endParaRPr lang="en-US"/>
          </a:p>
        </p:txBody>
      </p:sp>
    </p:spTree>
    <p:extLst>
      <p:ext uri="{BB962C8B-B14F-4D97-AF65-F5344CB8AC3E}">
        <p14:creationId xmlns:p14="http://schemas.microsoft.com/office/powerpoint/2010/main" val="3335246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a:t>G301/2010</a:t>
            </a:r>
          </a:p>
        </p:txBody>
      </p:sp>
      <p:sp>
        <p:nvSpPr>
          <p:cNvPr id="3" name="Footer Placeholder 2"/>
          <p:cNvSpPr>
            <a:spLocks noGrp="1"/>
          </p:cNvSpPr>
          <p:nvPr>
            <p:ph type="ftr" sz="quarter" idx="11"/>
          </p:nvPr>
        </p:nvSpPr>
        <p:spPr/>
        <p:txBody>
          <a:bodyPr/>
          <a:lstStyle>
            <a:lvl1pPr>
              <a:defRPr/>
            </a:lvl1pPr>
          </a:lstStyle>
          <a:p>
            <a:r>
              <a:rPr lang="en-US" dirty="0"/>
              <a:t>DSRG</a:t>
            </a:r>
          </a:p>
        </p:txBody>
      </p:sp>
      <p:sp>
        <p:nvSpPr>
          <p:cNvPr id="4" name="Slide Number Placeholder 3"/>
          <p:cNvSpPr>
            <a:spLocks noGrp="1"/>
          </p:cNvSpPr>
          <p:nvPr>
            <p:ph type="sldNum" sz="quarter" idx="12"/>
          </p:nvPr>
        </p:nvSpPr>
        <p:spPr/>
        <p:txBody>
          <a:bodyPr/>
          <a:lstStyle>
            <a:lvl1pPr>
              <a:defRPr/>
            </a:lvl1pPr>
          </a:lstStyle>
          <a:p>
            <a:fld id="{1967CE71-BCA0-407C-8D06-5FE85C50488E}" type="slidenum">
              <a:rPr lang="en-US"/>
              <a:pPr/>
              <a:t>‹#›</a:t>
            </a:fld>
            <a:endParaRPr lang="en-US"/>
          </a:p>
        </p:txBody>
      </p:sp>
    </p:spTree>
    <p:extLst>
      <p:ext uri="{BB962C8B-B14F-4D97-AF65-F5344CB8AC3E}">
        <p14:creationId xmlns:p14="http://schemas.microsoft.com/office/powerpoint/2010/main" val="1722536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t>G301/2010</a:t>
            </a:r>
          </a:p>
        </p:txBody>
      </p:sp>
      <p:sp>
        <p:nvSpPr>
          <p:cNvPr id="6" name="Footer Placeholder 5"/>
          <p:cNvSpPr>
            <a:spLocks noGrp="1"/>
          </p:cNvSpPr>
          <p:nvPr>
            <p:ph type="ftr" sz="quarter" idx="11"/>
          </p:nvPr>
        </p:nvSpPr>
        <p:spPr/>
        <p:txBody>
          <a:bodyPr/>
          <a:lstStyle>
            <a:lvl1pPr>
              <a:defRPr/>
            </a:lvl1pPr>
          </a:lstStyle>
          <a:p>
            <a:r>
              <a:rPr lang="en-US" dirty="0"/>
              <a:t>DSRG</a:t>
            </a:r>
          </a:p>
        </p:txBody>
      </p:sp>
      <p:sp>
        <p:nvSpPr>
          <p:cNvPr id="7" name="Slide Number Placeholder 6"/>
          <p:cNvSpPr>
            <a:spLocks noGrp="1"/>
          </p:cNvSpPr>
          <p:nvPr>
            <p:ph type="sldNum" sz="quarter" idx="12"/>
          </p:nvPr>
        </p:nvSpPr>
        <p:spPr/>
        <p:txBody>
          <a:bodyPr/>
          <a:lstStyle>
            <a:lvl1pPr>
              <a:defRPr/>
            </a:lvl1pPr>
          </a:lstStyle>
          <a:p>
            <a:fld id="{DC2CE1B5-9467-468E-9AAD-6E75481474D1}" type="slidenum">
              <a:rPr lang="en-US"/>
              <a:pPr/>
              <a:t>‹#›</a:t>
            </a:fld>
            <a:endParaRPr lang="en-US"/>
          </a:p>
        </p:txBody>
      </p:sp>
    </p:spTree>
    <p:extLst>
      <p:ext uri="{BB962C8B-B14F-4D97-AF65-F5344CB8AC3E}">
        <p14:creationId xmlns:p14="http://schemas.microsoft.com/office/powerpoint/2010/main" val="3163134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t>G301/2010</a:t>
            </a:r>
          </a:p>
        </p:txBody>
      </p:sp>
      <p:sp>
        <p:nvSpPr>
          <p:cNvPr id="6" name="Footer Placeholder 5"/>
          <p:cNvSpPr>
            <a:spLocks noGrp="1"/>
          </p:cNvSpPr>
          <p:nvPr>
            <p:ph type="ftr" sz="quarter" idx="11"/>
          </p:nvPr>
        </p:nvSpPr>
        <p:spPr/>
        <p:txBody>
          <a:bodyPr/>
          <a:lstStyle>
            <a:lvl1pPr>
              <a:defRPr/>
            </a:lvl1pPr>
          </a:lstStyle>
          <a:p>
            <a:r>
              <a:rPr lang="en-US" dirty="0"/>
              <a:t>DSRG</a:t>
            </a:r>
          </a:p>
        </p:txBody>
      </p:sp>
      <p:sp>
        <p:nvSpPr>
          <p:cNvPr id="7" name="Slide Number Placeholder 6"/>
          <p:cNvSpPr>
            <a:spLocks noGrp="1"/>
          </p:cNvSpPr>
          <p:nvPr>
            <p:ph type="sldNum" sz="quarter" idx="12"/>
          </p:nvPr>
        </p:nvSpPr>
        <p:spPr/>
        <p:txBody>
          <a:bodyPr/>
          <a:lstStyle>
            <a:lvl1pPr>
              <a:defRPr/>
            </a:lvl1pPr>
          </a:lstStyle>
          <a:p>
            <a:fld id="{BC401530-4A42-415D-AC53-267138201B1E}" type="slidenum">
              <a:rPr lang="en-US"/>
              <a:pPr/>
              <a:t>‹#›</a:t>
            </a:fld>
            <a:endParaRPr lang="en-US"/>
          </a:p>
        </p:txBody>
      </p:sp>
    </p:spTree>
    <p:extLst>
      <p:ext uri="{BB962C8B-B14F-4D97-AF65-F5344CB8AC3E}">
        <p14:creationId xmlns:p14="http://schemas.microsoft.com/office/powerpoint/2010/main" val="3868713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612" name="Rectangle 20"/>
          <p:cNvSpPr>
            <a:spLocks noChangeArrowheads="1"/>
          </p:cNvSpPr>
          <p:nvPr/>
        </p:nvSpPr>
        <p:spPr bwMode="gray">
          <a:xfrm>
            <a:off x="838200" y="0"/>
            <a:ext cx="8305800" cy="7905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10602" name="Rectangle 10"/>
          <p:cNvSpPr>
            <a:spLocks noGrp="1" noChangeArrowheads="1"/>
          </p:cNvSpPr>
          <p:nvPr>
            <p:ph type="title"/>
          </p:nvPr>
        </p:nvSpPr>
        <p:spPr bwMode="white">
          <a:xfrm>
            <a:off x="914400" y="107950"/>
            <a:ext cx="7315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0603" name="Rectangle 11"/>
          <p:cNvSpPr>
            <a:spLocks noGrp="1" noChangeArrowheads="1"/>
          </p:cNvSpPr>
          <p:nvPr>
            <p:ph type="body" idx="1"/>
          </p:nvPr>
        </p:nvSpPr>
        <p:spPr bwMode="auto">
          <a:xfrm>
            <a:off x="990600" y="990600"/>
            <a:ext cx="7696200" cy="513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0604" name="Rectangle 12"/>
          <p:cNvSpPr>
            <a:spLocks noGrp="1" noChangeArrowheads="1"/>
          </p:cNvSpPr>
          <p:nvPr>
            <p:ph type="dt" sz="half" idx="2"/>
          </p:nvPr>
        </p:nvSpPr>
        <p:spPr bwMode="auto">
          <a:xfrm>
            <a:off x="6705600" y="64770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Arial" pitchFamily="34" charset="0"/>
              </a:defRPr>
            </a:lvl1pPr>
          </a:lstStyle>
          <a:p>
            <a:r>
              <a:rPr lang="en-US" dirty="0"/>
              <a:t>G301/2010</a:t>
            </a:r>
          </a:p>
        </p:txBody>
      </p:sp>
      <p:sp>
        <p:nvSpPr>
          <p:cNvPr id="110605" name="Rectangle 13"/>
          <p:cNvSpPr>
            <a:spLocks noGrp="1" noChangeArrowheads="1"/>
          </p:cNvSpPr>
          <p:nvPr>
            <p:ph type="ftr" sz="quarter" idx="3"/>
          </p:nvPr>
        </p:nvSpPr>
        <p:spPr bwMode="auto">
          <a:xfrm>
            <a:off x="152400" y="647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tx2"/>
                </a:solidFill>
                <a:latin typeface="Arial" pitchFamily="34" charset="0"/>
              </a:defRPr>
            </a:lvl1pPr>
          </a:lstStyle>
          <a:p>
            <a:r>
              <a:rPr lang="en-US" dirty="0"/>
              <a:t>DSRG</a:t>
            </a:r>
          </a:p>
        </p:txBody>
      </p:sp>
      <p:sp>
        <p:nvSpPr>
          <p:cNvPr id="110606" name="Rectangle 14"/>
          <p:cNvSpPr>
            <a:spLocks noGrp="1" noChangeArrowheads="1"/>
          </p:cNvSpPr>
          <p:nvPr>
            <p:ph type="sldNum" sz="quarter" idx="4"/>
          </p:nvPr>
        </p:nvSpPr>
        <p:spPr bwMode="auto">
          <a:xfrm>
            <a:off x="3200400" y="6537325"/>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pitchFamily="34" charset="0"/>
              </a:defRPr>
            </a:lvl1pPr>
          </a:lstStyle>
          <a:p>
            <a:fld id="{1D23E715-F905-485C-804D-F046C220A12B}" type="slidenum">
              <a:rPr lang="en-US"/>
              <a:pPr/>
              <a:t>‹#›</a:t>
            </a:fld>
            <a:endParaRPr lang="en-US"/>
          </a:p>
        </p:txBody>
      </p:sp>
      <p:sp>
        <p:nvSpPr>
          <p:cNvPr id="110607" name="Rectangle 15"/>
          <p:cNvSpPr>
            <a:spLocks noChangeArrowheads="1"/>
          </p:cNvSpPr>
          <p:nvPr/>
        </p:nvSpPr>
        <p:spPr bwMode="ltGray">
          <a:xfrm>
            <a:off x="0" y="0"/>
            <a:ext cx="838200" cy="7874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99190" dir="3011666" algn="ctr" rotWithShape="0">
                    <a:schemeClr val="accent2">
                      <a:alpha val="50000"/>
                    </a:schemeClr>
                  </a:outerShdw>
                </a:effectLst>
              </a14:hiddenEffects>
            </a:ext>
          </a:extLst>
        </p:spPr>
        <p:txBody>
          <a:bodyPr wrap="none" anchor="ctr"/>
          <a:lstStyle/>
          <a:p>
            <a:endParaRPr lang="ar-EG"/>
          </a:p>
        </p:txBody>
      </p:sp>
      <p:sp>
        <p:nvSpPr>
          <p:cNvPr id="110608" name="Rectangle 16"/>
          <p:cNvSpPr>
            <a:spLocks noChangeArrowheads="1"/>
          </p:cNvSpPr>
          <p:nvPr/>
        </p:nvSpPr>
        <p:spPr bwMode="ltGray">
          <a:xfrm>
            <a:off x="0" y="787400"/>
            <a:ext cx="838200" cy="787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99190" dir="3011666" algn="ctr" rotWithShape="0">
                    <a:schemeClr val="accent2">
                      <a:alpha val="50000"/>
                    </a:schemeClr>
                  </a:outerShdw>
                </a:effectLst>
              </a14:hiddenEffects>
            </a:ext>
          </a:extLst>
        </p:spPr>
        <p:txBody>
          <a:bodyPr wrap="none" anchor="ctr"/>
          <a:lstStyle/>
          <a:p>
            <a:endParaRPr lang="ar-EG"/>
          </a:p>
        </p:txBody>
      </p:sp>
      <p:sp>
        <p:nvSpPr>
          <p:cNvPr id="110609" name="Rectangle 17"/>
          <p:cNvSpPr>
            <a:spLocks noChangeArrowheads="1"/>
          </p:cNvSpPr>
          <p:nvPr/>
        </p:nvSpPr>
        <p:spPr bwMode="ltGray">
          <a:xfrm>
            <a:off x="0" y="1563688"/>
            <a:ext cx="838200" cy="787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99190" dir="3011666" algn="ctr" rotWithShape="0">
                    <a:schemeClr val="accent2">
                      <a:alpha val="50000"/>
                    </a:schemeClr>
                  </a:outerShdw>
                </a:effectLst>
              </a14:hiddenEffects>
            </a:ext>
          </a:extLst>
        </p:spPr>
        <p:txBody>
          <a:bodyPr wrap="none" anchor="ctr"/>
          <a:lstStyle/>
          <a:p>
            <a:endParaRPr lang="ar-EG"/>
          </a:p>
        </p:txBody>
      </p:sp>
      <p:sp>
        <p:nvSpPr>
          <p:cNvPr id="110613" name="Line 21"/>
          <p:cNvSpPr>
            <a:spLocks noChangeShapeType="1"/>
          </p:cNvSpPr>
          <p:nvPr/>
        </p:nvSpPr>
        <p:spPr bwMode="auto">
          <a:xfrm>
            <a:off x="152400" y="6477000"/>
            <a:ext cx="868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EG"/>
          </a:p>
        </p:txBody>
      </p:sp>
      <p:pic>
        <p:nvPicPr>
          <p:cNvPr id="15" name="Picture 4" descr="waverip"/>
          <p:cNvPicPr preferRelativeResize="0">
            <a:picLocks noChangeArrowheads="1"/>
          </p:cNvPicPr>
          <p:nvPr/>
        </p:nvPicPr>
        <p:blipFill>
          <a:blip r:embed="rId17" cstate="print">
            <a:extLst>
              <a:ext uri="{28A0092B-C50C-407E-A947-70E740481C1C}">
                <a14:useLocalDpi xmlns:a14="http://schemas.microsoft.com/office/drawing/2010/main" val="0"/>
              </a:ext>
            </a:extLst>
          </a:blip>
          <a:srcRect r="14174"/>
          <a:stretch>
            <a:fillRect/>
          </a:stretch>
        </p:blipFill>
        <p:spPr bwMode="auto">
          <a:xfrm>
            <a:off x="0" y="0"/>
            <a:ext cx="838800" cy="78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Kongsfjord2"/>
          <p:cNvPicPr preferRelativeResize="0">
            <a:picLocks noChangeArrowheads="1"/>
          </p:cNvPicPr>
          <p:nvPr/>
        </p:nvPicPr>
        <p:blipFill>
          <a:blip r:embed="rId18" cstate="print">
            <a:extLst>
              <a:ext uri="{28A0092B-C50C-407E-A947-70E740481C1C}">
                <a14:useLocalDpi xmlns:a14="http://schemas.microsoft.com/office/drawing/2010/main" val="0"/>
              </a:ext>
            </a:extLst>
          </a:blip>
          <a:srcRect r="49704"/>
          <a:stretch>
            <a:fillRect/>
          </a:stretch>
        </p:blipFill>
        <p:spPr bwMode="auto">
          <a:xfrm>
            <a:off x="8305200" y="0"/>
            <a:ext cx="838800" cy="78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Description: Dep-26"/>
          <p:cNvPicPr preferRelativeResize="0">
            <a:picLocks noChangeArrowheads="1"/>
          </p:cNvPicPr>
          <p:nvPr/>
        </p:nvPicPr>
        <p:blipFill>
          <a:blip r:embed="rId19" cstate="print">
            <a:extLst>
              <a:ext uri="{28A0092B-C50C-407E-A947-70E740481C1C}">
                <a14:useLocalDpi xmlns:a14="http://schemas.microsoft.com/office/drawing/2010/main" val="0"/>
              </a:ext>
            </a:extLst>
          </a:blip>
          <a:srcRect r="18077"/>
          <a:stretch>
            <a:fillRect/>
          </a:stretch>
        </p:blipFill>
        <p:spPr bwMode="auto">
          <a:xfrm>
            <a:off x="0" y="1563688"/>
            <a:ext cx="838800" cy="78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0609"/>
                                        </p:tgtEl>
                                        <p:attrNameLst>
                                          <p:attrName>style.visibility</p:attrName>
                                        </p:attrNameLst>
                                      </p:cBhvr>
                                      <p:to>
                                        <p:strVal val="visible"/>
                                      </p:to>
                                    </p:set>
                                    <p:animEffect transition="in" filter="fade">
                                      <p:cBhvr>
                                        <p:cTn id="7" dur="500"/>
                                        <p:tgtEl>
                                          <p:spTgt spid="110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9" grpId="0" animBg="1"/>
    </p:bldLst>
  </p:timing>
  <p:hf sldNum="0" hdr="0"/>
  <p:txStyles>
    <p:titleStyle>
      <a:lvl1pPr algn="l" rtl="1" eaLnBrk="1" fontAlgn="base" hangingPunct="1">
        <a:spcBef>
          <a:spcPct val="0"/>
        </a:spcBef>
        <a:spcAft>
          <a:spcPct val="0"/>
        </a:spcAft>
        <a:defRPr sz="3600">
          <a:solidFill>
            <a:schemeClr val="bg1"/>
          </a:solidFill>
          <a:latin typeface="+mj-lt"/>
          <a:ea typeface="+mj-ea"/>
          <a:cs typeface="+mj-cs"/>
        </a:defRPr>
      </a:lvl1pPr>
      <a:lvl2pPr algn="l" rtl="1" eaLnBrk="1" fontAlgn="base" hangingPunct="1">
        <a:spcBef>
          <a:spcPct val="0"/>
        </a:spcBef>
        <a:spcAft>
          <a:spcPct val="0"/>
        </a:spcAft>
        <a:defRPr sz="3600">
          <a:solidFill>
            <a:schemeClr val="bg1"/>
          </a:solidFill>
          <a:latin typeface="Verdana" pitchFamily="34" charset="0"/>
        </a:defRPr>
      </a:lvl2pPr>
      <a:lvl3pPr algn="l" rtl="1" eaLnBrk="1" fontAlgn="base" hangingPunct="1">
        <a:spcBef>
          <a:spcPct val="0"/>
        </a:spcBef>
        <a:spcAft>
          <a:spcPct val="0"/>
        </a:spcAft>
        <a:defRPr sz="3600">
          <a:solidFill>
            <a:schemeClr val="bg1"/>
          </a:solidFill>
          <a:latin typeface="Verdana" pitchFamily="34" charset="0"/>
        </a:defRPr>
      </a:lvl3pPr>
      <a:lvl4pPr algn="l" rtl="1" eaLnBrk="1" fontAlgn="base" hangingPunct="1">
        <a:spcBef>
          <a:spcPct val="0"/>
        </a:spcBef>
        <a:spcAft>
          <a:spcPct val="0"/>
        </a:spcAft>
        <a:defRPr sz="3600">
          <a:solidFill>
            <a:schemeClr val="bg1"/>
          </a:solidFill>
          <a:latin typeface="Verdana" pitchFamily="34" charset="0"/>
        </a:defRPr>
      </a:lvl4pPr>
      <a:lvl5pPr algn="l" rtl="1" eaLnBrk="1" fontAlgn="base" hangingPunct="1">
        <a:spcBef>
          <a:spcPct val="0"/>
        </a:spcBef>
        <a:spcAft>
          <a:spcPct val="0"/>
        </a:spcAft>
        <a:defRPr sz="3600">
          <a:solidFill>
            <a:schemeClr val="bg1"/>
          </a:solidFill>
          <a:latin typeface="Verdana" pitchFamily="34" charset="0"/>
        </a:defRPr>
      </a:lvl5pPr>
      <a:lvl6pPr marL="457200" algn="l" rtl="1" eaLnBrk="1" fontAlgn="base" hangingPunct="1">
        <a:spcBef>
          <a:spcPct val="0"/>
        </a:spcBef>
        <a:spcAft>
          <a:spcPct val="0"/>
        </a:spcAft>
        <a:defRPr sz="3600">
          <a:solidFill>
            <a:schemeClr val="bg1"/>
          </a:solidFill>
          <a:latin typeface="Verdana" pitchFamily="34" charset="0"/>
        </a:defRPr>
      </a:lvl6pPr>
      <a:lvl7pPr marL="914400" algn="l" rtl="1" eaLnBrk="1" fontAlgn="base" hangingPunct="1">
        <a:spcBef>
          <a:spcPct val="0"/>
        </a:spcBef>
        <a:spcAft>
          <a:spcPct val="0"/>
        </a:spcAft>
        <a:defRPr sz="3600">
          <a:solidFill>
            <a:schemeClr val="bg1"/>
          </a:solidFill>
          <a:latin typeface="Verdana" pitchFamily="34" charset="0"/>
        </a:defRPr>
      </a:lvl7pPr>
      <a:lvl8pPr marL="1371600" algn="l" rtl="1" eaLnBrk="1" fontAlgn="base" hangingPunct="1">
        <a:spcBef>
          <a:spcPct val="0"/>
        </a:spcBef>
        <a:spcAft>
          <a:spcPct val="0"/>
        </a:spcAft>
        <a:defRPr sz="3600">
          <a:solidFill>
            <a:schemeClr val="bg1"/>
          </a:solidFill>
          <a:latin typeface="Verdana" pitchFamily="34" charset="0"/>
        </a:defRPr>
      </a:lvl8pPr>
      <a:lvl9pPr marL="1828800" algn="l" rtl="1" eaLnBrk="1" fontAlgn="base" hangingPunct="1">
        <a:spcBef>
          <a:spcPct val="0"/>
        </a:spcBef>
        <a:spcAft>
          <a:spcPct val="0"/>
        </a:spcAft>
        <a:defRPr sz="3600">
          <a:solidFill>
            <a:schemeClr val="bg1"/>
          </a:solidFill>
          <a:latin typeface="Verdana" pitchFamily="34" charset="0"/>
        </a:defRPr>
      </a:lvl9pPr>
    </p:titleStyle>
    <p:bodyStyle>
      <a:lvl1pPr marL="342900" indent="-342900" algn="r" rtl="1" eaLnBrk="1" fontAlgn="base" hangingPunct="1">
        <a:spcBef>
          <a:spcPct val="20000"/>
        </a:spcBef>
        <a:spcAft>
          <a:spcPct val="0"/>
        </a:spcAft>
        <a:buClr>
          <a:schemeClr val="folHlink"/>
        </a:buClr>
        <a:buFont typeface="Wingdings" pitchFamily="2" charset="2"/>
        <a:buChar char="v"/>
        <a:defRPr sz="2400">
          <a:solidFill>
            <a:schemeClr val="tx1"/>
          </a:solidFill>
          <a:latin typeface="+mn-lt"/>
          <a:ea typeface="+mn-ea"/>
          <a:cs typeface="+mn-cs"/>
        </a:defRPr>
      </a:lvl1pPr>
      <a:lvl2pPr marL="742950" indent="-285750" algn="r" rtl="1"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r" rtl="1" eaLnBrk="1" fontAlgn="base" hangingPunct="1">
        <a:spcBef>
          <a:spcPct val="20000"/>
        </a:spcBef>
        <a:spcAft>
          <a:spcPct val="0"/>
        </a:spcAft>
        <a:buClr>
          <a:schemeClr val="folHlink"/>
        </a:buClr>
        <a:buFont typeface="Wingdings" pitchFamily="2" charset="2"/>
        <a:buChar char="§"/>
        <a:defRPr sz="2400">
          <a:solidFill>
            <a:schemeClr val="tx1"/>
          </a:solidFill>
          <a:latin typeface="+mn-lt"/>
        </a:defRPr>
      </a:lvl3pPr>
      <a:lvl4pPr marL="1600200" indent="-228600" algn="r" rtl="1"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r" rtl="1"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r" rtl="1"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r" rtl="1"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r" rtl="1"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r" rtl="1"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7" name="Rectangle 39"/>
          <p:cNvSpPr>
            <a:spLocks noGrp="1" noChangeArrowheads="1"/>
          </p:cNvSpPr>
          <p:nvPr>
            <p:ph type="ctrTitle"/>
          </p:nvPr>
        </p:nvSpPr>
        <p:spPr/>
        <p:txBody>
          <a:bodyPr/>
          <a:lstStyle/>
          <a:p>
            <a:r>
              <a:rPr lang="en-US" sz="2800" dirty="0"/>
              <a:t>Depositional Environments</a:t>
            </a:r>
            <a:br>
              <a:rPr lang="en-US" sz="2800" dirty="0"/>
            </a:br>
            <a:r>
              <a:rPr lang="en-US" sz="2800" dirty="0" err="1" smtClean="0"/>
              <a:t>Lec</a:t>
            </a:r>
            <a:r>
              <a:rPr lang="en-US" sz="2800" dirty="0" smtClean="0"/>
              <a:t>. </a:t>
            </a:r>
            <a:r>
              <a:rPr lang="en-US" sz="2800" smtClean="0"/>
              <a:t>2 (part 2) </a:t>
            </a:r>
            <a:r>
              <a:rPr lang="en-US" sz="2800" dirty="0" smtClean="0"/>
              <a:t>Fluvial</a:t>
            </a:r>
            <a:endParaRPr lang="en-US" sz="2800" dirty="0"/>
          </a:p>
        </p:txBody>
      </p:sp>
      <p:sp>
        <p:nvSpPr>
          <p:cNvPr id="2088" name="Text Box 40"/>
          <p:cNvSpPr txBox="1">
            <a:spLocks noChangeArrowheads="1"/>
          </p:cNvSpPr>
          <p:nvPr/>
        </p:nvSpPr>
        <p:spPr bwMode="gray">
          <a:xfrm>
            <a:off x="1676400" y="2743200"/>
            <a:ext cx="1219200" cy="457200"/>
          </a:xfrm>
          <a:prstGeom prst="rect">
            <a:avLst/>
          </a:prstGeom>
          <a:noFill/>
          <a:ln>
            <a:noFill/>
          </a:ln>
          <a:effectLst/>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i="1" dirty="0">
                <a:solidFill>
                  <a:schemeClr val="bg1"/>
                </a:solidFill>
                <a:latin typeface="Arial Black" pitchFamily="34" charset="0"/>
              </a:rPr>
              <a:t>DSRG</a:t>
            </a:r>
          </a:p>
        </p:txBody>
      </p:sp>
      <p:sp>
        <p:nvSpPr>
          <p:cNvPr id="6" name="Rectangle 31"/>
          <p:cNvSpPr>
            <a:spLocks noGrp="1" noChangeArrowheads="1"/>
          </p:cNvSpPr>
          <p:nvPr>
            <p:ph type="subTitle" sz="quarter" idx="1"/>
          </p:nvPr>
        </p:nvSpPr>
        <p:spPr>
          <a:xfrm>
            <a:off x="1371600" y="5410200"/>
            <a:ext cx="6400800" cy="1187152"/>
          </a:xfrm>
        </p:spPr>
        <p:txBody>
          <a:bodyPr/>
          <a:lstStyle/>
          <a:p>
            <a:pPr>
              <a:lnSpc>
                <a:spcPct val="90000"/>
              </a:lnSpc>
            </a:pPr>
            <a:r>
              <a:rPr lang="en-US" sz="2000" dirty="0" smtClean="0"/>
              <a:t>Dr. EHAB M. ASSAL</a:t>
            </a:r>
          </a:p>
          <a:p>
            <a:pPr>
              <a:lnSpc>
                <a:spcPct val="90000"/>
              </a:lnSpc>
            </a:pPr>
            <a:r>
              <a:rPr lang="en-US" sz="2000" dirty="0" smtClean="0"/>
              <a:t>Damietta University</a:t>
            </a: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dirty="0"/>
              <a:t>G336</a:t>
            </a:r>
          </a:p>
        </p:txBody>
      </p:sp>
      <p:sp>
        <p:nvSpPr>
          <p:cNvPr id="8" name="Footer Placeholder 7"/>
          <p:cNvSpPr>
            <a:spLocks noGrp="1"/>
          </p:cNvSpPr>
          <p:nvPr>
            <p:ph type="ftr" sz="quarter" idx="11"/>
          </p:nvPr>
        </p:nvSpPr>
        <p:spPr/>
        <p:txBody>
          <a:bodyPr/>
          <a:lstStyle/>
          <a:p>
            <a:r>
              <a:rPr lang="en-US"/>
              <a:t>DSRG</a:t>
            </a:r>
            <a:endParaRPr lang="en-US" dirty="0"/>
          </a:p>
        </p:txBody>
      </p:sp>
      <p:sp>
        <p:nvSpPr>
          <p:cNvPr id="11" name="Rectangle 2"/>
          <p:cNvSpPr>
            <a:spLocks noGrp="1" noChangeArrowheads="1"/>
          </p:cNvSpPr>
          <p:nvPr>
            <p:ph type="title"/>
          </p:nvPr>
        </p:nvSpPr>
        <p:spPr>
          <a:xfrm>
            <a:off x="914400" y="107950"/>
            <a:ext cx="7315200" cy="563563"/>
          </a:xfrm>
        </p:spPr>
        <p:txBody>
          <a:bodyPr/>
          <a:lstStyle/>
          <a:p>
            <a:pPr rtl="0"/>
            <a:r>
              <a:rPr lang="en-US" sz="3200" dirty="0">
                <a:latin typeface="Arial" pitchFamily="34" charset="0"/>
                <a:cs typeface="Arial" pitchFamily="34" charset="0"/>
              </a:rPr>
              <a:t>2. Fluvial channel pattern</a:t>
            </a:r>
          </a:p>
        </p:txBody>
      </p:sp>
      <p:pic>
        <p:nvPicPr>
          <p:cNvPr id="6" name="Picture 2" descr="Meander">
            <a:extLst>
              <a:ext uri="{FF2B5EF4-FFF2-40B4-BE49-F238E27FC236}">
                <a16:creationId xmlns="" xmlns:a16="http://schemas.microsoft.com/office/drawing/2014/main" id="{0F2BBA59-DABB-4FE2-9D4C-A1174FD1EE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0" y="729408"/>
            <a:ext cx="9129464" cy="612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1213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dirty="0"/>
              <a:t>G336</a:t>
            </a:r>
          </a:p>
        </p:txBody>
      </p:sp>
      <p:sp>
        <p:nvSpPr>
          <p:cNvPr id="8" name="Footer Placeholder 7"/>
          <p:cNvSpPr>
            <a:spLocks noGrp="1"/>
          </p:cNvSpPr>
          <p:nvPr>
            <p:ph type="ftr" sz="quarter" idx="11"/>
          </p:nvPr>
        </p:nvSpPr>
        <p:spPr/>
        <p:txBody>
          <a:bodyPr/>
          <a:lstStyle/>
          <a:p>
            <a:r>
              <a:rPr lang="en-US"/>
              <a:t>DSRG</a:t>
            </a:r>
            <a:endParaRPr lang="en-US" dirty="0"/>
          </a:p>
        </p:txBody>
      </p:sp>
      <p:sp>
        <p:nvSpPr>
          <p:cNvPr id="11" name="Rectangle 2"/>
          <p:cNvSpPr>
            <a:spLocks noGrp="1" noChangeArrowheads="1"/>
          </p:cNvSpPr>
          <p:nvPr>
            <p:ph type="title"/>
          </p:nvPr>
        </p:nvSpPr>
        <p:spPr>
          <a:xfrm>
            <a:off x="914400" y="107950"/>
            <a:ext cx="7315200" cy="563563"/>
          </a:xfrm>
        </p:spPr>
        <p:txBody>
          <a:bodyPr/>
          <a:lstStyle/>
          <a:p>
            <a:pPr rtl="0"/>
            <a:r>
              <a:rPr lang="en-US" sz="3200" dirty="0">
                <a:latin typeface="Arial" pitchFamily="34" charset="0"/>
                <a:cs typeface="Arial" pitchFamily="34" charset="0"/>
              </a:rPr>
              <a:t>2. Fluvial channel pattern</a:t>
            </a:r>
          </a:p>
        </p:txBody>
      </p:sp>
      <p:pic>
        <p:nvPicPr>
          <p:cNvPr id="9" name="Picture 2" descr="Columbia1">
            <a:extLst>
              <a:ext uri="{FF2B5EF4-FFF2-40B4-BE49-F238E27FC236}">
                <a16:creationId xmlns="" xmlns:a16="http://schemas.microsoft.com/office/drawing/2014/main" id="{D206ED15-C890-47EF-8C6D-E4569C327A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8896"/>
            <a:ext cx="9142040" cy="62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7834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dirty="0"/>
              <a:t>G336</a:t>
            </a:r>
          </a:p>
        </p:txBody>
      </p:sp>
      <p:sp>
        <p:nvSpPr>
          <p:cNvPr id="8" name="Footer Placeholder 7"/>
          <p:cNvSpPr>
            <a:spLocks noGrp="1"/>
          </p:cNvSpPr>
          <p:nvPr>
            <p:ph type="ftr" sz="quarter" idx="11"/>
          </p:nvPr>
        </p:nvSpPr>
        <p:spPr/>
        <p:txBody>
          <a:bodyPr/>
          <a:lstStyle/>
          <a:p>
            <a:r>
              <a:rPr lang="en-US"/>
              <a:t>DSRG</a:t>
            </a:r>
            <a:endParaRPr lang="en-US" dirty="0"/>
          </a:p>
        </p:txBody>
      </p:sp>
      <p:sp>
        <p:nvSpPr>
          <p:cNvPr id="11" name="Rectangle 2"/>
          <p:cNvSpPr>
            <a:spLocks noGrp="1" noChangeArrowheads="1"/>
          </p:cNvSpPr>
          <p:nvPr>
            <p:ph type="title"/>
          </p:nvPr>
        </p:nvSpPr>
        <p:spPr>
          <a:xfrm>
            <a:off x="914400" y="107950"/>
            <a:ext cx="7315200" cy="563563"/>
          </a:xfrm>
        </p:spPr>
        <p:txBody>
          <a:bodyPr/>
          <a:lstStyle/>
          <a:p>
            <a:pPr rtl="0"/>
            <a:r>
              <a:rPr lang="en-US" sz="3200" dirty="0">
                <a:latin typeface="Arial" pitchFamily="34" charset="0"/>
                <a:cs typeface="Arial" pitchFamily="34" charset="0"/>
              </a:rPr>
              <a:t>2. Fluvial channel pattern</a:t>
            </a:r>
          </a:p>
        </p:txBody>
      </p:sp>
      <p:pic>
        <p:nvPicPr>
          <p:cNvPr id="6" name="Picture 2" descr="Tejo">
            <a:extLst>
              <a:ext uri="{FF2B5EF4-FFF2-40B4-BE49-F238E27FC236}">
                <a16:creationId xmlns="" xmlns:a16="http://schemas.microsoft.com/office/drawing/2014/main" id="{83C626C2-D930-470A-9A06-AC71B0B49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7" y="762700"/>
            <a:ext cx="9133656" cy="612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022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dirty="0"/>
              <a:t>G336</a:t>
            </a:r>
          </a:p>
        </p:txBody>
      </p:sp>
      <p:sp>
        <p:nvSpPr>
          <p:cNvPr id="8" name="Footer Placeholder 7"/>
          <p:cNvSpPr>
            <a:spLocks noGrp="1"/>
          </p:cNvSpPr>
          <p:nvPr>
            <p:ph type="ftr" sz="quarter" idx="11"/>
          </p:nvPr>
        </p:nvSpPr>
        <p:spPr/>
        <p:txBody>
          <a:bodyPr/>
          <a:lstStyle/>
          <a:p>
            <a:r>
              <a:rPr lang="en-US"/>
              <a:t>DSRG</a:t>
            </a:r>
            <a:endParaRPr lang="en-US" dirty="0"/>
          </a:p>
        </p:txBody>
      </p:sp>
      <p:sp>
        <p:nvSpPr>
          <p:cNvPr id="11" name="Rectangle 2"/>
          <p:cNvSpPr>
            <a:spLocks noGrp="1" noChangeArrowheads="1"/>
          </p:cNvSpPr>
          <p:nvPr>
            <p:ph type="title"/>
          </p:nvPr>
        </p:nvSpPr>
        <p:spPr>
          <a:xfrm>
            <a:off x="914400" y="107950"/>
            <a:ext cx="7315200" cy="563563"/>
          </a:xfrm>
        </p:spPr>
        <p:txBody>
          <a:bodyPr/>
          <a:lstStyle/>
          <a:p>
            <a:pPr rtl="0"/>
            <a:r>
              <a:rPr lang="en-US" sz="3200" dirty="0">
                <a:latin typeface="Arial" pitchFamily="34" charset="0"/>
                <a:cs typeface="Arial" pitchFamily="34" charset="0"/>
              </a:rPr>
              <a:t>2. Fluvial channel pattern</a:t>
            </a:r>
          </a:p>
        </p:txBody>
      </p:sp>
      <p:pic>
        <p:nvPicPr>
          <p:cNvPr id="9" name="Picture 4">
            <a:extLst>
              <a:ext uri="{FF2B5EF4-FFF2-40B4-BE49-F238E27FC236}">
                <a16:creationId xmlns="" xmlns:a16="http://schemas.microsoft.com/office/drawing/2014/main" id="{6470D138-C839-49C2-8C1B-E3F875724E3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32384"/>
            <a:ext cx="5829300" cy="379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a:extLst>
              <a:ext uri="{FF2B5EF4-FFF2-40B4-BE49-F238E27FC236}">
                <a16:creationId xmlns="" xmlns:a16="http://schemas.microsoft.com/office/drawing/2014/main" id="{F147BAB2-5AE2-4C98-AB0D-B56575471FD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713184"/>
            <a:ext cx="3276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a:extLst>
              <a:ext uri="{FF2B5EF4-FFF2-40B4-BE49-F238E27FC236}">
                <a16:creationId xmlns="" xmlns:a16="http://schemas.microsoft.com/office/drawing/2014/main" id="{B10F63D7-0775-4931-8820-3FF6710D331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962400"/>
            <a:ext cx="32004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1264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Arial" pitchFamily="34" charset="0"/>
                <a:cs typeface="Arial" pitchFamily="34" charset="0"/>
              </a:rPr>
              <a:t>3. Fluvial </a:t>
            </a:r>
            <a:r>
              <a:rPr lang="en-US" sz="3200" dirty="0" smtClean="0">
                <a:latin typeface="Arial" pitchFamily="34" charset="0"/>
                <a:cs typeface="Arial" pitchFamily="34" charset="0"/>
              </a:rPr>
              <a:t>environment</a:t>
            </a:r>
            <a:endParaRPr lang="ar-EG" sz="3200" dirty="0"/>
          </a:p>
        </p:txBody>
      </p:sp>
      <p:sp>
        <p:nvSpPr>
          <p:cNvPr id="4" name="Date Placeholder 3"/>
          <p:cNvSpPr>
            <a:spLocks noGrp="1"/>
          </p:cNvSpPr>
          <p:nvPr>
            <p:ph type="dt" sz="half" idx="10"/>
          </p:nvPr>
        </p:nvSpPr>
        <p:spPr/>
        <p:txBody>
          <a:bodyPr/>
          <a:lstStyle/>
          <a:p>
            <a:r>
              <a:rPr lang="en-US" dirty="0"/>
              <a:t>G336</a:t>
            </a:r>
          </a:p>
        </p:txBody>
      </p:sp>
      <p:sp>
        <p:nvSpPr>
          <p:cNvPr id="5" name="Footer Placeholder 4"/>
          <p:cNvSpPr>
            <a:spLocks noGrp="1"/>
          </p:cNvSpPr>
          <p:nvPr>
            <p:ph type="ftr" sz="quarter" idx="11"/>
          </p:nvPr>
        </p:nvSpPr>
        <p:spPr/>
        <p:txBody>
          <a:bodyPr/>
          <a:lstStyle/>
          <a:p>
            <a:r>
              <a:rPr lang="en-US"/>
              <a:t>DSRG</a:t>
            </a:r>
            <a:endParaRPr lang="en-US" dirty="0"/>
          </a:p>
        </p:txBody>
      </p:sp>
      <p:sp>
        <p:nvSpPr>
          <p:cNvPr id="7" name="Content Placeholder 6">
            <a:extLst>
              <a:ext uri="{FF2B5EF4-FFF2-40B4-BE49-F238E27FC236}">
                <a16:creationId xmlns="" xmlns:a16="http://schemas.microsoft.com/office/drawing/2014/main" id="{82EC0ACA-220E-47CA-9905-5EDD8D896AB2}"/>
              </a:ext>
            </a:extLst>
          </p:cNvPr>
          <p:cNvSpPr>
            <a:spLocks noGrp="1"/>
          </p:cNvSpPr>
          <p:nvPr>
            <p:ph idx="1"/>
          </p:nvPr>
        </p:nvSpPr>
        <p:spPr/>
        <p:txBody>
          <a:bodyPr/>
          <a:lstStyle/>
          <a:p>
            <a:pPr algn="l" rtl="0">
              <a:lnSpc>
                <a:spcPct val="90000"/>
              </a:lnSpc>
            </a:pPr>
            <a:r>
              <a:rPr lang="en-US" altLang="en-US" dirty="0" err="1"/>
              <a:t>Thalweg</a:t>
            </a:r>
            <a:endParaRPr lang="en-US" altLang="en-US" dirty="0"/>
          </a:p>
          <a:p>
            <a:pPr lvl="1" algn="l" rtl="0">
              <a:lnSpc>
                <a:spcPct val="90000"/>
              </a:lnSpc>
            </a:pPr>
            <a:r>
              <a:rPr lang="en-US" altLang="en-US" dirty="0"/>
              <a:t>Deepest part of channel</a:t>
            </a:r>
          </a:p>
          <a:p>
            <a:pPr algn="l" rtl="0">
              <a:lnSpc>
                <a:spcPct val="90000"/>
              </a:lnSpc>
            </a:pPr>
            <a:r>
              <a:rPr lang="en-US" altLang="en-US" dirty="0"/>
              <a:t>Point bars</a:t>
            </a:r>
          </a:p>
          <a:p>
            <a:pPr lvl="1" algn="l" rtl="0">
              <a:lnSpc>
                <a:spcPct val="90000"/>
              </a:lnSpc>
            </a:pPr>
            <a:r>
              <a:rPr lang="en-US" altLang="en-US" dirty="0"/>
              <a:t>Built on inside of curve (depositional)</a:t>
            </a:r>
          </a:p>
          <a:p>
            <a:pPr algn="l" rtl="0">
              <a:lnSpc>
                <a:spcPct val="90000"/>
              </a:lnSpc>
            </a:pPr>
            <a:r>
              <a:rPr lang="en-US" altLang="en-US" dirty="0"/>
              <a:t>Cut bank</a:t>
            </a:r>
          </a:p>
          <a:p>
            <a:pPr lvl="1" algn="l" rtl="0">
              <a:lnSpc>
                <a:spcPct val="90000"/>
              </a:lnSpc>
            </a:pPr>
            <a:r>
              <a:rPr lang="en-US" altLang="en-US" dirty="0"/>
              <a:t>On outside of curve (erosional)</a:t>
            </a:r>
          </a:p>
          <a:p>
            <a:pPr algn="l" rtl="0">
              <a:lnSpc>
                <a:spcPct val="90000"/>
              </a:lnSpc>
            </a:pPr>
            <a:r>
              <a:rPr lang="en-US" altLang="en-US" dirty="0"/>
              <a:t>Pools</a:t>
            </a:r>
          </a:p>
          <a:p>
            <a:pPr lvl="1" algn="l" rtl="0">
              <a:lnSpc>
                <a:spcPct val="90000"/>
              </a:lnSpc>
            </a:pPr>
            <a:r>
              <a:rPr lang="en-US" altLang="en-US" dirty="0"/>
              <a:t>Deep area opposite to point bar</a:t>
            </a:r>
          </a:p>
          <a:p>
            <a:pPr algn="l" rtl="0">
              <a:lnSpc>
                <a:spcPct val="90000"/>
              </a:lnSpc>
            </a:pPr>
            <a:r>
              <a:rPr lang="en-US" altLang="en-US" dirty="0"/>
              <a:t>Riffle</a:t>
            </a:r>
          </a:p>
          <a:p>
            <a:pPr lvl="1" algn="l" rtl="0">
              <a:lnSpc>
                <a:spcPct val="90000"/>
              </a:lnSpc>
            </a:pPr>
            <a:r>
              <a:rPr lang="en-US" altLang="en-US" dirty="0"/>
              <a:t>Shallower area (cross-over area)</a:t>
            </a:r>
          </a:p>
          <a:p>
            <a:pPr algn="l" rtl="0">
              <a:lnSpc>
                <a:spcPct val="90000"/>
              </a:lnSpc>
            </a:pPr>
            <a:r>
              <a:rPr lang="en-US" altLang="en-US" dirty="0"/>
              <a:t>Levee and Flood Plain</a:t>
            </a:r>
          </a:p>
          <a:p>
            <a:pPr lvl="1" algn="l" rtl="0">
              <a:lnSpc>
                <a:spcPct val="90000"/>
              </a:lnSpc>
            </a:pPr>
            <a:r>
              <a:rPr lang="en-US" altLang="en-US" dirty="0"/>
              <a:t>Borders river</a:t>
            </a:r>
          </a:p>
          <a:p>
            <a:pPr algn="l" rtl="0"/>
            <a:endParaRPr lang="en-US" dirty="0"/>
          </a:p>
        </p:txBody>
      </p:sp>
    </p:spTree>
    <p:extLst>
      <p:ext uri="{BB962C8B-B14F-4D97-AF65-F5344CB8AC3E}">
        <p14:creationId xmlns:p14="http://schemas.microsoft.com/office/powerpoint/2010/main" val="1899254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Arial" pitchFamily="34" charset="0"/>
                <a:cs typeface="Arial" pitchFamily="34" charset="0"/>
              </a:rPr>
              <a:t>3. Fluvial </a:t>
            </a:r>
            <a:r>
              <a:rPr lang="en-US" sz="3200" dirty="0" smtClean="0">
                <a:latin typeface="Arial" pitchFamily="34" charset="0"/>
                <a:cs typeface="Arial" pitchFamily="34" charset="0"/>
              </a:rPr>
              <a:t>environment</a:t>
            </a:r>
            <a:endParaRPr lang="ar-EG" sz="3200" dirty="0"/>
          </a:p>
        </p:txBody>
      </p:sp>
      <p:sp>
        <p:nvSpPr>
          <p:cNvPr id="4" name="Date Placeholder 3"/>
          <p:cNvSpPr>
            <a:spLocks noGrp="1"/>
          </p:cNvSpPr>
          <p:nvPr>
            <p:ph type="dt" sz="half" idx="10"/>
          </p:nvPr>
        </p:nvSpPr>
        <p:spPr/>
        <p:txBody>
          <a:bodyPr/>
          <a:lstStyle/>
          <a:p>
            <a:r>
              <a:rPr lang="en-US" dirty="0"/>
              <a:t>G336</a:t>
            </a:r>
          </a:p>
        </p:txBody>
      </p:sp>
      <p:sp>
        <p:nvSpPr>
          <p:cNvPr id="5" name="Footer Placeholder 4"/>
          <p:cNvSpPr>
            <a:spLocks noGrp="1"/>
          </p:cNvSpPr>
          <p:nvPr>
            <p:ph type="ftr" sz="quarter" idx="11"/>
          </p:nvPr>
        </p:nvSpPr>
        <p:spPr/>
        <p:txBody>
          <a:bodyPr/>
          <a:lstStyle/>
          <a:p>
            <a:r>
              <a:rPr lang="en-US"/>
              <a:t>DSRG</a:t>
            </a:r>
            <a:endParaRPr lang="en-US" dirty="0"/>
          </a:p>
        </p:txBody>
      </p:sp>
      <p:sp>
        <p:nvSpPr>
          <p:cNvPr id="7" name="Content Placeholder 6">
            <a:extLst>
              <a:ext uri="{FF2B5EF4-FFF2-40B4-BE49-F238E27FC236}">
                <a16:creationId xmlns="" xmlns:a16="http://schemas.microsoft.com/office/drawing/2014/main" id="{82EC0ACA-220E-47CA-9905-5EDD8D896AB2}"/>
              </a:ext>
            </a:extLst>
          </p:cNvPr>
          <p:cNvSpPr>
            <a:spLocks noGrp="1"/>
          </p:cNvSpPr>
          <p:nvPr>
            <p:ph idx="1"/>
          </p:nvPr>
        </p:nvSpPr>
        <p:spPr/>
        <p:txBody>
          <a:bodyPr/>
          <a:lstStyle/>
          <a:p>
            <a:pPr algn="l" rtl="0">
              <a:buClr>
                <a:srgbClr val="7030A0"/>
              </a:buClr>
            </a:pPr>
            <a:r>
              <a:rPr lang="en-US" altLang="en-US" dirty="0">
                <a:solidFill>
                  <a:srgbClr val="FF0000"/>
                </a:solidFill>
              </a:rPr>
              <a:t>Bars</a:t>
            </a:r>
            <a:r>
              <a:rPr lang="en-US" altLang="en-US" dirty="0"/>
              <a:t> are sandy or gravelly macroforms in channels that are emergent, mostly unvegetated features at low flow stage, and undergo submergence and rapid modification during high discharge</a:t>
            </a:r>
          </a:p>
          <a:p>
            <a:pPr algn="l" rtl="0">
              <a:buClr>
                <a:srgbClr val="7030A0"/>
              </a:buClr>
            </a:pPr>
            <a:r>
              <a:rPr lang="en-US" altLang="en-US" dirty="0">
                <a:solidFill>
                  <a:srgbClr val="FF0000"/>
                </a:solidFill>
              </a:rPr>
              <a:t>Point bars </a:t>
            </a:r>
            <a:r>
              <a:rPr lang="en-US" altLang="en-US" dirty="0"/>
              <a:t>form on inner banks and typically accrete laterally, commonly resulting in lateral-accretion surfaces; mid-channel or </a:t>
            </a:r>
            <a:r>
              <a:rPr lang="en-US" altLang="en-US" dirty="0">
                <a:solidFill>
                  <a:srgbClr val="FF0000"/>
                </a:solidFill>
              </a:rPr>
              <a:t>braid bars </a:t>
            </a:r>
            <a:r>
              <a:rPr lang="en-US" altLang="en-US" dirty="0"/>
              <a:t>accrete both laterally and downstream</a:t>
            </a:r>
          </a:p>
          <a:p>
            <a:pPr algn="l" rtl="0">
              <a:buClr>
                <a:srgbClr val="7030A0"/>
              </a:buClr>
            </a:pPr>
            <a:r>
              <a:rPr lang="en-US" altLang="en-US" dirty="0"/>
              <a:t>Bars are always associated with channels; a genetically related bar/bar complex and channel/channel complex is known as a </a:t>
            </a:r>
            <a:r>
              <a:rPr lang="en-US" altLang="en-US" dirty="0" err="1">
                <a:solidFill>
                  <a:srgbClr val="FF0000"/>
                </a:solidFill>
              </a:rPr>
              <a:t>storey</a:t>
            </a:r>
            <a:endParaRPr lang="en-US" altLang="en-US" dirty="0">
              <a:solidFill>
                <a:srgbClr val="FF0000"/>
              </a:solidFill>
            </a:endParaRPr>
          </a:p>
          <a:p>
            <a:pPr algn="l" rtl="0"/>
            <a:endParaRPr lang="en-US" dirty="0"/>
          </a:p>
        </p:txBody>
      </p:sp>
    </p:spTree>
    <p:extLst>
      <p:ext uri="{BB962C8B-B14F-4D97-AF65-F5344CB8AC3E}">
        <p14:creationId xmlns:p14="http://schemas.microsoft.com/office/powerpoint/2010/main" val="938408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Arial" pitchFamily="34" charset="0"/>
                <a:cs typeface="Arial" pitchFamily="34" charset="0"/>
              </a:rPr>
              <a:t>3. Fluvial </a:t>
            </a:r>
            <a:r>
              <a:rPr lang="en-US" sz="3200" dirty="0" smtClean="0">
                <a:latin typeface="Arial" pitchFamily="34" charset="0"/>
                <a:cs typeface="Arial" pitchFamily="34" charset="0"/>
              </a:rPr>
              <a:t>environment</a:t>
            </a:r>
            <a:endParaRPr lang="ar-EG" sz="3200" dirty="0"/>
          </a:p>
        </p:txBody>
      </p:sp>
      <p:sp>
        <p:nvSpPr>
          <p:cNvPr id="4" name="Date Placeholder 3"/>
          <p:cNvSpPr>
            <a:spLocks noGrp="1"/>
          </p:cNvSpPr>
          <p:nvPr>
            <p:ph type="dt" sz="half" idx="10"/>
          </p:nvPr>
        </p:nvSpPr>
        <p:spPr/>
        <p:txBody>
          <a:bodyPr/>
          <a:lstStyle/>
          <a:p>
            <a:r>
              <a:rPr lang="en-US" dirty="0"/>
              <a:t>G336</a:t>
            </a:r>
          </a:p>
        </p:txBody>
      </p:sp>
      <p:sp>
        <p:nvSpPr>
          <p:cNvPr id="5" name="Footer Placeholder 4"/>
          <p:cNvSpPr>
            <a:spLocks noGrp="1"/>
          </p:cNvSpPr>
          <p:nvPr>
            <p:ph type="ftr" sz="quarter" idx="11"/>
          </p:nvPr>
        </p:nvSpPr>
        <p:spPr/>
        <p:txBody>
          <a:bodyPr/>
          <a:lstStyle/>
          <a:p>
            <a:r>
              <a:rPr lang="en-US"/>
              <a:t>DSRG</a:t>
            </a:r>
            <a:endParaRPr lang="en-US" dirty="0"/>
          </a:p>
        </p:txBody>
      </p:sp>
      <p:sp>
        <p:nvSpPr>
          <p:cNvPr id="7" name="Content Placeholder 6">
            <a:extLst>
              <a:ext uri="{FF2B5EF4-FFF2-40B4-BE49-F238E27FC236}">
                <a16:creationId xmlns="" xmlns:a16="http://schemas.microsoft.com/office/drawing/2014/main" id="{82EC0ACA-220E-47CA-9905-5EDD8D896AB2}"/>
              </a:ext>
            </a:extLst>
          </p:cNvPr>
          <p:cNvSpPr>
            <a:spLocks noGrp="1"/>
          </p:cNvSpPr>
          <p:nvPr>
            <p:ph idx="1"/>
          </p:nvPr>
        </p:nvSpPr>
        <p:spPr/>
        <p:txBody>
          <a:bodyPr/>
          <a:lstStyle/>
          <a:p>
            <a:pPr algn="l" rtl="0">
              <a:buClr>
                <a:srgbClr val="7030A0"/>
              </a:buClr>
            </a:pPr>
            <a:r>
              <a:rPr lang="en-US" altLang="en-US" dirty="0">
                <a:solidFill>
                  <a:srgbClr val="FF0000"/>
                </a:solidFill>
              </a:rPr>
              <a:t>Lateral accretion </a:t>
            </a:r>
            <a:r>
              <a:rPr lang="en-US" altLang="en-US" dirty="0"/>
              <a:t>involves higher-order bounding surfaces dipping perpendicular to </a:t>
            </a:r>
            <a:r>
              <a:rPr lang="en-US" altLang="en-US" dirty="0" err="1"/>
              <a:t>paleoflow</a:t>
            </a:r>
            <a:r>
              <a:rPr lang="en-US" altLang="en-US" dirty="0"/>
              <a:t> direction and associated lower-order bounding surfaces; in the case of </a:t>
            </a:r>
            <a:r>
              <a:rPr lang="en-US" altLang="en-US" dirty="0">
                <a:solidFill>
                  <a:srgbClr val="FF0000"/>
                </a:solidFill>
              </a:rPr>
              <a:t>downstream accretion </a:t>
            </a:r>
            <a:r>
              <a:rPr lang="en-US" altLang="en-US" dirty="0"/>
              <a:t>higher-order bounding surfaces dip parallel to </a:t>
            </a:r>
            <a:r>
              <a:rPr lang="en-US" altLang="en-US" dirty="0" err="1"/>
              <a:t>paleoflow</a:t>
            </a:r>
            <a:r>
              <a:rPr lang="en-US" altLang="en-US" dirty="0"/>
              <a:t> direction</a:t>
            </a:r>
          </a:p>
          <a:p>
            <a:pPr algn="l" rtl="0">
              <a:buClr>
                <a:srgbClr val="7030A0"/>
              </a:buClr>
            </a:pPr>
            <a:r>
              <a:rPr lang="en-US" altLang="en-US" dirty="0"/>
              <a:t>Braided rivers are characterized by a dominance of braid bars exhibiting both lateral and downstream accretion; meandering rivers primarily contain point bars with lateral accretion; in straight (and most anastomosing) rivers bars are commonly almost absent</a:t>
            </a:r>
          </a:p>
          <a:p>
            <a:pPr algn="l" rtl="0"/>
            <a:endParaRPr lang="en-US" dirty="0"/>
          </a:p>
        </p:txBody>
      </p:sp>
    </p:spTree>
    <p:extLst>
      <p:ext uri="{BB962C8B-B14F-4D97-AF65-F5344CB8AC3E}">
        <p14:creationId xmlns:p14="http://schemas.microsoft.com/office/powerpoint/2010/main" val="3159653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Arial" pitchFamily="34" charset="0"/>
                <a:cs typeface="Arial" pitchFamily="34" charset="0"/>
              </a:rPr>
              <a:t>3. Fluvial </a:t>
            </a:r>
            <a:r>
              <a:rPr lang="en-US" sz="3200" dirty="0" smtClean="0">
                <a:latin typeface="Arial" pitchFamily="34" charset="0"/>
                <a:cs typeface="Arial" pitchFamily="34" charset="0"/>
              </a:rPr>
              <a:t>environment</a:t>
            </a:r>
            <a:endParaRPr lang="ar-EG" sz="3200" dirty="0"/>
          </a:p>
        </p:txBody>
      </p:sp>
      <p:sp>
        <p:nvSpPr>
          <p:cNvPr id="4" name="Date Placeholder 3"/>
          <p:cNvSpPr>
            <a:spLocks noGrp="1"/>
          </p:cNvSpPr>
          <p:nvPr>
            <p:ph type="dt" sz="half" idx="10"/>
          </p:nvPr>
        </p:nvSpPr>
        <p:spPr/>
        <p:txBody>
          <a:bodyPr/>
          <a:lstStyle/>
          <a:p>
            <a:r>
              <a:rPr lang="en-US" dirty="0"/>
              <a:t>G336</a:t>
            </a:r>
          </a:p>
        </p:txBody>
      </p:sp>
      <p:sp>
        <p:nvSpPr>
          <p:cNvPr id="5" name="Footer Placeholder 4"/>
          <p:cNvSpPr>
            <a:spLocks noGrp="1"/>
          </p:cNvSpPr>
          <p:nvPr>
            <p:ph type="ftr" sz="quarter" idx="11"/>
          </p:nvPr>
        </p:nvSpPr>
        <p:spPr/>
        <p:txBody>
          <a:bodyPr/>
          <a:lstStyle/>
          <a:p>
            <a:r>
              <a:rPr lang="en-US"/>
              <a:t>DSRG</a:t>
            </a:r>
            <a:endParaRPr lang="en-US" dirty="0"/>
          </a:p>
        </p:txBody>
      </p:sp>
      <p:pic>
        <p:nvPicPr>
          <p:cNvPr id="6" name="Picture 2" descr="Bridge3">
            <a:extLst>
              <a:ext uri="{FF2B5EF4-FFF2-40B4-BE49-F238E27FC236}">
                <a16:creationId xmlns="" xmlns:a16="http://schemas.microsoft.com/office/drawing/2014/main" id="{38BF0E8F-9759-4FAA-B584-8116EA189F3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9292" y="1282662"/>
            <a:ext cx="6658816" cy="45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1658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Arial" pitchFamily="34" charset="0"/>
                <a:cs typeface="Arial" pitchFamily="34" charset="0"/>
              </a:rPr>
              <a:t>3. Fluvial </a:t>
            </a:r>
            <a:r>
              <a:rPr lang="en-US" sz="3200" dirty="0" smtClean="0">
                <a:latin typeface="Arial" pitchFamily="34" charset="0"/>
                <a:cs typeface="Arial" pitchFamily="34" charset="0"/>
              </a:rPr>
              <a:t>environment</a:t>
            </a:r>
            <a:endParaRPr lang="ar-EG" sz="3200" dirty="0"/>
          </a:p>
        </p:txBody>
      </p:sp>
      <p:sp>
        <p:nvSpPr>
          <p:cNvPr id="4" name="Date Placeholder 3"/>
          <p:cNvSpPr>
            <a:spLocks noGrp="1"/>
          </p:cNvSpPr>
          <p:nvPr>
            <p:ph type="dt" sz="half" idx="10"/>
          </p:nvPr>
        </p:nvSpPr>
        <p:spPr/>
        <p:txBody>
          <a:bodyPr/>
          <a:lstStyle/>
          <a:p>
            <a:r>
              <a:rPr lang="en-US" dirty="0"/>
              <a:t>G336</a:t>
            </a:r>
          </a:p>
        </p:txBody>
      </p:sp>
      <p:sp>
        <p:nvSpPr>
          <p:cNvPr id="5" name="Footer Placeholder 4"/>
          <p:cNvSpPr>
            <a:spLocks noGrp="1"/>
          </p:cNvSpPr>
          <p:nvPr>
            <p:ph type="ftr" sz="quarter" idx="11"/>
          </p:nvPr>
        </p:nvSpPr>
        <p:spPr/>
        <p:txBody>
          <a:bodyPr/>
          <a:lstStyle/>
          <a:p>
            <a:r>
              <a:rPr lang="en-US"/>
              <a:t>DSRG</a:t>
            </a:r>
            <a:endParaRPr lang="en-US" dirty="0"/>
          </a:p>
        </p:txBody>
      </p:sp>
      <p:sp>
        <p:nvSpPr>
          <p:cNvPr id="7" name="Content Placeholder 6">
            <a:extLst>
              <a:ext uri="{FF2B5EF4-FFF2-40B4-BE49-F238E27FC236}">
                <a16:creationId xmlns="" xmlns:a16="http://schemas.microsoft.com/office/drawing/2014/main" id="{82EC0ACA-220E-47CA-9905-5EDD8D896AB2}"/>
              </a:ext>
            </a:extLst>
          </p:cNvPr>
          <p:cNvSpPr>
            <a:spLocks noGrp="1"/>
          </p:cNvSpPr>
          <p:nvPr>
            <p:ph idx="1"/>
          </p:nvPr>
        </p:nvSpPr>
        <p:spPr/>
        <p:txBody>
          <a:bodyPr/>
          <a:lstStyle/>
          <a:p>
            <a:pPr algn="l" rtl="0">
              <a:buClr>
                <a:srgbClr val="7030A0"/>
              </a:buClr>
            </a:pPr>
            <a:r>
              <a:rPr lang="en-US" altLang="en-US" sz="2000" dirty="0"/>
              <a:t>Facies successions in sandy to gravelly channel deposits typically fine upward, from a coarse channel lag, through large-scale to small-scale cross stratified sets (commonly with decreasing set height), and finally overlain by muddy overbank deposits</a:t>
            </a:r>
          </a:p>
          <a:p>
            <a:pPr algn="l" rtl="0">
              <a:buClr>
                <a:srgbClr val="7030A0"/>
              </a:buClr>
            </a:pPr>
            <a:endParaRPr lang="en-US" altLang="en-US" sz="2000" dirty="0"/>
          </a:p>
          <a:p>
            <a:pPr algn="l" rtl="0">
              <a:buClr>
                <a:srgbClr val="7030A0"/>
              </a:buClr>
            </a:pPr>
            <a:r>
              <a:rPr lang="en-US" altLang="en-US" sz="2000" dirty="0"/>
              <a:t>Facies successions produced by different fluvial styles can be extremely similar!</a:t>
            </a:r>
          </a:p>
          <a:p>
            <a:pPr algn="l" rtl="0">
              <a:buClr>
                <a:srgbClr val="7030A0"/>
              </a:buClr>
            </a:pPr>
            <a:endParaRPr lang="en-US" altLang="en-US" sz="2000" dirty="0"/>
          </a:p>
          <a:p>
            <a:pPr algn="l" rtl="0">
              <a:buClr>
                <a:srgbClr val="7030A0"/>
              </a:buClr>
            </a:pPr>
            <a:r>
              <a:rPr lang="en-US" altLang="en-US" sz="2000" dirty="0"/>
              <a:t>The geometry and three-dimensional arrangement of architectural elements therefore provides a much better means of inferring fluvial styles from the sedimentary record</a:t>
            </a:r>
          </a:p>
          <a:p>
            <a:pPr algn="l" rtl="0"/>
            <a:endParaRPr lang="en-US" dirty="0"/>
          </a:p>
        </p:txBody>
      </p:sp>
    </p:spTree>
    <p:extLst>
      <p:ext uri="{BB962C8B-B14F-4D97-AF65-F5344CB8AC3E}">
        <p14:creationId xmlns:p14="http://schemas.microsoft.com/office/powerpoint/2010/main" val="2103865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Arial" pitchFamily="34" charset="0"/>
                <a:cs typeface="Arial" pitchFamily="34" charset="0"/>
              </a:rPr>
              <a:t>4. Braided </a:t>
            </a:r>
            <a:r>
              <a:rPr lang="en-US" sz="3200" dirty="0" smtClean="0">
                <a:latin typeface="Arial" pitchFamily="34" charset="0"/>
                <a:cs typeface="Arial" pitchFamily="34" charset="0"/>
              </a:rPr>
              <a:t>river</a:t>
            </a:r>
            <a:endParaRPr lang="ar-EG" sz="3200" dirty="0"/>
          </a:p>
        </p:txBody>
      </p:sp>
      <p:sp>
        <p:nvSpPr>
          <p:cNvPr id="4" name="Date Placeholder 3"/>
          <p:cNvSpPr>
            <a:spLocks noGrp="1"/>
          </p:cNvSpPr>
          <p:nvPr>
            <p:ph type="dt" sz="half" idx="10"/>
          </p:nvPr>
        </p:nvSpPr>
        <p:spPr/>
        <p:txBody>
          <a:bodyPr/>
          <a:lstStyle/>
          <a:p>
            <a:r>
              <a:rPr lang="en-US" dirty="0"/>
              <a:t>G336</a:t>
            </a:r>
          </a:p>
        </p:txBody>
      </p:sp>
      <p:sp>
        <p:nvSpPr>
          <p:cNvPr id="5" name="Footer Placeholder 4"/>
          <p:cNvSpPr>
            <a:spLocks noGrp="1"/>
          </p:cNvSpPr>
          <p:nvPr>
            <p:ph type="ftr" sz="quarter" idx="11"/>
          </p:nvPr>
        </p:nvSpPr>
        <p:spPr/>
        <p:txBody>
          <a:bodyPr/>
          <a:lstStyle/>
          <a:p>
            <a:r>
              <a:rPr lang="en-US"/>
              <a:t>DSRG</a:t>
            </a:r>
            <a:endParaRPr lang="en-US" dirty="0"/>
          </a:p>
        </p:txBody>
      </p:sp>
      <p:pic>
        <p:nvPicPr>
          <p:cNvPr id="15362" name="Picture 2" descr="ÙØªÙØ¬Ø© Ø¨Ø­Ø« Ø§ÙØµÙØ± Ø¹Ù âªbraided systemâ¬â">
            <a:extLst>
              <a:ext uri="{FF2B5EF4-FFF2-40B4-BE49-F238E27FC236}">
                <a16:creationId xmlns="" xmlns:a16="http://schemas.microsoft.com/office/drawing/2014/main" id="{29DFF6B4-891E-4ACB-AEE5-531B8309B7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125"/>
          <a:stretch/>
        </p:blipFill>
        <p:spPr bwMode="auto">
          <a:xfrm>
            <a:off x="755576" y="2464445"/>
            <a:ext cx="7834435" cy="300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739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7950"/>
            <a:ext cx="7315200" cy="563563"/>
          </a:xfrm>
        </p:spPr>
        <p:txBody>
          <a:bodyPr/>
          <a:lstStyle/>
          <a:p>
            <a:r>
              <a:rPr lang="en-US" dirty="0">
                <a:latin typeface="Arial" pitchFamily="34" charset="0"/>
                <a:cs typeface="Arial" pitchFamily="34" charset="0"/>
              </a:rPr>
              <a:t>Fluvial Environment</a:t>
            </a:r>
            <a:endParaRPr lang="ar-EG" dirty="0">
              <a:latin typeface="Arial" pitchFamily="34" charset="0"/>
              <a:cs typeface="Arial" pitchFamily="34" charset="0"/>
            </a:endParaRPr>
          </a:p>
        </p:txBody>
      </p:sp>
      <p:sp>
        <p:nvSpPr>
          <p:cNvPr id="4" name="Date Placeholder 3"/>
          <p:cNvSpPr>
            <a:spLocks noGrp="1"/>
          </p:cNvSpPr>
          <p:nvPr>
            <p:ph type="dt" sz="half" idx="10"/>
          </p:nvPr>
        </p:nvSpPr>
        <p:spPr>
          <a:xfrm>
            <a:off x="6705600" y="6477000"/>
            <a:ext cx="2133600" cy="244475"/>
          </a:xfrm>
        </p:spPr>
        <p:txBody>
          <a:bodyPr/>
          <a:lstStyle/>
          <a:p>
            <a:r>
              <a:rPr lang="en-US" dirty="0"/>
              <a:t>G336</a:t>
            </a:r>
          </a:p>
        </p:txBody>
      </p:sp>
      <p:sp>
        <p:nvSpPr>
          <p:cNvPr id="5" name="Footer Placeholder 4"/>
          <p:cNvSpPr>
            <a:spLocks noGrp="1"/>
          </p:cNvSpPr>
          <p:nvPr>
            <p:ph type="ftr" sz="quarter" idx="11"/>
          </p:nvPr>
        </p:nvSpPr>
        <p:spPr>
          <a:xfrm>
            <a:off x="152400" y="6477000"/>
            <a:ext cx="2895600" cy="381000"/>
          </a:xfrm>
        </p:spPr>
        <p:txBody>
          <a:bodyPr/>
          <a:lstStyle/>
          <a:p>
            <a:r>
              <a:rPr lang="en-US" dirty="0"/>
              <a:t>DSRG</a:t>
            </a:r>
          </a:p>
        </p:txBody>
      </p:sp>
      <p:pic>
        <p:nvPicPr>
          <p:cNvPr id="32778" name="Picture 10" descr="ØµÙØ±Ø© Ø°Ø§Øª ØµÙØ©">
            <a:extLst>
              <a:ext uri="{FF2B5EF4-FFF2-40B4-BE49-F238E27FC236}">
                <a16:creationId xmlns="" xmlns:a16="http://schemas.microsoft.com/office/drawing/2014/main" id="{F1809FBD-39FF-47C5-A37C-8258B23C1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076738"/>
            <a:ext cx="7814642" cy="5209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700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Arial" pitchFamily="34" charset="0"/>
                <a:cs typeface="Arial" pitchFamily="34" charset="0"/>
              </a:rPr>
              <a:t>4. Braided </a:t>
            </a:r>
            <a:r>
              <a:rPr lang="en-US" sz="3200" dirty="0" smtClean="0">
                <a:latin typeface="Arial" pitchFamily="34" charset="0"/>
                <a:cs typeface="Arial" pitchFamily="34" charset="0"/>
              </a:rPr>
              <a:t>river</a:t>
            </a:r>
            <a:endParaRPr lang="ar-EG" sz="3200" dirty="0"/>
          </a:p>
        </p:txBody>
      </p:sp>
      <p:sp>
        <p:nvSpPr>
          <p:cNvPr id="4" name="Date Placeholder 3"/>
          <p:cNvSpPr>
            <a:spLocks noGrp="1"/>
          </p:cNvSpPr>
          <p:nvPr>
            <p:ph type="dt" sz="half" idx="10"/>
          </p:nvPr>
        </p:nvSpPr>
        <p:spPr/>
        <p:txBody>
          <a:bodyPr/>
          <a:lstStyle/>
          <a:p>
            <a:r>
              <a:rPr lang="en-US" dirty="0"/>
              <a:t>G336</a:t>
            </a:r>
          </a:p>
        </p:txBody>
      </p:sp>
      <p:sp>
        <p:nvSpPr>
          <p:cNvPr id="5" name="Footer Placeholder 4"/>
          <p:cNvSpPr>
            <a:spLocks noGrp="1"/>
          </p:cNvSpPr>
          <p:nvPr>
            <p:ph type="ftr" sz="quarter" idx="11"/>
          </p:nvPr>
        </p:nvSpPr>
        <p:spPr/>
        <p:txBody>
          <a:bodyPr/>
          <a:lstStyle/>
          <a:p>
            <a:r>
              <a:rPr lang="en-US"/>
              <a:t>DSRG</a:t>
            </a:r>
            <a:endParaRPr lang="en-US" dirty="0"/>
          </a:p>
        </p:txBody>
      </p:sp>
      <p:sp>
        <p:nvSpPr>
          <p:cNvPr id="7" name="Content Placeholder 6">
            <a:extLst>
              <a:ext uri="{FF2B5EF4-FFF2-40B4-BE49-F238E27FC236}">
                <a16:creationId xmlns="" xmlns:a16="http://schemas.microsoft.com/office/drawing/2014/main" id="{82EC0ACA-220E-47CA-9905-5EDD8D896AB2}"/>
              </a:ext>
            </a:extLst>
          </p:cNvPr>
          <p:cNvSpPr>
            <a:spLocks noGrp="1"/>
          </p:cNvSpPr>
          <p:nvPr>
            <p:ph idx="1"/>
          </p:nvPr>
        </p:nvSpPr>
        <p:spPr/>
        <p:txBody>
          <a:bodyPr/>
          <a:lstStyle/>
          <a:p>
            <a:pPr lvl="1" algn="l" rtl="0"/>
            <a:r>
              <a:rPr lang="en-US" altLang="en-US" dirty="0"/>
              <a:t>Main channel consists of several channels</a:t>
            </a:r>
          </a:p>
          <a:p>
            <a:pPr lvl="1" algn="l" rtl="0"/>
            <a:r>
              <a:rPr lang="en-US" altLang="en-US" dirty="0"/>
              <a:t>Bars </a:t>
            </a:r>
          </a:p>
          <a:p>
            <a:pPr lvl="2" algn="l" rtl="0"/>
            <a:r>
              <a:rPr lang="en-US" altLang="en-US" dirty="0"/>
              <a:t>Major depositional feature</a:t>
            </a:r>
          </a:p>
          <a:p>
            <a:pPr lvl="2" algn="l" rtl="0"/>
            <a:r>
              <a:rPr lang="en-US" altLang="en-US" dirty="0"/>
              <a:t>Often submerged at high flow</a:t>
            </a:r>
          </a:p>
          <a:p>
            <a:pPr lvl="2" algn="l" rtl="0"/>
            <a:r>
              <a:rPr lang="en-US" altLang="en-US" dirty="0"/>
              <a:t>Development</a:t>
            </a:r>
          </a:p>
          <a:p>
            <a:pPr lvl="3" algn="l" rtl="0"/>
            <a:r>
              <a:rPr lang="en-US" altLang="en-US" dirty="0"/>
              <a:t>Grow downstream and on lateral areas</a:t>
            </a:r>
          </a:p>
          <a:p>
            <a:pPr lvl="3" algn="l" rtl="0"/>
            <a:r>
              <a:rPr lang="en-US" altLang="en-US" dirty="0"/>
              <a:t>Often eroded upstream</a:t>
            </a:r>
          </a:p>
          <a:p>
            <a:pPr lvl="3" algn="l" rtl="0"/>
            <a:r>
              <a:rPr lang="en-US" altLang="en-US" dirty="0"/>
              <a:t>Stabilized by deposition of fine grains on top + vegetation</a:t>
            </a:r>
          </a:p>
          <a:p>
            <a:pPr algn="l" rtl="0"/>
            <a:endParaRPr lang="en-US" dirty="0"/>
          </a:p>
        </p:txBody>
      </p:sp>
    </p:spTree>
    <p:extLst>
      <p:ext uri="{BB962C8B-B14F-4D97-AF65-F5344CB8AC3E}">
        <p14:creationId xmlns:p14="http://schemas.microsoft.com/office/powerpoint/2010/main" val="1036372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Arial" pitchFamily="34" charset="0"/>
                <a:cs typeface="Arial" pitchFamily="34" charset="0"/>
              </a:rPr>
              <a:t>4. Braided </a:t>
            </a:r>
            <a:r>
              <a:rPr lang="en-US" sz="3200" dirty="0" smtClean="0">
                <a:latin typeface="Arial" pitchFamily="34" charset="0"/>
                <a:cs typeface="Arial" pitchFamily="34" charset="0"/>
              </a:rPr>
              <a:t>river</a:t>
            </a:r>
            <a:endParaRPr lang="ar-EG" sz="3200" dirty="0"/>
          </a:p>
        </p:txBody>
      </p:sp>
      <p:sp>
        <p:nvSpPr>
          <p:cNvPr id="4" name="Date Placeholder 3"/>
          <p:cNvSpPr>
            <a:spLocks noGrp="1"/>
          </p:cNvSpPr>
          <p:nvPr>
            <p:ph type="dt" sz="half" idx="10"/>
          </p:nvPr>
        </p:nvSpPr>
        <p:spPr/>
        <p:txBody>
          <a:bodyPr/>
          <a:lstStyle/>
          <a:p>
            <a:r>
              <a:rPr lang="en-US" dirty="0"/>
              <a:t>G336</a:t>
            </a:r>
          </a:p>
        </p:txBody>
      </p:sp>
      <p:sp>
        <p:nvSpPr>
          <p:cNvPr id="5" name="Footer Placeholder 4"/>
          <p:cNvSpPr>
            <a:spLocks noGrp="1"/>
          </p:cNvSpPr>
          <p:nvPr>
            <p:ph type="ftr" sz="quarter" idx="11"/>
          </p:nvPr>
        </p:nvSpPr>
        <p:spPr/>
        <p:txBody>
          <a:bodyPr/>
          <a:lstStyle/>
          <a:p>
            <a:r>
              <a:rPr lang="en-US"/>
              <a:t>DSRG</a:t>
            </a:r>
            <a:endParaRPr lang="en-US" dirty="0"/>
          </a:p>
        </p:txBody>
      </p:sp>
      <p:sp>
        <p:nvSpPr>
          <p:cNvPr id="7" name="Content Placeholder 6">
            <a:extLst>
              <a:ext uri="{FF2B5EF4-FFF2-40B4-BE49-F238E27FC236}">
                <a16:creationId xmlns="" xmlns:a16="http://schemas.microsoft.com/office/drawing/2014/main" id="{82EC0ACA-220E-47CA-9905-5EDD8D896AB2}"/>
              </a:ext>
            </a:extLst>
          </p:cNvPr>
          <p:cNvSpPr>
            <a:spLocks noGrp="1"/>
          </p:cNvSpPr>
          <p:nvPr>
            <p:ph idx="1"/>
          </p:nvPr>
        </p:nvSpPr>
        <p:spPr/>
        <p:txBody>
          <a:bodyPr/>
          <a:lstStyle/>
          <a:p>
            <a:pPr algn="l" rtl="0" fontAlgn="auto">
              <a:spcAft>
                <a:spcPts val="0"/>
              </a:spcAft>
              <a:buClr>
                <a:srgbClr val="7030A0"/>
              </a:buClr>
              <a:defRPr/>
            </a:pPr>
            <a:r>
              <a:rPr lang="en-US" sz="2000" dirty="0"/>
              <a:t>Channel belts consist of channel-bar and channel-fill deposits; the proportion of the two generally decreases markedly from braided rivers to anastomosing rivers</a:t>
            </a:r>
          </a:p>
          <a:p>
            <a:pPr algn="l" rtl="0" fontAlgn="auto">
              <a:spcAft>
                <a:spcPts val="0"/>
              </a:spcAft>
              <a:buClr>
                <a:srgbClr val="7030A0"/>
              </a:buClr>
              <a:defRPr/>
            </a:pPr>
            <a:endParaRPr lang="en-US" sz="2000" dirty="0"/>
          </a:p>
          <a:p>
            <a:pPr algn="l" rtl="0" fontAlgn="auto">
              <a:spcAft>
                <a:spcPts val="0"/>
              </a:spcAft>
              <a:buClr>
                <a:srgbClr val="7030A0"/>
              </a:buClr>
              <a:defRPr/>
            </a:pPr>
            <a:r>
              <a:rPr lang="en-US" sz="2000" dirty="0"/>
              <a:t>The geometry of a channel belt (width/thickness ratio) is a function of the channel width and the degree of lateral migration.</a:t>
            </a:r>
          </a:p>
          <a:p>
            <a:pPr algn="l" rtl="0" fontAlgn="auto">
              <a:spcAft>
                <a:spcPts val="0"/>
              </a:spcAft>
              <a:buClr>
                <a:srgbClr val="7030A0"/>
              </a:buClr>
              <a:defRPr/>
            </a:pPr>
            <a:endParaRPr lang="en-US" sz="2000" dirty="0"/>
          </a:p>
          <a:p>
            <a:pPr algn="l" rtl="0" fontAlgn="auto">
              <a:spcAft>
                <a:spcPts val="0"/>
              </a:spcAft>
              <a:buClr>
                <a:srgbClr val="7030A0"/>
              </a:buClr>
              <a:defRPr/>
            </a:pPr>
            <a:r>
              <a:rPr lang="en-US" sz="2000" dirty="0"/>
              <a:t>Residual-channel deposits are predominantly muddy (occasionally organic) deposits that accumulate in an abandoned channel where flow velocities are extremely small</a:t>
            </a:r>
          </a:p>
          <a:p>
            <a:pPr algn="l" rtl="0"/>
            <a:endParaRPr lang="en-US" dirty="0"/>
          </a:p>
        </p:txBody>
      </p:sp>
    </p:spTree>
    <p:extLst>
      <p:ext uri="{BB962C8B-B14F-4D97-AF65-F5344CB8AC3E}">
        <p14:creationId xmlns:p14="http://schemas.microsoft.com/office/powerpoint/2010/main" val="4117469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Arial" pitchFamily="34" charset="0"/>
                <a:cs typeface="Arial" pitchFamily="34" charset="0"/>
              </a:rPr>
              <a:t>4. Braided </a:t>
            </a:r>
            <a:r>
              <a:rPr lang="en-US" sz="3200" dirty="0" smtClean="0">
                <a:latin typeface="Arial" pitchFamily="34" charset="0"/>
                <a:cs typeface="Arial" pitchFamily="34" charset="0"/>
              </a:rPr>
              <a:t>river</a:t>
            </a:r>
            <a:endParaRPr lang="ar-EG" sz="3200" dirty="0"/>
          </a:p>
        </p:txBody>
      </p:sp>
      <p:sp>
        <p:nvSpPr>
          <p:cNvPr id="4" name="Date Placeholder 3"/>
          <p:cNvSpPr>
            <a:spLocks noGrp="1"/>
          </p:cNvSpPr>
          <p:nvPr>
            <p:ph type="dt" sz="half" idx="10"/>
          </p:nvPr>
        </p:nvSpPr>
        <p:spPr/>
        <p:txBody>
          <a:bodyPr/>
          <a:lstStyle/>
          <a:p>
            <a:r>
              <a:rPr lang="en-US" dirty="0"/>
              <a:t>G336</a:t>
            </a:r>
          </a:p>
        </p:txBody>
      </p:sp>
      <p:sp>
        <p:nvSpPr>
          <p:cNvPr id="5" name="Footer Placeholder 4"/>
          <p:cNvSpPr>
            <a:spLocks noGrp="1"/>
          </p:cNvSpPr>
          <p:nvPr>
            <p:ph type="ftr" sz="quarter" idx="11"/>
          </p:nvPr>
        </p:nvSpPr>
        <p:spPr/>
        <p:txBody>
          <a:bodyPr/>
          <a:lstStyle/>
          <a:p>
            <a:r>
              <a:rPr lang="en-US"/>
              <a:t>DSRG</a:t>
            </a:r>
            <a:endParaRPr lang="en-US" dirty="0"/>
          </a:p>
        </p:txBody>
      </p:sp>
      <p:sp>
        <p:nvSpPr>
          <p:cNvPr id="7" name="Content Placeholder 6">
            <a:extLst>
              <a:ext uri="{FF2B5EF4-FFF2-40B4-BE49-F238E27FC236}">
                <a16:creationId xmlns="" xmlns:a16="http://schemas.microsoft.com/office/drawing/2014/main" id="{82EC0ACA-220E-47CA-9905-5EDD8D896AB2}"/>
              </a:ext>
            </a:extLst>
          </p:cNvPr>
          <p:cNvSpPr>
            <a:spLocks noGrp="1"/>
          </p:cNvSpPr>
          <p:nvPr>
            <p:ph idx="1"/>
          </p:nvPr>
        </p:nvSpPr>
        <p:spPr/>
        <p:txBody>
          <a:bodyPr/>
          <a:lstStyle/>
          <a:p>
            <a:pPr algn="l" rtl="0">
              <a:lnSpc>
                <a:spcPct val="90000"/>
              </a:lnSpc>
            </a:pPr>
            <a:r>
              <a:rPr lang="en-US" altLang="en-US" dirty="0"/>
              <a:t>Successive division and rejoining of flow around islands</a:t>
            </a:r>
          </a:p>
          <a:p>
            <a:pPr algn="l" rtl="0">
              <a:lnSpc>
                <a:spcPct val="90000"/>
              </a:lnSpc>
            </a:pPr>
            <a:r>
              <a:rPr lang="en-US" altLang="en-US" dirty="0"/>
              <a:t>Most common in mountain reaches, on alluvial fans and glacial outwash</a:t>
            </a:r>
          </a:p>
          <a:p>
            <a:pPr algn="l" rtl="0">
              <a:lnSpc>
                <a:spcPct val="90000"/>
              </a:lnSpc>
            </a:pPr>
            <a:r>
              <a:rPr lang="en-US" altLang="en-US" dirty="0"/>
              <a:t>Requires </a:t>
            </a:r>
          </a:p>
          <a:p>
            <a:pPr lvl="1" algn="l" rtl="0">
              <a:lnSpc>
                <a:spcPct val="90000"/>
              </a:lnSpc>
            </a:pPr>
            <a:r>
              <a:rPr lang="en-US" altLang="en-US" dirty="0"/>
              <a:t>high bedload</a:t>
            </a:r>
          </a:p>
          <a:p>
            <a:pPr lvl="1" algn="l" rtl="0">
              <a:lnSpc>
                <a:spcPct val="90000"/>
              </a:lnSpc>
            </a:pPr>
            <a:r>
              <a:rPr lang="en-US" altLang="en-US" dirty="0"/>
              <a:t>Steeper gradient (aids in higher bedload)</a:t>
            </a:r>
          </a:p>
          <a:p>
            <a:pPr lvl="1" algn="l" rtl="0">
              <a:lnSpc>
                <a:spcPct val="90000"/>
              </a:lnSpc>
            </a:pPr>
            <a:r>
              <a:rPr lang="en-US" altLang="en-US" dirty="0"/>
              <a:t>Relative ease of bank erosion</a:t>
            </a:r>
          </a:p>
          <a:p>
            <a:pPr algn="l" rtl="0">
              <a:lnSpc>
                <a:spcPct val="90000"/>
              </a:lnSpc>
            </a:pPr>
            <a:r>
              <a:rPr lang="en-US" altLang="en-US" dirty="0"/>
              <a:t>Grain size</a:t>
            </a:r>
          </a:p>
          <a:p>
            <a:pPr lvl="1" algn="l" rtl="0">
              <a:lnSpc>
                <a:spcPct val="90000"/>
              </a:lnSpc>
            </a:pPr>
            <a:r>
              <a:rPr lang="en-US" altLang="en-US" dirty="0"/>
              <a:t>Gravels most common</a:t>
            </a:r>
          </a:p>
          <a:p>
            <a:pPr lvl="1" algn="l" rtl="0">
              <a:lnSpc>
                <a:spcPct val="90000"/>
              </a:lnSpc>
            </a:pPr>
            <a:r>
              <a:rPr lang="en-US" altLang="en-US" dirty="0"/>
              <a:t>Can braid fines if discharge is high and banks are weak</a:t>
            </a:r>
          </a:p>
          <a:p>
            <a:pPr algn="l" rtl="0"/>
            <a:endParaRPr lang="en-US" dirty="0"/>
          </a:p>
        </p:txBody>
      </p:sp>
    </p:spTree>
    <p:extLst>
      <p:ext uri="{BB962C8B-B14F-4D97-AF65-F5344CB8AC3E}">
        <p14:creationId xmlns:p14="http://schemas.microsoft.com/office/powerpoint/2010/main" val="2316907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Arial" pitchFamily="34" charset="0"/>
                <a:cs typeface="Arial" pitchFamily="34" charset="0"/>
              </a:rPr>
              <a:t>4. Braided </a:t>
            </a:r>
            <a:r>
              <a:rPr lang="en-US" sz="3200" dirty="0" smtClean="0">
                <a:latin typeface="Arial" pitchFamily="34" charset="0"/>
                <a:cs typeface="Arial" pitchFamily="34" charset="0"/>
              </a:rPr>
              <a:t>river</a:t>
            </a:r>
            <a:endParaRPr lang="ar-EG" sz="3200" dirty="0"/>
          </a:p>
        </p:txBody>
      </p:sp>
      <p:sp>
        <p:nvSpPr>
          <p:cNvPr id="4" name="Date Placeholder 3"/>
          <p:cNvSpPr>
            <a:spLocks noGrp="1"/>
          </p:cNvSpPr>
          <p:nvPr>
            <p:ph type="dt" sz="half" idx="10"/>
          </p:nvPr>
        </p:nvSpPr>
        <p:spPr/>
        <p:txBody>
          <a:bodyPr/>
          <a:lstStyle/>
          <a:p>
            <a:r>
              <a:rPr lang="en-US" dirty="0"/>
              <a:t>G336</a:t>
            </a:r>
          </a:p>
        </p:txBody>
      </p:sp>
      <p:sp>
        <p:nvSpPr>
          <p:cNvPr id="5" name="Footer Placeholder 4"/>
          <p:cNvSpPr>
            <a:spLocks noGrp="1"/>
          </p:cNvSpPr>
          <p:nvPr>
            <p:ph type="ftr" sz="quarter" idx="11"/>
          </p:nvPr>
        </p:nvSpPr>
        <p:spPr/>
        <p:txBody>
          <a:bodyPr/>
          <a:lstStyle/>
          <a:p>
            <a:r>
              <a:rPr lang="en-US"/>
              <a:t>DSRG</a:t>
            </a:r>
            <a:endParaRPr lang="en-US" dirty="0"/>
          </a:p>
        </p:txBody>
      </p:sp>
      <p:sp>
        <p:nvSpPr>
          <p:cNvPr id="6" name="Content Placeholder 5">
            <a:extLst>
              <a:ext uri="{FF2B5EF4-FFF2-40B4-BE49-F238E27FC236}">
                <a16:creationId xmlns="" xmlns:a16="http://schemas.microsoft.com/office/drawing/2014/main" id="{D760C4DD-63FC-4AE1-8FF4-41B6F326B82F}"/>
              </a:ext>
            </a:extLst>
          </p:cNvPr>
          <p:cNvSpPr>
            <a:spLocks noGrp="1"/>
          </p:cNvSpPr>
          <p:nvPr>
            <p:ph idx="1"/>
          </p:nvPr>
        </p:nvSpPr>
        <p:spPr/>
        <p:txBody>
          <a:bodyPr/>
          <a:lstStyle/>
          <a:p>
            <a:endParaRPr lang="en-US"/>
          </a:p>
        </p:txBody>
      </p:sp>
      <p:pic>
        <p:nvPicPr>
          <p:cNvPr id="8" name="Picture 2">
            <a:extLst>
              <a:ext uri="{FF2B5EF4-FFF2-40B4-BE49-F238E27FC236}">
                <a16:creationId xmlns="" xmlns:a16="http://schemas.microsoft.com/office/drawing/2014/main" id="{4518CC02-608D-4E99-97B1-E052FB526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778352"/>
            <a:ext cx="7924800" cy="6014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2996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Arial" pitchFamily="34" charset="0"/>
                <a:cs typeface="Arial" pitchFamily="34" charset="0"/>
              </a:rPr>
              <a:t>4. Braided </a:t>
            </a:r>
            <a:r>
              <a:rPr lang="en-US" sz="3200" dirty="0" smtClean="0">
                <a:latin typeface="Arial" pitchFamily="34" charset="0"/>
                <a:cs typeface="Arial" pitchFamily="34" charset="0"/>
              </a:rPr>
              <a:t>river</a:t>
            </a:r>
            <a:endParaRPr lang="ar-EG" sz="3200" dirty="0"/>
          </a:p>
        </p:txBody>
      </p:sp>
      <p:sp>
        <p:nvSpPr>
          <p:cNvPr id="4" name="Date Placeholder 3"/>
          <p:cNvSpPr>
            <a:spLocks noGrp="1"/>
          </p:cNvSpPr>
          <p:nvPr>
            <p:ph type="dt" sz="half" idx="10"/>
          </p:nvPr>
        </p:nvSpPr>
        <p:spPr/>
        <p:txBody>
          <a:bodyPr/>
          <a:lstStyle/>
          <a:p>
            <a:r>
              <a:rPr lang="en-US" dirty="0"/>
              <a:t>G336</a:t>
            </a:r>
          </a:p>
        </p:txBody>
      </p:sp>
      <p:sp>
        <p:nvSpPr>
          <p:cNvPr id="5" name="Footer Placeholder 4"/>
          <p:cNvSpPr>
            <a:spLocks noGrp="1"/>
          </p:cNvSpPr>
          <p:nvPr>
            <p:ph type="ftr" sz="quarter" idx="11"/>
          </p:nvPr>
        </p:nvSpPr>
        <p:spPr/>
        <p:txBody>
          <a:bodyPr/>
          <a:lstStyle/>
          <a:p>
            <a:r>
              <a:rPr lang="en-US"/>
              <a:t>DSRG</a:t>
            </a:r>
            <a:endParaRPr lang="en-US" dirty="0"/>
          </a:p>
        </p:txBody>
      </p:sp>
      <p:sp>
        <p:nvSpPr>
          <p:cNvPr id="6" name="Content Placeholder 5">
            <a:extLst>
              <a:ext uri="{FF2B5EF4-FFF2-40B4-BE49-F238E27FC236}">
                <a16:creationId xmlns="" xmlns:a16="http://schemas.microsoft.com/office/drawing/2014/main" id="{D760C4DD-63FC-4AE1-8FF4-41B6F326B82F}"/>
              </a:ext>
            </a:extLst>
          </p:cNvPr>
          <p:cNvSpPr>
            <a:spLocks noGrp="1"/>
          </p:cNvSpPr>
          <p:nvPr>
            <p:ph idx="1"/>
          </p:nvPr>
        </p:nvSpPr>
        <p:spPr>
          <a:xfrm>
            <a:off x="831021" y="990600"/>
            <a:ext cx="3437384" cy="5135563"/>
          </a:xfrm>
        </p:spPr>
        <p:txBody>
          <a:bodyPr/>
          <a:lstStyle/>
          <a:p>
            <a:pPr algn="l" rtl="0">
              <a:spcBef>
                <a:spcPct val="0"/>
              </a:spcBef>
            </a:pPr>
            <a:r>
              <a:rPr lang="en-CA" altLang="en-US" sz="1800" dirty="0">
                <a:latin typeface="+mj-lt"/>
              </a:rPr>
              <a:t>The braided river facies sequence consists of:</a:t>
            </a:r>
          </a:p>
          <a:p>
            <a:pPr algn="l" rtl="0">
              <a:spcBef>
                <a:spcPct val="0"/>
              </a:spcBef>
            </a:pPr>
            <a:endParaRPr lang="en-CA" altLang="en-US" sz="1800" dirty="0">
              <a:latin typeface="+mj-lt"/>
            </a:endParaRPr>
          </a:p>
          <a:p>
            <a:pPr algn="l" rtl="0">
              <a:spcBef>
                <a:spcPct val="0"/>
              </a:spcBef>
            </a:pPr>
            <a:r>
              <a:rPr lang="en-CA" altLang="en-US" sz="1800" dirty="0">
                <a:latin typeface="+mj-lt"/>
              </a:rPr>
              <a:t> alternating channel L-bars (longitudinal bars) comprised of gravels and T-bars (transverse bars) comprised of cross-bedded sands.</a:t>
            </a:r>
          </a:p>
          <a:p>
            <a:pPr algn="l" rtl="0">
              <a:spcBef>
                <a:spcPct val="0"/>
              </a:spcBef>
            </a:pPr>
            <a:endParaRPr lang="en-CA" altLang="en-US" sz="1800" dirty="0">
              <a:latin typeface="+mj-lt"/>
            </a:endParaRPr>
          </a:p>
          <a:p>
            <a:pPr algn="l" rtl="0">
              <a:spcBef>
                <a:spcPct val="0"/>
              </a:spcBef>
            </a:pPr>
            <a:r>
              <a:rPr lang="en-CA" altLang="en-US" sz="1800" dirty="0">
                <a:latin typeface="+mj-lt"/>
              </a:rPr>
              <a:t> Braided rivers have no true flood plain; channel deposits typically occupy the entire valley floor over time.</a:t>
            </a:r>
          </a:p>
          <a:p>
            <a:pPr algn="l" rtl="0"/>
            <a:endParaRPr lang="en-US" sz="2000" dirty="0"/>
          </a:p>
        </p:txBody>
      </p:sp>
      <p:pic>
        <p:nvPicPr>
          <p:cNvPr id="7" name="Picture 2" descr="Figure 18, Braided River Sequence">
            <a:extLst>
              <a:ext uri="{FF2B5EF4-FFF2-40B4-BE49-F238E27FC236}">
                <a16:creationId xmlns="" xmlns:a16="http://schemas.microsoft.com/office/drawing/2014/main" id="{24724FAE-86B2-4187-9BA9-6C888E5621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5526" y="940296"/>
            <a:ext cx="4855556" cy="572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3084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Arial" pitchFamily="34" charset="0"/>
                <a:cs typeface="Arial" pitchFamily="34" charset="0"/>
              </a:rPr>
              <a:t>4. Braided </a:t>
            </a:r>
            <a:r>
              <a:rPr lang="en-US" sz="3200" dirty="0" smtClean="0">
                <a:latin typeface="Arial" pitchFamily="34" charset="0"/>
                <a:cs typeface="Arial" pitchFamily="34" charset="0"/>
              </a:rPr>
              <a:t>river</a:t>
            </a:r>
            <a:endParaRPr lang="ar-EG" sz="3200" dirty="0"/>
          </a:p>
        </p:txBody>
      </p:sp>
      <p:sp>
        <p:nvSpPr>
          <p:cNvPr id="4" name="Date Placeholder 3"/>
          <p:cNvSpPr>
            <a:spLocks noGrp="1"/>
          </p:cNvSpPr>
          <p:nvPr>
            <p:ph type="dt" sz="half" idx="10"/>
          </p:nvPr>
        </p:nvSpPr>
        <p:spPr/>
        <p:txBody>
          <a:bodyPr/>
          <a:lstStyle/>
          <a:p>
            <a:r>
              <a:rPr lang="en-US" dirty="0"/>
              <a:t>G336</a:t>
            </a:r>
          </a:p>
        </p:txBody>
      </p:sp>
      <p:sp>
        <p:nvSpPr>
          <p:cNvPr id="5" name="Footer Placeholder 4"/>
          <p:cNvSpPr>
            <a:spLocks noGrp="1"/>
          </p:cNvSpPr>
          <p:nvPr>
            <p:ph type="ftr" sz="quarter" idx="11"/>
          </p:nvPr>
        </p:nvSpPr>
        <p:spPr/>
        <p:txBody>
          <a:bodyPr/>
          <a:lstStyle/>
          <a:p>
            <a:r>
              <a:rPr lang="en-US"/>
              <a:t>DSRG</a:t>
            </a:r>
            <a:endParaRPr lang="en-US" dirty="0"/>
          </a:p>
        </p:txBody>
      </p:sp>
      <p:sp>
        <p:nvSpPr>
          <p:cNvPr id="8" name="Content Placeholder 7">
            <a:extLst>
              <a:ext uri="{FF2B5EF4-FFF2-40B4-BE49-F238E27FC236}">
                <a16:creationId xmlns="" xmlns:a16="http://schemas.microsoft.com/office/drawing/2014/main" id="{D5D836DC-7304-4C34-AF82-1C2E9A8DA6B7}"/>
              </a:ext>
            </a:extLst>
          </p:cNvPr>
          <p:cNvSpPr>
            <a:spLocks noGrp="1"/>
          </p:cNvSpPr>
          <p:nvPr>
            <p:ph idx="1"/>
          </p:nvPr>
        </p:nvSpPr>
        <p:spPr/>
        <p:txBody>
          <a:bodyPr/>
          <a:lstStyle/>
          <a:p>
            <a:endParaRPr lang="en-US" dirty="0"/>
          </a:p>
        </p:txBody>
      </p:sp>
      <p:pic>
        <p:nvPicPr>
          <p:cNvPr id="9" name="Picture 1">
            <a:extLst>
              <a:ext uri="{FF2B5EF4-FFF2-40B4-BE49-F238E27FC236}">
                <a16:creationId xmlns="" xmlns:a16="http://schemas.microsoft.com/office/drawing/2014/main" id="{15222432-C801-422D-A930-3C17BCBBF8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562" y="802845"/>
            <a:ext cx="7620000" cy="611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3421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Arial" pitchFamily="34" charset="0"/>
                <a:cs typeface="Arial" pitchFamily="34" charset="0"/>
              </a:rPr>
              <a:t>4. Braided River</a:t>
            </a:r>
            <a:endParaRPr lang="ar-EG" sz="3200" dirty="0"/>
          </a:p>
        </p:txBody>
      </p:sp>
      <p:sp>
        <p:nvSpPr>
          <p:cNvPr id="4" name="Date Placeholder 3"/>
          <p:cNvSpPr>
            <a:spLocks noGrp="1"/>
          </p:cNvSpPr>
          <p:nvPr>
            <p:ph type="dt" sz="half" idx="10"/>
          </p:nvPr>
        </p:nvSpPr>
        <p:spPr/>
        <p:txBody>
          <a:bodyPr/>
          <a:lstStyle/>
          <a:p>
            <a:r>
              <a:rPr lang="en-US" dirty="0"/>
              <a:t>G336</a:t>
            </a:r>
          </a:p>
        </p:txBody>
      </p:sp>
      <p:sp>
        <p:nvSpPr>
          <p:cNvPr id="5" name="Footer Placeholder 4"/>
          <p:cNvSpPr>
            <a:spLocks noGrp="1"/>
          </p:cNvSpPr>
          <p:nvPr>
            <p:ph type="ftr" sz="quarter" idx="11"/>
          </p:nvPr>
        </p:nvSpPr>
        <p:spPr/>
        <p:txBody>
          <a:bodyPr/>
          <a:lstStyle/>
          <a:p>
            <a:r>
              <a:rPr lang="en-US"/>
              <a:t>DSRG</a:t>
            </a:r>
            <a:endParaRPr lang="en-US" dirty="0"/>
          </a:p>
        </p:txBody>
      </p:sp>
      <p:pic>
        <p:nvPicPr>
          <p:cNvPr id="7" name="Picture 2">
            <a:extLst>
              <a:ext uri="{FF2B5EF4-FFF2-40B4-BE49-F238E27FC236}">
                <a16:creationId xmlns="" xmlns:a16="http://schemas.microsoft.com/office/drawing/2014/main" id="{1E9825FF-EC51-41A0-828C-8878456F7D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67" t="3215" r="9701" b="2161"/>
          <a:stretch/>
        </p:blipFill>
        <p:spPr bwMode="auto">
          <a:xfrm>
            <a:off x="1223628" y="836712"/>
            <a:ext cx="6696744" cy="6013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2315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Arial" pitchFamily="34" charset="0"/>
                <a:cs typeface="Arial" pitchFamily="34" charset="0"/>
              </a:rPr>
              <a:t>4. Braided </a:t>
            </a:r>
            <a:r>
              <a:rPr lang="en-US" sz="3200" dirty="0" smtClean="0">
                <a:latin typeface="Arial" pitchFamily="34" charset="0"/>
                <a:cs typeface="Arial" pitchFamily="34" charset="0"/>
              </a:rPr>
              <a:t>river</a:t>
            </a:r>
            <a:endParaRPr lang="ar-EG" sz="3200" dirty="0"/>
          </a:p>
        </p:txBody>
      </p:sp>
      <p:sp>
        <p:nvSpPr>
          <p:cNvPr id="4" name="Date Placeholder 3"/>
          <p:cNvSpPr>
            <a:spLocks noGrp="1"/>
          </p:cNvSpPr>
          <p:nvPr>
            <p:ph type="dt" sz="half" idx="10"/>
          </p:nvPr>
        </p:nvSpPr>
        <p:spPr/>
        <p:txBody>
          <a:bodyPr/>
          <a:lstStyle/>
          <a:p>
            <a:r>
              <a:rPr lang="en-US" dirty="0"/>
              <a:t>G336</a:t>
            </a:r>
          </a:p>
        </p:txBody>
      </p:sp>
      <p:sp>
        <p:nvSpPr>
          <p:cNvPr id="5" name="Footer Placeholder 4"/>
          <p:cNvSpPr>
            <a:spLocks noGrp="1"/>
          </p:cNvSpPr>
          <p:nvPr>
            <p:ph type="ftr" sz="quarter" idx="11"/>
          </p:nvPr>
        </p:nvSpPr>
        <p:spPr/>
        <p:txBody>
          <a:bodyPr/>
          <a:lstStyle/>
          <a:p>
            <a:r>
              <a:rPr lang="en-US"/>
              <a:t>DSRG</a:t>
            </a:r>
            <a:endParaRPr lang="en-US" dirty="0"/>
          </a:p>
        </p:txBody>
      </p:sp>
      <p:pic>
        <p:nvPicPr>
          <p:cNvPr id="9" name="Picture 1">
            <a:extLst>
              <a:ext uri="{FF2B5EF4-FFF2-40B4-BE49-F238E27FC236}">
                <a16:creationId xmlns="" xmlns:a16="http://schemas.microsoft.com/office/drawing/2014/main" id="{89C8D225-EB58-4617-B4FE-C8F3E2CACF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81844"/>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643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Arial" pitchFamily="34" charset="0"/>
                <a:cs typeface="Arial" pitchFamily="34" charset="0"/>
              </a:rPr>
              <a:t>5. Meandering </a:t>
            </a:r>
            <a:r>
              <a:rPr lang="en-US" sz="3200" dirty="0" smtClean="0">
                <a:latin typeface="Arial" pitchFamily="34" charset="0"/>
                <a:cs typeface="Arial" pitchFamily="34" charset="0"/>
              </a:rPr>
              <a:t>river</a:t>
            </a:r>
            <a:endParaRPr lang="ar-EG" sz="3200" dirty="0"/>
          </a:p>
        </p:txBody>
      </p:sp>
      <p:sp>
        <p:nvSpPr>
          <p:cNvPr id="4" name="Date Placeholder 3"/>
          <p:cNvSpPr>
            <a:spLocks noGrp="1"/>
          </p:cNvSpPr>
          <p:nvPr>
            <p:ph type="dt" sz="half" idx="10"/>
          </p:nvPr>
        </p:nvSpPr>
        <p:spPr/>
        <p:txBody>
          <a:bodyPr/>
          <a:lstStyle/>
          <a:p>
            <a:r>
              <a:rPr lang="en-US" dirty="0"/>
              <a:t>G336</a:t>
            </a:r>
          </a:p>
        </p:txBody>
      </p:sp>
      <p:sp>
        <p:nvSpPr>
          <p:cNvPr id="5" name="Footer Placeholder 4"/>
          <p:cNvSpPr>
            <a:spLocks noGrp="1"/>
          </p:cNvSpPr>
          <p:nvPr>
            <p:ph type="ftr" sz="quarter" idx="11"/>
          </p:nvPr>
        </p:nvSpPr>
        <p:spPr/>
        <p:txBody>
          <a:bodyPr/>
          <a:lstStyle/>
          <a:p>
            <a:r>
              <a:rPr lang="en-US"/>
              <a:t>DSRG</a:t>
            </a:r>
            <a:endParaRPr lang="en-US" dirty="0"/>
          </a:p>
        </p:txBody>
      </p:sp>
      <p:pic>
        <p:nvPicPr>
          <p:cNvPr id="16388" name="Picture 4" descr="ÙØªÙØ¬Ø© Ø¨Ø­Ø« Ø§ÙØµÙØ± Ø¹Ù âªbraided systemâ¬â">
            <a:extLst>
              <a:ext uri="{FF2B5EF4-FFF2-40B4-BE49-F238E27FC236}">
                <a16:creationId xmlns="" xmlns:a16="http://schemas.microsoft.com/office/drawing/2014/main" id="{572630D6-0356-4E3C-BAEC-748DF65412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6300"/>
          <a:stretch/>
        </p:blipFill>
        <p:spPr bwMode="auto">
          <a:xfrm>
            <a:off x="844557" y="2996952"/>
            <a:ext cx="7972278" cy="2309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515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Arial" pitchFamily="34" charset="0"/>
                <a:cs typeface="Arial" pitchFamily="34" charset="0"/>
              </a:rPr>
              <a:t>5. Meandering </a:t>
            </a:r>
            <a:r>
              <a:rPr lang="en-US" sz="3200" dirty="0" smtClean="0">
                <a:latin typeface="Arial" pitchFamily="34" charset="0"/>
                <a:cs typeface="Arial" pitchFamily="34" charset="0"/>
              </a:rPr>
              <a:t>river</a:t>
            </a:r>
            <a:endParaRPr lang="ar-EG" sz="3200" dirty="0"/>
          </a:p>
        </p:txBody>
      </p:sp>
      <p:sp>
        <p:nvSpPr>
          <p:cNvPr id="4" name="Date Placeholder 3"/>
          <p:cNvSpPr>
            <a:spLocks noGrp="1"/>
          </p:cNvSpPr>
          <p:nvPr>
            <p:ph type="dt" sz="half" idx="10"/>
          </p:nvPr>
        </p:nvSpPr>
        <p:spPr/>
        <p:txBody>
          <a:bodyPr/>
          <a:lstStyle/>
          <a:p>
            <a:r>
              <a:rPr lang="en-US" dirty="0"/>
              <a:t>G336</a:t>
            </a:r>
          </a:p>
        </p:txBody>
      </p:sp>
      <p:sp>
        <p:nvSpPr>
          <p:cNvPr id="5" name="Footer Placeholder 4"/>
          <p:cNvSpPr>
            <a:spLocks noGrp="1"/>
          </p:cNvSpPr>
          <p:nvPr>
            <p:ph type="ftr" sz="quarter" idx="11"/>
          </p:nvPr>
        </p:nvSpPr>
        <p:spPr/>
        <p:txBody>
          <a:bodyPr/>
          <a:lstStyle/>
          <a:p>
            <a:r>
              <a:rPr lang="en-US"/>
              <a:t>DSRG</a:t>
            </a:r>
            <a:endParaRPr lang="en-US" dirty="0"/>
          </a:p>
        </p:txBody>
      </p:sp>
      <p:sp>
        <p:nvSpPr>
          <p:cNvPr id="7" name="Content Placeholder 6">
            <a:extLst>
              <a:ext uri="{FF2B5EF4-FFF2-40B4-BE49-F238E27FC236}">
                <a16:creationId xmlns="" xmlns:a16="http://schemas.microsoft.com/office/drawing/2014/main" id="{82EC0ACA-220E-47CA-9905-5EDD8D896AB2}"/>
              </a:ext>
            </a:extLst>
          </p:cNvPr>
          <p:cNvSpPr>
            <a:spLocks noGrp="1"/>
          </p:cNvSpPr>
          <p:nvPr>
            <p:ph idx="1"/>
          </p:nvPr>
        </p:nvSpPr>
        <p:spPr/>
        <p:txBody>
          <a:bodyPr/>
          <a:lstStyle/>
          <a:p>
            <a:pPr algn="l" rtl="0">
              <a:lnSpc>
                <a:spcPct val="90000"/>
              </a:lnSpc>
            </a:pPr>
            <a:r>
              <a:rPr lang="en-US" altLang="en-US" dirty="0"/>
              <a:t>Point bars dominate</a:t>
            </a:r>
          </a:p>
          <a:p>
            <a:pPr algn="l" rtl="0">
              <a:lnSpc>
                <a:spcPct val="90000"/>
              </a:lnSpc>
            </a:pPr>
            <a:r>
              <a:rPr lang="en-US" altLang="en-US" sz="2000" dirty="0"/>
              <a:t>Major process of sedimentation in meandering rivers</a:t>
            </a:r>
          </a:p>
          <a:p>
            <a:pPr lvl="1" algn="l" rtl="0">
              <a:lnSpc>
                <a:spcPct val="90000"/>
              </a:lnSpc>
            </a:pPr>
            <a:r>
              <a:rPr lang="en-US" altLang="en-US" sz="2000" dirty="0"/>
              <a:t>Usually that which is preserved</a:t>
            </a:r>
          </a:p>
          <a:p>
            <a:pPr lvl="1" algn="l" rtl="0">
              <a:lnSpc>
                <a:spcPct val="90000"/>
              </a:lnSpc>
            </a:pPr>
            <a:r>
              <a:rPr lang="en-US" altLang="en-US" sz="2000" dirty="0"/>
              <a:t>Thickness may equal depth of river</a:t>
            </a:r>
          </a:p>
          <a:p>
            <a:pPr lvl="2" algn="l" rtl="0">
              <a:lnSpc>
                <a:spcPct val="90000"/>
              </a:lnSpc>
            </a:pPr>
            <a:r>
              <a:rPr lang="en-US" altLang="en-US" sz="1800" dirty="0"/>
              <a:t>Mississippi River= 20-25 m (Fisk, 1944, 1947)</a:t>
            </a:r>
          </a:p>
          <a:p>
            <a:pPr algn="l" rtl="0">
              <a:lnSpc>
                <a:spcPct val="90000"/>
              </a:lnSpc>
            </a:pPr>
            <a:r>
              <a:rPr lang="en-US" altLang="en-US" sz="2000" dirty="0"/>
              <a:t>Lateral migration of point bar (and river!) during flooding</a:t>
            </a:r>
          </a:p>
          <a:p>
            <a:pPr lvl="1" algn="l" rtl="0">
              <a:lnSpc>
                <a:spcPct val="90000"/>
              </a:lnSpc>
            </a:pPr>
            <a:r>
              <a:rPr lang="en-US" altLang="en-US" sz="2000" dirty="0"/>
              <a:t>But the channel width is maintained (erosion= deposition)</a:t>
            </a:r>
          </a:p>
          <a:p>
            <a:pPr lvl="1" algn="l" rtl="0">
              <a:lnSpc>
                <a:spcPct val="90000"/>
              </a:lnSpc>
            </a:pPr>
            <a:r>
              <a:rPr lang="en-US" altLang="en-US" sz="2000" dirty="0"/>
              <a:t>Generally fining upward</a:t>
            </a:r>
          </a:p>
          <a:p>
            <a:pPr lvl="2" algn="l" rtl="0">
              <a:lnSpc>
                <a:spcPct val="90000"/>
              </a:lnSpc>
            </a:pPr>
            <a:r>
              <a:rPr lang="en-US" altLang="en-US" sz="1800" dirty="0"/>
              <a:t>Deposition</a:t>
            </a:r>
          </a:p>
          <a:p>
            <a:pPr lvl="3" algn="l" rtl="0">
              <a:lnSpc>
                <a:spcPct val="90000"/>
              </a:lnSpc>
            </a:pPr>
            <a:r>
              <a:rPr lang="en-US" altLang="en-US" sz="1600" dirty="0"/>
              <a:t> channel lag at base and mud drape on top</a:t>
            </a:r>
          </a:p>
          <a:p>
            <a:pPr lvl="2" algn="l" rtl="0">
              <a:lnSpc>
                <a:spcPct val="90000"/>
              </a:lnSpc>
            </a:pPr>
            <a:r>
              <a:rPr lang="en-US" altLang="en-US" sz="1800" dirty="0"/>
              <a:t>Preservation</a:t>
            </a:r>
          </a:p>
          <a:p>
            <a:pPr lvl="3" algn="l" rtl="0">
              <a:lnSpc>
                <a:spcPct val="90000"/>
              </a:lnSpc>
            </a:pPr>
            <a:r>
              <a:rPr lang="en-US" altLang="en-US" sz="1600" dirty="0"/>
              <a:t>Fines at top eroded</a:t>
            </a:r>
            <a:endParaRPr lang="en-US" altLang="en-US" sz="2000" dirty="0"/>
          </a:p>
          <a:p>
            <a:pPr algn="l" rtl="0"/>
            <a:endParaRPr lang="en-US" dirty="0"/>
          </a:p>
        </p:txBody>
      </p:sp>
    </p:spTree>
    <p:extLst>
      <p:ext uri="{BB962C8B-B14F-4D97-AF65-F5344CB8AC3E}">
        <p14:creationId xmlns:p14="http://schemas.microsoft.com/office/powerpoint/2010/main" val="775332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e Placeholder 3"/>
          <p:cNvSpPr>
            <a:spLocks noGrp="1"/>
          </p:cNvSpPr>
          <p:nvPr>
            <p:ph type="dt" sz="half" idx="10"/>
          </p:nvPr>
        </p:nvSpPr>
        <p:spPr>
          <a:xfrm>
            <a:off x="6705600" y="6477000"/>
            <a:ext cx="2133600" cy="244475"/>
          </a:xfrm>
        </p:spPr>
        <p:txBody>
          <a:bodyPr/>
          <a:lstStyle/>
          <a:p>
            <a:r>
              <a:rPr lang="en-US" dirty="0"/>
              <a:t>G336</a:t>
            </a:r>
          </a:p>
        </p:txBody>
      </p:sp>
      <p:sp>
        <p:nvSpPr>
          <p:cNvPr id="24" name="Footer Placeholder 4"/>
          <p:cNvSpPr>
            <a:spLocks noGrp="1"/>
          </p:cNvSpPr>
          <p:nvPr>
            <p:ph type="ftr" sz="quarter" idx="11"/>
          </p:nvPr>
        </p:nvSpPr>
        <p:spPr>
          <a:xfrm>
            <a:off x="152400" y="6477000"/>
            <a:ext cx="2895600" cy="381000"/>
          </a:xfrm>
        </p:spPr>
        <p:txBody>
          <a:bodyPr/>
          <a:lstStyle/>
          <a:p>
            <a:r>
              <a:rPr lang="en-US" dirty="0"/>
              <a:t>DSRG</a:t>
            </a:r>
          </a:p>
        </p:txBody>
      </p:sp>
      <p:sp>
        <p:nvSpPr>
          <p:cNvPr id="115714" name="Rectangle 2"/>
          <p:cNvSpPr>
            <a:spLocks noGrp="1" noChangeArrowheads="1"/>
          </p:cNvSpPr>
          <p:nvPr>
            <p:ph type="title"/>
          </p:nvPr>
        </p:nvSpPr>
        <p:spPr>
          <a:xfrm>
            <a:off x="914400" y="107950"/>
            <a:ext cx="7315200" cy="563563"/>
          </a:xfrm>
        </p:spPr>
        <p:txBody>
          <a:bodyPr/>
          <a:lstStyle/>
          <a:p>
            <a:r>
              <a:rPr lang="en-US" sz="3200" dirty="0">
                <a:latin typeface="Arial" pitchFamily="34" charset="0"/>
                <a:cs typeface="Arial" pitchFamily="34" charset="0"/>
              </a:rPr>
              <a:t>Outline</a:t>
            </a:r>
          </a:p>
        </p:txBody>
      </p:sp>
      <p:grpSp>
        <p:nvGrpSpPr>
          <p:cNvPr id="11" name="Group 10"/>
          <p:cNvGrpSpPr/>
          <p:nvPr/>
        </p:nvGrpSpPr>
        <p:grpSpPr>
          <a:xfrm>
            <a:off x="2057400" y="1154534"/>
            <a:ext cx="5947162" cy="4578722"/>
            <a:chOff x="2057400" y="1154534"/>
            <a:chExt cx="5105400" cy="3930650"/>
          </a:xfrm>
        </p:grpSpPr>
        <p:grpSp>
          <p:nvGrpSpPr>
            <p:cNvPr id="4" name="Group 3"/>
            <p:cNvGrpSpPr/>
            <p:nvPr/>
          </p:nvGrpSpPr>
          <p:grpSpPr>
            <a:xfrm>
              <a:off x="2057400" y="1154534"/>
              <a:ext cx="5105400" cy="555625"/>
              <a:chOff x="2057400" y="1154534"/>
              <a:chExt cx="5105400" cy="555625"/>
            </a:xfrm>
          </p:grpSpPr>
          <p:sp>
            <p:nvSpPr>
              <p:cNvPr id="115969" name="Rectangle 257"/>
              <p:cNvSpPr>
                <a:spLocks noChangeArrowheads="1"/>
              </p:cNvSpPr>
              <p:nvPr/>
            </p:nvSpPr>
            <p:spPr bwMode="gray">
              <a:xfrm rot="3419336">
                <a:off x="2078037" y="1133897"/>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ar-EG"/>
              </a:p>
            </p:txBody>
          </p:sp>
          <p:sp>
            <p:nvSpPr>
              <p:cNvPr id="115968" name="Line 256"/>
              <p:cNvSpPr>
                <a:spLocks noChangeShapeType="1"/>
              </p:cNvSpPr>
              <p:nvPr/>
            </p:nvSpPr>
            <p:spPr bwMode="gray">
              <a:xfrm>
                <a:off x="2362200" y="1710159"/>
                <a:ext cx="480060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15970" name="Text Box 258"/>
              <p:cNvSpPr txBox="1">
                <a:spLocks noChangeArrowheads="1"/>
              </p:cNvSpPr>
              <p:nvPr/>
            </p:nvSpPr>
            <p:spPr bwMode="gray">
              <a:xfrm>
                <a:off x="2987824" y="1221209"/>
                <a:ext cx="1877295" cy="396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dirty="0">
                    <a:latin typeface="Arial" pitchFamily="34" charset="0"/>
                  </a:rPr>
                  <a:t>Fluvial </a:t>
                </a:r>
                <a:r>
                  <a:rPr lang="en-US" sz="2400" dirty="0" smtClean="0">
                    <a:latin typeface="Arial" pitchFamily="34" charset="0"/>
                  </a:rPr>
                  <a:t>system</a:t>
                </a:r>
                <a:endParaRPr lang="en-US" sz="2400" dirty="0">
                  <a:latin typeface="Arial" pitchFamily="34" charset="0"/>
                </a:endParaRPr>
              </a:p>
            </p:txBody>
          </p:sp>
          <p:sp>
            <p:nvSpPr>
              <p:cNvPr id="115971" name="Text Box 259"/>
              <p:cNvSpPr txBox="1">
                <a:spLocks noChangeArrowheads="1"/>
              </p:cNvSpPr>
              <p:nvPr/>
            </p:nvSpPr>
            <p:spPr bwMode="gray">
              <a:xfrm>
                <a:off x="2133600" y="1176759"/>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a:solidFill>
                      <a:srgbClr val="FFFFFF"/>
                    </a:solidFill>
                    <a:latin typeface="Arial" pitchFamily="34" charset="0"/>
                  </a:rPr>
                  <a:t>1</a:t>
                </a:r>
              </a:p>
            </p:txBody>
          </p:sp>
        </p:grpSp>
        <p:grpSp>
          <p:nvGrpSpPr>
            <p:cNvPr id="5" name="Group 4"/>
            <p:cNvGrpSpPr/>
            <p:nvPr/>
          </p:nvGrpSpPr>
          <p:grpSpPr>
            <a:xfrm>
              <a:off x="2057400" y="1992734"/>
              <a:ext cx="5105400" cy="555625"/>
              <a:chOff x="2057400" y="1992734"/>
              <a:chExt cx="5105400" cy="555625"/>
            </a:xfrm>
          </p:grpSpPr>
          <p:sp>
            <p:nvSpPr>
              <p:cNvPr id="115972" name="Line 260"/>
              <p:cNvSpPr>
                <a:spLocks noChangeShapeType="1"/>
              </p:cNvSpPr>
              <p:nvPr/>
            </p:nvSpPr>
            <p:spPr bwMode="gray">
              <a:xfrm>
                <a:off x="2362200" y="2548359"/>
                <a:ext cx="480060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15973" name="Rectangle 261"/>
              <p:cNvSpPr>
                <a:spLocks noChangeArrowheads="1"/>
              </p:cNvSpPr>
              <p:nvPr/>
            </p:nvSpPr>
            <p:spPr bwMode="gray">
              <a:xfrm rot="3419336">
                <a:off x="2078037" y="1972097"/>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ar-EG"/>
              </a:p>
            </p:txBody>
          </p:sp>
          <p:sp>
            <p:nvSpPr>
              <p:cNvPr id="115974" name="Text Box 262"/>
              <p:cNvSpPr txBox="1">
                <a:spLocks noChangeArrowheads="1"/>
              </p:cNvSpPr>
              <p:nvPr/>
            </p:nvSpPr>
            <p:spPr bwMode="gray">
              <a:xfrm>
                <a:off x="2133600" y="2014959"/>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dirty="0">
                    <a:solidFill>
                      <a:srgbClr val="FFFFFF"/>
                    </a:solidFill>
                    <a:latin typeface="Arial" pitchFamily="34" charset="0"/>
                  </a:rPr>
                  <a:t>2</a:t>
                </a:r>
              </a:p>
            </p:txBody>
          </p:sp>
          <p:sp>
            <p:nvSpPr>
              <p:cNvPr id="115981" name="Text Box 269"/>
              <p:cNvSpPr txBox="1">
                <a:spLocks noChangeArrowheads="1"/>
              </p:cNvSpPr>
              <p:nvPr/>
            </p:nvSpPr>
            <p:spPr bwMode="gray">
              <a:xfrm>
                <a:off x="2987824" y="2083222"/>
                <a:ext cx="3070385" cy="396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dirty="0">
                    <a:latin typeface="Arial" pitchFamily="34" charset="0"/>
                  </a:rPr>
                  <a:t>Channel </a:t>
                </a:r>
                <a:r>
                  <a:rPr lang="en-US" sz="2400" dirty="0" err="1">
                    <a:latin typeface="Arial" pitchFamily="34" charset="0"/>
                  </a:rPr>
                  <a:t>c</a:t>
                </a:r>
                <a:r>
                  <a:rPr lang="en-US" sz="2400" dirty="0" err="1" smtClean="0">
                    <a:latin typeface="Arial" pitchFamily="34" charset="0"/>
                  </a:rPr>
                  <a:t>hannel</a:t>
                </a:r>
                <a:r>
                  <a:rPr lang="en-US" sz="2400" dirty="0" smtClean="0">
                    <a:latin typeface="Arial" pitchFamily="34" charset="0"/>
                  </a:rPr>
                  <a:t> pattern</a:t>
                </a:r>
                <a:endParaRPr lang="en-US" sz="2400" dirty="0">
                  <a:latin typeface="Arial" pitchFamily="34" charset="0"/>
                </a:endParaRPr>
              </a:p>
            </p:txBody>
          </p:sp>
        </p:grpSp>
        <p:grpSp>
          <p:nvGrpSpPr>
            <p:cNvPr id="10" name="Group 9"/>
            <p:cNvGrpSpPr/>
            <p:nvPr/>
          </p:nvGrpSpPr>
          <p:grpSpPr>
            <a:xfrm>
              <a:off x="2057400" y="2830934"/>
              <a:ext cx="5105400" cy="555625"/>
              <a:chOff x="2057400" y="2830934"/>
              <a:chExt cx="5105400" cy="555625"/>
            </a:xfrm>
          </p:grpSpPr>
          <p:sp>
            <p:nvSpPr>
              <p:cNvPr id="115976" name="Rectangle 264"/>
              <p:cNvSpPr>
                <a:spLocks noChangeArrowheads="1"/>
              </p:cNvSpPr>
              <p:nvPr/>
            </p:nvSpPr>
            <p:spPr bwMode="gray">
              <a:xfrm rot="3419336">
                <a:off x="2078037" y="2810297"/>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ar-EG"/>
              </a:p>
            </p:txBody>
          </p:sp>
          <p:sp>
            <p:nvSpPr>
              <p:cNvPr id="115975" name="Line 263"/>
              <p:cNvSpPr>
                <a:spLocks noChangeShapeType="1"/>
              </p:cNvSpPr>
              <p:nvPr/>
            </p:nvSpPr>
            <p:spPr bwMode="gray">
              <a:xfrm>
                <a:off x="2363788" y="3384972"/>
                <a:ext cx="4799012" cy="1587"/>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15977" name="Text Box 265"/>
              <p:cNvSpPr txBox="1">
                <a:spLocks noChangeArrowheads="1"/>
              </p:cNvSpPr>
              <p:nvPr/>
            </p:nvSpPr>
            <p:spPr bwMode="gray">
              <a:xfrm>
                <a:off x="2133600" y="2853159"/>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dirty="0">
                    <a:solidFill>
                      <a:srgbClr val="FFFFFF"/>
                    </a:solidFill>
                    <a:latin typeface="Arial" pitchFamily="34" charset="0"/>
                  </a:rPr>
                  <a:t>3</a:t>
                </a:r>
              </a:p>
            </p:txBody>
          </p:sp>
          <p:sp>
            <p:nvSpPr>
              <p:cNvPr id="115982" name="Text Box 270"/>
              <p:cNvSpPr txBox="1">
                <a:spLocks noChangeArrowheads="1"/>
              </p:cNvSpPr>
              <p:nvPr/>
            </p:nvSpPr>
            <p:spPr bwMode="gray">
              <a:xfrm>
                <a:off x="2987824" y="2923009"/>
                <a:ext cx="2481408" cy="396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dirty="0">
                    <a:latin typeface="Arial" pitchFamily="34" charset="0"/>
                  </a:rPr>
                  <a:t>Fluvial </a:t>
                </a:r>
                <a:r>
                  <a:rPr lang="en-US" sz="2400" dirty="0" smtClean="0">
                    <a:latin typeface="Arial" pitchFamily="34" charset="0"/>
                  </a:rPr>
                  <a:t>environment</a:t>
                </a:r>
                <a:endParaRPr lang="en-US" sz="2400" dirty="0">
                  <a:latin typeface="Arial" pitchFamily="34" charset="0"/>
                </a:endParaRPr>
              </a:p>
            </p:txBody>
          </p:sp>
        </p:grpSp>
        <p:grpSp>
          <p:nvGrpSpPr>
            <p:cNvPr id="7" name="Group 6"/>
            <p:cNvGrpSpPr/>
            <p:nvPr/>
          </p:nvGrpSpPr>
          <p:grpSpPr>
            <a:xfrm>
              <a:off x="2057400" y="3669134"/>
              <a:ext cx="5105400" cy="555625"/>
              <a:chOff x="2057400" y="3669134"/>
              <a:chExt cx="5105400" cy="555625"/>
            </a:xfrm>
          </p:grpSpPr>
          <p:sp>
            <p:nvSpPr>
              <p:cNvPr id="115965" name="Line 253"/>
              <p:cNvSpPr>
                <a:spLocks noChangeShapeType="1"/>
              </p:cNvSpPr>
              <p:nvPr/>
            </p:nvSpPr>
            <p:spPr bwMode="gray">
              <a:xfrm>
                <a:off x="2362200" y="4224759"/>
                <a:ext cx="480060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15966" name="Rectangle 254"/>
              <p:cNvSpPr>
                <a:spLocks noChangeArrowheads="1"/>
              </p:cNvSpPr>
              <p:nvPr/>
            </p:nvSpPr>
            <p:spPr bwMode="gray">
              <a:xfrm rot="3419336">
                <a:off x="2078037" y="3648497"/>
                <a:ext cx="479425" cy="520700"/>
              </a:xfrm>
              <a:prstGeom prst="rect">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ar-EG"/>
              </a:p>
            </p:txBody>
          </p:sp>
          <p:sp>
            <p:nvSpPr>
              <p:cNvPr id="115967" name="Text Box 255"/>
              <p:cNvSpPr txBox="1">
                <a:spLocks noChangeArrowheads="1"/>
              </p:cNvSpPr>
              <p:nvPr/>
            </p:nvSpPr>
            <p:spPr bwMode="gray">
              <a:xfrm>
                <a:off x="2133600" y="3691359"/>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a:solidFill>
                      <a:srgbClr val="FFFFFF"/>
                    </a:solidFill>
                    <a:latin typeface="Arial" pitchFamily="34" charset="0"/>
                  </a:rPr>
                  <a:t>4</a:t>
                </a:r>
              </a:p>
            </p:txBody>
          </p:sp>
          <p:sp>
            <p:nvSpPr>
              <p:cNvPr id="115983" name="Text Box 271"/>
              <p:cNvSpPr txBox="1">
                <a:spLocks noChangeArrowheads="1"/>
              </p:cNvSpPr>
              <p:nvPr/>
            </p:nvSpPr>
            <p:spPr bwMode="gray">
              <a:xfrm>
                <a:off x="2987824" y="3764384"/>
                <a:ext cx="3515451" cy="396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400" dirty="0">
                    <a:latin typeface="Arial" pitchFamily="34" charset="0"/>
                  </a:rPr>
                  <a:t>Braided </a:t>
                </a:r>
                <a:r>
                  <a:rPr lang="en-US" sz="2400" dirty="0" smtClean="0">
                    <a:latin typeface="Arial" pitchFamily="34" charset="0"/>
                  </a:rPr>
                  <a:t>river</a:t>
                </a:r>
                <a:endParaRPr lang="en-US" sz="2400" dirty="0">
                  <a:latin typeface="Arial" pitchFamily="34" charset="0"/>
                </a:endParaRPr>
              </a:p>
            </p:txBody>
          </p:sp>
        </p:grpSp>
        <p:grpSp>
          <p:nvGrpSpPr>
            <p:cNvPr id="8" name="Group 7"/>
            <p:cNvGrpSpPr/>
            <p:nvPr/>
          </p:nvGrpSpPr>
          <p:grpSpPr>
            <a:xfrm>
              <a:off x="2057400" y="4529559"/>
              <a:ext cx="5105400" cy="555625"/>
              <a:chOff x="2057400" y="4529559"/>
              <a:chExt cx="5105400" cy="555625"/>
            </a:xfrm>
          </p:grpSpPr>
          <p:sp>
            <p:nvSpPr>
              <p:cNvPr id="115978" name="Line 266"/>
              <p:cNvSpPr>
                <a:spLocks noChangeShapeType="1"/>
              </p:cNvSpPr>
              <p:nvPr/>
            </p:nvSpPr>
            <p:spPr bwMode="gray">
              <a:xfrm>
                <a:off x="2362200" y="5085184"/>
                <a:ext cx="4800600" cy="0"/>
              </a:xfrm>
              <a:prstGeom prst="line">
                <a:avLst/>
              </a:prstGeom>
              <a:noFill/>
              <a:ln w="25400">
                <a:solidFill>
                  <a:schemeClr val="tx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15979" name="Rectangle 267"/>
              <p:cNvSpPr>
                <a:spLocks noChangeArrowheads="1"/>
              </p:cNvSpPr>
              <p:nvPr/>
            </p:nvSpPr>
            <p:spPr bwMode="ltGray">
              <a:xfrm rot="3419336">
                <a:off x="2078037" y="4508922"/>
                <a:ext cx="479425" cy="520700"/>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ar-EG"/>
              </a:p>
            </p:txBody>
          </p:sp>
          <p:sp>
            <p:nvSpPr>
              <p:cNvPr id="115980" name="Text Box 268"/>
              <p:cNvSpPr txBox="1">
                <a:spLocks noChangeArrowheads="1"/>
              </p:cNvSpPr>
              <p:nvPr/>
            </p:nvSpPr>
            <p:spPr bwMode="gray">
              <a:xfrm>
                <a:off x="2133600" y="4551784"/>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dirty="0">
                    <a:solidFill>
                      <a:srgbClr val="FFFFFF"/>
                    </a:solidFill>
                    <a:latin typeface="Arial" pitchFamily="34" charset="0"/>
                  </a:rPr>
                  <a:t>5</a:t>
                </a:r>
              </a:p>
            </p:txBody>
          </p:sp>
          <p:sp>
            <p:nvSpPr>
              <p:cNvPr id="115984" name="Text Box 272"/>
              <p:cNvSpPr txBox="1">
                <a:spLocks noChangeArrowheads="1"/>
              </p:cNvSpPr>
              <p:nvPr/>
            </p:nvSpPr>
            <p:spPr bwMode="gray">
              <a:xfrm>
                <a:off x="2987824" y="4615284"/>
                <a:ext cx="2144261" cy="396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dirty="0">
                    <a:latin typeface="Arial" pitchFamily="34" charset="0"/>
                  </a:rPr>
                  <a:t>Meandering </a:t>
                </a:r>
                <a:r>
                  <a:rPr lang="en-US" sz="2400" dirty="0" smtClean="0">
                    <a:latin typeface="Arial" pitchFamily="34" charset="0"/>
                  </a:rPr>
                  <a:t>river</a:t>
                </a:r>
                <a:endParaRPr lang="en-US" sz="2400" dirty="0">
                  <a:latin typeface="Arial" pitchFamily="34" charset="0"/>
                </a:endParaRPr>
              </a:p>
            </p:txBody>
          </p:sp>
        </p:grpSp>
      </p:gr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Arial" pitchFamily="34" charset="0"/>
                <a:cs typeface="Arial" pitchFamily="34" charset="0"/>
              </a:rPr>
              <a:t>5. Meandering </a:t>
            </a:r>
            <a:r>
              <a:rPr lang="en-US" sz="3200" dirty="0" smtClean="0">
                <a:latin typeface="Arial" pitchFamily="34" charset="0"/>
                <a:cs typeface="Arial" pitchFamily="34" charset="0"/>
              </a:rPr>
              <a:t>river</a:t>
            </a:r>
            <a:endParaRPr lang="ar-EG" sz="3200" dirty="0"/>
          </a:p>
        </p:txBody>
      </p:sp>
      <p:sp>
        <p:nvSpPr>
          <p:cNvPr id="4" name="Date Placeholder 3"/>
          <p:cNvSpPr>
            <a:spLocks noGrp="1"/>
          </p:cNvSpPr>
          <p:nvPr>
            <p:ph type="dt" sz="half" idx="10"/>
          </p:nvPr>
        </p:nvSpPr>
        <p:spPr/>
        <p:txBody>
          <a:bodyPr/>
          <a:lstStyle/>
          <a:p>
            <a:r>
              <a:rPr lang="en-US" dirty="0"/>
              <a:t>G336</a:t>
            </a:r>
          </a:p>
        </p:txBody>
      </p:sp>
      <p:sp>
        <p:nvSpPr>
          <p:cNvPr id="5" name="Footer Placeholder 4"/>
          <p:cNvSpPr>
            <a:spLocks noGrp="1"/>
          </p:cNvSpPr>
          <p:nvPr>
            <p:ph type="ftr" sz="quarter" idx="11"/>
          </p:nvPr>
        </p:nvSpPr>
        <p:spPr/>
        <p:txBody>
          <a:bodyPr/>
          <a:lstStyle/>
          <a:p>
            <a:r>
              <a:rPr lang="en-US"/>
              <a:t>DSRG</a:t>
            </a:r>
            <a:endParaRPr lang="en-US" dirty="0"/>
          </a:p>
        </p:txBody>
      </p:sp>
      <p:sp>
        <p:nvSpPr>
          <p:cNvPr id="7" name="Content Placeholder 6">
            <a:extLst>
              <a:ext uri="{FF2B5EF4-FFF2-40B4-BE49-F238E27FC236}">
                <a16:creationId xmlns="" xmlns:a16="http://schemas.microsoft.com/office/drawing/2014/main" id="{82EC0ACA-220E-47CA-9905-5EDD8D896AB2}"/>
              </a:ext>
            </a:extLst>
          </p:cNvPr>
          <p:cNvSpPr>
            <a:spLocks noGrp="1"/>
          </p:cNvSpPr>
          <p:nvPr>
            <p:ph idx="1"/>
          </p:nvPr>
        </p:nvSpPr>
        <p:spPr>
          <a:xfrm>
            <a:off x="990600" y="990600"/>
            <a:ext cx="7696200" cy="5135563"/>
          </a:xfrm>
        </p:spPr>
        <p:txBody>
          <a:bodyPr/>
          <a:lstStyle/>
          <a:p>
            <a:pPr algn="l" rtl="0">
              <a:lnSpc>
                <a:spcPct val="90000"/>
              </a:lnSpc>
            </a:pPr>
            <a:r>
              <a:rPr lang="en-US" altLang="en-US" sz="1800" dirty="0"/>
              <a:t>Helical circulation leads to meandering</a:t>
            </a:r>
          </a:p>
          <a:p>
            <a:pPr lvl="1" algn="l" rtl="0">
              <a:lnSpc>
                <a:spcPct val="90000"/>
              </a:lnSpc>
            </a:pPr>
            <a:r>
              <a:rPr lang="en-US" altLang="en-US" sz="1800" dirty="0"/>
              <a:t>In curves, two flow directions</a:t>
            </a:r>
          </a:p>
          <a:p>
            <a:pPr lvl="2" algn="l" rtl="0">
              <a:lnSpc>
                <a:spcPct val="90000"/>
              </a:lnSpc>
            </a:pPr>
            <a:r>
              <a:rPr lang="en-US" altLang="en-US" sz="1800" dirty="0"/>
              <a:t>Strong downstream </a:t>
            </a:r>
          </a:p>
          <a:p>
            <a:pPr lvl="3" algn="l" rtl="0">
              <a:lnSpc>
                <a:spcPct val="90000"/>
              </a:lnSpc>
            </a:pPr>
            <a:r>
              <a:rPr lang="en-US" altLang="en-US" sz="1800" dirty="0"/>
              <a:t>greatest at 3, towards the cut bank</a:t>
            </a:r>
          </a:p>
          <a:p>
            <a:pPr lvl="2" algn="l" rtl="0">
              <a:lnSpc>
                <a:spcPct val="90000"/>
              </a:lnSpc>
            </a:pPr>
            <a:r>
              <a:rPr lang="en-US" altLang="en-US" sz="1800" dirty="0"/>
              <a:t>Weaker cross-flow at depth</a:t>
            </a:r>
          </a:p>
          <a:p>
            <a:pPr lvl="3" algn="l" rtl="0">
              <a:lnSpc>
                <a:spcPct val="90000"/>
              </a:lnSpc>
            </a:pPr>
            <a:r>
              <a:rPr lang="en-US" altLang="en-US" sz="1800" dirty="0"/>
              <a:t>Towards the point bar</a:t>
            </a:r>
          </a:p>
          <a:p>
            <a:pPr lvl="2" algn="l" rtl="0">
              <a:lnSpc>
                <a:spcPct val="90000"/>
              </a:lnSpc>
            </a:pPr>
            <a:r>
              <a:rPr lang="en-US" altLang="en-US" sz="1800" dirty="0"/>
              <a:t>When cut bank slumps, material is carried downstream to next point bar</a:t>
            </a:r>
          </a:p>
          <a:p>
            <a:pPr algn="l" rtl="0"/>
            <a:endParaRPr lang="en-US" sz="1800" dirty="0"/>
          </a:p>
        </p:txBody>
      </p:sp>
      <p:pic>
        <p:nvPicPr>
          <p:cNvPr id="6" name="Picture 2" descr="SE3-21">
            <a:extLst>
              <a:ext uri="{FF2B5EF4-FFF2-40B4-BE49-F238E27FC236}">
                <a16:creationId xmlns="" xmlns:a16="http://schemas.microsoft.com/office/drawing/2014/main" id="{0EB0B0ED-0CFD-449D-9A7C-71A14C4AB0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3327723"/>
            <a:ext cx="5710103" cy="353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461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Arial" pitchFamily="34" charset="0"/>
                <a:cs typeface="Arial" pitchFamily="34" charset="0"/>
              </a:rPr>
              <a:t>5. Meandering River</a:t>
            </a:r>
            <a:endParaRPr lang="ar-EG" sz="3200" dirty="0"/>
          </a:p>
        </p:txBody>
      </p:sp>
      <p:sp>
        <p:nvSpPr>
          <p:cNvPr id="4" name="Date Placeholder 3"/>
          <p:cNvSpPr>
            <a:spLocks noGrp="1"/>
          </p:cNvSpPr>
          <p:nvPr>
            <p:ph type="dt" sz="half" idx="10"/>
          </p:nvPr>
        </p:nvSpPr>
        <p:spPr/>
        <p:txBody>
          <a:bodyPr/>
          <a:lstStyle/>
          <a:p>
            <a:r>
              <a:rPr lang="en-US" dirty="0"/>
              <a:t>G336</a:t>
            </a:r>
          </a:p>
        </p:txBody>
      </p:sp>
      <p:sp>
        <p:nvSpPr>
          <p:cNvPr id="5" name="Footer Placeholder 4"/>
          <p:cNvSpPr>
            <a:spLocks noGrp="1"/>
          </p:cNvSpPr>
          <p:nvPr>
            <p:ph type="ftr" sz="quarter" idx="11"/>
          </p:nvPr>
        </p:nvSpPr>
        <p:spPr/>
        <p:txBody>
          <a:bodyPr/>
          <a:lstStyle/>
          <a:p>
            <a:r>
              <a:rPr lang="en-US"/>
              <a:t>DSRG</a:t>
            </a:r>
            <a:endParaRPr lang="en-US" dirty="0"/>
          </a:p>
        </p:txBody>
      </p:sp>
      <p:pic>
        <p:nvPicPr>
          <p:cNvPr id="9" name="Picture 1">
            <a:extLst>
              <a:ext uri="{FF2B5EF4-FFF2-40B4-BE49-F238E27FC236}">
                <a16:creationId xmlns="" xmlns:a16="http://schemas.microsoft.com/office/drawing/2014/main" id="{F4655499-952F-4584-916E-7B718A8C22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9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5228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Arial" pitchFamily="34" charset="0"/>
                <a:cs typeface="Arial" pitchFamily="34" charset="0"/>
              </a:rPr>
              <a:t>5. Meandering River</a:t>
            </a:r>
            <a:endParaRPr lang="ar-EG" sz="3200" dirty="0"/>
          </a:p>
        </p:txBody>
      </p:sp>
      <p:sp>
        <p:nvSpPr>
          <p:cNvPr id="4" name="Date Placeholder 3"/>
          <p:cNvSpPr>
            <a:spLocks noGrp="1"/>
          </p:cNvSpPr>
          <p:nvPr>
            <p:ph type="dt" sz="half" idx="10"/>
          </p:nvPr>
        </p:nvSpPr>
        <p:spPr/>
        <p:txBody>
          <a:bodyPr/>
          <a:lstStyle/>
          <a:p>
            <a:r>
              <a:rPr lang="en-US" dirty="0"/>
              <a:t>G336</a:t>
            </a:r>
          </a:p>
        </p:txBody>
      </p:sp>
      <p:sp>
        <p:nvSpPr>
          <p:cNvPr id="5" name="Footer Placeholder 4"/>
          <p:cNvSpPr>
            <a:spLocks noGrp="1"/>
          </p:cNvSpPr>
          <p:nvPr>
            <p:ph type="ftr" sz="quarter" idx="11"/>
          </p:nvPr>
        </p:nvSpPr>
        <p:spPr/>
        <p:txBody>
          <a:bodyPr/>
          <a:lstStyle/>
          <a:p>
            <a:r>
              <a:rPr lang="en-US"/>
              <a:t>DSRG</a:t>
            </a:r>
            <a:endParaRPr lang="en-US" dirty="0"/>
          </a:p>
        </p:txBody>
      </p:sp>
      <p:sp>
        <p:nvSpPr>
          <p:cNvPr id="7" name="Content Placeholder 6">
            <a:extLst>
              <a:ext uri="{FF2B5EF4-FFF2-40B4-BE49-F238E27FC236}">
                <a16:creationId xmlns="" xmlns:a16="http://schemas.microsoft.com/office/drawing/2014/main" id="{82EC0ACA-220E-47CA-9905-5EDD8D896AB2}"/>
              </a:ext>
            </a:extLst>
          </p:cNvPr>
          <p:cNvSpPr>
            <a:spLocks noGrp="1"/>
          </p:cNvSpPr>
          <p:nvPr>
            <p:ph idx="1"/>
          </p:nvPr>
        </p:nvSpPr>
        <p:spPr>
          <a:xfrm>
            <a:off x="876296" y="990600"/>
            <a:ext cx="3479680" cy="5135563"/>
          </a:xfrm>
        </p:spPr>
        <p:txBody>
          <a:bodyPr/>
          <a:lstStyle/>
          <a:p>
            <a:pPr algn="l" rtl="0">
              <a:lnSpc>
                <a:spcPct val="90000"/>
              </a:lnSpc>
            </a:pPr>
            <a:r>
              <a:rPr lang="en-US" altLang="en-US" sz="1800" dirty="0"/>
              <a:t>Silts, clays</a:t>
            </a:r>
          </a:p>
          <a:p>
            <a:pPr algn="l" rtl="0">
              <a:lnSpc>
                <a:spcPct val="90000"/>
              </a:lnSpc>
            </a:pPr>
            <a:r>
              <a:rPr lang="en-US" altLang="en-US" sz="1800" dirty="0"/>
              <a:t>Planar bedding</a:t>
            </a:r>
          </a:p>
          <a:p>
            <a:pPr lvl="1" algn="l" rtl="0">
              <a:lnSpc>
                <a:spcPct val="90000"/>
              </a:lnSpc>
            </a:pPr>
            <a:r>
              <a:rPr lang="en-US" altLang="en-US" sz="1800" dirty="0"/>
              <a:t>May be upper - flow</a:t>
            </a:r>
          </a:p>
          <a:p>
            <a:pPr lvl="2" algn="l" rtl="0">
              <a:lnSpc>
                <a:spcPct val="90000"/>
              </a:lnSpc>
            </a:pPr>
            <a:r>
              <a:rPr lang="en-US" altLang="en-US" sz="1800" dirty="0"/>
              <a:t>likely it is sediments settling out of suspension as flood wanes</a:t>
            </a:r>
          </a:p>
          <a:p>
            <a:pPr lvl="1" algn="l" rtl="0">
              <a:lnSpc>
                <a:spcPct val="90000"/>
              </a:lnSpc>
            </a:pPr>
            <a:r>
              <a:rPr lang="en-US" altLang="en-US" sz="1800" dirty="0"/>
              <a:t>Often interbedded with ripples</a:t>
            </a:r>
          </a:p>
          <a:p>
            <a:pPr algn="l" rtl="0">
              <a:lnSpc>
                <a:spcPct val="90000"/>
              </a:lnSpc>
            </a:pPr>
            <a:r>
              <a:rPr lang="en-US" altLang="en-US" sz="1800" dirty="0"/>
              <a:t>Cross-bedding</a:t>
            </a:r>
          </a:p>
          <a:p>
            <a:pPr lvl="1" algn="l" rtl="0">
              <a:lnSpc>
                <a:spcPct val="90000"/>
              </a:lnSpc>
            </a:pPr>
            <a:r>
              <a:rPr lang="en-US" altLang="en-US" sz="1800" dirty="0"/>
              <a:t>Ripples and climbing - ripples</a:t>
            </a:r>
          </a:p>
          <a:p>
            <a:pPr lvl="1" algn="l" rtl="0">
              <a:lnSpc>
                <a:spcPct val="90000"/>
              </a:lnSpc>
            </a:pPr>
            <a:r>
              <a:rPr lang="en-US" altLang="en-US" sz="1800" dirty="0"/>
              <a:t>Dune common in lower part</a:t>
            </a:r>
          </a:p>
          <a:p>
            <a:pPr lvl="2" algn="l" rtl="0">
              <a:lnSpc>
                <a:spcPct val="90000"/>
              </a:lnSpc>
            </a:pPr>
            <a:r>
              <a:rPr lang="en-US" altLang="en-US" sz="1800" dirty="0"/>
              <a:t>Beds ~ 1m</a:t>
            </a:r>
          </a:p>
          <a:p>
            <a:pPr lvl="2" algn="l" rtl="0">
              <a:lnSpc>
                <a:spcPct val="90000"/>
              </a:lnSpc>
            </a:pPr>
            <a:r>
              <a:rPr lang="en-US" altLang="en-US" sz="1800" dirty="0"/>
              <a:t>Scour, fill common</a:t>
            </a:r>
          </a:p>
          <a:p>
            <a:pPr algn="l" rtl="0">
              <a:lnSpc>
                <a:spcPct val="90000"/>
              </a:lnSpc>
            </a:pPr>
            <a:r>
              <a:rPr lang="en-US" altLang="en-US" sz="1800" dirty="0"/>
              <a:t>Channel lag at base</a:t>
            </a:r>
          </a:p>
          <a:p>
            <a:pPr algn="l" rtl="0"/>
            <a:endParaRPr lang="en-US" sz="1800" dirty="0"/>
          </a:p>
        </p:txBody>
      </p:sp>
      <p:pic>
        <p:nvPicPr>
          <p:cNvPr id="9" name="Picture 2">
            <a:extLst>
              <a:ext uri="{FF2B5EF4-FFF2-40B4-BE49-F238E27FC236}">
                <a16:creationId xmlns="" xmlns:a16="http://schemas.microsoft.com/office/drawing/2014/main" id="{48B3EFC7-4ACA-4DDD-9532-3510D1EE2721}"/>
              </a:ext>
            </a:extLst>
          </p:cNvPr>
          <p:cNvPicPr>
            <a:picLocks noChangeAspect="1"/>
          </p:cNvPicPr>
          <p:nvPr/>
        </p:nvPicPr>
        <p:blipFill>
          <a:blip r:embed="rId2">
            <a:extLst>
              <a:ext uri="{28A0092B-C50C-407E-A947-70E740481C1C}">
                <a14:useLocalDpi xmlns:a14="http://schemas.microsoft.com/office/drawing/2010/main" val="0"/>
              </a:ext>
            </a:extLst>
          </a:blip>
          <a:srcRect l="9891" t="1648" r="12088"/>
          <a:stretch>
            <a:fillRect/>
          </a:stretch>
        </p:blipFill>
        <p:spPr bwMode="auto">
          <a:xfrm>
            <a:off x="4291984" y="1362075"/>
            <a:ext cx="4852016" cy="458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9587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Arial" pitchFamily="34" charset="0"/>
                <a:cs typeface="Arial" pitchFamily="34" charset="0"/>
              </a:rPr>
              <a:t>5. Meandering </a:t>
            </a:r>
            <a:r>
              <a:rPr lang="en-US" sz="3200" dirty="0" smtClean="0">
                <a:latin typeface="Arial" pitchFamily="34" charset="0"/>
                <a:cs typeface="Arial" pitchFamily="34" charset="0"/>
              </a:rPr>
              <a:t>river</a:t>
            </a:r>
            <a:endParaRPr lang="ar-EG" sz="3200" dirty="0"/>
          </a:p>
        </p:txBody>
      </p:sp>
      <p:sp>
        <p:nvSpPr>
          <p:cNvPr id="4" name="Date Placeholder 3"/>
          <p:cNvSpPr>
            <a:spLocks noGrp="1"/>
          </p:cNvSpPr>
          <p:nvPr>
            <p:ph type="dt" sz="half" idx="10"/>
          </p:nvPr>
        </p:nvSpPr>
        <p:spPr/>
        <p:txBody>
          <a:bodyPr/>
          <a:lstStyle/>
          <a:p>
            <a:r>
              <a:rPr lang="en-US" dirty="0"/>
              <a:t>G336</a:t>
            </a:r>
          </a:p>
        </p:txBody>
      </p:sp>
      <p:sp>
        <p:nvSpPr>
          <p:cNvPr id="5" name="Footer Placeholder 4"/>
          <p:cNvSpPr>
            <a:spLocks noGrp="1"/>
          </p:cNvSpPr>
          <p:nvPr>
            <p:ph type="ftr" sz="quarter" idx="11"/>
          </p:nvPr>
        </p:nvSpPr>
        <p:spPr/>
        <p:txBody>
          <a:bodyPr/>
          <a:lstStyle/>
          <a:p>
            <a:r>
              <a:rPr lang="en-US"/>
              <a:t>DSRG</a:t>
            </a:r>
            <a:endParaRPr lang="en-US" dirty="0"/>
          </a:p>
        </p:txBody>
      </p:sp>
      <p:sp>
        <p:nvSpPr>
          <p:cNvPr id="8" name="Content Placeholder 7">
            <a:extLst>
              <a:ext uri="{FF2B5EF4-FFF2-40B4-BE49-F238E27FC236}">
                <a16:creationId xmlns="" xmlns:a16="http://schemas.microsoft.com/office/drawing/2014/main" id="{E0B89D64-0EC9-4265-B21A-E6151CB88725}"/>
              </a:ext>
            </a:extLst>
          </p:cNvPr>
          <p:cNvSpPr>
            <a:spLocks noGrp="1"/>
          </p:cNvSpPr>
          <p:nvPr>
            <p:ph idx="1"/>
          </p:nvPr>
        </p:nvSpPr>
        <p:spPr/>
        <p:txBody>
          <a:bodyPr/>
          <a:lstStyle/>
          <a:p>
            <a:pPr algn="l" rtl="0"/>
            <a:r>
              <a:rPr lang="en-US" dirty="0"/>
              <a:t>Point bar</a:t>
            </a:r>
          </a:p>
        </p:txBody>
      </p:sp>
      <p:pic>
        <p:nvPicPr>
          <p:cNvPr id="10" name="Picture 1026" descr="FluvQueensl1">
            <a:extLst>
              <a:ext uri="{FF2B5EF4-FFF2-40B4-BE49-F238E27FC236}">
                <a16:creationId xmlns="" xmlns:a16="http://schemas.microsoft.com/office/drawing/2014/main" id="{B969DDC7-81F2-4A6E-974B-B1F163F2B4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628800"/>
            <a:ext cx="8253493" cy="49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1248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Arial" pitchFamily="34" charset="0"/>
                <a:cs typeface="Arial" pitchFamily="34" charset="0"/>
              </a:rPr>
              <a:t>5. Meandering </a:t>
            </a:r>
            <a:r>
              <a:rPr lang="en-US" sz="3200" dirty="0" smtClean="0">
                <a:latin typeface="Arial" pitchFamily="34" charset="0"/>
                <a:cs typeface="Arial" pitchFamily="34" charset="0"/>
              </a:rPr>
              <a:t>river</a:t>
            </a:r>
            <a:endParaRPr lang="ar-EG" sz="3200" dirty="0"/>
          </a:p>
        </p:txBody>
      </p:sp>
      <p:sp>
        <p:nvSpPr>
          <p:cNvPr id="4" name="Date Placeholder 3"/>
          <p:cNvSpPr>
            <a:spLocks noGrp="1"/>
          </p:cNvSpPr>
          <p:nvPr>
            <p:ph type="dt" sz="half" idx="10"/>
          </p:nvPr>
        </p:nvSpPr>
        <p:spPr/>
        <p:txBody>
          <a:bodyPr/>
          <a:lstStyle/>
          <a:p>
            <a:r>
              <a:rPr lang="en-US" dirty="0"/>
              <a:t>G336</a:t>
            </a:r>
          </a:p>
        </p:txBody>
      </p:sp>
      <p:sp>
        <p:nvSpPr>
          <p:cNvPr id="5" name="Footer Placeholder 4"/>
          <p:cNvSpPr>
            <a:spLocks noGrp="1"/>
          </p:cNvSpPr>
          <p:nvPr>
            <p:ph type="ftr" sz="quarter" idx="11"/>
          </p:nvPr>
        </p:nvSpPr>
        <p:spPr/>
        <p:txBody>
          <a:bodyPr/>
          <a:lstStyle/>
          <a:p>
            <a:r>
              <a:rPr lang="en-US"/>
              <a:t>DSRG</a:t>
            </a:r>
            <a:endParaRPr lang="en-US" dirty="0"/>
          </a:p>
        </p:txBody>
      </p:sp>
      <p:sp>
        <p:nvSpPr>
          <p:cNvPr id="8" name="Content Placeholder 7">
            <a:extLst>
              <a:ext uri="{FF2B5EF4-FFF2-40B4-BE49-F238E27FC236}">
                <a16:creationId xmlns="" xmlns:a16="http://schemas.microsoft.com/office/drawing/2014/main" id="{E0B89D64-0EC9-4265-B21A-E6151CB88725}"/>
              </a:ext>
            </a:extLst>
          </p:cNvPr>
          <p:cNvSpPr>
            <a:spLocks noGrp="1"/>
          </p:cNvSpPr>
          <p:nvPr>
            <p:ph idx="1"/>
          </p:nvPr>
        </p:nvSpPr>
        <p:spPr/>
        <p:txBody>
          <a:bodyPr/>
          <a:lstStyle/>
          <a:p>
            <a:pPr algn="l" rtl="0"/>
            <a:r>
              <a:rPr lang="en-US" dirty="0"/>
              <a:t>Point bar</a:t>
            </a:r>
          </a:p>
        </p:txBody>
      </p:sp>
      <p:pic>
        <p:nvPicPr>
          <p:cNvPr id="7" name="Picture 2" descr="FluvQueensl2">
            <a:extLst>
              <a:ext uri="{FF2B5EF4-FFF2-40B4-BE49-F238E27FC236}">
                <a16:creationId xmlns="" xmlns:a16="http://schemas.microsoft.com/office/drawing/2014/main" id="{63752203-53C3-41F3-81D6-8933CDAE0C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107" y="1552063"/>
            <a:ext cx="8219893" cy="533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8897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Arial" pitchFamily="34" charset="0"/>
                <a:cs typeface="Arial" pitchFamily="34" charset="0"/>
              </a:rPr>
              <a:t>5. Meandering River</a:t>
            </a:r>
            <a:endParaRPr lang="ar-EG" sz="3200" dirty="0"/>
          </a:p>
        </p:txBody>
      </p:sp>
      <p:sp>
        <p:nvSpPr>
          <p:cNvPr id="4" name="Date Placeholder 3"/>
          <p:cNvSpPr>
            <a:spLocks noGrp="1"/>
          </p:cNvSpPr>
          <p:nvPr>
            <p:ph type="dt" sz="half" idx="10"/>
          </p:nvPr>
        </p:nvSpPr>
        <p:spPr/>
        <p:txBody>
          <a:bodyPr/>
          <a:lstStyle/>
          <a:p>
            <a:r>
              <a:rPr lang="en-US" dirty="0"/>
              <a:t>G336</a:t>
            </a:r>
          </a:p>
        </p:txBody>
      </p:sp>
      <p:sp>
        <p:nvSpPr>
          <p:cNvPr id="5" name="Footer Placeholder 4"/>
          <p:cNvSpPr>
            <a:spLocks noGrp="1"/>
          </p:cNvSpPr>
          <p:nvPr>
            <p:ph type="ftr" sz="quarter" idx="11"/>
          </p:nvPr>
        </p:nvSpPr>
        <p:spPr/>
        <p:txBody>
          <a:bodyPr/>
          <a:lstStyle/>
          <a:p>
            <a:r>
              <a:rPr lang="en-US"/>
              <a:t>DSRG</a:t>
            </a:r>
            <a:endParaRPr lang="en-US" dirty="0"/>
          </a:p>
        </p:txBody>
      </p:sp>
      <p:sp>
        <p:nvSpPr>
          <p:cNvPr id="7" name="Content Placeholder 6">
            <a:extLst>
              <a:ext uri="{FF2B5EF4-FFF2-40B4-BE49-F238E27FC236}">
                <a16:creationId xmlns="" xmlns:a16="http://schemas.microsoft.com/office/drawing/2014/main" id="{82EC0ACA-220E-47CA-9905-5EDD8D896AB2}"/>
              </a:ext>
            </a:extLst>
          </p:cNvPr>
          <p:cNvSpPr>
            <a:spLocks noGrp="1"/>
          </p:cNvSpPr>
          <p:nvPr>
            <p:ph idx="1"/>
          </p:nvPr>
        </p:nvSpPr>
        <p:spPr/>
        <p:txBody>
          <a:bodyPr/>
          <a:lstStyle/>
          <a:p>
            <a:pPr algn="l" rtl="0">
              <a:buClr>
                <a:srgbClr val="7030A0"/>
              </a:buClr>
            </a:pPr>
            <a:r>
              <a:rPr lang="en-US" altLang="en-US" sz="2000" dirty="0">
                <a:solidFill>
                  <a:srgbClr val="FF0000"/>
                </a:solidFill>
                <a:latin typeface="+mj-lt"/>
              </a:rPr>
              <a:t>Overbank environments </a:t>
            </a:r>
            <a:r>
              <a:rPr lang="en-US" altLang="en-US" sz="2000" dirty="0">
                <a:latin typeface="+mj-lt"/>
              </a:rPr>
              <a:t>are dominated by fine-grained facies (predominantly muds)</a:t>
            </a:r>
          </a:p>
          <a:p>
            <a:pPr lvl="1" algn="l" rtl="0">
              <a:buClr>
                <a:srgbClr val="7030A0"/>
              </a:buClr>
              <a:buFont typeface="Wingdings" panose="05000000000000000000" pitchFamily="2" charset="2"/>
              <a:buChar char="v"/>
            </a:pPr>
            <a:r>
              <a:rPr lang="en-US" altLang="en-US" sz="2000" dirty="0">
                <a:solidFill>
                  <a:srgbClr val="FF0000"/>
                </a:solidFill>
                <a:latin typeface="+mj-lt"/>
                <a:ea typeface="+mn-ea"/>
                <a:cs typeface="+mn-cs"/>
              </a:rPr>
              <a:t>Natural-levee deposits </a:t>
            </a:r>
            <a:r>
              <a:rPr lang="en-US" altLang="en-US" sz="2000" dirty="0">
                <a:latin typeface="+mj-lt"/>
                <a:ea typeface="+mn-ea"/>
                <a:cs typeface="+mn-cs"/>
              </a:rPr>
              <a:t>are wedges (‘wings’) of sediment that form adjacent to the channel, dominated by fine sand and silt exhibiting planar stratification or (climbing) ripple cross stratification</a:t>
            </a:r>
          </a:p>
          <a:p>
            <a:pPr lvl="1" algn="l" rtl="0">
              <a:buClr>
                <a:srgbClr val="7030A0"/>
              </a:buClr>
              <a:buFont typeface="Wingdings" panose="05000000000000000000" pitchFamily="2" charset="2"/>
              <a:buChar char="v"/>
            </a:pPr>
            <a:r>
              <a:rPr lang="en-US" altLang="en-US" sz="2000" dirty="0">
                <a:solidFill>
                  <a:srgbClr val="FF0000"/>
                </a:solidFill>
                <a:latin typeface="+mj-lt"/>
                <a:ea typeface="+mn-ea"/>
                <a:cs typeface="+mn-cs"/>
              </a:rPr>
              <a:t>Crevasse-splay deposits </a:t>
            </a:r>
            <a:r>
              <a:rPr lang="en-US" altLang="en-US" sz="2000" dirty="0">
                <a:latin typeface="+mj-lt"/>
                <a:ea typeface="+mn-ea"/>
                <a:cs typeface="+mn-cs"/>
              </a:rPr>
              <a:t>are usually cones of sandy to silty facies with both coarsening-upward and fining-upward successions, and are formed by small, secondary channels during peak flow </a:t>
            </a:r>
          </a:p>
          <a:p>
            <a:pPr lvl="1" algn="l" rtl="0">
              <a:buClr>
                <a:srgbClr val="7030A0"/>
              </a:buClr>
              <a:buFont typeface="Wingdings" panose="05000000000000000000" pitchFamily="2" charset="2"/>
              <a:buChar char="v"/>
            </a:pPr>
            <a:r>
              <a:rPr lang="en-US" altLang="en-US" sz="2000" dirty="0">
                <a:solidFill>
                  <a:srgbClr val="FF0000"/>
                </a:solidFill>
                <a:latin typeface="+mj-lt"/>
                <a:ea typeface="+mn-ea"/>
                <a:cs typeface="+mn-cs"/>
              </a:rPr>
              <a:t>Flood-basin deposits </a:t>
            </a:r>
            <a:r>
              <a:rPr lang="en-US" altLang="en-US" sz="2000" dirty="0">
                <a:latin typeface="+mj-lt"/>
                <a:ea typeface="+mn-ea"/>
                <a:cs typeface="+mn-cs"/>
              </a:rPr>
              <a:t>are the most distal facies, consisting entirely of muddy sediments deposited from suspension, and are volumetrically very important (mainly in low-energy fluvial settings)</a:t>
            </a:r>
          </a:p>
          <a:p>
            <a:pPr algn="l" rtl="0">
              <a:buClr>
                <a:srgbClr val="7030A0"/>
              </a:buClr>
            </a:pPr>
            <a:endParaRPr lang="en-US" sz="2000" dirty="0"/>
          </a:p>
        </p:txBody>
      </p:sp>
    </p:spTree>
    <p:extLst>
      <p:ext uri="{BB962C8B-B14F-4D97-AF65-F5344CB8AC3E}">
        <p14:creationId xmlns:p14="http://schemas.microsoft.com/office/powerpoint/2010/main" val="2472644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Arial" pitchFamily="34" charset="0"/>
                <a:cs typeface="Arial" pitchFamily="34" charset="0"/>
              </a:rPr>
              <a:t>5. Meandering </a:t>
            </a:r>
            <a:r>
              <a:rPr lang="en-US" sz="3200" dirty="0" smtClean="0">
                <a:latin typeface="Arial" pitchFamily="34" charset="0"/>
                <a:cs typeface="Arial" pitchFamily="34" charset="0"/>
              </a:rPr>
              <a:t>river</a:t>
            </a:r>
            <a:endParaRPr lang="ar-EG" sz="3200" dirty="0"/>
          </a:p>
        </p:txBody>
      </p:sp>
      <p:sp>
        <p:nvSpPr>
          <p:cNvPr id="4" name="Date Placeholder 3"/>
          <p:cNvSpPr>
            <a:spLocks noGrp="1"/>
          </p:cNvSpPr>
          <p:nvPr>
            <p:ph type="dt" sz="half" idx="10"/>
          </p:nvPr>
        </p:nvSpPr>
        <p:spPr/>
        <p:txBody>
          <a:bodyPr/>
          <a:lstStyle/>
          <a:p>
            <a:r>
              <a:rPr lang="en-US" dirty="0"/>
              <a:t>G336</a:t>
            </a:r>
          </a:p>
        </p:txBody>
      </p:sp>
      <p:sp>
        <p:nvSpPr>
          <p:cNvPr id="5" name="Footer Placeholder 4"/>
          <p:cNvSpPr>
            <a:spLocks noGrp="1"/>
          </p:cNvSpPr>
          <p:nvPr>
            <p:ph type="ftr" sz="quarter" idx="11"/>
          </p:nvPr>
        </p:nvSpPr>
        <p:spPr/>
        <p:txBody>
          <a:bodyPr/>
          <a:lstStyle/>
          <a:p>
            <a:r>
              <a:rPr lang="en-US"/>
              <a:t>DSRG</a:t>
            </a:r>
            <a:endParaRPr lang="en-US" dirty="0"/>
          </a:p>
        </p:txBody>
      </p:sp>
      <p:sp>
        <p:nvSpPr>
          <p:cNvPr id="8" name="Content Placeholder 7">
            <a:extLst>
              <a:ext uri="{FF2B5EF4-FFF2-40B4-BE49-F238E27FC236}">
                <a16:creationId xmlns="" xmlns:a16="http://schemas.microsoft.com/office/drawing/2014/main" id="{E0B89D64-0EC9-4265-B21A-E6151CB88725}"/>
              </a:ext>
            </a:extLst>
          </p:cNvPr>
          <p:cNvSpPr>
            <a:spLocks noGrp="1"/>
          </p:cNvSpPr>
          <p:nvPr>
            <p:ph idx="1"/>
          </p:nvPr>
        </p:nvSpPr>
        <p:spPr/>
        <p:txBody>
          <a:bodyPr/>
          <a:lstStyle/>
          <a:p>
            <a:pPr algn="l" rtl="0"/>
            <a:r>
              <a:rPr lang="en-US" dirty="0">
                <a:solidFill>
                  <a:srgbClr val="FF0000"/>
                </a:solidFill>
              </a:rPr>
              <a:t>Natural levees</a:t>
            </a:r>
          </a:p>
        </p:txBody>
      </p:sp>
      <p:pic>
        <p:nvPicPr>
          <p:cNvPr id="1026" name="Picture 2" descr="ÙØªÙØ¬Ø© Ø¨Ø­Ø« Ø§ÙØµÙØ± Ø¹Ù âªnatural leveesâ¬â">
            <a:extLst>
              <a:ext uri="{FF2B5EF4-FFF2-40B4-BE49-F238E27FC236}">
                <a16:creationId xmlns="" xmlns:a16="http://schemas.microsoft.com/office/drawing/2014/main" id="{763C1522-C0EE-4C51-B51C-B2A0CFF617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65020"/>
            <a:ext cx="7696200" cy="51564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eb.mst.edu/~rogersda/levees/press&amp;siever13.13.png">
            <a:extLst>
              <a:ext uri="{FF2B5EF4-FFF2-40B4-BE49-F238E27FC236}">
                <a16:creationId xmlns="" xmlns:a16="http://schemas.microsoft.com/office/drawing/2014/main" id="{13CBEC5A-3A59-4FAC-ACFB-C1907B65D7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6284" y="836712"/>
            <a:ext cx="3787716" cy="3242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967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Arial" pitchFamily="34" charset="0"/>
                <a:cs typeface="Arial" pitchFamily="34" charset="0"/>
              </a:rPr>
              <a:t>5. Meandering </a:t>
            </a:r>
            <a:r>
              <a:rPr lang="en-US" sz="3200" dirty="0" smtClean="0">
                <a:latin typeface="Arial" pitchFamily="34" charset="0"/>
                <a:cs typeface="Arial" pitchFamily="34" charset="0"/>
              </a:rPr>
              <a:t>river</a:t>
            </a:r>
            <a:endParaRPr lang="ar-EG" sz="3200" dirty="0"/>
          </a:p>
        </p:txBody>
      </p:sp>
      <p:sp>
        <p:nvSpPr>
          <p:cNvPr id="4" name="Date Placeholder 3"/>
          <p:cNvSpPr>
            <a:spLocks noGrp="1"/>
          </p:cNvSpPr>
          <p:nvPr>
            <p:ph type="dt" sz="half" idx="10"/>
          </p:nvPr>
        </p:nvSpPr>
        <p:spPr/>
        <p:txBody>
          <a:bodyPr/>
          <a:lstStyle/>
          <a:p>
            <a:r>
              <a:rPr lang="en-US" dirty="0"/>
              <a:t>G336</a:t>
            </a:r>
          </a:p>
        </p:txBody>
      </p:sp>
      <p:sp>
        <p:nvSpPr>
          <p:cNvPr id="5" name="Footer Placeholder 4"/>
          <p:cNvSpPr>
            <a:spLocks noGrp="1"/>
          </p:cNvSpPr>
          <p:nvPr>
            <p:ph type="ftr" sz="quarter" idx="11"/>
          </p:nvPr>
        </p:nvSpPr>
        <p:spPr/>
        <p:txBody>
          <a:bodyPr/>
          <a:lstStyle/>
          <a:p>
            <a:r>
              <a:rPr lang="en-US"/>
              <a:t>DSRG</a:t>
            </a:r>
            <a:endParaRPr lang="en-US" dirty="0"/>
          </a:p>
        </p:txBody>
      </p:sp>
      <p:sp>
        <p:nvSpPr>
          <p:cNvPr id="8" name="Content Placeholder 7">
            <a:extLst>
              <a:ext uri="{FF2B5EF4-FFF2-40B4-BE49-F238E27FC236}">
                <a16:creationId xmlns="" xmlns:a16="http://schemas.microsoft.com/office/drawing/2014/main" id="{E0B89D64-0EC9-4265-B21A-E6151CB88725}"/>
              </a:ext>
            </a:extLst>
          </p:cNvPr>
          <p:cNvSpPr>
            <a:spLocks noGrp="1"/>
          </p:cNvSpPr>
          <p:nvPr>
            <p:ph idx="1"/>
          </p:nvPr>
        </p:nvSpPr>
        <p:spPr/>
        <p:txBody>
          <a:bodyPr/>
          <a:lstStyle/>
          <a:p>
            <a:pPr algn="l" rtl="0"/>
            <a:r>
              <a:rPr lang="en-US" dirty="0">
                <a:solidFill>
                  <a:srgbClr val="FF0000"/>
                </a:solidFill>
              </a:rPr>
              <a:t>Crevasse splay</a:t>
            </a:r>
          </a:p>
        </p:txBody>
      </p:sp>
      <p:pic>
        <p:nvPicPr>
          <p:cNvPr id="9" name="Picture 2" descr="Columbia4">
            <a:extLst>
              <a:ext uri="{FF2B5EF4-FFF2-40B4-BE49-F238E27FC236}">
                <a16:creationId xmlns="" xmlns:a16="http://schemas.microsoft.com/office/drawing/2014/main" id="{A4A41739-8227-4DB8-89EC-D4A4EFC1FD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43908"/>
            <a:ext cx="7733252" cy="478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48051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Arial" pitchFamily="34" charset="0"/>
                <a:cs typeface="Arial" pitchFamily="34" charset="0"/>
              </a:rPr>
              <a:t>5. Meandering </a:t>
            </a:r>
            <a:r>
              <a:rPr lang="en-US" sz="3200" dirty="0" smtClean="0">
                <a:latin typeface="Arial" pitchFamily="34" charset="0"/>
                <a:cs typeface="Arial" pitchFamily="34" charset="0"/>
              </a:rPr>
              <a:t>river</a:t>
            </a:r>
            <a:endParaRPr lang="ar-EG" sz="3200" dirty="0"/>
          </a:p>
        </p:txBody>
      </p:sp>
      <p:sp>
        <p:nvSpPr>
          <p:cNvPr id="4" name="Date Placeholder 3"/>
          <p:cNvSpPr>
            <a:spLocks noGrp="1"/>
          </p:cNvSpPr>
          <p:nvPr>
            <p:ph type="dt" sz="half" idx="10"/>
          </p:nvPr>
        </p:nvSpPr>
        <p:spPr/>
        <p:txBody>
          <a:bodyPr/>
          <a:lstStyle/>
          <a:p>
            <a:r>
              <a:rPr lang="en-US" dirty="0"/>
              <a:t>G336</a:t>
            </a:r>
          </a:p>
        </p:txBody>
      </p:sp>
      <p:sp>
        <p:nvSpPr>
          <p:cNvPr id="5" name="Footer Placeholder 4"/>
          <p:cNvSpPr>
            <a:spLocks noGrp="1"/>
          </p:cNvSpPr>
          <p:nvPr>
            <p:ph type="ftr" sz="quarter" idx="11"/>
          </p:nvPr>
        </p:nvSpPr>
        <p:spPr/>
        <p:txBody>
          <a:bodyPr/>
          <a:lstStyle/>
          <a:p>
            <a:r>
              <a:rPr lang="en-US"/>
              <a:t>DSRG</a:t>
            </a:r>
            <a:endParaRPr lang="en-US" dirty="0"/>
          </a:p>
        </p:txBody>
      </p:sp>
      <p:sp>
        <p:nvSpPr>
          <p:cNvPr id="8" name="Content Placeholder 7">
            <a:extLst>
              <a:ext uri="{FF2B5EF4-FFF2-40B4-BE49-F238E27FC236}">
                <a16:creationId xmlns="" xmlns:a16="http://schemas.microsoft.com/office/drawing/2014/main" id="{E0B89D64-0EC9-4265-B21A-E6151CB88725}"/>
              </a:ext>
            </a:extLst>
          </p:cNvPr>
          <p:cNvSpPr>
            <a:spLocks noGrp="1"/>
          </p:cNvSpPr>
          <p:nvPr>
            <p:ph idx="1"/>
          </p:nvPr>
        </p:nvSpPr>
        <p:spPr/>
        <p:txBody>
          <a:bodyPr/>
          <a:lstStyle/>
          <a:p>
            <a:pPr algn="l" rtl="0"/>
            <a:r>
              <a:rPr lang="en-US" dirty="0">
                <a:solidFill>
                  <a:srgbClr val="FF0000"/>
                </a:solidFill>
              </a:rPr>
              <a:t>Crevasse splay</a:t>
            </a:r>
          </a:p>
        </p:txBody>
      </p:sp>
      <p:pic>
        <p:nvPicPr>
          <p:cNvPr id="7" name="Picture 4">
            <a:extLst>
              <a:ext uri="{FF2B5EF4-FFF2-40B4-BE49-F238E27FC236}">
                <a16:creationId xmlns="" xmlns:a16="http://schemas.microsoft.com/office/drawing/2014/main" id="{EFFADA2F-3170-4999-BA46-735F0B6D5D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556792"/>
            <a:ext cx="7086128" cy="472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0109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Arial" pitchFamily="34" charset="0"/>
                <a:cs typeface="Arial" pitchFamily="34" charset="0"/>
              </a:rPr>
              <a:t>5. Meandering </a:t>
            </a:r>
            <a:r>
              <a:rPr lang="en-US" sz="3200" dirty="0" smtClean="0">
                <a:latin typeface="Arial" pitchFamily="34" charset="0"/>
                <a:cs typeface="Arial" pitchFamily="34" charset="0"/>
              </a:rPr>
              <a:t>river</a:t>
            </a:r>
            <a:endParaRPr lang="ar-EG" sz="3200" dirty="0"/>
          </a:p>
        </p:txBody>
      </p:sp>
      <p:sp>
        <p:nvSpPr>
          <p:cNvPr id="4" name="Date Placeholder 3"/>
          <p:cNvSpPr>
            <a:spLocks noGrp="1"/>
          </p:cNvSpPr>
          <p:nvPr>
            <p:ph type="dt" sz="half" idx="10"/>
          </p:nvPr>
        </p:nvSpPr>
        <p:spPr/>
        <p:txBody>
          <a:bodyPr/>
          <a:lstStyle/>
          <a:p>
            <a:r>
              <a:rPr lang="en-US" dirty="0"/>
              <a:t>G336</a:t>
            </a:r>
          </a:p>
        </p:txBody>
      </p:sp>
      <p:sp>
        <p:nvSpPr>
          <p:cNvPr id="5" name="Footer Placeholder 4"/>
          <p:cNvSpPr>
            <a:spLocks noGrp="1"/>
          </p:cNvSpPr>
          <p:nvPr>
            <p:ph type="ftr" sz="quarter" idx="11"/>
          </p:nvPr>
        </p:nvSpPr>
        <p:spPr/>
        <p:txBody>
          <a:bodyPr/>
          <a:lstStyle/>
          <a:p>
            <a:r>
              <a:rPr lang="en-US"/>
              <a:t>DSRG</a:t>
            </a:r>
            <a:endParaRPr lang="en-US" dirty="0"/>
          </a:p>
        </p:txBody>
      </p:sp>
      <p:sp>
        <p:nvSpPr>
          <p:cNvPr id="7" name="Content Placeholder 6">
            <a:extLst>
              <a:ext uri="{FF2B5EF4-FFF2-40B4-BE49-F238E27FC236}">
                <a16:creationId xmlns="" xmlns:a16="http://schemas.microsoft.com/office/drawing/2014/main" id="{82EC0ACA-220E-47CA-9905-5EDD8D896AB2}"/>
              </a:ext>
            </a:extLst>
          </p:cNvPr>
          <p:cNvSpPr>
            <a:spLocks noGrp="1"/>
          </p:cNvSpPr>
          <p:nvPr>
            <p:ph idx="1"/>
          </p:nvPr>
        </p:nvSpPr>
        <p:spPr/>
        <p:txBody>
          <a:bodyPr/>
          <a:lstStyle/>
          <a:p>
            <a:pPr algn="l" rtl="0">
              <a:buClr>
                <a:srgbClr val="7030A0"/>
              </a:buClr>
            </a:pPr>
            <a:r>
              <a:rPr lang="en-US" altLang="en-US" sz="2000" dirty="0">
                <a:solidFill>
                  <a:srgbClr val="FF0000"/>
                </a:solidFill>
                <a:latin typeface="+mj-lt"/>
              </a:rPr>
              <a:t>Paleosols</a:t>
            </a:r>
            <a:r>
              <a:rPr lang="en-US" altLang="en-US" sz="2000" dirty="0">
                <a:latin typeface="+mj-lt"/>
              </a:rPr>
              <a:t> (well drained conditions) and occasional peats (poorly drained conditions) occur frequently in overbank environments and are important indicators of variations of clastic aggradation rates and the position relative to active channels (proximal vs. distal)</a:t>
            </a:r>
          </a:p>
          <a:p>
            <a:pPr algn="l" rtl="0">
              <a:buClr>
                <a:srgbClr val="7030A0"/>
              </a:buClr>
            </a:pPr>
            <a:endParaRPr lang="en-US" altLang="en-US" sz="2000" dirty="0">
              <a:latin typeface="+mj-lt"/>
            </a:endParaRPr>
          </a:p>
          <a:p>
            <a:pPr algn="l" rtl="0">
              <a:buClr>
                <a:srgbClr val="7030A0"/>
              </a:buClr>
            </a:pPr>
            <a:r>
              <a:rPr lang="en-US" altLang="en-US" sz="2000" dirty="0">
                <a:latin typeface="+mj-lt"/>
              </a:rPr>
              <a:t>The </a:t>
            </a:r>
            <a:r>
              <a:rPr lang="en-US" altLang="en-US" sz="2000" dirty="0" err="1">
                <a:latin typeface="+mj-lt"/>
              </a:rPr>
              <a:t>pedofacies</a:t>
            </a:r>
            <a:r>
              <a:rPr lang="en-US" altLang="en-US" sz="2000" dirty="0">
                <a:latin typeface="+mj-lt"/>
              </a:rPr>
              <a:t> concept refers to the maturity of a paleosol, irrespective of the specific set of pedogenic processes operating, in the case of floodplains mainly controlled by distance to the active channel</a:t>
            </a:r>
          </a:p>
          <a:p>
            <a:pPr algn="l" rtl="0">
              <a:buClr>
                <a:srgbClr val="7030A0"/>
              </a:buClr>
            </a:pPr>
            <a:endParaRPr lang="en-US" altLang="en-US" sz="2000" dirty="0">
              <a:latin typeface="+mj-lt"/>
            </a:endParaRPr>
          </a:p>
          <a:p>
            <a:pPr algn="l" rtl="0">
              <a:buClr>
                <a:srgbClr val="7030A0"/>
              </a:buClr>
            </a:pPr>
            <a:r>
              <a:rPr lang="en-US" altLang="en-US" sz="2000" dirty="0">
                <a:solidFill>
                  <a:srgbClr val="FF0000"/>
                </a:solidFill>
                <a:latin typeface="+mj-lt"/>
              </a:rPr>
              <a:t>Lacustrine deposits </a:t>
            </a:r>
            <a:r>
              <a:rPr lang="en-US" altLang="en-US" sz="2000" dirty="0">
                <a:latin typeface="+mj-lt"/>
              </a:rPr>
              <a:t>can be important in overbank environments characterized by high water tables, and are also found in distal settings; they are more likely to contain primary sedimentary structures (horizontal lamination) than their frequently bioturbated subaerial counterparts</a:t>
            </a:r>
          </a:p>
          <a:p>
            <a:pPr algn="l" rtl="0">
              <a:buClr>
                <a:srgbClr val="7030A0"/>
              </a:buClr>
            </a:pPr>
            <a:endParaRPr lang="en-US" sz="2000" dirty="0"/>
          </a:p>
        </p:txBody>
      </p:sp>
    </p:spTree>
    <p:extLst>
      <p:ext uri="{BB962C8B-B14F-4D97-AF65-F5344CB8AC3E}">
        <p14:creationId xmlns:p14="http://schemas.microsoft.com/office/powerpoint/2010/main" val="2084218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990600"/>
            <a:ext cx="7696200" cy="5318720"/>
          </a:xfrm>
        </p:spPr>
        <p:txBody>
          <a:bodyPr/>
          <a:lstStyle/>
          <a:p>
            <a:pPr marL="0" indent="0" algn="l" rtl="0">
              <a:lnSpc>
                <a:spcPct val="90000"/>
              </a:lnSpc>
              <a:buNone/>
            </a:pPr>
            <a:r>
              <a:rPr lang="en-US" altLang="en-US" dirty="0">
                <a:solidFill>
                  <a:srgbClr val="FF0000"/>
                </a:solidFill>
              </a:rPr>
              <a:t>Fluvial system</a:t>
            </a:r>
          </a:p>
          <a:p>
            <a:pPr algn="l" rtl="0">
              <a:lnSpc>
                <a:spcPct val="90000"/>
              </a:lnSpc>
            </a:pPr>
            <a:endParaRPr lang="en-US" altLang="en-US" dirty="0">
              <a:solidFill>
                <a:srgbClr val="FF0000"/>
              </a:solidFill>
            </a:endParaRPr>
          </a:p>
          <a:p>
            <a:pPr lvl="1" algn="l" rtl="0">
              <a:lnSpc>
                <a:spcPct val="90000"/>
              </a:lnSpc>
            </a:pPr>
            <a:r>
              <a:rPr lang="en-US" altLang="en-US" sz="1800" dirty="0"/>
              <a:t>Part of a watershed</a:t>
            </a:r>
          </a:p>
          <a:p>
            <a:pPr lvl="2" algn="l" rtl="0">
              <a:lnSpc>
                <a:spcPct val="90000"/>
              </a:lnSpc>
            </a:pPr>
            <a:r>
              <a:rPr lang="en-US" altLang="en-US" sz="1800" dirty="0"/>
              <a:t>Drainage basin (= catchment area); contributive network</a:t>
            </a:r>
          </a:p>
          <a:p>
            <a:pPr lvl="2" algn="l" rtl="0">
              <a:lnSpc>
                <a:spcPct val="90000"/>
              </a:lnSpc>
            </a:pPr>
            <a:r>
              <a:rPr lang="en-US" altLang="en-US" sz="1800" dirty="0"/>
              <a:t>Provides water and sediment to stream</a:t>
            </a:r>
          </a:p>
          <a:p>
            <a:pPr lvl="2" algn="l" rtl="0">
              <a:lnSpc>
                <a:spcPct val="90000"/>
              </a:lnSpc>
            </a:pPr>
            <a:r>
              <a:rPr lang="en-US" altLang="en-US" sz="1800" dirty="0"/>
              <a:t>Adjacent basins separated by divide</a:t>
            </a:r>
          </a:p>
          <a:p>
            <a:pPr lvl="3" algn="l" rtl="0">
              <a:lnSpc>
                <a:spcPct val="90000"/>
              </a:lnSpc>
            </a:pPr>
            <a:r>
              <a:rPr lang="en-US" altLang="en-US" sz="1800" dirty="0"/>
              <a:t>Many scales; continental divide</a:t>
            </a:r>
          </a:p>
          <a:p>
            <a:pPr lvl="1" algn="l" rtl="0">
              <a:lnSpc>
                <a:spcPct val="90000"/>
              </a:lnSpc>
            </a:pPr>
            <a:r>
              <a:rPr lang="en-US" altLang="en-US" sz="1800" dirty="0"/>
              <a:t>Stages</a:t>
            </a:r>
          </a:p>
          <a:p>
            <a:pPr lvl="2" algn="l" rtl="0">
              <a:lnSpc>
                <a:spcPct val="90000"/>
              </a:lnSpc>
            </a:pPr>
            <a:r>
              <a:rPr lang="en-US" altLang="en-US" sz="1800" dirty="0"/>
              <a:t>Young: Mountain regions</a:t>
            </a:r>
          </a:p>
          <a:p>
            <a:pPr lvl="3" algn="l" rtl="0">
              <a:lnSpc>
                <a:spcPct val="90000"/>
              </a:lnSpc>
            </a:pPr>
            <a:r>
              <a:rPr lang="en-US" altLang="en-US" sz="1800" dirty="0"/>
              <a:t>Erosional features dominate</a:t>
            </a:r>
          </a:p>
          <a:p>
            <a:pPr lvl="2" algn="l" rtl="0">
              <a:lnSpc>
                <a:spcPct val="90000"/>
              </a:lnSpc>
            </a:pPr>
            <a:r>
              <a:rPr lang="en-US" altLang="en-US" sz="1800" dirty="0"/>
              <a:t>Mature</a:t>
            </a:r>
          </a:p>
          <a:p>
            <a:pPr lvl="3" algn="l" rtl="0">
              <a:lnSpc>
                <a:spcPct val="90000"/>
              </a:lnSpc>
            </a:pPr>
            <a:r>
              <a:rPr lang="en-US" altLang="en-US" sz="1800" dirty="0"/>
              <a:t>Formation of flood plains and point bars</a:t>
            </a:r>
          </a:p>
          <a:p>
            <a:pPr lvl="3" algn="l" rtl="0">
              <a:lnSpc>
                <a:spcPct val="90000"/>
              </a:lnSpc>
            </a:pPr>
            <a:r>
              <a:rPr lang="en-US" altLang="en-US" sz="1800" dirty="0"/>
              <a:t>Depositional features dominate (old, also)</a:t>
            </a:r>
          </a:p>
          <a:p>
            <a:pPr lvl="2" algn="l" rtl="0">
              <a:lnSpc>
                <a:spcPct val="90000"/>
              </a:lnSpc>
            </a:pPr>
            <a:r>
              <a:rPr lang="en-US" altLang="en-US" sz="1800" dirty="0"/>
              <a:t>Old: Coastal regions</a:t>
            </a:r>
          </a:p>
          <a:p>
            <a:pPr lvl="3" algn="l" rtl="0">
              <a:lnSpc>
                <a:spcPct val="90000"/>
              </a:lnSpc>
            </a:pPr>
            <a:r>
              <a:rPr lang="en-US" altLang="en-US" sz="1800" dirty="0"/>
              <a:t>Rivers coalesce; Channels reduced in size due to division</a:t>
            </a:r>
          </a:p>
          <a:p>
            <a:pPr lvl="1" algn="l" rtl="0">
              <a:buFont typeface="Wingdings" pitchFamily="2" charset="2"/>
              <a:buChar char="Ø"/>
            </a:pPr>
            <a:endParaRPr lang="ar-EG" sz="1800" dirty="0"/>
          </a:p>
          <a:p>
            <a:pPr algn="r" rtl="0"/>
            <a:endParaRPr lang="ar-EG" sz="1800" dirty="0"/>
          </a:p>
        </p:txBody>
      </p:sp>
      <p:sp>
        <p:nvSpPr>
          <p:cNvPr id="3" name="Title 2"/>
          <p:cNvSpPr>
            <a:spLocks noGrp="1"/>
          </p:cNvSpPr>
          <p:nvPr>
            <p:ph type="title"/>
          </p:nvPr>
        </p:nvSpPr>
        <p:spPr/>
        <p:txBody>
          <a:bodyPr/>
          <a:lstStyle/>
          <a:p>
            <a:r>
              <a:rPr lang="en-US" sz="3200" dirty="0">
                <a:latin typeface="Arial" pitchFamily="34" charset="0"/>
                <a:cs typeface="Arial" pitchFamily="34" charset="0"/>
              </a:rPr>
              <a:t>1. Fluvial system</a:t>
            </a:r>
            <a:endParaRPr lang="ar-EG" sz="3200"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US" dirty="0"/>
              <a:t>G336</a:t>
            </a:r>
          </a:p>
        </p:txBody>
      </p:sp>
      <p:sp>
        <p:nvSpPr>
          <p:cNvPr id="5" name="Footer Placeholder 4"/>
          <p:cNvSpPr>
            <a:spLocks noGrp="1"/>
          </p:cNvSpPr>
          <p:nvPr>
            <p:ph type="ftr" sz="quarter" idx="11"/>
          </p:nvPr>
        </p:nvSpPr>
        <p:spPr/>
        <p:txBody>
          <a:bodyPr/>
          <a:lstStyle/>
          <a:p>
            <a:r>
              <a:rPr lang="en-US"/>
              <a:t>DSRG</a:t>
            </a:r>
            <a:endParaRPr lang="en-US" dirty="0"/>
          </a:p>
        </p:txBody>
      </p:sp>
    </p:spTree>
    <p:extLst>
      <p:ext uri="{BB962C8B-B14F-4D97-AF65-F5344CB8AC3E}">
        <p14:creationId xmlns:p14="http://schemas.microsoft.com/office/powerpoint/2010/main" val="184429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Arial" pitchFamily="34" charset="0"/>
                <a:cs typeface="Arial" pitchFamily="34" charset="0"/>
              </a:rPr>
              <a:t>5. Meandering </a:t>
            </a:r>
            <a:r>
              <a:rPr lang="en-US" sz="3200" dirty="0" smtClean="0">
                <a:latin typeface="Arial" pitchFamily="34" charset="0"/>
                <a:cs typeface="Arial" pitchFamily="34" charset="0"/>
              </a:rPr>
              <a:t>river</a:t>
            </a:r>
            <a:endParaRPr lang="ar-EG" sz="3200" dirty="0"/>
          </a:p>
        </p:txBody>
      </p:sp>
      <p:sp>
        <p:nvSpPr>
          <p:cNvPr id="4" name="Date Placeholder 3"/>
          <p:cNvSpPr>
            <a:spLocks noGrp="1"/>
          </p:cNvSpPr>
          <p:nvPr>
            <p:ph type="dt" sz="half" idx="10"/>
          </p:nvPr>
        </p:nvSpPr>
        <p:spPr/>
        <p:txBody>
          <a:bodyPr/>
          <a:lstStyle/>
          <a:p>
            <a:r>
              <a:rPr lang="en-US" dirty="0"/>
              <a:t>G336</a:t>
            </a:r>
          </a:p>
        </p:txBody>
      </p:sp>
      <p:sp>
        <p:nvSpPr>
          <p:cNvPr id="5" name="Footer Placeholder 4"/>
          <p:cNvSpPr>
            <a:spLocks noGrp="1"/>
          </p:cNvSpPr>
          <p:nvPr>
            <p:ph type="ftr" sz="quarter" idx="11"/>
          </p:nvPr>
        </p:nvSpPr>
        <p:spPr/>
        <p:txBody>
          <a:bodyPr/>
          <a:lstStyle/>
          <a:p>
            <a:r>
              <a:rPr lang="en-US"/>
              <a:t>DSRG</a:t>
            </a:r>
            <a:endParaRPr lang="en-US" dirty="0"/>
          </a:p>
        </p:txBody>
      </p:sp>
      <p:sp>
        <p:nvSpPr>
          <p:cNvPr id="7" name="Content Placeholder 6">
            <a:extLst>
              <a:ext uri="{FF2B5EF4-FFF2-40B4-BE49-F238E27FC236}">
                <a16:creationId xmlns="" xmlns:a16="http://schemas.microsoft.com/office/drawing/2014/main" id="{82EC0ACA-220E-47CA-9905-5EDD8D896AB2}"/>
              </a:ext>
            </a:extLst>
          </p:cNvPr>
          <p:cNvSpPr>
            <a:spLocks noGrp="1"/>
          </p:cNvSpPr>
          <p:nvPr>
            <p:ph idx="1"/>
          </p:nvPr>
        </p:nvSpPr>
        <p:spPr/>
        <p:txBody>
          <a:bodyPr/>
          <a:lstStyle/>
          <a:p>
            <a:pPr marL="0" indent="0" algn="l" rtl="0">
              <a:lnSpc>
                <a:spcPct val="90000"/>
              </a:lnSpc>
              <a:buNone/>
            </a:pPr>
            <a:r>
              <a:rPr lang="en-US" altLang="en-US" dirty="0">
                <a:solidFill>
                  <a:srgbClr val="FF0000"/>
                </a:solidFill>
              </a:rPr>
              <a:t>Channel- fill (Oxbows!)</a:t>
            </a:r>
          </a:p>
          <a:p>
            <a:pPr marL="0" indent="0" algn="l" rtl="0">
              <a:lnSpc>
                <a:spcPct val="90000"/>
              </a:lnSpc>
              <a:buNone/>
            </a:pPr>
            <a:endParaRPr lang="en-US" altLang="en-US" dirty="0">
              <a:solidFill>
                <a:srgbClr val="FF0000"/>
              </a:solidFill>
            </a:endParaRPr>
          </a:p>
          <a:p>
            <a:pPr algn="l" rtl="0">
              <a:lnSpc>
                <a:spcPct val="90000"/>
              </a:lnSpc>
            </a:pPr>
            <a:r>
              <a:rPr lang="en-US" altLang="en-US" dirty="0"/>
              <a:t>Stream channels that have been abandoned</a:t>
            </a:r>
          </a:p>
          <a:p>
            <a:pPr lvl="1" algn="l" rtl="0">
              <a:lnSpc>
                <a:spcPct val="90000"/>
              </a:lnSpc>
            </a:pPr>
            <a:r>
              <a:rPr lang="en-US" altLang="en-US" dirty="0"/>
              <a:t>Cut-off abandonment</a:t>
            </a:r>
          </a:p>
          <a:p>
            <a:pPr lvl="1" algn="l" rtl="0">
              <a:lnSpc>
                <a:spcPct val="90000"/>
              </a:lnSpc>
            </a:pPr>
            <a:r>
              <a:rPr lang="en-US" altLang="en-US" dirty="0"/>
              <a:t>Avulsions: sudden abandonment</a:t>
            </a:r>
          </a:p>
          <a:p>
            <a:pPr lvl="1" algn="l" rtl="0">
              <a:lnSpc>
                <a:spcPct val="90000"/>
              </a:lnSpc>
            </a:pPr>
            <a:r>
              <a:rPr lang="en-US" altLang="en-US" dirty="0"/>
              <a:t>Very high rate of sedimentation</a:t>
            </a:r>
          </a:p>
          <a:p>
            <a:pPr algn="l" rtl="0">
              <a:lnSpc>
                <a:spcPct val="90000"/>
              </a:lnSpc>
            </a:pPr>
            <a:r>
              <a:rPr lang="en-US" altLang="en-US" dirty="0"/>
              <a:t>Meandering can cause if</a:t>
            </a:r>
          </a:p>
          <a:p>
            <a:pPr lvl="1" algn="l" rtl="0">
              <a:lnSpc>
                <a:spcPct val="90000"/>
              </a:lnSpc>
            </a:pPr>
            <a:r>
              <a:rPr lang="en-US" altLang="en-US" dirty="0"/>
              <a:t>Chute cut-off: stream shortens its course</a:t>
            </a:r>
          </a:p>
          <a:p>
            <a:pPr lvl="1" algn="l" rtl="0">
              <a:lnSpc>
                <a:spcPct val="90000"/>
              </a:lnSpc>
            </a:pPr>
            <a:r>
              <a:rPr lang="en-US" altLang="en-US" dirty="0"/>
              <a:t>Neck- cut off: new channel but between 2 meander loops</a:t>
            </a:r>
          </a:p>
          <a:p>
            <a:pPr algn="l" rtl="0">
              <a:buClr>
                <a:srgbClr val="7030A0"/>
              </a:buClr>
            </a:pPr>
            <a:endParaRPr lang="en-US" sz="2000" dirty="0"/>
          </a:p>
        </p:txBody>
      </p:sp>
    </p:spTree>
    <p:extLst>
      <p:ext uri="{BB962C8B-B14F-4D97-AF65-F5344CB8AC3E}">
        <p14:creationId xmlns:p14="http://schemas.microsoft.com/office/powerpoint/2010/main" val="950817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Arial" pitchFamily="34" charset="0"/>
                <a:cs typeface="Arial" pitchFamily="34" charset="0"/>
              </a:rPr>
              <a:t>5. Meandering </a:t>
            </a:r>
            <a:r>
              <a:rPr lang="en-US" sz="3200" dirty="0" smtClean="0">
                <a:latin typeface="Arial" pitchFamily="34" charset="0"/>
                <a:cs typeface="Arial" pitchFamily="34" charset="0"/>
              </a:rPr>
              <a:t>river</a:t>
            </a:r>
            <a:endParaRPr lang="ar-EG" sz="3200" dirty="0"/>
          </a:p>
        </p:txBody>
      </p:sp>
      <p:sp>
        <p:nvSpPr>
          <p:cNvPr id="4" name="Date Placeholder 3"/>
          <p:cNvSpPr>
            <a:spLocks noGrp="1"/>
          </p:cNvSpPr>
          <p:nvPr>
            <p:ph type="dt" sz="half" idx="10"/>
          </p:nvPr>
        </p:nvSpPr>
        <p:spPr/>
        <p:txBody>
          <a:bodyPr/>
          <a:lstStyle/>
          <a:p>
            <a:r>
              <a:rPr lang="en-US" dirty="0"/>
              <a:t>G336</a:t>
            </a:r>
          </a:p>
        </p:txBody>
      </p:sp>
      <p:sp>
        <p:nvSpPr>
          <p:cNvPr id="5" name="Footer Placeholder 4"/>
          <p:cNvSpPr>
            <a:spLocks noGrp="1"/>
          </p:cNvSpPr>
          <p:nvPr>
            <p:ph type="ftr" sz="quarter" idx="11"/>
          </p:nvPr>
        </p:nvSpPr>
        <p:spPr/>
        <p:txBody>
          <a:bodyPr/>
          <a:lstStyle/>
          <a:p>
            <a:r>
              <a:rPr lang="en-US"/>
              <a:t>DSRG</a:t>
            </a:r>
            <a:endParaRPr lang="en-US" dirty="0"/>
          </a:p>
        </p:txBody>
      </p:sp>
      <p:sp>
        <p:nvSpPr>
          <p:cNvPr id="7" name="Content Placeholder 6">
            <a:extLst>
              <a:ext uri="{FF2B5EF4-FFF2-40B4-BE49-F238E27FC236}">
                <a16:creationId xmlns="" xmlns:a16="http://schemas.microsoft.com/office/drawing/2014/main" id="{82EC0ACA-220E-47CA-9905-5EDD8D896AB2}"/>
              </a:ext>
            </a:extLst>
          </p:cNvPr>
          <p:cNvSpPr>
            <a:spLocks noGrp="1"/>
          </p:cNvSpPr>
          <p:nvPr>
            <p:ph idx="1"/>
          </p:nvPr>
        </p:nvSpPr>
        <p:spPr/>
        <p:txBody>
          <a:bodyPr/>
          <a:lstStyle/>
          <a:p>
            <a:pPr marL="0" indent="0" algn="l" rtl="0">
              <a:lnSpc>
                <a:spcPct val="90000"/>
              </a:lnSpc>
              <a:buNone/>
            </a:pPr>
            <a:r>
              <a:rPr lang="en-US" altLang="en-US" dirty="0">
                <a:solidFill>
                  <a:srgbClr val="FF0000"/>
                </a:solidFill>
              </a:rPr>
              <a:t>Channel- fill (Oxbows!)</a:t>
            </a:r>
          </a:p>
          <a:p>
            <a:pPr marL="0" indent="0" algn="l" rtl="0">
              <a:lnSpc>
                <a:spcPct val="90000"/>
              </a:lnSpc>
              <a:buNone/>
            </a:pPr>
            <a:endParaRPr lang="en-US" altLang="en-US" dirty="0">
              <a:solidFill>
                <a:srgbClr val="FF0000"/>
              </a:solidFill>
            </a:endParaRPr>
          </a:p>
          <a:p>
            <a:pPr algn="l" rtl="0">
              <a:buClr>
                <a:srgbClr val="7030A0"/>
              </a:buClr>
            </a:pPr>
            <a:endParaRPr lang="en-US" sz="2000" dirty="0"/>
          </a:p>
        </p:txBody>
      </p:sp>
      <p:pic>
        <p:nvPicPr>
          <p:cNvPr id="6" name="Picture 2">
            <a:extLst>
              <a:ext uri="{FF2B5EF4-FFF2-40B4-BE49-F238E27FC236}">
                <a16:creationId xmlns="" xmlns:a16="http://schemas.microsoft.com/office/drawing/2014/main" id="{5CC683CF-4D25-4678-A8E5-F8EBBD09FE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140" b="13140"/>
          <a:stretch/>
        </p:blipFill>
        <p:spPr bwMode="auto">
          <a:xfrm>
            <a:off x="457200" y="1545432"/>
            <a:ext cx="8610600" cy="475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39152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Arial" pitchFamily="34" charset="0"/>
                <a:cs typeface="Arial" pitchFamily="34" charset="0"/>
              </a:rPr>
              <a:t>5. Meandering </a:t>
            </a:r>
            <a:r>
              <a:rPr lang="en-US" sz="3200" dirty="0" smtClean="0">
                <a:latin typeface="Arial" pitchFamily="34" charset="0"/>
                <a:cs typeface="Arial" pitchFamily="34" charset="0"/>
              </a:rPr>
              <a:t>river</a:t>
            </a:r>
            <a:endParaRPr lang="ar-EG" sz="3200" dirty="0"/>
          </a:p>
        </p:txBody>
      </p:sp>
      <p:sp>
        <p:nvSpPr>
          <p:cNvPr id="4" name="Date Placeholder 3"/>
          <p:cNvSpPr>
            <a:spLocks noGrp="1"/>
          </p:cNvSpPr>
          <p:nvPr>
            <p:ph type="dt" sz="half" idx="10"/>
          </p:nvPr>
        </p:nvSpPr>
        <p:spPr/>
        <p:txBody>
          <a:bodyPr/>
          <a:lstStyle/>
          <a:p>
            <a:r>
              <a:rPr lang="en-US" dirty="0"/>
              <a:t>G336</a:t>
            </a:r>
          </a:p>
        </p:txBody>
      </p:sp>
      <p:sp>
        <p:nvSpPr>
          <p:cNvPr id="5" name="Footer Placeholder 4"/>
          <p:cNvSpPr>
            <a:spLocks noGrp="1"/>
          </p:cNvSpPr>
          <p:nvPr>
            <p:ph type="ftr" sz="quarter" idx="11"/>
          </p:nvPr>
        </p:nvSpPr>
        <p:spPr/>
        <p:txBody>
          <a:bodyPr/>
          <a:lstStyle/>
          <a:p>
            <a:r>
              <a:rPr lang="en-US"/>
              <a:t>DSRG</a:t>
            </a:r>
            <a:endParaRPr lang="en-US" dirty="0"/>
          </a:p>
        </p:txBody>
      </p:sp>
      <p:sp>
        <p:nvSpPr>
          <p:cNvPr id="7" name="Content Placeholder 6">
            <a:extLst>
              <a:ext uri="{FF2B5EF4-FFF2-40B4-BE49-F238E27FC236}">
                <a16:creationId xmlns="" xmlns:a16="http://schemas.microsoft.com/office/drawing/2014/main" id="{82EC0ACA-220E-47CA-9905-5EDD8D896AB2}"/>
              </a:ext>
            </a:extLst>
          </p:cNvPr>
          <p:cNvSpPr>
            <a:spLocks noGrp="1"/>
          </p:cNvSpPr>
          <p:nvPr>
            <p:ph idx="1"/>
          </p:nvPr>
        </p:nvSpPr>
        <p:spPr/>
        <p:txBody>
          <a:bodyPr/>
          <a:lstStyle/>
          <a:p>
            <a:pPr marL="0" indent="0" algn="l" rtl="0">
              <a:buClr>
                <a:srgbClr val="7030A0"/>
              </a:buClr>
              <a:buNone/>
            </a:pPr>
            <a:r>
              <a:rPr lang="en-US" altLang="en-US" dirty="0">
                <a:solidFill>
                  <a:srgbClr val="FF0000"/>
                </a:solidFill>
                <a:latin typeface="+mj-lt"/>
              </a:rPr>
              <a:t>Channel Avulsion</a:t>
            </a:r>
          </a:p>
          <a:p>
            <a:pPr algn="l" rtl="0">
              <a:buClr>
                <a:srgbClr val="7030A0"/>
              </a:buClr>
            </a:pPr>
            <a:endParaRPr lang="en-US" altLang="en-US" sz="2000" dirty="0">
              <a:latin typeface="+mj-lt"/>
            </a:endParaRPr>
          </a:p>
          <a:p>
            <a:pPr algn="l" rtl="0">
              <a:buClr>
                <a:srgbClr val="7030A0"/>
              </a:buClr>
            </a:pPr>
            <a:r>
              <a:rPr lang="en-US" altLang="en-US" sz="2000" b="1" dirty="0">
                <a:latin typeface="+mj-lt"/>
              </a:rPr>
              <a:t>Avulsion</a:t>
            </a:r>
            <a:r>
              <a:rPr lang="en-US" altLang="en-US" sz="2000" dirty="0">
                <a:latin typeface="+mj-lt"/>
              </a:rPr>
              <a:t> is the sudden diversion of a channel to a new location on the floodplain, leading to the abandonment of a channel belt and the initiation of a new one</a:t>
            </a:r>
          </a:p>
          <a:p>
            <a:pPr algn="l" rtl="0">
              <a:buClr>
                <a:srgbClr val="7030A0"/>
              </a:buClr>
            </a:pPr>
            <a:r>
              <a:rPr lang="en-US" altLang="en-US" sz="2000" b="1" dirty="0">
                <a:latin typeface="+mj-lt"/>
              </a:rPr>
              <a:t>Avulsions</a:t>
            </a:r>
            <a:r>
              <a:rPr lang="en-US" altLang="en-US" sz="2000" dirty="0">
                <a:latin typeface="+mj-lt"/>
              </a:rPr>
              <a:t> are the inevitable consequence of the increase of cross-valley slope (typically through a crevasse channel) relative to down-valley slope along the channel, associated with the growth of an alluvial ridge</a:t>
            </a:r>
          </a:p>
          <a:p>
            <a:pPr algn="l" rtl="0">
              <a:buClr>
                <a:srgbClr val="7030A0"/>
              </a:buClr>
            </a:pPr>
            <a:r>
              <a:rPr lang="en-US" altLang="en-US" sz="2000" b="1" dirty="0">
                <a:latin typeface="+mj-lt"/>
              </a:rPr>
              <a:t>An avulsion belt </a:t>
            </a:r>
            <a:r>
              <a:rPr lang="en-US" altLang="en-US" sz="2000" dirty="0">
                <a:latin typeface="+mj-lt"/>
              </a:rPr>
              <a:t>constitutes an extensive network of rapidly aggrading, narrow, crevasse-like channels with genetically associated overbank deposits, that may surround the new channel belt</a:t>
            </a:r>
          </a:p>
          <a:p>
            <a:pPr algn="l" rtl="0">
              <a:buClr>
                <a:srgbClr val="7030A0"/>
              </a:buClr>
            </a:pPr>
            <a:endParaRPr lang="en-US" sz="2000" dirty="0"/>
          </a:p>
        </p:txBody>
      </p:sp>
    </p:spTree>
    <p:extLst>
      <p:ext uri="{BB962C8B-B14F-4D97-AF65-F5344CB8AC3E}">
        <p14:creationId xmlns:p14="http://schemas.microsoft.com/office/powerpoint/2010/main" val="41403176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Arial" pitchFamily="34" charset="0"/>
                <a:cs typeface="Arial" pitchFamily="34" charset="0"/>
              </a:rPr>
              <a:t>5. Meandering </a:t>
            </a:r>
            <a:r>
              <a:rPr lang="en-US" sz="3200" dirty="0" smtClean="0">
                <a:latin typeface="Arial" pitchFamily="34" charset="0"/>
                <a:cs typeface="Arial" pitchFamily="34" charset="0"/>
              </a:rPr>
              <a:t>river</a:t>
            </a:r>
            <a:endParaRPr lang="ar-EG" sz="3200" dirty="0"/>
          </a:p>
        </p:txBody>
      </p:sp>
      <p:sp>
        <p:nvSpPr>
          <p:cNvPr id="4" name="Date Placeholder 3"/>
          <p:cNvSpPr>
            <a:spLocks noGrp="1"/>
          </p:cNvSpPr>
          <p:nvPr>
            <p:ph type="dt" sz="half" idx="10"/>
          </p:nvPr>
        </p:nvSpPr>
        <p:spPr/>
        <p:txBody>
          <a:bodyPr/>
          <a:lstStyle/>
          <a:p>
            <a:r>
              <a:rPr lang="en-US" dirty="0"/>
              <a:t>G336</a:t>
            </a:r>
          </a:p>
        </p:txBody>
      </p:sp>
      <p:sp>
        <p:nvSpPr>
          <p:cNvPr id="5" name="Footer Placeholder 4"/>
          <p:cNvSpPr>
            <a:spLocks noGrp="1"/>
          </p:cNvSpPr>
          <p:nvPr>
            <p:ph type="ftr" sz="quarter" idx="11"/>
          </p:nvPr>
        </p:nvSpPr>
        <p:spPr/>
        <p:txBody>
          <a:bodyPr/>
          <a:lstStyle/>
          <a:p>
            <a:r>
              <a:rPr lang="en-US"/>
              <a:t>DSRG</a:t>
            </a:r>
            <a:endParaRPr lang="en-US" dirty="0"/>
          </a:p>
        </p:txBody>
      </p:sp>
      <p:sp>
        <p:nvSpPr>
          <p:cNvPr id="6" name="Content Placeholder 5">
            <a:extLst>
              <a:ext uri="{FF2B5EF4-FFF2-40B4-BE49-F238E27FC236}">
                <a16:creationId xmlns="" xmlns:a16="http://schemas.microsoft.com/office/drawing/2014/main" id="{7162F3A2-CF7C-4AA7-B324-02D0A725BCF4}"/>
              </a:ext>
            </a:extLst>
          </p:cNvPr>
          <p:cNvSpPr>
            <a:spLocks noGrp="1"/>
          </p:cNvSpPr>
          <p:nvPr>
            <p:ph idx="1"/>
          </p:nvPr>
        </p:nvSpPr>
        <p:spPr/>
        <p:txBody>
          <a:bodyPr/>
          <a:lstStyle/>
          <a:p>
            <a:endParaRPr lang="en-US"/>
          </a:p>
        </p:txBody>
      </p:sp>
      <p:pic>
        <p:nvPicPr>
          <p:cNvPr id="8" name="Picture 4">
            <a:extLst>
              <a:ext uri="{FF2B5EF4-FFF2-40B4-BE49-F238E27FC236}">
                <a16:creationId xmlns="" xmlns:a16="http://schemas.microsoft.com/office/drawing/2014/main" id="{0B454990-5848-4A52-A12F-7ECCBC4DB2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584" y="794297"/>
            <a:ext cx="8077200" cy="606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73968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Arial" pitchFamily="34" charset="0"/>
                <a:cs typeface="Arial" pitchFamily="34" charset="0"/>
              </a:rPr>
              <a:t>5. Meandering </a:t>
            </a:r>
            <a:r>
              <a:rPr lang="en-US" sz="3200" dirty="0" smtClean="0">
                <a:latin typeface="Arial" pitchFamily="34" charset="0"/>
                <a:cs typeface="Arial" pitchFamily="34" charset="0"/>
              </a:rPr>
              <a:t>river</a:t>
            </a:r>
            <a:endParaRPr lang="ar-EG" sz="3200" dirty="0"/>
          </a:p>
        </p:txBody>
      </p:sp>
      <p:sp>
        <p:nvSpPr>
          <p:cNvPr id="4" name="Date Placeholder 3"/>
          <p:cNvSpPr>
            <a:spLocks noGrp="1"/>
          </p:cNvSpPr>
          <p:nvPr>
            <p:ph type="dt" sz="half" idx="10"/>
          </p:nvPr>
        </p:nvSpPr>
        <p:spPr/>
        <p:txBody>
          <a:bodyPr/>
          <a:lstStyle/>
          <a:p>
            <a:r>
              <a:rPr lang="en-US" dirty="0"/>
              <a:t>G336</a:t>
            </a:r>
          </a:p>
        </p:txBody>
      </p:sp>
      <p:sp>
        <p:nvSpPr>
          <p:cNvPr id="5" name="Footer Placeholder 4"/>
          <p:cNvSpPr>
            <a:spLocks noGrp="1"/>
          </p:cNvSpPr>
          <p:nvPr>
            <p:ph type="ftr" sz="quarter" idx="11"/>
          </p:nvPr>
        </p:nvSpPr>
        <p:spPr/>
        <p:txBody>
          <a:bodyPr/>
          <a:lstStyle/>
          <a:p>
            <a:r>
              <a:rPr lang="en-US"/>
              <a:t>DSRG</a:t>
            </a:r>
            <a:endParaRPr lang="en-US" dirty="0"/>
          </a:p>
        </p:txBody>
      </p:sp>
      <p:sp>
        <p:nvSpPr>
          <p:cNvPr id="6" name="Content Placeholder 5">
            <a:extLst>
              <a:ext uri="{FF2B5EF4-FFF2-40B4-BE49-F238E27FC236}">
                <a16:creationId xmlns="" xmlns:a16="http://schemas.microsoft.com/office/drawing/2014/main" id="{7162F3A2-CF7C-4AA7-B324-02D0A725BCF4}"/>
              </a:ext>
            </a:extLst>
          </p:cNvPr>
          <p:cNvSpPr>
            <a:spLocks noGrp="1"/>
          </p:cNvSpPr>
          <p:nvPr>
            <p:ph idx="1"/>
          </p:nvPr>
        </p:nvSpPr>
        <p:spPr/>
        <p:txBody>
          <a:bodyPr/>
          <a:lstStyle/>
          <a:p>
            <a:endParaRPr lang="en-US" dirty="0"/>
          </a:p>
        </p:txBody>
      </p:sp>
      <p:pic>
        <p:nvPicPr>
          <p:cNvPr id="7" name="Picture 3">
            <a:extLst>
              <a:ext uri="{FF2B5EF4-FFF2-40B4-BE49-F238E27FC236}">
                <a16:creationId xmlns="" xmlns:a16="http://schemas.microsoft.com/office/drawing/2014/main" id="{97F78225-4EFF-43FD-B5F2-C8E63905F0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4814" y="1038486"/>
            <a:ext cx="70104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62767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Arial" pitchFamily="34" charset="0"/>
                <a:cs typeface="Arial" pitchFamily="34" charset="0"/>
              </a:rPr>
              <a:t>5. Meandering </a:t>
            </a:r>
            <a:r>
              <a:rPr lang="en-US" sz="3200" dirty="0" smtClean="0">
                <a:latin typeface="Arial" pitchFamily="34" charset="0"/>
                <a:cs typeface="Arial" pitchFamily="34" charset="0"/>
              </a:rPr>
              <a:t>river</a:t>
            </a:r>
            <a:endParaRPr lang="ar-EG" sz="3200" dirty="0"/>
          </a:p>
        </p:txBody>
      </p:sp>
      <p:sp>
        <p:nvSpPr>
          <p:cNvPr id="4" name="Date Placeholder 3"/>
          <p:cNvSpPr>
            <a:spLocks noGrp="1"/>
          </p:cNvSpPr>
          <p:nvPr>
            <p:ph type="dt" sz="half" idx="10"/>
          </p:nvPr>
        </p:nvSpPr>
        <p:spPr/>
        <p:txBody>
          <a:bodyPr/>
          <a:lstStyle/>
          <a:p>
            <a:r>
              <a:rPr lang="en-US" dirty="0"/>
              <a:t>G336</a:t>
            </a:r>
          </a:p>
        </p:txBody>
      </p:sp>
      <p:sp>
        <p:nvSpPr>
          <p:cNvPr id="5" name="Footer Placeholder 4"/>
          <p:cNvSpPr>
            <a:spLocks noGrp="1"/>
          </p:cNvSpPr>
          <p:nvPr>
            <p:ph type="ftr" sz="quarter" idx="11"/>
          </p:nvPr>
        </p:nvSpPr>
        <p:spPr/>
        <p:txBody>
          <a:bodyPr/>
          <a:lstStyle/>
          <a:p>
            <a:r>
              <a:rPr lang="en-US"/>
              <a:t>DSRG</a:t>
            </a:r>
            <a:endParaRPr lang="en-US" dirty="0"/>
          </a:p>
        </p:txBody>
      </p:sp>
      <p:sp>
        <p:nvSpPr>
          <p:cNvPr id="7" name="Content Placeholder 6">
            <a:extLst>
              <a:ext uri="{FF2B5EF4-FFF2-40B4-BE49-F238E27FC236}">
                <a16:creationId xmlns="" xmlns:a16="http://schemas.microsoft.com/office/drawing/2014/main" id="{82EC0ACA-220E-47CA-9905-5EDD8D896AB2}"/>
              </a:ext>
            </a:extLst>
          </p:cNvPr>
          <p:cNvSpPr>
            <a:spLocks noGrp="1"/>
          </p:cNvSpPr>
          <p:nvPr>
            <p:ph idx="1"/>
          </p:nvPr>
        </p:nvSpPr>
        <p:spPr>
          <a:xfrm>
            <a:off x="990600" y="990600"/>
            <a:ext cx="3221360" cy="5135563"/>
          </a:xfrm>
        </p:spPr>
        <p:txBody>
          <a:bodyPr/>
          <a:lstStyle/>
          <a:p>
            <a:pPr algn="l" rtl="0">
              <a:spcBef>
                <a:spcPct val="0"/>
              </a:spcBef>
            </a:pPr>
            <a:r>
              <a:rPr lang="en-CA" altLang="en-US" sz="1800" dirty="0">
                <a:latin typeface="+mj-lt"/>
              </a:rPr>
              <a:t>The meander river facies sequence consists of:</a:t>
            </a:r>
          </a:p>
          <a:p>
            <a:pPr algn="l" rtl="0">
              <a:spcBef>
                <a:spcPct val="0"/>
              </a:spcBef>
            </a:pPr>
            <a:r>
              <a:rPr lang="en-CA" altLang="en-US" sz="1800" dirty="0">
                <a:latin typeface="+mj-lt"/>
              </a:rPr>
              <a:t>Distal floodplain mud with roots and desiccation cracks</a:t>
            </a:r>
          </a:p>
          <a:p>
            <a:pPr algn="l" rtl="0">
              <a:spcBef>
                <a:spcPct val="0"/>
              </a:spcBef>
            </a:pPr>
            <a:r>
              <a:rPr lang="en-CA" altLang="en-US" sz="1800" dirty="0">
                <a:latin typeface="+mj-lt"/>
              </a:rPr>
              <a:t>Proximal floodplain mud with occasional overbank sand.</a:t>
            </a:r>
          </a:p>
          <a:p>
            <a:pPr algn="l" rtl="0">
              <a:spcBef>
                <a:spcPct val="0"/>
              </a:spcBef>
            </a:pPr>
            <a:r>
              <a:rPr lang="en-CA" altLang="en-US" sz="1800" dirty="0">
                <a:latin typeface="+mj-lt"/>
              </a:rPr>
              <a:t>Ripple x-lamination at upper stage plane bed lamination of upper point bar.</a:t>
            </a:r>
          </a:p>
          <a:p>
            <a:pPr algn="l" rtl="0">
              <a:spcBef>
                <a:spcPct val="0"/>
              </a:spcBef>
            </a:pPr>
            <a:r>
              <a:rPr lang="en-CA" altLang="en-US" sz="1800" dirty="0">
                <a:latin typeface="+mj-lt"/>
              </a:rPr>
              <a:t>Dune trough x-bedding and upper stage plane bed lamination of low point bar  </a:t>
            </a:r>
          </a:p>
          <a:p>
            <a:pPr algn="l" rtl="0">
              <a:spcBef>
                <a:spcPct val="0"/>
              </a:spcBef>
            </a:pPr>
            <a:r>
              <a:rPr lang="en-CA" altLang="en-US" sz="1800" dirty="0">
                <a:latin typeface="+mj-lt"/>
              </a:rPr>
              <a:t>Coarse grained channel lag deposit.</a:t>
            </a:r>
          </a:p>
          <a:p>
            <a:pPr algn="l" rtl="0"/>
            <a:endParaRPr lang="en-US" sz="2000" dirty="0"/>
          </a:p>
        </p:txBody>
      </p:sp>
      <p:pic>
        <p:nvPicPr>
          <p:cNvPr id="6" name="Picture 6" descr="Image result for braided river facies photos">
            <a:extLst>
              <a:ext uri="{FF2B5EF4-FFF2-40B4-BE49-F238E27FC236}">
                <a16:creationId xmlns="" xmlns:a16="http://schemas.microsoft.com/office/drawing/2014/main" id="{14BB49B3-547F-4AD7-B133-E158F8F056C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3767" y="849642"/>
            <a:ext cx="4271392" cy="589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10725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Arial" pitchFamily="34" charset="0"/>
                <a:cs typeface="Arial" pitchFamily="34" charset="0"/>
              </a:rPr>
              <a:t>5. Meandering River</a:t>
            </a:r>
            <a:endParaRPr lang="ar-EG" sz="3200" dirty="0"/>
          </a:p>
        </p:txBody>
      </p:sp>
      <p:sp>
        <p:nvSpPr>
          <p:cNvPr id="4" name="Date Placeholder 3"/>
          <p:cNvSpPr>
            <a:spLocks noGrp="1"/>
          </p:cNvSpPr>
          <p:nvPr>
            <p:ph type="dt" sz="half" idx="10"/>
          </p:nvPr>
        </p:nvSpPr>
        <p:spPr/>
        <p:txBody>
          <a:bodyPr/>
          <a:lstStyle/>
          <a:p>
            <a:r>
              <a:rPr lang="en-US" dirty="0"/>
              <a:t>G336</a:t>
            </a:r>
          </a:p>
        </p:txBody>
      </p:sp>
      <p:sp>
        <p:nvSpPr>
          <p:cNvPr id="5" name="Footer Placeholder 4"/>
          <p:cNvSpPr>
            <a:spLocks noGrp="1"/>
          </p:cNvSpPr>
          <p:nvPr>
            <p:ph type="ftr" sz="quarter" idx="11"/>
          </p:nvPr>
        </p:nvSpPr>
        <p:spPr/>
        <p:txBody>
          <a:bodyPr/>
          <a:lstStyle/>
          <a:p>
            <a:r>
              <a:rPr lang="en-US"/>
              <a:t>DSRG</a:t>
            </a:r>
            <a:endParaRPr lang="en-US" dirty="0"/>
          </a:p>
        </p:txBody>
      </p:sp>
      <p:sp>
        <p:nvSpPr>
          <p:cNvPr id="7" name="Content Placeholder 6">
            <a:extLst>
              <a:ext uri="{FF2B5EF4-FFF2-40B4-BE49-F238E27FC236}">
                <a16:creationId xmlns="" xmlns:a16="http://schemas.microsoft.com/office/drawing/2014/main" id="{82EC0ACA-220E-47CA-9905-5EDD8D896AB2}"/>
              </a:ext>
            </a:extLst>
          </p:cNvPr>
          <p:cNvSpPr>
            <a:spLocks noGrp="1"/>
          </p:cNvSpPr>
          <p:nvPr>
            <p:ph idx="1"/>
          </p:nvPr>
        </p:nvSpPr>
        <p:spPr/>
        <p:txBody>
          <a:bodyPr/>
          <a:lstStyle/>
          <a:p>
            <a:pPr algn="l" rtl="0"/>
            <a:endParaRPr lang="en-US" dirty="0"/>
          </a:p>
        </p:txBody>
      </p:sp>
      <p:pic>
        <p:nvPicPr>
          <p:cNvPr id="6" name="Picture 2">
            <a:extLst>
              <a:ext uri="{FF2B5EF4-FFF2-40B4-BE49-F238E27FC236}">
                <a16:creationId xmlns="" xmlns:a16="http://schemas.microsoft.com/office/drawing/2014/main" id="{3B9B8108-22AE-47EB-B072-F5FE0A2260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3" y="-3091"/>
            <a:ext cx="9148763"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33453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Arial" pitchFamily="34" charset="0"/>
                <a:cs typeface="Arial" pitchFamily="34" charset="0"/>
              </a:rPr>
              <a:t>5. Meandering </a:t>
            </a:r>
            <a:r>
              <a:rPr lang="en-US" sz="3200" dirty="0" smtClean="0">
                <a:latin typeface="Arial" pitchFamily="34" charset="0"/>
                <a:cs typeface="Arial" pitchFamily="34" charset="0"/>
              </a:rPr>
              <a:t>river</a:t>
            </a:r>
            <a:endParaRPr lang="ar-EG" sz="3200" dirty="0"/>
          </a:p>
        </p:txBody>
      </p:sp>
      <p:sp>
        <p:nvSpPr>
          <p:cNvPr id="4" name="Date Placeholder 3"/>
          <p:cNvSpPr>
            <a:spLocks noGrp="1"/>
          </p:cNvSpPr>
          <p:nvPr>
            <p:ph type="dt" sz="half" idx="10"/>
          </p:nvPr>
        </p:nvSpPr>
        <p:spPr/>
        <p:txBody>
          <a:bodyPr/>
          <a:lstStyle/>
          <a:p>
            <a:r>
              <a:rPr lang="en-US" dirty="0"/>
              <a:t>G336</a:t>
            </a:r>
          </a:p>
        </p:txBody>
      </p:sp>
      <p:sp>
        <p:nvSpPr>
          <p:cNvPr id="5" name="Footer Placeholder 4"/>
          <p:cNvSpPr>
            <a:spLocks noGrp="1"/>
          </p:cNvSpPr>
          <p:nvPr>
            <p:ph type="ftr" sz="quarter" idx="11"/>
          </p:nvPr>
        </p:nvSpPr>
        <p:spPr/>
        <p:txBody>
          <a:bodyPr/>
          <a:lstStyle/>
          <a:p>
            <a:r>
              <a:rPr lang="en-US"/>
              <a:t>DSRG</a:t>
            </a:r>
            <a:endParaRPr lang="en-US" dirty="0"/>
          </a:p>
        </p:txBody>
      </p:sp>
      <p:pic>
        <p:nvPicPr>
          <p:cNvPr id="9" name="Picture 2">
            <a:extLst>
              <a:ext uri="{FF2B5EF4-FFF2-40B4-BE49-F238E27FC236}">
                <a16:creationId xmlns="" xmlns:a16="http://schemas.microsoft.com/office/drawing/2014/main" id="{D762E261-A3A2-4A88-BD35-BFA460F656E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0973" y="990600"/>
            <a:ext cx="6855454" cy="513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46495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Braided versus meander</a:t>
            </a:r>
            <a:endParaRPr lang="ar-EG" sz="3200" dirty="0"/>
          </a:p>
        </p:txBody>
      </p:sp>
      <p:sp>
        <p:nvSpPr>
          <p:cNvPr id="4" name="Date Placeholder 3"/>
          <p:cNvSpPr>
            <a:spLocks noGrp="1"/>
          </p:cNvSpPr>
          <p:nvPr>
            <p:ph type="dt" sz="half" idx="10"/>
          </p:nvPr>
        </p:nvSpPr>
        <p:spPr/>
        <p:txBody>
          <a:bodyPr/>
          <a:lstStyle/>
          <a:p>
            <a:r>
              <a:rPr lang="en-US" dirty="0"/>
              <a:t>G336</a:t>
            </a:r>
          </a:p>
        </p:txBody>
      </p:sp>
      <p:sp>
        <p:nvSpPr>
          <p:cNvPr id="5" name="Footer Placeholder 4"/>
          <p:cNvSpPr>
            <a:spLocks noGrp="1"/>
          </p:cNvSpPr>
          <p:nvPr>
            <p:ph type="ftr" sz="quarter" idx="11"/>
          </p:nvPr>
        </p:nvSpPr>
        <p:spPr/>
        <p:txBody>
          <a:bodyPr/>
          <a:lstStyle/>
          <a:p>
            <a:r>
              <a:rPr lang="en-US"/>
              <a:t>DSRG</a:t>
            </a:r>
            <a:endParaRPr lang="en-US" dirty="0"/>
          </a:p>
        </p:txBody>
      </p:sp>
      <p:sp>
        <p:nvSpPr>
          <p:cNvPr id="6" name="Content Placeholder 5">
            <a:extLst>
              <a:ext uri="{FF2B5EF4-FFF2-40B4-BE49-F238E27FC236}">
                <a16:creationId xmlns="" xmlns:a16="http://schemas.microsoft.com/office/drawing/2014/main" id="{679ADFA8-233E-449D-ACC0-68C32BDFAD61}"/>
              </a:ext>
            </a:extLst>
          </p:cNvPr>
          <p:cNvSpPr>
            <a:spLocks noGrp="1"/>
          </p:cNvSpPr>
          <p:nvPr>
            <p:ph idx="1"/>
          </p:nvPr>
        </p:nvSpPr>
        <p:spPr/>
        <p:txBody>
          <a:bodyPr/>
          <a:lstStyle/>
          <a:p>
            <a:endParaRPr lang="en-US"/>
          </a:p>
        </p:txBody>
      </p:sp>
      <p:pic>
        <p:nvPicPr>
          <p:cNvPr id="8" name="Picture 2" descr="Image result for braided river facies photos + batchariya">
            <a:extLst>
              <a:ext uri="{FF2B5EF4-FFF2-40B4-BE49-F238E27FC236}">
                <a16:creationId xmlns="" xmlns:a16="http://schemas.microsoft.com/office/drawing/2014/main" id="{8F77F2FA-A51E-403C-975E-F6A9D0F2C9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552" y="792314"/>
            <a:ext cx="8001000" cy="605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62304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371600"/>
            <a:ext cx="7696200" cy="4433664"/>
          </a:xfrm>
        </p:spPr>
        <p:txBody>
          <a:bodyPr/>
          <a:lstStyle/>
          <a:p>
            <a:pPr algn="l" rtl="0">
              <a:buClr>
                <a:schemeClr val="tx1"/>
              </a:buClr>
            </a:pPr>
            <a:r>
              <a:rPr lang="en-US" altLang="en-US" sz="2000" b="1" dirty="0">
                <a:latin typeface="Tahoma" panose="020B0604030504040204" pitchFamily="34" charset="0"/>
              </a:rPr>
              <a:t>Avulsion</a:t>
            </a:r>
            <a:r>
              <a:rPr lang="en-US" altLang="en-US" sz="2000" dirty="0">
                <a:latin typeface="Tahoma" panose="020B0604030504040204" pitchFamily="34" charset="0"/>
              </a:rPr>
              <a:t> is the sudden diversion of a channel to a new location on the floodplain, leading to the abandonment of a channel belt and the initiation of a new one</a:t>
            </a:r>
          </a:p>
          <a:p>
            <a:pPr algn="l" rtl="0">
              <a:buClr>
                <a:schemeClr val="tx1"/>
              </a:buClr>
            </a:pPr>
            <a:r>
              <a:rPr lang="en-US" altLang="en-US" sz="2000" dirty="0">
                <a:latin typeface="Tahoma" panose="020B0604030504040204" pitchFamily="34" charset="0"/>
              </a:rPr>
              <a:t>Avulsions are the inevitable consequence of the increase of cross-valley slope (typically through a crevasse channel) relative to down-valley slope along the channel, associated with the growth of an alluvial ridge</a:t>
            </a:r>
          </a:p>
          <a:p>
            <a:pPr algn="l" rtl="0">
              <a:buClr>
                <a:schemeClr val="tx1"/>
              </a:buClr>
            </a:pPr>
            <a:r>
              <a:rPr lang="en-US" altLang="en-US" sz="2000" dirty="0">
                <a:latin typeface="Tahoma" panose="020B0604030504040204" pitchFamily="34" charset="0"/>
              </a:rPr>
              <a:t>An </a:t>
            </a:r>
            <a:r>
              <a:rPr lang="en-US" altLang="en-US" sz="2000" b="1" dirty="0">
                <a:latin typeface="Tahoma" panose="020B0604030504040204" pitchFamily="34" charset="0"/>
              </a:rPr>
              <a:t>avulsion belt</a:t>
            </a:r>
            <a:r>
              <a:rPr lang="en-US" altLang="en-US" sz="2000" dirty="0">
                <a:latin typeface="Tahoma" panose="020B0604030504040204" pitchFamily="34" charset="0"/>
              </a:rPr>
              <a:t> constitutes an extensive network of rapidly aggrading, narrow, crevasse-like channels with genetically associated overbank deposits, that may surround the new channel belt</a:t>
            </a:r>
          </a:p>
        </p:txBody>
      </p:sp>
      <p:sp>
        <p:nvSpPr>
          <p:cNvPr id="3" name="Title 2"/>
          <p:cNvSpPr>
            <a:spLocks noGrp="1"/>
          </p:cNvSpPr>
          <p:nvPr>
            <p:ph type="title"/>
          </p:nvPr>
        </p:nvSpPr>
        <p:spPr/>
        <p:txBody>
          <a:bodyPr/>
          <a:lstStyle/>
          <a:p>
            <a:r>
              <a:rPr lang="en-US" sz="3200" smtClean="0">
                <a:latin typeface="Arial" pitchFamily="34" charset="0"/>
                <a:cs typeface="Arial" pitchFamily="34" charset="0"/>
              </a:rPr>
              <a:t>Avulsion</a:t>
            </a:r>
            <a:endParaRPr lang="ar-EG" sz="3200" dirty="0"/>
          </a:p>
        </p:txBody>
      </p:sp>
      <p:sp>
        <p:nvSpPr>
          <p:cNvPr id="4" name="Date Placeholder 3"/>
          <p:cNvSpPr>
            <a:spLocks noGrp="1"/>
          </p:cNvSpPr>
          <p:nvPr>
            <p:ph type="dt" sz="half" idx="10"/>
          </p:nvPr>
        </p:nvSpPr>
        <p:spPr/>
        <p:txBody>
          <a:bodyPr/>
          <a:lstStyle/>
          <a:p>
            <a:r>
              <a:rPr lang="en-US" dirty="0"/>
              <a:t>G336</a:t>
            </a:r>
          </a:p>
        </p:txBody>
      </p:sp>
      <p:sp>
        <p:nvSpPr>
          <p:cNvPr id="5" name="Footer Placeholder 4"/>
          <p:cNvSpPr>
            <a:spLocks noGrp="1"/>
          </p:cNvSpPr>
          <p:nvPr>
            <p:ph type="ftr" sz="quarter" idx="11"/>
          </p:nvPr>
        </p:nvSpPr>
        <p:spPr/>
        <p:txBody>
          <a:bodyPr/>
          <a:lstStyle/>
          <a:p>
            <a:r>
              <a:rPr lang="en-US"/>
              <a:t>DSRG</a:t>
            </a:r>
            <a:endParaRPr lang="en-US" dirty="0"/>
          </a:p>
        </p:txBody>
      </p:sp>
      <p:sp>
        <p:nvSpPr>
          <p:cNvPr id="6" name="Rectangle 2"/>
          <p:cNvSpPr txBox="1">
            <a:spLocks noRot="1" noChangeArrowheads="1"/>
          </p:cNvSpPr>
          <p:nvPr/>
        </p:nvSpPr>
        <p:spPr bwMode="white">
          <a:xfrm>
            <a:off x="899592" y="800100"/>
            <a:ext cx="7558608"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3600">
                <a:solidFill>
                  <a:schemeClr val="bg1"/>
                </a:solidFill>
                <a:latin typeface="+mj-lt"/>
                <a:ea typeface="+mj-ea"/>
                <a:cs typeface="+mj-cs"/>
              </a:defRPr>
            </a:lvl1pPr>
            <a:lvl2pPr algn="l" rtl="1" eaLnBrk="1" fontAlgn="base" hangingPunct="1">
              <a:spcBef>
                <a:spcPct val="0"/>
              </a:spcBef>
              <a:spcAft>
                <a:spcPct val="0"/>
              </a:spcAft>
              <a:defRPr sz="3600">
                <a:solidFill>
                  <a:schemeClr val="bg1"/>
                </a:solidFill>
                <a:latin typeface="Verdana" pitchFamily="34" charset="0"/>
              </a:defRPr>
            </a:lvl2pPr>
            <a:lvl3pPr algn="l" rtl="1" eaLnBrk="1" fontAlgn="base" hangingPunct="1">
              <a:spcBef>
                <a:spcPct val="0"/>
              </a:spcBef>
              <a:spcAft>
                <a:spcPct val="0"/>
              </a:spcAft>
              <a:defRPr sz="3600">
                <a:solidFill>
                  <a:schemeClr val="bg1"/>
                </a:solidFill>
                <a:latin typeface="Verdana" pitchFamily="34" charset="0"/>
              </a:defRPr>
            </a:lvl3pPr>
            <a:lvl4pPr algn="l" rtl="1" eaLnBrk="1" fontAlgn="base" hangingPunct="1">
              <a:spcBef>
                <a:spcPct val="0"/>
              </a:spcBef>
              <a:spcAft>
                <a:spcPct val="0"/>
              </a:spcAft>
              <a:defRPr sz="3600">
                <a:solidFill>
                  <a:schemeClr val="bg1"/>
                </a:solidFill>
                <a:latin typeface="Verdana" pitchFamily="34" charset="0"/>
              </a:defRPr>
            </a:lvl4pPr>
            <a:lvl5pPr algn="l" rtl="1" eaLnBrk="1" fontAlgn="base" hangingPunct="1">
              <a:spcBef>
                <a:spcPct val="0"/>
              </a:spcBef>
              <a:spcAft>
                <a:spcPct val="0"/>
              </a:spcAft>
              <a:defRPr sz="3600">
                <a:solidFill>
                  <a:schemeClr val="bg1"/>
                </a:solidFill>
                <a:latin typeface="Verdana" pitchFamily="34" charset="0"/>
              </a:defRPr>
            </a:lvl5pPr>
            <a:lvl6pPr marL="457200" algn="l" rtl="1" eaLnBrk="1" fontAlgn="base" hangingPunct="1">
              <a:spcBef>
                <a:spcPct val="0"/>
              </a:spcBef>
              <a:spcAft>
                <a:spcPct val="0"/>
              </a:spcAft>
              <a:defRPr sz="3600">
                <a:solidFill>
                  <a:schemeClr val="bg1"/>
                </a:solidFill>
                <a:latin typeface="Verdana" pitchFamily="34" charset="0"/>
              </a:defRPr>
            </a:lvl6pPr>
            <a:lvl7pPr marL="914400" algn="l" rtl="1" eaLnBrk="1" fontAlgn="base" hangingPunct="1">
              <a:spcBef>
                <a:spcPct val="0"/>
              </a:spcBef>
              <a:spcAft>
                <a:spcPct val="0"/>
              </a:spcAft>
              <a:defRPr sz="3600">
                <a:solidFill>
                  <a:schemeClr val="bg1"/>
                </a:solidFill>
                <a:latin typeface="Verdana" pitchFamily="34" charset="0"/>
              </a:defRPr>
            </a:lvl7pPr>
            <a:lvl8pPr marL="1371600" algn="l" rtl="1" eaLnBrk="1" fontAlgn="base" hangingPunct="1">
              <a:spcBef>
                <a:spcPct val="0"/>
              </a:spcBef>
              <a:spcAft>
                <a:spcPct val="0"/>
              </a:spcAft>
              <a:defRPr sz="3600">
                <a:solidFill>
                  <a:schemeClr val="bg1"/>
                </a:solidFill>
                <a:latin typeface="Verdana" pitchFamily="34" charset="0"/>
              </a:defRPr>
            </a:lvl8pPr>
            <a:lvl9pPr marL="1828800" algn="l" rtl="1" eaLnBrk="1" fontAlgn="base" hangingPunct="1">
              <a:spcBef>
                <a:spcPct val="0"/>
              </a:spcBef>
              <a:spcAft>
                <a:spcPct val="0"/>
              </a:spcAft>
              <a:defRPr sz="3600">
                <a:solidFill>
                  <a:schemeClr val="bg1"/>
                </a:solidFill>
                <a:latin typeface="Verdana" pitchFamily="34" charset="0"/>
              </a:defRPr>
            </a:lvl9pPr>
          </a:lstStyle>
          <a:p>
            <a:r>
              <a:rPr lang="en-US" sz="2400" b="1" dirty="0">
                <a:solidFill>
                  <a:srgbClr val="FF0000"/>
                </a:solidFill>
                <a:latin typeface="Arial" pitchFamily="34" charset="0"/>
                <a:cs typeface="Arial" pitchFamily="34" charset="0"/>
              </a:rPr>
              <a:t>Major convection cells </a:t>
            </a:r>
          </a:p>
        </p:txBody>
      </p:sp>
    </p:spTree>
    <p:extLst>
      <p:ext uri="{BB962C8B-B14F-4D97-AF65-F5344CB8AC3E}">
        <p14:creationId xmlns:p14="http://schemas.microsoft.com/office/powerpoint/2010/main" val="2862416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990600"/>
            <a:ext cx="7901880" cy="5318720"/>
          </a:xfrm>
        </p:spPr>
        <p:txBody>
          <a:bodyPr/>
          <a:lstStyle/>
          <a:p>
            <a:pPr algn="l" rtl="0"/>
            <a:endParaRPr lang="en-US" b="1" dirty="0">
              <a:solidFill>
                <a:schemeClr val="tx2"/>
              </a:solidFill>
            </a:endParaRPr>
          </a:p>
          <a:p>
            <a:pPr lvl="1" algn="l" rtl="0">
              <a:buFont typeface="Wingdings" pitchFamily="2" charset="2"/>
              <a:buChar char="Ø"/>
            </a:pPr>
            <a:r>
              <a:rPr lang="en-US" sz="2000" dirty="0"/>
              <a:t>The wind is an important geomorphic agent wherever it is sufficient to surmount any surface stabilization.</a:t>
            </a:r>
          </a:p>
          <a:p>
            <a:pPr lvl="1" algn="l" rtl="0">
              <a:buFont typeface="Wingdings" pitchFamily="2" charset="2"/>
              <a:buChar char="Ø"/>
            </a:pPr>
            <a:endParaRPr lang="en-US" sz="2000" dirty="0"/>
          </a:p>
          <a:p>
            <a:pPr lvl="1" algn="l" rtl="0">
              <a:buFont typeface="Wingdings" pitchFamily="2" charset="2"/>
              <a:buChar char="Ø"/>
            </a:pPr>
            <a:r>
              <a:rPr lang="en-US" sz="2000" dirty="0"/>
              <a:t>Because of their sensitivity to climatic change, </a:t>
            </a:r>
            <a:r>
              <a:rPr lang="en-US" sz="2000" dirty="0" err="1"/>
              <a:t>aeolian</a:t>
            </a:r>
            <a:r>
              <a:rPr lang="en-US" sz="2000" dirty="0"/>
              <a:t> accumulations have long been used to extract </a:t>
            </a:r>
            <a:r>
              <a:rPr lang="en-US" sz="2000" dirty="0" err="1"/>
              <a:t>palaeoclimatic</a:t>
            </a:r>
            <a:r>
              <a:rPr lang="en-US" sz="2000" dirty="0"/>
              <a:t> information.</a:t>
            </a:r>
          </a:p>
          <a:p>
            <a:pPr lvl="1" algn="l" rtl="0">
              <a:buFont typeface="Wingdings" pitchFamily="2" charset="2"/>
              <a:buChar char="Ø"/>
            </a:pPr>
            <a:endParaRPr lang="en-US" sz="2000" dirty="0"/>
          </a:p>
          <a:p>
            <a:pPr lvl="1" algn="l" rtl="0">
              <a:buFont typeface="Wingdings" pitchFamily="2" charset="2"/>
              <a:buChar char="Ø"/>
            </a:pPr>
            <a:r>
              <a:rPr lang="en-US" sz="2000" dirty="0"/>
              <a:t>Desertification has become prominent today both in science and in public eye because of its impact on human life and as a barometer for changing global climatic conditions e.g. (</a:t>
            </a:r>
            <a:r>
              <a:rPr lang="en-US" sz="2000" dirty="0" err="1"/>
              <a:t>Mainguet</a:t>
            </a:r>
            <a:r>
              <a:rPr lang="en-US" sz="2000" dirty="0"/>
              <a:t>, 1991).</a:t>
            </a:r>
          </a:p>
          <a:p>
            <a:pPr lvl="1" algn="l" rtl="0">
              <a:buFont typeface="Wingdings" pitchFamily="2" charset="2"/>
              <a:buChar char="Ø"/>
            </a:pPr>
            <a:endParaRPr lang="en-US" sz="2000" dirty="0"/>
          </a:p>
          <a:p>
            <a:pPr algn="l"/>
            <a:endParaRPr lang="ar-EG" dirty="0"/>
          </a:p>
        </p:txBody>
      </p:sp>
      <p:sp>
        <p:nvSpPr>
          <p:cNvPr id="3" name="Title 2"/>
          <p:cNvSpPr>
            <a:spLocks noGrp="1"/>
          </p:cNvSpPr>
          <p:nvPr>
            <p:ph type="title"/>
          </p:nvPr>
        </p:nvSpPr>
        <p:spPr/>
        <p:txBody>
          <a:bodyPr/>
          <a:lstStyle/>
          <a:p>
            <a:r>
              <a:rPr lang="en-US" sz="3200" dirty="0">
                <a:latin typeface="Arial" pitchFamily="34" charset="0"/>
                <a:cs typeface="Arial" pitchFamily="34" charset="0"/>
              </a:rPr>
              <a:t>1. Fluvial system</a:t>
            </a:r>
            <a:endParaRPr lang="ar-EG" sz="3200"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US" dirty="0"/>
              <a:t>G336</a:t>
            </a:r>
          </a:p>
        </p:txBody>
      </p:sp>
      <p:sp>
        <p:nvSpPr>
          <p:cNvPr id="5" name="Footer Placeholder 4"/>
          <p:cNvSpPr>
            <a:spLocks noGrp="1"/>
          </p:cNvSpPr>
          <p:nvPr>
            <p:ph type="ftr" sz="quarter" idx="11"/>
          </p:nvPr>
        </p:nvSpPr>
        <p:spPr/>
        <p:txBody>
          <a:bodyPr/>
          <a:lstStyle/>
          <a:p>
            <a:r>
              <a:rPr lang="en-US"/>
              <a:t>DSRG</a:t>
            </a:r>
            <a:endParaRPr lang="en-US" dirty="0"/>
          </a:p>
        </p:txBody>
      </p:sp>
      <p:pic>
        <p:nvPicPr>
          <p:cNvPr id="6" name="Picture 1">
            <a:extLst>
              <a:ext uri="{FF2B5EF4-FFF2-40B4-BE49-F238E27FC236}">
                <a16:creationId xmlns="" xmlns:a16="http://schemas.microsoft.com/office/drawing/2014/main" id="{06B741BD-349B-458E-A931-3EA403EE59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7319" y="925624"/>
            <a:ext cx="7901881" cy="593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03929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Text Box 3"/>
          <p:cNvSpPr txBox="1">
            <a:spLocks noChangeArrowheads="1"/>
          </p:cNvSpPr>
          <p:nvPr/>
        </p:nvSpPr>
        <p:spPr bwMode="gray">
          <a:xfrm>
            <a:off x="1676400" y="5410200"/>
            <a:ext cx="579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1" dirty="0">
                <a:latin typeface="Arial" pitchFamily="34" charset="0"/>
              </a:rPr>
              <a:t>www.du.edu.eg/faculty/sci</a:t>
            </a:r>
            <a:endParaRPr lang="en-US" dirty="0">
              <a:latin typeface="Arial" pitchFamily="34" charset="0"/>
            </a:endParaRPr>
          </a:p>
        </p:txBody>
      </p:sp>
      <p:sp>
        <p:nvSpPr>
          <p:cNvPr id="145414" name="WordArt 6"/>
          <p:cNvSpPr>
            <a:spLocks noChangeArrowheads="1" noChangeShapeType="1" noTextEdit="1"/>
          </p:cNvSpPr>
          <p:nvPr/>
        </p:nvSpPr>
        <p:spPr bwMode="gray">
          <a:xfrm>
            <a:off x="2133600" y="1295400"/>
            <a:ext cx="4724400" cy="609600"/>
          </a:xfrm>
          <a:prstGeom prst="rect">
            <a:avLst/>
          </a:prstGeom>
        </p:spPr>
        <p:txBody>
          <a:bodyPr wrap="none" fromWordArt="1">
            <a:prstTxWarp prst="textPlain">
              <a:avLst>
                <a:gd name="adj" fmla="val 50000"/>
              </a:avLst>
            </a:prstTxWarp>
          </a:bodyPr>
          <a:lstStyle/>
          <a:p>
            <a:pPr algn="ctr"/>
            <a:r>
              <a:rPr lang="en-US" sz="3600" kern="10" dirty="0">
                <a:ln w="28575">
                  <a:solidFill>
                    <a:schemeClr val="bg1"/>
                  </a:solidFill>
                  <a:round/>
                  <a:headEnd/>
                  <a:tailEnd/>
                </a:ln>
                <a:gradFill rotWithShape="1">
                  <a:gsLst>
                    <a:gs pos="0">
                      <a:schemeClr val="tx2">
                        <a:gamma/>
                        <a:shade val="46275"/>
                        <a:invGamma/>
                      </a:schemeClr>
                    </a:gs>
                    <a:gs pos="100000">
                      <a:schemeClr val="tx2"/>
                    </a:gs>
                  </a:gsLst>
                  <a:lin ang="5400000" scaled="1"/>
                </a:gradFill>
                <a:effectLst>
                  <a:outerShdw dist="71842" dir="2700000" algn="ctr" rotWithShape="0">
                    <a:srgbClr val="868686">
                      <a:alpha val="50000"/>
                    </a:srgbClr>
                  </a:outerShdw>
                </a:effectLst>
                <a:latin typeface="Arial Black"/>
              </a:rPr>
              <a:t>Thank You !</a:t>
            </a:r>
            <a:endParaRPr lang="ar-EG" sz="3600" kern="10" dirty="0">
              <a:ln w="28575">
                <a:solidFill>
                  <a:schemeClr val="bg1"/>
                </a:solidFill>
                <a:round/>
                <a:headEnd/>
                <a:tailEnd/>
              </a:ln>
              <a:gradFill rotWithShape="1">
                <a:gsLst>
                  <a:gs pos="0">
                    <a:schemeClr val="tx2">
                      <a:gamma/>
                      <a:shade val="46275"/>
                      <a:invGamma/>
                    </a:schemeClr>
                  </a:gs>
                  <a:gs pos="100000">
                    <a:schemeClr val="tx2"/>
                  </a:gs>
                </a:gsLst>
                <a:lin ang="5400000" scaled="1"/>
              </a:gradFill>
              <a:effectLst>
                <a:outerShdw dist="71842" dir="2700000" algn="ctr" rotWithShape="0">
                  <a:srgbClr val="868686">
                    <a:alpha val="50000"/>
                  </a:srgbClr>
                </a:outerShdw>
              </a:effectLst>
              <a:latin typeface="Arial Black"/>
            </a:endParaRPr>
          </a:p>
        </p:txBody>
      </p:sp>
      <p:sp>
        <p:nvSpPr>
          <p:cNvPr id="4" name="Text Box 40"/>
          <p:cNvSpPr txBox="1">
            <a:spLocks noChangeArrowheads="1"/>
          </p:cNvSpPr>
          <p:nvPr/>
        </p:nvSpPr>
        <p:spPr bwMode="gray">
          <a:xfrm>
            <a:off x="1676400" y="2743200"/>
            <a:ext cx="1219200" cy="457200"/>
          </a:xfrm>
          <a:prstGeom prst="rect">
            <a:avLst/>
          </a:prstGeom>
          <a:noFill/>
          <a:ln>
            <a:noFill/>
          </a:ln>
          <a:effectLst/>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i="1" dirty="0">
                <a:solidFill>
                  <a:schemeClr val="bg1"/>
                </a:solidFill>
                <a:latin typeface="Arial Black" pitchFamily="34" charset="0"/>
              </a:rPr>
              <a:t>DSRG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411"/>
                                        </p:tgtEl>
                                        <p:attrNameLst>
                                          <p:attrName>style.visibility</p:attrName>
                                        </p:attrNameLst>
                                      </p:cBhvr>
                                      <p:to>
                                        <p:strVal val="visible"/>
                                      </p:to>
                                    </p:set>
                                    <p:animEffect transition="in" filter="wipe(left)">
                                      <p:cBhvr>
                                        <p:cTn id="7" dur="500"/>
                                        <p:tgtEl>
                                          <p:spTgt spid="145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a:t>G336</a:t>
            </a:r>
          </a:p>
        </p:txBody>
      </p:sp>
      <p:sp>
        <p:nvSpPr>
          <p:cNvPr id="6" name="Footer Placeholder 5"/>
          <p:cNvSpPr>
            <a:spLocks noGrp="1"/>
          </p:cNvSpPr>
          <p:nvPr>
            <p:ph type="ftr" sz="quarter" idx="11"/>
          </p:nvPr>
        </p:nvSpPr>
        <p:spPr/>
        <p:txBody>
          <a:bodyPr/>
          <a:lstStyle/>
          <a:p>
            <a:r>
              <a:rPr lang="en-US" dirty="0"/>
              <a:t>DSRG</a:t>
            </a:r>
          </a:p>
        </p:txBody>
      </p:sp>
      <p:sp>
        <p:nvSpPr>
          <p:cNvPr id="114690" name="Rectangle 2"/>
          <p:cNvSpPr>
            <a:spLocks noGrp="1" noChangeArrowheads="1"/>
          </p:cNvSpPr>
          <p:nvPr>
            <p:ph type="title"/>
          </p:nvPr>
        </p:nvSpPr>
        <p:spPr/>
        <p:txBody>
          <a:bodyPr/>
          <a:lstStyle/>
          <a:p>
            <a:r>
              <a:rPr lang="en-US" sz="3200" dirty="0">
                <a:latin typeface="Arial" pitchFamily="34" charset="0"/>
                <a:cs typeface="Arial" pitchFamily="34" charset="0"/>
              </a:rPr>
              <a:t>1. Fluvial </a:t>
            </a:r>
            <a:r>
              <a:rPr lang="en-US" sz="3200" dirty="0" smtClean="0">
                <a:latin typeface="Arial" pitchFamily="34" charset="0"/>
                <a:cs typeface="Arial" pitchFamily="34" charset="0"/>
              </a:rPr>
              <a:t>channel pattern</a:t>
            </a:r>
            <a:endParaRPr lang="en-US" sz="3200" dirty="0">
              <a:latin typeface="Arial" pitchFamily="34" charset="0"/>
              <a:cs typeface="Arial" pitchFamily="34" charset="0"/>
            </a:endParaRPr>
          </a:p>
        </p:txBody>
      </p:sp>
      <p:sp>
        <p:nvSpPr>
          <p:cNvPr id="114691" name="Rectangle 3"/>
          <p:cNvSpPr>
            <a:spLocks noGrp="1" noChangeArrowheads="1"/>
          </p:cNvSpPr>
          <p:nvPr>
            <p:ph type="body" sz="half" idx="1"/>
          </p:nvPr>
        </p:nvSpPr>
        <p:spPr>
          <a:xfrm>
            <a:off x="990600" y="1371600"/>
            <a:ext cx="7543800" cy="3713584"/>
          </a:xfrm>
        </p:spPr>
        <p:txBody>
          <a:bodyPr/>
          <a:lstStyle/>
          <a:p>
            <a:pPr algn="l" rtl="0"/>
            <a:r>
              <a:rPr lang="en-US" altLang="en-US" dirty="0"/>
              <a:t>Channels define rivers</a:t>
            </a:r>
          </a:p>
          <a:p>
            <a:pPr lvl="1" algn="l" rtl="0"/>
            <a:r>
              <a:rPr lang="en-US" altLang="en-US" dirty="0"/>
              <a:t>Function of adjustment of channel to changes</a:t>
            </a:r>
          </a:p>
          <a:p>
            <a:pPr lvl="2" algn="l" rtl="0"/>
            <a:r>
              <a:rPr lang="en-US" altLang="en-US" dirty="0"/>
              <a:t>Gradient, Cross-section</a:t>
            </a:r>
          </a:p>
          <a:p>
            <a:pPr lvl="1" algn="l" rtl="0"/>
            <a:r>
              <a:rPr lang="en-US" altLang="en-US" dirty="0"/>
              <a:t>Controlled by </a:t>
            </a:r>
          </a:p>
          <a:p>
            <a:pPr lvl="2" algn="l" rtl="0"/>
            <a:r>
              <a:rPr lang="en-US" altLang="en-US" dirty="0"/>
              <a:t>Sediment load</a:t>
            </a:r>
          </a:p>
          <a:p>
            <a:pPr lvl="2" algn="l" rtl="0"/>
            <a:r>
              <a:rPr lang="en-US" altLang="en-US" dirty="0"/>
              <a:t>River characteristics</a:t>
            </a:r>
          </a:p>
          <a:p>
            <a:pPr lvl="2" algn="l" rtl="0"/>
            <a:r>
              <a:rPr lang="en-US" altLang="en-US" dirty="0"/>
              <a:t>Amount and nature of discharge</a:t>
            </a:r>
          </a:p>
          <a:p>
            <a:pPr lvl="2" algn="l" rtl="0"/>
            <a:endParaRPr lang="en-US" altLang="en-US" dirty="0"/>
          </a:p>
          <a:p>
            <a:pPr algn="l" rtl="0">
              <a:lnSpc>
                <a:spcPct val="90000"/>
              </a:lnSpc>
            </a:pPr>
            <a:endParaRPr lang="en-US" b="1" dirty="0">
              <a:solidFill>
                <a:schemeClr val="tx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a:t>G336</a:t>
            </a:r>
          </a:p>
        </p:txBody>
      </p:sp>
      <p:sp>
        <p:nvSpPr>
          <p:cNvPr id="6" name="Footer Placeholder 5"/>
          <p:cNvSpPr>
            <a:spLocks noGrp="1"/>
          </p:cNvSpPr>
          <p:nvPr>
            <p:ph type="ftr" sz="quarter" idx="11"/>
          </p:nvPr>
        </p:nvSpPr>
        <p:spPr/>
        <p:txBody>
          <a:bodyPr/>
          <a:lstStyle/>
          <a:p>
            <a:r>
              <a:rPr lang="en-US" dirty="0"/>
              <a:t>DSRG</a:t>
            </a:r>
          </a:p>
        </p:txBody>
      </p:sp>
      <p:sp>
        <p:nvSpPr>
          <p:cNvPr id="114690" name="Rectangle 2"/>
          <p:cNvSpPr>
            <a:spLocks noGrp="1" noChangeArrowheads="1"/>
          </p:cNvSpPr>
          <p:nvPr>
            <p:ph type="title"/>
          </p:nvPr>
        </p:nvSpPr>
        <p:spPr/>
        <p:txBody>
          <a:bodyPr/>
          <a:lstStyle/>
          <a:p>
            <a:r>
              <a:rPr lang="en-US" sz="3200" dirty="0">
                <a:latin typeface="Arial" pitchFamily="34" charset="0"/>
                <a:cs typeface="Arial" pitchFamily="34" charset="0"/>
              </a:rPr>
              <a:t>2. Fluvial </a:t>
            </a:r>
            <a:r>
              <a:rPr lang="en-US" sz="3200" dirty="0" smtClean="0">
                <a:latin typeface="Arial" pitchFamily="34" charset="0"/>
                <a:cs typeface="Arial" pitchFamily="34" charset="0"/>
              </a:rPr>
              <a:t>channel pattern</a:t>
            </a:r>
            <a:endParaRPr lang="en-US" sz="3200" dirty="0">
              <a:latin typeface="Arial" pitchFamily="34" charset="0"/>
              <a:cs typeface="Arial" pitchFamily="34" charset="0"/>
            </a:endParaRPr>
          </a:p>
        </p:txBody>
      </p:sp>
      <p:sp>
        <p:nvSpPr>
          <p:cNvPr id="114691" name="Rectangle 3"/>
          <p:cNvSpPr>
            <a:spLocks noGrp="1" noChangeArrowheads="1"/>
          </p:cNvSpPr>
          <p:nvPr>
            <p:ph type="body" sz="half" idx="1"/>
          </p:nvPr>
        </p:nvSpPr>
        <p:spPr>
          <a:xfrm>
            <a:off x="990600" y="980728"/>
            <a:ext cx="7685856" cy="5400600"/>
          </a:xfrm>
        </p:spPr>
        <p:txBody>
          <a:bodyPr/>
          <a:lstStyle/>
          <a:p>
            <a:pPr algn="l" rtl="0">
              <a:defRPr/>
            </a:pPr>
            <a:r>
              <a:rPr lang="en-US" sz="1800" dirty="0"/>
              <a:t>Channel patterns (fluvial styles) of alluvial rivers are commonly classified as:</a:t>
            </a:r>
          </a:p>
          <a:p>
            <a:pPr marL="1257300" lvl="3" indent="-400050" algn="l" rtl="0">
              <a:defRPr/>
            </a:pPr>
            <a:r>
              <a:rPr lang="en-US" sz="1800" dirty="0">
                <a:ea typeface="+mn-ea"/>
                <a:cs typeface="+mn-cs"/>
              </a:rPr>
              <a:t>Straight rivers</a:t>
            </a:r>
          </a:p>
          <a:p>
            <a:pPr marL="1257300" lvl="3" indent="-400050" algn="l" rtl="0">
              <a:defRPr/>
            </a:pPr>
            <a:r>
              <a:rPr lang="en-US" sz="1800" dirty="0">
                <a:ea typeface="+mn-ea"/>
                <a:cs typeface="+mn-cs"/>
              </a:rPr>
              <a:t>Braided rivers</a:t>
            </a:r>
          </a:p>
          <a:p>
            <a:pPr marL="1257300" lvl="3" indent="-400050" algn="l" rtl="0">
              <a:defRPr/>
            </a:pPr>
            <a:r>
              <a:rPr lang="en-US" sz="1800" dirty="0">
                <a:ea typeface="+mn-ea"/>
                <a:cs typeface="+mn-cs"/>
              </a:rPr>
              <a:t>Meandering rivers</a:t>
            </a:r>
          </a:p>
          <a:p>
            <a:pPr marL="1257300" lvl="3" indent="-400050" algn="l" rtl="0">
              <a:defRPr/>
            </a:pPr>
            <a:r>
              <a:rPr lang="en-US" sz="1800" dirty="0">
                <a:ea typeface="+mn-ea"/>
                <a:cs typeface="+mn-cs"/>
              </a:rPr>
              <a:t>Anastomosing rivers</a:t>
            </a:r>
          </a:p>
          <a:p>
            <a:pPr algn="l" rtl="0">
              <a:lnSpc>
                <a:spcPct val="90000"/>
              </a:lnSpc>
            </a:pPr>
            <a:r>
              <a:rPr lang="en-US" altLang="en-US" sz="1800" dirty="0"/>
              <a:t>Types Change! Along length or at flood stage</a:t>
            </a:r>
          </a:p>
          <a:p>
            <a:pPr marL="0" indent="0" algn="l" rtl="0">
              <a:lnSpc>
                <a:spcPct val="90000"/>
              </a:lnSpc>
              <a:buNone/>
            </a:pPr>
            <a:endParaRPr lang="en-US" sz="1800" b="1" dirty="0">
              <a:solidFill>
                <a:schemeClr val="tx2"/>
              </a:solidFill>
              <a:latin typeface="Arial" pitchFamily="34" charset="0"/>
              <a:cs typeface="Arial" pitchFamily="34" charset="0"/>
            </a:endParaRPr>
          </a:p>
        </p:txBody>
      </p:sp>
      <p:pic>
        <p:nvPicPr>
          <p:cNvPr id="7" name="Picture 2" descr="9-1">
            <a:extLst>
              <a:ext uri="{FF2B5EF4-FFF2-40B4-BE49-F238E27FC236}">
                <a16:creationId xmlns="" xmlns:a16="http://schemas.microsoft.com/office/drawing/2014/main" id="{824D3AA1-40F6-4B48-8382-05A6E50B5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264297"/>
            <a:ext cx="7924800" cy="362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Stop">
            <a:extLst>
              <a:ext uri="{FF2B5EF4-FFF2-40B4-BE49-F238E27FC236}">
                <a16:creationId xmlns="" xmlns:a16="http://schemas.microsoft.com/office/drawing/2014/main" id="{3E3AB8AF-0E56-471F-83E7-E60081F3D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200" y="4414044"/>
            <a:ext cx="1346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0099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Arial" pitchFamily="34" charset="0"/>
                <a:cs typeface="Arial" pitchFamily="34" charset="0"/>
              </a:rPr>
              <a:t>2. Fluvial </a:t>
            </a:r>
            <a:r>
              <a:rPr lang="en-US" sz="3200" dirty="0" smtClean="0">
                <a:latin typeface="Arial" pitchFamily="34" charset="0"/>
                <a:cs typeface="Arial" pitchFamily="34" charset="0"/>
              </a:rPr>
              <a:t>channel pattern </a:t>
            </a:r>
            <a:endParaRPr lang="ar-EG" sz="3200"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US" dirty="0"/>
              <a:t>G336</a:t>
            </a:r>
          </a:p>
        </p:txBody>
      </p:sp>
      <p:sp>
        <p:nvSpPr>
          <p:cNvPr id="5" name="Footer Placeholder 4"/>
          <p:cNvSpPr>
            <a:spLocks noGrp="1"/>
          </p:cNvSpPr>
          <p:nvPr>
            <p:ph type="ftr" sz="quarter" idx="11"/>
          </p:nvPr>
        </p:nvSpPr>
        <p:spPr/>
        <p:txBody>
          <a:bodyPr/>
          <a:lstStyle/>
          <a:p>
            <a:r>
              <a:rPr lang="en-US"/>
              <a:t>DSRG</a:t>
            </a:r>
            <a:endParaRPr lang="en-US" dirty="0"/>
          </a:p>
        </p:txBody>
      </p:sp>
      <p:sp>
        <p:nvSpPr>
          <p:cNvPr id="7" name="Content Placeholder 6">
            <a:extLst>
              <a:ext uri="{FF2B5EF4-FFF2-40B4-BE49-F238E27FC236}">
                <a16:creationId xmlns="" xmlns:a16="http://schemas.microsoft.com/office/drawing/2014/main" id="{1BB3EEAF-7BC7-4BF0-9083-DD5A6A2114DB}"/>
              </a:ext>
            </a:extLst>
          </p:cNvPr>
          <p:cNvSpPr>
            <a:spLocks noGrp="1"/>
          </p:cNvSpPr>
          <p:nvPr>
            <p:ph idx="1"/>
          </p:nvPr>
        </p:nvSpPr>
        <p:spPr/>
        <p:txBody>
          <a:bodyPr/>
          <a:lstStyle/>
          <a:p>
            <a:pPr algn="l" rtl="0"/>
            <a:endParaRPr lang="en-US"/>
          </a:p>
        </p:txBody>
      </p:sp>
      <p:pic>
        <p:nvPicPr>
          <p:cNvPr id="8" name="Picture 2">
            <a:extLst>
              <a:ext uri="{FF2B5EF4-FFF2-40B4-BE49-F238E27FC236}">
                <a16:creationId xmlns="" xmlns:a16="http://schemas.microsoft.com/office/drawing/2014/main" id="{7A0DF07B-089C-440D-A81B-16504312F4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960789"/>
            <a:ext cx="5953472" cy="576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410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dirty="0"/>
              <a:t>G336</a:t>
            </a:r>
          </a:p>
        </p:txBody>
      </p:sp>
      <p:sp>
        <p:nvSpPr>
          <p:cNvPr id="8" name="Footer Placeholder 7"/>
          <p:cNvSpPr>
            <a:spLocks noGrp="1"/>
          </p:cNvSpPr>
          <p:nvPr>
            <p:ph type="ftr" sz="quarter" idx="11"/>
          </p:nvPr>
        </p:nvSpPr>
        <p:spPr/>
        <p:txBody>
          <a:bodyPr/>
          <a:lstStyle/>
          <a:p>
            <a:r>
              <a:rPr lang="en-US"/>
              <a:t>DSRG</a:t>
            </a:r>
            <a:endParaRPr lang="en-US" dirty="0"/>
          </a:p>
        </p:txBody>
      </p:sp>
      <p:sp>
        <p:nvSpPr>
          <p:cNvPr id="11" name="Rectangle 2"/>
          <p:cNvSpPr>
            <a:spLocks noGrp="1" noChangeArrowheads="1"/>
          </p:cNvSpPr>
          <p:nvPr>
            <p:ph type="title"/>
          </p:nvPr>
        </p:nvSpPr>
        <p:spPr>
          <a:xfrm>
            <a:off x="914400" y="107950"/>
            <a:ext cx="7315200" cy="563563"/>
          </a:xfrm>
        </p:spPr>
        <p:txBody>
          <a:bodyPr/>
          <a:lstStyle/>
          <a:p>
            <a:pPr rtl="0"/>
            <a:r>
              <a:rPr lang="en-US" sz="3200" dirty="0">
                <a:latin typeface="Arial" pitchFamily="34" charset="0"/>
                <a:cs typeface="Arial" pitchFamily="34" charset="0"/>
              </a:rPr>
              <a:t>2. Fluvial </a:t>
            </a:r>
            <a:r>
              <a:rPr lang="en-US" sz="3200" dirty="0" smtClean="0">
                <a:latin typeface="Arial" pitchFamily="34" charset="0"/>
                <a:cs typeface="Arial" pitchFamily="34" charset="0"/>
              </a:rPr>
              <a:t>channel </a:t>
            </a:r>
            <a:r>
              <a:rPr lang="en-US" sz="3200" dirty="0">
                <a:latin typeface="Arial" pitchFamily="34" charset="0"/>
                <a:cs typeface="Arial" pitchFamily="34" charset="0"/>
              </a:rPr>
              <a:t>p</a:t>
            </a:r>
            <a:r>
              <a:rPr lang="en-US" sz="3200" dirty="0" smtClean="0">
                <a:latin typeface="Arial" pitchFamily="34" charset="0"/>
                <a:cs typeface="Arial" pitchFamily="34" charset="0"/>
              </a:rPr>
              <a:t>attern</a:t>
            </a:r>
            <a:endParaRPr lang="en-US" sz="3200" dirty="0">
              <a:latin typeface="Arial" pitchFamily="34" charset="0"/>
              <a:cs typeface="Arial" pitchFamily="34" charset="0"/>
            </a:endParaRPr>
          </a:p>
        </p:txBody>
      </p:sp>
      <p:pic>
        <p:nvPicPr>
          <p:cNvPr id="10" name="Picture 2" descr="Sandflugtdalen">
            <a:extLst>
              <a:ext uri="{FF2B5EF4-FFF2-40B4-BE49-F238E27FC236}">
                <a16:creationId xmlns="" xmlns:a16="http://schemas.microsoft.com/office/drawing/2014/main" id="{84E28D9F-99B6-447E-87CC-298AD128D1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1851"/>
            <a:ext cx="9144000" cy="603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0026406"/>
      </p:ext>
    </p:extLst>
  </p:cSld>
  <p:clrMapOvr>
    <a:masterClrMapping/>
  </p:clrMapOvr>
</p:sld>
</file>

<file path=ppt/theme/theme1.xml><?xml version="1.0" encoding="utf-8"?>
<a:theme xmlns:a="http://schemas.openxmlformats.org/drawingml/2006/main" name="435TGp_smile_light_ani">
  <a:themeElements>
    <a:clrScheme name="busine1_p 2">
      <a:dk1>
        <a:srgbClr val="000000"/>
      </a:dk1>
      <a:lt1>
        <a:srgbClr val="FFFFFF"/>
      </a:lt1>
      <a:dk2>
        <a:srgbClr val="1C4372"/>
      </a:dk2>
      <a:lt2>
        <a:srgbClr val="969696"/>
      </a:lt2>
      <a:accent1>
        <a:srgbClr val="4F81BD"/>
      </a:accent1>
      <a:accent2>
        <a:srgbClr val="C0504D"/>
      </a:accent2>
      <a:accent3>
        <a:srgbClr val="FFFFFF"/>
      </a:accent3>
      <a:accent4>
        <a:srgbClr val="000000"/>
      </a:accent4>
      <a:accent5>
        <a:srgbClr val="B2C1DB"/>
      </a:accent5>
      <a:accent6>
        <a:srgbClr val="AE4845"/>
      </a:accent6>
      <a:hlink>
        <a:srgbClr val="9BBB59"/>
      </a:hlink>
      <a:folHlink>
        <a:srgbClr val="8064A2"/>
      </a:folHlink>
    </a:clrScheme>
    <a:fontScheme name="busine1_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usine1_p 1">
        <a:dk1>
          <a:srgbClr val="000000"/>
        </a:dk1>
        <a:lt1>
          <a:srgbClr val="FFFFFF"/>
        </a:lt1>
        <a:dk2>
          <a:srgbClr val="04617B"/>
        </a:dk2>
        <a:lt2>
          <a:srgbClr val="969696"/>
        </a:lt2>
        <a:accent1>
          <a:srgbClr val="F79646"/>
        </a:accent1>
        <a:accent2>
          <a:srgbClr val="4BACC6"/>
        </a:accent2>
        <a:accent3>
          <a:srgbClr val="FFFFFF"/>
        </a:accent3>
        <a:accent4>
          <a:srgbClr val="000000"/>
        </a:accent4>
        <a:accent5>
          <a:srgbClr val="FAC9B0"/>
        </a:accent5>
        <a:accent6>
          <a:srgbClr val="439BB3"/>
        </a:accent6>
        <a:hlink>
          <a:srgbClr val="7E6BC9"/>
        </a:hlink>
        <a:folHlink>
          <a:srgbClr val="A5C249"/>
        </a:folHlink>
      </a:clrScheme>
      <a:clrMap bg1="lt1" tx1="dk1" bg2="lt2" tx2="dk2" accent1="accent1" accent2="accent2" accent3="accent3" accent4="accent4" accent5="accent5" accent6="accent6" hlink="hlink" folHlink="folHlink"/>
    </a:extraClrScheme>
    <a:extraClrScheme>
      <a:clrScheme name="busine1_p 2">
        <a:dk1>
          <a:srgbClr val="000000"/>
        </a:dk1>
        <a:lt1>
          <a:srgbClr val="FFFFFF"/>
        </a:lt1>
        <a:dk2>
          <a:srgbClr val="1C4372"/>
        </a:dk2>
        <a:lt2>
          <a:srgbClr val="969696"/>
        </a:lt2>
        <a:accent1>
          <a:srgbClr val="4F81BD"/>
        </a:accent1>
        <a:accent2>
          <a:srgbClr val="C0504D"/>
        </a:accent2>
        <a:accent3>
          <a:srgbClr val="FFFFFF"/>
        </a:accent3>
        <a:accent4>
          <a:srgbClr val="000000"/>
        </a:accent4>
        <a:accent5>
          <a:srgbClr val="B2C1DB"/>
        </a:accent5>
        <a:accent6>
          <a:srgbClr val="AE4845"/>
        </a:accent6>
        <a:hlink>
          <a:srgbClr val="9BBB59"/>
        </a:hlink>
        <a:folHlink>
          <a:srgbClr val="8064A2"/>
        </a:folHlink>
      </a:clrScheme>
      <a:clrMap bg1="lt1" tx1="dk1" bg2="lt2" tx2="dk2" accent1="accent1" accent2="accent2" accent3="accent3" accent4="accent4" accent5="accent5" accent6="accent6" hlink="hlink" folHlink="folHlink"/>
    </a:extraClrScheme>
    <a:extraClrScheme>
      <a:clrScheme name="busine1_p 3">
        <a:dk1>
          <a:srgbClr val="000000"/>
        </a:dk1>
        <a:lt1>
          <a:srgbClr val="FFFFFF"/>
        </a:lt1>
        <a:dk2>
          <a:srgbClr val="4F271C"/>
        </a:dk2>
        <a:lt2>
          <a:srgbClr val="969696"/>
        </a:lt2>
        <a:accent1>
          <a:srgbClr val="3891A7"/>
        </a:accent1>
        <a:accent2>
          <a:srgbClr val="EDAA01"/>
        </a:accent2>
        <a:accent3>
          <a:srgbClr val="FFFFFF"/>
        </a:accent3>
        <a:accent4>
          <a:srgbClr val="000000"/>
        </a:accent4>
        <a:accent5>
          <a:srgbClr val="AEC7D0"/>
        </a:accent5>
        <a:accent6>
          <a:srgbClr val="D79A01"/>
        </a:accent6>
        <a:hlink>
          <a:srgbClr val="C32D2E"/>
        </a:hlink>
        <a:folHlink>
          <a:srgbClr val="84AA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435TGp_smile_light_ani</Template>
  <TotalTime>17028</TotalTime>
  <Words>1669</Words>
  <Application>Microsoft Office PowerPoint</Application>
  <PresentationFormat>On-screen Show (4:3)</PresentationFormat>
  <Paragraphs>314</Paragraphs>
  <Slides>50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Arial Black</vt:lpstr>
      <vt:lpstr>Tahoma</vt:lpstr>
      <vt:lpstr>Verdana</vt:lpstr>
      <vt:lpstr>Wingdings</vt:lpstr>
      <vt:lpstr>435TGp_smile_light_ani</vt:lpstr>
      <vt:lpstr>Depositional Environments Lec. 2 (part 2) Fluvial</vt:lpstr>
      <vt:lpstr>Fluvial Environment</vt:lpstr>
      <vt:lpstr>Outline</vt:lpstr>
      <vt:lpstr>1. Fluvial system</vt:lpstr>
      <vt:lpstr>1. Fluvial system</vt:lpstr>
      <vt:lpstr>1. Fluvial channel pattern</vt:lpstr>
      <vt:lpstr>2. Fluvial channel pattern</vt:lpstr>
      <vt:lpstr>2. Fluvial channel pattern </vt:lpstr>
      <vt:lpstr>2. Fluvial channel pattern</vt:lpstr>
      <vt:lpstr>2. Fluvial channel pattern</vt:lpstr>
      <vt:lpstr>2. Fluvial channel pattern</vt:lpstr>
      <vt:lpstr>2. Fluvial channel pattern</vt:lpstr>
      <vt:lpstr>2. Fluvial channel pattern</vt:lpstr>
      <vt:lpstr>3. Fluvial environment</vt:lpstr>
      <vt:lpstr>3. Fluvial environment</vt:lpstr>
      <vt:lpstr>3. Fluvial environment</vt:lpstr>
      <vt:lpstr>3. Fluvial environment</vt:lpstr>
      <vt:lpstr>3. Fluvial environment</vt:lpstr>
      <vt:lpstr>4. Braided river</vt:lpstr>
      <vt:lpstr>4. Braided river</vt:lpstr>
      <vt:lpstr>4. Braided river</vt:lpstr>
      <vt:lpstr>4. Braided river</vt:lpstr>
      <vt:lpstr>4. Braided river</vt:lpstr>
      <vt:lpstr>4. Braided river</vt:lpstr>
      <vt:lpstr>4. Braided river</vt:lpstr>
      <vt:lpstr>4. Braided River</vt:lpstr>
      <vt:lpstr>4. Braided river</vt:lpstr>
      <vt:lpstr>5. Meandering river</vt:lpstr>
      <vt:lpstr>5. Meandering river</vt:lpstr>
      <vt:lpstr>5. Meandering river</vt:lpstr>
      <vt:lpstr>5. Meandering River</vt:lpstr>
      <vt:lpstr>5. Meandering River</vt:lpstr>
      <vt:lpstr>5. Meandering river</vt:lpstr>
      <vt:lpstr>5. Meandering river</vt:lpstr>
      <vt:lpstr>5. Meandering River</vt:lpstr>
      <vt:lpstr>5. Meandering river</vt:lpstr>
      <vt:lpstr>5. Meandering river</vt:lpstr>
      <vt:lpstr>5. Meandering river</vt:lpstr>
      <vt:lpstr>5. Meandering river</vt:lpstr>
      <vt:lpstr>5. Meandering river</vt:lpstr>
      <vt:lpstr>5. Meandering river</vt:lpstr>
      <vt:lpstr>5. Meandering river</vt:lpstr>
      <vt:lpstr>5. Meandering river</vt:lpstr>
      <vt:lpstr>5. Meandering river</vt:lpstr>
      <vt:lpstr>5. Meandering river</vt:lpstr>
      <vt:lpstr>5. Meandering River</vt:lpstr>
      <vt:lpstr>5. Meandering river</vt:lpstr>
      <vt:lpstr>Braided versus meander</vt:lpstr>
      <vt:lpstr>Avulsion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Depositional Environments</dc:title>
  <dc:creator>ehab assal</dc:creator>
  <cp:lastModifiedBy>Ehab Assal</cp:lastModifiedBy>
  <cp:revision>213</cp:revision>
  <dcterms:created xsi:type="dcterms:W3CDTF">2010-12-03T14:59:34Z</dcterms:created>
  <dcterms:modified xsi:type="dcterms:W3CDTF">2021-04-03T22:25:02Z</dcterms:modified>
</cp:coreProperties>
</file>