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63"/>
  </p:notesMasterIdLst>
  <p:handoutMasterIdLst>
    <p:handoutMasterId r:id="rId64"/>
  </p:handoutMasterIdLst>
  <p:sldIdLst>
    <p:sldId id="256" r:id="rId2"/>
    <p:sldId id="289" r:id="rId3"/>
    <p:sldId id="349" r:id="rId4"/>
    <p:sldId id="348" r:id="rId5"/>
    <p:sldId id="258" r:id="rId6"/>
    <p:sldId id="257" r:id="rId7"/>
    <p:sldId id="350" r:id="rId8"/>
    <p:sldId id="346" r:id="rId9"/>
    <p:sldId id="344" r:id="rId10"/>
    <p:sldId id="342" r:id="rId11"/>
    <p:sldId id="361" r:id="rId12"/>
    <p:sldId id="362" r:id="rId13"/>
    <p:sldId id="359" r:id="rId14"/>
    <p:sldId id="360" r:id="rId15"/>
    <p:sldId id="290" r:id="rId16"/>
    <p:sldId id="347" r:id="rId17"/>
    <p:sldId id="305" r:id="rId18"/>
    <p:sldId id="321" r:id="rId19"/>
    <p:sldId id="345" r:id="rId20"/>
    <p:sldId id="354" r:id="rId21"/>
    <p:sldId id="386" r:id="rId22"/>
    <p:sldId id="385" r:id="rId23"/>
    <p:sldId id="387" r:id="rId24"/>
    <p:sldId id="388" r:id="rId25"/>
    <p:sldId id="260" r:id="rId26"/>
    <p:sldId id="309" r:id="rId27"/>
    <p:sldId id="382" r:id="rId28"/>
    <p:sldId id="340" r:id="rId29"/>
    <p:sldId id="341" r:id="rId30"/>
    <p:sldId id="370" r:id="rId31"/>
    <p:sldId id="373" r:id="rId32"/>
    <p:sldId id="339" r:id="rId33"/>
    <p:sldId id="371" r:id="rId34"/>
    <p:sldId id="380" r:id="rId35"/>
    <p:sldId id="372" r:id="rId36"/>
    <p:sldId id="375" r:id="rId37"/>
    <p:sldId id="376" r:id="rId38"/>
    <p:sldId id="383" r:id="rId39"/>
    <p:sldId id="384" r:id="rId40"/>
    <p:sldId id="377" r:id="rId41"/>
    <p:sldId id="379" r:id="rId42"/>
    <p:sldId id="374" r:id="rId43"/>
    <p:sldId id="378" r:id="rId44"/>
    <p:sldId id="363" r:id="rId45"/>
    <p:sldId id="365" r:id="rId46"/>
    <p:sldId id="366" r:id="rId47"/>
    <p:sldId id="364" r:id="rId48"/>
    <p:sldId id="306" r:id="rId49"/>
    <p:sldId id="358" r:id="rId50"/>
    <p:sldId id="368" r:id="rId51"/>
    <p:sldId id="307" r:id="rId52"/>
    <p:sldId id="369" r:id="rId53"/>
    <p:sldId id="367" r:id="rId54"/>
    <p:sldId id="303" r:id="rId55"/>
    <p:sldId id="355" r:id="rId56"/>
    <p:sldId id="357" r:id="rId57"/>
    <p:sldId id="343" r:id="rId58"/>
    <p:sldId id="322" r:id="rId59"/>
    <p:sldId id="353" r:id="rId60"/>
    <p:sldId id="351" r:id="rId61"/>
    <p:sldId id="286"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r" defTabSz="914400" rtl="1" eaLnBrk="1" latinLnBrk="0" hangingPunct="1">
      <a:defRPr kern="1200">
        <a:solidFill>
          <a:schemeClr val="tx1"/>
        </a:solidFill>
        <a:latin typeface="Verdana" pitchFamily="34" charset="0"/>
        <a:ea typeface="+mn-ea"/>
        <a:cs typeface="+mn-cs"/>
      </a:defRPr>
    </a:lvl6pPr>
    <a:lvl7pPr marL="2743200" algn="r" defTabSz="914400" rtl="1" eaLnBrk="1" latinLnBrk="0" hangingPunct="1">
      <a:defRPr kern="1200">
        <a:solidFill>
          <a:schemeClr val="tx1"/>
        </a:solidFill>
        <a:latin typeface="Verdana" pitchFamily="34" charset="0"/>
        <a:ea typeface="+mn-ea"/>
        <a:cs typeface="+mn-cs"/>
      </a:defRPr>
    </a:lvl7pPr>
    <a:lvl8pPr marL="3200400" algn="r" defTabSz="914400" rtl="1" eaLnBrk="1" latinLnBrk="0" hangingPunct="1">
      <a:defRPr kern="1200">
        <a:solidFill>
          <a:schemeClr val="tx1"/>
        </a:solidFill>
        <a:latin typeface="Verdana" pitchFamily="34" charset="0"/>
        <a:ea typeface="+mn-ea"/>
        <a:cs typeface="+mn-cs"/>
      </a:defRPr>
    </a:lvl8pPr>
    <a:lvl9pPr marL="3657600" algn="r" defTabSz="914400" rtl="1"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A20B"/>
    <a:srgbClr val="7D8496"/>
    <a:srgbClr val="9851EF"/>
    <a:srgbClr val="4792D7"/>
    <a:srgbClr val="F38D05"/>
    <a:srgbClr val="999999"/>
    <a:srgbClr val="A1A1A1"/>
    <a:srgbClr val="0E4384"/>
    <a:srgbClr val="F8F8F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281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4FA79857-4C3D-49CB-98A4-7CAC51399E03}" type="datetimeFigureOut">
              <a:rPr lang="ar-EG" smtClean="0"/>
              <a:pPr/>
              <a:t>22/08/1442</a:t>
            </a:fld>
            <a:endParaRPr lang="ar-EG"/>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EC0D1062-603A-4041-8B28-D30CBF75F143}" type="slidenum">
              <a:rPr lang="ar-EG" smtClean="0"/>
              <a:pPr/>
              <a:t>‹#›</a:t>
            </a:fld>
            <a:endParaRPr lang="ar-EG"/>
          </a:p>
        </p:txBody>
      </p:sp>
    </p:spTree>
    <p:extLst>
      <p:ext uri="{BB962C8B-B14F-4D97-AF65-F5344CB8AC3E}">
        <p14:creationId xmlns:p14="http://schemas.microsoft.com/office/powerpoint/2010/main" val="446690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58D5C260-DD59-41F8-9AB2-31A6D80E999F}" type="slidenum">
              <a:rPr lang="en-US"/>
              <a:pPr/>
              <a:t>‹#›</a:t>
            </a:fld>
            <a:endParaRPr lang="en-US"/>
          </a:p>
        </p:txBody>
      </p:sp>
    </p:spTree>
    <p:extLst>
      <p:ext uri="{BB962C8B-B14F-4D97-AF65-F5344CB8AC3E}">
        <p14:creationId xmlns:p14="http://schemas.microsoft.com/office/powerpoint/2010/main" val="34396320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1E68C-34AD-46F4-AF18-AC0E31D0E3C8}" type="slidenum">
              <a:rPr lang="en-US"/>
              <a:pPr/>
              <a:t>25</a:t>
            </a:fld>
            <a:endParaRPr lang="en-US"/>
          </a:p>
        </p:txBody>
      </p:sp>
      <p:sp>
        <p:nvSpPr>
          <p:cNvPr id="118786" name="Rectangle 2"/>
          <p:cNvSpPr>
            <a:spLocks noGrp="1" noRot="1" noChangeAspect="1" noChangeArrowheads="1" noTextEdit="1"/>
          </p:cNvSpPr>
          <p:nvPr>
            <p:ph type="sldImg"/>
          </p:nvPr>
        </p:nvSpPr>
        <p:spPr>
          <a:xfrm>
            <a:off x="1144588" y="685800"/>
            <a:ext cx="4572000" cy="3429000"/>
          </a:xfrm>
          <a:ln/>
        </p:spPr>
      </p:sp>
      <p:sp>
        <p:nvSpPr>
          <p:cNvPr id="118787" name="Rectangle 3"/>
          <p:cNvSpPr>
            <a:spLocks noGrp="1" noChangeArrowheads="1"/>
          </p:cNvSpPr>
          <p:nvPr>
            <p:ph type="body" idx="1"/>
          </p:nvPr>
        </p:nvSpPr>
        <p:spPr/>
        <p:txBody>
          <a:bodyPr/>
          <a:lstStyle/>
          <a:p>
            <a:r>
              <a:rPr lang="en-US"/>
              <a:t>Content Layouts</a:t>
            </a:r>
          </a:p>
        </p:txBody>
      </p:sp>
    </p:spTree>
    <p:extLst>
      <p:ext uri="{BB962C8B-B14F-4D97-AF65-F5344CB8AC3E}">
        <p14:creationId xmlns:p14="http://schemas.microsoft.com/office/powerpoint/2010/main" val="686120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111625" name="Rectangle 9"/>
          <p:cNvSpPr>
            <a:spLocks noChangeArrowheads="1"/>
          </p:cNvSpPr>
          <p:nvPr/>
        </p:nvSpPr>
        <p:spPr bwMode="ltGray">
          <a:xfrm>
            <a:off x="6096000" y="3660825"/>
            <a:ext cx="1524000" cy="14478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9190" dir="3011666" algn="ctr" rotWithShape="0">
                    <a:schemeClr val="accent2">
                      <a:alpha val="50000"/>
                    </a:schemeClr>
                  </a:outerShdw>
                </a:effectLst>
              </a14:hiddenEffects>
            </a:ext>
          </a:extLst>
        </p:spPr>
        <p:txBody>
          <a:bodyPr wrap="none" anchor="ctr"/>
          <a:lstStyle/>
          <a:p>
            <a:pPr rtl="0"/>
            <a:endParaRPr lang="ar-EG"/>
          </a:p>
        </p:txBody>
      </p:sp>
      <p:sp>
        <p:nvSpPr>
          <p:cNvPr id="111634" name="Rectangle 18"/>
          <p:cNvSpPr>
            <a:spLocks noChangeArrowheads="1"/>
          </p:cNvSpPr>
          <p:nvPr/>
        </p:nvSpPr>
        <p:spPr bwMode="ltGray">
          <a:xfrm>
            <a:off x="4572000" y="2209800"/>
            <a:ext cx="1524000" cy="14478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9190" dir="3011666" algn="ctr" rotWithShape="0">
                    <a:schemeClr val="accent2">
                      <a:alpha val="50000"/>
                    </a:schemeClr>
                  </a:outerShdw>
                </a:effectLst>
              </a14:hiddenEffects>
            </a:ext>
          </a:extLst>
        </p:spPr>
        <p:txBody>
          <a:bodyPr wrap="none" anchor="ctr"/>
          <a:lstStyle/>
          <a:p>
            <a:endParaRPr lang="ar-EG"/>
          </a:p>
        </p:txBody>
      </p:sp>
      <p:sp>
        <p:nvSpPr>
          <p:cNvPr id="111620" name="Rectangle 4"/>
          <p:cNvSpPr>
            <a:spLocks noChangeArrowheads="1"/>
          </p:cNvSpPr>
          <p:nvPr/>
        </p:nvSpPr>
        <p:spPr bwMode="ltGray">
          <a:xfrm>
            <a:off x="0" y="2209800"/>
            <a:ext cx="1524000" cy="144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9190" dir="3011666" algn="ctr" rotWithShape="0">
                    <a:schemeClr val="accent2">
                      <a:alpha val="50000"/>
                    </a:schemeClr>
                  </a:outerShdw>
                </a:effectLst>
              </a14:hiddenEffects>
            </a:ext>
          </a:extLst>
        </p:spPr>
        <p:txBody>
          <a:bodyPr wrap="none" anchor="ctr"/>
          <a:lstStyle/>
          <a:p>
            <a:endParaRPr lang="ar-EG"/>
          </a:p>
        </p:txBody>
      </p:sp>
      <p:sp>
        <p:nvSpPr>
          <p:cNvPr id="111626" name="Rectangle 10"/>
          <p:cNvSpPr>
            <a:spLocks noGrp="1" noChangeArrowheads="1"/>
          </p:cNvSpPr>
          <p:nvPr>
            <p:ph type="ctrTitle" sz="quarter"/>
          </p:nvPr>
        </p:nvSpPr>
        <p:spPr bwMode="auto">
          <a:xfrm>
            <a:off x="762000" y="1143000"/>
            <a:ext cx="7772400" cy="990600"/>
          </a:xfrm>
        </p:spPr>
        <p:txBody>
          <a:bodyPr/>
          <a:lstStyle>
            <a:lvl1pPr algn="ctr">
              <a:defRPr sz="4000" b="1">
                <a:solidFill>
                  <a:schemeClr val="tx1"/>
                </a:solidFill>
              </a:defRPr>
            </a:lvl1pPr>
          </a:lstStyle>
          <a:p>
            <a:pPr lvl="0"/>
            <a:r>
              <a:rPr lang="en-US" noProof="0" dirty="0" smtClean="0"/>
              <a:t>Click to edit Master title style</a:t>
            </a:r>
          </a:p>
        </p:txBody>
      </p:sp>
      <p:sp>
        <p:nvSpPr>
          <p:cNvPr id="111627" name="Rectangle 11"/>
          <p:cNvSpPr>
            <a:spLocks noGrp="1" noChangeArrowheads="1"/>
          </p:cNvSpPr>
          <p:nvPr>
            <p:ph type="subTitle" sz="quarter" idx="1"/>
          </p:nvPr>
        </p:nvSpPr>
        <p:spPr>
          <a:xfrm>
            <a:off x="1371600" y="5410200"/>
            <a:ext cx="6400800" cy="5334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11628" name="Rectangle 12"/>
          <p:cNvSpPr>
            <a:spLocks noGrp="1" noChangeArrowheads="1"/>
          </p:cNvSpPr>
          <p:nvPr>
            <p:ph type="dt" sz="quarter" idx="2"/>
          </p:nvPr>
        </p:nvSpPr>
        <p:spPr>
          <a:xfrm>
            <a:off x="457200" y="6553200"/>
            <a:ext cx="2133600" cy="228600"/>
          </a:xfrm>
        </p:spPr>
        <p:txBody>
          <a:bodyPr/>
          <a:lstStyle>
            <a:lvl1pPr algn="l">
              <a:defRPr>
                <a:effectLst>
                  <a:outerShdw blurRad="38100" dist="38100" dir="2700000" algn="tl">
                    <a:srgbClr val="C0C0C0"/>
                  </a:outerShdw>
                </a:effectLst>
              </a:defRPr>
            </a:lvl1pPr>
          </a:lstStyle>
          <a:p>
            <a:endParaRPr lang="en-US"/>
          </a:p>
        </p:txBody>
      </p:sp>
      <p:sp>
        <p:nvSpPr>
          <p:cNvPr id="111629" name="Rectangle 13"/>
          <p:cNvSpPr>
            <a:spLocks noGrp="1" noChangeArrowheads="1"/>
          </p:cNvSpPr>
          <p:nvPr>
            <p:ph type="ftr" sz="quarter" idx="3"/>
          </p:nvPr>
        </p:nvSpPr>
        <p:spPr>
          <a:xfrm>
            <a:off x="3124200" y="6553200"/>
            <a:ext cx="2895600" cy="228600"/>
          </a:xfrm>
        </p:spPr>
        <p:txBody>
          <a:bodyPr/>
          <a:lstStyle>
            <a:lvl1pPr algn="ctr">
              <a:defRPr>
                <a:solidFill>
                  <a:schemeClr val="tx1"/>
                </a:solidFill>
                <a:effectLst>
                  <a:outerShdw blurRad="38100" dist="38100" dir="2700000" algn="tl">
                    <a:srgbClr val="C0C0C0"/>
                  </a:outerShdw>
                </a:effectLst>
              </a:defRPr>
            </a:lvl1pPr>
          </a:lstStyle>
          <a:p>
            <a:endParaRPr lang="en-US"/>
          </a:p>
        </p:txBody>
      </p:sp>
      <p:sp>
        <p:nvSpPr>
          <p:cNvPr id="111630" name="Rectangle 14"/>
          <p:cNvSpPr>
            <a:spLocks noGrp="1" noChangeArrowheads="1"/>
          </p:cNvSpPr>
          <p:nvPr>
            <p:ph type="sldNum" sz="quarter" idx="4"/>
          </p:nvPr>
        </p:nvSpPr>
        <p:spPr>
          <a:xfrm>
            <a:off x="6553200" y="6553200"/>
            <a:ext cx="2133600" cy="228600"/>
          </a:xfrm>
        </p:spPr>
        <p:txBody>
          <a:bodyPr/>
          <a:lstStyle>
            <a:lvl1pPr algn="r">
              <a:defRPr>
                <a:effectLst>
                  <a:outerShdw blurRad="38100" dist="38100" dir="2700000" algn="tl">
                    <a:srgbClr val="C0C0C0"/>
                  </a:outerShdw>
                </a:effectLst>
              </a:defRPr>
            </a:lvl1pPr>
          </a:lstStyle>
          <a:p>
            <a:fld id="{1776B9EF-3C1E-40EB-96C7-B07433C38F83}" type="slidenum">
              <a:rPr lang="en-US"/>
              <a:pPr/>
              <a:t>‹#›</a:t>
            </a:fld>
            <a:endParaRPr lang="en-US"/>
          </a:p>
        </p:txBody>
      </p:sp>
      <p:pic>
        <p:nvPicPr>
          <p:cNvPr id="2052" name="Picture 4" descr="waverip"/>
          <p:cNvPicPr preferRelativeResize="0">
            <a:picLocks noChangeArrowheads="1"/>
          </p:cNvPicPr>
          <p:nvPr userDrawn="1"/>
        </p:nvPicPr>
        <p:blipFill>
          <a:blip r:embed="rId2">
            <a:extLst>
              <a:ext uri="{28A0092B-C50C-407E-A947-70E740481C1C}">
                <a14:useLocalDpi xmlns:a14="http://schemas.microsoft.com/office/drawing/2010/main" val="0"/>
              </a:ext>
            </a:extLst>
          </a:blip>
          <a:srcRect r="14174"/>
          <a:stretch>
            <a:fillRect/>
          </a:stretch>
        </p:blipFill>
        <p:spPr bwMode="auto">
          <a:xfrm>
            <a:off x="0" y="2205990"/>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Kongsfjord2"/>
          <p:cNvPicPr preferRelativeResize="0">
            <a:picLocks noChangeArrowheads="1"/>
          </p:cNvPicPr>
          <p:nvPr userDrawn="1"/>
        </p:nvPicPr>
        <p:blipFill rotWithShape="1">
          <a:blip r:embed="rId3" cstate="print">
            <a:extLst>
              <a:ext uri="{28A0092B-C50C-407E-A947-70E740481C1C}">
                <a14:useLocalDpi xmlns:a14="http://schemas.microsoft.com/office/drawing/2010/main" val="0"/>
              </a:ext>
            </a:extLst>
          </a:blip>
          <a:srcRect l="881" t="1882" r="47314"/>
          <a:stretch/>
        </p:blipFill>
        <p:spPr bwMode="auto">
          <a:xfrm>
            <a:off x="7619568" y="3661200"/>
            <a:ext cx="1522800" cy="14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World Landmarks_294"/>
          <p:cNvPicPr preferRelativeResize="0">
            <a:picLocks noChangeArrowheads="1"/>
          </p:cNvPicPr>
          <p:nvPr userDrawn="1"/>
        </p:nvPicPr>
        <p:blipFill>
          <a:blip r:embed="rId4" cstate="print">
            <a:extLst>
              <a:ext uri="{28A0092B-C50C-407E-A947-70E740481C1C}">
                <a14:useLocalDpi xmlns:a14="http://schemas.microsoft.com/office/drawing/2010/main" val="0"/>
              </a:ext>
            </a:extLst>
          </a:blip>
          <a:srcRect l="28142" r="37427"/>
          <a:stretch>
            <a:fillRect/>
          </a:stretch>
        </p:blipFill>
        <p:spPr bwMode="auto">
          <a:xfrm>
            <a:off x="3044307" y="2207025"/>
            <a:ext cx="3056400" cy="29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5"/>
          <p:cNvSpPr>
            <a:spLocks noChangeArrowheads="1"/>
          </p:cNvSpPr>
          <p:nvPr/>
        </p:nvSpPr>
        <p:spPr bwMode="ltGray">
          <a:xfrm>
            <a:off x="1520559" y="2205990"/>
            <a:ext cx="1524000" cy="1447800"/>
          </a:xfrm>
          <a:prstGeom prst="rect">
            <a:avLst/>
          </a:prstGeom>
          <a:solidFill>
            <a:schemeClr val="tx2"/>
          </a:solidFill>
          <a:ln w="9525">
            <a:noFill/>
            <a:miter lim="800000"/>
            <a:headEnd/>
            <a:tailEnd/>
          </a:ln>
          <a:effectLst/>
          <a:extLst>
            <a:ext uri="{AF507438-7753-43E0-B8FC-AC1667EBCBE1}">
              <a14:hiddenEffects xmlns:a14="http://schemas.microsoft.com/office/drawing/2010/main">
                <a:effectLst>
                  <a:outerShdw dist="99190" dir="3011666" algn="ctr" rotWithShape="0">
                    <a:schemeClr val="accent2">
                      <a:alpha val="50000"/>
                    </a:schemeClr>
                  </a:outerShdw>
                </a:effectLst>
              </a14:hiddenEffects>
            </a:ext>
          </a:extLst>
        </p:spPr>
        <p:txBody>
          <a:bodyPr wrap="none" anchor="ctr"/>
          <a:lstStyle/>
          <a:p>
            <a:endParaRPr lang="ar-EG"/>
          </a:p>
        </p:txBody>
      </p:sp>
      <p:pic>
        <p:nvPicPr>
          <p:cNvPr id="2058" name="Picture 5" descr="Description: Dep-26"/>
          <p:cNvPicPr preferRelativeResize="0">
            <a:picLocks noChangeArrowheads="1"/>
          </p:cNvPicPr>
          <p:nvPr userDrawn="1"/>
        </p:nvPicPr>
        <p:blipFill rotWithShape="1">
          <a:blip r:embed="rId5" cstate="print">
            <a:extLst>
              <a:ext uri="{28A0092B-C50C-407E-A947-70E740481C1C}">
                <a14:useLocalDpi xmlns:a14="http://schemas.microsoft.com/office/drawing/2010/main" val="0"/>
              </a:ext>
            </a:extLst>
          </a:blip>
          <a:srcRect t="263" r="18077" b="263"/>
          <a:stretch/>
        </p:blipFill>
        <p:spPr bwMode="auto">
          <a:xfrm>
            <a:off x="1523220" y="3657390"/>
            <a:ext cx="1519238" cy="14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r>
              <a:rPr lang="en-US" dirty="0" smtClean="0"/>
              <a:t>G301/2010</a:t>
            </a:r>
            <a:endParaRPr lang="en-US" dirty="0"/>
          </a:p>
        </p:txBody>
      </p:sp>
      <p:sp>
        <p:nvSpPr>
          <p:cNvPr id="5" name="Footer Placeholder 4"/>
          <p:cNvSpPr>
            <a:spLocks noGrp="1"/>
          </p:cNvSpPr>
          <p:nvPr>
            <p:ph type="ftr" sz="quarter" idx="11"/>
          </p:nvPr>
        </p:nvSpPr>
        <p:spPr/>
        <p:txBody>
          <a:bodyPr/>
          <a:lstStyle>
            <a:lvl1pPr>
              <a:defRPr/>
            </a:lvl1pPr>
          </a:lstStyle>
          <a:p>
            <a:r>
              <a:rPr lang="en-US" dirty="0" smtClean="0"/>
              <a:t>DSRG</a:t>
            </a:r>
            <a:endParaRPr lang="en-US" dirty="0"/>
          </a:p>
        </p:txBody>
      </p:sp>
      <p:sp>
        <p:nvSpPr>
          <p:cNvPr id="6" name="Slide Number Placeholder 5"/>
          <p:cNvSpPr>
            <a:spLocks noGrp="1"/>
          </p:cNvSpPr>
          <p:nvPr>
            <p:ph type="sldNum" sz="quarter" idx="12"/>
          </p:nvPr>
        </p:nvSpPr>
        <p:spPr/>
        <p:txBody>
          <a:bodyPr/>
          <a:lstStyle>
            <a:lvl1pPr>
              <a:defRPr/>
            </a:lvl1pPr>
          </a:lstStyle>
          <a:p>
            <a:fld id="{645D3A66-9930-49E7-8E82-24FDF272973D}" type="slidenum">
              <a:rPr lang="en-US"/>
              <a:pPr/>
              <a:t>‹#›</a:t>
            </a:fld>
            <a:endParaRPr lang="en-US"/>
          </a:p>
        </p:txBody>
      </p:sp>
    </p:spTree>
    <p:extLst>
      <p:ext uri="{BB962C8B-B14F-4D97-AF65-F5344CB8AC3E}">
        <p14:creationId xmlns:p14="http://schemas.microsoft.com/office/powerpoint/2010/main" val="429433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07950"/>
            <a:ext cx="1943100" cy="6018213"/>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914400" y="107950"/>
            <a:ext cx="56769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r>
              <a:rPr lang="en-US" dirty="0" smtClean="0"/>
              <a:t>G301/2010</a:t>
            </a:r>
            <a:endParaRPr lang="en-US" dirty="0"/>
          </a:p>
        </p:txBody>
      </p:sp>
      <p:sp>
        <p:nvSpPr>
          <p:cNvPr id="5" name="Footer Placeholder 4"/>
          <p:cNvSpPr>
            <a:spLocks noGrp="1"/>
          </p:cNvSpPr>
          <p:nvPr>
            <p:ph type="ftr" sz="quarter" idx="11"/>
          </p:nvPr>
        </p:nvSpPr>
        <p:spPr/>
        <p:txBody>
          <a:bodyPr/>
          <a:lstStyle>
            <a:lvl1pPr>
              <a:defRPr/>
            </a:lvl1pPr>
          </a:lstStyle>
          <a:p>
            <a:r>
              <a:rPr lang="en-US" dirty="0" smtClean="0"/>
              <a:t>DSRG</a:t>
            </a:r>
            <a:endParaRPr lang="en-US" dirty="0"/>
          </a:p>
        </p:txBody>
      </p:sp>
      <p:sp>
        <p:nvSpPr>
          <p:cNvPr id="6" name="Slide Number Placeholder 5"/>
          <p:cNvSpPr>
            <a:spLocks noGrp="1"/>
          </p:cNvSpPr>
          <p:nvPr>
            <p:ph type="sldNum" sz="quarter" idx="12"/>
          </p:nvPr>
        </p:nvSpPr>
        <p:spPr/>
        <p:txBody>
          <a:bodyPr/>
          <a:lstStyle>
            <a:lvl1pPr>
              <a:defRPr/>
            </a:lvl1pPr>
          </a:lstStyle>
          <a:p>
            <a:fld id="{4E0D44B8-F03B-42B4-BC93-B46B7D3FBDD3}" type="slidenum">
              <a:rPr lang="en-US"/>
              <a:pPr/>
              <a:t>‹#›</a:t>
            </a:fld>
            <a:endParaRPr lang="en-US"/>
          </a:p>
        </p:txBody>
      </p:sp>
    </p:spTree>
    <p:extLst>
      <p:ext uri="{BB962C8B-B14F-4D97-AF65-F5344CB8AC3E}">
        <p14:creationId xmlns:p14="http://schemas.microsoft.com/office/powerpoint/2010/main" val="3456933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7950"/>
            <a:ext cx="7315200" cy="563563"/>
          </a:xfr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990600" y="990600"/>
            <a:ext cx="37719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914900" y="990600"/>
            <a:ext cx="37719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a:xfrm>
            <a:off x="6705600" y="6477000"/>
            <a:ext cx="2133600" cy="244475"/>
          </a:xfrm>
        </p:spPr>
        <p:txBody>
          <a:bodyPr/>
          <a:lstStyle>
            <a:lvl1pPr>
              <a:defRPr/>
            </a:lvl1pPr>
          </a:lstStyle>
          <a:p>
            <a:r>
              <a:rPr lang="en-US" dirty="0" smtClean="0"/>
              <a:t>G301/2010</a:t>
            </a:r>
            <a:endParaRPr lang="en-US" dirty="0"/>
          </a:p>
        </p:txBody>
      </p:sp>
      <p:sp>
        <p:nvSpPr>
          <p:cNvPr id="6" name="Footer Placeholder 5"/>
          <p:cNvSpPr>
            <a:spLocks noGrp="1"/>
          </p:cNvSpPr>
          <p:nvPr>
            <p:ph type="ftr" sz="quarter" idx="11"/>
          </p:nvPr>
        </p:nvSpPr>
        <p:spPr>
          <a:xfrm>
            <a:off x="152400" y="6477000"/>
            <a:ext cx="2895600" cy="381000"/>
          </a:xfrm>
        </p:spPr>
        <p:txBody>
          <a:bodyPr/>
          <a:lstStyle>
            <a:lvl1pPr>
              <a:defRPr/>
            </a:lvl1pPr>
          </a:lstStyle>
          <a:p>
            <a:r>
              <a:rPr lang="en-US" dirty="0" smtClean="0"/>
              <a:t>DSRG</a:t>
            </a:r>
            <a:endParaRPr lang="en-US" dirty="0"/>
          </a:p>
        </p:txBody>
      </p:sp>
      <p:sp>
        <p:nvSpPr>
          <p:cNvPr id="7" name="Slide Number Placeholder 6"/>
          <p:cNvSpPr>
            <a:spLocks noGrp="1"/>
          </p:cNvSpPr>
          <p:nvPr>
            <p:ph type="sldNum" sz="quarter" idx="12"/>
          </p:nvPr>
        </p:nvSpPr>
        <p:spPr>
          <a:xfrm>
            <a:off x="3200400" y="6537325"/>
            <a:ext cx="2133600" cy="244475"/>
          </a:xfrm>
        </p:spPr>
        <p:txBody>
          <a:bodyPr/>
          <a:lstStyle>
            <a:lvl1pPr>
              <a:defRPr/>
            </a:lvl1pPr>
          </a:lstStyle>
          <a:p>
            <a:fld id="{097E261D-644B-48DE-BCDD-27B0A7D8C0CA}" type="slidenum">
              <a:rPr lang="en-US"/>
              <a:pPr/>
              <a:t>‹#›</a:t>
            </a:fld>
            <a:endParaRPr lang="en-US"/>
          </a:p>
        </p:txBody>
      </p:sp>
    </p:spTree>
    <p:extLst>
      <p:ext uri="{BB962C8B-B14F-4D97-AF65-F5344CB8AC3E}">
        <p14:creationId xmlns:p14="http://schemas.microsoft.com/office/powerpoint/2010/main" val="1984690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07950"/>
            <a:ext cx="7315200" cy="563563"/>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990600" y="990600"/>
            <a:ext cx="7696200" cy="5135563"/>
          </a:xfrm>
        </p:spPr>
        <p:txBody>
          <a:bodyPr/>
          <a:lstStyle/>
          <a:p>
            <a:r>
              <a:rPr lang="en-US" smtClean="0"/>
              <a:t>Click icon to add table</a:t>
            </a:r>
            <a:endParaRPr lang="ar-EG"/>
          </a:p>
        </p:txBody>
      </p:sp>
      <p:sp>
        <p:nvSpPr>
          <p:cNvPr id="4" name="Date Placeholder 3"/>
          <p:cNvSpPr>
            <a:spLocks noGrp="1"/>
          </p:cNvSpPr>
          <p:nvPr>
            <p:ph type="dt" sz="half" idx="10"/>
          </p:nvPr>
        </p:nvSpPr>
        <p:spPr>
          <a:xfrm>
            <a:off x="6705600" y="6477000"/>
            <a:ext cx="2133600" cy="244475"/>
          </a:xfrm>
        </p:spPr>
        <p:txBody>
          <a:bodyPr/>
          <a:lstStyle>
            <a:lvl1pPr>
              <a:defRPr/>
            </a:lvl1pPr>
          </a:lstStyle>
          <a:p>
            <a:r>
              <a:rPr lang="en-US" dirty="0" smtClean="0"/>
              <a:t>G301/2010</a:t>
            </a:r>
            <a:endParaRPr lang="en-US" dirty="0"/>
          </a:p>
        </p:txBody>
      </p:sp>
      <p:sp>
        <p:nvSpPr>
          <p:cNvPr id="5" name="Footer Placeholder 4"/>
          <p:cNvSpPr>
            <a:spLocks noGrp="1"/>
          </p:cNvSpPr>
          <p:nvPr>
            <p:ph type="ftr" sz="quarter" idx="11"/>
          </p:nvPr>
        </p:nvSpPr>
        <p:spPr>
          <a:xfrm>
            <a:off x="152400" y="6477000"/>
            <a:ext cx="2895600" cy="381000"/>
          </a:xfrm>
        </p:spPr>
        <p:txBody>
          <a:bodyPr/>
          <a:lstStyle>
            <a:lvl1pPr>
              <a:defRPr/>
            </a:lvl1pPr>
          </a:lstStyle>
          <a:p>
            <a:r>
              <a:rPr lang="en-US" dirty="0" smtClean="0"/>
              <a:t>DSRG</a:t>
            </a:r>
            <a:endParaRPr lang="en-US" dirty="0"/>
          </a:p>
        </p:txBody>
      </p:sp>
      <p:sp>
        <p:nvSpPr>
          <p:cNvPr id="6" name="Slide Number Placeholder 5"/>
          <p:cNvSpPr>
            <a:spLocks noGrp="1"/>
          </p:cNvSpPr>
          <p:nvPr>
            <p:ph type="sldNum" sz="quarter" idx="12"/>
          </p:nvPr>
        </p:nvSpPr>
        <p:spPr>
          <a:xfrm>
            <a:off x="3200400" y="6537325"/>
            <a:ext cx="2133600" cy="244475"/>
          </a:xfrm>
        </p:spPr>
        <p:txBody>
          <a:bodyPr/>
          <a:lstStyle>
            <a:lvl1pPr>
              <a:defRPr/>
            </a:lvl1pPr>
          </a:lstStyle>
          <a:p>
            <a:fld id="{ADD35E25-D7FE-4B9A-B635-2CB1B2EA3378}" type="slidenum">
              <a:rPr lang="en-US"/>
              <a:pPr/>
              <a:t>‹#›</a:t>
            </a:fld>
            <a:endParaRPr lang="en-US"/>
          </a:p>
        </p:txBody>
      </p:sp>
    </p:spTree>
    <p:extLst>
      <p:ext uri="{BB962C8B-B14F-4D97-AF65-F5344CB8AC3E}">
        <p14:creationId xmlns:p14="http://schemas.microsoft.com/office/powerpoint/2010/main" val="61709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07950"/>
            <a:ext cx="7315200" cy="563563"/>
          </a:xfrm>
        </p:spPr>
        <p:txBody>
          <a:bodyPr/>
          <a:lstStyle/>
          <a:p>
            <a:r>
              <a:rPr lang="en-US" smtClean="0"/>
              <a:t>Click to edit Master title style</a:t>
            </a:r>
            <a:endParaRPr lang="ar-EG"/>
          </a:p>
        </p:txBody>
      </p:sp>
      <p:sp>
        <p:nvSpPr>
          <p:cNvPr id="3" name="Chart Placeholder 2"/>
          <p:cNvSpPr>
            <a:spLocks noGrp="1"/>
          </p:cNvSpPr>
          <p:nvPr>
            <p:ph type="chart" idx="1"/>
          </p:nvPr>
        </p:nvSpPr>
        <p:spPr>
          <a:xfrm>
            <a:off x="990600" y="990600"/>
            <a:ext cx="7696200" cy="5135563"/>
          </a:xfrm>
        </p:spPr>
        <p:txBody>
          <a:bodyPr/>
          <a:lstStyle/>
          <a:p>
            <a:r>
              <a:rPr lang="en-US" smtClean="0"/>
              <a:t>Click icon to add chart</a:t>
            </a:r>
            <a:endParaRPr lang="ar-EG"/>
          </a:p>
        </p:txBody>
      </p:sp>
      <p:sp>
        <p:nvSpPr>
          <p:cNvPr id="4" name="Date Placeholder 3"/>
          <p:cNvSpPr>
            <a:spLocks noGrp="1"/>
          </p:cNvSpPr>
          <p:nvPr>
            <p:ph type="dt" sz="half" idx="10"/>
          </p:nvPr>
        </p:nvSpPr>
        <p:spPr>
          <a:xfrm>
            <a:off x="6705600" y="6477000"/>
            <a:ext cx="2133600" cy="244475"/>
          </a:xfrm>
        </p:spPr>
        <p:txBody>
          <a:bodyPr/>
          <a:lstStyle>
            <a:lvl1pPr>
              <a:defRPr/>
            </a:lvl1pPr>
          </a:lstStyle>
          <a:p>
            <a:r>
              <a:rPr lang="en-US" dirty="0" smtClean="0"/>
              <a:t>G301/2010</a:t>
            </a:r>
            <a:endParaRPr lang="en-US" dirty="0"/>
          </a:p>
        </p:txBody>
      </p:sp>
      <p:sp>
        <p:nvSpPr>
          <p:cNvPr id="5" name="Footer Placeholder 4"/>
          <p:cNvSpPr>
            <a:spLocks noGrp="1"/>
          </p:cNvSpPr>
          <p:nvPr>
            <p:ph type="ftr" sz="quarter" idx="11"/>
          </p:nvPr>
        </p:nvSpPr>
        <p:spPr>
          <a:xfrm>
            <a:off x="152400" y="6477000"/>
            <a:ext cx="2895600" cy="381000"/>
          </a:xfrm>
        </p:spPr>
        <p:txBody>
          <a:bodyPr/>
          <a:lstStyle>
            <a:lvl1pPr>
              <a:defRPr/>
            </a:lvl1pPr>
          </a:lstStyle>
          <a:p>
            <a:r>
              <a:rPr lang="en-US" dirty="0" smtClean="0"/>
              <a:t>DSRG</a:t>
            </a:r>
            <a:endParaRPr lang="en-US" dirty="0"/>
          </a:p>
        </p:txBody>
      </p:sp>
      <p:sp>
        <p:nvSpPr>
          <p:cNvPr id="6" name="Slide Number Placeholder 5"/>
          <p:cNvSpPr>
            <a:spLocks noGrp="1"/>
          </p:cNvSpPr>
          <p:nvPr>
            <p:ph type="sldNum" sz="quarter" idx="12"/>
          </p:nvPr>
        </p:nvSpPr>
        <p:spPr>
          <a:xfrm>
            <a:off x="3200400" y="6537325"/>
            <a:ext cx="2133600" cy="244475"/>
          </a:xfrm>
        </p:spPr>
        <p:txBody>
          <a:bodyPr/>
          <a:lstStyle>
            <a:lvl1pPr>
              <a:defRPr/>
            </a:lvl1pPr>
          </a:lstStyle>
          <a:p>
            <a:fld id="{414CE7CB-ACD2-4AAD-BAC2-63B40BDFBBAF}" type="slidenum">
              <a:rPr lang="en-US"/>
              <a:pPr/>
              <a:t>‹#›</a:t>
            </a:fld>
            <a:endParaRPr lang="en-US"/>
          </a:p>
        </p:txBody>
      </p:sp>
    </p:spTree>
    <p:extLst>
      <p:ext uri="{BB962C8B-B14F-4D97-AF65-F5344CB8AC3E}">
        <p14:creationId xmlns:p14="http://schemas.microsoft.com/office/powerpoint/2010/main" val="3893137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07950"/>
            <a:ext cx="7315200" cy="563563"/>
          </a:xfrm>
        </p:spPr>
        <p:txBody>
          <a:bodyPr/>
          <a:lstStyle/>
          <a:p>
            <a:r>
              <a:rPr lang="en-US" smtClean="0"/>
              <a:t>Click to edit Master title style</a:t>
            </a:r>
            <a:endParaRPr lang="ar-EG"/>
          </a:p>
        </p:txBody>
      </p:sp>
      <p:sp>
        <p:nvSpPr>
          <p:cNvPr id="3" name="SmartArt Placeholder 2"/>
          <p:cNvSpPr>
            <a:spLocks noGrp="1"/>
          </p:cNvSpPr>
          <p:nvPr>
            <p:ph type="dgm" idx="1"/>
          </p:nvPr>
        </p:nvSpPr>
        <p:spPr>
          <a:xfrm>
            <a:off x="990600" y="990600"/>
            <a:ext cx="7696200" cy="5135563"/>
          </a:xfrm>
        </p:spPr>
        <p:txBody>
          <a:bodyPr/>
          <a:lstStyle/>
          <a:p>
            <a:r>
              <a:rPr lang="en-US" smtClean="0"/>
              <a:t>Click icon to add SmartArt graphic</a:t>
            </a:r>
            <a:endParaRPr lang="ar-EG"/>
          </a:p>
        </p:txBody>
      </p:sp>
      <p:sp>
        <p:nvSpPr>
          <p:cNvPr id="4" name="Date Placeholder 3"/>
          <p:cNvSpPr>
            <a:spLocks noGrp="1"/>
          </p:cNvSpPr>
          <p:nvPr>
            <p:ph type="dt" sz="half" idx="10"/>
          </p:nvPr>
        </p:nvSpPr>
        <p:spPr>
          <a:xfrm>
            <a:off x="6705600" y="6477000"/>
            <a:ext cx="2133600" cy="244475"/>
          </a:xfrm>
        </p:spPr>
        <p:txBody>
          <a:bodyPr/>
          <a:lstStyle>
            <a:lvl1pPr>
              <a:defRPr/>
            </a:lvl1pPr>
          </a:lstStyle>
          <a:p>
            <a:r>
              <a:rPr lang="en-US"/>
              <a:t>www.themegallery.com</a:t>
            </a:r>
          </a:p>
        </p:txBody>
      </p:sp>
      <p:sp>
        <p:nvSpPr>
          <p:cNvPr id="5" name="Footer Placeholder 4"/>
          <p:cNvSpPr>
            <a:spLocks noGrp="1"/>
          </p:cNvSpPr>
          <p:nvPr>
            <p:ph type="ftr" sz="quarter" idx="11"/>
          </p:nvPr>
        </p:nvSpPr>
        <p:spPr>
          <a:xfrm>
            <a:off x="152400" y="6477000"/>
            <a:ext cx="2895600" cy="381000"/>
          </a:xfrm>
        </p:spPr>
        <p:txBody>
          <a:bodyPr/>
          <a:lstStyle>
            <a:lvl1pPr>
              <a:defRPr/>
            </a:lvl1pPr>
          </a:lstStyle>
          <a:p>
            <a:r>
              <a:rPr lang="en-US"/>
              <a:t>Company Logo</a:t>
            </a:r>
          </a:p>
        </p:txBody>
      </p:sp>
      <p:sp>
        <p:nvSpPr>
          <p:cNvPr id="6" name="Slide Number Placeholder 5"/>
          <p:cNvSpPr>
            <a:spLocks noGrp="1"/>
          </p:cNvSpPr>
          <p:nvPr>
            <p:ph type="sldNum" sz="quarter" idx="12"/>
          </p:nvPr>
        </p:nvSpPr>
        <p:spPr>
          <a:xfrm>
            <a:off x="3200400" y="6537325"/>
            <a:ext cx="2133600" cy="244475"/>
          </a:xfrm>
        </p:spPr>
        <p:txBody>
          <a:bodyPr/>
          <a:lstStyle>
            <a:lvl1pPr>
              <a:defRPr/>
            </a:lvl1pPr>
          </a:lstStyle>
          <a:p>
            <a:fld id="{99F8031E-7C54-4B96-B58A-DE376AE5B8AD}" type="slidenum">
              <a:rPr lang="en-US"/>
              <a:pPr/>
              <a:t>‹#›</a:t>
            </a:fld>
            <a:endParaRPr lang="en-US"/>
          </a:p>
        </p:txBody>
      </p:sp>
    </p:spTree>
    <p:extLst>
      <p:ext uri="{BB962C8B-B14F-4D97-AF65-F5344CB8AC3E}">
        <p14:creationId xmlns:p14="http://schemas.microsoft.com/office/powerpoint/2010/main" val="331005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10" name="Title 9"/>
          <p:cNvSpPr>
            <a:spLocks noGrp="1"/>
          </p:cNvSpPr>
          <p:nvPr>
            <p:ph type="title"/>
          </p:nvPr>
        </p:nvSpPr>
        <p:spPr/>
        <p:txBody>
          <a:bodyPr/>
          <a:lstStyle/>
          <a:p>
            <a:r>
              <a:rPr lang="en-US" smtClean="0"/>
              <a:t>Click to edit Master title style</a:t>
            </a:r>
            <a:endParaRPr lang="ar-EG"/>
          </a:p>
        </p:txBody>
      </p:sp>
      <p:sp>
        <p:nvSpPr>
          <p:cNvPr id="13" name="Date Placeholder 12"/>
          <p:cNvSpPr>
            <a:spLocks noGrp="1"/>
          </p:cNvSpPr>
          <p:nvPr>
            <p:ph type="dt" sz="half" idx="10"/>
          </p:nvPr>
        </p:nvSpPr>
        <p:spPr/>
        <p:txBody>
          <a:bodyPr/>
          <a:lstStyle/>
          <a:p>
            <a:r>
              <a:rPr lang="en-US" smtClean="0"/>
              <a:t>G301/2010</a:t>
            </a:r>
            <a:endParaRPr lang="en-US" dirty="0"/>
          </a:p>
        </p:txBody>
      </p:sp>
      <p:sp>
        <p:nvSpPr>
          <p:cNvPr id="14" name="Footer Placeholder 13"/>
          <p:cNvSpPr>
            <a:spLocks noGrp="1"/>
          </p:cNvSpPr>
          <p:nvPr>
            <p:ph type="ftr" sz="quarter" idx="11"/>
          </p:nvPr>
        </p:nvSpPr>
        <p:spPr/>
        <p:txBody>
          <a:bodyPr/>
          <a:lstStyle/>
          <a:p>
            <a:r>
              <a:rPr lang="en-US" smtClean="0"/>
              <a:t>DSRG</a:t>
            </a:r>
            <a:endParaRPr lang="en-US" dirty="0"/>
          </a:p>
        </p:txBody>
      </p:sp>
      <p:sp>
        <p:nvSpPr>
          <p:cNvPr id="15" name="Slide Number Placeholder 14"/>
          <p:cNvSpPr>
            <a:spLocks noGrp="1"/>
          </p:cNvSpPr>
          <p:nvPr>
            <p:ph type="sldNum" sz="quarter" idx="12"/>
          </p:nvPr>
        </p:nvSpPr>
        <p:spPr/>
        <p:txBody>
          <a:bodyPr/>
          <a:lstStyle/>
          <a:p>
            <a:fld id="{1D23E715-F905-485C-804D-F046C220A12B}" type="slidenum">
              <a:rPr lang="en-US" smtClean="0"/>
              <a:pPr/>
              <a:t>‹#›</a:t>
            </a:fld>
            <a:endParaRPr lang="en-US"/>
          </a:p>
        </p:txBody>
      </p:sp>
    </p:spTree>
    <p:extLst>
      <p:ext uri="{BB962C8B-B14F-4D97-AF65-F5344CB8AC3E}">
        <p14:creationId xmlns:p14="http://schemas.microsoft.com/office/powerpoint/2010/main" val="17796819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dirty="0" smtClean="0"/>
              <a:t>G301/2010</a:t>
            </a:r>
            <a:endParaRPr lang="en-US" dirty="0"/>
          </a:p>
        </p:txBody>
      </p:sp>
      <p:sp>
        <p:nvSpPr>
          <p:cNvPr id="5" name="Footer Placeholder 4"/>
          <p:cNvSpPr>
            <a:spLocks noGrp="1"/>
          </p:cNvSpPr>
          <p:nvPr>
            <p:ph type="ftr" sz="quarter" idx="11"/>
          </p:nvPr>
        </p:nvSpPr>
        <p:spPr/>
        <p:txBody>
          <a:bodyPr/>
          <a:lstStyle>
            <a:lvl1pPr>
              <a:defRPr/>
            </a:lvl1pPr>
          </a:lstStyle>
          <a:p>
            <a:r>
              <a:rPr lang="en-US" dirty="0" smtClean="0"/>
              <a:t>DSRG</a:t>
            </a:r>
            <a:endParaRPr lang="en-US" dirty="0"/>
          </a:p>
        </p:txBody>
      </p:sp>
      <p:sp>
        <p:nvSpPr>
          <p:cNvPr id="6" name="Slide Number Placeholder 5"/>
          <p:cNvSpPr>
            <a:spLocks noGrp="1"/>
          </p:cNvSpPr>
          <p:nvPr>
            <p:ph type="sldNum" sz="quarter" idx="12"/>
          </p:nvPr>
        </p:nvSpPr>
        <p:spPr/>
        <p:txBody>
          <a:bodyPr/>
          <a:lstStyle>
            <a:lvl1pPr>
              <a:defRPr/>
            </a:lvl1pPr>
          </a:lstStyle>
          <a:p>
            <a:fld id="{5D2C5E04-BA2D-4A30-8C76-E2FBD9FEE5C4}" type="slidenum">
              <a:rPr lang="en-US"/>
              <a:pPr/>
              <a:t>‹#›</a:t>
            </a:fld>
            <a:endParaRPr lang="en-US"/>
          </a:p>
        </p:txBody>
      </p:sp>
    </p:spTree>
    <p:extLst>
      <p:ext uri="{BB962C8B-B14F-4D97-AF65-F5344CB8AC3E}">
        <p14:creationId xmlns:p14="http://schemas.microsoft.com/office/powerpoint/2010/main" val="24130596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990600" y="990600"/>
            <a:ext cx="37719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914900" y="990600"/>
            <a:ext cx="37719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r>
              <a:rPr lang="en-US" dirty="0" smtClean="0"/>
              <a:t>G301/2010</a:t>
            </a:r>
            <a:endParaRPr lang="en-US" dirty="0"/>
          </a:p>
        </p:txBody>
      </p:sp>
      <p:sp>
        <p:nvSpPr>
          <p:cNvPr id="6" name="Footer Placeholder 5"/>
          <p:cNvSpPr>
            <a:spLocks noGrp="1"/>
          </p:cNvSpPr>
          <p:nvPr>
            <p:ph type="ftr" sz="quarter" idx="11"/>
          </p:nvPr>
        </p:nvSpPr>
        <p:spPr/>
        <p:txBody>
          <a:bodyPr/>
          <a:lstStyle>
            <a:lvl1pPr>
              <a:defRPr/>
            </a:lvl1pPr>
          </a:lstStyle>
          <a:p>
            <a:r>
              <a:rPr lang="en-US" dirty="0" smtClean="0"/>
              <a:t>DSRG</a:t>
            </a:r>
            <a:endParaRPr lang="en-US" dirty="0"/>
          </a:p>
        </p:txBody>
      </p:sp>
      <p:sp>
        <p:nvSpPr>
          <p:cNvPr id="7" name="Slide Number Placeholder 6"/>
          <p:cNvSpPr>
            <a:spLocks noGrp="1"/>
          </p:cNvSpPr>
          <p:nvPr>
            <p:ph type="sldNum" sz="quarter" idx="12"/>
          </p:nvPr>
        </p:nvSpPr>
        <p:spPr/>
        <p:txBody>
          <a:bodyPr/>
          <a:lstStyle>
            <a:lvl1pPr>
              <a:defRPr/>
            </a:lvl1pPr>
          </a:lstStyle>
          <a:p>
            <a:fld id="{65ABB9C2-6AA8-4777-BF02-29E37D3424A0}" type="slidenum">
              <a:rPr lang="en-US"/>
              <a:pPr/>
              <a:t>‹#›</a:t>
            </a:fld>
            <a:endParaRPr lang="en-US"/>
          </a:p>
        </p:txBody>
      </p:sp>
    </p:spTree>
    <p:extLst>
      <p:ext uri="{BB962C8B-B14F-4D97-AF65-F5344CB8AC3E}">
        <p14:creationId xmlns:p14="http://schemas.microsoft.com/office/powerpoint/2010/main" val="4009941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r>
              <a:rPr lang="en-US" dirty="0" smtClean="0"/>
              <a:t>G301/2010</a:t>
            </a:r>
            <a:endParaRPr lang="en-US" dirty="0"/>
          </a:p>
        </p:txBody>
      </p:sp>
      <p:sp>
        <p:nvSpPr>
          <p:cNvPr id="8" name="Footer Placeholder 7"/>
          <p:cNvSpPr>
            <a:spLocks noGrp="1"/>
          </p:cNvSpPr>
          <p:nvPr>
            <p:ph type="ftr" sz="quarter" idx="11"/>
          </p:nvPr>
        </p:nvSpPr>
        <p:spPr/>
        <p:txBody>
          <a:bodyPr/>
          <a:lstStyle>
            <a:lvl1pPr>
              <a:defRPr/>
            </a:lvl1pPr>
          </a:lstStyle>
          <a:p>
            <a:r>
              <a:rPr lang="en-US" dirty="0" smtClean="0"/>
              <a:t>DSRG</a:t>
            </a:r>
            <a:endParaRPr lang="en-US" dirty="0"/>
          </a:p>
        </p:txBody>
      </p:sp>
      <p:sp>
        <p:nvSpPr>
          <p:cNvPr id="9" name="Slide Number Placeholder 8"/>
          <p:cNvSpPr>
            <a:spLocks noGrp="1"/>
          </p:cNvSpPr>
          <p:nvPr>
            <p:ph type="sldNum" sz="quarter" idx="12"/>
          </p:nvPr>
        </p:nvSpPr>
        <p:spPr/>
        <p:txBody>
          <a:bodyPr/>
          <a:lstStyle>
            <a:lvl1pPr>
              <a:defRPr/>
            </a:lvl1pPr>
          </a:lstStyle>
          <a:p>
            <a:fld id="{A5BD332F-C74B-41E0-A306-CB8F4C34C9A4}" type="slidenum">
              <a:rPr lang="en-US"/>
              <a:pPr/>
              <a:t>‹#›</a:t>
            </a:fld>
            <a:endParaRPr lang="en-US"/>
          </a:p>
        </p:txBody>
      </p:sp>
    </p:spTree>
    <p:extLst>
      <p:ext uri="{BB962C8B-B14F-4D97-AF65-F5344CB8AC3E}">
        <p14:creationId xmlns:p14="http://schemas.microsoft.com/office/powerpoint/2010/main" val="261823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r>
              <a:rPr lang="en-US" dirty="0" smtClean="0"/>
              <a:t>G301/2010</a:t>
            </a:r>
            <a:endParaRPr lang="en-US" dirty="0"/>
          </a:p>
        </p:txBody>
      </p:sp>
      <p:sp>
        <p:nvSpPr>
          <p:cNvPr id="4" name="Footer Placeholder 3"/>
          <p:cNvSpPr>
            <a:spLocks noGrp="1"/>
          </p:cNvSpPr>
          <p:nvPr>
            <p:ph type="ftr" sz="quarter" idx="11"/>
          </p:nvPr>
        </p:nvSpPr>
        <p:spPr/>
        <p:txBody>
          <a:bodyPr/>
          <a:lstStyle>
            <a:lvl1pPr>
              <a:defRPr/>
            </a:lvl1pPr>
          </a:lstStyle>
          <a:p>
            <a:r>
              <a:rPr lang="en-US" dirty="0" smtClean="0"/>
              <a:t>DSRG</a:t>
            </a:r>
            <a:endParaRPr lang="en-US" dirty="0"/>
          </a:p>
        </p:txBody>
      </p:sp>
      <p:sp>
        <p:nvSpPr>
          <p:cNvPr id="5" name="Slide Number Placeholder 4"/>
          <p:cNvSpPr>
            <a:spLocks noGrp="1"/>
          </p:cNvSpPr>
          <p:nvPr>
            <p:ph type="sldNum" sz="quarter" idx="12"/>
          </p:nvPr>
        </p:nvSpPr>
        <p:spPr/>
        <p:txBody>
          <a:bodyPr/>
          <a:lstStyle>
            <a:lvl1pPr>
              <a:defRPr/>
            </a:lvl1pPr>
          </a:lstStyle>
          <a:p>
            <a:fld id="{802B403B-5023-4BB1-BFB0-F993E86A1DC3}" type="slidenum">
              <a:rPr lang="en-US"/>
              <a:pPr/>
              <a:t>‹#›</a:t>
            </a:fld>
            <a:endParaRPr lang="en-US"/>
          </a:p>
        </p:txBody>
      </p:sp>
    </p:spTree>
    <p:extLst>
      <p:ext uri="{BB962C8B-B14F-4D97-AF65-F5344CB8AC3E}">
        <p14:creationId xmlns:p14="http://schemas.microsoft.com/office/powerpoint/2010/main" val="333524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smtClean="0"/>
              <a:t>G301/2010</a:t>
            </a:r>
            <a:endParaRPr lang="en-US" dirty="0"/>
          </a:p>
        </p:txBody>
      </p:sp>
      <p:sp>
        <p:nvSpPr>
          <p:cNvPr id="3" name="Footer Placeholder 2"/>
          <p:cNvSpPr>
            <a:spLocks noGrp="1"/>
          </p:cNvSpPr>
          <p:nvPr>
            <p:ph type="ftr" sz="quarter" idx="11"/>
          </p:nvPr>
        </p:nvSpPr>
        <p:spPr/>
        <p:txBody>
          <a:bodyPr/>
          <a:lstStyle>
            <a:lvl1pPr>
              <a:defRPr/>
            </a:lvl1pPr>
          </a:lstStyle>
          <a:p>
            <a:r>
              <a:rPr lang="en-US" dirty="0" smtClean="0"/>
              <a:t>DSRG</a:t>
            </a:r>
            <a:endParaRPr lang="en-US" dirty="0"/>
          </a:p>
        </p:txBody>
      </p:sp>
      <p:sp>
        <p:nvSpPr>
          <p:cNvPr id="4" name="Slide Number Placeholder 3"/>
          <p:cNvSpPr>
            <a:spLocks noGrp="1"/>
          </p:cNvSpPr>
          <p:nvPr>
            <p:ph type="sldNum" sz="quarter" idx="12"/>
          </p:nvPr>
        </p:nvSpPr>
        <p:spPr/>
        <p:txBody>
          <a:bodyPr/>
          <a:lstStyle>
            <a:lvl1pPr>
              <a:defRPr/>
            </a:lvl1pPr>
          </a:lstStyle>
          <a:p>
            <a:fld id="{1967CE71-BCA0-407C-8D06-5FE85C50488E}" type="slidenum">
              <a:rPr lang="en-US"/>
              <a:pPr/>
              <a:t>‹#›</a:t>
            </a:fld>
            <a:endParaRPr lang="en-US"/>
          </a:p>
        </p:txBody>
      </p:sp>
    </p:spTree>
    <p:extLst>
      <p:ext uri="{BB962C8B-B14F-4D97-AF65-F5344CB8AC3E}">
        <p14:creationId xmlns:p14="http://schemas.microsoft.com/office/powerpoint/2010/main" val="172253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dirty="0" smtClean="0"/>
              <a:t>G301/2010</a:t>
            </a:r>
            <a:endParaRPr lang="en-US" dirty="0"/>
          </a:p>
        </p:txBody>
      </p:sp>
      <p:sp>
        <p:nvSpPr>
          <p:cNvPr id="6" name="Footer Placeholder 5"/>
          <p:cNvSpPr>
            <a:spLocks noGrp="1"/>
          </p:cNvSpPr>
          <p:nvPr>
            <p:ph type="ftr" sz="quarter" idx="11"/>
          </p:nvPr>
        </p:nvSpPr>
        <p:spPr/>
        <p:txBody>
          <a:bodyPr/>
          <a:lstStyle>
            <a:lvl1pPr>
              <a:defRPr/>
            </a:lvl1pPr>
          </a:lstStyle>
          <a:p>
            <a:r>
              <a:rPr lang="en-US" dirty="0" smtClean="0"/>
              <a:t>DSRG</a:t>
            </a:r>
            <a:endParaRPr lang="en-US" dirty="0"/>
          </a:p>
        </p:txBody>
      </p:sp>
      <p:sp>
        <p:nvSpPr>
          <p:cNvPr id="7" name="Slide Number Placeholder 6"/>
          <p:cNvSpPr>
            <a:spLocks noGrp="1"/>
          </p:cNvSpPr>
          <p:nvPr>
            <p:ph type="sldNum" sz="quarter" idx="12"/>
          </p:nvPr>
        </p:nvSpPr>
        <p:spPr/>
        <p:txBody>
          <a:bodyPr/>
          <a:lstStyle>
            <a:lvl1pPr>
              <a:defRPr/>
            </a:lvl1pPr>
          </a:lstStyle>
          <a:p>
            <a:fld id="{DC2CE1B5-9467-468E-9AAD-6E75481474D1}" type="slidenum">
              <a:rPr lang="en-US"/>
              <a:pPr/>
              <a:t>‹#›</a:t>
            </a:fld>
            <a:endParaRPr lang="en-US"/>
          </a:p>
        </p:txBody>
      </p:sp>
    </p:spTree>
    <p:extLst>
      <p:ext uri="{BB962C8B-B14F-4D97-AF65-F5344CB8AC3E}">
        <p14:creationId xmlns:p14="http://schemas.microsoft.com/office/powerpoint/2010/main" val="316313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dirty="0" smtClean="0"/>
              <a:t>G301/2010</a:t>
            </a:r>
            <a:endParaRPr lang="en-US" dirty="0"/>
          </a:p>
        </p:txBody>
      </p:sp>
      <p:sp>
        <p:nvSpPr>
          <p:cNvPr id="6" name="Footer Placeholder 5"/>
          <p:cNvSpPr>
            <a:spLocks noGrp="1"/>
          </p:cNvSpPr>
          <p:nvPr>
            <p:ph type="ftr" sz="quarter" idx="11"/>
          </p:nvPr>
        </p:nvSpPr>
        <p:spPr/>
        <p:txBody>
          <a:bodyPr/>
          <a:lstStyle>
            <a:lvl1pPr>
              <a:defRPr/>
            </a:lvl1pPr>
          </a:lstStyle>
          <a:p>
            <a:r>
              <a:rPr lang="en-US" dirty="0" smtClean="0"/>
              <a:t>DSRG</a:t>
            </a:r>
            <a:endParaRPr lang="en-US" dirty="0"/>
          </a:p>
        </p:txBody>
      </p:sp>
      <p:sp>
        <p:nvSpPr>
          <p:cNvPr id="7" name="Slide Number Placeholder 6"/>
          <p:cNvSpPr>
            <a:spLocks noGrp="1"/>
          </p:cNvSpPr>
          <p:nvPr>
            <p:ph type="sldNum" sz="quarter" idx="12"/>
          </p:nvPr>
        </p:nvSpPr>
        <p:spPr/>
        <p:txBody>
          <a:bodyPr/>
          <a:lstStyle>
            <a:lvl1pPr>
              <a:defRPr/>
            </a:lvl1pPr>
          </a:lstStyle>
          <a:p>
            <a:fld id="{BC401530-4A42-415D-AC53-267138201B1E}" type="slidenum">
              <a:rPr lang="en-US"/>
              <a:pPr/>
              <a:t>‹#›</a:t>
            </a:fld>
            <a:endParaRPr lang="en-US"/>
          </a:p>
        </p:txBody>
      </p:sp>
    </p:spTree>
    <p:extLst>
      <p:ext uri="{BB962C8B-B14F-4D97-AF65-F5344CB8AC3E}">
        <p14:creationId xmlns:p14="http://schemas.microsoft.com/office/powerpoint/2010/main" val="386871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612" name="Rectangle 20"/>
          <p:cNvSpPr>
            <a:spLocks noChangeArrowheads="1"/>
          </p:cNvSpPr>
          <p:nvPr/>
        </p:nvSpPr>
        <p:spPr bwMode="gray">
          <a:xfrm>
            <a:off x="838200" y="0"/>
            <a:ext cx="8305800" cy="7905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0602" name="Rectangle 10"/>
          <p:cNvSpPr>
            <a:spLocks noGrp="1" noChangeArrowheads="1"/>
          </p:cNvSpPr>
          <p:nvPr>
            <p:ph type="title"/>
          </p:nvPr>
        </p:nvSpPr>
        <p:spPr bwMode="white">
          <a:xfrm>
            <a:off x="914400" y="107950"/>
            <a:ext cx="7315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0603" name="Rectangle 11"/>
          <p:cNvSpPr>
            <a:spLocks noGrp="1" noChangeArrowheads="1"/>
          </p:cNvSpPr>
          <p:nvPr>
            <p:ph type="body" idx="1"/>
          </p:nvPr>
        </p:nvSpPr>
        <p:spPr bwMode="auto">
          <a:xfrm>
            <a:off x="990600" y="990600"/>
            <a:ext cx="7696200"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0604" name="Rectangle 12"/>
          <p:cNvSpPr>
            <a:spLocks noGrp="1" noChangeArrowheads="1"/>
          </p:cNvSpPr>
          <p:nvPr>
            <p:ph type="dt" sz="half" idx="2"/>
          </p:nvPr>
        </p:nvSpPr>
        <p:spPr bwMode="auto">
          <a:xfrm>
            <a:off x="67056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r>
              <a:rPr lang="en-US" dirty="0" smtClean="0"/>
              <a:t>G301/2010</a:t>
            </a:r>
            <a:endParaRPr lang="en-US" dirty="0"/>
          </a:p>
        </p:txBody>
      </p:sp>
      <p:sp>
        <p:nvSpPr>
          <p:cNvPr id="110605" name="Rectangle 13"/>
          <p:cNvSpPr>
            <a:spLocks noGrp="1" noChangeArrowheads="1"/>
          </p:cNvSpPr>
          <p:nvPr>
            <p:ph type="ftr" sz="quarter" idx="3"/>
          </p:nvPr>
        </p:nvSpPr>
        <p:spPr bwMode="auto">
          <a:xfrm>
            <a:off x="152400" y="647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tx2"/>
                </a:solidFill>
                <a:latin typeface="Arial" pitchFamily="34" charset="0"/>
              </a:defRPr>
            </a:lvl1pPr>
          </a:lstStyle>
          <a:p>
            <a:r>
              <a:rPr lang="en-US" dirty="0" smtClean="0"/>
              <a:t>DSRG</a:t>
            </a:r>
            <a:endParaRPr lang="en-US" dirty="0"/>
          </a:p>
        </p:txBody>
      </p:sp>
      <p:sp>
        <p:nvSpPr>
          <p:cNvPr id="110606" name="Rectangle 14"/>
          <p:cNvSpPr>
            <a:spLocks noGrp="1" noChangeArrowheads="1"/>
          </p:cNvSpPr>
          <p:nvPr>
            <p:ph type="sldNum" sz="quarter" idx="4"/>
          </p:nvPr>
        </p:nvSpPr>
        <p:spPr bwMode="auto">
          <a:xfrm>
            <a:off x="3200400" y="65373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fld id="{1D23E715-F905-485C-804D-F046C220A12B}" type="slidenum">
              <a:rPr lang="en-US"/>
              <a:pPr/>
              <a:t>‹#›</a:t>
            </a:fld>
            <a:endParaRPr lang="en-US"/>
          </a:p>
        </p:txBody>
      </p:sp>
      <p:sp>
        <p:nvSpPr>
          <p:cNvPr id="110607" name="Rectangle 15"/>
          <p:cNvSpPr>
            <a:spLocks noChangeArrowheads="1"/>
          </p:cNvSpPr>
          <p:nvPr/>
        </p:nvSpPr>
        <p:spPr bwMode="ltGray">
          <a:xfrm>
            <a:off x="0" y="0"/>
            <a:ext cx="838200" cy="787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9190" dir="3011666" algn="ctr" rotWithShape="0">
                    <a:schemeClr val="accent2">
                      <a:alpha val="50000"/>
                    </a:schemeClr>
                  </a:outerShdw>
                </a:effectLst>
              </a14:hiddenEffects>
            </a:ext>
          </a:extLst>
        </p:spPr>
        <p:txBody>
          <a:bodyPr wrap="none" anchor="ctr"/>
          <a:lstStyle/>
          <a:p>
            <a:endParaRPr lang="ar-EG"/>
          </a:p>
        </p:txBody>
      </p:sp>
      <p:sp>
        <p:nvSpPr>
          <p:cNvPr id="110608" name="Rectangle 16"/>
          <p:cNvSpPr>
            <a:spLocks noChangeArrowheads="1"/>
          </p:cNvSpPr>
          <p:nvPr/>
        </p:nvSpPr>
        <p:spPr bwMode="ltGray">
          <a:xfrm>
            <a:off x="0" y="787400"/>
            <a:ext cx="838200" cy="787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9190" dir="3011666" algn="ctr" rotWithShape="0">
                    <a:schemeClr val="accent2">
                      <a:alpha val="50000"/>
                    </a:schemeClr>
                  </a:outerShdw>
                </a:effectLst>
              </a14:hiddenEffects>
            </a:ext>
          </a:extLst>
        </p:spPr>
        <p:txBody>
          <a:bodyPr wrap="none" anchor="ctr"/>
          <a:lstStyle/>
          <a:p>
            <a:endParaRPr lang="ar-EG"/>
          </a:p>
        </p:txBody>
      </p:sp>
      <p:sp>
        <p:nvSpPr>
          <p:cNvPr id="110609" name="Rectangle 17"/>
          <p:cNvSpPr>
            <a:spLocks noChangeArrowheads="1"/>
          </p:cNvSpPr>
          <p:nvPr/>
        </p:nvSpPr>
        <p:spPr bwMode="ltGray">
          <a:xfrm>
            <a:off x="0" y="1563688"/>
            <a:ext cx="838200" cy="78740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9190" dir="3011666" algn="ctr" rotWithShape="0">
                    <a:schemeClr val="accent2">
                      <a:alpha val="50000"/>
                    </a:schemeClr>
                  </a:outerShdw>
                </a:effectLst>
              </a14:hiddenEffects>
            </a:ext>
          </a:extLst>
        </p:spPr>
        <p:txBody>
          <a:bodyPr wrap="none" anchor="ctr"/>
          <a:lstStyle/>
          <a:p>
            <a:endParaRPr lang="ar-EG"/>
          </a:p>
        </p:txBody>
      </p:sp>
      <p:sp>
        <p:nvSpPr>
          <p:cNvPr id="110613" name="Line 21"/>
          <p:cNvSpPr>
            <a:spLocks noChangeShapeType="1"/>
          </p:cNvSpPr>
          <p:nvPr/>
        </p:nvSpPr>
        <p:spPr bwMode="auto">
          <a:xfrm>
            <a:off x="152400" y="6477000"/>
            <a:ext cx="868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pic>
        <p:nvPicPr>
          <p:cNvPr id="15" name="Picture 4" descr="waverip"/>
          <p:cNvPicPr preferRelativeResize="0">
            <a:picLocks noChangeArrowheads="1"/>
          </p:cNvPicPr>
          <p:nvPr/>
        </p:nvPicPr>
        <p:blipFill>
          <a:blip r:embed="rId17" cstate="print">
            <a:extLst>
              <a:ext uri="{28A0092B-C50C-407E-A947-70E740481C1C}">
                <a14:useLocalDpi xmlns:a14="http://schemas.microsoft.com/office/drawing/2010/main" val="0"/>
              </a:ext>
            </a:extLst>
          </a:blip>
          <a:srcRect r="14174"/>
          <a:stretch>
            <a:fillRect/>
          </a:stretch>
        </p:blipFill>
        <p:spPr bwMode="auto">
          <a:xfrm>
            <a:off x="0" y="0"/>
            <a:ext cx="838800" cy="7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Kongsfjord2"/>
          <p:cNvPicPr preferRelativeResize="0">
            <a:picLocks noChangeArrowheads="1"/>
          </p:cNvPicPr>
          <p:nvPr/>
        </p:nvPicPr>
        <p:blipFill>
          <a:blip r:embed="rId18" cstate="print">
            <a:extLst>
              <a:ext uri="{28A0092B-C50C-407E-A947-70E740481C1C}">
                <a14:useLocalDpi xmlns:a14="http://schemas.microsoft.com/office/drawing/2010/main" val="0"/>
              </a:ext>
            </a:extLst>
          </a:blip>
          <a:srcRect r="49704"/>
          <a:stretch>
            <a:fillRect/>
          </a:stretch>
        </p:blipFill>
        <p:spPr bwMode="auto">
          <a:xfrm>
            <a:off x="8305200" y="0"/>
            <a:ext cx="838800" cy="7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Description: Dep-26"/>
          <p:cNvPicPr preferRelativeResize="0">
            <a:picLocks noChangeArrowheads="1"/>
          </p:cNvPicPr>
          <p:nvPr/>
        </p:nvPicPr>
        <p:blipFill>
          <a:blip r:embed="rId19" cstate="print">
            <a:extLst>
              <a:ext uri="{28A0092B-C50C-407E-A947-70E740481C1C}">
                <a14:useLocalDpi xmlns:a14="http://schemas.microsoft.com/office/drawing/2010/main" val="0"/>
              </a:ext>
            </a:extLst>
          </a:blip>
          <a:srcRect r="18077"/>
          <a:stretch>
            <a:fillRect/>
          </a:stretch>
        </p:blipFill>
        <p:spPr bwMode="auto">
          <a:xfrm>
            <a:off x="0" y="1563688"/>
            <a:ext cx="838800" cy="7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609"/>
                                        </p:tgtEl>
                                        <p:attrNameLst>
                                          <p:attrName>style.visibility</p:attrName>
                                        </p:attrNameLst>
                                      </p:cBhvr>
                                      <p:to>
                                        <p:strVal val="visible"/>
                                      </p:to>
                                    </p:set>
                                    <p:animEffect transition="in" filter="fade">
                                      <p:cBhvr>
                                        <p:cTn id="7" dur="500"/>
                                        <p:tgtEl>
                                          <p:spTgt spid="110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9" grpId="0" animBg="1"/>
    </p:bldLst>
  </p:timing>
  <p:hf sldNum="0" hdr="0"/>
  <p:txStyles>
    <p:titleStyle>
      <a:lvl1pPr algn="l" rtl="1" eaLnBrk="1" fontAlgn="base" hangingPunct="1">
        <a:spcBef>
          <a:spcPct val="0"/>
        </a:spcBef>
        <a:spcAft>
          <a:spcPct val="0"/>
        </a:spcAft>
        <a:defRPr sz="3600">
          <a:solidFill>
            <a:schemeClr val="bg1"/>
          </a:solidFill>
          <a:latin typeface="+mj-lt"/>
          <a:ea typeface="+mj-ea"/>
          <a:cs typeface="+mj-cs"/>
        </a:defRPr>
      </a:lvl1pPr>
      <a:lvl2pPr algn="l" rtl="1" eaLnBrk="1" fontAlgn="base" hangingPunct="1">
        <a:spcBef>
          <a:spcPct val="0"/>
        </a:spcBef>
        <a:spcAft>
          <a:spcPct val="0"/>
        </a:spcAft>
        <a:defRPr sz="3600">
          <a:solidFill>
            <a:schemeClr val="bg1"/>
          </a:solidFill>
          <a:latin typeface="Verdana" pitchFamily="34" charset="0"/>
        </a:defRPr>
      </a:lvl2pPr>
      <a:lvl3pPr algn="l" rtl="1" eaLnBrk="1" fontAlgn="base" hangingPunct="1">
        <a:spcBef>
          <a:spcPct val="0"/>
        </a:spcBef>
        <a:spcAft>
          <a:spcPct val="0"/>
        </a:spcAft>
        <a:defRPr sz="3600">
          <a:solidFill>
            <a:schemeClr val="bg1"/>
          </a:solidFill>
          <a:latin typeface="Verdana" pitchFamily="34" charset="0"/>
        </a:defRPr>
      </a:lvl3pPr>
      <a:lvl4pPr algn="l" rtl="1" eaLnBrk="1" fontAlgn="base" hangingPunct="1">
        <a:spcBef>
          <a:spcPct val="0"/>
        </a:spcBef>
        <a:spcAft>
          <a:spcPct val="0"/>
        </a:spcAft>
        <a:defRPr sz="3600">
          <a:solidFill>
            <a:schemeClr val="bg1"/>
          </a:solidFill>
          <a:latin typeface="Verdana" pitchFamily="34" charset="0"/>
        </a:defRPr>
      </a:lvl4pPr>
      <a:lvl5pPr algn="l" rtl="1" eaLnBrk="1" fontAlgn="base" hangingPunct="1">
        <a:spcBef>
          <a:spcPct val="0"/>
        </a:spcBef>
        <a:spcAft>
          <a:spcPct val="0"/>
        </a:spcAft>
        <a:defRPr sz="3600">
          <a:solidFill>
            <a:schemeClr val="bg1"/>
          </a:solidFill>
          <a:latin typeface="Verdana" pitchFamily="34" charset="0"/>
        </a:defRPr>
      </a:lvl5pPr>
      <a:lvl6pPr marL="457200" algn="l" rtl="1" eaLnBrk="1" fontAlgn="base" hangingPunct="1">
        <a:spcBef>
          <a:spcPct val="0"/>
        </a:spcBef>
        <a:spcAft>
          <a:spcPct val="0"/>
        </a:spcAft>
        <a:defRPr sz="3600">
          <a:solidFill>
            <a:schemeClr val="bg1"/>
          </a:solidFill>
          <a:latin typeface="Verdana" pitchFamily="34" charset="0"/>
        </a:defRPr>
      </a:lvl6pPr>
      <a:lvl7pPr marL="914400" algn="l" rtl="1" eaLnBrk="1" fontAlgn="base" hangingPunct="1">
        <a:spcBef>
          <a:spcPct val="0"/>
        </a:spcBef>
        <a:spcAft>
          <a:spcPct val="0"/>
        </a:spcAft>
        <a:defRPr sz="3600">
          <a:solidFill>
            <a:schemeClr val="bg1"/>
          </a:solidFill>
          <a:latin typeface="Verdana" pitchFamily="34" charset="0"/>
        </a:defRPr>
      </a:lvl7pPr>
      <a:lvl8pPr marL="1371600" algn="l" rtl="1" eaLnBrk="1" fontAlgn="base" hangingPunct="1">
        <a:spcBef>
          <a:spcPct val="0"/>
        </a:spcBef>
        <a:spcAft>
          <a:spcPct val="0"/>
        </a:spcAft>
        <a:defRPr sz="3600">
          <a:solidFill>
            <a:schemeClr val="bg1"/>
          </a:solidFill>
          <a:latin typeface="Verdana" pitchFamily="34" charset="0"/>
        </a:defRPr>
      </a:lvl8pPr>
      <a:lvl9pPr marL="1828800" algn="l" rtl="1" eaLnBrk="1" fontAlgn="base" hangingPunct="1">
        <a:spcBef>
          <a:spcPct val="0"/>
        </a:spcBef>
        <a:spcAft>
          <a:spcPct val="0"/>
        </a:spcAft>
        <a:defRPr sz="3600">
          <a:solidFill>
            <a:schemeClr val="bg1"/>
          </a:solidFill>
          <a:latin typeface="Verdana" pitchFamily="34" charset="0"/>
        </a:defRPr>
      </a:lvl9pPr>
    </p:titleStyle>
    <p:bodyStyle>
      <a:lvl1pPr marL="342900" indent="-342900" algn="r" rtl="1" eaLnBrk="1" fontAlgn="base" hangingPunct="1">
        <a:spcBef>
          <a:spcPct val="20000"/>
        </a:spcBef>
        <a:spcAft>
          <a:spcPct val="0"/>
        </a:spcAft>
        <a:buClr>
          <a:schemeClr val="folHlink"/>
        </a:buClr>
        <a:buFont typeface="Wingdings" pitchFamily="2" charset="2"/>
        <a:buChar char="v"/>
        <a:defRPr sz="2400">
          <a:solidFill>
            <a:schemeClr val="tx1"/>
          </a:solidFill>
          <a:latin typeface="+mn-lt"/>
          <a:ea typeface="+mn-ea"/>
          <a:cs typeface="+mn-cs"/>
        </a:defRPr>
      </a:lvl1pPr>
      <a:lvl2pPr marL="742950" indent="-285750" algn="r" rtl="1" eaLnBrk="1" fontAlgn="base" hangingPunct="1">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r" rtl="1" eaLnBrk="1" fontAlgn="base" hangingPunct="1">
        <a:spcBef>
          <a:spcPct val="20000"/>
        </a:spcBef>
        <a:spcAft>
          <a:spcPct val="0"/>
        </a:spcAft>
        <a:buClr>
          <a:schemeClr val="folHlink"/>
        </a:buClr>
        <a:buFont typeface="Wingdings" pitchFamily="2" charset="2"/>
        <a:buChar char="§"/>
        <a:defRPr sz="2400">
          <a:solidFill>
            <a:schemeClr val="tx1"/>
          </a:solidFill>
          <a:latin typeface="+mn-lt"/>
        </a:defRPr>
      </a:lvl3pPr>
      <a:lvl4pPr marL="1600200" indent="-228600" algn="r" rtl="1"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59933_Ch06_Fig3a.jp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Dune" TargetMode="External"/><Relationship Id="rId7" Type="http://schemas.openxmlformats.org/officeDocument/2006/relationships/image" Target="../media/image19.jpeg"/><Relationship Id="rId2" Type="http://schemas.openxmlformats.org/officeDocument/2006/relationships/hyperlink" Target="http://en.wikipedia.org/wiki/Depression_(geology)" TargetMode="External"/><Relationship Id="rId1" Type="http://schemas.openxmlformats.org/officeDocument/2006/relationships/slideLayout" Target="../slideLayouts/slideLayout4.xml"/><Relationship Id="rId6" Type="http://schemas.openxmlformats.org/officeDocument/2006/relationships/hyperlink" Target="http://en.wikipedia.org/wiki/Sandhill" TargetMode="External"/><Relationship Id="rId5" Type="http://schemas.openxmlformats.org/officeDocument/2006/relationships/hyperlink" Target="http://en.wikipedia.org/wiki/Wind" TargetMode="External"/><Relationship Id="rId4" Type="http://schemas.openxmlformats.org/officeDocument/2006/relationships/hyperlink" Target="http://en.wikipedia.org/wiki/Psammoser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Desert" TargetMode="External"/><Relationship Id="rId7" Type="http://schemas.openxmlformats.org/officeDocument/2006/relationships/hyperlink" Target="http://en.wikipedia.org/wiki/Taklamakan" TargetMode="External"/><Relationship Id="rId2" Type="http://schemas.openxmlformats.org/officeDocument/2006/relationships/hyperlink" Target="http://en.wikipedia.org/wiki/Barchan" TargetMode="External"/><Relationship Id="rId1" Type="http://schemas.openxmlformats.org/officeDocument/2006/relationships/slideLayout" Target="../slideLayouts/slideLayout2.xml"/><Relationship Id="rId6" Type="http://schemas.openxmlformats.org/officeDocument/2006/relationships/hyperlink" Target="http://en.wikipedia.org/wiki/Egypt" TargetMode="External"/><Relationship Id="rId5" Type="http://schemas.openxmlformats.org/officeDocument/2006/relationships/hyperlink" Target="http://en.wikipedia.org/wiki/Ningxia_Province" TargetMode="External"/><Relationship Id="rId4" Type="http://schemas.openxmlformats.org/officeDocument/2006/relationships/hyperlink" Target="http://en.wikipedia.org/wiki/People's_Republic_of_China"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en.wikipedia.org/wiki/Blowout_(geolog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Sand_sea" TargetMode="External"/><Relationship Id="rId2" Type="http://schemas.openxmlformats.org/officeDocument/2006/relationships/hyperlink" Target="http://en.wikipedia.org/wiki/Grand_Erg_Oriental"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en.wikipedia.org/wiki/Badain_Jaran_Desert"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en.wikipedia.org/wiki/Namib_deser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Advanced_Spaceborne_Thermal_Emission_and_Reflection_Radiometer" TargetMode="External"/><Relationship Id="rId2" Type="http://schemas.openxmlformats.org/officeDocument/2006/relationships/hyperlink" Target="http://en.wikipedia.org/wiki/Rub'_al_Khali"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en.wikipedia.org/wiki/Terra_(satellit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en.wikipedia.org/w/index.php?title=Vertical_cleavage&amp;action=edit&amp;redlink=1" TargetMode="External"/><Relationship Id="rId3" Type="http://schemas.openxmlformats.org/officeDocument/2006/relationships/hyperlink" Target="http://en.wikipedia.org/wiki/Silt" TargetMode="External"/><Relationship Id="rId7" Type="http://schemas.openxmlformats.org/officeDocument/2006/relationships/hyperlink" Target="http://en.wikipedia.org/wiki/Slump_(geology)" TargetMode="External"/><Relationship Id="rId2" Type="http://schemas.openxmlformats.org/officeDocument/2006/relationships/hyperlink" Target="http://en.wikipedia.org/wiki/Aeolian_processes" TargetMode="External"/><Relationship Id="rId1" Type="http://schemas.openxmlformats.org/officeDocument/2006/relationships/slideLayout" Target="../slideLayouts/slideLayout2.xml"/><Relationship Id="rId6" Type="http://schemas.openxmlformats.org/officeDocument/2006/relationships/hyperlink" Target="http://en.wikipedia.org/wiki/Calcium_carbonate" TargetMode="External"/><Relationship Id="rId5" Type="http://schemas.openxmlformats.org/officeDocument/2006/relationships/hyperlink" Target="http://en.wikipedia.org/wiki/Clay" TargetMode="External"/><Relationship Id="rId4" Type="http://schemas.openxmlformats.org/officeDocument/2006/relationships/hyperlink" Target="http://en.wikipedia.org/wiki/San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en.wikipedia.org/wiki/Silt" TargetMode="External"/><Relationship Id="rId2" Type="http://schemas.openxmlformats.org/officeDocument/2006/relationships/hyperlink" Target="http://en.wikipedia.org/wiki/Glacier" TargetMode="External"/><Relationship Id="rId1" Type="http://schemas.openxmlformats.org/officeDocument/2006/relationships/slideLayout" Target="../slideLayouts/slideLayout2.xml"/><Relationship Id="rId5" Type="http://schemas.openxmlformats.org/officeDocument/2006/relationships/hyperlink" Target="http://en.wikipedia.org/wiki/Mississippi_embayment" TargetMode="External"/><Relationship Id="rId4" Type="http://schemas.openxmlformats.org/officeDocument/2006/relationships/hyperlink" Target="http://en.wikipedia.org/wiki/Clay"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en.wikipedia.org/wiki/Argentina" TargetMode="External"/><Relationship Id="rId13" Type="http://schemas.openxmlformats.org/officeDocument/2006/relationships/hyperlink" Target="http://en.wikipedia.org/wiki/Spain" TargetMode="External"/><Relationship Id="rId18" Type="http://schemas.openxmlformats.org/officeDocument/2006/relationships/hyperlink" Target="http://en.wikipedia.org/wiki/Great_Plains" TargetMode="External"/><Relationship Id="rId3" Type="http://schemas.openxmlformats.org/officeDocument/2006/relationships/hyperlink" Target="http://en.wikipedia.org/wiki/Dune_field" TargetMode="External"/><Relationship Id="rId21" Type="http://schemas.openxmlformats.org/officeDocument/2006/relationships/hyperlink" Target="http://en.wikipedia.org/wiki/Colorado" TargetMode="External"/><Relationship Id="rId7" Type="http://schemas.openxmlformats.org/officeDocument/2006/relationships/hyperlink" Target="http://en.wikipedia.org/wiki/Ecuador" TargetMode="External"/><Relationship Id="rId12" Type="http://schemas.openxmlformats.org/officeDocument/2006/relationships/hyperlink" Target="http://en.wikipedia.org/wiki/Gypsum" TargetMode="External"/><Relationship Id="rId17" Type="http://schemas.openxmlformats.org/officeDocument/2006/relationships/hyperlink" Target="http://en.wikipedia.org/wiki/China" TargetMode="External"/><Relationship Id="rId2" Type="http://schemas.openxmlformats.org/officeDocument/2006/relationships/hyperlink" Target="http://en.wikipedia.org/wiki/Desert" TargetMode="External"/><Relationship Id="rId16" Type="http://schemas.openxmlformats.org/officeDocument/2006/relationships/hyperlink" Target="http://en.wikipedia.org/wiki/Anticyclonic" TargetMode="External"/><Relationship Id="rId20" Type="http://schemas.openxmlformats.org/officeDocument/2006/relationships/hyperlink" Target="http://en.wikipedia.org/wiki/Kansas" TargetMode="External"/><Relationship Id="rId1" Type="http://schemas.openxmlformats.org/officeDocument/2006/relationships/slideLayout" Target="../slideLayouts/slideLayout2.xml"/><Relationship Id="rId6" Type="http://schemas.openxmlformats.org/officeDocument/2006/relationships/hyperlink" Target="http://en.wikipedia.org/wiki/Volcanic" TargetMode="External"/><Relationship Id="rId11" Type="http://schemas.openxmlformats.org/officeDocument/2006/relationships/hyperlink" Target="http://en.wikipedia.org/wiki/Uruguay" TargetMode="External"/><Relationship Id="rId5" Type="http://schemas.openxmlformats.org/officeDocument/2006/relationships/hyperlink" Target="http://en.wikipedia.org/wiki/Volcanic_ash" TargetMode="External"/><Relationship Id="rId15" Type="http://schemas.openxmlformats.org/officeDocument/2006/relationships/hyperlink" Target="http://en.wikipedia.org/wiki/Venezuela" TargetMode="External"/><Relationship Id="rId23" Type="http://schemas.openxmlformats.org/officeDocument/2006/relationships/hyperlink" Target="http://en.wikipedia.org/wiki/Africa" TargetMode="External"/><Relationship Id="rId10" Type="http://schemas.openxmlformats.org/officeDocument/2006/relationships/hyperlink" Target="http://en.wikipedia.org/wiki/Brazil" TargetMode="External"/><Relationship Id="rId19" Type="http://schemas.openxmlformats.org/officeDocument/2006/relationships/hyperlink" Target="http://en.wikipedia.org/wiki/Nebraska" TargetMode="External"/><Relationship Id="rId4" Type="http://schemas.openxmlformats.org/officeDocument/2006/relationships/hyperlink" Target="http://en.wikipedia.org/wiki/Playa_lake" TargetMode="External"/><Relationship Id="rId9" Type="http://schemas.openxmlformats.org/officeDocument/2006/relationships/hyperlink" Target="http://en.wikipedia.org/wiki/Tropical" TargetMode="External"/><Relationship Id="rId14" Type="http://schemas.openxmlformats.org/officeDocument/2006/relationships/hyperlink" Target="http://en.wikipedia.org/wiki/Trade_wind" TargetMode="External"/><Relationship Id="rId22" Type="http://schemas.openxmlformats.org/officeDocument/2006/relationships/hyperlink" Target="http://en.wikipedia.org/wiki/Australia"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 name="Rectangle 31"/>
          <p:cNvSpPr>
            <a:spLocks noGrp="1" noChangeArrowheads="1"/>
          </p:cNvSpPr>
          <p:nvPr>
            <p:ph type="subTitle" idx="1"/>
          </p:nvPr>
        </p:nvSpPr>
        <p:spPr>
          <a:xfrm>
            <a:off x="1371600" y="5410200"/>
            <a:ext cx="6400800" cy="827112"/>
          </a:xfrm>
        </p:spPr>
        <p:txBody>
          <a:bodyPr/>
          <a:lstStyle/>
          <a:p>
            <a:pPr>
              <a:lnSpc>
                <a:spcPct val="90000"/>
              </a:lnSpc>
            </a:pPr>
            <a:r>
              <a:rPr lang="en-US" sz="2000" dirty="0" smtClean="0"/>
              <a:t>Dr. EHAB M. ASSAL</a:t>
            </a:r>
          </a:p>
          <a:p>
            <a:pPr>
              <a:lnSpc>
                <a:spcPct val="90000"/>
              </a:lnSpc>
            </a:pPr>
            <a:r>
              <a:rPr lang="en-US" sz="2000" dirty="0" smtClean="0"/>
              <a:t>Damietta University</a:t>
            </a:r>
            <a:endParaRPr lang="en-US" sz="2000" dirty="0"/>
          </a:p>
        </p:txBody>
      </p:sp>
      <p:sp>
        <p:nvSpPr>
          <p:cNvPr id="2087" name="Rectangle 39"/>
          <p:cNvSpPr>
            <a:spLocks noGrp="1" noChangeArrowheads="1"/>
          </p:cNvSpPr>
          <p:nvPr>
            <p:ph type="ctrTitle"/>
          </p:nvPr>
        </p:nvSpPr>
        <p:spPr/>
        <p:txBody>
          <a:bodyPr/>
          <a:lstStyle/>
          <a:p>
            <a:r>
              <a:rPr lang="en-US" sz="2800" dirty="0" smtClean="0"/>
              <a:t>Depositional Environments</a:t>
            </a:r>
            <a:br>
              <a:rPr lang="en-US" sz="2800" dirty="0" smtClean="0"/>
            </a:br>
            <a:r>
              <a:rPr lang="en-US" sz="2800" dirty="0" err="1" smtClean="0"/>
              <a:t>Lec</a:t>
            </a:r>
            <a:r>
              <a:rPr lang="en-US" sz="2800" dirty="0" smtClean="0"/>
              <a:t>. </a:t>
            </a:r>
            <a:r>
              <a:rPr lang="en-US" sz="2800" smtClean="0"/>
              <a:t>3 </a:t>
            </a:r>
            <a:r>
              <a:rPr lang="en-US" sz="2800" dirty="0" smtClean="0"/>
              <a:t>Aeolian</a:t>
            </a:r>
            <a:endParaRPr lang="en-US" sz="2800" dirty="0"/>
          </a:p>
        </p:txBody>
      </p:sp>
      <p:sp>
        <p:nvSpPr>
          <p:cNvPr id="2088" name="Text Box 40"/>
          <p:cNvSpPr txBox="1">
            <a:spLocks noChangeArrowheads="1"/>
          </p:cNvSpPr>
          <p:nvPr/>
        </p:nvSpPr>
        <p:spPr bwMode="gray">
          <a:xfrm>
            <a:off x="1676400" y="2743200"/>
            <a:ext cx="1219200" cy="457200"/>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i="1" dirty="0" smtClean="0">
                <a:solidFill>
                  <a:schemeClr val="bg1"/>
                </a:solidFill>
                <a:latin typeface="Arial Black" pitchFamily="34" charset="0"/>
              </a:rPr>
              <a:t>DSRG</a:t>
            </a:r>
            <a:endParaRPr lang="en-US" sz="2400" i="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6" name="Content Placeholder 5" descr="d_fig4_4.jpg                                                   00382270Macintosh HD                   C3E2E02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836713"/>
            <a:ext cx="7277329"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254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grpSp>
        <p:nvGrpSpPr>
          <p:cNvPr id="10" name="Group 9"/>
          <p:cNvGrpSpPr/>
          <p:nvPr/>
        </p:nvGrpSpPr>
        <p:grpSpPr>
          <a:xfrm>
            <a:off x="323528" y="914400"/>
            <a:ext cx="7525072" cy="5466928"/>
            <a:chOff x="323528" y="914400"/>
            <a:chExt cx="7525072" cy="5466928"/>
          </a:xfrm>
        </p:grpSpPr>
        <p:pic>
          <p:nvPicPr>
            <p:cNvPr id="8" name="Picture 3" descr="Macintosh HD:Applications:Microsoft Office 2004:Office:PPT_IB_SupportFiles:Images:59933_Ch06_Fig3a.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19200" y="914400"/>
              <a:ext cx="6629400" cy="533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Rot="1" noChangeArrowheads="1"/>
            </p:cNvSpPr>
            <p:nvPr/>
          </p:nvSpPr>
          <p:spPr bwMode="white">
            <a:xfrm>
              <a:off x="323528" y="5809828"/>
              <a:ext cx="3383768" cy="5715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3600">
                  <a:solidFill>
                    <a:schemeClr val="bg1"/>
                  </a:solidFill>
                  <a:latin typeface="+mj-lt"/>
                  <a:ea typeface="+mj-ea"/>
                  <a:cs typeface="+mj-cs"/>
                </a:defRPr>
              </a:lvl1pPr>
              <a:lvl2pPr algn="l" rtl="1" eaLnBrk="1" fontAlgn="base" hangingPunct="1">
                <a:spcBef>
                  <a:spcPct val="0"/>
                </a:spcBef>
                <a:spcAft>
                  <a:spcPct val="0"/>
                </a:spcAft>
                <a:defRPr sz="3600">
                  <a:solidFill>
                    <a:schemeClr val="bg1"/>
                  </a:solidFill>
                  <a:latin typeface="Verdana" pitchFamily="34" charset="0"/>
                </a:defRPr>
              </a:lvl2pPr>
              <a:lvl3pPr algn="l" rtl="1" eaLnBrk="1" fontAlgn="base" hangingPunct="1">
                <a:spcBef>
                  <a:spcPct val="0"/>
                </a:spcBef>
                <a:spcAft>
                  <a:spcPct val="0"/>
                </a:spcAft>
                <a:defRPr sz="3600">
                  <a:solidFill>
                    <a:schemeClr val="bg1"/>
                  </a:solidFill>
                  <a:latin typeface="Verdana" pitchFamily="34" charset="0"/>
                </a:defRPr>
              </a:lvl3pPr>
              <a:lvl4pPr algn="l" rtl="1" eaLnBrk="1" fontAlgn="base" hangingPunct="1">
                <a:spcBef>
                  <a:spcPct val="0"/>
                </a:spcBef>
                <a:spcAft>
                  <a:spcPct val="0"/>
                </a:spcAft>
                <a:defRPr sz="3600">
                  <a:solidFill>
                    <a:schemeClr val="bg1"/>
                  </a:solidFill>
                  <a:latin typeface="Verdana" pitchFamily="34" charset="0"/>
                </a:defRPr>
              </a:lvl4pPr>
              <a:lvl5pPr algn="l" rtl="1" eaLnBrk="1" fontAlgn="base" hangingPunct="1">
                <a:spcBef>
                  <a:spcPct val="0"/>
                </a:spcBef>
                <a:spcAft>
                  <a:spcPct val="0"/>
                </a:spcAft>
                <a:defRPr sz="3600">
                  <a:solidFill>
                    <a:schemeClr val="bg1"/>
                  </a:solidFill>
                  <a:latin typeface="Verdana" pitchFamily="34" charset="0"/>
                </a:defRPr>
              </a:lvl5pPr>
              <a:lvl6pPr marL="457200" algn="l" rtl="1" eaLnBrk="1" fontAlgn="base" hangingPunct="1">
                <a:spcBef>
                  <a:spcPct val="0"/>
                </a:spcBef>
                <a:spcAft>
                  <a:spcPct val="0"/>
                </a:spcAft>
                <a:defRPr sz="3600">
                  <a:solidFill>
                    <a:schemeClr val="bg1"/>
                  </a:solidFill>
                  <a:latin typeface="Verdana" pitchFamily="34" charset="0"/>
                </a:defRPr>
              </a:lvl6pPr>
              <a:lvl7pPr marL="914400" algn="l" rtl="1" eaLnBrk="1" fontAlgn="base" hangingPunct="1">
                <a:spcBef>
                  <a:spcPct val="0"/>
                </a:spcBef>
                <a:spcAft>
                  <a:spcPct val="0"/>
                </a:spcAft>
                <a:defRPr sz="3600">
                  <a:solidFill>
                    <a:schemeClr val="bg1"/>
                  </a:solidFill>
                  <a:latin typeface="Verdana" pitchFamily="34" charset="0"/>
                </a:defRPr>
              </a:lvl7pPr>
              <a:lvl8pPr marL="1371600" algn="l" rtl="1" eaLnBrk="1" fontAlgn="base" hangingPunct="1">
                <a:spcBef>
                  <a:spcPct val="0"/>
                </a:spcBef>
                <a:spcAft>
                  <a:spcPct val="0"/>
                </a:spcAft>
                <a:defRPr sz="3600">
                  <a:solidFill>
                    <a:schemeClr val="bg1"/>
                  </a:solidFill>
                  <a:latin typeface="Verdana" pitchFamily="34" charset="0"/>
                </a:defRPr>
              </a:lvl8pPr>
              <a:lvl9pPr marL="1828800" algn="l" rtl="1" eaLnBrk="1" fontAlgn="base" hangingPunct="1">
                <a:spcBef>
                  <a:spcPct val="0"/>
                </a:spcBef>
                <a:spcAft>
                  <a:spcPct val="0"/>
                </a:spcAft>
                <a:defRPr sz="3600">
                  <a:solidFill>
                    <a:schemeClr val="bg1"/>
                  </a:solidFill>
                  <a:latin typeface="Verdana" pitchFamily="34" charset="0"/>
                </a:defRPr>
              </a:lvl9pPr>
            </a:lstStyle>
            <a:p>
              <a:r>
                <a:rPr lang="en-US" sz="2000" b="1" dirty="0" smtClean="0">
                  <a:solidFill>
                    <a:srgbClr val="FF0000"/>
                  </a:solidFill>
                  <a:latin typeface="Arial" pitchFamily="34" charset="0"/>
                  <a:cs typeface="Arial" pitchFamily="34" charset="0"/>
                </a:rPr>
                <a:t>Global Wind Pattern</a:t>
              </a:r>
            </a:p>
          </p:txBody>
        </p:sp>
      </p:grpSp>
    </p:spTree>
    <p:extLst>
      <p:ext uri="{BB962C8B-B14F-4D97-AF65-F5344CB8AC3E}">
        <p14:creationId xmlns:p14="http://schemas.microsoft.com/office/powerpoint/2010/main" val="3790390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1371600"/>
            <a:ext cx="7696200" cy="4433664"/>
          </a:xfrm>
        </p:spPr>
        <p:txBody>
          <a:bodyPr/>
          <a:lstStyle/>
          <a:p>
            <a:pPr marL="0" indent="0" algn="l" rtl="0">
              <a:buNone/>
            </a:pPr>
            <a:r>
              <a:rPr lang="en-US" sz="2000" b="1" dirty="0" smtClean="0">
                <a:solidFill>
                  <a:schemeClr val="tx2"/>
                </a:solidFill>
                <a:latin typeface="Arial" pitchFamily="34" charset="0"/>
                <a:cs typeface="Arial" pitchFamily="34" charset="0"/>
              </a:rPr>
              <a:t>Three major conviction cells are </a:t>
            </a:r>
            <a:r>
              <a:rPr lang="en-US" sz="2000" b="1" dirty="0">
                <a:solidFill>
                  <a:schemeClr val="tx2"/>
                </a:solidFill>
                <a:latin typeface="Arial" pitchFamily="34" charset="0"/>
                <a:cs typeface="Arial" pitchFamily="34" charset="0"/>
              </a:rPr>
              <a:t>present in each hemisphere</a:t>
            </a:r>
          </a:p>
          <a:p>
            <a:pPr algn="l" rtl="0"/>
            <a:endParaRPr lang="en-US" sz="2000" b="1" dirty="0" smtClean="0">
              <a:solidFill>
                <a:schemeClr val="tx2"/>
              </a:solidFill>
              <a:latin typeface="Arial" pitchFamily="34" charset="0"/>
              <a:cs typeface="Arial" pitchFamily="34" charset="0"/>
            </a:endParaRPr>
          </a:p>
          <a:p>
            <a:pPr algn="l" rtl="0"/>
            <a:r>
              <a:rPr lang="en-US" sz="2000" b="1" dirty="0" smtClean="0">
                <a:solidFill>
                  <a:schemeClr val="tx2"/>
                </a:solidFill>
                <a:latin typeface="Arial" pitchFamily="34" charset="0"/>
                <a:cs typeface="Arial" pitchFamily="34" charset="0"/>
              </a:rPr>
              <a:t>The </a:t>
            </a:r>
            <a:r>
              <a:rPr lang="en-US" sz="2000" b="1" u="sng" dirty="0">
                <a:solidFill>
                  <a:srgbClr val="92D050"/>
                </a:solidFill>
                <a:latin typeface="Arial" pitchFamily="34" charset="0"/>
                <a:cs typeface="Arial" pitchFamily="34" charset="0"/>
              </a:rPr>
              <a:t>Hadley cell </a:t>
            </a:r>
            <a:r>
              <a:rPr lang="en-US" sz="2000" b="1" dirty="0">
                <a:solidFill>
                  <a:schemeClr val="tx2"/>
                </a:solidFill>
                <a:latin typeface="Arial" pitchFamily="34" charset="0"/>
                <a:cs typeface="Arial" pitchFamily="34" charset="0"/>
              </a:rPr>
              <a:t>extends from the Equator to about 30</a:t>
            </a:r>
            <a:r>
              <a:rPr lang="en-US" sz="2000" b="1" baseline="30000" dirty="0">
                <a:solidFill>
                  <a:schemeClr val="tx2"/>
                </a:solidFill>
                <a:latin typeface="Arial" pitchFamily="34" charset="0"/>
                <a:cs typeface="Arial" pitchFamily="34" charset="0"/>
              </a:rPr>
              <a:t>o</a:t>
            </a:r>
            <a:r>
              <a:rPr lang="en-US" sz="2000" b="1" dirty="0">
                <a:solidFill>
                  <a:schemeClr val="tx2"/>
                </a:solidFill>
                <a:latin typeface="Arial" pitchFamily="34" charset="0"/>
                <a:cs typeface="Arial" pitchFamily="34" charset="0"/>
              </a:rPr>
              <a:t> latitude.</a:t>
            </a:r>
          </a:p>
          <a:p>
            <a:pPr algn="l" rtl="0"/>
            <a:endParaRPr lang="en-US" sz="2000" b="1" dirty="0">
              <a:solidFill>
                <a:schemeClr val="tx2"/>
              </a:solidFill>
              <a:latin typeface="Arial" pitchFamily="34" charset="0"/>
              <a:cs typeface="Arial" pitchFamily="34" charset="0"/>
            </a:endParaRPr>
          </a:p>
          <a:p>
            <a:pPr algn="l" rtl="0"/>
            <a:r>
              <a:rPr lang="en-US" sz="2000" b="1" dirty="0">
                <a:solidFill>
                  <a:schemeClr val="tx2"/>
                </a:solidFill>
                <a:latin typeface="Arial" pitchFamily="34" charset="0"/>
                <a:cs typeface="Arial" pitchFamily="34" charset="0"/>
              </a:rPr>
              <a:t>The </a:t>
            </a:r>
            <a:r>
              <a:rPr lang="en-US" sz="2000" b="1" u="sng" dirty="0" err="1">
                <a:solidFill>
                  <a:srgbClr val="92D050"/>
                </a:solidFill>
                <a:latin typeface="Arial" pitchFamily="34" charset="0"/>
                <a:cs typeface="Arial" pitchFamily="34" charset="0"/>
              </a:rPr>
              <a:t>Ferrel</a:t>
            </a:r>
            <a:r>
              <a:rPr lang="en-US" sz="2000" b="1" u="sng" dirty="0">
                <a:solidFill>
                  <a:srgbClr val="92D050"/>
                </a:solidFill>
                <a:latin typeface="Arial" pitchFamily="34" charset="0"/>
                <a:cs typeface="Arial" pitchFamily="34" charset="0"/>
              </a:rPr>
              <a:t> Cell </a:t>
            </a:r>
            <a:r>
              <a:rPr lang="en-US" sz="2000" b="1" dirty="0">
                <a:solidFill>
                  <a:schemeClr val="tx2"/>
                </a:solidFill>
                <a:latin typeface="Arial" pitchFamily="34" charset="0"/>
                <a:cs typeface="Arial" pitchFamily="34" charset="0"/>
              </a:rPr>
              <a:t>extends from 30</a:t>
            </a:r>
            <a:r>
              <a:rPr lang="en-US" sz="2000" b="1" baseline="30000" dirty="0">
                <a:solidFill>
                  <a:schemeClr val="tx2"/>
                </a:solidFill>
                <a:latin typeface="Arial" pitchFamily="34" charset="0"/>
                <a:cs typeface="Arial" pitchFamily="34" charset="0"/>
              </a:rPr>
              <a:t>o</a:t>
            </a:r>
            <a:r>
              <a:rPr lang="en-US" sz="2000" b="1" dirty="0">
                <a:solidFill>
                  <a:schemeClr val="tx2"/>
                </a:solidFill>
                <a:latin typeface="Arial" pitchFamily="34" charset="0"/>
                <a:cs typeface="Arial" pitchFamily="34" charset="0"/>
              </a:rPr>
              <a:t> to about 50</a:t>
            </a:r>
            <a:r>
              <a:rPr lang="en-US" sz="2000" b="1" baseline="30000" dirty="0">
                <a:solidFill>
                  <a:schemeClr val="tx2"/>
                </a:solidFill>
                <a:latin typeface="Arial" pitchFamily="34" charset="0"/>
                <a:cs typeface="Arial" pitchFamily="34" charset="0"/>
              </a:rPr>
              <a:t>o</a:t>
            </a:r>
            <a:r>
              <a:rPr lang="en-US" sz="2000" b="1" dirty="0">
                <a:solidFill>
                  <a:schemeClr val="tx2"/>
                </a:solidFill>
                <a:latin typeface="Arial" pitchFamily="34" charset="0"/>
                <a:cs typeface="Arial" pitchFamily="34" charset="0"/>
              </a:rPr>
              <a:t> latitude.</a:t>
            </a:r>
          </a:p>
          <a:p>
            <a:pPr algn="l" rtl="0"/>
            <a:endParaRPr lang="en-US" sz="2000" b="1" dirty="0">
              <a:solidFill>
                <a:schemeClr val="tx2"/>
              </a:solidFill>
              <a:latin typeface="Arial" pitchFamily="34" charset="0"/>
              <a:cs typeface="Arial" pitchFamily="34" charset="0"/>
            </a:endParaRPr>
          </a:p>
          <a:p>
            <a:pPr algn="l" rtl="0"/>
            <a:r>
              <a:rPr lang="en-US" sz="2000" b="1" dirty="0">
                <a:solidFill>
                  <a:schemeClr val="tx2"/>
                </a:solidFill>
                <a:latin typeface="Arial" pitchFamily="34" charset="0"/>
                <a:cs typeface="Arial" pitchFamily="34" charset="0"/>
              </a:rPr>
              <a:t>The </a:t>
            </a:r>
            <a:r>
              <a:rPr lang="en-US" sz="2000" b="1" u="sng" dirty="0">
                <a:solidFill>
                  <a:srgbClr val="92D050"/>
                </a:solidFill>
                <a:latin typeface="Arial" pitchFamily="34" charset="0"/>
                <a:cs typeface="Arial" pitchFamily="34" charset="0"/>
              </a:rPr>
              <a:t>Polar Cell </a:t>
            </a:r>
            <a:r>
              <a:rPr lang="en-US" sz="2000" b="1" dirty="0">
                <a:solidFill>
                  <a:schemeClr val="tx2"/>
                </a:solidFill>
                <a:latin typeface="Arial" pitchFamily="34" charset="0"/>
                <a:cs typeface="Arial" pitchFamily="34" charset="0"/>
              </a:rPr>
              <a:t>extends from 90</a:t>
            </a:r>
            <a:r>
              <a:rPr lang="en-US" sz="2000" b="1" baseline="30000" dirty="0">
                <a:solidFill>
                  <a:schemeClr val="tx2"/>
                </a:solidFill>
                <a:latin typeface="Arial" pitchFamily="34" charset="0"/>
                <a:cs typeface="Arial" pitchFamily="34" charset="0"/>
              </a:rPr>
              <a:t>o</a:t>
            </a:r>
            <a:r>
              <a:rPr lang="en-US" sz="2000" b="1" dirty="0">
                <a:solidFill>
                  <a:schemeClr val="tx2"/>
                </a:solidFill>
                <a:latin typeface="Arial" pitchFamily="34" charset="0"/>
                <a:cs typeface="Arial" pitchFamily="34" charset="0"/>
              </a:rPr>
              <a:t> to about 50</a:t>
            </a:r>
            <a:r>
              <a:rPr lang="en-US" sz="2000" b="1" baseline="30000" dirty="0">
                <a:solidFill>
                  <a:schemeClr val="tx2"/>
                </a:solidFill>
                <a:latin typeface="Arial" pitchFamily="34" charset="0"/>
                <a:cs typeface="Arial" pitchFamily="34" charset="0"/>
              </a:rPr>
              <a:t>o</a:t>
            </a:r>
            <a:r>
              <a:rPr lang="en-US" sz="2000" b="1" dirty="0">
                <a:solidFill>
                  <a:schemeClr val="tx2"/>
                </a:solidFill>
                <a:latin typeface="Arial" pitchFamily="34" charset="0"/>
                <a:cs typeface="Arial" pitchFamily="34" charset="0"/>
              </a:rPr>
              <a:t> latitude.</a:t>
            </a:r>
          </a:p>
          <a:p>
            <a:pPr algn="l" rtl="0"/>
            <a:endParaRPr lang="en-US" sz="2000" b="1" dirty="0">
              <a:solidFill>
                <a:schemeClr val="tx2"/>
              </a:solidFill>
              <a:latin typeface="Arial" pitchFamily="34" charset="0"/>
              <a:cs typeface="Arial" pitchFamily="34" charset="0"/>
            </a:endParaRPr>
          </a:p>
          <a:p>
            <a:pPr algn="l" rtl="0"/>
            <a:r>
              <a:rPr lang="en-US" sz="2000" b="1" dirty="0">
                <a:solidFill>
                  <a:schemeClr val="tx2"/>
                </a:solidFill>
                <a:latin typeface="Arial" pitchFamily="34" charset="0"/>
                <a:cs typeface="Arial" pitchFamily="34" charset="0"/>
              </a:rPr>
              <a:t>The </a:t>
            </a:r>
            <a:r>
              <a:rPr lang="en-US" sz="2000" b="1" dirty="0" err="1">
                <a:solidFill>
                  <a:schemeClr val="tx2"/>
                </a:solidFill>
                <a:latin typeface="Arial" pitchFamily="34" charset="0"/>
                <a:cs typeface="Arial" pitchFamily="34" charset="0"/>
              </a:rPr>
              <a:t>Coriolis</a:t>
            </a:r>
            <a:r>
              <a:rPr lang="en-US" sz="2000" b="1" dirty="0">
                <a:solidFill>
                  <a:schemeClr val="tx2"/>
                </a:solidFill>
                <a:latin typeface="Arial" pitchFamily="34" charset="0"/>
                <a:cs typeface="Arial" pitchFamily="34" charset="0"/>
              </a:rPr>
              <a:t> effect causes wind in these cells to bend to the east or west to form the </a:t>
            </a:r>
            <a:r>
              <a:rPr lang="en-US" sz="2000" b="1" dirty="0" err="1">
                <a:solidFill>
                  <a:schemeClr val="tx2"/>
                </a:solidFill>
                <a:latin typeface="Arial" pitchFamily="34" charset="0"/>
                <a:cs typeface="Arial" pitchFamily="34" charset="0"/>
              </a:rPr>
              <a:t>westerlies</a:t>
            </a:r>
            <a:r>
              <a:rPr lang="en-US" sz="2000" b="1" dirty="0">
                <a:solidFill>
                  <a:schemeClr val="tx2"/>
                </a:solidFill>
                <a:latin typeface="Arial" pitchFamily="34" charset="0"/>
                <a:cs typeface="Arial" pitchFamily="34" charset="0"/>
              </a:rPr>
              <a:t>, easterlies, and the trade winds</a:t>
            </a:r>
            <a:endParaRPr lang="ar-EG" sz="2000" b="1" dirty="0">
              <a:solidFill>
                <a:schemeClr val="tx2"/>
              </a:solidFill>
              <a:latin typeface="Arial" pitchFamily="34" charset="0"/>
              <a:cs typeface="Arial" pitchFamily="34" charset="0"/>
            </a:endParaRPr>
          </a:p>
        </p:txBody>
      </p:sp>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2"/>
          <p:cNvSpPr txBox="1">
            <a:spLocks noRot="1" noChangeArrowheads="1"/>
          </p:cNvSpPr>
          <p:nvPr/>
        </p:nvSpPr>
        <p:spPr bwMode="white">
          <a:xfrm>
            <a:off x="899592" y="800100"/>
            <a:ext cx="7558608"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3600">
                <a:solidFill>
                  <a:schemeClr val="bg1"/>
                </a:solidFill>
                <a:latin typeface="+mj-lt"/>
                <a:ea typeface="+mj-ea"/>
                <a:cs typeface="+mj-cs"/>
              </a:defRPr>
            </a:lvl1pPr>
            <a:lvl2pPr algn="l" rtl="1" eaLnBrk="1" fontAlgn="base" hangingPunct="1">
              <a:spcBef>
                <a:spcPct val="0"/>
              </a:spcBef>
              <a:spcAft>
                <a:spcPct val="0"/>
              </a:spcAft>
              <a:defRPr sz="3600">
                <a:solidFill>
                  <a:schemeClr val="bg1"/>
                </a:solidFill>
                <a:latin typeface="Verdana" pitchFamily="34" charset="0"/>
              </a:defRPr>
            </a:lvl2pPr>
            <a:lvl3pPr algn="l" rtl="1" eaLnBrk="1" fontAlgn="base" hangingPunct="1">
              <a:spcBef>
                <a:spcPct val="0"/>
              </a:spcBef>
              <a:spcAft>
                <a:spcPct val="0"/>
              </a:spcAft>
              <a:defRPr sz="3600">
                <a:solidFill>
                  <a:schemeClr val="bg1"/>
                </a:solidFill>
                <a:latin typeface="Verdana" pitchFamily="34" charset="0"/>
              </a:defRPr>
            </a:lvl3pPr>
            <a:lvl4pPr algn="l" rtl="1" eaLnBrk="1" fontAlgn="base" hangingPunct="1">
              <a:spcBef>
                <a:spcPct val="0"/>
              </a:spcBef>
              <a:spcAft>
                <a:spcPct val="0"/>
              </a:spcAft>
              <a:defRPr sz="3600">
                <a:solidFill>
                  <a:schemeClr val="bg1"/>
                </a:solidFill>
                <a:latin typeface="Verdana" pitchFamily="34" charset="0"/>
              </a:defRPr>
            </a:lvl4pPr>
            <a:lvl5pPr algn="l" rtl="1" eaLnBrk="1" fontAlgn="base" hangingPunct="1">
              <a:spcBef>
                <a:spcPct val="0"/>
              </a:spcBef>
              <a:spcAft>
                <a:spcPct val="0"/>
              </a:spcAft>
              <a:defRPr sz="3600">
                <a:solidFill>
                  <a:schemeClr val="bg1"/>
                </a:solidFill>
                <a:latin typeface="Verdana" pitchFamily="34" charset="0"/>
              </a:defRPr>
            </a:lvl5pPr>
            <a:lvl6pPr marL="457200" algn="l" rtl="1" eaLnBrk="1" fontAlgn="base" hangingPunct="1">
              <a:spcBef>
                <a:spcPct val="0"/>
              </a:spcBef>
              <a:spcAft>
                <a:spcPct val="0"/>
              </a:spcAft>
              <a:defRPr sz="3600">
                <a:solidFill>
                  <a:schemeClr val="bg1"/>
                </a:solidFill>
                <a:latin typeface="Verdana" pitchFamily="34" charset="0"/>
              </a:defRPr>
            </a:lvl6pPr>
            <a:lvl7pPr marL="914400" algn="l" rtl="1" eaLnBrk="1" fontAlgn="base" hangingPunct="1">
              <a:spcBef>
                <a:spcPct val="0"/>
              </a:spcBef>
              <a:spcAft>
                <a:spcPct val="0"/>
              </a:spcAft>
              <a:defRPr sz="3600">
                <a:solidFill>
                  <a:schemeClr val="bg1"/>
                </a:solidFill>
                <a:latin typeface="Verdana" pitchFamily="34" charset="0"/>
              </a:defRPr>
            </a:lvl7pPr>
            <a:lvl8pPr marL="1371600" algn="l" rtl="1" eaLnBrk="1" fontAlgn="base" hangingPunct="1">
              <a:spcBef>
                <a:spcPct val="0"/>
              </a:spcBef>
              <a:spcAft>
                <a:spcPct val="0"/>
              </a:spcAft>
              <a:defRPr sz="3600">
                <a:solidFill>
                  <a:schemeClr val="bg1"/>
                </a:solidFill>
                <a:latin typeface="Verdana" pitchFamily="34" charset="0"/>
              </a:defRPr>
            </a:lvl8pPr>
            <a:lvl9pPr marL="1828800" algn="l" rtl="1" eaLnBrk="1" fontAlgn="base" hangingPunct="1">
              <a:spcBef>
                <a:spcPct val="0"/>
              </a:spcBef>
              <a:spcAft>
                <a:spcPct val="0"/>
              </a:spcAft>
              <a:defRPr sz="3600">
                <a:solidFill>
                  <a:schemeClr val="bg1"/>
                </a:solidFill>
                <a:latin typeface="Verdana" pitchFamily="34" charset="0"/>
              </a:defRPr>
            </a:lvl9pPr>
          </a:lstStyle>
          <a:p>
            <a:r>
              <a:rPr lang="en-US" sz="2400" b="1" dirty="0" smtClean="0">
                <a:solidFill>
                  <a:srgbClr val="FF0000"/>
                </a:solidFill>
                <a:latin typeface="Arial" pitchFamily="34" charset="0"/>
                <a:cs typeface="Arial" pitchFamily="34" charset="0"/>
              </a:rPr>
              <a:t>Major convection cells </a:t>
            </a:r>
          </a:p>
        </p:txBody>
      </p:sp>
    </p:spTree>
    <p:extLst>
      <p:ext uri="{BB962C8B-B14F-4D97-AF65-F5344CB8AC3E}">
        <p14:creationId xmlns:p14="http://schemas.microsoft.com/office/powerpoint/2010/main" val="2862416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990600"/>
            <a:ext cx="7696200" cy="5390728"/>
          </a:xfrm>
        </p:spPr>
        <p:txBody>
          <a:bodyPr/>
          <a:lstStyle/>
          <a:p>
            <a:pPr marL="0" indent="0" algn="l" rtl="0">
              <a:buNone/>
            </a:pPr>
            <a:r>
              <a:rPr lang="en-US" b="1" dirty="0" smtClean="0">
                <a:solidFill>
                  <a:srgbClr val="FF0000"/>
                </a:solidFill>
                <a:latin typeface="Arial" pitchFamily="34" charset="0"/>
                <a:cs typeface="Arial" pitchFamily="34" charset="0"/>
              </a:rPr>
              <a:t>Global Wind Patterns</a:t>
            </a:r>
          </a:p>
          <a:p>
            <a:pPr algn="l" rtl="0"/>
            <a:r>
              <a:rPr lang="en-US" sz="2000" b="1" dirty="0" smtClean="0">
                <a:solidFill>
                  <a:schemeClr val="tx2"/>
                </a:solidFill>
                <a:latin typeface="Arial" pitchFamily="34" charset="0"/>
                <a:cs typeface="Arial" pitchFamily="34" charset="0"/>
              </a:rPr>
              <a:t>The </a:t>
            </a:r>
            <a:r>
              <a:rPr lang="en-US" sz="2000" b="1" dirty="0">
                <a:solidFill>
                  <a:schemeClr val="tx2"/>
                </a:solidFill>
                <a:latin typeface="Arial" pitchFamily="34" charset="0"/>
                <a:cs typeface="Arial" pitchFamily="34" charset="0"/>
              </a:rPr>
              <a:t>warm </a:t>
            </a:r>
            <a:r>
              <a:rPr lang="en-US" sz="2000" b="1" dirty="0" smtClean="0">
                <a:solidFill>
                  <a:schemeClr val="tx2"/>
                </a:solidFill>
                <a:latin typeface="Arial" pitchFamily="34" charset="0"/>
                <a:cs typeface="Arial" pitchFamily="34" charset="0"/>
              </a:rPr>
              <a:t>moist air </a:t>
            </a:r>
            <a:r>
              <a:rPr lang="en-US" sz="2000" b="1" dirty="0">
                <a:solidFill>
                  <a:schemeClr val="tx2"/>
                </a:solidFill>
                <a:latin typeface="Arial" pitchFamily="34" charset="0"/>
                <a:cs typeface="Arial" pitchFamily="34" charset="0"/>
              </a:rPr>
              <a:t>at the equator is heated and becomes less dense than the air surrounding it. Equatorial heating is so intense because the angle of inclination of the sun at the equator is 90o. Because of this density difference the air must rise in order to achieve a more stable, equilibrium state. As the air rises, it moves to the north and south, as shown above. After it has become equilibrated at higher elevation it begins to cool and becomes denser than the air around it, in part because of the water vapor it contains. It then begins to flow downward toward the Earth. The rising and falling of air in these patterns creates vertical wind convection cells called Hadley cells. Hadley cells are responsible for much of the arid lands we observe north and south of the Equator, because all of the warm moist air is sucked out of this region and redistributed to the north and south. </a:t>
            </a:r>
            <a:endParaRPr lang="en-US" sz="2000" dirty="0">
              <a:solidFill>
                <a:schemeClr val="tx2"/>
              </a:solidFill>
              <a:latin typeface="Arial" pitchFamily="34" charset="0"/>
              <a:cs typeface="Arial" pitchFamily="34" charset="0"/>
            </a:endParaRPr>
          </a:p>
          <a:p>
            <a:pPr algn="l" rtl="0"/>
            <a:endParaRPr lang="ar-EG" dirty="0"/>
          </a:p>
        </p:txBody>
      </p:sp>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Tree>
    <p:extLst>
      <p:ext uri="{BB962C8B-B14F-4D97-AF65-F5344CB8AC3E}">
        <p14:creationId xmlns:p14="http://schemas.microsoft.com/office/powerpoint/2010/main" val="812221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990600"/>
            <a:ext cx="7696200" cy="5246712"/>
          </a:xfrm>
        </p:spPr>
        <p:txBody>
          <a:bodyPr/>
          <a:lstStyle/>
          <a:p>
            <a:pPr algn="l" rtl="0"/>
            <a:r>
              <a:rPr lang="en-US" sz="2000" b="1" dirty="0">
                <a:solidFill>
                  <a:schemeClr val="tx2"/>
                </a:solidFill>
                <a:latin typeface="Arial" pitchFamily="34" charset="0"/>
                <a:cs typeface="Arial" pitchFamily="34" charset="0"/>
              </a:rPr>
              <a:t>When air moves north from the equator it begins to drift to the east because the Earth rotates in and eastward direction. The air </a:t>
            </a:r>
            <a:r>
              <a:rPr lang="en-US" sz="2000" b="1" dirty="0" smtClean="0">
                <a:solidFill>
                  <a:schemeClr val="tx2"/>
                </a:solidFill>
                <a:latin typeface="Arial" pitchFamily="34" charset="0"/>
                <a:cs typeface="Arial" pitchFamily="34" charset="0"/>
              </a:rPr>
              <a:t>is </a:t>
            </a:r>
            <a:r>
              <a:rPr lang="en-US" sz="2000" b="1" dirty="0">
                <a:solidFill>
                  <a:schemeClr val="tx2"/>
                </a:solidFill>
                <a:latin typeface="Arial" pitchFamily="34" charset="0"/>
                <a:cs typeface="Arial" pitchFamily="34" charset="0"/>
              </a:rPr>
              <a:t>not attached to the Earth, and so it is easily deflected. Air moving south from north of the equator towards the equator is deflected to the west by the </a:t>
            </a:r>
            <a:r>
              <a:rPr lang="en-US" sz="2000" b="1" dirty="0" err="1">
                <a:solidFill>
                  <a:schemeClr val="tx2"/>
                </a:solidFill>
                <a:latin typeface="Arial" pitchFamily="34" charset="0"/>
                <a:cs typeface="Arial" pitchFamily="34" charset="0"/>
              </a:rPr>
              <a:t>Coriolis</a:t>
            </a:r>
            <a:r>
              <a:rPr lang="en-US" sz="2000" b="1" dirty="0">
                <a:solidFill>
                  <a:schemeClr val="tx2"/>
                </a:solidFill>
                <a:latin typeface="Arial" pitchFamily="34" charset="0"/>
                <a:cs typeface="Arial" pitchFamily="34" charset="0"/>
              </a:rPr>
              <a:t> effect, as shown in above. The patterns for the Southern Hemisphere are reversed from those in the Northern Hemisphere. The net effect of these wind patterns is a set of wind currents moving air away from the mid-latitudes towards the equator, called the Northeasterly Trade Winds and Southwesterly Trade Winds. North and south of the mid-latitudes air moves away towards the temperate zones between 30 and 60 latitude north and south. These wind patterns are called the </a:t>
            </a:r>
            <a:r>
              <a:rPr lang="en-US" sz="2000" b="1" dirty="0" err="1">
                <a:solidFill>
                  <a:schemeClr val="tx2"/>
                </a:solidFill>
                <a:latin typeface="Arial" pitchFamily="34" charset="0"/>
                <a:cs typeface="Arial" pitchFamily="34" charset="0"/>
              </a:rPr>
              <a:t>Westerlies</a:t>
            </a:r>
            <a:r>
              <a:rPr lang="en-US" sz="2000" b="1" dirty="0">
                <a:solidFill>
                  <a:schemeClr val="tx2"/>
                </a:solidFill>
                <a:latin typeface="Arial" pitchFamily="34" charset="0"/>
                <a:cs typeface="Arial" pitchFamily="34" charset="0"/>
              </a:rPr>
              <a:t>. The result of the vertical and horizontal wind patterns, is the stripping of moist air away from the latitudes between the equator and </a:t>
            </a:r>
            <a:r>
              <a:rPr lang="en-US" sz="2000" b="1" dirty="0" smtClean="0">
                <a:solidFill>
                  <a:schemeClr val="tx2"/>
                </a:solidFill>
                <a:latin typeface="Arial" pitchFamily="34" charset="0"/>
                <a:cs typeface="Arial" pitchFamily="34" charset="0"/>
              </a:rPr>
              <a:t>30° N </a:t>
            </a:r>
            <a:r>
              <a:rPr lang="en-US" sz="2000" b="1" dirty="0">
                <a:solidFill>
                  <a:schemeClr val="tx2"/>
                </a:solidFill>
                <a:latin typeface="Arial" pitchFamily="34" charset="0"/>
                <a:cs typeface="Arial" pitchFamily="34" charset="0"/>
              </a:rPr>
              <a:t>and </a:t>
            </a:r>
            <a:r>
              <a:rPr lang="en-US" sz="2000" b="1" dirty="0" smtClean="0">
                <a:solidFill>
                  <a:schemeClr val="tx2"/>
                </a:solidFill>
                <a:latin typeface="Arial" pitchFamily="34" charset="0"/>
                <a:cs typeface="Arial" pitchFamily="34" charset="0"/>
              </a:rPr>
              <a:t>30° S</a:t>
            </a:r>
            <a:r>
              <a:rPr lang="en-US" sz="2000" b="1" dirty="0">
                <a:solidFill>
                  <a:schemeClr val="tx2"/>
                </a:solidFill>
                <a:latin typeface="Arial" pitchFamily="34" charset="0"/>
                <a:cs typeface="Arial" pitchFamily="34" charset="0"/>
              </a:rPr>
              <a:t>. </a:t>
            </a:r>
            <a:endParaRPr lang="en-US" sz="2000" dirty="0">
              <a:solidFill>
                <a:schemeClr val="tx2"/>
              </a:solidFill>
              <a:latin typeface="Arial" pitchFamily="34" charset="0"/>
              <a:cs typeface="Arial" pitchFamily="34" charset="0"/>
            </a:endParaRPr>
          </a:p>
          <a:p>
            <a:pPr algn="l" rtl="0"/>
            <a:endParaRPr lang="ar-EG" dirty="0"/>
          </a:p>
        </p:txBody>
      </p:sp>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Tree>
    <p:extLst>
      <p:ext uri="{BB962C8B-B14F-4D97-AF65-F5344CB8AC3E}">
        <p14:creationId xmlns:p14="http://schemas.microsoft.com/office/powerpoint/2010/main" val="1070012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lnSpc>
                <a:spcPct val="90000"/>
              </a:lnSpc>
            </a:pPr>
            <a:r>
              <a:rPr lang="en-US" sz="2600" b="1" dirty="0" smtClean="0">
                <a:solidFill>
                  <a:srgbClr val="FF0000"/>
                </a:solidFill>
                <a:latin typeface="Arial" pitchFamily="34" charset="0"/>
                <a:cs typeface="Arial" pitchFamily="34" charset="0"/>
              </a:rPr>
              <a:t>Desert Distribution </a:t>
            </a:r>
          </a:p>
          <a:p>
            <a:pPr algn="l" rtl="0">
              <a:lnSpc>
                <a:spcPct val="90000"/>
              </a:lnSpc>
            </a:pPr>
            <a:endParaRPr lang="en-US" sz="2600" b="1" dirty="0">
              <a:solidFill>
                <a:srgbClr val="FF0000"/>
              </a:solidFill>
              <a:latin typeface="Arial" pitchFamily="34" charset="0"/>
              <a:cs typeface="Arial" pitchFamily="34" charset="0"/>
            </a:endParaRPr>
          </a:p>
          <a:p>
            <a:pPr lvl="1" algn="l" rtl="0">
              <a:lnSpc>
                <a:spcPct val="90000"/>
              </a:lnSpc>
            </a:pPr>
            <a:r>
              <a:rPr lang="en-US" dirty="0">
                <a:latin typeface="Arial" pitchFamily="34" charset="0"/>
                <a:cs typeface="Arial" pitchFamily="34" charset="0"/>
              </a:rPr>
              <a:t> </a:t>
            </a:r>
            <a:r>
              <a:rPr lang="en-US" b="1" dirty="0">
                <a:solidFill>
                  <a:schemeClr val="tx2"/>
                </a:solidFill>
                <a:latin typeface="Arial" pitchFamily="34" charset="0"/>
                <a:cs typeface="Arial" pitchFamily="34" charset="0"/>
              </a:rPr>
              <a:t>Desert belts</a:t>
            </a:r>
          </a:p>
          <a:p>
            <a:pPr lvl="2" algn="l" rtl="0">
              <a:lnSpc>
                <a:spcPct val="90000"/>
              </a:lnSpc>
            </a:pPr>
            <a:r>
              <a:rPr lang="en-US" sz="2000" b="1" dirty="0">
                <a:solidFill>
                  <a:schemeClr val="tx2"/>
                </a:solidFill>
                <a:latin typeface="Arial" pitchFamily="34" charset="0"/>
                <a:cs typeface="Arial" pitchFamily="34" charset="0"/>
              </a:rPr>
              <a:t>10-30° N and S of equator (Hadley circulation cells)</a:t>
            </a:r>
          </a:p>
          <a:p>
            <a:pPr lvl="3" algn="l" rtl="0">
              <a:lnSpc>
                <a:spcPct val="90000"/>
              </a:lnSpc>
            </a:pPr>
            <a:r>
              <a:rPr lang="en-US" sz="1800" b="1" dirty="0">
                <a:solidFill>
                  <a:schemeClr val="tx2"/>
                </a:solidFill>
                <a:latin typeface="Arial" pitchFamily="34" charset="0"/>
                <a:cs typeface="Arial" pitchFamily="34" charset="0"/>
              </a:rPr>
              <a:t>trades; </a:t>
            </a:r>
            <a:r>
              <a:rPr lang="en-US" sz="1800" b="1" dirty="0" err="1">
                <a:solidFill>
                  <a:schemeClr val="tx2"/>
                </a:solidFill>
                <a:latin typeface="Arial" pitchFamily="34" charset="0"/>
                <a:cs typeface="Arial" pitchFamily="34" charset="0"/>
              </a:rPr>
              <a:t>downwelling</a:t>
            </a:r>
            <a:r>
              <a:rPr lang="en-US" sz="1800" b="1" dirty="0">
                <a:solidFill>
                  <a:schemeClr val="tx2"/>
                </a:solidFill>
                <a:latin typeface="Arial" pitchFamily="34" charset="0"/>
                <a:cs typeface="Arial" pitchFamily="34" charset="0"/>
              </a:rPr>
              <a:t> cool, dry air</a:t>
            </a:r>
          </a:p>
          <a:p>
            <a:pPr lvl="3" algn="l" rtl="0">
              <a:lnSpc>
                <a:spcPct val="90000"/>
              </a:lnSpc>
            </a:pPr>
            <a:r>
              <a:rPr lang="en-US" sz="1800" b="1" dirty="0">
                <a:solidFill>
                  <a:schemeClr val="tx2"/>
                </a:solidFill>
                <a:latin typeface="Arial" pitchFamily="34" charset="0"/>
                <a:cs typeface="Arial" pitchFamily="34" charset="0"/>
              </a:rPr>
              <a:t>more land, more </a:t>
            </a:r>
            <a:r>
              <a:rPr lang="en-US" sz="1800" b="1" dirty="0" err="1">
                <a:solidFill>
                  <a:schemeClr val="tx2"/>
                </a:solidFill>
                <a:latin typeface="Arial" pitchFamily="34" charset="0"/>
                <a:cs typeface="Arial" pitchFamily="34" charset="0"/>
              </a:rPr>
              <a:t>absoprtion</a:t>
            </a:r>
            <a:r>
              <a:rPr lang="en-US" sz="1800" b="1" dirty="0">
                <a:solidFill>
                  <a:schemeClr val="tx2"/>
                </a:solidFill>
                <a:latin typeface="Arial" pitchFamily="34" charset="0"/>
                <a:cs typeface="Arial" pitchFamily="34" charset="0"/>
              </a:rPr>
              <a:t> (less if reflective) and shift in circulation</a:t>
            </a:r>
          </a:p>
          <a:p>
            <a:pPr lvl="1" algn="l" rtl="0">
              <a:lnSpc>
                <a:spcPct val="90000"/>
              </a:lnSpc>
            </a:pPr>
            <a:r>
              <a:rPr lang="en-US" b="1" dirty="0" smtClean="0">
                <a:solidFill>
                  <a:schemeClr val="tx2"/>
                </a:solidFill>
                <a:latin typeface="Arial" pitchFamily="34" charset="0"/>
                <a:cs typeface="Arial" pitchFamily="34" charset="0"/>
              </a:rPr>
              <a:t>Rain shadows</a:t>
            </a:r>
            <a:endParaRPr lang="en-US" b="1" dirty="0">
              <a:solidFill>
                <a:schemeClr val="tx2"/>
              </a:solidFill>
              <a:latin typeface="Arial" pitchFamily="34" charset="0"/>
              <a:cs typeface="Arial" pitchFamily="34" charset="0"/>
            </a:endParaRPr>
          </a:p>
          <a:p>
            <a:pPr lvl="2" algn="l" rtl="0">
              <a:lnSpc>
                <a:spcPct val="90000"/>
              </a:lnSpc>
            </a:pPr>
            <a:r>
              <a:rPr lang="en-US" sz="2000" b="1" dirty="0">
                <a:solidFill>
                  <a:schemeClr val="tx2"/>
                </a:solidFill>
                <a:latin typeface="Arial" pitchFamily="34" charset="0"/>
                <a:cs typeface="Arial" pitchFamily="34" charset="0"/>
              </a:rPr>
              <a:t>downwind side of mountain</a:t>
            </a:r>
          </a:p>
          <a:p>
            <a:pPr lvl="3" algn="l" rtl="0">
              <a:lnSpc>
                <a:spcPct val="90000"/>
              </a:lnSpc>
            </a:pPr>
            <a:r>
              <a:rPr lang="en-US" sz="1800" b="1" dirty="0">
                <a:solidFill>
                  <a:schemeClr val="tx2"/>
                </a:solidFill>
                <a:latin typeface="Arial" pitchFamily="34" charset="0"/>
                <a:cs typeface="Arial" pitchFamily="34" charset="0"/>
              </a:rPr>
              <a:t>in US, winds blow W to E</a:t>
            </a:r>
          </a:p>
          <a:p>
            <a:pPr lvl="3" algn="l" rtl="0">
              <a:lnSpc>
                <a:spcPct val="90000"/>
              </a:lnSpc>
            </a:pPr>
            <a:r>
              <a:rPr lang="en-US" sz="1800" b="1" dirty="0">
                <a:solidFill>
                  <a:schemeClr val="tx2"/>
                </a:solidFill>
                <a:latin typeface="Arial" pitchFamily="34" charset="0"/>
                <a:cs typeface="Arial" pitchFamily="34" charset="0"/>
              </a:rPr>
              <a:t>lose moisture over mountains</a:t>
            </a:r>
          </a:p>
          <a:p>
            <a:pPr lvl="1" algn="l" rtl="0">
              <a:lnSpc>
                <a:spcPct val="90000"/>
              </a:lnSpc>
            </a:pPr>
            <a:r>
              <a:rPr lang="en-US" b="1" dirty="0">
                <a:solidFill>
                  <a:schemeClr val="tx2"/>
                </a:solidFill>
                <a:latin typeface="Arial" pitchFamily="34" charset="0"/>
                <a:cs typeface="Arial" pitchFamily="34" charset="0"/>
              </a:rPr>
              <a:t> Far inland</a:t>
            </a:r>
          </a:p>
          <a:p>
            <a:pPr lvl="2" algn="l" rtl="0">
              <a:lnSpc>
                <a:spcPct val="90000"/>
              </a:lnSpc>
            </a:pPr>
            <a:r>
              <a:rPr lang="en-US" sz="2000" b="1" dirty="0">
                <a:solidFill>
                  <a:schemeClr val="tx2"/>
                </a:solidFill>
                <a:latin typeface="Arial" pitchFamily="34" charset="0"/>
                <a:cs typeface="Arial" pitchFamily="34" charset="0"/>
              </a:rPr>
              <a:t>center of continent away from moisture source</a:t>
            </a:r>
          </a:p>
        </p:txBody>
      </p:sp>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Tree>
    <p:extLst>
      <p:ext uri="{BB962C8B-B14F-4D97-AF65-F5344CB8AC3E}">
        <p14:creationId xmlns:p14="http://schemas.microsoft.com/office/powerpoint/2010/main" val="3025471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7810" y="1042014"/>
            <a:ext cx="7742662" cy="477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920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6705600" y="6477000"/>
            <a:ext cx="2133600" cy="244475"/>
          </a:xfrm>
        </p:spPr>
        <p:txBody>
          <a:bodyPr/>
          <a:lstStyle/>
          <a:p>
            <a:r>
              <a:rPr lang="en-US" dirty="0"/>
              <a:t>G336</a:t>
            </a:r>
          </a:p>
        </p:txBody>
      </p:sp>
      <p:sp>
        <p:nvSpPr>
          <p:cNvPr id="20" name="Footer Placeholder 4"/>
          <p:cNvSpPr>
            <a:spLocks noGrp="1"/>
          </p:cNvSpPr>
          <p:nvPr>
            <p:ph type="ftr" sz="quarter" idx="11"/>
          </p:nvPr>
        </p:nvSpPr>
        <p:spPr>
          <a:xfrm>
            <a:off x="152400" y="6477000"/>
            <a:ext cx="2895600" cy="381000"/>
          </a:xfrm>
        </p:spPr>
        <p:txBody>
          <a:bodyPr/>
          <a:lstStyle/>
          <a:p>
            <a:r>
              <a:rPr lang="en-US" dirty="0" smtClean="0"/>
              <a:t>DSRG</a:t>
            </a:r>
            <a:endParaRPr lang="en-US" dirty="0"/>
          </a:p>
        </p:txBody>
      </p:sp>
      <p:sp>
        <p:nvSpPr>
          <p:cNvPr id="129026" name="Rectangle 2"/>
          <p:cNvSpPr>
            <a:spLocks noGrp="1" noChangeArrowheads="1"/>
          </p:cNvSpPr>
          <p:nvPr>
            <p:ph type="title"/>
          </p:nvPr>
        </p:nvSpPr>
        <p:spPr>
          <a:xfrm>
            <a:off x="914400" y="107950"/>
            <a:ext cx="7315200" cy="563563"/>
          </a:xfrm>
        </p:spPr>
        <p:txBody>
          <a:bodyPr/>
          <a:lstStyle/>
          <a:p>
            <a:pPr rtl="0"/>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p>
        </p:txBody>
      </p:sp>
      <p:sp>
        <p:nvSpPr>
          <p:cNvPr id="25" name="Rectangle 2"/>
          <p:cNvSpPr txBox="1">
            <a:spLocks noChangeArrowheads="1"/>
          </p:cNvSpPr>
          <p:nvPr/>
        </p:nvSpPr>
        <p:spPr bwMode="white">
          <a:xfrm>
            <a:off x="910478" y="804650"/>
            <a:ext cx="7837986" cy="132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1" eaLnBrk="1" fontAlgn="base" hangingPunct="1">
              <a:spcBef>
                <a:spcPct val="0"/>
              </a:spcBef>
              <a:spcAft>
                <a:spcPct val="0"/>
              </a:spcAft>
              <a:defRPr sz="3600">
                <a:solidFill>
                  <a:schemeClr val="bg1"/>
                </a:solidFill>
                <a:latin typeface="+mj-lt"/>
                <a:ea typeface="+mj-ea"/>
                <a:cs typeface="+mj-cs"/>
              </a:defRPr>
            </a:lvl1pPr>
            <a:lvl2pPr algn="l" rtl="1" eaLnBrk="1" fontAlgn="base" hangingPunct="1">
              <a:spcBef>
                <a:spcPct val="0"/>
              </a:spcBef>
              <a:spcAft>
                <a:spcPct val="0"/>
              </a:spcAft>
              <a:defRPr sz="3600">
                <a:solidFill>
                  <a:schemeClr val="bg1"/>
                </a:solidFill>
                <a:latin typeface="Verdana" pitchFamily="34" charset="0"/>
              </a:defRPr>
            </a:lvl2pPr>
            <a:lvl3pPr algn="l" rtl="1" eaLnBrk="1" fontAlgn="base" hangingPunct="1">
              <a:spcBef>
                <a:spcPct val="0"/>
              </a:spcBef>
              <a:spcAft>
                <a:spcPct val="0"/>
              </a:spcAft>
              <a:defRPr sz="3600">
                <a:solidFill>
                  <a:schemeClr val="bg1"/>
                </a:solidFill>
                <a:latin typeface="Verdana" pitchFamily="34" charset="0"/>
              </a:defRPr>
            </a:lvl3pPr>
            <a:lvl4pPr algn="l" rtl="1" eaLnBrk="1" fontAlgn="base" hangingPunct="1">
              <a:spcBef>
                <a:spcPct val="0"/>
              </a:spcBef>
              <a:spcAft>
                <a:spcPct val="0"/>
              </a:spcAft>
              <a:defRPr sz="3600">
                <a:solidFill>
                  <a:schemeClr val="bg1"/>
                </a:solidFill>
                <a:latin typeface="Verdana" pitchFamily="34" charset="0"/>
              </a:defRPr>
            </a:lvl4pPr>
            <a:lvl5pPr algn="l" rtl="1" eaLnBrk="1" fontAlgn="base" hangingPunct="1">
              <a:spcBef>
                <a:spcPct val="0"/>
              </a:spcBef>
              <a:spcAft>
                <a:spcPct val="0"/>
              </a:spcAft>
              <a:defRPr sz="3600">
                <a:solidFill>
                  <a:schemeClr val="bg1"/>
                </a:solidFill>
                <a:latin typeface="Verdana" pitchFamily="34" charset="0"/>
              </a:defRPr>
            </a:lvl5pPr>
            <a:lvl6pPr marL="457200" algn="l" rtl="1" eaLnBrk="1" fontAlgn="base" hangingPunct="1">
              <a:spcBef>
                <a:spcPct val="0"/>
              </a:spcBef>
              <a:spcAft>
                <a:spcPct val="0"/>
              </a:spcAft>
              <a:defRPr sz="3600">
                <a:solidFill>
                  <a:schemeClr val="bg1"/>
                </a:solidFill>
                <a:latin typeface="Verdana" pitchFamily="34" charset="0"/>
              </a:defRPr>
            </a:lvl6pPr>
            <a:lvl7pPr marL="914400" algn="l" rtl="1" eaLnBrk="1" fontAlgn="base" hangingPunct="1">
              <a:spcBef>
                <a:spcPct val="0"/>
              </a:spcBef>
              <a:spcAft>
                <a:spcPct val="0"/>
              </a:spcAft>
              <a:defRPr sz="3600">
                <a:solidFill>
                  <a:schemeClr val="bg1"/>
                </a:solidFill>
                <a:latin typeface="Verdana" pitchFamily="34" charset="0"/>
              </a:defRPr>
            </a:lvl7pPr>
            <a:lvl8pPr marL="1371600" algn="l" rtl="1" eaLnBrk="1" fontAlgn="base" hangingPunct="1">
              <a:spcBef>
                <a:spcPct val="0"/>
              </a:spcBef>
              <a:spcAft>
                <a:spcPct val="0"/>
              </a:spcAft>
              <a:defRPr sz="3600">
                <a:solidFill>
                  <a:schemeClr val="bg1"/>
                </a:solidFill>
                <a:latin typeface="Verdana" pitchFamily="34" charset="0"/>
              </a:defRPr>
            </a:lvl8pPr>
            <a:lvl9pPr marL="1828800" algn="l" rtl="1" eaLnBrk="1" fontAlgn="base" hangingPunct="1">
              <a:spcBef>
                <a:spcPct val="0"/>
              </a:spcBef>
              <a:spcAft>
                <a:spcPct val="0"/>
              </a:spcAft>
              <a:defRPr sz="3600">
                <a:solidFill>
                  <a:schemeClr val="bg1"/>
                </a:solidFill>
                <a:latin typeface="Verdana" pitchFamily="34" charset="0"/>
              </a:defRPr>
            </a:lvl9pPr>
          </a:lstStyle>
          <a:p>
            <a:r>
              <a:rPr lang="en-US" sz="1800" b="1" dirty="0">
                <a:solidFill>
                  <a:schemeClr val="tx2"/>
                </a:solidFill>
              </a:rPr>
              <a:t>All deserts form because there is little rainfall in the area and the air is dry. There are several ways in which an area can become a desert. </a:t>
            </a:r>
            <a:endParaRPr lang="en-US" sz="1800" dirty="0">
              <a:solidFill>
                <a:schemeClr val="tx2"/>
              </a:solidFill>
              <a:latin typeface="Arial" pitchFamily="34" charset="0"/>
              <a:cs typeface="Arial" pitchFamily="34" charset="0"/>
            </a:endParaRPr>
          </a:p>
        </p:txBody>
      </p:sp>
      <p:sp>
        <p:nvSpPr>
          <p:cNvPr id="2" name="Rectangle 1"/>
          <p:cNvSpPr/>
          <p:nvPr/>
        </p:nvSpPr>
        <p:spPr>
          <a:xfrm>
            <a:off x="910478" y="2348880"/>
            <a:ext cx="7541802" cy="1077218"/>
          </a:xfrm>
          <a:prstGeom prst="rect">
            <a:avLst/>
          </a:prstGeom>
        </p:spPr>
        <p:txBody>
          <a:bodyPr wrap="square">
            <a:spAutoFit/>
          </a:bodyPr>
          <a:lstStyle/>
          <a:p>
            <a:r>
              <a:rPr lang="en-US" sz="1600" b="1" dirty="0" smtClean="0">
                <a:solidFill>
                  <a:srgbClr val="FF0000"/>
                </a:solidFill>
                <a:latin typeface="Arial" pitchFamily="34" charset="0"/>
                <a:cs typeface="Arial" pitchFamily="34" charset="0"/>
              </a:rPr>
              <a:t>1. Climate Zone Deserts </a:t>
            </a:r>
          </a:p>
          <a:p>
            <a:r>
              <a:rPr lang="en-US" sz="1600" b="1" dirty="0" smtClean="0">
                <a:latin typeface="Arial" pitchFamily="34" charset="0"/>
                <a:cs typeface="Arial" pitchFamily="34" charset="0"/>
              </a:rPr>
              <a:t>are simply </a:t>
            </a:r>
            <a:r>
              <a:rPr lang="en-US" sz="1600" b="1" dirty="0">
                <a:latin typeface="Arial" pitchFamily="34" charset="0"/>
                <a:cs typeface="Arial" pitchFamily="34" charset="0"/>
              </a:rPr>
              <a:t>to be located in the mid-latitude area in which there is little moisture in the air, as discussed earlier. </a:t>
            </a:r>
            <a:r>
              <a:rPr lang="en-US" sz="1600" b="1" dirty="0" smtClean="0">
                <a:latin typeface="Arial" pitchFamily="34" charset="0"/>
                <a:cs typeface="Arial" pitchFamily="34" charset="0"/>
              </a:rPr>
              <a:t>The </a:t>
            </a:r>
            <a:r>
              <a:rPr lang="en-US" sz="1600" b="1" dirty="0">
                <a:latin typeface="Arial" pitchFamily="34" charset="0"/>
                <a:cs typeface="Arial" pitchFamily="34" charset="0"/>
              </a:rPr>
              <a:t>distribution of climate zone deserts is shown below.</a:t>
            </a:r>
            <a:endParaRPr lang="ar-EG" sz="1600" dirty="0">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97492"/>
            <a:ext cx="8128752"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534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6170" y="1015979"/>
            <a:ext cx="7696200" cy="1476917"/>
          </a:xfrm>
        </p:spPr>
        <p:txBody>
          <a:bodyPr/>
          <a:lstStyle/>
          <a:p>
            <a:pPr marL="0" indent="0" algn="l">
              <a:buNone/>
            </a:pPr>
            <a:r>
              <a:rPr lang="en-US" sz="1800" b="1" dirty="0" smtClean="0">
                <a:solidFill>
                  <a:srgbClr val="FF0000"/>
                </a:solidFill>
                <a:latin typeface="Arial" pitchFamily="34" charset="0"/>
                <a:cs typeface="Arial" pitchFamily="34" charset="0"/>
              </a:rPr>
              <a:t>2. Continental Isolation Deserts </a:t>
            </a:r>
            <a:r>
              <a:rPr lang="en-US" sz="1600" b="1" dirty="0" smtClean="0">
                <a:solidFill>
                  <a:schemeClr val="tx2"/>
                </a:solidFill>
                <a:latin typeface="Arial" pitchFamily="34" charset="0"/>
                <a:cs typeface="Arial" pitchFamily="34" charset="0"/>
              </a:rPr>
              <a:t>are also </a:t>
            </a:r>
            <a:r>
              <a:rPr lang="en-US" sz="1600" b="1" dirty="0">
                <a:solidFill>
                  <a:schemeClr val="tx2"/>
                </a:solidFill>
                <a:latin typeface="Arial" pitchFamily="34" charset="0"/>
                <a:cs typeface="Arial" pitchFamily="34" charset="0"/>
              </a:rPr>
              <a:t>form in the center of large land masses. The wind moving onto the continent often loses the moisture it contained as it moved off the ocean by precipitation over the land mass. As the air moves inward less and less moisture is present in the air, because of the precipitation. </a:t>
            </a:r>
            <a:endParaRPr lang="ar-EG" sz="1600" dirty="0">
              <a:solidFill>
                <a:schemeClr val="tx2"/>
              </a:solidFill>
              <a:latin typeface="Arial" pitchFamily="34" charset="0"/>
              <a:cs typeface="Arial" pitchFamily="34" charset="0"/>
            </a:endParaRPr>
          </a:p>
        </p:txBody>
      </p:sp>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636912"/>
            <a:ext cx="4153644" cy="357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223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6170" y="1015979"/>
            <a:ext cx="7956310" cy="2413021"/>
          </a:xfrm>
        </p:spPr>
        <p:txBody>
          <a:bodyPr/>
          <a:lstStyle/>
          <a:p>
            <a:pPr marL="0" indent="0" algn="l">
              <a:buNone/>
            </a:pPr>
            <a:r>
              <a:rPr lang="en-US" sz="1800" b="1" dirty="0" smtClean="0">
                <a:solidFill>
                  <a:srgbClr val="FF0000"/>
                </a:solidFill>
                <a:latin typeface="Arial" pitchFamily="34" charset="0"/>
                <a:cs typeface="Arial" pitchFamily="34" charset="0"/>
              </a:rPr>
              <a:t>3. Rain Shadow Deserts </a:t>
            </a:r>
            <a:r>
              <a:rPr lang="en-US" sz="1600" b="1" dirty="0" smtClean="0">
                <a:solidFill>
                  <a:schemeClr val="tx2"/>
                </a:solidFill>
                <a:latin typeface="Arial" pitchFamily="34" charset="0"/>
                <a:cs typeface="Arial" pitchFamily="34" charset="0"/>
              </a:rPr>
              <a:t>are</a:t>
            </a:r>
            <a:r>
              <a:rPr lang="en-US" sz="1800" dirty="0" smtClean="0">
                <a:solidFill>
                  <a:schemeClr val="tx2"/>
                </a:solidFill>
                <a:latin typeface="Arial" pitchFamily="34" charset="0"/>
                <a:cs typeface="Arial" pitchFamily="34" charset="0"/>
              </a:rPr>
              <a:t> </a:t>
            </a:r>
            <a:r>
              <a:rPr lang="en-US" sz="1600" b="1" dirty="0" smtClean="0">
                <a:solidFill>
                  <a:schemeClr val="tx2"/>
                </a:solidFill>
                <a:latin typeface="Arial" pitchFamily="34" charset="0"/>
                <a:cs typeface="Arial" pitchFamily="34" charset="0"/>
              </a:rPr>
              <a:t>formed </a:t>
            </a:r>
            <a:r>
              <a:rPr lang="en-US" sz="1600" b="1" dirty="0">
                <a:solidFill>
                  <a:schemeClr val="tx2"/>
                </a:solidFill>
                <a:latin typeface="Arial" pitchFamily="34" charset="0"/>
                <a:cs typeface="Arial" pitchFamily="34" charset="0"/>
              </a:rPr>
              <a:t>when air moves from the ocean onto the land in a mountainous area, as shown in below. When the moist wind is blown onto the land from the ocean, along a mountainous shoreline, it is forced upward where it cools and expands. The cooling leads to precipitation because the colder air cannot hold as much water vapor as the warm air and it loses the excess through precipitation. If the mountain range is high, most of the water vapor is lost by precipitation along the flanks of the mountain. The now cold dry air is relatively dense as it crosses to the other side of the mountain and it flows downward towards the ground again where it is compressed and heated again. </a:t>
            </a:r>
            <a:endParaRPr lang="ar-EG" sz="1600" dirty="0">
              <a:solidFill>
                <a:schemeClr val="tx2"/>
              </a:solidFill>
              <a:latin typeface="Arial" pitchFamily="34" charset="0"/>
              <a:cs typeface="Arial" pitchFamily="34" charset="0"/>
            </a:endParaRPr>
          </a:p>
        </p:txBody>
      </p:sp>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501008"/>
            <a:ext cx="5047034" cy="284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44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7950"/>
            <a:ext cx="7315200" cy="563563"/>
          </a:xfrm>
        </p:spPr>
        <p:txBody>
          <a:bodyPr/>
          <a:lstStyle/>
          <a:p>
            <a:r>
              <a:rPr lang="en-US" dirty="0" smtClean="0">
                <a:latin typeface="Arial" pitchFamily="34" charset="0"/>
                <a:cs typeface="Arial" pitchFamily="34" charset="0"/>
              </a:rPr>
              <a:t>Aeolian Environment</a:t>
            </a:r>
            <a:endParaRPr lang="ar-EG" dirty="0">
              <a:latin typeface="Arial" pitchFamily="34" charset="0"/>
              <a:cs typeface="Arial" pitchFamily="34" charset="0"/>
            </a:endParaRPr>
          </a:p>
        </p:txBody>
      </p:sp>
      <p:sp>
        <p:nvSpPr>
          <p:cNvPr id="4" name="Date Placeholder 3"/>
          <p:cNvSpPr>
            <a:spLocks noGrp="1"/>
          </p:cNvSpPr>
          <p:nvPr>
            <p:ph type="dt" sz="half" idx="10"/>
          </p:nvPr>
        </p:nvSpPr>
        <p:spPr>
          <a:xfrm>
            <a:off x="6705600" y="6477000"/>
            <a:ext cx="2133600" cy="244475"/>
          </a:xfrm>
        </p:spPr>
        <p:txBody>
          <a:bodyPr/>
          <a:lstStyle/>
          <a:p>
            <a:r>
              <a:rPr lang="en-US" dirty="0" smtClean="0"/>
              <a:t>G336</a:t>
            </a:r>
            <a:endParaRPr lang="en-US" dirty="0"/>
          </a:p>
        </p:txBody>
      </p:sp>
      <p:sp>
        <p:nvSpPr>
          <p:cNvPr id="5" name="Footer Placeholder 4"/>
          <p:cNvSpPr>
            <a:spLocks noGrp="1"/>
          </p:cNvSpPr>
          <p:nvPr>
            <p:ph type="ftr" sz="quarter" idx="11"/>
          </p:nvPr>
        </p:nvSpPr>
        <p:spPr>
          <a:xfrm>
            <a:off x="152400" y="6477000"/>
            <a:ext cx="2895600" cy="381000"/>
          </a:xfrm>
        </p:spPr>
        <p:txBody>
          <a:bodyPr/>
          <a:lstStyle/>
          <a:p>
            <a:r>
              <a:rPr lang="en-US" dirty="0" smtClean="0"/>
              <a:t>DSRG</a:t>
            </a:r>
            <a:endParaRPr lang="en-US" dirty="0"/>
          </a:p>
        </p:txBody>
      </p:sp>
      <p:sp>
        <p:nvSpPr>
          <p:cNvPr id="3" name="TextBox 2"/>
          <p:cNvSpPr txBox="1"/>
          <p:nvPr/>
        </p:nvSpPr>
        <p:spPr>
          <a:xfrm>
            <a:off x="1308176" y="5857892"/>
            <a:ext cx="6527648" cy="584775"/>
          </a:xfrm>
          <a:prstGeom prst="rect">
            <a:avLst/>
          </a:prstGeom>
          <a:noFill/>
        </p:spPr>
        <p:txBody>
          <a:bodyPr wrap="square" rtlCol="1">
            <a:spAutoFit/>
          </a:bodyPr>
          <a:lstStyle/>
          <a:p>
            <a:r>
              <a:rPr lang="en-US" sz="1600" b="1" dirty="0">
                <a:solidFill>
                  <a:srgbClr val="FF0000"/>
                </a:solidFill>
                <a:latin typeface="Arial" pitchFamily="34" charset="0"/>
                <a:cs typeface="Arial" pitchFamily="34" charset="0"/>
              </a:rPr>
              <a:t>Landsat 7 image of the central Namib Sand </a:t>
            </a:r>
            <a:r>
              <a:rPr lang="en-US" sz="1600" b="1" dirty="0" smtClean="0">
                <a:solidFill>
                  <a:srgbClr val="FF0000"/>
                </a:solidFill>
                <a:latin typeface="Arial" pitchFamily="34" charset="0"/>
                <a:cs typeface="Arial" pitchFamily="34" charset="0"/>
              </a:rPr>
              <a:t>Sea, with </a:t>
            </a:r>
            <a:r>
              <a:rPr lang="en-US" sz="1600" b="1" dirty="0">
                <a:solidFill>
                  <a:srgbClr val="FF0000"/>
                </a:solidFill>
                <a:latin typeface="Arial" pitchFamily="34" charset="0"/>
                <a:cs typeface="Arial" pitchFamily="34" charset="0"/>
              </a:rPr>
              <a:t>the Atlantic Ocean to the west and the Great </a:t>
            </a:r>
            <a:r>
              <a:rPr lang="en-US" sz="1600" b="1" dirty="0" smtClean="0">
                <a:solidFill>
                  <a:srgbClr val="FF0000"/>
                </a:solidFill>
                <a:latin typeface="Arial" pitchFamily="34" charset="0"/>
                <a:cs typeface="Arial" pitchFamily="34" charset="0"/>
              </a:rPr>
              <a:t>Escarpment to </a:t>
            </a:r>
            <a:r>
              <a:rPr lang="en-US" sz="1600" b="1" dirty="0">
                <a:solidFill>
                  <a:srgbClr val="FF0000"/>
                </a:solidFill>
                <a:latin typeface="Arial" pitchFamily="34" charset="0"/>
                <a:cs typeface="Arial" pitchFamily="34" charset="0"/>
              </a:rPr>
              <a:t>the east.</a:t>
            </a:r>
            <a:endParaRPr lang="ar-EG" sz="1600" b="1" dirty="0">
              <a:solidFill>
                <a:srgbClr val="FF0000"/>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97854"/>
            <a:ext cx="6480720" cy="486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700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762000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71600" y="5157192"/>
            <a:ext cx="7632848" cy="1077218"/>
          </a:xfrm>
          <a:prstGeom prst="rect">
            <a:avLst/>
          </a:prstGeom>
          <a:noFill/>
        </p:spPr>
        <p:txBody>
          <a:bodyPr wrap="square" rtlCol="1">
            <a:spAutoFit/>
          </a:bodyPr>
          <a:lstStyle/>
          <a:p>
            <a:r>
              <a:rPr lang="en-US" sz="1600" b="1" dirty="0">
                <a:solidFill>
                  <a:srgbClr val="FF0000"/>
                </a:solidFill>
                <a:latin typeface="Arial" pitchFamily="34" charset="0"/>
                <a:cs typeface="Arial" pitchFamily="34" charset="0"/>
              </a:rPr>
              <a:t>Caption used in the Himalaya article : Composite satellite image of the Himalayan range. The top of the picture is directed towards the north northwest. The Tibetan Plateau is near the </a:t>
            </a:r>
            <a:r>
              <a:rPr lang="en-US" sz="1600" b="1" dirty="0" err="1">
                <a:solidFill>
                  <a:srgbClr val="FF0000"/>
                </a:solidFill>
                <a:latin typeface="Arial" pitchFamily="34" charset="0"/>
                <a:cs typeface="Arial" pitchFamily="34" charset="0"/>
              </a:rPr>
              <a:t>centre</a:t>
            </a:r>
            <a:r>
              <a:rPr lang="en-US" sz="1600" b="1" dirty="0">
                <a:solidFill>
                  <a:srgbClr val="FF0000"/>
                </a:solidFill>
                <a:latin typeface="Arial" pitchFamily="34" charset="0"/>
                <a:cs typeface="Arial" pitchFamily="34" charset="0"/>
              </a:rPr>
              <a:t> and the </a:t>
            </a:r>
            <a:r>
              <a:rPr lang="en-US" sz="1600" b="1" dirty="0" err="1">
                <a:solidFill>
                  <a:srgbClr val="FF0000"/>
                </a:solidFill>
                <a:latin typeface="Arial" pitchFamily="34" charset="0"/>
                <a:cs typeface="Arial" pitchFamily="34" charset="0"/>
              </a:rPr>
              <a:t>Taklamakan</a:t>
            </a:r>
            <a:r>
              <a:rPr lang="en-US" sz="1600" b="1" dirty="0">
                <a:solidFill>
                  <a:srgbClr val="FF0000"/>
                </a:solidFill>
                <a:latin typeface="Arial" pitchFamily="34" charset="0"/>
                <a:cs typeface="Arial" pitchFamily="34" charset="0"/>
              </a:rPr>
              <a:t> plain is visible as the lighter area near the top.</a:t>
            </a:r>
            <a:endParaRPr lang="ar-EG" sz="16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7236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algn="l" rtl="0"/>
            <a:r>
              <a:rPr lang="en-US" b="1" dirty="0" smtClean="0">
                <a:solidFill>
                  <a:schemeClr val="tx2"/>
                </a:solidFill>
              </a:rPr>
              <a:t>3 modes of particle movement:</a:t>
            </a:r>
          </a:p>
          <a:p>
            <a:pPr lvl="1" algn="l" rtl="0"/>
            <a:r>
              <a:rPr lang="en-US" b="1" dirty="0" err="1" smtClean="0">
                <a:solidFill>
                  <a:schemeClr val="tx2"/>
                </a:solidFill>
              </a:rPr>
              <a:t>Bedload</a:t>
            </a:r>
            <a:r>
              <a:rPr lang="en-US" b="1" dirty="0" smtClean="0">
                <a:solidFill>
                  <a:schemeClr val="tx2"/>
                </a:solidFill>
              </a:rPr>
              <a:t> – continuous/regular contact with the bed</a:t>
            </a:r>
          </a:p>
          <a:p>
            <a:pPr lvl="2" algn="l" rtl="0"/>
            <a:r>
              <a:rPr lang="en-US" b="1" dirty="0" smtClean="0">
                <a:solidFill>
                  <a:schemeClr val="tx2"/>
                </a:solidFill>
              </a:rPr>
              <a:t>Traction (rolling, sliding)</a:t>
            </a:r>
          </a:p>
          <a:p>
            <a:pPr lvl="2" algn="l" rtl="0"/>
            <a:r>
              <a:rPr lang="en-US" b="1" dirty="0" err="1" smtClean="0">
                <a:solidFill>
                  <a:schemeClr val="tx2"/>
                </a:solidFill>
              </a:rPr>
              <a:t>Saltation</a:t>
            </a:r>
            <a:endParaRPr lang="en-US" b="1" dirty="0" smtClean="0">
              <a:solidFill>
                <a:schemeClr val="tx2"/>
              </a:solidFill>
            </a:endParaRPr>
          </a:p>
          <a:p>
            <a:pPr lvl="2" algn="l" rtl="0"/>
            <a:r>
              <a:rPr lang="en-US" b="1" dirty="0" smtClean="0">
                <a:solidFill>
                  <a:schemeClr val="tx2"/>
                </a:solidFill>
              </a:rPr>
              <a:t>Common for sand, gravel and coarser sediment</a:t>
            </a:r>
          </a:p>
          <a:p>
            <a:pPr algn="l" rtl="0"/>
            <a:endParaRPr lang="ar-EG" dirty="0"/>
          </a:p>
        </p:txBody>
      </p:sp>
      <p:sp>
        <p:nvSpPr>
          <p:cNvPr id="3" name="عنوان 2"/>
          <p:cNvSpPr>
            <a:spLocks noGrp="1"/>
          </p:cNvSpPr>
          <p:nvPr>
            <p:ph type="title"/>
          </p:nvPr>
        </p:nvSpPr>
        <p:spPr/>
        <p:txBody>
          <a:bodyPr/>
          <a:lstStyle/>
          <a:p>
            <a:r>
              <a:rPr lang="en-US" sz="3200" dirty="0" smtClean="0">
                <a:latin typeface="Arial" pitchFamily="34" charset="0"/>
                <a:cs typeface="Arial" pitchFamily="34" charset="0"/>
              </a:rPr>
              <a:t>3. Sediment transport</a:t>
            </a:r>
            <a:endParaRPr lang="ar-EG" sz="3200" dirty="0"/>
          </a:p>
        </p:txBody>
      </p:sp>
      <p:sp>
        <p:nvSpPr>
          <p:cNvPr id="4" name="عنصر نائب للتاريخ 3"/>
          <p:cNvSpPr>
            <a:spLocks noGrp="1"/>
          </p:cNvSpPr>
          <p:nvPr>
            <p:ph type="dt" sz="half" idx="10"/>
          </p:nvPr>
        </p:nvSpPr>
        <p:spPr/>
        <p:txBody>
          <a:bodyPr/>
          <a:lstStyle/>
          <a:p>
            <a:r>
              <a:rPr lang="en-US" dirty="0"/>
              <a:t>G336</a:t>
            </a:r>
          </a:p>
        </p:txBody>
      </p:sp>
      <p:sp>
        <p:nvSpPr>
          <p:cNvPr id="5" name="عنصر نائب للتذييل 4"/>
          <p:cNvSpPr>
            <a:spLocks noGrp="1"/>
          </p:cNvSpPr>
          <p:nvPr>
            <p:ph type="ftr" sz="quarter" idx="11"/>
          </p:nvPr>
        </p:nvSpPr>
        <p:spPr/>
        <p:txBody>
          <a:bodyPr/>
          <a:lstStyle/>
          <a:p>
            <a:r>
              <a:rPr lang="en-US" smtClean="0"/>
              <a:t>DSRG</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algn="l" rtl="0"/>
            <a:r>
              <a:rPr lang="en-US" b="1" dirty="0" smtClean="0"/>
              <a:t>3 modes of particle movement:</a:t>
            </a:r>
          </a:p>
          <a:p>
            <a:pPr lvl="1" algn="l" rtl="0"/>
            <a:r>
              <a:rPr lang="en-US" b="1" dirty="0" smtClean="0">
                <a:solidFill>
                  <a:schemeClr val="tx2"/>
                </a:solidFill>
              </a:rPr>
              <a:t>Suspended Load – Particles held in continuous suspension by fluid turbulence</a:t>
            </a:r>
          </a:p>
          <a:p>
            <a:pPr lvl="2" algn="l" rtl="0"/>
            <a:r>
              <a:rPr lang="en-US" b="1" dirty="0" smtClean="0">
                <a:solidFill>
                  <a:schemeClr val="tx2"/>
                </a:solidFill>
              </a:rPr>
              <a:t>Upward component of fluid flow overcomes gravitational forces</a:t>
            </a:r>
          </a:p>
          <a:p>
            <a:pPr lvl="2" algn="l" rtl="0"/>
            <a:r>
              <a:rPr lang="en-US" b="1" dirty="0" smtClean="0">
                <a:solidFill>
                  <a:schemeClr val="tx2"/>
                </a:solidFill>
              </a:rPr>
              <a:t>Finer grain sizes (very fine sand to clay)</a:t>
            </a:r>
          </a:p>
          <a:p>
            <a:pPr lvl="2" algn="l" rtl="0"/>
            <a:r>
              <a:rPr lang="en-US" b="1" dirty="0" smtClean="0">
                <a:solidFill>
                  <a:schemeClr val="tx2"/>
                </a:solidFill>
              </a:rPr>
              <a:t>“Intermittent suspension” possible</a:t>
            </a:r>
          </a:p>
          <a:p>
            <a:pPr algn="l" rtl="0"/>
            <a:endParaRPr lang="ar-EG" dirty="0"/>
          </a:p>
        </p:txBody>
      </p:sp>
      <p:sp>
        <p:nvSpPr>
          <p:cNvPr id="3" name="عنوان 2"/>
          <p:cNvSpPr>
            <a:spLocks noGrp="1"/>
          </p:cNvSpPr>
          <p:nvPr>
            <p:ph type="title"/>
          </p:nvPr>
        </p:nvSpPr>
        <p:spPr/>
        <p:txBody>
          <a:bodyPr/>
          <a:lstStyle/>
          <a:p>
            <a:r>
              <a:rPr lang="en-US" sz="3200" dirty="0">
                <a:latin typeface="Arial" pitchFamily="34" charset="0"/>
                <a:cs typeface="Arial" pitchFamily="34" charset="0"/>
              </a:rPr>
              <a:t>3. Sediment transport</a:t>
            </a:r>
            <a:endParaRPr lang="ar-EG" sz="3200" dirty="0"/>
          </a:p>
        </p:txBody>
      </p:sp>
      <p:sp>
        <p:nvSpPr>
          <p:cNvPr id="4" name="عنصر نائب للتاريخ 3"/>
          <p:cNvSpPr>
            <a:spLocks noGrp="1"/>
          </p:cNvSpPr>
          <p:nvPr>
            <p:ph type="dt" sz="half" idx="10"/>
          </p:nvPr>
        </p:nvSpPr>
        <p:spPr/>
        <p:txBody>
          <a:bodyPr/>
          <a:lstStyle/>
          <a:p>
            <a:r>
              <a:rPr lang="en-US" dirty="0"/>
              <a:t>G336</a:t>
            </a:r>
          </a:p>
        </p:txBody>
      </p:sp>
      <p:sp>
        <p:nvSpPr>
          <p:cNvPr id="5" name="عنصر نائب للتذييل 4"/>
          <p:cNvSpPr>
            <a:spLocks noGrp="1"/>
          </p:cNvSpPr>
          <p:nvPr>
            <p:ph type="ftr" sz="quarter" idx="11"/>
          </p:nvPr>
        </p:nvSpPr>
        <p:spPr/>
        <p:txBody>
          <a:bodyPr/>
          <a:lstStyle/>
          <a:p>
            <a:r>
              <a:rPr lang="en-US" smtClean="0"/>
              <a:t>DSRG</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algn="l" rtl="0"/>
            <a:r>
              <a:rPr lang="en-US" b="1" dirty="0" smtClean="0"/>
              <a:t>3 modes of particle movement:</a:t>
            </a:r>
          </a:p>
          <a:p>
            <a:pPr lvl="1" algn="l" rtl="0"/>
            <a:r>
              <a:rPr lang="en-US" b="1" dirty="0" err="1" smtClean="0">
                <a:solidFill>
                  <a:schemeClr val="tx2"/>
                </a:solidFill>
              </a:rPr>
              <a:t>Washload</a:t>
            </a:r>
            <a:r>
              <a:rPr lang="en-US" b="1" dirty="0" smtClean="0">
                <a:solidFill>
                  <a:schemeClr val="tx2"/>
                </a:solidFill>
              </a:rPr>
              <a:t> – clay-size particles derived from an up-current source, rather than eroded from bed</a:t>
            </a:r>
          </a:p>
          <a:p>
            <a:pPr lvl="2" algn="l" rtl="0"/>
            <a:r>
              <a:rPr lang="en-US" b="1" dirty="0" smtClean="0">
                <a:solidFill>
                  <a:schemeClr val="tx2"/>
                </a:solidFill>
              </a:rPr>
              <a:t>Large </a:t>
            </a:r>
            <a:r>
              <a:rPr lang="en-US" b="1" dirty="0" err="1" smtClean="0">
                <a:solidFill>
                  <a:schemeClr val="tx2"/>
                </a:solidFill>
              </a:rPr>
              <a:t>washloads</a:t>
            </a:r>
            <a:r>
              <a:rPr lang="en-US" b="1" dirty="0" smtClean="0">
                <a:solidFill>
                  <a:schemeClr val="tx2"/>
                </a:solidFill>
              </a:rPr>
              <a:t> possible even for very low velocities</a:t>
            </a:r>
          </a:p>
          <a:p>
            <a:pPr algn="l" rtl="0"/>
            <a:endParaRPr lang="ar-EG" b="1" dirty="0"/>
          </a:p>
        </p:txBody>
      </p:sp>
      <p:sp>
        <p:nvSpPr>
          <p:cNvPr id="3" name="عنوان 2"/>
          <p:cNvSpPr>
            <a:spLocks noGrp="1"/>
          </p:cNvSpPr>
          <p:nvPr>
            <p:ph type="title"/>
          </p:nvPr>
        </p:nvSpPr>
        <p:spPr/>
        <p:txBody>
          <a:bodyPr/>
          <a:lstStyle/>
          <a:p>
            <a:r>
              <a:rPr lang="en-US" sz="3200" dirty="0">
                <a:latin typeface="Arial" pitchFamily="34" charset="0"/>
                <a:cs typeface="Arial" pitchFamily="34" charset="0"/>
              </a:rPr>
              <a:t>3. Sediment transport</a:t>
            </a:r>
            <a:endParaRPr lang="ar-EG" sz="3200" dirty="0"/>
          </a:p>
        </p:txBody>
      </p:sp>
      <p:sp>
        <p:nvSpPr>
          <p:cNvPr id="4" name="عنصر نائب للتاريخ 3"/>
          <p:cNvSpPr>
            <a:spLocks noGrp="1"/>
          </p:cNvSpPr>
          <p:nvPr>
            <p:ph type="dt" sz="half" idx="10"/>
          </p:nvPr>
        </p:nvSpPr>
        <p:spPr/>
        <p:txBody>
          <a:bodyPr/>
          <a:lstStyle/>
          <a:p>
            <a:r>
              <a:rPr lang="en-US" dirty="0"/>
              <a:t>G336</a:t>
            </a:r>
          </a:p>
        </p:txBody>
      </p:sp>
      <p:sp>
        <p:nvSpPr>
          <p:cNvPr id="5" name="عنصر نائب للتذييل 4"/>
          <p:cNvSpPr>
            <a:spLocks noGrp="1"/>
          </p:cNvSpPr>
          <p:nvPr>
            <p:ph type="ftr" sz="quarter" idx="11"/>
          </p:nvPr>
        </p:nvSpPr>
        <p:spPr/>
        <p:txBody>
          <a:bodyPr/>
          <a:lstStyle/>
          <a:p>
            <a:r>
              <a:rPr lang="en-US" smtClean="0"/>
              <a:t>DSRG</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lstStyle/>
          <a:p>
            <a:r>
              <a:rPr lang="en-US" sz="3200" dirty="0">
                <a:latin typeface="Arial" pitchFamily="34" charset="0"/>
                <a:cs typeface="Arial" pitchFamily="34" charset="0"/>
              </a:rPr>
              <a:t>3. Sediment transport</a:t>
            </a:r>
            <a:endParaRPr lang="ar-EG" sz="3200" dirty="0"/>
          </a:p>
        </p:txBody>
      </p:sp>
      <p:sp>
        <p:nvSpPr>
          <p:cNvPr id="4" name="عنصر نائب للتاريخ 3"/>
          <p:cNvSpPr>
            <a:spLocks noGrp="1"/>
          </p:cNvSpPr>
          <p:nvPr>
            <p:ph type="dt" sz="half" idx="10"/>
          </p:nvPr>
        </p:nvSpPr>
        <p:spPr/>
        <p:txBody>
          <a:bodyPr/>
          <a:lstStyle/>
          <a:p>
            <a:r>
              <a:rPr lang="en-US" dirty="0"/>
              <a:t>G336</a:t>
            </a:r>
          </a:p>
        </p:txBody>
      </p:sp>
      <p:sp>
        <p:nvSpPr>
          <p:cNvPr id="5" name="عنصر نائب للتذييل 4"/>
          <p:cNvSpPr>
            <a:spLocks noGrp="1"/>
          </p:cNvSpPr>
          <p:nvPr>
            <p:ph type="ftr" sz="quarter" idx="11"/>
          </p:nvPr>
        </p:nvSpPr>
        <p:spPr/>
        <p:txBody>
          <a:bodyPr/>
          <a:lstStyle/>
          <a:p>
            <a:r>
              <a:rPr lang="en-US" smtClean="0"/>
              <a:t>DSRG</a:t>
            </a:r>
            <a:endParaRPr lang="en-US" dirty="0"/>
          </a:p>
        </p:txBody>
      </p:sp>
      <p:sp>
        <p:nvSpPr>
          <p:cNvPr id="6" name="Rectangle 2"/>
          <p:cNvSpPr txBox="1">
            <a:spLocks noChangeArrowheads="1"/>
          </p:cNvSpPr>
          <p:nvPr/>
        </p:nvSpPr>
        <p:spPr bwMode="white">
          <a:xfrm>
            <a:off x="985870" y="714356"/>
            <a:ext cx="8229600" cy="57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Grain Transport</a:t>
            </a:r>
          </a:p>
        </p:txBody>
      </p:sp>
      <p:sp>
        <p:nvSpPr>
          <p:cNvPr id="7" name="Text Box 3"/>
          <p:cNvSpPr txBox="1">
            <a:spLocks noChangeArrowheads="1"/>
          </p:cNvSpPr>
          <p:nvPr/>
        </p:nvSpPr>
        <p:spPr bwMode="auto">
          <a:xfrm>
            <a:off x="928662" y="5929330"/>
            <a:ext cx="1518364" cy="369332"/>
          </a:xfrm>
          <a:prstGeom prst="rect">
            <a:avLst/>
          </a:prstGeom>
          <a:noFill/>
          <a:ln w="9525">
            <a:noFill/>
            <a:miter lim="800000"/>
            <a:headEnd/>
            <a:tailEnd/>
          </a:ln>
        </p:spPr>
        <p:txBody>
          <a:bodyPr wrap="none">
            <a:spAutoFit/>
          </a:bodyPr>
          <a:lstStyle/>
          <a:p>
            <a:pPr eaLnBrk="1" hangingPunct="1"/>
            <a:r>
              <a:rPr lang="en-US" b="1" dirty="0" err="1">
                <a:solidFill>
                  <a:srgbClr val="FF0000"/>
                </a:solidFill>
                <a:latin typeface="Arial" pitchFamily="34" charset="0"/>
              </a:rPr>
              <a:t>Leeder</a:t>
            </a:r>
            <a:r>
              <a:rPr lang="en-US" b="1" dirty="0">
                <a:solidFill>
                  <a:srgbClr val="FF0000"/>
                </a:solidFill>
                <a:latin typeface="Arial" pitchFamily="34" charset="0"/>
              </a:rPr>
              <a:t> 1999</a:t>
            </a:r>
          </a:p>
        </p:txBody>
      </p:sp>
      <p:pic>
        <p:nvPicPr>
          <p:cNvPr id="9" name="Picture 4" descr="flow"/>
          <p:cNvPicPr>
            <a:picLocks noGrp="1" noChangeAspect="1" noChangeArrowheads="1"/>
          </p:cNvPicPr>
          <p:nvPr>
            <p:ph idx="1"/>
          </p:nvPr>
        </p:nvPicPr>
        <p:blipFill>
          <a:blip r:embed="rId2"/>
          <a:srcRect/>
          <a:stretch>
            <a:fillRect/>
          </a:stretch>
        </p:blipFill>
        <p:spPr bwMode="auto">
          <a:xfrm>
            <a:off x="990600" y="1133329"/>
            <a:ext cx="7696200" cy="485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a:xfrm>
            <a:off x="6705600" y="6477000"/>
            <a:ext cx="2133600" cy="244475"/>
          </a:xfrm>
        </p:spPr>
        <p:txBody>
          <a:bodyPr/>
          <a:lstStyle/>
          <a:p>
            <a:r>
              <a:rPr lang="en-US" dirty="0"/>
              <a:t>G336</a:t>
            </a:r>
          </a:p>
        </p:txBody>
      </p:sp>
      <p:sp>
        <p:nvSpPr>
          <p:cNvPr id="23" name="Footer Placeholder 4"/>
          <p:cNvSpPr>
            <a:spLocks noGrp="1"/>
          </p:cNvSpPr>
          <p:nvPr>
            <p:ph type="ftr" sz="quarter" idx="11"/>
          </p:nvPr>
        </p:nvSpPr>
        <p:spPr>
          <a:xfrm>
            <a:off x="152400" y="6477000"/>
            <a:ext cx="2895600" cy="381000"/>
          </a:xfrm>
        </p:spPr>
        <p:txBody>
          <a:bodyPr/>
          <a:lstStyle/>
          <a:p>
            <a:r>
              <a:rPr lang="en-US" dirty="0" smtClean="0"/>
              <a:t>DSRG</a:t>
            </a:r>
            <a:endParaRPr lang="en-US" dirty="0"/>
          </a:p>
        </p:txBody>
      </p:sp>
      <p:sp>
        <p:nvSpPr>
          <p:cNvPr id="117762" name="Rectangle 2"/>
          <p:cNvSpPr>
            <a:spLocks noGrp="1" noChangeArrowheads="1"/>
          </p:cNvSpPr>
          <p:nvPr>
            <p:ph type="title"/>
          </p:nvPr>
        </p:nvSpPr>
        <p:spPr>
          <a:xfrm>
            <a:off x="914400" y="107950"/>
            <a:ext cx="7315200" cy="563563"/>
          </a:xfrm>
        </p:spPr>
        <p:txBody>
          <a:bodyPr/>
          <a:lstStyle/>
          <a:p>
            <a:r>
              <a:rPr lang="en-US" sz="3200" dirty="0">
                <a:latin typeface="Arial" pitchFamily="34" charset="0"/>
                <a:cs typeface="Arial" pitchFamily="34" charset="0"/>
              </a:rPr>
              <a:t>3. Sediment transport</a:t>
            </a:r>
          </a:p>
        </p:txBody>
      </p:sp>
      <p:grpSp>
        <p:nvGrpSpPr>
          <p:cNvPr id="2" name="Group 1"/>
          <p:cNvGrpSpPr/>
          <p:nvPr/>
        </p:nvGrpSpPr>
        <p:grpSpPr>
          <a:xfrm>
            <a:off x="504508" y="2985293"/>
            <a:ext cx="8113712" cy="2747963"/>
            <a:chOff x="801688" y="3417341"/>
            <a:chExt cx="8113712" cy="2747963"/>
          </a:xfrm>
        </p:grpSpPr>
        <p:sp>
          <p:nvSpPr>
            <p:cNvPr id="117773" name="AutoShape 13"/>
            <p:cNvSpPr>
              <a:spLocks noChangeArrowheads="1"/>
            </p:cNvSpPr>
            <p:nvPr/>
          </p:nvSpPr>
          <p:spPr bwMode="gray">
            <a:xfrm>
              <a:off x="3563938" y="3668166"/>
              <a:ext cx="2587625" cy="249713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ar-EG"/>
            </a:p>
          </p:txBody>
        </p:sp>
        <p:sp>
          <p:nvSpPr>
            <p:cNvPr id="117774" name="AutoShape 14"/>
            <p:cNvSpPr>
              <a:spLocks noChangeArrowheads="1"/>
            </p:cNvSpPr>
            <p:nvPr/>
          </p:nvSpPr>
          <p:spPr bwMode="gray">
            <a:xfrm>
              <a:off x="6327775" y="3668166"/>
              <a:ext cx="2587625" cy="249713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ar-EG"/>
            </a:p>
          </p:txBody>
        </p:sp>
        <p:grpSp>
          <p:nvGrpSpPr>
            <p:cNvPr id="117775" name="Group 15"/>
            <p:cNvGrpSpPr>
              <a:grpSpLocks/>
            </p:cNvGrpSpPr>
            <p:nvPr/>
          </p:nvGrpSpPr>
          <p:grpSpPr bwMode="auto">
            <a:xfrm>
              <a:off x="6467475" y="3417341"/>
              <a:ext cx="2355850" cy="523875"/>
              <a:chOff x="3964" y="2071"/>
              <a:chExt cx="1484" cy="330"/>
            </a:xfrm>
          </p:grpSpPr>
          <p:sp>
            <p:nvSpPr>
              <p:cNvPr id="117776" name="AutoShape 16"/>
              <p:cNvSpPr>
                <a:spLocks noChangeArrowheads="1"/>
              </p:cNvSpPr>
              <p:nvPr/>
            </p:nvSpPr>
            <p:spPr bwMode="ltGray">
              <a:xfrm>
                <a:off x="3964" y="2071"/>
                <a:ext cx="1484" cy="330"/>
              </a:xfrm>
              <a:prstGeom prst="roundRect">
                <a:avLst>
                  <a:gd name="adj" fmla="val 16667"/>
                </a:avLst>
              </a:prstGeom>
              <a:solidFill>
                <a:schemeClr val="accent2"/>
              </a:solidFill>
              <a:ln w="38100" algn="ctr">
                <a:solidFill>
                  <a:srgbClr val="FFFFFF">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ar-EG"/>
              </a:p>
            </p:txBody>
          </p:sp>
          <p:sp>
            <p:nvSpPr>
              <p:cNvPr id="117777" name="AutoShape 17"/>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chemeClr val="accent2">
                      <a:alpha val="70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rgbClr val="FFFFFF">
                          <a:gamma/>
                          <a:shade val="60000"/>
                          <a:invGamma/>
                        </a:srgbClr>
                      </a:outerShdw>
                    </a:effectLst>
                  </a14:hiddenEffects>
                </a:ext>
              </a:extLst>
            </p:spPr>
            <p:txBody>
              <a:bodyPr wrap="none" anchor="ctr"/>
              <a:lstStyle/>
              <a:p>
                <a:endParaRPr lang="ar-EG"/>
              </a:p>
            </p:txBody>
          </p:sp>
        </p:grpSp>
        <p:sp>
          <p:nvSpPr>
            <p:cNvPr id="117778" name="Rectangle 18"/>
            <p:cNvSpPr>
              <a:spLocks noChangeArrowheads="1"/>
            </p:cNvSpPr>
            <p:nvPr/>
          </p:nvSpPr>
          <p:spPr bwMode="black">
            <a:xfrm>
              <a:off x="6881417" y="3468141"/>
              <a:ext cx="1526379"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chemeClr val="bg1"/>
                  </a:solidFill>
                  <a:latin typeface="Arial" pitchFamily="34" charset="0"/>
                  <a:cs typeface="Arial" pitchFamily="34" charset="0"/>
                </a:rPr>
                <a:t>Suspension</a:t>
              </a:r>
              <a:endParaRPr lang="en-US" sz="2000" b="1" dirty="0">
                <a:solidFill>
                  <a:schemeClr val="bg1"/>
                </a:solidFill>
                <a:latin typeface="Arial" pitchFamily="34" charset="0"/>
              </a:endParaRPr>
            </a:p>
          </p:txBody>
        </p:sp>
        <p:grpSp>
          <p:nvGrpSpPr>
            <p:cNvPr id="117779" name="Group 19"/>
            <p:cNvGrpSpPr>
              <a:grpSpLocks/>
            </p:cNvGrpSpPr>
            <p:nvPr/>
          </p:nvGrpSpPr>
          <p:grpSpPr bwMode="auto">
            <a:xfrm>
              <a:off x="3675063" y="3417341"/>
              <a:ext cx="2355850" cy="523875"/>
              <a:chOff x="2140" y="2071"/>
              <a:chExt cx="1484" cy="330"/>
            </a:xfrm>
          </p:grpSpPr>
          <p:sp>
            <p:nvSpPr>
              <p:cNvPr id="117780" name="AutoShape 20"/>
              <p:cNvSpPr>
                <a:spLocks noChangeArrowheads="1"/>
              </p:cNvSpPr>
              <p:nvPr/>
            </p:nvSpPr>
            <p:spPr bwMode="ltGray">
              <a:xfrm>
                <a:off x="2140" y="2071"/>
                <a:ext cx="1484" cy="330"/>
              </a:xfrm>
              <a:prstGeom prst="roundRect">
                <a:avLst>
                  <a:gd name="adj" fmla="val 16667"/>
                </a:avLst>
              </a:prstGeom>
              <a:solidFill>
                <a:schemeClr val="folHlink"/>
              </a:solidFill>
              <a:ln w="38100" algn="ctr">
                <a:solidFill>
                  <a:srgbClr val="FFFFFF">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ar-EG"/>
              </a:p>
            </p:txBody>
          </p:sp>
          <p:sp>
            <p:nvSpPr>
              <p:cNvPr id="117781" name="AutoShape 21"/>
              <p:cNvSpPr>
                <a:spLocks noChangeArrowheads="1"/>
              </p:cNvSpPr>
              <p:nvPr/>
            </p:nvSpPr>
            <p:spPr bwMode="ltGray">
              <a:xfrm>
                <a:off x="2163" y="2091"/>
                <a:ext cx="1432" cy="134"/>
              </a:xfrm>
              <a:prstGeom prst="roundRect">
                <a:avLst>
                  <a:gd name="adj" fmla="val 28356"/>
                </a:avLst>
              </a:prstGeom>
              <a:gradFill rotWithShape="1">
                <a:gsLst>
                  <a:gs pos="0">
                    <a:srgbClr val="FFFFFF">
                      <a:alpha val="70000"/>
                    </a:srgbClr>
                  </a:gs>
                  <a:gs pos="100000">
                    <a:schemeClr val="folHlink">
                      <a:alpha val="70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rgbClr val="FFFFFF">
                          <a:gamma/>
                          <a:shade val="60000"/>
                          <a:invGamma/>
                        </a:srgbClr>
                      </a:outerShdw>
                    </a:effectLst>
                  </a14:hiddenEffects>
                </a:ext>
              </a:extLst>
            </p:spPr>
            <p:txBody>
              <a:bodyPr wrap="none" anchor="ctr"/>
              <a:lstStyle/>
              <a:p>
                <a:endParaRPr lang="ar-EG"/>
              </a:p>
            </p:txBody>
          </p:sp>
        </p:grpSp>
        <p:sp>
          <p:nvSpPr>
            <p:cNvPr id="117782" name="Rectangle 22"/>
            <p:cNvSpPr>
              <a:spLocks noChangeArrowheads="1"/>
            </p:cNvSpPr>
            <p:nvPr/>
          </p:nvSpPr>
          <p:spPr bwMode="black">
            <a:xfrm>
              <a:off x="4212499" y="3468141"/>
              <a:ext cx="1266693"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schemeClr val="bg1"/>
                  </a:solidFill>
                  <a:latin typeface="Arial" pitchFamily="34" charset="0"/>
                  <a:cs typeface="Arial" pitchFamily="34" charset="0"/>
                </a:rPr>
                <a:t>Saltation</a:t>
              </a:r>
              <a:endParaRPr lang="en-US" sz="2000" b="1" dirty="0">
                <a:solidFill>
                  <a:schemeClr val="bg1"/>
                </a:solidFill>
                <a:latin typeface="Arial" pitchFamily="34" charset="0"/>
              </a:endParaRPr>
            </a:p>
          </p:txBody>
        </p:sp>
        <p:sp>
          <p:nvSpPr>
            <p:cNvPr id="117783" name="AutoShape 23"/>
            <p:cNvSpPr>
              <a:spLocks noChangeArrowheads="1"/>
            </p:cNvSpPr>
            <p:nvPr/>
          </p:nvSpPr>
          <p:spPr bwMode="gray">
            <a:xfrm>
              <a:off x="801688" y="3668166"/>
              <a:ext cx="2587625" cy="249713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ar-EG"/>
            </a:p>
          </p:txBody>
        </p:sp>
        <p:sp>
          <p:nvSpPr>
            <p:cNvPr id="117784" name="AutoShape 24"/>
            <p:cNvSpPr>
              <a:spLocks noChangeArrowheads="1"/>
            </p:cNvSpPr>
            <p:nvPr/>
          </p:nvSpPr>
          <p:spPr bwMode="ltGray">
            <a:xfrm>
              <a:off x="900113" y="3417341"/>
              <a:ext cx="2355850" cy="523875"/>
            </a:xfrm>
            <a:prstGeom prst="roundRect">
              <a:avLst>
                <a:gd name="adj" fmla="val 16667"/>
              </a:avLst>
            </a:prstGeom>
            <a:solidFill>
              <a:schemeClr val="hlink"/>
            </a:solidFill>
            <a:ln w="38100" algn="ctr">
              <a:solidFill>
                <a:srgbClr val="FFFFFF">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ar-EG"/>
            </a:p>
          </p:txBody>
        </p:sp>
        <p:sp>
          <p:nvSpPr>
            <p:cNvPr id="117785" name="AutoShape 25"/>
            <p:cNvSpPr>
              <a:spLocks noChangeArrowheads="1"/>
            </p:cNvSpPr>
            <p:nvPr/>
          </p:nvSpPr>
          <p:spPr bwMode="ltGray">
            <a:xfrm>
              <a:off x="936625" y="3449091"/>
              <a:ext cx="2273300" cy="125413"/>
            </a:xfrm>
            <a:prstGeom prst="roundRect">
              <a:avLst>
                <a:gd name="adj" fmla="val 28356"/>
              </a:avLst>
            </a:prstGeom>
            <a:gradFill rotWithShape="1">
              <a:gsLst>
                <a:gs pos="0">
                  <a:srgbClr val="FFFFFF">
                    <a:alpha val="70000"/>
                  </a:srgbClr>
                </a:gs>
                <a:gs pos="100000">
                  <a:schemeClr val="hlink">
                    <a:alpha val="70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rgbClr val="FFFFFF">
                        <a:gamma/>
                        <a:shade val="60000"/>
                        <a:invGamma/>
                      </a:srgbClr>
                    </a:outerShdw>
                  </a:effectLst>
                </a14:hiddenEffects>
              </a:ext>
            </a:extLst>
          </p:spPr>
          <p:txBody>
            <a:bodyPr wrap="none" anchor="ctr"/>
            <a:lstStyle/>
            <a:p>
              <a:endParaRPr lang="ar-EG"/>
            </a:p>
          </p:txBody>
        </p:sp>
        <p:sp>
          <p:nvSpPr>
            <p:cNvPr id="117786" name="Rectangle 26"/>
            <p:cNvSpPr>
              <a:spLocks noChangeArrowheads="1"/>
            </p:cNvSpPr>
            <p:nvPr/>
          </p:nvSpPr>
          <p:spPr bwMode="black">
            <a:xfrm>
              <a:off x="1479901" y="3468141"/>
              <a:ext cx="1181990"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schemeClr val="bg1"/>
                  </a:solidFill>
                  <a:latin typeface="Arial" pitchFamily="34" charset="0"/>
                  <a:cs typeface="Arial" pitchFamily="34" charset="0"/>
                </a:rPr>
                <a:t>Traction</a:t>
              </a:r>
              <a:endParaRPr lang="en-US" sz="2000" b="1" dirty="0">
                <a:solidFill>
                  <a:schemeClr val="bg1"/>
                </a:solidFill>
                <a:latin typeface="Arial" pitchFamily="34" charset="0"/>
              </a:endParaRPr>
            </a:p>
          </p:txBody>
        </p:sp>
        <p:sp>
          <p:nvSpPr>
            <p:cNvPr id="117788" name="Text Box 28"/>
            <p:cNvSpPr txBox="1">
              <a:spLocks noChangeArrowheads="1"/>
            </p:cNvSpPr>
            <p:nvPr/>
          </p:nvSpPr>
          <p:spPr bwMode="gray">
            <a:xfrm>
              <a:off x="946150" y="4077072"/>
              <a:ext cx="22621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smtClean="0">
                  <a:latin typeface="Arial" pitchFamily="34" charset="0"/>
                  <a:cs typeface="Arial" pitchFamily="34" charset="0"/>
                </a:rPr>
                <a:t> </a:t>
              </a:r>
              <a:r>
                <a:rPr lang="en-US" sz="2000" dirty="0">
                  <a:latin typeface="Arial" pitchFamily="34" charset="0"/>
                  <a:cs typeface="Arial" pitchFamily="34" charset="0"/>
                </a:rPr>
                <a:t>coarse grains</a:t>
              </a:r>
            </a:p>
          </p:txBody>
        </p:sp>
        <p:sp>
          <p:nvSpPr>
            <p:cNvPr id="117789" name="Text Box 29"/>
            <p:cNvSpPr txBox="1">
              <a:spLocks noChangeArrowheads="1"/>
            </p:cNvSpPr>
            <p:nvPr/>
          </p:nvSpPr>
          <p:spPr bwMode="gray">
            <a:xfrm>
              <a:off x="3635375" y="4077072"/>
              <a:ext cx="2506663" cy="153888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smtClean="0">
                  <a:latin typeface="Arial" pitchFamily="34" charset="0"/>
                  <a:cs typeface="Arial" pitchFamily="34" charset="0"/>
                </a:rPr>
                <a:t>coarse </a:t>
              </a:r>
              <a:r>
                <a:rPr lang="en-US" sz="2000" dirty="0">
                  <a:latin typeface="Arial" pitchFamily="34" charset="0"/>
                  <a:cs typeface="Arial" pitchFamily="34" charset="0"/>
                </a:rPr>
                <a:t>grains </a:t>
              </a:r>
            </a:p>
            <a:p>
              <a:r>
                <a:rPr lang="en-US" sz="2000" dirty="0">
                  <a:latin typeface="Arial" pitchFamily="34" charset="0"/>
                  <a:cs typeface="Arial" pitchFamily="34" charset="0"/>
                </a:rPr>
                <a:t>grain collisions aid transport through dispersion</a:t>
              </a:r>
            </a:p>
            <a:p>
              <a:pPr marL="36000"/>
              <a:endParaRPr lang="en-US" sz="1400" b="1" dirty="0">
                <a:solidFill>
                  <a:srgbClr val="000000"/>
                </a:solidFill>
                <a:latin typeface="Arial" pitchFamily="34" charset="0"/>
                <a:cs typeface="Arial" pitchFamily="34" charset="0"/>
              </a:endParaRPr>
            </a:p>
          </p:txBody>
        </p:sp>
        <p:sp>
          <p:nvSpPr>
            <p:cNvPr id="117790" name="Text Box 30"/>
            <p:cNvSpPr txBox="1">
              <a:spLocks noChangeArrowheads="1"/>
            </p:cNvSpPr>
            <p:nvPr/>
          </p:nvSpPr>
          <p:spPr bwMode="gray">
            <a:xfrm>
              <a:off x="6376988" y="4077072"/>
              <a:ext cx="2506662" cy="1754326"/>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smtClean="0">
                  <a:latin typeface="Arial" pitchFamily="34" charset="0"/>
                  <a:cs typeface="Arial" pitchFamily="34" charset="0"/>
                </a:rPr>
                <a:t>fines </a:t>
              </a:r>
              <a:r>
                <a:rPr lang="en-US" dirty="0">
                  <a:latin typeface="Arial" pitchFamily="34" charset="0"/>
                  <a:cs typeface="Arial" pitchFamily="34" charset="0"/>
                </a:rPr>
                <a:t>(&lt;0.05 mm) are winnowed out and put into suspension</a:t>
              </a:r>
            </a:p>
            <a:p>
              <a:r>
                <a:rPr lang="en-US" dirty="0">
                  <a:latin typeface="Arial" pitchFamily="34" charset="0"/>
                  <a:cs typeface="Arial" pitchFamily="34" charset="0"/>
                </a:rPr>
                <a:t>at very high winds,  coarser grains are blown</a:t>
              </a:r>
            </a:p>
          </p:txBody>
        </p:sp>
      </p:grpSp>
      <p:sp>
        <p:nvSpPr>
          <p:cNvPr id="117791" name="Rectangle 31"/>
          <p:cNvSpPr>
            <a:spLocks noChangeArrowheads="1"/>
          </p:cNvSpPr>
          <p:nvPr/>
        </p:nvSpPr>
        <p:spPr bwMode="auto">
          <a:xfrm>
            <a:off x="906463" y="1052736"/>
            <a:ext cx="7751762"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smtClean="0">
                <a:solidFill>
                  <a:schemeClr val="tx2"/>
                </a:solidFill>
                <a:latin typeface="Arial" pitchFamily="34" charset="0"/>
                <a:cs typeface="Arial" pitchFamily="34" charset="0"/>
              </a:rPr>
              <a:t>Types </a:t>
            </a:r>
            <a:r>
              <a:rPr lang="en-US" sz="2000" b="1" dirty="0">
                <a:solidFill>
                  <a:schemeClr val="tx2"/>
                </a:solidFill>
                <a:latin typeface="Arial" pitchFamily="34" charset="0"/>
                <a:cs typeface="Arial" pitchFamily="34" charset="0"/>
              </a:rPr>
              <a:t>dependent on wind velocity</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en-US" sz="3200" dirty="0" smtClean="0">
                <a:latin typeface="Arial" pitchFamily="34" charset="0"/>
                <a:cs typeface="Arial" pitchFamily="34" charset="0"/>
              </a:rPr>
              <a:t>Aeolian deposits</a:t>
            </a:r>
            <a:endParaRPr lang="en-US"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18" y="2924944"/>
            <a:ext cx="8334165" cy="1972419"/>
          </a:xfrm>
          <a:prstGeom prst="rect">
            <a:avLst/>
          </a:prstGeom>
        </p:spPr>
      </p:pic>
    </p:spTree>
    <p:extLst>
      <p:ext uri="{BB962C8B-B14F-4D97-AF65-F5344CB8AC3E}">
        <p14:creationId xmlns:p14="http://schemas.microsoft.com/office/powerpoint/2010/main" val="1398515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pitchFamily="34" charset="0"/>
                <a:cs typeface="Arial" pitchFamily="34" charset="0"/>
              </a:rPr>
              <a:t>4. Dunes and </a:t>
            </a:r>
            <a:r>
              <a:rPr lang="en-US" sz="3200" dirty="0" smtClean="0">
                <a:latin typeface="Arial" pitchFamily="34" charset="0"/>
                <a:cs typeface="Arial" pitchFamily="34" charset="0"/>
              </a:rPr>
              <a:t>airflow</a:t>
            </a:r>
            <a:endParaRPr lang="ar-EG" sz="3200" dirty="0"/>
          </a:p>
        </p:txBody>
      </p:sp>
      <p:sp>
        <p:nvSpPr>
          <p:cNvPr id="3" name="Content Placeholder 2"/>
          <p:cNvSpPr>
            <a:spLocks noGrp="1"/>
          </p:cNvSpPr>
          <p:nvPr>
            <p:ph sz="half" idx="1"/>
          </p:nvPr>
        </p:nvSpPr>
        <p:spPr>
          <a:xfrm>
            <a:off x="990600" y="1268760"/>
            <a:ext cx="3771900" cy="5112568"/>
          </a:xfrm>
        </p:spPr>
        <p:txBody>
          <a:bodyPr/>
          <a:lstStyle/>
          <a:p>
            <a:pPr algn="l" rtl="0"/>
            <a:endParaRPr lang="en-US" sz="1800" b="1" dirty="0" smtClean="0">
              <a:solidFill>
                <a:schemeClr val="tx2"/>
              </a:solidFill>
              <a:latin typeface="Arial" pitchFamily="34" charset="0"/>
              <a:cs typeface="Arial" pitchFamily="34" charset="0"/>
            </a:endParaRPr>
          </a:p>
          <a:p>
            <a:pPr algn="l" rtl="0"/>
            <a:r>
              <a:rPr lang="en-US" sz="1800" b="1" dirty="0" smtClean="0">
                <a:solidFill>
                  <a:schemeClr val="tx2"/>
                </a:solidFill>
                <a:latin typeface="Arial" pitchFamily="34" charset="0"/>
                <a:cs typeface="Arial" pitchFamily="34" charset="0"/>
              </a:rPr>
              <a:t>Blowouts </a:t>
            </a:r>
            <a:r>
              <a:rPr lang="en-US" sz="1800" b="1" dirty="0">
                <a:solidFill>
                  <a:schemeClr val="tx2"/>
                </a:solidFill>
                <a:latin typeface="Arial" pitchFamily="34" charset="0"/>
                <a:cs typeface="Arial" pitchFamily="34" charset="0"/>
              </a:rPr>
              <a:t>are sandy </a:t>
            </a:r>
            <a:r>
              <a:rPr lang="en-US" sz="1800" b="1" dirty="0">
                <a:solidFill>
                  <a:schemeClr val="tx2"/>
                </a:solidFill>
                <a:latin typeface="Arial" pitchFamily="34" charset="0"/>
                <a:cs typeface="Arial" pitchFamily="34" charset="0"/>
                <a:hlinkClick r:id="rId2" tooltip="Depression (geology)"/>
              </a:rPr>
              <a:t>depressions</a:t>
            </a:r>
            <a:r>
              <a:rPr lang="en-US" sz="1800" b="1" dirty="0">
                <a:solidFill>
                  <a:schemeClr val="tx2"/>
                </a:solidFill>
                <a:latin typeface="Arial" pitchFamily="34" charset="0"/>
                <a:cs typeface="Arial" pitchFamily="34" charset="0"/>
              </a:rPr>
              <a:t> in a sand </a:t>
            </a:r>
            <a:r>
              <a:rPr lang="en-US" sz="1800" b="1" dirty="0">
                <a:solidFill>
                  <a:schemeClr val="tx2"/>
                </a:solidFill>
                <a:latin typeface="Arial" pitchFamily="34" charset="0"/>
                <a:cs typeface="Arial" pitchFamily="34" charset="0"/>
                <a:hlinkClick r:id="rId3" tooltip="Dune"/>
              </a:rPr>
              <a:t>dune</a:t>
            </a:r>
            <a:r>
              <a:rPr lang="en-US" sz="1800" b="1" dirty="0">
                <a:solidFill>
                  <a:schemeClr val="tx2"/>
                </a:solidFill>
                <a:latin typeface="Arial" pitchFamily="34" charset="0"/>
                <a:cs typeface="Arial" pitchFamily="34" charset="0"/>
              </a:rPr>
              <a:t> ecosystem (</a:t>
            </a:r>
            <a:r>
              <a:rPr lang="en-US" sz="1800" b="1" dirty="0" err="1">
                <a:solidFill>
                  <a:schemeClr val="tx2"/>
                </a:solidFill>
                <a:latin typeface="Arial" pitchFamily="34" charset="0"/>
                <a:cs typeface="Arial" pitchFamily="34" charset="0"/>
                <a:hlinkClick r:id="rId4" tooltip="Psammosere"/>
              </a:rPr>
              <a:t>psammosere</a:t>
            </a:r>
            <a:r>
              <a:rPr lang="en-US" sz="1800" b="1" dirty="0">
                <a:solidFill>
                  <a:schemeClr val="tx2"/>
                </a:solidFill>
                <a:latin typeface="Arial" pitchFamily="34" charset="0"/>
                <a:cs typeface="Arial" pitchFamily="34" charset="0"/>
              </a:rPr>
              <a:t>) caused by the removal of sediments by </a:t>
            </a:r>
            <a:r>
              <a:rPr lang="en-US" sz="1800" b="1" dirty="0">
                <a:solidFill>
                  <a:schemeClr val="tx2"/>
                </a:solidFill>
                <a:latin typeface="Arial" pitchFamily="34" charset="0"/>
                <a:cs typeface="Arial" pitchFamily="34" charset="0"/>
                <a:hlinkClick r:id="rId5" tooltip="Wind"/>
              </a:rPr>
              <a:t>wind</a:t>
            </a:r>
            <a:r>
              <a:rPr lang="en-US" sz="1800" b="1" dirty="0">
                <a:solidFill>
                  <a:schemeClr val="tx2"/>
                </a:solidFill>
                <a:latin typeface="Arial" pitchFamily="34" charset="0"/>
                <a:cs typeface="Arial" pitchFamily="34" charset="0"/>
              </a:rPr>
              <a:t>.</a:t>
            </a:r>
          </a:p>
          <a:p>
            <a:pPr algn="l" rtl="0"/>
            <a:r>
              <a:rPr lang="en-US" sz="1800" b="1" dirty="0">
                <a:solidFill>
                  <a:schemeClr val="tx2"/>
                </a:solidFill>
                <a:latin typeface="Arial" pitchFamily="34" charset="0"/>
                <a:cs typeface="Arial" pitchFamily="34" charset="0"/>
              </a:rPr>
              <a:t>Blowouts occur in partially vegetated </a:t>
            </a:r>
            <a:r>
              <a:rPr lang="en-US" sz="1800" b="1" dirty="0" err="1">
                <a:solidFill>
                  <a:schemeClr val="tx2"/>
                </a:solidFill>
                <a:latin typeface="Arial" pitchFamily="34" charset="0"/>
                <a:cs typeface="Arial" pitchFamily="34" charset="0"/>
                <a:hlinkClick r:id="rId3" tooltip="Dune"/>
              </a:rPr>
              <a:t>dunefields</a:t>
            </a:r>
            <a:r>
              <a:rPr lang="en-US" sz="1800" b="1" dirty="0">
                <a:solidFill>
                  <a:schemeClr val="tx2"/>
                </a:solidFill>
                <a:latin typeface="Arial" pitchFamily="34" charset="0"/>
                <a:cs typeface="Arial" pitchFamily="34" charset="0"/>
              </a:rPr>
              <a:t> or </a:t>
            </a:r>
            <a:r>
              <a:rPr lang="en-US" sz="1800" b="1" dirty="0" err="1">
                <a:solidFill>
                  <a:schemeClr val="tx2"/>
                </a:solidFill>
                <a:latin typeface="Arial" pitchFamily="34" charset="0"/>
                <a:cs typeface="Arial" pitchFamily="34" charset="0"/>
                <a:hlinkClick r:id="rId6" tooltip="Sandhill"/>
              </a:rPr>
              <a:t>sandhills</a:t>
            </a:r>
            <a:r>
              <a:rPr lang="en-US" sz="1800" b="1" dirty="0">
                <a:solidFill>
                  <a:schemeClr val="tx2"/>
                </a:solidFill>
                <a:latin typeface="Arial" pitchFamily="34" charset="0"/>
                <a:cs typeface="Arial" pitchFamily="34" charset="0"/>
              </a:rPr>
              <a:t>. A blowout forms when a patch of protective vegetation is lost, allowing strong winds to "blow out" sand and form a depression. Although they generally remain small, blowouts can expand to kilometers in size and up to around 70m in depth</a:t>
            </a:r>
          </a:p>
          <a:p>
            <a:pPr algn="l" rtl="0"/>
            <a:endParaRPr lang="ar-EG" sz="1800" b="1" dirty="0">
              <a:solidFill>
                <a:schemeClr val="tx2"/>
              </a:solidFill>
            </a:endParaRPr>
          </a:p>
        </p:txBody>
      </p:sp>
      <p:sp>
        <p:nvSpPr>
          <p:cNvPr id="5" name="Date Placeholder 4"/>
          <p:cNvSpPr>
            <a:spLocks noGrp="1"/>
          </p:cNvSpPr>
          <p:nvPr>
            <p:ph type="dt" sz="half" idx="10"/>
          </p:nvPr>
        </p:nvSpPr>
        <p:spPr/>
        <p:txBody>
          <a:bodyPr/>
          <a:lstStyle/>
          <a:p>
            <a:r>
              <a:rPr lang="en-US" dirty="0"/>
              <a:t>G336</a:t>
            </a:r>
          </a:p>
        </p:txBody>
      </p:sp>
      <p:sp>
        <p:nvSpPr>
          <p:cNvPr id="6" name="Footer Placeholder 5"/>
          <p:cNvSpPr>
            <a:spLocks noGrp="1"/>
          </p:cNvSpPr>
          <p:nvPr>
            <p:ph type="ftr" sz="quarter" idx="11"/>
          </p:nvPr>
        </p:nvSpPr>
        <p:spPr/>
        <p:txBody>
          <a:bodyPr/>
          <a:lstStyle/>
          <a:p>
            <a:r>
              <a:rPr lang="en-US" smtClean="0"/>
              <a:t>DSRG</a:t>
            </a:r>
            <a:endParaRPr lang="en-US" dirty="0"/>
          </a:p>
        </p:txBody>
      </p:sp>
      <p:pic>
        <p:nvPicPr>
          <p:cNvPr id="7" name="Picture 2"/>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914900" y="2073278"/>
            <a:ext cx="3771900" cy="297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181328" y="980728"/>
            <a:ext cx="4453463" cy="461665"/>
          </a:xfrm>
          <a:prstGeom prst="rect">
            <a:avLst/>
          </a:prstGeom>
        </p:spPr>
        <p:txBody>
          <a:bodyPr wrap="none">
            <a:spAutoFit/>
          </a:bodyPr>
          <a:lstStyle/>
          <a:p>
            <a:r>
              <a:rPr lang="en-US" sz="2400" b="1" dirty="0">
                <a:solidFill>
                  <a:srgbClr val="FF0000"/>
                </a:solidFill>
                <a:latin typeface="Arial" pitchFamily="34" charset="0"/>
                <a:cs typeface="Arial" pitchFamily="34" charset="0"/>
              </a:rPr>
              <a:t>Blowout and Pillar Formation</a:t>
            </a:r>
          </a:p>
        </p:txBody>
      </p:sp>
    </p:spTree>
    <p:extLst>
      <p:ext uri="{BB962C8B-B14F-4D97-AF65-F5344CB8AC3E}">
        <p14:creationId xmlns:p14="http://schemas.microsoft.com/office/powerpoint/2010/main" val="2153141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9" name="TextBox 8"/>
          <p:cNvSpPr txBox="1"/>
          <p:nvPr/>
        </p:nvSpPr>
        <p:spPr>
          <a:xfrm>
            <a:off x="899592" y="925149"/>
            <a:ext cx="4608512" cy="461665"/>
          </a:xfrm>
          <a:prstGeom prst="rect">
            <a:avLst/>
          </a:prstGeom>
          <a:noFill/>
        </p:spPr>
        <p:txBody>
          <a:bodyPr wrap="square" rtlCol="1">
            <a:spAutoFit/>
          </a:bodyPr>
          <a:lstStyle/>
          <a:p>
            <a:r>
              <a:rPr lang="en-US" sz="2400" b="1" dirty="0" smtClean="0">
                <a:solidFill>
                  <a:srgbClr val="FF0000"/>
                </a:solidFill>
                <a:latin typeface="Arial" pitchFamily="34" charset="0"/>
                <a:cs typeface="Arial" pitchFamily="34" charset="0"/>
              </a:rPr>
              <a:t>Blowout</a:t>
            </a:r>
            <a:endParaRPr lang="ar-EG" sz="2400" b="1" dirty="0">
              <a:solidFill>
                <a:srgbClr val="FF0000"/>
              </a:solidFill>
            </a:endParaRPr>
          </a:p>
        </p:txBody>
      </p:sp>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92" y="1688212"/>
            <a:ext cx="6696744" cy="410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663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82549"/>
            <a:ext cx="6686127" cy="52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315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990600"/>
            <a:ext cx="7901880" cy="5318720"/>
          </a:xfrm>
        </p:spPr>
        <p:txBody>
          <a:bodyPr/>
          <a:lstStyle/>
          <a:p>
            <a:pPr algn="l" rtl="0"/>
            <a:r>
              <a:rPr lang="en-US" b="1" dirty="0" smtClean="0">
                <a:solidFill>
                  <a:schemeClr val="tx2"/>
                </a:solidFill>
              </a:rPr>
              <a:t>Why </a:t>
            </a:r>
            <a:r>
              <a:rPr lang="en-US" b="1" dirty="0" err="1" smtClean="0">
                <a:solidFill>
                  <a:schemeClr val="tx2"/>
                </a:solidFill>
              </a:rPr>
              <a:t>aeolian</a:t>
            </a:r>
            <a:r>
              <a:rPr lang="en-US" b="1" dirty="0" smtClean="0">
                <a:solidFill>
                  <a:schemeClr val="tx2"/>
                </a:solidFill>
              </a:rPr>
              <a:t> accumulations are </a:t>
            </a:r>
            <a:r>
              <a:rPr lang="en-US" b="1" dirty="0">
                <a:solidFill>
                  <a:schemeClr val="tx2"/>
                </a:solidFill>
              </a:rPr>
              <a:t>important</a:t>
            </a:r>
            <a:r>
              <a:rPr lang="en-US" b="1" dirty="0" smtClean="0">
                <a:solidFill>
                  <a:schemeClr val="tx2"/>
                </a:solidFill>
              </a:rPr>
              <a:t>?</a:t>
            </a:r>
          </a:p>
          <a:p>
            <a:pPr algn="l" rtl="0"/>
            <a:endParaRPr lang="en-US" b="1" dirty="0">
              <a:solidFill>
                <a:schemeClr val="tx2"/>
              </a:solidFill>
            </a:endParaRPr>
          </a:p>
          <a:p>
            <a:pPr lvl="1" algn="l" rtl="0">
              <a:buFont typeface="Wingdings" pitchFamily="2" charset="2"/>
              <a:buChar char="Ø"/>
            </a:pPr>
            <a:r>
              <a:rPr lang="en-US" sz="2000" dirty="0" smtClean="0"/>
              <a:t>The wind is an important geomorphic agent wherever it is sufficient to surmount any surface stabilization.</a:t>
            </a:r>
          </a:p>
          <a:p>
            <a:pPr lvl="1" algn="l" rtl="0">
              <a:buFont typeface="Wingdings" pitchFamily="2" charset="2"/>
              <a:buChar char="Ø"/>
            </a:pPr>
            <a:endParaRPr lang="en-US" sz="2000" dirty="0"/>
          </a:p>
          <a:p>
            <a:pPr lvl="1" algn="l" rtl="0">
              <a:buFont typeface="Wingdings" pitchFamily="2" charset="2"/>
              <a:buChar char="Ø"/>
            </a:pPr>
            <a:r>
              <a:rPr lang="en-US" sz="2000" dirty="0" smtClean="0"/>
              <a:t>Because of their sensitivity to climatic change, </a:t>
            </a:r>
            <a:r>
              <a:rPr lang="en-US" sz="2000" dirty="0" err="1" smtClean="0"/>
              <a:t>aeolian</a:t>
            </a:r>
            <a:r>
              <a:rPr lang="en-US" sz="2000" dirty="0" smtClean="0"/>
              <a:t> accumulations have long been used to extract </a:t>
            </a:r>
            <a:r>
              <a:rPr lang="en-US" sz="2000" dirty="0" err="1" smtClean="0"/>
              <a:t>palaeoclimatic</a:t>
            </a:r>
            <a:r>
              <a:rPr lang="en-US" sz="2000" dirty="0" smtClean="0"/>
              <a:t> information.</a:t>
            </a:r>
          </a:p>
          <a:p>
            <a:pPr lvl="1" algn="l" rtl="0">
              <a:buFont typeface="Wingdings" pitchFamily="2" charset="2"/>
              <a:buChar char="Ø"/>
            </a:pPr>
            <a:endParaRPr lang="en-US" sz="2000" dirty="0" smtClean="0"/>
          </a:p>
          <a:p>
            <a:pPr lvl="1" algn="l" rtl="0">
              <a:buFont typeface="Wingdings" pitchFamily="2" charset="2"/>
              <a:buChar char="Ø"/>
            </a:pPr>
            <a:r>
              <a:rPr lang="en-US" sz="2000" dirty="0" smtClean="0"/>
              <a:t>Desertification has become prominent today both in science and in public eye because of its impact on human life and as a barometer for changing global climatic conditions e.g. (</a:t>
            </a:r>
            <a:r>
              <a:rPr lang="en-US" sz="2000" dirty="0" err="1" smtClean="0"/>
              <a:t>Mainguet</a:t>
            </a:r>
            <a:r>
              <a:rPr lang="en-US" sz="2000" dirty="0" smtClean="0"/>
              <a:t>, 1991).</a:t>
            </a:r>
          </a:p>
          <a:p>
            <a:pPr lvl="1" algn="l" rtl="0">
              <a:buFont typeface="Wingdings" pitchFamily="2" charset="2"/>
              <a:buChar char="Ø"/>
            </a:pPr>
            <a:endParaRPr lang="en-US" sz="2000" dirty="0" smtClean="0"/>
          </a:p>
          <a:p>
            <a:pPr algn="l"/>
            <a:endParaRPr lang="ar-EG" dirty="0"/>
          </a:p>
        </p:txBody>
      </p:sp>
      <p:sp>
        <p:nvSpPr>
          <p:cNvPr id="3" name="Title 2"/>
          <p:cNvSpPr>
            <a:spLocks noGrp="1"/>
          </p:cNvSpPr>
          <p:nvPr>
            <p:ph type="title"/>
          </p:nvPr>
        </p:nvSpPr>
        <p:spPr/>
        <p:txBody>
          <a:bodyPr/>
          <a:lstStyle/>
          <a:p>
            <a:r>
              <a:rPr lang="en-US" sz="3200" dirty="0" smtClean="0">
                <a:latin typeface="Arial" pitchFamily="34" charset="0"/>
                <a:cs typeface="Arial" pitchFamily="34" charset="0"/>
              </a:rPr>
              <a:t>Introduction</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Tree>
    <p:extLst>
      <p:ext uri="{BB962C8B-B14F-4D97-AF65-F5344CB8AC3E}">
        <p14:creationId xmlns:p14="http://schemas.microsoft.com/office/powerpoint/2010/main" val="4240392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246712"/>
          </a:xfrm>
        </p:spPr>
        <p:txBody>
          <a:bodyPr/>
          <a:lstStyle/>
          <a:p>
            <a:pPr marL="0" indent="0" algn="l" rtl="0">
              <a:lnSpc>
                <a:spcPct val="90000"/>
              </a:lnSpc>
              <a:buNone/>
            </a:pPr>
            <a:r>
              <a:rPr lang="en-US" sz="2400" b="1" dirty="0" smtClean="0">
                <a:solidFill>
                  <a:srgbClr val="FF0000"/>
                </a:solidFill>
                <a:latin typeface="Arial" pitchFamily="34" charset="0"/>
                <a:cs typeface="Arial" pitchFamily="34" charset="0"/>
              </a:rPr>
              <a:t>Dunes</a:t>
            </a:r>
          </a:p>
          <a:p>
            <a:pPr marL="0" indent="0" algn="l" rtl="0">
              <a:lnSpc>
                <a:spcPct val="90000"/>
              </a:lnSpc>
              <a:buNone/>
            </a:pPr>
            <a:endParaRPr lang="en-US" sz="2400" b="1" dirty="0" smtClean="0">
              <a:solidFill>
                <a:schemeClr val="tx2"/>
              </a:solidFill>
              <a:latin typeface="Arial" pitchFamily="34" charset="0"/>
              <a:cs typeface="Arial" pitchFamily="34" charset="0"/>
            </a:endParaRPr>
          </a:p>
          <a:p>
            <a:pPr algn="l" rtl="0">
              <a:lnSpc>
                <a:spcPct val="90000"/>
              </a:lnSpc>
            </a:pPr>
            <a:r>
              <a:rPr lang="en-US" b="1" dirty="0">
                <a:solidFill>
                  <a:schemeClr val="tx2"/>
                </a:solidFill>
                <a:latin typeface="Arial" pitchFamily="34" charset="0"/>
                <a:cs typeface="Arial" pitchFamily="34" charset="0"/>
              </a:rPr>
              <a:t>Ripples, dunes </a:t>
            </a:r>
          </a:p>
          <a:p>
            <a:pPr lvl="1" algn="l" rtl="0">
              <a:lnSpc>
                <a:spcPct val="90000"/>
              </a:lnSpc>
            </a:pPr>
            <a:r>
              <a:rPr lang="en-US" dirty="0">
                <a:latin typeface="Arial" pitchFamily="34" charset="0"/>
                <a:cs typeface="Arial" pitchFamily="34" charset="0"/>
              </a:rPr>
              <a:t>Cross-beds</a:t>
            </a:r>
          </a:p>
          <a:p>
            <a:pPr algn="l" rtl="0">
              <a:lnSpc>
                <a:spcPct val="90000"/>
              </a:lnSpc>
            </a:pPr>
            <a:r>
              <a:rPr lang="en-US" b="1" dirty="0" err="1">
                <a:solidFill>
                  <a:schemeClr val="tx2"/>
                </a:solidFill>
                <a:latin typeface="Arial" pitchFamily="34" charset="0"/>
                <a:cs typeface="Arial" pitchFamily="34" charset="0"/>
              </a:rPr>
              <a:t>Draas</a:t>
            </a:r>
            <a:endParaRPr lang="en-US" b="1" dirty="0">
              <a:solidFill>
                <a:schemeClr val="tx2"/>
              </a:solidFill>
              <a:latin typeface="Arial" pitchFamily="34" charset="0"/>
              <a:cs typeface="Arial" pitchFamily="34" charset="0"/>
            </a:endParaRPr>
          </a:p>
          <a:p>
            <a:pPr lvl="1" algn="l" rtl="0">
              <a:lnSpc>
                <a:spcPct val="90000"/>
              </a:lnSpc>
            </a:pPr>
            <a:r>
              <a:rPr lang="en-US" dirty="0">
                <a:latin typeface="Arial" pitchFamily="34" charset="0"/>
                <a:cs typeface="Arial" pitchFamily="34" charset="0"/>
              </a:rPr>
              <a:t>HUGE! </a:t>
            </a:r>
          </a:p>
          <a:p>
            <a:pPr lvl="1" algn="l" rtl="0">
              <a:lnSpc>
                <a:spcPct val="90000"/>
              </a:lnSpc>
            </a:pPr>
            <a:r>
              <a:rPr lang="en-US" dirty="0">
                <a:latin typeface="Arial" pitchFamily="34" charset="0"/>
                <a:cs typeface="Arial" pitchFamily="34" charset="0"/>
              </a:rPr>
              <a:t> </a:t>
            </a:r>
            <a:r>
              <a:rPr lang="en-US" dirty="0">
                <a:latin typeface="Arial" pitchFamily="34" charset="0"/>
                <a:cs typeface="Arial" pitchFamily="34" charset="0"/>
                <a:sym typeface="Symbol" pitchFamily="18" charset="2"/>
              </a:rPr>
              <a:t></a:t>
            </a:r>
            <a:r>
              <a:rPr lang="en-US" dirty="0">
                <a:latin typeface="Arial" pitchFamily="34" charset="0"/>
                <a:cs typeface="Arial" pitchFamily="34" charset="0"/>
              </a:rPr>
              <a:t> up to 5.5 km; </a:t>
            </a:r>
          </a:p>
          <a:p>
            <a:pPr lvl="1" algn="l" rtl="0">
              <a:lnSpc>
                <a:spcPct val="90000"/>
              </a:lnSpc>
            </a:pPr>
            <a:r>
              <a:rPr lang="en-US" dirty="0">
                <a:latin typeface="Arial" pitchFamily="34" charset="0"/>
                <a:cs typeface="Arial" pitchFamily="34" charset="0"/>
              </a:rPr>
              <a:t>h &gt;0.4 km</a:t>
            </a:r>
          </a:p>
          <a:p>
            <a:pPr algn="l" rtl="0">
              <a:lnSpc>
                <a:spcPct val="90000"/>
              </a:lnSpc>
            </a:pPr>
            <a:r>
              <a:rPr lang="en-US" b="1" dirty="0">
                <a:solidFill>
                  <a:schemeClr val="tx2"/>
                </a:solidFill>
                <a:latin typeface="Arial" pitchFamily="34" charset="0"/>
                <a:cs typeface="Arial" pitchFamily="34" charset="0"/>
              </a:rPr>
              <a:t>Controls</a:t>
            </a:r>
          </a:p>
          <a:p>
            <a:pPr lvl="1" algn="l" rtl="0">
              <a:lnSpc>
                <a:spcPct val="90000"/>
              </a:lnSpc>
            </a:pPr>
            <a:r>
              <a:rPr lang="en-US" dirty="0">
                <a:latin typeface="Arial" pitchFamily="34" charset="0"/>
                <a:cs typeface="Arial" pitchFamily="34" charset="0"/>
              </a:rPr>
              <a:t>as wind V increases, </a:t>
            </a:r>
            <a:r>
              <a:rPr lang="en-US" dirty="0">
                <a:latin typeface="Arial" pitchFamily="34" charset="0"/>
                <a:cs typeface="Arial" pitchFamily="34" charset="0"/>
                <a:sym typeface="Symbol" pitchFamily="18" charset="2"/>
              </a:rPr>
              <a:t></a:t>
            </a:r>
            <a:r>
              <a:rPr lang="en-US" dirty="0">
                <a:latin typeface="Arial" pitchFamily="34" charset="0"/>
                <a:cs typeface="Arial" pitchFamily="34" charset="0"/>
              </a:rPr>
              <a:t> lengthens (smear out)</a:t>
            </a:r>
          </a:p>
          <a:p>
            <a:pPr lvl="1" algn="l" rtl="0">
              <a:lnSpc>
                <a:spcPct val="90000"/>
              </a:lnSpc>
            </a:pPr>
            <a:r>
              <a:rPr lang="en-US" dirty="0">
                <a:latin typeface="Arial" pitchFamily="34" charset="0"/>
                <a:cs typeface="Arial" pitchFamily="34" charset="0"/>
              </a:rPr>
              <a:t>as grain size increases, height goes up (piles up)</a:t>
            </a: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50208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246712"/>
          </a:xfrm>
        </p:spPr>
        <p:txBody>
          <a:bodyPr/>
          <a:lstStyle/>
          <a:p>
            <a:pPr marL="0" indent="0" algn="l" rtl="0">
              <a:lnSpc>
                <a:spcPct val="90000"/>
              </a:lnSpc>
              <a:buNone/>
            </a:pPr>
            <a:r>
              <a:rPr lang="en-US" sz="2400" b="1" dirty="0" smtClean="0">
                <a:solidFill>
                  <a:srgbClr val="FF0000"/>
                </a:solidFill>
                <a:latin typeface="Arial" pitchFamily="34" charset="0"/>
                <a:cs typeface="Arial" pitchFamily="34" charset="0"/>
              </a:rPr>
              <a:t>Dune Types</a:t>
            </a:r>
          </a:p>
          <a:p>
            <a:pPr marL="0" indent="0" algn="l" rtl="0">
              <a:lnSpc>
                <a:spcPct val="90000"/>
              </a:lnSpc>
              <a:buNone/>
            </a:pPr>
            <a:endParaRPr lang="en-US" sz="2400" b="1" dirty="0" smtClean="0">
              <a:solidFill>
                <a:schemeClr val="tx2"/>
              </a:solidFill>
              <a:latin typeface="Arial" pitchFamily="34" charset="0"/>
              <a:cs typeface="Arial" pitchFamily="34" charset="0"/>
            </a:endParaRPr>
          </a:p>
          <a:p>
            <a:pPr algn="l" rtl="0"/>
            <a:r>
              <a:rPr lang="en-US" b="1" dirty="0" smtClean="0">
                <a:solidFill>
                  <a:schemeClr val="tx2"/>
                </a:solidFill>
              </a:rPr>
              <a:t>Classified </a:t>
            </a:r>
            <a:r>
              <a:rPr lang="en-US" b="1" dirty="0">
                <a:solidFill>
                  <a:schemeClr val="tx2"/>
                </a:solidFill>
              </a:rPr>
              <a:t>by patterns formed by slip faces (lee)</a:t>
            </a:r>
          </a:p>
          <a:p>
            <a:pPr lvl="1" algn="l" rtl="0"/>
            <a:r>
              <a:rPr lang="en-US" b="1" dirty="0">
                <a:solidFill>
                  <a:schemeClr val="tx2"/>
                </a:solidFill>
              </a:rPr>
              <a:t>Different patterns due to different # wind directions</a:t>
            </a: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951202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1516" y="1845405"/>
            <a:ext cx="6754368" cy="342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99592" y="5589240"/>
            <a:ext cx="7344816" cy="646331"/>
          </a:xfrm>
          <a:prstGeom prst="rect">
            <a:avLst/>
          </a:prstGeom>
        </p:spPr>
        <p:txBody>
          <a:bodyPr wrap="square">
            <a:spAutoFit/>
          </a:bodyPr>
          <a:lstStyle/>
          <a:p>
            <a:r>
              <a:rPr lang="en-US" dirty="0" err="1">
                <a:solidFill>
                  <a:schemeClr val="tx2"/>
                </a:solidFill>
              </a:rPr>
              <a:t>Barchan</a:t>
            </a:r>
            <a:r>
              <a:rPr lang="en-US" dirty="0">
                <a:solidFill>
                  <a:schemeClr val="tx2"/>
                </a:solidFill>
              </a:rPr>
              <a:t> Dunes form when there is limited sand.</a:t>
            </a:r>
          </a:p>
          <a:p>
            <a:r>
              <a:rPr lang="en-US" dirty="0">
                <a:solidFill>
                  <a:schemeClr val="tx2"/>
                </a:solidFill>
              </a:rPr>
              <a:t>Parabolic Dunes require abundant sand and strong wind!</a:t>
            </a:r>
          </a:p>
        </p:txBody>
      </p:sp>
    </p:spTree>
    <p:extLst>
      <p:ext uri="{BB962C8B-B14F-4D97-AF65-F5344CB8AC3E}">
        <p14:creationId xmlns:p14="http://schemas.microsoft.com/office/powerpoint/2010/main" val="4159180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4598640"/>
          </a:xfrm>
        </p:spPr>
        <p:txBody>
          <a:bodyPr/>
          <a:lstStyle/>
          <a:p>
            <a:pPr marL="0" indent="0" algn="l" rtl="0">
              <a:buNone/>
            </a:pPr>
            <a:r>
              <a:rPr lang="en-US" b="1" dirty="0" err="1" smtClean="0">
                <a:solidFill>
                  <a:srgbClr val="FF0000"/>
                </a:solidFill>
                <a:latin typeface="Arial" pitchFamily="34" charset="0"/>
                <a:cs typeface="Arial" pitchFamily="34" charset="0"/>
              </a:rPr>
              <a:t>Crescentic</a:t>
            </a:r>
            <a:endParaRPr lang="en-US" b="1" dirty="0">
              <a:solidFill>
                <a:srgbClr val="FF0000"/>
              </a:solidFill>
              <a:latin typeface="Arial" pitchFamily="34" charset="0"/>
              <a:cs typeface="Arial" pitchFamily="34" charset="0"/>
            </a:endParaRPr>
          </a:p>
          <a:p>
            <a:pPr algn="l" rtl="0"/>
            <a:r>
              <a:rPr lang="en-US" sz="2000" b="1" dirty="0">
                <a:solidFill>
                  <a:schemeClr val="tx2"/>
                </a:solidFill>
                <a:latin typeface="Arial" pitchFamily="34" charset="0"/>
                <a:cs typeface="Arial" pitchFamily="34" charset="0"/>
              </a:rPr>
              <a:t>Crescent-shaped mounds are generally wider than they are long. The </a:t>
            </a:r>
            <a:r>
              <a:rPr lang="en-US" sz="2000" b="1" dirty="0" err="1">
                <a:solidFill>
                  <a:schemeClr val="tx2"/>
                </a:solidFill>
                <a:latin typeface="Arial" pitchFamily="34" charset="0"/>
                <a:cs typeface="Arial" pitchFamily="34" charset="0"/>
              </a:rPr>
              <a:t>slipfaces</a:t>
            </a:r>
            <a:r>
              <a:rPr lang="en-US" sz="2000" b="1" dirty="0">
                <a:solidFill>
                  <a:schemeClr val="tx2"/>
                </a:solidFill>
                <a:latin typeface="Arial" pitchFamily="34" charset="0"/>
                <a:cs typeface="Arial" pitchFamily="34" charset="0"/>
              </a:rPr>
              <a:t> are on the concave sides of the dunes. These dunes form under winds that blow consistently from one direction, and they also are known as </a:t>
            </a:r>
            <a:r>
              <a:rPr lang="en-US" sz="2000" b="1" dirty="0">
                <a:solidFill>
                  <a:schemeClr val="tx2"/>
                </a:solidFill>
                <a:latin typeface="Arial" pitchFamily="34" charset="0"/>
                <a:cs typeface="Arial" pitchFamily="34" charset="0"/>
                <a:hlinkClick r:id="rId2" tooltip="Barchan"/>
              </a:rPr>
              <a:t>barchans</a:t>
            </a:r>
            <a:r>
              <a:rPr lang="en-US" sz="2000" b="1" dirty="0">
                <a:solidFill>
                  <a:schemeClr val="tx2"/>
                </a:solidFill>
                <a:latin typeface="Arial" pitchFamily="34" charset="0"/>
                <a:cs typeface="Arial" pitchFamily="34" charset="0"/>
              </a:rPr>
              <a:t>, or transverse dunes. Some types of </a:t>
            </a:r>
            <a:r>
              <a:rPr lang="en-US" sz="2000" b="1" dirty="0" err="1">
                <a:solidFill>
                  <a:schemeClr val="tx2"/>
                </a:solidFill>
                <a:latin typeface="Arial" pitchFamily="34" charset="0"/>
                <a:cs typeface="Arial" pitchFamily="34" charset="0"/>
              </a:rPr>
              <a:t>crescentic</a:t>
            </a:r>
            <a:r>
              <a:rPr lang="en-US" sz="2000" b="1" dirty="0">
                <a:solidFill>
                  <a:schemeClr val="tx2"/>
                </a:solidFill>
                <a:latin typeface="Arial" pitchFamily="34" charset="0"/>
                <a:cs typeface="Arial" pitchFamily="34" charset="0"/>
              </a:rPr>
              <a:t> dunes move more quickly over </a:t>
            </a:r>
            <a:r>
              <a:rPr lang="en-US" sz="2000" b="1" dirty="0">
                <a:solidFill>
                  <a:schemeClr val="tx2"/>
                </a:solidFill>
                <a:latin typeface="Arial" pitchFamily="34" charset="0"/>
                <a:cs typeface="Arial" pitchFamily="34" charset="0"/>
                <a:hlinkClick r:id="rId3" tooltip="Desert"/>
              </a:rPr>
              <a:t>desert</a:t>
            </a:r>
            <a:r>
              <a:rPr lang="en-US" sz="2000" b="1" dirty="0">
                <a:solidFill>
                  <a:schemeClr val="tx2"/>
                </a:solidFill>
                <a:latin typeface="Arial" pitchFamily="34" charset="0"/>
                <a:cs typeface="Arial" pitchFamily="34" charset="0"/>
              </a:rPr>
              <a:t> surfaces than any other type of dune. A group of dunes moved more than 100 </a:t>
            </a:r>
            <a:r>
              <a:rPr lang="en-US" sz="2000" b="1" dirty="0" err="1">
                <a:solidFill>
                  <a:schemeClr val="tx2"/>
                </a:solidFill>
                <a:latin typeface="Arial" pitchFamily="34" charset="0"/>
                <a:cs typeface="Arial" pitchFamily="34" charset="0"/>
              </a:rPr>
              <a:t>metres</a:t>
            </a:r>
            <a:r>
              <a:rPr lang="en-US" sz="2000" b="1" dirty="0">
                <a:solidFill>
                  <a:schemeClr val="tx2"/>
                </a:solidFill>
                <a:latin typeface="Arial" pitchFamily="34" charset="0"/>
                <a:cs typeface="Arial" pitchFamily="34" charset="0"/>
              </a:rPr>
              <a:t> per year between 1954 and 1959 in the </a:t>
            </a:r>
            <a:r>
              <a:rPr lang="en-US" sz="2000" b="1" dirty="0">
                <a:solidFill>
                  <a:schemeClr val="tx2"/>
                </a:solidFill>
                <a:latin typeface="Arial" pitchFamily="34" charset="0"/>
                <a:cs typeface="Arial" pitchFamily="34" charset="0"/>
                <a:hlinkClick r:id="rId4" tooltip="People's Republic of China"/>
              </a:rPr>
              <a:t>China</a:t>
            </a:r>
            <a:r>
              <a:rPr lang="en-US" sz="2000" b="1" dirty="0">
                <a:solidFill>
                  <a:schemeClr val="tx2"/>
                </a:solidFill>
                <a:latin typeface="Arial" pitchFamily="34" charset="0"/>
                <a:cs typeface="Arial" pitchFamily="34" charset="0"/>
              </a:rPr>
              <a:t>'s </a:t>
            </a:r>
            <a:r>
              <a:rPr lang="en-US" sz="2000" b="1" dirty="0">
                <a:solidFill>
                  <a:schemeClr val="tx2"/>
                </a:solidFill>
                <a:latin typeface="Arial" pitchFamily="34" charset="0"/>
                <a:cs typeface="Arial" pitchFamily="34" charset="0"/>
                <a:hlinkClick r:id="rId5" tooltip="Ningxia Province"/>
              </a:rPr>
              <a:t>Ningxia Province</a:t>
            </a:r>
            <a:r>
              <a:rPr lang="en-US" sz="2000" b="1" dirty="0">
                <a:solidFill>
                  <a:schemeClr val="tx2"/>
                </a:solidFill>
                <a:latin typeface="Arial" pitchFamily="34" charset="0"/>
                <a:cs typeface="Arial" pitchFamily="34" charset="0"/>
              </a:rPr>
              <a:t>, and similar speeds have been recorded in the Western Desert of </a:t>
            </a:r>
            <a:r>
              <a:rPr lang="en-US" sz="2000" b="1" dirty="0">
                <a:solidFill>
                  <a:schemeClr val="tx2"/>
                </a:solidFill>
                <a:latin typeface="Arial" pitchFamily="34" charset="0"/>
                <a:cs typeface="Arial" pitchFamily="34" charset="0"/>
                <a:hlinkClick r:id="rId6" tooltip="Egypt"/>
              </a:rPr>
              <a:t>Egypt</a:t>
            </a:r>
            <a:r>
              <a:rPr lang="en-US" sz="2000" b="1" dirty="0">
                <a:solidFill>
                  <a:schemeClr val="tx2"/>
                </a:solidFill>
                <a:latin typeface="Arial" pitchFamily="34" charset="0"/>
                <a:cs typeface="Arial" pitchFamily="34" charset="0"/>
              </a:rPr>
              <a:t>. The largest </a:t>
            </a:r>
            <a:r>
              <a:rPr lang="en-US" sz="2000" b="1" dirty="0" err="1">
                <a:solidFill>
                  <a:schemeClr val="tx2"/>
                </a:solidFill>
                <a:latin typeface="Arial" pitchFamily="34" charset="0"/>
                <a:cs typeface="Arial" pitchFamily="34" charset="0"/>
              </a:rPr>
              <a:t>crescentic</a:t>
            </a:r>
            <a:r>
              <a:rPr lang="en-US" sz="2000" b="1" dirty="0">
                <a:solidFill>
                  <a:schemeClr val="tx2"/>
                </a:solidFill>
                <a:latin typeface="Arial" pitchFamily="34" charset="0"/>
                <a:cs typeface="Arial" pitchFamily="34" charset="0"/>
              </a:rPr>
              <a:t> dunes on Earth, with mean crest-to-crest widths of more than 3 </a:t>
            </a:r>
            <a:r>
              <a:rPr lang="en-US" sz="2000" b="1" dirty="0" smtClean="0">
                <a:solidFill>
                  <a:schemeClr val="tx2"/>
                </a:solidFill>
                <a:latin typeface="Arial" pitchFamily="34" charset="0"/>
                <a:cs typeface="Arial" pitchFamily="34" charset="0"/>
              </a:rPr>
              <a:t>kilometers, </a:t>
            </a:r>
            <a:r>
              <a:rPr lang="en-US" sz="2000" b="1" dirty="0">
                <a:solidFill>
                  <a:schemeClr val="tx2"/>
                </a:solidFill>
                <a:latin typeface="Arial" pitchFamily="34" charset="0"/>
                <a:cs typeface="Arial" pitchFamily="34" charset="0"/>
              </a:rPr>
              <a:t>are in China's </a:t>
            </a:r>
            <a:r>
              <a:rPr lang="en-US" sz="2000" b="1" dirty="0" err="1">
                <a:solidFill>
                  <a:schemeClr val="tx2"/>
                </a:solidFill>
                <a:latin typeface="Arial" pitchFamily="34" charset="0"/>
                <a:cs typeface="Arial" pitchFamily="34" charset="0"/>
                <a:hlinkClick r:id="rId7" tooltip="Taklamakan"/>
              </a:rPr>
              <a:t>Taklamakan</a:t>
            </a:r>
            <a:r>
              <a:rPr lang="en-US" sz="2000" b="1" dirty="0">
                <a:solidFill>
                  <a:schemeClr val="tx2"/>
                </a:solidFill>
                <a:latin typeface="Arial" pitchFamily="34" charset="0"/>
                <a:cs typeface="Arial" pitchFamily="34" charset="0"/>
              </a:rPr>
              <a:t> Desert.</a:t>
            </a:r>
          </a:p>
          <a:p>
            <a:pPr marL="0" indent="0" algn="l" rtl="0">
              <a:lnSpc>
                <a:spcPct val="90000"/>
              </a:lnSpc>
              <a:buNone/>
            </a:pPr>
            <a:endParaRPr lang="en-US" sz="2400" b="1" dirty="0" smtClean="0">
              <a:solidFill>
                <a:srgbClr val="FF0000"/>
              </a:solidFill>
              <a:latin typeface="Arial" pitchFamily="34" charset="0"/>
              <a:cs typeface="Arial" pitchFamily="34" charset="0"/>
            </a:endParaRPr>
          </a:p>
          <a:p>
            <a:pPr marL="0" indent="0" algn="l" rtl="0">
              <a:lnSpc>
                <a:spcPct val="90000"/>
              </a:lnSpc>
              <a:buNone/>
            </a:pPr>
            <a:endParaRPr lang="en-US" sz="24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99471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4598640"/>
          </a:xfrm>
        </p:spPr>
        <p:txBody>
          <a:bodyPr/>
          <a:lstStyle/>
          <a:p>
            <a:pPr marL="0" indent="0" algn="l" rtl="0">
              <a:buNone/>
            </a:pPr>
            <a:r>
              <a:rPr lang="en-US" b="1" dirty="0" err="1" smtClean="0">
                <a:solidFill>
                  <a:srgbClr val="FF0000"/>
                </a:solidFill>
                <a:latin typeface="Arial" pitchFamily="34" charset="0"/>
                <a:cs typeface="Arial" pitchFamily="34" charset="0"/>
              </a:rPr>
              <a:t>Crescentic</a:t>
            </a:r>
            <a:endParaRPr lang="en-US" b="1" dirty="0">
              <a:solidFill>
                <a:srgbClr val="FF0000"/>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a:p>
            <a:pPr marL="0" indent="0" algn="l" rtl="0">
              <a:lnSpc>
                <a:spcPct val="90000"/>
              </a:lnSpc>
              <a:buNone/>
            </a:pPr>
            <a:endParaRPr lang="en-US" sz="24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56792"/>
            <a:ext cx="5544616" cy="415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97714" y="5949280"/>
            <a:ext cx="5148572" cy="369332"/>
          </a:xfrm>
          <a:prstGeom prst="rect">
            <a:avLst/>
          </a:prstGeom>
          <a:noFill/>
        </p:spPr>
        <p:txBody>
          <a:bodyPr wrap="square" rtlCol="1">
            <a:spAutoFit/>
          </a:bodyPr>
          <a:lstStyle/>
          <a:p>
            <a:r>
              <a:rPr lang="fr-FR" b="1" dirty="0" err="1" smtClean="0">
                <a:solidFill>
                  <a:srgbClr val="FF0000"/>
                </a:solidFill>
                <a:latin typeface="Arial" pitchFamily="34" charset="0"/>
                <a:cs typeface="Arial" pitchFamily="34" charset="0"/>
              </a:rPr>
              <a:t>Barchan</a:t>
            </a:r>
            <a:r>
              <a:rPr lang="fr-FR" b="1" dirty="0" smtClean="0">
                <a:solidFill>
                  <a:srgbClr val="FF0000"/>
                </a:solidFill>
                <a:latin typeface="Arial" pitchFamily="34" charset="0"/>
                <a:cs typeface="Arial" pitchFamily="34" charset="0"/>
              </a:rPr>
              <a:t> Dune, Namib </a:t>
            </a:r>
            <a:r>
              <a:rPr lang="fr-FR" b="1" dirty="0" err="1" smtClean="0">
                <a:solidFill>
                  <a:srgbClr val="FF0000"/>
                </a:solidFill>
                <a:latin typeface="Arial" pitchFamily="34" charset="0"/>
                <a:cs typeface="Arial" pitchFamily="34" charset="0"/>
              </a:rPr>
              <a:t>Desert</a:t>
            </a:r>
            <a:endParaRPr lang="ar-EG"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76723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2510408"/>
          </a:xfrm>
        </p:spPr>
        <p:txBody>
          <a:bodyPr/>
          <a:lstStyle/>
          <a:p>
            <a:pPr marL="0" indent="0" algn="l" rtl="0">
              <a:lnSpc>
                <a:spcPct val="90000"/>
              </a:lnSpc>
              <a:buNone/>
            </a:pPr>
            <a:r>
              <a:rPr lang="en-US" sz="2400" b="1" dirty="0" smtClean="0">
                <a:solidFill>
                  <a:srgbClr val="FF0000"/>
                </a:solidFill>
                <a:latin typeface="Arial" pitchFamily="34" charset="0"/>
                <a:cs typeface="Arial" pitchFamily="34" charset="0"/>
              </a:rPr>
              <a:t>Linear Dune</a:t>
            </a:r>
          </a:p>
          <a:p>
            <a:pPr algn="l" rtl="0"/>
            <a:r>
              <a:rPr lang="en-US" sz="1600" b="1" dirty="0">
                <a:solidFill>
                  <a:schemeClr val="tx2"/>
                </a:solidFill>
                <a:latin typeface="Arial" pitchFamily="34" charset="0"/>
                <a:cs typeface="Arial" pitchFamily="34" charset="0"/>
              </a:rPr>
              <a:t>Straight or slightly sinuous sand ridges typically much longer than they are wide are known as linear dunes. They may be more than 160 </a:t>
            </a:r>
            <a:r>
              <a:rPr lang="en-US" sz="1600" b="1" dirty="0" smtClean="0">
                <a:solidFill>
                  <a:schemeClr val="tx2"/>
                </a:solidFill>
                <a:latin typeface="Arial" pitchFamily="34" charset="0"/>
                <a:cs typeface="Arial" pitchFamily="34" charset="0"/>
              </a:rPr>
              <a:t>kilometers </a:t>
            </a:r>
            <a:r>
              <a:rPr lang="en-US" sz="1600" b="1" dirty="0">
                <a:solidFill>
                  <a:schemeClr val="tx2"/>
                </a:solidFill>
                <a:latin typeface="Arial" pitchFamily="34" charset="0"/>
                <a:cs typeface="Arial" pitchFamily="34" charset="0"/>
              </a:rPr>
              <a:t>(99 mi) long. Some linear dunes merge to form Y-shaped compound dunes. Many form in bidirectional wind regimes. The long axes of these dunes extend in the resultant direction of sand movement.</a:t>
            </a:r>
            <a:endParaRPr lang="en-US" sz="16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841195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2510408"/>
          </a:xfrm>
        </p:spPr>
        <p:txBody>
          <a:bodyPr/>
          <a:lstStyle/>
          <a:p>
            <a:pPr marL="0" indent="0" algn="l" rtl="0">
              <a:lnSpc>
                <a:spcPct val="90000"/>
              </a:lnSpc>
              <a:buNone/>
            </a:pPr>
            <a:r>
              <a:rPr lang="en-US" sz="2400" b="1" dirty="0" smtClean="0">
                <a:solidFill>
                  <a:srgbClr val="FF0000"/>
                </a:solidFill>
                <a:latin typeface="Arial" pitchFamily="34" charset="0"/>
                <a:cs typeface="Arial" pitchFamily="34" charset="0"/>
              </a:rPr>
              <a:t>Dome Dune</a:t>
            </a:r>
          </a:p>
          <a:p>
            <a:pPr algn="l" rtl="0"/>
            <a:r>
              <a:rPr lang="en-US" sz="2000" b="1" dirty="0" smtClean="0">
                <a:solidFill>
                  <a:schemeClr val="tx2"/>
                </a:solidFill>
                <a:latin typeface="Arial" pitchFamily="34" charset="0"/>
                <a:cs typeface="Arial" pitchFamily="34" charset="0"/>
              </a:rPr>
              <a:t>Oval </a:t>
            </a:r>
            <a:r>
              <a:rPr lang="en-US" sz="2000" b="1" dirty="0">
                <a:solidFill>
                  <a:schemeClr val="tx2"/>
                </a:solidFill>
                <a:latin typeface="Arial" pitchFamily="34" charset="0"/>
                <a:cs typeface="Arial" pitchFamily="34" charset="0"/>
              </a:rPr>
              <a:t>or circular mounds that generally lack a </a:t>
            </a:r>
            <a:r>
              <a:rPr lang="en-US" sz="2000" b="1" dirty="0" err="1">
                <a:solidFill>
                  <a:schemeClr val="tx2"/>
                </a:solidFill>
                <a:latin typeface="Arial" pitchFamily="34" charset="0"/>
                <a:cs typeface="Arial" pitchFamily="34" charset="0"/>
              </a:rPr>
              <a:t>slipface</a:t>
            </a:r>
            <a:r>
              <a:rPr lang="en-US" sz="2000" b="1" dirty="0">
                <a:solidFill>
                  <a:schemeClr val="tx2"/>
                </a:solidFill>
                <a:latin typeface="Arial" pitchFamily="34" charset="0"/>
                <a:cs typeface="Arial" pitchFamily="34" charset="0"/>
              </a:rPr>
              <a:t>, dome dunes are rare, and these occur at the far upwind margins of sand seas.</a:t>
            </a:r>
          </a:p>
          <a:p>
            <a:pPr marL="0" indent="0" algn="l" rtl="0">
              <a:lnSpc>
                <a:spcPct val="90000"/>
              </a:lnSpc>
              <a:buNone/>
            </a:pPr>
            <a:endParaRPr lang="en-US" sz="24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45478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318720"/>
          </a:xfrm>
        </p:spPr>
        <p:txBody>
          <a:bodyPr/>
          <a:lstStyle/>
          <a:p>
            <a:pPr marL="0" indent="0" algn="l" rtl="0">
              <a:lnSpc>
                <a:spcPct val="90000"/>
              </a:lnSpc>
              <a:buNone/>
            </a:pPr>
            <a:r>
              <a:rPr lang="en-US" b="1" dirty="0">
                <a:solidFill>
                  <a:srgbClr val="FF0000"/>
                </a:solidFill>
                <a:latin typeface="Arial" pitchFamily="34" charset="0"/>
                <a:cs typeface="Arial" pitchFamily="34" charset="0"/>
              </a:rPr>
              <a:t>Parabolic </a:t>
            </a:r>
            <a:r>
              <a:rPr lang="en-US" b="1" dirty="0" smtClean="0">
                <a:solidFill>
                  <a:srgbClr val="FF0000"/>
                </a:solidFill>
                <a:latin typeface="Arial" pitchFamily="34" charset="0"/>
                <a:cs typeface="Arial" pitchFamily="34" charset="0"/>
              </a:rPr>
              <a:t>Dune</a:t>
            </a:r>
          </a:p>
          <a:p>
            <a:pPr algn="l" rtl="0"/>
            <a:r>
              <a:rPr lang="en-US" sz="2000" b="1" dirty="0" smtClean="0">
                <a:solidFill>
                  <a:schemeClr val="tx2"/>
                </a:solidFill>
                <a:latin typeface="Arial" pitchFamily="34" charset="0"/>
                <a:cs typeface="Arial" pitchFamily="34" charset="0"/>
              </a:rPr>
              <a:t>U-shaped </a:t>
            </a:r>
            <a:r>
              <a:rPr lang="en-US" sz="2000" b="1" dirty="0">
                <a:solidFill>
                  <a:schemeClr val="tx2"/>
                </a:solidFill>
                <a:latin typeface="Arial" pitchFamily="34" charset="0"/>
                <a:cs typeface="Arial" pitchFamily="34" charset="0"/>
              </a:rPr>
              <a:t>mounds of sand with convex noses trailed by elongated arms are parabolic dunes. These dunes are formed from blowout dunes where the erosion of vegetated sand leads to a U-shaped depression. The elongated arms are held in place by vegetation; the largest arm known on Earth reaches 12 km. Sometimes these dunes are called U-shaped, </a:t>
            </a:r>
            <a:r>
              <a:rPr lang="en-US" sz="2000" b="1" dirty="0">
                <a:solidFill>
                  <a:schemeClr val="tx2"/>
                </a:solidFill>
                <a:latin typeface="Arial" pitchFamily="34" charset="0"/>
                <a:cs typeface="Arial" pitchFamily="34" charset="0"/>
                <a:hlinkClick r:id="rId2" tooltip="Blowout (geology)"/>
              </a:rPr>
              <a:t>blowout</a:t>
            </a:r>
            <a:r>
              <a:rPr lang="en-US" sz="2000" b="1" dirty="0">
                <a:solidFill>
                  <a:schemeClr val="tx2"/>
                </a:solidFill>
                <a:latin typeface="Arial" pitchFamily="34" charset="0"/>
                <a:cs typeface="Arial" pitchFamily="34" charset="0"/>
              </a:rPr>
              <a:t>, or hairpin dunes, and they are well known in coastal deserts. Unlike crescent shaped dunes, their crests point upwind. The bulk of the sand in the dune migrates forward.</a:t>
            </a:r>
          </a:p>
          <a:p>
            <a:pPr algn="l" rtl="0"/>
            <a:r>
              <a:rPr lang="en-US" sz="2000" b="1" dirty="0">
                <a:solidFill>
                  <a:schemeClr val="tx2"/>
                </a:solidFill>
                <a:latin typeface="Arial" pitchFamily="34" charset="0"/>
                <a:cs typeface="Arial" pitchFamily="34" charset="0"/>
              </a:rPr>
              <a:t>In plan view, these are U-shaped or V-shaped mounds of well-sorted, very fine to medium sand with elongated arms that extend upwind behind the central part of the dune. There are slip faces that often occur on the outer side of the nose and on the outer slopes of the arms.</a:t>
            </a:r>
          </a:p>
          <a:p>
            <a:pPr marL="0" indent="0" algn="l" rtl="0">
              <a:lnSpc>
                <a:spcPct val="90000"/>
              </a:lnSpc>
              <a:buNone/>
            </a:pPr>
            <a:endParaRPr lang="en-US" sz="2000" b="1" dirty="0" smtClean="0">
              <a:solidFill>
                <a:schemeClr val="tx2"/>
              </a:solidFill>
              <a:latin typeface="Arial" pitchFamily="34" charset="0"/>
              <a:cs typeface="Arial" pitchFamily="34" charset="0"/>
            </a:endParaRPr>
          </a:p>
          <a:p>
            <a:pPr marL="0" indent="0" algn="l" rtl="0">
              <a:lnSpc>
                <a:spcPct val="90000"/>
              </a:lnSpc>
              <a:buNone/>
            </a:pPr>
            <a:endParaRPr lang="en-US" sz="20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94729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318720"/>
          </a:xfrm>
        </p:spPr>
        <p:txBody>
          <a:bodyPr/>
          <a:lstStyle/>
          <a:p>
            <a:pPr marL="0" indent="0" algn="l" rtl="0">
              <a:lnSpc>
                <a:spcPct val="90000"/>
              </a:lnSpc>
              <a:buNone/>
            </a:pPr>
            <a:r>
              <a:rPr lang="en-US" b="1" dirty="0">
                <a:solidFill>
                  <a:srgbClr val="FF0000"/>
                </a:solidFill>
                <a:latin typeface="Arial" pitchFamily="34" charset="0"/>
                <a:cs typeface="Arial" pitchFamily="34" charset="0"/>
              </a:rPr>
              <a:t>Parabolic </a:t>
            </a:r>
            <a:r>
              <a:rPr lang="en-US" b="1" dirty="0" smtClean="0">
                <a:solidFill>
                  <a:srgbClr val="FF0000"/>
                </a:solidFill>
                <a:latin typeface="Arial" pitchFamily="34" charset="0"/>
                <a:cs typeface="Arial" pitchFamily="34" charset="0"/>
              </a:rPr>
              <a:t>Dune</a:t>
            </a:r>
          </a:p>
          <a:p>
            <a:pPr marL="0" indent="0" algn="l" rtl="0">
              <a:lnSpc>
                <a:spcPct val="90000"/>
              </a:lnSpc>
              <a:buNone/>
            </a:pPr>
            <a:endParaRPr lang="en-US" sz="2000" b="1" dirty="0" smtClean="0">
              <a:solidFill>
                <a:schemeClr val="tx2"/>
              </a:solidFill>
              <a:latin typeface="Arial" pitchFamily="34" charset="0"/>
              <a:cs typeface="Arial" pitchFamily="34" charset="0"/>
            </a:endParaRPr>
          </a:p>
          <a:p>
            <a:pPr marL="0" indent="0" algn="l" rtl="0">
              <a:lnSpc>
                <a:spcPct val="90000"/>
              </a:lnSpc>
              <a:buNone/>
            </a:pPr>
            <a:endParaRPr lang="en-US" sz="2000" b="1" dirty="0" smtClean="0">
              <a:solidFill>
                <a:srgbClr val="FF0000"/>
              </a:solidFill>
              <a:latin typeface="Arial" pitchFamily="34" charset="0"/>
              <a:cs typeface="Arial"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689143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818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318720"/>
          </a:xfrm>
        </p:spPr>
        <p:txBody>
          <a:bodyPr/>
          <a:lstStyle/>
          <a:p>
            <a:pPr marL="0" indent="0" algn="l" rtl="0">
              <a:lnSpc>
                <a:spcPct val="90000"/>
              </a:lnSpc>
              <a:buNone/>
            </a:pPr>
            <a:r>
              <a:rPr lang="en-US" b="1" dirty="0">
                <a:solidFill>
                  <a:srgbClr val="FF0000"/>
                </a:solidFill>
                <a:latin typeface="Arial" pitchFamily="34" charset="0"/>
                <a:cs typeface="Arial" pitchFamily="34" charset="0"/>
              </a:rPr>
              <a:t>Parabolic </a:t>
            </a:r>
            <a:r>
              <a:rPr lang="en-US" b="1" dirty="0" smtClean="0">
                <a:solidFill>
                  <a:srgbClr val="FF0000"/>
                </a:solidFill>
                <a:latin typeface="Arial" pitchFamily="34" charset="0"/>
                <a:cs typeface="Arial" pitchFamily="34" charset="0"/>
              </a:rPr>
              <a:t>Dune</a:t>
            </a:r>
          </a:p>
          <a:p>
            <a:pPr marL="0" indent="0" algn="l" rtl="0">
              <a:lnSpc>
                <a:spcPct val="90000"/>
              </a:lnSpc>
              <a:buNone/>
            </a:pPr>
            <a:endParaRPr lang="en-US" sz="2000" b="1" dirty="0" smtClean="0">
              <a:solidFill>
                <a:schemeClr val="tx2"/>
              </a:solidFill>
              <a:latin typeface="Arial" pitchFamily="34" charset="0"/>
              <a:cs typeface="Arial" pitchFamily="34" charset="0"/>
            </a:endParaRPr>
          </a:p>
          <a:p>
            <a:pPr marL="0" indent="0" algn="l" rtl="0">
              <a:lnSpc>
                <a:spcPct val="90000"/>
              </a:lnSpc>
              <a:buNone/>
            </a:pPr>
            <a:endParaRPr lang="en-US" sz="2000" b="1" dirty="0" smtClean="0">
              <a:solidFill>
                <a:srgbClr val="FF0000"/>
              </a:solidFill>
              <a:latin typeface="Arial" pitchFamily="34" charset="0"/>
              <a:cs typeface="Arial"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689143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832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990600"/>
            <a:ext cx="7696200" cy="5318720"/>
          </a:xfrm>
        </p:spPr>
        <p:txBody>
          <a:bodyPr/>
          <a:lstStyle/>
          <a:p>
            <a:pPr lvl="1" algn="l" rtl="0">
              <a:buFont typeface="Wingdings" pitchFamily="2" charset="2"/>
              <a:buChar char="Ø"/>
            </a:pPr>
            <a:endParaRPr lang="en-US" sz="2000" dirty="0" smtClean="0"/>
          </a:p>
          <a:p>
            <a:pPr lvl="1" algn="l" rtl="0">
              <a:buFont typeface="Wingdings" pitchFamily="2" charset="2"/>
              <a:buChar char="Ø"/>
            </a:pPr>
            <a:r>
              <a:rPr lang="en-US" sz="2000" dirty="0" smtClean="0"/>
              <a:t>The </a:t>
            </a:r>
            <a:r>
              <a:rPr lang="en-US" sz="2000" dirty="0"/>
              <a:t>quantity of atmospheric dust derived from </a:t>
            </a:r>
            <a:r>
              <a:rPr lang="en-US" sz="2000" dirty="0" err="1"/>
              <a:t>aeolian</a:t>
            </a:r>
            <a:r>
              <a:rPr lang="en-US" sz="2000" dirty="0"/>
              <a:t> processes has a series impact on populations in numerous regions</a:t>
            </a:r>
            <a:r>
              <a:rPr lang="en-US" sz="2000" dirty="0" smtClean="0"/>
              <a:t>.</a:t>
            </a:r>
          </a:p>
          <a:p>
            <a:pPr lvl="1" algn="l" rtl="0">
              <a:buFont typeface="Wingdings" pitchFamily="2" charset="2"/>
              <a:buChar char="Ø"/>
            </a:pPr>
            <a:endParaRPr lang="en-US" sz="2000" dirty="0"/>
          </a:p>
          <a:p>
            <a:pPr lvl="1" algn="l" rtl="0">
              <a:buFont typeface="Wingdings" pitchFamily="2" charset="2"/>
              <a:buChar char="Ø"/>
            </a:pPr>
            <a:r>
              <a:rPr lang="en-US" sz="2000" dirty="0" smtClean="0"/>
              <a:t>Aeolian sandstones are important aquifers and contain substantial hydrocarbon reserves as in the Permian </a:t>
            </a:r>
            <a:r>
              <a:rPr lang="en-US" sz="2000" dirty="0" err="1" smtClean="0"/>
              <a:t>Rotliegend</a:t>
            </a:r>
            <a:r>
              <a:rPr lang="en-US" sz="2000" dirty="0" smtClean="0"/>
              <a:t> if the North Sea area.</a:t>
            </a:r>
          </a:p>
          <a:p>
            <a:pPr lvl="1" algn="l" rtl="0">
              <a:buFont typeface="Wingdings" pitchFamily="2" charset="2"/>
              <a:buChar char="Ø"/>
            </a:pPr>
            <a:endParaRPr lang="en-US" sz="2000" dirty="0"/>
          </a:p>
          <a:p>
            <a:pPr lvl="1" algn="l" rtl="0">
              <a:buFont typeface="Wingdings" pitchFamily="2" charset="2"/>
              <a:buChar char="Ø"/>
            </a:pPr>
            <a:r>
              <a:rPr lang="en-US" sz="2000" dirty="0" smtClean="0"/>
              <a:t>A significant part of the recent approach to reservoir characterization and flow modeling is based upon </a:t>
            </a:r>
            <a:r>
              <a:rPr lang="en-US" sz="2000" dirty="0" err="1" smtClean="0"/>
              <a:t>aeolian</a:t>
            </a:r>
            <a:r>
              <a:rPr lang="en-US" sz="2000" dirty="0" smtClean="0"/>
              <a:t> rocks.</a:t>
            </a:r>
          </a:p>
          <a:p>
            <a:pPr lvl="1" algn="l" rtl="0">
              <a:buFont typeface="Wingdings" pitchFamily="2" charset="2"/>
              <a:buChar char="Ø"/>
            </a:pPr>
            <a:r>
              <a:rPr lang="en-US" sz="2000" dirty="0" smtClean="0"/>
              <a:t>Remote sensing has played a key role in </a:t>
            </a:r>
            <a:r>
              <a:rPr lang="en-US" sz="2000" dirty="0" err="1" smtClean="0"/>
              <a:t>aeolian</a:t>
            </a:r>
            <a:r>
              <a:rPr lang="en-US" sz="2000" dirty="0" smtClean="0"/>
              <a:t> studies, and these studies have in turn helped to develop remote sensing technology.</a:t>
            </a:r>
          </a:p>
          <a:p>
            <a:pPr lvl="1" algn="l" rtl="0">
              <a:buFont typeface="Wingdings" pitchFamily="2" charset="2"/>
              <a:buChar char="Ø"/>
            </a:pPr>
            <a:endParaRPr lang="ar-EG" sz="2000" dirty="0"/>
          </a:p>
          <a:p>
            <a:pPr algn="l"/>
            <a:endParaRPr lang="ar-EG" dirty="0"/>
          </a:p>
        </p:txBody>
      </p:sp>
      <p:sp>
        <p:nvSpPr>
          <p:cNvPr id="3" name="Title 2"/>
          <p:cNvSpPr>
            <a:spLocks noGrp="1"/>
          </p:cNvSpPr>
          <p:nvPr>
            <p:ph type="title"/>
          </p:nvPr>
        </p:nvSpPr>
        <p:spPr/>
        <p:txBody>
          <a:bodyPr/>
          <a:lstStyle/>
          <a:p>
            <a:r>
              <a:rPr lang="en-US" sz="3200" dirty="0" smtClean="0">
                <a:latin typeface="Arial" pitchFamily="34" charset="0"/>
                <a:cs typeface="Arial" pitchFamily="34" charset="0"/>
              </a:rPr>
              <a:t>Introduction</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Tree>
    <p:extLst>
      <p:ext uri="{BB962C8B-B14F-4D97-AF65-F5344CB8AC3E}">
        <p14:creationId xmlns:p14="http://schemas.microsoft.com/office/powerpoint/2010/main" val="184429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390728"/>
          </a:xfrm>
        </p:spPr>
        <p:txBody>
          <a:bodyPr/>
          <a:lstStyle/>
          <a:p>
            <a:pPr marL="0" indent="0" algn="l" rtl="0">
              <a:lnSpc>
                <a:spcPct val="90000"/>
              </a:lnSpc>
              <a:buNone/>
            </a:pPr>
            <a:r>
              <a:rPr lang="en-US" b="1" dirty="0">
                <a:solidFill>
                  <a:srgbClr val="FF0000"/>
                </a:solidFill>
                <a:latin typeface="Arial" pitchFamily="34" charset="0"/>
                <a:cs typeface="Arial" pitchFamily="34" charset="0"/>
              </a:rPr>
              <a:t>Longitudinal </a:t>
            </a:r>
            <a:r>
              <a:rPr lang="en-US" b="1" dirty="0" smtClean="0">
                <a:solidFill>
                  <a:srgbClr val="FF0000"/>
                </a:solidFill>
                <a:latin typeface="Arial" pitchFamily="34" charset="0"/>
                <a:cs typeface="Arial" pitchFamily="34" charset="0"/>
              </a:rPr>
              <a:t>(</a:t>
            </a:r>
            <a:r>
              <a:rPr lang="en-US" b="1" dirty="0" err="1" smtClean="0">
                <a:solidFill>
                  <a:srgbClr val="FF0000"/>
                </a:solidFill>
                <a:latin typeface="Arial" pitchFamily="34" charset="0"/>
                <a:cs typeface="Arial" pitchFamily="34" charset="0"/>
              </a:rPr>
              <a:t>Seif</a:t>
            </a:r>
            <a:r>
              <a:rPr lang="en-US" b="1" dirty="0" smtClean="0">
                <a:solidFill>
                  <a:srgbClr val="FF0000"/>
                </a:solidFill>
                <a:latin typeface="Arial" pitchFamily="34" charset="0"/>
                <a:cs typeface="Arial" pitchFamily="34" charset="0"/>
              </a:rPr>
              <a:t>) Dune</a:t>
            </a:r>
          </a:p>
          <a:p>
            <a:pPr algn="l" rtl="0"/>
            <a:r>
              <a:rPr lang="en-US" sz="1800" b="1" dirty="0">
                <a:solidFill>
                  <a:schemeClr val="tx2"/>
                </a:solidFill>
                <a:latin typeface="Arial" pitchFamily="34" charset="0"/>
                <a:cs typeface="Arial" pitchFamily="34" charset="0"/>
              </a:rPr>
              <a:t>Longitudinal dunes (also called </a:t>
            </a:r>
            <a:r>
              <a:rPr lang="en-US" sz="1800" b="1" dirty="0" err="1">
                <a:solidFill>
                  <a:schemeClr val="tx2"/>
                </a:solidFill>
                <a:latin typeface="Arial" pitchFamily="34" charset="0"/>
                <a:cs typeface="Arial" pitchFamily="34" charset="0"/>
              </a:rPr>
              <a:t>Seif</a:t>
            </a:r>
            <a:r>
              <a:rPr lang="en-US" sz="1800" b="1" dirty="0">
                <a:solidFill>
                  <a:schemeClr val="tx2"/>
                </a:solidFill>
                <a:latin typeface="Arial" pitchFamily="34" charset="0"/>
                <a:cs typeface="Arial" pitchFamily="34" charset="0"/>
              </a:rPr>
              <a:t> dunes, after the Arabic word for "sword"), elongate parallel to the prevailing wind, possibly caused by a larger dune having its smaller sides blown away. </a:t>
            </a:r>
            <a:endParaRPr lang="en-US" sz="1800" b="1" dirty="0" smtClean="0">
              <a:solidFill>
                <a:schemeClr val="tx2"/>
              </a:solidFill>
              <a:latin typeface="Arial" pitchFamily="34" charset="0"/>
              <a:cs typeface="Arial" pitchFamily="34" charset="0"/>
            </a:endParaRPr>
          </a:p>
          <a:p>
            <a:pPr algn="l" rtl="0"/>
            <a:r>
              <a:rPr lang="en-US" sz="1800" b="1" dirty="0" err="1" smtClean="0">
                <a:solidFill>
                  <a:schemeClr val="tx2"/>
                </a:solidFill>
                <a:latin typeface="Arial" pitchFamily="34" charset="0"/>
                <a:cs typeface="Arial" pitchFamily="34" charset="0"/>
              </a:rPr>
              <a:t>Seif</a:t>
            </a:r>
            <a:r>
              <a:rPr lang="en-US" sz="1800" b="1" dirty="0" smtClean="0">
                <a:solidFill>
                  <a:schemeClr val="tx2"/>
                </a:solidFill>
                <a:latin typeface="Arial" pitchFamily="34" charset="0"/>
                <a:cs typeface="Arial" pitchFamily="34" charset="0"/>
              </a:rPr>
              <a:t> </a:t>
            </a:r>
            <a:r>
              <a:rPr lang="en-US" sz="1800" b="1" dirty="0">
                <a:solidFill>
                  <a:schemeClr val="tx2"/>
                </a:solidFill>
                <a:latin typeface="Arial" pitchFamily="34" charset="0"/>
                <a:cs typeface="Arial" pitchFamily="34" charset="0"/>
              </a:rPr>
              <a:t>dunes are sharp-crested and are common in the Sahara. They range up to 300 m (980 </a:t>
            </a:r>
            <a:r>
              <a:rPr lang="en-US" sz="1800" b="1" dirty="0" err="1">
                <a:solidFill>
                  <a:schemeClr val="tx2"/>
                </a:solidFill>
                <a:latin typeface="Arial" pitchFamily="34" charset="0"/>
                <a:cs typeface="Arial" pitchFamily="34" charset="0"/>
              </a:rPr>
              <a:t>ft</a:t>
            </a:r>
            <a:r>
              <a:rPr lang="en-US" sz="1800" b="1" dirty="0">
                <a:solidFill>
                  <a:schemeClr val="tx2"/>
                </a:solidFill>
                <a:latin typeface="Arial" pitchFamily="34" charset="0"/>
                <a:cs typeface="Arial" pitchFamily="34" charset="0"/>
              </a:rPr>
              <a:t>) in height and 300 km (190 mi) in length. In the southern third of the Arabian Peninsula, a region called the Empty Quarter because of its total lack of population, a vast erg called Rub al Khali contains </a:t>
            </a:r>
            <a:r>
              <a:rPr lang="en-US" sz="1800" b="1" dirty="0" err="1">
                <a:solidFill>
                  <a:schemeClr val="tx2"/>
                </a:solidFill>
                <a:latin typeface="Arial" pitchFamily="34" charset="0"/>
                <a:cs typeface="Arial" pitchFamily="34" charset="0"/>
              </a:rPr>
              <a:t>seif</a:t>
            </a:r>
            <a:r>
              <a:rPr lang="en-US" sz="1800" b="1" dirty="0">
                <a:solidFill>
                  <a:schemeClr val="tx2"/>
                </a:solidFill>
                <a:latin typeface="Arial" pitchFamily="34" charset="0"/>
                <a:cs typeface="Arial" pitchFamily="34" charset="0"/>
              </a:rPr>
              <a:t> dunes that stretch for almost 200 km and reach heights of over 300 m.</a:t>
            </a:r>
          </a:p>
          <a:p>
            <a:pPr algn="l" rtl="0"/>
            <a:r>
              <a:rPr lang="en-US" sz="1800" b="1" dirty="0" err="1">
                <a:solidFill>
                  <a:schemeClr val="tx2"/>
                </a:solidFill>
                <a:latin typeface="Arial" pitchFamily="34" charset="0"/>
                <a:cs typeface="Arial" pitchFamily="34" charset="0"/>
              </a:rPr>
              <a:t>Seif</a:t>
            </a:r>
            <a:r>
              <a:rPr lang="en-US" sz="1800" b="1" dirty="0">
                <a:solidFill>
                  <a:schemeClr val="tx2"/>
                </a:solidFill>
                <a:latin typeface="Arial" pitchFamily="34" charset="0"/>
                <a:cs typeface="Arial" pitchFamily="34" charset="0"/>
              </a:rPr>
              <a:t> dunes are thought to develop from barchans if a change of the usual wind direction occurs. The new wind direction will lead to the development of a new wing and the over development of one of the original wings. If the prevailing wind then becomes dominant for a lengthy period of time the dune will revert to its </a:t>
            </a:r>
            <a:r>
              <a:rPr lang="en-US" sz="1800" b="1" dirty="0" err="1">
                <a:solidFill>
                  <a:schemeClr val="tx2"/>
                </a:solidFill>
                <a:latin typeface="Arial" pitchFamily="34" charset="0"/>
                <a:cs typeface="Arial" pitchFamily="34" charset="0"/>
              </a:rPr>
              <a:t>barchan</a:t>
            </a:r>
            <a:r>
              <a:rPr lang="en-US" sz="1800" b="1" dirty="0">
                <a:solidFill>
                  <a:schemeClr val="tx2"/>
                </a:solidFill>
                <a:latin typeface="Arial" pitchFamily="34" charset="0"/>
                <a:cs typeface="Arial" pitchFamily="34" charset="0"/>
              </a:rPr>
              <a:t> form, with one exaggerated wing. Should the strong wind then return the exaggerated wing will further extend so that eventually it will be supplied with sand when the prevailing wind returns.</a:t>
            </a:r>
          </a:p>
        </p:txBody>
      </p:sp>
    </p:spTree>
    <p:extLst>
      <p:ext uri="{BB962C8B-B14F-4D97-AF65-F5344CB8AC3E}">
        <p14:creationId xmlns:p14="http://schemas.microsoft.com/office/powerpoint/2010/main" val="3003989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390728"/>
          </a:xfrm>
        </p:spPr>
        <p:txBody>
          <a:bodyPr/>
          <a:lstStyle/>
          <a:p>
            <a:pPr marL="0" indent="0" algn="l" rtl="0">
              <a:lnSpc>
                <a:spcPct val="90000"/>
              </a:lnSpc>
              <a:buNone/>
            </a:pPr>
            <a:r>
              <a:rPr lang="en-US" b="1" dirty="0">
                <a:solidFill>
                  <a:srgbClr val="FF0000"/>
                </a:solidFill>
                <a:latin typeface="Arial" pitchFamily="34" charset="0"/>
                <a:cs typeface="Arial" pitchFamily="34" charset="0"/>
              </a:rPr>
              <a:t>Longitudinal </a:t>
            </a:r>
            <a:r>
              <a:rPr lang="en-US" b="1" dirty="0" smtClean="0">
                <a:solidFill>
                  <a:srgbClr val="FF0000"/>
                </a:solidFill>
                <a:latin typeface="Arial" pitchFamily="34" charset="0"/>
                <a:cs typeface="Arial" pitchFamily="34" charset="0"/>
              </a:rPr>
              <a:t>(</a:t>
            </a:r>
            <a:r>
              <a:rPr lang="en-US" b="1" dirty="0" err="1" smtClean="0">
                <a:solidFill>
                  <a:srgbClr val="FF0000"/>
                </a:solidFill>
                <a:latin typeface="Arial" pitchFamily="34" charset="0"/>
                <a:cs typeface="Arial" pitchFamily="34" charset="0"/>
              </a:rPr>
              <a:t>Seif</a:t>
            </a:r>
            <a:r>
              <a:rPr lang="en-US" b="1" dirty="0" smtClean="0">
                <a:solidFill>
                  <a:srgbClr val="FF0000"/>
                </a:solidFill>
                <a:latin typeface="Arial" pitchFamily="34" charset="0"/>
                <a:cs typeface="Arial" pitchFamily="34" charset="0"/>
              </a:rPr>
              <a:t>) Dune</a:t>
            </a:r>
          </a:p>
          <a:p>
            <a:pPr algn="l" rtl="0"/>
            <a:endParaRPr lang="en-US" sz="1800" b="1" dirty="0">
              <a:solidFill>
                <a:schemeClr val="tx2"/>
              </a:solidFill>
              <a:latin typeface="Arial" pitchFamily="34" charset="0"/>
              <a:cs typeface="Arial" pitchFamily="34"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00077"/>
            <a:ext cx="7272808" cy="484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347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2510408"/>
          </a:xfrm>
        </p:spPr>
        <p:txBody>
          <a:bodyPr/>
          <a:lstStyle/>
          <a:p>
            <a:pPr marL="0" indent="0" algn="l" rtl="0">
              <a:lnSpc>
                <a:spcPct val="90000"/>
              </a:lnSpc>
              <a:buNone/>
            </a:pPr>
            <a:r>
              <a:rPr lang="en-US" sz="2400" b="1" dirty="0" smtClean="0">
                <a:solidFill>
                  <a:srgbClr val="FF0000"/>
                </a:solidFill>
                <a:latin typeface="Arial" pitchFamily="34" charset="0"/>
                <a:cs typeface="Arial" pitchFamily="34" charset="0"/>
              </a:rPr>
              <a:t>Star Dune</a:t>
            </a:r>
          </a:p>
          <a:p>
            <a:pPr algn="l" rtl="0"/>
            <a:r>
              <a:rPr lang="en-US" sz="1600" b="1" dirty="0" smtClean="0">
                <a:solidFill>
                  <a:schemeClr val="tx2"/>
                </a:solidFill>
                <a:latin typeface="Arial" pitchFamily="34" charset="0"/>
                <a:cs typeface="Arial" pitchFamily="34" charset="0"/>
              </a:rPr>
              <a:t>Radially </a:t>
            </a:r>
            <a:r>
              <a:rPr lang="en-US" sz="1600" b="1" dirty="0">
                <a:solidFill>
                  <a:schemeClr val="tx2"/>
                </a:solidFill>
                <a:latin typeface="Arial" pitchFamily="34" charset="0"/>
                <a:cs typeface="Arial" pitchFamily="34" charset="0"/>
              </a:rPr>
              <a:t>symmetrical, star dunes are pyramidal sand mounds with </a:t>
            </a:r>
            <a:r>
              <a:rPr lang="en-US" sz="1600" b="1" dirty="0" err="1">
                <a:solidFill>
                  <a:schemeClr val="tx2"/>
                </a:solidFill>
                <a:latin typeface="Arial" pitchFamily="34" charset="0"/>
                <a:cs typeface="Arial" pitchFamily="34" charset="0"/>
              </a:rPr>
              <a:t>slipfaces</a:t>
            </a:r>
            <a:r>
              <a:rPr lang="en-US" sz="1600" b="1" dirty="0">
                <a:solidFill>
                  <a:schemeClr val="tx2"/>
                </a:solidFill>
                <a:latin typeface="Arial" pitchFamily="34" charset="0"/>
                <a:cs typeface="Arial" pitchFamily="34" charset="0"/>
              </a:rPr>
              <a:t> on three or more arms that radiate from the high center of the mound. They tend to accumulate in areas with multidirectional wind regimes. Star dunes grow upward rather than laterally. They dominate the </a:t>
            </a:r>
            <a:r>
              <a:rPr lang="en-US" sz="1600" b="1" dirty="0">
                <a:solidFill>
                  <a:schemeClr val="tx2"/>
                </a:solidFill>
                <a:latin typeface="Arial" pitchFamily="34" charset="0"/>
                <a:cs typeface="Arial" pitchFamily="34" charset="0"/>
                <a:hlinkClick r:id="rId2" tooltip="Grand Erg Oriental"/>
              </a:rPr>
              <a:t>Grand Erg Oriental</a:t>
            </a:r>
            <a:r>
              <a:rPr lang="en-US" sz="1600" b="1" dirty="0">
                <a:solidFill>
                  <a:schemeClr val="tx2"/>
                </a:solidFill>
                <a:latin typeface="Arial" pitchFamily="34" charset="0"/>
                <a:cs typeface="Arial" pitchFamily="34" charset="0"/>
              </a:rPr>
              <a:t> of the Sahara. In other deserts, they occur around the margins of the </a:t>
            </a:r>
            <a:r>
              <a:rPr lang="en-US" sz="1600" b="1" dirty="0">
                <a:solidFill>
                  <a:schemeClr val="tx2"/>
                </a:solidFill>
                <a:latin typeface="Arial" pitchFamily="34" charset="0"/>
                <a:cs typeface="Arial" pitchFamily="34" charset="0"/>
                <a:hlinkClick r:id="rId3" tooltip="Sand sea"/>
              </a:rPr>
              <a:t>sand seas</a:t>
            </a:r>
            <a:r>
              <a:rPr lang="en-US" sz="1600" b="1" dirty="0">
                <a:solidFill>
                  <a:schemeClr val="tx2"/>
                </a:solidFill>
                <a:latin typeface="Arial" pitchFamily="34" charset="0"/>
                <a:cs typeface="Arial" pitchFamily="34" charset="0"/>
              </a:rPr>
              <a:t>, particularly near topographic barriers. In the southeast </a:t>
            </a:r>
            <a:r>
              <a:rPr lang="en-US" sz="1600" b="1" dirty="0" err="1">
                <a:solidFill>
                  <a:schemeClr val="tx2"/>
                </a:solidFill>
                <a:latin typeface="Arial" pitchFamily="34" charset="0"/>
                <a:cs typeface="Arial" pitchFamily="34" charset="0"/>
                <a:hlinkClick r:id="rId4" tooltip="Badain Jaran Desert"/>
              </a:rPr>
              <a:t>Badain</a:t>
            </a:r>
            <a:r>
              <a:rPr lang="en-US" sz="1600" b="1" dirty="0">
                <a:solidFill>
                  <a:schemeClr val="tx2"/>
                </a:solidFill>
                <a:latin typeface="Arial" pitchFamily="34" charset="0"/>
                <a:cs typeface="Arial" pitchFamily="34" charset="0"/>
                <a:hlinkClick r:id="rId4" tooltip="Badain Jaran Desert"/>
              </a:rPr>
              <a:t> </a:t>
            </a:r>
            <a:r>
              <a:rPr lang="en-US" sz="1600" b="1" dirty="0" err="1">
                <a:solidFill>
                  <a:schemeClr val="tx2"/>
                </a:solidFill>
                <a:latin typeface="Arial" pitchFamily="34" charset="0"/>
                <a:cs typeface="Arial" pitchFamily="34" charset="0"/>
                <a:hlinkClick r:id="rId4" tooltip="Badain Jaran Desert"/>
              </a:rPr>
              <a:t>Jaran</a:t>
            </a:r>
            <a:r>
              <a:rPr lang="en-US" sz="1600" b="1" dirty="0">
                <a:solidFill>
                  <a:schemeClr val="tx2"/>
                </a:solidFill>
                <a:latin typeface="Arial" pitchFamily="34" charset="0"/>
                <a:cs typeface="Arial" pitchFamily="34" charset="0"/>
                <a:hlinkClick r:id="rId4" tooltip="Badain Jaran Desert"/>
              </a:rPr>
              <a:t> Desert</a:t>
            </a:r>
            <a:r>
              <a:rPr lang="en-US" sz="1600" b="1" dirty="0">
                <a:solidFill>
                  <a:schemeClr val="tx2"/>
                </a:solidFill>
                <a:latin typeface="Arial" pitchFamily="34" charset="0"/>
                <a:cs typeface="Arial" pitchFamily="34" charset="0"/>
              </a:rPr>
              <a:t> of China, the star dunes are up to 500 </a:t>
            </a:r>
            <a:r>
              <a:rPr lang="en-US" sz="1600" b="1" dirty="0" err="1">
                <a:solidFill>
                  <a:schemeClr val="tx2"/>
                </a:solidFill>
                <a:latin typeface="Arial" pitchFamily="34" charset="0"/>
                <a:cs typeface="Arial" pitchFamily="34" charset="0"/>
              </a:rPr>
              <a:t>metres</a:t>
            </a:r>
            <a:r>
              <a:rPr lang="en-US" sz="1600" b="1" dirty="0">
                <a:solidFill>
                  <a:schemeClr val="tx2"/>
                </a:solidFill>
                <a:latin typeface="Arial" pitchFamily="34" charset="0"/>
                <a:cs typeface="Arial" pitchFamily="34" charset="0"/>
              </a:rPr>
              <a:t> tall and may be the tallest dunes on Earth.</a:t>
            </a:r>
          </a:p>
          <a:p>
            <a:pPr marL="0" indent="0" algn="l" rtl="0">
              <a:lnSpc>
                <a:spcPct val="90000"/>
              </a:lnSpc>
              <a:buNone/>
            </a:pPr>
            <a:endParaRPr lang="en-US" sz="2400" b="1" dirty="0" smtClean="0">
              <a:solidFill>
                <a:srgbClr val="FF0000"/>
              </a:solidFill>
              <a:latin typeface="Arial" pitchFamily="34" charset="0"/>
              <a:cs typeface="Arial" pitchFamily="34" charset="0"/>
            </a:endParaRPr>
          </a:p>
          <a:p>
            <a:pPr marL="0" indent="0" algn="l" rtl="0">
              <a:lnSpc>
                <a:spcPct val="90000"/>
              </a:lnSpc>
              <a:buNone/>
            </a:pPr>
            <a:endParaRPr lang="en-US" sz="24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3511272"/>
            <a:ext cx="2926697" cy="266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896" y="3629776"/>
            <a:ext cx="3810000"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668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2510408"/>
          </a:xfrm>
        </p:spPr>
        <p:txBody>
          <a:bodyPr/>
          <a:lstStyle/>
          <a:p>
            <a:pPr marL="0" indent="0" algn="l" rtl="0">
              <a:lnSpc>
                <a:spcPct val="90000"/>
              </a:lnSpc>
              <a:buNone/>
            </a:pPr>
            <a:r>
              <a:rPr lang="en-US" b="1" dirty="0">
                <a:solidFill>
                  <a:srgbClr val="FF0000"/>
                </a:solidFill>
                <a:latin typeface="Arial" pitchFamily="34" charset="0"/>
                <a:cs typeface="Arial" pitchFamily="34" charset="0"/>
              </a:rPr>
              <a:t>Reversing </a:t>
            </a:r>
            <a:r>
              <a:rPr lang="en-US" sz="2400" b="1" dirty="0" smtClean="0">
                <a:solidFill>
                  <a:srgbClr val="FF0000"/>
                </a:solidFill>
                <a:latin typeface="Arial" pitchFamily="34" charset="0"/>
                <a:cs typeface="Arial" pitchFamily="34" charset="0"/>
              </a:rPr>
              <a:t>Dunes</a:t>
            </a:r>
          </a:p>
          <a:p>
            <a:pPr algn="l" rtl="0"/>
            <a:r>
              <a:rPr lang="en-US" sz="2000" b="1" dirty="0" smtClean="0">
                <a:solidFill>
                  <a:schemeClr val="tx2"/>
                </a:solidFill>
                <a:latin typeface="Arial" pitchFamily="34" charset="0"/>
                <a:cs typeface="Arial" pitchFamily="34" charset="0"/>
              </a:rPr>
              <a:t>Complex </a:t>
            </a:r>
            <a:r>
              <a:rPr lang="en-US" sz="2000" b="1" dirty="0">
                <a:solidFill>
                  <a:schemeClr val="tx2"/>
                </a:solidFill>
                <a:latin typeface="Arial" pitchFamily="34" charset="0"/>
                <a:cs typeface="Arial" pitchFamily="34" charset="0"/>
              </a:rPr>
              <a:t>dune: Dune 7 in the </a:t>
            </a:r>
            <a:r>
              <a:rPr lang="en-US" sz="2000" b="1" dirty="0">
                <a:solidFill>
                  <a:schemeClr val="tx2"/>
                </a:solidFill>
                <a:latin typeface="Arial" pitchFamily="34" charset="0"/>
                <a:cs typeface="Arial" pitchFamily="34" charset="0"/>
                <a:hlinkClick r:id="rId2" tooltip="Namib desert"/>
              </a:rPr>
              <a:t>Namib desert</a:t>
            </a:r>
            <a:r>
              <a:rPr lang="en-US" sz="2000" b="1" dirty="0">
                <a:solidFill>
                  <a:schemeClr val="tx2"/>
                </a:solidFill>
                <a:latin typeface="Arial" pitchFamily="34" charset="0"/>
                <a:cs typeface="Arial" pitchFamily="34" charset="0"/>
              </a:rPr>
              <a:t>, one of the tallest in the world.</a:t>
            </a:r>
          </a:p>
          <a:p>
            <a:pPr algn="l" rtl="0"/>
            <a:r>
              <a:rPr lang="en-US" sz="2000" b="1" dirty="0">
                <a:solidFill>
                  <a:schemeClr val="tx2"/>
                </a:solidFill>
                <a:latin typeface="Arial" pitchFamily="34" charset="0"/>
                <a:cs typeface="Arial" pitchFamily="34" charset="0"/>
              </a:rPr>
              <a:t>Occurring wherever winds periodically reverse direction, reversing dunes are varieties of any of the above shapes. These dunes typically have major and minor </a:t>
            </a:r>
            <a:r>
              <a:rPr lang="en-US" sz="2000" b="1" dirty="0" err="1">
                <a:solidFill>
                  <a:schemeClr val="tx2"/>
                </a:solidFill>
                <a:latin typeface="Arial" pitchFamily="34" charset="0"/>
                <a:cs typeface="Arial" pitchFamily="34" charset="0"/>
              </a:rPr>
              <a:t>slipfaces</a:t>
            </a:r>
            <a:r>
              <a:rPr lang="en-US" sz="2000" b="1" dirty="0">
                <a:solidFill>
                  <a:schemeClr val="tx2"/>
                </a:solidFill>
                <a:latin typeface="Arial" pitchFamily="34" charset="0"/>
                <a:cs typeface="Arial" pitchFamily="34" charset="0"/>
              </a:rPr>
              <a:t> oriented in opposite directions.</a:t>
            </a:r>
          </a:p>
          <a:p>
            <a:pPr marL="0" indent="0" algn="l" rtl="0">
              <a:lnSpc>
                <a:spcPct val="90000"/>
              </a:lnSpc>
              <a:buNone/>
            </a:pPr>
            <a:endParaRPr lang="en-US" sz="20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6110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4. Dunes and </a:t>
            </a:r>
            <a:r>
              <a:rPr lang="en-US" sz="3200" dirty="0" smtClean="0">
                <a:latin typeface="Arial" pitchFamily="34" charset="0"/>
                <a:cs typeface="Arial" pitchFamily="34" charset="0"/>
              </a:rPr>
              <a:t>airflow</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TextBox 5"/>
          <p:cNvSpPr txBox="1"/>
          <p:nvPr/>
        </p:nvSpPr>
        <p:spPr>
          <a:xfrm>
            <a:off x="107504" y="3261514"/>
            <a:ext cx="3844984" cy="2031325"/>
          </a:xfrm>
          <a:prstGeom prst="rect">
            <a:avLst/>
          </a:prstGeom>
          <a:noFill/>
        </p:spPr>
        <p:txBody>
          <a:bodyPr wrap="square" rtlCol="1">
            <a:spAutoFit/>
          </a:bodyPr>
          <a:lstStyle/>
          <a:p>
            <a:r>
              <a:rPr lang="en-US" b="1" dirty="0" smtClean="0">
                <a:solidFill>
                  <a:srgbClr val="FF0000"/>
                </a:solidFill>
                <a:latin typeface="Arial" pitchFamily="34" charset="0"/>
                <a:cs typeface="Arial" pitchFamily="34" charset="0"/>
              </a:rPr>
              <a:t>Image </a:t>
            </a:r>
            <a:r>
              <a:rPr lang="en-US" b="1" dirty="0">
                <a:solidFill>
                  <a:srgbClr val="FF0000"/>
                </a:solidFill>
                <a:latin typeface="Arial" pitchFamily="34" charset="0"/>
                <a:cs typeface="Arial" pitchFamily="34" charset="0"/>
              </a:rPr>
              <a:t>of sand dunes in </a:t>
            </a:r>
            <a:r>
              <a:rPr lang="en-US" b="1" dirty="0">
                <a:solidFill>
                  <a:srgbClr val="FF0000"/>
                </a:solidFill>
                <a:latin typeface="Arial" pitchFamily="34" charset="0"/>
                <a:cs typeface="Arial" pitchFamily="34" charset="0"/>
                <a:hlinkClick r:id="rId2" tooltip="w:Rub' al Khali"/>
              </a:rPr>
              <a:t>Rub' al Khali</a:t>
            </a:r>
            <a:r>
              <a:rPr lang="en-US" b="1" dirty="0">
                <a:solidFill>
                  <a:srgbClr val="FF0000"/>
                </a:solidFill>
                <a:latin typeface="Arial" pitchFamily="34" charset="0"/>
                <a:cs typeface="Arial" pitchFamily="34" charset="0"/>
              </a:rPr>
              <a:t>, Arabia's "empty quarter". Acquired by the </a:t>
            </a:r>
            <a:r>
              <a:rPr lang="en-US" b="1" dirty="0">
                <a:solidFill>
                  <a:srgbClr val="FF0000"/>
                </a:solidFill>
                <a:latin typeface="Arial" pitchFamily="34" charset="0"/>
                <a:cs typeface="Arial" pitchFamily="34" charset="0"/>
                <a:hlinkClick r:id="rId3" tooltip="w:Advanced Spaceborne Thermal Emission and Reflection Radiometer"/>
              </a:rPr>
              <a:t>Advanced </a:t>
            </a:r>
            <a:r>
              <a:rPr lang="en-US" b="1" dirty="0" err="1">
                <a:solidFill>
                  <a:srgbClr val="FF0000"/>
                </a:solidFill>
                <a:latin typeface="Arial" pitchFamily="34" charset="0"/>
                <a:cs typeface="Arial" pitchFamily="34" charset="0"/>
                <a:hlinkClick r:id="rId3" tooltip="w:Advanced Spaceborne Thermal Emission and Reflection Radiometer"/>
              </a:rPr>
              <a:t>Spaceborne</a:t>
            </a:r>
            <a:r>
              <a:rPr lang="en-US" b="1" dirty="0">
                <a:solidFill>
                  <a:srgbClr val="FF0000"/>
                </a:solidFill>
                <a:latin typeface="Arial" pitchFamily="34" charset="0"/>
                <a:cs typeface="Arial" pitchFamily="34" charset="0"/>
                <a:hlinkClick r:id="rId3" tooltip="w:Advanced Spaceborne Thermal Emission and Reflection Radiometer"/>
              </a:rPr>
              <a:t> Thermal Emission and Reflection Radiometer</a:t>
            </a:r>
            <a:r>
              <a:rPr lang="en-US" b="1" dirty="0">
                <a:solidFill>
                  <a:srgbClr val="FF0000"/>
                </a:solidFill>
                <a:latin typeface="Arial" pitchFamily="34" charset="0"/>
                <a:cs typeface="Arial" pitchFamily="34" charset="0"/>
              </a:rPr>
              <a:t>, or ASTER, aboard NASA's </a:t>
            </a:r>
            <a:r>
              <a:rPr lang="en-US" b="1" dirty="0">
                <a:solidFill>
                  <a:srgbClr val="FF0000"/>
                </a:solidFill>
                <a:latin typeface="Arial" pitchFamily="34" charset="0"/>
                <a:cs typeface="Arial" pitchFamily="34" charset="0"/>
                <a:hlinkClick r:id="rId4" tooltip="w:Terra (satellite)"/>
              </a:rPr>
              <a:t>Terra</a:t>
            </a:r>
            <a:r>
              <a:rPr lang="en-US" b="1" dirty="0">
                <a:solidFill>
                  <a:srgbClr val="FF0000"/>
                </a:solidFill>
                <a:latin typeface="Arial" pitchFamily="34" charset="0"/>
                <a:cs typeface="Arial" pitchFamily="34" charset="0"/>
              </a:rPr>
              <a:t> Earth-orbiting satellite</a:t>
            </a:r>
            <a:endParaRPr lang="ar-EG" b="1" dirty="0">
              <a:solidFill>
                <a:srgbClr val="FF0000"/>
              </a:solidFill>
              <a:latin typeface="Arial" pitchFamily="34" charset="0"/>
              <a:cs typeface="Arial" pitchFamily="34" charset="0"/>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216" y="1052736"/>
            <a:ext cx="4617119" cy="52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551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4. Dunes and </a:t>
            </a:r>
            <a:r>
              <a:rPr lang="en-US" sz="3200" dirty="0" smtClean="0">
                <a:latin typeface="Arial" pitchFamily="34" charset="0"/>
                <a:cs typeface="Arial" pitchFamily="34" charset="0"/>
              </a:rPr>
              <a:t>airflow</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1095667"/>
            <a:ext cx="3412277"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31640" y="3356991"/>
            <a:ext cx="2736304" cy="646331"/>
          </a:xfrm>
          <a:prstGeom prst="rect">
            <a:avLst/>
          </a:prstGeom>
          <a:noFill/>
        </p:spPr>
        <p:txBody>
          <a:bodyPr wrap="square" rtlCol="1">
            <a:spAutoFit/>
          </a:bodyPr>
          <a:lstStyle/>
          <a:p>
            <a:r>
              <a:rPr lang="en-US" b="1" dirty="0">
                <a:solidFill>
                  <a:srgbClr val="FF0000"/>
                </a:solidFill>
              </a:rPr>
              <a:t>Erg </a:t>
            </a:r>
            <a:r>
              <a:rPr lang="en-US" b="1" dirty="0" err="1">
                <a:solidFill>
                  <a:srgbClr val="FF0000"/>
                </a:solidFill>
              </a:rPr>
              <a:t>Chebbi</a:t>
            </a:r>
            <a:r>
              <a:rPr lang="en-US" b="1" dirty="0">
                <a:solidFill>
                  <a:srgbClr val="FF0000"/>
                </a:solidFill>
              </a:rPr>
              <a:t>, </a:t>
            </a:r>
            <a:endParaRPr lang="en-US" b="1" dirty="0" smtClean="0">
              <a:solidFill>
                <a:srgbClr val="FF0000"/>
              </a:solidFill>
            </a:endParaRPr>
          </a:p>
          <a:p>
            <a:r>
              <a:rPr lang="en-US" b="1" dirty="0" smtClean="0">
                <a:solidFill>
                  <a:srgbClr val="FF0000"/>
                </a:solidFill>
              </a:rPr>
              <a:t>Morocco</a:t>
            </a:r>
            <a:r>
              <a:rPr lang="en-US" b="1" dirty="0">
                <a:solidFill>
                  <a:srgbClr val="FF0000"/>
                </a:solidFill>
              </a:rPr>
              <a:t>, </a:t>
            </a:r>
            <a:r>
              <a:rPr lang="en-US" b="1" dirty="0" smtClean="0">
                <a:solidFill>
                  <a:srgbClr val="FF0000"/>
                </a:solidFill>
              </a:rPr>
              <a:t>Africa</a:t>
            </a:r>
            <a:endParaRPr lang="ar-EG" b="1" dirty="0">
              <a:solidFill>
                <a:srgbClr val="FF0000"/>
              </a:solidFill>
            </a:endParaRPr>
          </a:p>
        </p:txBody>
      </p:sp>
    </p:spTree>
    <p:extLst>
      <p:ext uri="{BB962C8B-B14F-4D97-AF65-F5344CB8AC3E}">
        <p14:creationId xmlns:p14="http://schemas.microsoft.com/office/powerpoint/2010/main" val="3505507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4. Dunes and </a:t>
            </a:r>
            <a:r>
              <a:rPr lang="en-US" sz="3200" dirty="0" smtClean="0">
                <a:latin typeface="Arial" pitchFamily="34" charset="0"/>
                <a:cs typeface="Arial" pitchFamily="34" charset="0"/>
              </a:rPr>
              <a:t>airflow</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TextBox 5"/>
          <p:cNvSpPr txBox="1"/>
          <p:nvPr/>
        </p:nvSpPr>
        <p:spPr>
          <a:xfrm>
            <a:off x="2429762" y="6093296"/>
            <a:ext cx="4284476" cy="369332"/>
          </a:xfrm>
          <a:prstGeom prst="rect">
            <a:avLst/>
          </a:prstGeom>
          <a:noFill/>
        </p:spPr>
        <p:txBody>
          <a:bodyPr wrap="square" rtlCol="1">
            <a:spAutoFit/>
          </a:bodyPr>
          <a:lstStyle/>
          <a:p>
            <a:r>
              <a:rPr lang="en-US" b="1" dirty="0" smtClean="0">
                <a:solidFill>
                  <a:srgbClr val="FF0000"/>
                </a:solidFill>
              </a:rPr>
              <a:t>S</a:t>
            </a:r>
            <a:r>
              <a:rPr lang="en-US" b="1" dirty="0">
                <a:solidFill>
                  <a:srgbClr val="FF0000"/>
                </a:solidFill>
              </a:rPr>
              <a:t>and dune </a:t>
            </a:r>
            <a:r>
              <a:rPr lang="en-US" b="1" dirty="0" err="1">
                <a:solidFill>
                  <a:srgbClr val="FF0000"/>
                </a:solidFill>
              </a:rPr>
              <a:t>Sossusvlei</a:t>
            </a:r>
            <a:r>
              <a:rPr lang="en-US" b="1" dirty="0">
                <a:solidFill>
                  <a:srgbClr val="FF0000"/>
                </a:solidFill>
              </a:rPr>
              <a:t> </a:t>
            </a:r>
            <a:r>
              <a:rPr lang="en-US" b="1" dirty="0" smtClean="0">
                <a:solidFill>
                  <a:srgbClr val="FF0000"/>
                </a:solidFill>
              </a:rPr>
              <a:t>Namibia.</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32" y="931580"/>
            <a:ext cx="6834336" cy="512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217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itchFamily="34" charset="0"/>
                <a:cs typeface="Arial" pitchFamily="34" charset="0"/>
              </a:rPr>
              <a:t>4. Dunes and </a:t>
            </a:r>
            <a:r>
              <a:rPr lang="en-US" sz="3200" dirty="0" smtClean="0">
                <a:latin typeface="Arial" pitchFamily="34" charset="0"/>
                <a:cs typeface="Arial" pitchFamily="34" charset="0"/>
              </a:rPr>
              <a:t>airflow</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700" y="1810544"/>
            <a:ext cx="762000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5576" y="5517232"/>
            <a:ext cx="7992888" cy="369332"/>
          </a:xfrm>
          <a:prstGeom prst="rect">
            <a:avLst/>
          </a:prstGeom>
          <a:noFill/>
        </p:spPr>
        <p:txBody>
          <a:bodyPr wrap="square" rtlCol="1">
            <a:spAutoFit/>
          </a:bodyPr>
          <a:lstStyle/>
          <a:p>
            <a:r>
              <a:rPr lang="en-US" b="1" dirty="0">
                <a:solidFill>
                  <a:srgbClr val="FF0000"/>
                </a:solidFill>
              </a:rPr>
              <a:t>Avalanche deposits on a crest of the Kelso Dunes, </a:t>
            </a:r>
            <a:r>
              <a:rPr lang="en-US" b="1" dirty="0" smtClean="0">
                <a:solidFill>
                  <a:srgbClr val="FF0000"/>
                </a:solidFill>
              </a:rPr>
              <a:t>California.</a:t>
            </a:r>
            <a:endParaRPr lang="ar-EG" b="1" dirty="0">
              <a:solidFill>
                <a:srgbClr val="FF0000"/>
              </a:solidFill>
            </a:endParaRPr>
          </a:p>
        </p:txBody>
      </p:sp>
    </p:spTree>
    <p:extLst>
      <p:ext uri="{BB962C8B-B14F-4D97-AF65-F5344CB8AC3E}">
        <p14:creationId xmlns:p14="http://schemas.microsoft.com/office/powerpoint/2010/main" val="3159991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en-US" sz="3200" dirty="0" smtClean="0">
                <a:latin typeface="Arial" pitchFamily="34" charset="0"/>
                <a:cs typeface="Arial" pitchFamily="34" charset="0"/>
              </a:rPr>
              <a:t>4. Dunes and airflow</a:t>
            </a:r>
            <a:endParaRPr lang="en-US"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3074" name="Picture 2" descr="E:\Fonts\Photoshop\Sand_dunes\Sand_dune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052736"/>
            <a:ext cx="754207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630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4166592"/>
          </a:xfrm>
        </p:spPr>
        <p:txBody>
          <a:bodyPr/>
          <a:lstStyle/>
          <a:p>
            <a:pPr algn="l" rtl="0">
              <a:lnSpc>
                <a:spcPct val="90000"/>
              </a:lnSpc>
            </a:pPr>
            <a:r>
              <a:rPr lang="en-US" sz="2400" b="1" dirty="0" smtClean="0">
                <a:solidFill>
                  <a:srgbClr val="FF0000"/>
                </a:solidFill>
                <a:latin typeface="Arial" pitchFamily="34" charset="0"/>
                <a:cs typeface="Arial" pitchFamily="34" charset="0"/>
              </a:rPr>
              <a:t>Ripples</a:t>
            </a:r>
          </a:p>
          <a:p>
            <a:pPr marL="0" indent="0" algn="l" rtl="0">
              <a:buNone/>
            </a:pPr>
            <a:endParaRPr lang="en-US" dirty="0">
              <a:latin typeface="Arial" pitchFamily="34" charset="0"/>
              <a:cs typeface="Arial" pitchFamily="34" charset="0"/>
            </a:endParaRPr>
          </a:p>
          <a:p>
            <a:pPr lvl="1" algn="l" rtl="0"/>
            <a:r>
              <a:rPr lang="en-US" dirty="0">
                <a:latin typeface="Arial" pitchFamily="34" charset="0"/>
                <a:cs typeface="Arial" pitchFamily="34" charset="0"/>
              </a:rPr>
              <a:t>amplitude = .01 – 100 cm, up to 20 cm apart</a:t>
            </a:r>
          </a:p>
          <a:p>
            <a:pPr lvl="1" algn="l" rtl="0"/>
            <a:r>
              <a:rPr lang="en-US" dirty="0">
                <a:latin typeface="Arial" pitchFamily="34" charset="0"/>
                <a:cs typeface="Arial" pitchFamily="34" charset="0"/>
              </a:rPr>
              <a:t>size </a:t>
            </a:r>
            <a:r>
              <a:rPr lang="en-US" dirty="0" err="1">
                <a:latin typeface="Arial" pitchFamily="34" charset="0"/>
                <a:cs typeface="Arial" pitchFamily="34" charset="0"/>
              </a:rPr>
              <a:t>fnc</a:t>
            </a:r>
            <a:r>
              <a:rPr lang="en-US" dirty="0">
                <a:latin typeface="Arial" pitchFamily="34" charset="0"/>
                <a:cs typeface="Arial" pitchFamily="34" charset="0"/>
              </a:rPr>
              <a:t>. (wind V, particle size, ripple type)</a:t>
            </a:r>
          </a:p>
          <a:p>
            <a:pPr algn="l" rtl="0">
              <a:buFontTx/>
              <a:buNone/>
            </a:pPr>
            <a:r>
              <a:rPr lang="en-US" dirty="0">
                <a:latin typeface="Arial" pitchFamily="34" charset="0"/>
                <a:cs typeface="Arial" pitchFamily="34" charset="0"/>
              </a:rPr>
              <a:t>** most formed by  bombardment of </a:t>
            </a:r>
            <a:r>
              <a:rPr lang="en-US" dirty="0" err="1">
                <a:latin typeface="Arial" pitchFamily="34" charset="0"/>
                <a:cs typeface="Arial" pitchFamily="34" charset="0"/>
              </a:rPr>
              <a:t>saltating</a:t>
            </a:r>
            <a:r>
              <a:rPr lang="en-US" dirty="0">
                <a:latin typeface="Arial" pitchFamily="34" charset="0"/>
                <a:cs typeface="Arial" pitchFamily="34" charset="0"/>
              </a:rPr>
              <a:t> grains and associated creep</a:t>
            </a:r>
          </a:p>
          <a:p>
            <a:pPr lvl="1" algn="l" rtl="0"/>
            <a:r>
              <a:rPr lang="en-US" dirty="0">
                <a:latin typeface="Arial" pitchFamily="34" charset="0"/>
                <a:cs typeface="Arial" pitchFamily="34" charset="0"/>
              </a:rPr>
              <a:t>impact ripples</a:t>
            </a:r>
            <a:endParaRPr lang="en-US" b="1" dirty="0">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50509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3"/>
          <p:cNvSpPr>
            <a:spLocks noGrp="1"/>
          </p:cNvSpPr>
          <p:nvPr>
            <p:ph type="dt" sz="half" idx="10"/>
          </p:nvPr>
        </p:nvSpPr>
        <p:spPr>
          <a:xfrm>
            <a:off x="6705600" y="6477000"/>
            <a:ext cx="2133600" cy="244475"/>
          </a:xfrm>
        </p:spPr>
        <p:txBody>
          <a:bodyPr/>
          <a:lstStyle/>
          <a:p>
            <a:r>
              <a:rPr lang="en-US" dirty="0" smtClean="0"/>
              <a:t>G336</a:t>
            </a:r>
            <a:endParaRPr lang="en-US" dirty="0"/>
          </a:p>
        </p:txBody>
      </p:sp>
      <p:sp>
        <p:nvSpPr>
          <p:cNvPr id="24" name="Footer Placeholder 4"/>
          <p:cNvSpPr>
            <a:spLocks noGrp="1"/>
          </p:cNvSpPr>
          <p:nvPr>
            <p:ph type="ftr" sz="quarter" idx="11"/>
          </p:nvPr>
        </p:nvSpPr>
        <p:spPr>
          <a:xfrm>
            <a:off x="152400" y="6477000"/>
            <a:ext cx="2895600" cy="381000"/>
          </a:xfrm>
        </p:spPr>
        <p:txBody>
          <a:bodyPr/>
          <a:lstStyle/>
          <a:p>
            <a:r>
              <a:rPr lang="en-US" dirty="0" smtClean="0"/>
              <a:t>DSRG</a:t>
            </a:r>
            <a:endParaRPr lang="en-US" dirty="0"/>
          </a:p>
        </p:txBody>
      </p:sp>
      <p:sp>
        <p:nvSpPr>
          <p:cNvPr id="115714" name="Rectangle 2"/>
          <p:cNvSpPr>
            <a:spLocks noGrp="1" noChangeArrowheads="1"/>
          </p:cNvSpPr>
          <p:nvPr>
            <p:ph type="title"/>
          </p:nvPr>
        </p:nvSpPr>
        <p:spPr>
          <a:xfrm>
            <a:off x="914400" y="107950"/>
            <a:ext cx="7315200" cy="563563"/>
          </a:xfrm>
        </p:spPr>
        <p:txBody>
          <a:bodyPr/>
          <a:lstStyle/>
          <a:p>
            <a:r>
              <a:rPr lang="en-US" sz="3200" dirty="0" smtClean="0">
                <a:latin typeface="Arial" pitchFamily="34" charset="0"/>
                <a:cs typeface="Arial" pitchFamily="34" charset="0"/>
              </a:rPr>
              <a:t>Outline</a:t>
            </a:r>
            <a:endParaRPr lang="en-US" sz="3200" dirty="0">
              <a:latin typeface="Arial" pitchFamily="34" charset="0"/>
              <a:cs typeface="Arial" pitchFamily="34" charset="0"/>
            </a:endParaRPr>
          </a:p>
        </p:txBody>
      </p:sp>
      <p:grpSp>
        <p:nvGrpSpPr>
          <p:cNvPr id="11" name="Group 10"/>
          <p:cNvGrpSpPr/>
          <p:nvPr/>
        </p:nvGrpSpPr>
        <p:grpSpPr>
          <a:xfrm>
            <a:off x="2057400" y="1154534"/>
            <a:ext cx="5947162" cy="4578722"/>
            <a:chOff x="2057400" y="1154534"/>
            <a:chExt cx="5105400" cy="3930650"/>
          </a:xfrm>
        </p:grpSpPr>
        <p:grpSp>
          <p:nvGrpSpPr>
            <p:cNvPr id="4" name="Group 3"/>
            <p:cNvGrpSpPr/>
            <p:nvPr/>
          </p:nvGrpSpPr>
          <p:grpSpPr>
            <a:xfrm>
              <a:off x="2057400" y="1154534"/>
              <a:ext cx="5105400" cy="555625"/>
              <a:chOff x="2057400" y="1154534"/>
              <a:chExt cx="5105400" cy="555625"/>
            </a:xfrm>
          </p:grpSpPr>
          <p:sp>
            <p:nvSpPr>
              <p:cNvPr id="115969" name="Rectangle 257"/>
              <p:cNvSpPr>
                <a:spLocks noChangeArrowheads="1"/>
              </p:cNvSpPr>
              <p:nvPr/>
            </p:nvSpPr>
            <p:spPr bwMode="gray">
              <a:xfrm rot="3419336">
                <a:off x="2078037" y="1133897"/>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ar-EG"/>
              </a:p>
            </p:txBody>
          </p:sp>
          <p:sp>
            <p:nvSpPr>
              <p:cNvPr id="115968" name="Line 256"/>
              <p:cNvSpPr>
                <a:spLocks noChangeShapeType="1"/>
              </p:cNvSpPr>
              <p:nvPr/>
            </p:nvSpPr>
            <p:spPr bwMode="gray">
              <a:xfrm>
                <a:off x="2362200" y="1710159"/>
                <a:ext cx="4800600"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5970" name="Text Box 258"/>
              <p:cNvSpPr txBox="1">
                <a:spLocks noChangeArrowheads="1"/>
              </p:cNvSpPr>
              <p:nvPr/>
            </p:nvSpPr>
            <p:spPr bwMode="gray">
              <a:xfrm>
                <a:off x="2987824" y="1221209"/>
                <a:ext cx="16241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dirty="0" smtClean="0">
                    <a:latin typeface="Arial" pitchFamily="34" charset="0"/>
                  </a:rPr>
                  <a:t>Definitions</a:t>
                </a:r>
                <a:endParaRPr lang="en-US" sz="2400" dirty="0">
                  <a:latin typeface="Arial" pitchFamily="34" charset="0"/>
                </a:endParaRPr>
              </a:p>
            </p:txBody>
          </p:sp>
          <p:sp>
            <p:nvSpPr>
              <p:cNvPr id="115971" name="Text Box 259"/>
              <p:cNvSpPr txBox="1">
                <a:spLocks noChangeArrowheads="1"/>
              </p:cNvSpPr>
              <p:nvPr/>
            </p:nvSpPr>
            <p:spPr bwMode="gray">
              <a:xfrm>
                <a:off x="2133600" y="1176759"/>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latin typeface="Arial" pitchFamily="34" charset="0"/>
                  </a:rPr>
                  <a:t>1</a:t>
                </a:r>
              </a:p>
            </p:txBody>
          </p:sp>
        </p:grpSp>
        <p:grpSp>
          <p:nvGrpSpPr>
            <p:cNvPr id="5" name="Group 4"/>
            <p:cNvGrpSpPr/>
            <p:nvPr/>
          </p:nvGrpSpPr>
          <p:grpSpPr>
            <a:xfrm>
              <a:off x="2057400" y="1992734"/>
              <a:ext cx="5105400" cy="555625"/>
              <a:chOff x="2057400" y="1992734"/>
              <a:chExt cx="5105400" cy="555625"/>
            </a:xfrm>
          </p:grpSpPr>
          <p:sp>
            <p:nvSpPr>
              <p:cNvPr id="115972" name="Line 260"/>
              <p:cNvSpPr>
                <a:spLocks noChangeShapeType="1"/>
              </p:cNvSpPr>
              <p:nvPr/>
            </p:nvSpPr>
            <p:spPr bwMode="gray">
              <a:xfrm>
                <a:off x="2362200" y="2548359"/>
                <a:ext cx="4800600"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5973" name="Rectangle 261"/>
              <p:cNvSpPr>
                <a:spLocks noChangeArrowheads="1"/>
              </p:cNvSpPr>
              <p:nvPr/>
            </p:nvSpPr>
            <p:spPr bwMode="gray">
              <a:xfrm rot="3419336">
                <a:off x="2078037" y="1972097"/>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ar-EG"/>
              </a:p>
            </p:txBody>
          </p:sp>
          <p:sp>
            <p:nvSpPr>
              <p:cNvPr id="115974" name="Text Box 262"/>
              <p:cNvSpPr txBox="1">
                <a:spLocks noChangeArrowheads="1"/>
              </p:cNvSpPr>
              <p:nvPr/>
            </p:nvSpPr>
            <p:spPr bwMode="gray">
              <a:xfrm>
                <a:off x="2133600" y="2014959"/>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a:solidFill>
                      <a:srgbClr val="FFFFFF"/>
                    </a:solidFill>
                    <a:latin typeface="Arial" pitchFamily="34" charset="0"/>
                  </a:rPr>
                  <a:t>2</a:t>
                </a:r>
              </a:p>
            </p:txBody>
          </p:sp>
          <p:sp>
            <p:nvSpPr>
              <p:cNvPr id="115981" name="Text Box 269"/>
              <p:cNvSpPr txBox="1">
                <a:spLocks noChangeArrowheads="1"/>
              </p:cNvSpPr>
              <p:nvPr/>
            </p:nvSpPr>
            <p:spPr bwMode="gray">
              <a:xfrm>
                <a:off x="2987824" y="2083222"/>
                <a:ext cx="2832868" cy="3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dirty="0" smtClean="0">
                    <a:latin typeface="Arial" pitchFamily="34" charset="0"/>
                  </a:rPr>
                  <a:t>Desert </a:t>
                </a:r>
                <a:r>
                  <a:rPr lang="en-US" sz="2400" dirty="0" err="1" smtClean="0">
                    <a:latin typeface="Arial" pitchFamily="34" charset="0"/>
                  </a:rPr>
                  <a:t>aeolian</a:t>
                </a:r>
                <a:r>
                  <a:rPr lang="en-US" sz="2400" dirty="0" smtClean="0">
                    <a:latin typeface="Arial" pitchFamily="34" charset="0"/>
                  </a:rPr>
                  <a:t> system</a:t>
                </a:r>
                <a:endParaRPr lang="en-US" sz="2400" dirty="0">
                  <a:latin typeface="Arial" pitchFamily="34" charset="0"/>
                </a:endParaRPr>
              </a:p>
            </p:txBody>
          </p:sp>
        </p:grpSp>
        <p:grpSp>
          <p:nvGrpSpPr>
            <p:cNvPr id="10" name="Group 9"/>
            <p:cNvGrpSpPr/>
            <p:nvPr/>
          </p:nvGrpSpPr>
          <p:grpSpPr>
            <a:xfrm>
              <a:off x="2057400" y="2830934"/>
              <a:ext cx="5105400" cy="555625"/>
              <a:chOff x="2057400" y="2830934"/>
              <a:chExt cx="5105400" cy="555625"/>
            </a:xfrm>
          </p:grpSpPr>
          <p:sp>
            <p:nvSpPr>
              <p:cNvPr id="115976" name="Rectangle 264"/>
              <p:cNvSpPr>
                <a:spLocks noChangeArrowheads="1"/>
              </p:cNvSpPr>
              <p:nvPr/>
            </p:nvSpPr>
            <p:spPr bwMode="gray">
              <a:xfrm rot="3419336">
                <a:off x="2078037" y="2810297"/>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ar-EG"/>
              </a:p>
            </p:txBody>
          </p:sp>
          <p:sp>
            <p:nvSpPr>
              <p:cNvPr id="115975" name="Line 263"/>
              <p:cNvSpPr>
                <a:spLocks noChangeShapeType="1"/>
              </p:cNvSpPr>
              <p:nvPr/>
            </p:nvSpPr>
            <p:spPr bwMode="gray">
              <a:xfrm>
                <a:off x="2363788" y="3384972"/>
                <a:ext cx="4799012" cy="1587"/>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5977" name="Text Box 265"/>
              <p:cNvSpPr txBox="1">
                <a:spLocks noChangeArrowheads="1"/>
              </p:cNvSpPr>
              <p:nvPr/>
            </p:nvSpPr>
            <p:spPr bwMode="gray">
              <a:xfrm>
                <a:off x="2133600" y="2853159"/>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a:solidFill>
                      <a:srgbClr val="FFFFFF"/>
                    </a:solidFill>
                    <a:latin typeface="Arial" pitchFamily="34" charset="0"/>
                  </a:rPr>
                  <a:t>3</a:t>
                </a:r>
              </a:p>
            </p:txBody>
          </p:sp>
          <p:sp>
            <p:nvSpPr>
              <p:cNvPr id="115982" name="Text Box 270"/>
              <p:cNvSpPr txBox="1">
                <a:spLocks noChangeArrowheads="1"/>
              </p:cNvSpPr>
              <p:nvPr/>
            </p:nvSpPr>
            <p:spPr bwMode="gray">
              <a:xfrm>
                <a:off x="2987824" y="2923009"/>
                <a:ext cx="2465445" cy="3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dirty="0" smtClean="0">
                    <a:latin typeface="Arial" pitchFamily="34" charset="0"/>
                  </a:rPr>
                  <a:t>Sediment transport</a:t>
                </a:r>
                <a:endParaRPr lang="en-US" sz="2400" dirty="0">
                  <a:latin typeface="Arial" pitchFamily="34" charset="0"/>
                </a:endParaRPr>
              </a:p>
            </p:txBody>
          </p:sp>
        </p:grpSp>
        <p:grpSp>
          <p:nvGrpSpPr>
            <p:cNvPr id="7" name="Group 6"/>
            <p:cNvGrpSpPr/>
            <p:nvPr/>
          </p:nvGrpSpPr>
          <p:grpSpPr>
            <a:xfrm>
              <a:off x="2057400" y="3669134"/>
              <a:ext cx="5105400" cy="555625"/>
              <a:chOff x="2057400" y="3669134"/>
              <a:chExt cx="5105400" cy="555625"/>
            </a:xfrm>
          </p:grpSpPr>
          <p:sp>
            <p:nvSpPr>
              <p:cNvPr id="115965" name="Line 253"/>
              <p:cNvSpPr>
                <a:spLocks noChangeShapeType="1"/>
              </p:cNvSpPr>
              <p:nvPr/>
            </p:nvSpPr>
            <p:spPr bwMode="gray">
              <a:xfrm>
                <a:off x="2362200" y="4224759"/>
                <a:ext cx="4800600"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5966" name="Rectangle 254"/>
              <p:cNvSpPr>
                <a:spLocks noChangeArrowheads="1"/>
              </p:cNvSpPr>
              <p:nvPr/>
            </p:nvSpPr>
            <p:spPr bwMode="gray">
              <a:xfrm rot="3419336">
                <a:off x="2078037" y="3648497"/>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ar-EG"/>
              </a:p>
            </p:txBody>
          </p:sp>
          <p:sp>
            <p:nvSpPr>
              <p:cNvPr id="115967" name="Text Box 255"/>
              <p:cNvSpPr txBox="1">
                <a:spLocks noChangeArrowheads="1"/>
              </p:cNvSpPr>
              <p:nvPr/>
            </p:nvSpPr>
            <p:spPr bwMode="gray">
              <a:xfrm>
                <a:off x="2133600" y="3691359"/>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latin typeface="Arial" pitchFamily="34" charset="0"/>
                  </a:rPr>
                  <a:t>4</a:t>
                </a:r>
              </a:p>
            </p:txBody>
          </p:sp>
          <p:sp>
            <p:nvSpPr>
              <p:cNvPr id="115983" name="Text Box 271"/>
              <p:cNvSpPr txBox="1">
                <a:spLocks noChangeArrowheads="1"/>
              </p:cNvSpPr>
              <p:nvPr/>
            </p:nvSpPr>
            <p:spPr bwMode="gray">
              <a:xfrm>
                <a:off x="2987824" y="3764384"/>
                <a:ext cx="3515451" cy="3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dirty="0" smtClean="0">
                    <a:latin typeface="Arial" pitchFamily="34" charset="0"/>
                  </a:rPr>
                  <a:t>Dunes and airflow</a:t>
                </a:r>
                <a:endParaRPr lang="en-US" sz="2400" dirty="0">
                  <a:latin typeface="Arial" pitchFamily="34" charset="0"/>
                </a:endParaRPr>
              </a:p>
            </p:txBody>
          </p:sp>
        </p:grpSp>
        <p:grpSp>
          <p:nvGrpSpPr>
            <p:cNvPr id="8" name="Group 7"/>
            <p:cNvGrpSpPr/>
            <p:nvPr/>
          </p:nvGrpSpPr>
          <p:grpSpPr>
            <a:xfrm>
              <a:off x="2057400" y="4529559"/>
              <a:ext cx="5105400" cy="555625"/>
              <a:chOff x="2057400" y="4529559"/>
              <a:chExt cx="5105400" cy="555625"/>
            </a:xfrm>
          </p:grpSpPr>
          <p:sp>
            <p:nvSpPr>
              <p:cNvPr id="115978" name="Line 266"/>
              <p:cNvSpPr>
                <a:spLocks noChangeShapeType="1"/>
              </p:cNvSpPr>
              <p:nvPr/>
            </p:nvSpPr>
            <p:spPr bwMode="gray">
              <a:xfrm>
                <a:off x="2362200" y="5085184"/>
                <a:ext cx="4800600"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5979" name="Rectangle 267"/>
              <p:cNvSpPr>
                <a:spLocks noChangeArrowheads="1"/>
              </p:cNvSpPr>
              <p:nvPr/>
            </p:nvSpPr>
            <p:spPr bwMode="ltGray">
              <a:xfrm rot="3419336">
                <a:off x="2078037" y="4508922"/>
                <a:ext cx="479425" cy="520700"/>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ar-EG"/>
              </a:p>
            </p:txBody>
          </p:sp>
          <p:sp>
            <p:nvSpPr>
              <p:cNvPr id="115980" name="Text Box 268"/>
              <p:cNvSpPr txBox="1">
                <a:spLocks noChangeArrowheads="1"/>
              </p:cNvSpPr>
              <p:nvPr/>
            </p:nvSpPr>
            <p:spPr bwMode="gray">
              <a:xfrm>
                <a:off x="2133600" y="4551784"/>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a:solidFill>
                      <a:srgbClr val="FFFFFF"/>
                    </a:solidFill>
                    <a:latin typeface="Arial" pitchFamily="34" charset="0"/>
                  </a:rPr>
                  <a:t>5</a:t>
                </a:r>
              </a:p>
            </p:txBody>
          </p:sp>
          <p:sp>
            <p:nvSpPr>
              <p:cNvPr id="115984" name="Text Box 272"/>
              <p:cNvSpPr txBox="1">
                <a:spLocks noChangeArrowheads="1"/>
              </p:cNvSpPr>
              <p:nvPr/>
            </p:nvSpPr>
            <p:spPr bwMode="gray">
              <a:xfrm>
                <a:off x="2987824" y="4615284"/>
                <a:ext cx="1966742" cy="3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dirty="0" smtClean="0">
                    <a:latin typeface="Arial" pitchFamily="34" charset="0"/>
                  </a:rPr>
                  <a:t>Loess deposits</a:t>
                </a:r>
                <a:endParaRPr lang="en-US" sz="2400" dirty="0">
                  <a:latin typeface="Arial" pitchFamily="34" charset="0"/>
                </a:endParaRPr>
              </a:p>
            </p:txBody>
          </p:sp>
        </p:grpSp>
      </p:gr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246712"/>
          </a:xfrm>
        </p:spPr>
        <p:txBody>
          <a:bodyPr/>
          <a:lstStyle/>
          <a:p>
            <a:pPr marL="0" indent="0" algn="l" rtl="0">
              <a:lnSpc>
                <a:spcPct val="90000"/>
              </a:lnSpc>
              <a:buNone/>
            </a:pPr>
            <a:r>
              <a:rPr lang="en-US" sz="2400" b="1" dirty="0" smtClean="0">
                <a:solidFill>
                  <a:srgbClr val="FF0000"/>
                </a:solidFill>
                <a:latin typeface="Arial" pitchFamily="34" charset="0"/>
                <a:cs typeface="Arial" pitchFamily="34" charset="0"/>
              </a:rPr>
              <a:t>Dunes</a:t>
            </a:r>
          </a:p>
          <a:p>
            <a:pPr marL="0" indent="0" algn="l" rtl="0">
              <a:lnSpc>
                <a:spcPct val="90000"/>
              </a:lnSpc>
              <a:buNone/>
            </a:pPr>
            <a:endParaRPr lang="en-US" sz="2400" b="1" dirty="0" smtClean="0">
              <a:solidFill>
                <a:schemeClr val="tx2"/>
              </a:solidFill>
              <a:latin typeface="Arial" pitchFamily="34" charset="0"/>
              <a:cs typeface="Arial" pitchFamily="34" charset="0"/>
            </a:endParaRPr>
          </a:p>
          <a:p>
            <a:pPr algn="l" rtl="0">
              <a:lnSpc>
                <a:spcPct val="90000"/>
              </a:lnSpc>
            </a:pPr>
            <a:r>
              <a:rPr lang="en-US" sz="2800" b="1" dirty="0">
                <a:solidFill>
                  <a:schemeClr val="tx2"/>
                </a:solidFill>
                <a:latin typeface="Arial" pitchFamily="34" charset="0"/>
                <a:cs typeface="Arial" pitchFamily="34" charset="0"/>
              </a:rPr>
              <a:t>Dune height and spacing are regular</a:t>
            </a:r>
          </a:p>
          <a:p>
            <a:pPr algn="l" rtl="0">
              <a:lnSpc>
                <a:spcPct val="90000"/>
              </a:lnSpc>
            </a:pPr>
            <a:r>
              <a:rPr lang="en-US" sz="2800" b="1" dirty="0">
                <a:solidFill>
                  <a:schemeClr val="tx2"/>
                </a:solidFill>
                <a:latin typeface="Arial" pitchFamily="34" charset="0"/>
                <a:cs typeface="Arial" pitchFamily="34" charset="0"/>
              </a:rPr>
              <a:t>Described by power function</a:t>
            </a:r>
          </a:p>
          <a:p>
            <a:pPr lvl="1" algn="l" rtl="0">
              <a:lnSpc>
                <a:spcPct val="90000"/>
              </a:lnSpc>
              <a:buFontTx/>
              <a:buNone/>
            </a:pPr>
            <a:r>
              <a:rPr lang="en-US" b="1" dirty="0">
                <a:solidFill>
                  <a:schemeClr val="tx2"/>
                </a:solidFill>
                <a:latin typeface="Arial" pitchFamily="34" charset="0"/>
                <a:cs typeface="Arial" pitchFamily="34" charset="0"/>
              </a:rPr>
              <a:t>				D</a:t>
            </a:r>
            <a:r>
              <a:rPr lang="en-US" b="1" baseline="-25000" dirty="0">
                <a:solidFill>
                  <a:schemeClr val="tx2"/>
                </a:solidFill>
                <a:latin typeface="Arial" pitchFamily="34" charset="0"/>
                <a:cs typeface="Arial" pitchFamily="34" charset="0"/>
              </a:rPr>
              <a:t>h</a:t>
            </a:r>
            <a:r>
              <a:rPr lang="en-US" b="1" dirty="0">
                <a:solidFill>
                  <a:schemeClr val="tx2"/>
                </a:solidFill>
                <a:latin typeface="Arial" pitchFamily="34" charset="0"/>
                <a:cs typeface="Arial" pitchFamily="34" charset="0"/>
              </a:rPr>
              <a:t>=</a:t>
            </a:r>
            <a:r>
              <a:rPr lang="en-US" b="1" dirty="0" err="1">
                <a:solidFill>
                  <a:schemeClr val="tx2"/>
                </a:solidFill>
                <a:latin typeface="Arial" pitchFamily="34" charset="0"/>
                <a:cs typeface="Arial" pitchFamily="34" charset="0"/>
              </a:rPr>
              <a:t>cD</a:t>
            </a:r>
            <a:r>
              <a:rPr lang="en-US" b="1" baseline="-25000" dirty="0" err="1">
                <a:solidFill>
                  <a:schemeClr val="tx2"/>
                </a:solidFill>
                <a:latin typeface="Arial" pitchFamily="34" charset="0"/>
                <a:cs typeface="Arial" pitchFamily="34" charset="0"/>
              </a:rPr>
              <a:t>s</a:t>
            </a:r>
            <a:r>
              <a:rPr lang="en-US" b="1" baseline="30000" dirty="0" err="1">
                <a:solidFill>
                  <a:schemeClr val="tx2"/>
                </a:solidFill>
                <a:latin typeface="Arial" pitchFamily="34" charset="0"/>
                <a:cs typeface="Arial" pitchFamily="34" charset="0"/>
              </a:rPr>
              <a:t>n</a:t>
            </a:r>
            <a:r>
              <a:rPr lang="en-US" b="1" baseline="30000" dirty="0">
                <a:solidFill>
                  <a:schemeClr val="tx2"/>
                </a:solidFill>
                <a:latin typeface="Arial" pitchFamily="34" charset="0"/>
                <a:cs typeface="Arial" pitchFamily="34" charset="0"/>
              </a:rPr>
              <a:t>   </a:t>
            </a:r>
            <a:endParaRPr lang="en-US" b="1" dirty="0">
              <a:solidFill>
                <a:schemeClr val="tx2"/>
              </a:solidFill>
              <a:latin typeface="Arial" pitchFamily="34" charset="0"/>
              <a:cs typeface="Arial" pitchFamily="34" charset="0"/>
            </a:endParaRPr>
          </a:p>
          <a:p>
            <a:pPr lvl="2" algn="l" rtl="0">
              <a:lnSpc>
                <a:spcPct val="90000"/>
              </a:lnSpc>
            </a:pPr>
            <a:r>
              <a:rPr lang="en-US" sz="2000" b="1" dirty="0">
                <a:solidFill>
                  <a:schemeClr val="tx2"/>
                </a:solidFill>
                <a:latin typeface="Arial" pitchFamily="34" charset="0"/>
                <a:cs typeface="Arial" pitchFamily="34" charset="0"/>
              </a:rPr>
              <a:t>Dh </a:t>
            </a:r>
          </a:p>
          <a:p>
            <a:pPr lvl="3" algn="l" rtl="0">
              <a:lnSpc>
                <a:spcPct val="90000"/>
              </a:lnSpc>
            </a:pPr>
            <a:r>
              <a:rPr lang="en-US" sz="1800" b="1" dirty="0">
                <a:solidFill>
                  <a:schemeClr val="tx2"/>
                </a:solidFill>
                <a:latin typeface="Arial" pitchFamily="34" charset="0"/>
                <a:cs typeface="Arial" pitchFamily="34" charset="0"/>
              </a:rPr>
              <a:t>dune H</a:t>
            </a:r>
          </a:p>
          <a:p>
            <a:pPr lvl="2" algn="l" rtl="0">
              <a:lnSpc>
                <a:spcPct val="90000"/>
              </a:lnSpc>
            </a:pPr>
            <a:r>
              <a:rPr lang="en-US" sz="2000" b="1" dirty="0">
                <a:solidFill>
                  <a:schemeClr val="tx2"/>
                </a:solidFill>
                <a:latin typeface="Arial" pitchFamily="34" charset="0"/>
                <a:cs typeface="Arial" pitchFamily="34" charset="0"/>
              </a:rPr>
              <a:t>Ds</a:t>
            </a:r>
          </a:p>
          <a:p>
            <a:pPr lvl="3" algn="l" rtl="0">
              <a:lnSpc>
                <a:spcPct val="90000"/>
              </a:lnSpc>
            </a:pPr>
            <a:r>
              <a:rPr lang="en-US" sz="1800" b="1" dirty="0">
                <a:solidFill>
                  <a:schemeClr val="tx2"/>
                </a:solidFill>
                <a:latin typeface="Arial" pitchFamily="34" charset="0"/>
                <a:cs typeface="Arial" pitchFamily="34" charset="0"/>
              </a:rPr>
              <a:t>spacing</a:t>
            </a:r>
          </a:p>
          <a:p>
            <a:pPr lvl="2" algn="l" rtl="0">
              <a:lnSpc>
                <a:spcPct val="90000"/>
              </a:lnSpc>
            </a:pPr>
            <a:r>
              <a:rPr lang="en-US" sz="2000" b="1" dirty="0">
                <a:solidFill>
                  <a:schemeClr val="tx2"/>
                </a:solidFill>
                <a:latin typeface="Arial" pitchFamily="34" charset="0"/>
                <a:cs typeface="Arial" pitchFamily="34" charset="0"/>
              </a:rPr>
              <a:t>N</a:t>
            </a:r>
          </a:p>
          <a:p>
            <a:pPr lvl="3" algn="l" rtl="0">
              <a:lnSpc>
                <a:spcPct val="90000"/>
              </a:lnSpc>
            </a:pPr>
            <a:r>
              <a:rPr lang="en-US" sz="1800" b="1" dirty="0">
                <a:solidFill>
                  <a:schemeClr val="tx2"/>
                </a:solidFill>
                <a:latin typeface="Arial" pitchFamily="34" charset="0"/>
                <a:cs typeface="Arial" pitchFamily="34" charset="0"/>
              </a:rPr>
              <a:t>function of sand supply, wind speed</a:t>
            </a:r>
          </a:p>
          <a:p>
            <a:pPr lvl="2" algn="l" rtl="0">
              <a:lnSpc>
                <a:spcPct val="90000"/>
              </a:lnSpc>
            </a:pPr>
            <a:r>
              <a:rPr lang="en-US" sz="2000" b="1" dirty="0">
                <a:solidFill>
                  <a:schemeClr val="tx2"/>
                </a:solidFill>
                <a:latin typeface="Arial" pitchFamily="34" charset="0"/>
                <a:cs typeface="Arial" pitchFamily="34" charset="0"/>
              </a:rPr>
              <a:t>C</a:t>
            </a:r>
          </a:p>
          <a:p>
            <a:pPr lvl="3" algn="l" rtl="0">
              <a:lnSpc>
                <a:spcPct val="90000"/>
              </a:lnSpc>
            </a:pPr>
            <a:r>
              <a:rPr lang="en-US" sz="1800" b="1" dirty="0">
                <a:solidFill>
                  <a:schemeClr val="tx2"/>
                </a:solidFill>
                <a:latin typeface="Arial" pitchFamily="34" charset="0"/>
                <a:cs typeface="Arial" pitchFamily="34" charset="0"/>
              </a:rPr>
              <a:t>constant</a:t>
            </a:r>
            <a:endParaRPr lang="en-US" sz="2400" b="1" dirty="0" smtClean="0">
              <a:solidFill>
                <a:schemeClr val="tx2"/>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624629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en-US" sz="3200" dirty="0">
                <a:latin typeface="Arial" pitchFamily="34" charset="0"/>
                <a:cs typeface="Arial" pitchFamily="34" charset="0"/>
              </a:rPr>
              <a:t>4. Dunes and </a:t>
            </a:r>
            <a:r>
              <a:rPr lang="en-US" sz="3200" dirty="0" smtClean="0">
                <a:latin typeface="Arial" pitchFamily="34" charset="0"/>
                <a:cs typeface="Arial" pitchFamily="34" charset="0"/>
              </a:rPr>
              <a:t>airflow</a:t>
            </a:r>
            <a:endParaRPr lang="en-US"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264" y="1256568"/>
            <a:ext cx="7607861" cy="480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27" y="1089220"/>
            <a:ext cx="7763665" cy="5125232"/>
          </a:xfrm>
          <a:prstGeom prst="rect">
            <a:avLst/>
          </a:prstGeom>
        </p:spPr>
      </p:pic>
    </p:spTree>
    <p:extLst>
      <p:ext uri="{BB962C8B-B14F-4D97-AF65-F5344CB8AC3E}">
        <p14:creationId xmlns:p14="http://schemas.microsoft.com/office/powerpoint/2010/main" val="14648167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4166592"/>
          </a:xfrm>
        </p:spPr>
        <p:txBody>
          <a:bodyPr/>
          <a:lstStyle/>
          <a:p>
            <a:pPr marL="0" indent="0" algn="l" rtl="0">
              <a:lnSpc>
                <a:spcPct val="90000"/>
              </a:lnSpc>
              <a:buNone/>
            </a:pPr>
            <a:r>
              <a:rPr lang="en-US" sz="2400" b="1" dirty="0" err="1" smtClean="0">
                <a:solidFill>
                  <a:srgbClr val="FF0000"/>
                </a:solidFill>
                <a:latin typeface="Arial" pitchFamily="34" charset="0"/>
                <a:cs typeface="Arial" pitchFamily="34" charset="0"/>
              </a:rPr>
              <a:t>Interdune</a:t>
            </a:r>
            <a:r>
              <a:rPr lang="en-US" sz="2400" b="1" dirty="0" smtClean="0">
                <a:solidFill>
                  <a:srgbClr val="FF0000"/>
                </a:solidFill>
                <a:latin typeface="Arial" pitchFamily="34" charset="0"/>
                <a:cs typeface="Arial" pitchFamily="34" charset="0"/>
              </a:rPr>
              <a:t> Areas</a:t>
            </a:r>
          </a:p>
          <a:p>
            <a:pPr marL="0" indent="0" algn="l" rtl="0">
              <a:lnSpc>
                <a:spcPct val="90000"/>
              </a:lnSpc>
              <a:buNone/>
            </a:pPr>
            <a:endParaRPr lang="en-US" sz="2400" b="1" dirty="0" smtClean="0">
              <a:solidFill>
                <a:srgbClr val="FF0000"/>
              </a:solidFill>
              <a:latin typeface="Arial" pitchFamily="34" charset="0"/>
              <a:cs typeface="Arial" pitchFamily="34" charset="0"/>
            </a:endParaRPr>
          </a:p>
          <a:p>
            <a:pPr algn="l" rtl="0"/>
            <a:r>
              <a:rPr lang="en-US" b="1" dirty="0">
                <a:solidFill>
                  <a:schemeClr val="tx2"/>
                </a:solidFill>
              </a:rPr>
              <a:t>Deflation</a:t>
            </a:r>
          </a:p>
          <a:p>
            <a:pPr lvl="1" algn="l" rtl="0"/>
            <a:r>
              <a:rPr lang="en-US" b="1" dirty="0">
                <a:solidFill>
                  <a:schemeClr val="tx2"/>
                </a:solidFill>
              </a:rPr>
              <a:t>low sand accumulation</a:t>
            </a:r>
          </a:p>
          <a:p>
            <a:pPr lvl="1" algn="l" rtl="0"/>
            <a:r>
              <a:rPr lang="en-US" b="1" dirty="0" smtClean="0">
                <a:solidFill>
                  <a:schemeClr val="tx2"/>
                </a:solidFill>
              </a:rPr>
              <a:t>Lags</a:t>
            </a:r>
          </a:p>
          <a:p>
            <a:pPr lvl="1" algn="l" rtl="0"/>
            <a:endParaRPr lang="en-US" b="1" dirty="0">
              <a:solidFill>
                <a:schemeClr val="tx2"/>
              </a:solidFill>
            </a:endParaRPr>
          </a:p>
          <a:p>
            <a:pPr algn="l" rtl="0"/>
            <a:r>
              <a:rPr lang="en-US" b="1" dirty="0">
                <a:solidFill>
                  <a:schemeClr val="tx2"/>
                </a:solidFill>
              </a:rPr>
              <a:t>Deposition</a:t>
            </a:r>
          </a:p>
          <a:p>
            <a:pPr lvl="1" algn="l" rtl="0"/>
            <a:r>
              <a:rPr lang="en-US" b="1" dirty="0">
                <a:solidFill>
                  <a:schemeClr val="tx2"/>
                </a:solidFill>
              </a:rPr>
              <a:t>Dry or Wet</a:t>
            </a:r>
          </a:p>
          <a:p>
            <a:pPr marL="0" indent="0" algn="l" rtl="0">
              <a:lnSpc>
                <a:spcPct val="90000"/>
              </a:lnSpc>
              <a:buNone/>
            </a:pPr>
            <a:endParaRPr lang="en-US" sz="2400" b="1" dirty="0" smtClean="0">
              <a:solidFill>
                <a:srgbClr val="FF0000"/>
              </a:solidFill>
              <a:latin typeface="Arial" pitchFamily="34" charset="0"/>
              <a:cs typeface="Arial" pitchFamily="34" charset="0"/>
            </a:endParaRPr>
          </a:p>
          <a:p>
            <a:pPr marL="0" indent="0" algn="l" rtl="0">
              <a:lnSpc>
                <a:spcPct val="90000"/>
              </a:lnSpc>
              <a:buNone/>
            </a:pPr>
            <a:endParaRPr lang="en-US" sz="24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320385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4. Dunes and airflow</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6" name="Rectangle 3"/>
          <p:cNvSpPr>
            <a:spLocks noGrp="1" noChangeArrowheads="1"/>
          </p:cNvSpPr>
          <p:nvPr>
            <p:ph idx="1"/>
          </p:nvPr>
        </p:nvSpPr>
        <p:spPr>
          <a:xfrm>
            <a:off x="990600" y="990600"/>
            <a:ext cx="7696200" cy="5534744"/>
          </a:xfrm>
        </p:spPr>
        <p:txBody>
          <a:bodyPr/>
          <a:lstStyle/>
          <a:p>
            <a:pPr marL="0" indent="0" algn="l" rtl="0">
              <a:lnSpc>
                <a:spcPct val="90000"/>
              </a:lnSpc>
              <a:buNone/>
            </a:pPr>
            <a:r>
              <a:rPr lang="en-US" sz="2400" b="1" dirty="0" err="1" smtClean="0">
                <a:solidFill>
                  <a:srgbClr val="FF0000"/>
                </a:solidFill>
                <a:latin typeface="Arial" pitchFamily="34" charset="0"/>
                <a:cs typeface="Arial" pitchFamily="34" charset="0"/>
              </a:rPr>
              <a:t>Interdune</a:t>
            </a:r>
            <a:r>
              <a:rPr lang="en-US" sz="2400" b="1" dirty="0" smtClean="0">
                <a:solidFill>
                  <a:srgbClr val="FF0000"/>
                </a:solidFill>
                <a:latin typeface="Arial" pitchFamily="34" charset="0"/>
                <a:cs typeface="Arial" pitchFamily="34" charset="0"/>
              </a:rPr>
              <a:t> Areas</a:t>
            </a:r>
          </a:p>
          <a:p>
            <a:pPr algn="l" rtl="0">
              <a:lnSpc>
                <a:spcPct val="90000"/>
              </a:lnSpc>
            </a:pPr>
            <a:r>
              <a:rPr lang="en-US" sz="2400" b="1" dirty="0" smtClean="0">
                <a:solidFill>
                  <a:schemeClr val="tx2"/>
                </a:solidFill>
                <a:latin typeface="Arial" pitchFamily="34" charset="0"/>
                <a:cs typeface="Arial" pitchFamily="34" charset="0"/>
              </a:rPr>
              <a:t>Dry</a:t>
            </a:r>
            <a:endParaRPr lang="en-US" sz="2400" b="1" dirty="0">
              <a:solidFill>
                <a:schemeClr val="tx2"/>
              </a:solidFill>
              <a:latin typeface="Arial" pitchFamily="34" charset="0"/>
              <a:cs typeface="Arial" pitchFamily="34" charset="0"/>
            </a:endParaRPr>
          </a:p>
          <a:p>
            <a:pPr lvl="1" algn="l" rtl="0">
              <a:lnSpc>
                <a:spcPct val="90000"/>
              </a:lnSpc>
            </a:pPr>
            <a:r>
              <a:rPr lang="en-US" sz="2000" b="1" dirty="0">
                <a:solidFill>
                  <a:schemeClr val="tx2"/>
                </a:solidFill>
                <a:latin typeface="Arial" pitchFamily="34" charset="0"/>
                <a:cs typeface="Arial" pitchFamily="34" charset="0"/>
              </a:rPr>
              <a:t>Ripples formed from sands avalanching off dunes</a:t>
            </a:r>
          </a:p>
          <a:p>
            <a:pPr lvl="1" algn="l" rtl="0">
              <a:lnSpc>
                <a:spcPct val="90000"/>
              </a:lnSpc>
            </a:pPr>
            <a:r>
              <a:rPr lang="en-US" sz="2000" b="1" dirty="0">
                <a:solidFill>
                  <a:schemeClr val="tx2"/>
                </a:solidFill>
                <a:latin typeface="Arial" pitchFamily="34" charset="0"/>
                <a:cs typeface="Arial" pitchFamily="34" charset="0"/>
              </a:rPr>
              <a:t>Poor sorting</a:t>
            </a:r>
          </a:p>
          <a:p>
            <a:pPr lvl="2" algn="l" rtl="0">
              <a:lnSpc>
                <a:spcPct val="90000"/>
              </a:lnSpc>
            </a:pPr>
            <a:r>
              <a:rPr lang="en-US" sz="1800" b="1" dirty="0">
                <a:solidFill>
                  <a:schemeClr val="tx2"/>
                </a:solidFill>
                <a:latin typeface="Arial" pitchFamily="34" charset="0"/>
                <a:cs typeface="Arial" pitchFamily="34" charset="0"/>
              </a:rPr>
              <a:t>gently dipping layers with poor structure</a:t>
            </a:r>
          </a:p>
          <a:p>
            <a:pPr lvl="1" algn="l" rtl="0">
              <a:lnSpc>
                <a:spcPct val="90000"/>
              </a:lnSpc>
            </a:pPr>
            <a:r>
              <a:rPr lang="en-US" sz="2000" b="1" dirty="0" err="1">
                <a:solidFill>
                  <a:schemeClr val="tx2"/>
                </a:solidFill>
                <a:latin typeface="Arial" pitchFamily="34" charset="0"/>
                <a:cs typeface="Arial" pitchFamily="34" charset="0"/>
              </a:rPr>
              <a:t>Bioturbated</a:t>
            </a:r>
            <a:endParaRPr lang="en-US" sz="2000" b="1" dirty="0">
              <a:solidFill>
                <a:schemeClr val="tx2"/>
              </a:solidFill>
              <a:latin typeface="Arial" pitchFamily="34" charset="0"/>
              <a:cs typeface="Arial" pitchFamily="34" charset="0"/>
            </a:endParaRPr>
          </a:p>
          <a:p>
            <a:pPr algn="l" rtl="0">
              <a:lnSpc>
                <a:spcPct val="90000"/>
              </a:lnSpc>
            </a:pPr>
            <a:r>
              <a:rPr lang="en-US" b="1" dirty="0">
                <a:solidFill>
                  <a:schemeClr val="tx2"/>
                </a:solidFill>
                <a:latin typeface="Arial" pitchFamily="34" charset="0"/>
                <a:cs typeface="Arial" pitchFamily="34" charset="0"/>
              </a:rPr>
              <a:t>WET</a:t>
            </a:r>
          </a:p>
          <a:p>
            <a:pPr lvl="2" algn="l" rtl="0">
              <a:lnSpc>
                <a:spcPct val="90000"/>
              </a:lnSpc>
            </a:pPr>
            <a:r>
              <a:rPr lang="en-US" sz="2000" b="1" dirty="0">
                <a:solidFill>
                  <a:schemeClr val="tx2"/>
                </a:solidFill>
                <a:latin typeface="Arial" pitchFamily="34" charset="0"/>
                <a:cs typeface="Arial" pitchFamily="34" charset="0"/>
              </a:rPr>
              <a:t>water accumulates and traps silts/ clays</a:t>
            </a:r>
          </a:p>
          <a:p>
            <a:pPr lvl="2" algn="l" rtl="0">
              <a:lnSpc>
                <a:spcPct val="90000"/>
              </a:lnSpc>
            </a:pPr>
            <a:r>
              <a:rPr lang="en-US" sz="2000" b="1" dirty="0">
                <a:solidFill>
                  <a:schemeClr val="tx2"/>
                </a:solidFill>
                <a:latin typeface="Arial" pitchFamily="34" charset="0"/>
                <a:cs typeface="Arial" pitchFamily="34" charset="0"/>
              </a:rPr>
              <a:t>look for evidence of terrestrial life </a:t>
            </a:r>
          </a:p>
          <a:p>
            <a:pPr lvl="3" algn="l" rtl="0">
              <a:lnSpc>
                <a:spcPct val="90000"/>
              </a:lnSpc>
            </a:pPr>
            <a:r>
              <a:rPr lang="en-US" b="1" dirty="0">
                <a:solidFill>
                  <a:schemeClr val="tx2"/>
                </a:solidFill>
                <a:latin typeface="Arial" pitchFamily="34" charset="0"/>
                <a:cs typeface="Arial" pitchFamily="34" charset="0"/>
              </a:rPr>
              <a:t>Tracks</a:t>
            </a:r>
          </a:p>
          <a:p>
            <a:pPr lvl="3" algn="l" rtl="0">
              <a:lnSpc>
                <a:spcPct val="90000"/>
              </a:lnSpc>
            </a:pPr>
            <a:r>
              <a:rPr lang="en-US" b="1" dirty="0">
                <a:solidFill>
                  <a:schemeClr val="tx2"/>
                </a:solidFill>
                <a:latin typeface="Arial" pitchFamily="34" charset="0"/>
                <a:cs typeface="Arial" pitchFamily="34" charset="0"/>
              </a:rPr>
              <a:t>Diatoms</a:t>
            </a:r>
          </a:p>
          <a:p>
            <a:pPr lvl="3" algn="l" rtl="0">
              <a:lnSpc>
                <a:spcPct val="90000"/>
              </a:lnSpc>
            </a:pPr>
            <a:r>
              <a:rPr lang="en-US" b="1" dirty="0">
                <a:solidFill>
                  <a:schemeClr val="tx2"/>
                </a:solidFill>
                <a:latin typeface="Arial" pitchFamily="34" charset="0"/>
                <a:cs typeface="Arial" pitchFamily="34" charset="0"/>
              </a:rPr>
              <a:t>gastropods, </a:t>
            </a:r>
            <a:r>
              <a:rPr lang="en-US" b="1" dirty="0" smtClean="0">
                <a:solidFill>
                  <a:schemeClr val="tx2"/>
                </a:solidFill>
                <a:latin typeface="Arial" pitchFamily="34" charset="0"/>
                <a:cs typeface="Arial" pitchFamily="34" charset="0"/>
              </a:rPr>
              <a:t>etc.</a:t>
            </a:r>
          </a:p>
          <a:p>
            <a:pPr algn="l" rtl="0">
              <a:lnSpc>
                <a:spcPct val="90000"/>
              </a:lnSpc>
            </a:pPr>
            <a:r>
              <a:rPr lang="en-US" b="1" dirty="0" err="1" smtClean="0">
                <a:solidFill>
                  <a:schemeClr val="tx2"/>
                </a:solidFill>
                <a:latin typeface="Arial" pitchFamily="34" charset="0"/>
                <a:cs typeface="Arial" pitchFamily="34" charset="0"/>
              </a:rPr>
              <a:t>Evaporites</a:t>
            </a:r>
            <a:endParaRPr lang="en-US" b="1" dirty="0">
              <a:solidFill>
                <a:schemeClr val="tx2"/>
              </a:solidFill>
              <a:latin typeface="Arial" pitchFamily="34" charset="0"/>
              <a:cs typeface="Arial" pitchFamily="34" charset="0"/>
            </a:endParaRPr>
          </a:p>
          <a:p>
            <a:pPr lvl="3" algn="l" rtl="0">
              <a:lnSpc>
                <a:spcPct val="90000"/>
              </a:lnSpc>
            </a:pPr>
            <a:r>
              <a:rPr lang="en-US" sz="1600" b="1" dirty="0">
                <a:solidFill>
                  <a:schemeClr val="tx2"/>
                </a:solidFill>
                <a:latin typeface="Arial" pitchFamily="34" charset="0"/>
                <a:cs typeface="Arial" pitchFamily="34" charset="0"/>
              </a:rPr>
              <a:t>when lake dries up, can get evaporates</a:t>
            </a:r>
          </a:p>
          <a:p>
            <a:pPr lvl="3" algn="l" rtl="0">
              <a:lnSpc>
                <a:spcPct val="90000"/>
              </a:lnSpc>
            </a:pPr>
            <a:r>
              <a:rPr lang="en-US" sz="1800" b="1" dirty="0">
                <a:solidFill>
                  <a:schemeClr val="tx2"/>
                </a:solidFill>
                <a:latin typeface="Arial" pitchFamily="34" charset="0"/>
                <a:cs typeface="Arial" pitchFamily="34" charset="0"/>
              </a:rPr>
              <a:t>Gypsum</a:t>
            </a:r>
          </a:p>
          <a:p>
            <a:pPr lvl="3" algn="l" rtl="0">
              <a:lnSpc>
                <a:spcPct val="90000"/>
              </a:lnSpc>
            </a:pPr>
            <a:r>
              <a:rPr lang="en-US" sz="1800" b="1" dirty="0" err="1">
                <a:solidFill>
                  <a:schemeClr val="tx2"/>
                </a:solidFill>
                <a:latin typeface="Arial" pitchFamily="34" charset="0"/>
                <a:cs typeface="Arial" pitchFamily="34" charset="0"/>
              </a:rPr>
              <a:t>mudcracks</a:t>
            </a:r>
            <a:r>
              <a:rPr lang="en-US" sz="1800" b="1" dirty="0">
                <a:solidFill>
                  <a:schemeClr val="tx2"/>
                </a:solidFill>
                <a:latin typeface="Arial" pitchFamily="34" charset="0"/>
                <a:cs typeface="Arial" pitchFamily="34" charset="0"/>
              </a:rPr>
              <a:t>, other evidence of </a:t>
            </a:r>
            <a:r>
              <a:rPr lang="en-US" sz="1800" b="1" dirty="0" err="1">
                <a:solidFill>
                  <a:schemeClr val="tx2"/>
                </a:solidFill>
                <a:latin typeface="Arial" pitchFamily="34" charset="0"/>
                <a:cs typeface="Arial" pitchFamily="34" charset="0"/>
              </a:rPr>
              <a:t>dessication</a:t>
            </a:r>
            <a:endParaRPr lang="en-US" sz="18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35097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6705600" y="6477000"/>
            <a:ext cx="2133600" cy="244475"/>
          </a:xfrm>
        </p:spPr>
        <p:txBody>
          <a:bodyPr/>
          <a:lstStyle/>
          <a:p>
            <a:r>
              <a:rPr lang="en-US" dirty="0"/>
              <a:t>G336</a:t>
            </a:r>
          </a:p>
        </p:txBody>
      </p:sp>
      <p:sp>
        <p:nvSpPr>
          <p:cNvPr id="25" name="Footer Placeholder 4"/>
          <p:cNvSpPr>
            <a:spLocks noGrp="1"/>
          </p:cNvSpPr>
          <p:nvPr>
            <p:ph type="ftr" sz="quarter" idx="11"/>
          </p:nvPr>
        </p:nvSpPr>
        <p:spPr>
          <a:xfrm>
            <a:off x="152400" y="6477000"/>
            <a:ext cx="2895600" cy="381000"/>
          </a:xfrm>
        </p:spPr>
        <p:txBody>
          <a:bodyPr/>
          <a:lstStyle/>
          <a:p>
            <a:r>
              <a:rPr lang="en-US" dirty="0" smtClean="0"/>
              <a:t>DSRG</a:t>
            </a:r>
            <a:endParaRPr lang="en-US" dirty="0"/>
          </a:p>
        </p:txBody>
      </p:sp>
      <p:sp>
        <p:nvSpPr>
          <p:cNvPr id="124931" name="Rectangle 3"/>
          <p:cNvSpPr>
            <a:spLocks noGrp="1" noChangeArrowheads="1"/>
          </p:cNvSpPr>
          <p:nvPr>
            <p:ph type="title"/>
          </p:nvPr>
        </p:nvSpPr>
        <p:spPr>
          <a:xfrm>
            <a:off x="914400" y="107950"/>
            <a:ext cx="7315200" cy="563563"/>
          </a:xfrm>
        </p:spPr>
        <p:txBody>
          <a:bodyPr/>
          <a:lstStyle/>
          <a:p>
            <a:r>
              <a:rPr lang="en-US" sz="3200" dirty="0" smtClean="0">
                <a:latin typeface="Arial" pitchFamily="34" charset="0"/>
                <a:cs typeface="Arial" pitchFamily="34" charset="0"/>
              </a:rPr>
              <a:t>5. Loess deposits</a:t>
            </a:r>
            <a:endParaRPr lang="en-US" sz="3200" dirty="0">
              <a:latin typeface="Arial" pitchFamily="34" charset="0"/>
              <a:cs typeface="Arial" pitchFamily="34" charset="0"/>
            </a:endParaRPr>
          </a:p>
        </p:txBody>
      </p:sp>
      <p:sp>
        <p:nvSpPr>
          <p:cNvPr id="124948" name="Rectangle 20"/>
          <p:cNvSpPr>
            <a:spLocks noChangeArrowheads="1"/>
          </p:cNvSpPr>
          <p:nvPr/>
        </p:nvSpPr>
        <p:spPr bwMode="black">
          <a:xfrm>
            <a:off x="990600" y="914400"/>
            <a:ext cx="7829872" cy="5201424"/>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2400" b="1" dirty="0" smtClean="0">
                <a:solidFill>
                  <a:srgbClr val="FF0000"/>
                </a:solidFill>
                <a:latin typeface="Arial" pitchFamily="34" charset="0"/>
                <a:cs typeface="Arial" pitchFamily="34" charset="0"/>
              </a:rPr>
              <a:t>Loess</a:t>
            </a:r>
          </a:p>
          <a:p>
            <a:pPr>
              <a:buFontTx/>
              <a:buNone/>
            </a:pPr>
            <a:r>
              <a:rPr lang="en-US" b="1" dirty="0" smtClean="0">
                <a:solidFill>
                  <a:schemeClr val="tx2"/>
                </a:solidFill>
                <a:latin typeface="Arial" pitchFamily="34" charset="0"/>
                <a:cs typeface="Arial" pitchFamily="34" charset="0"/>
              </a:rPr>
              <a:t>is </a:t>
            </a:r>
            <a:r>
              <a:rPr lang="en-US" b="1" dirty="0">
                <a:solidFill>
                  <a:schemeClr val="tx2"/>
                </a:solidFill>
                <a:latin typeface="Arial" pitchFamily="34" charset="0"/>
                <a:cs typeface="Arial" pitchFamily="34" charset="0"/>
              </a:rPr>
              <a:t>an </a:t>
            </a:r>
            <a:r>
              <a:rPr lang="en-US" b="1" dirty="0" err="1">
                <a:solidFill>
                  <a:schemeClr val="accent1"/>
                </a:solidFill>
                <a:latin typeface="Arial" pitchFamily="34" charset="0"/>
                <a:cs typeface="Arial" pitchFamily="34" charset="0"/>
                <a:hlinkClick r:id="rId2" tooltip="Aeolian processes"/>
              </a:rPr>
              <a:t>aeolian</a:t>
            </a:r>
            <a:r>
              <a:rPr lang="en-US" b="1" dirty="0">
                <a:solidFill>
                  <a:schemeClr val="accent1"/>
                </a:solidFill>
                <a:latin typeface="Arial" pitchFamily="34" charset="0"/>
                <a:cs typeface="Arial" pitchFamily="34" charset="0"/>
              </a:rPr>
              <a:t> </a:t>
            </a:r>
            <a:r>
              <a:rPr lang="en-US" b="1" dirty="0" smtClean="0">
                <a:solidFill>
                  <a:schemeClr val="tx2"/>
                </a:solidFill>
                <a:latin typeface="Arial" pitchFamily="34" charset="0"/>
                <a:cs typeface="Arial" pitchFamily="34" charset="0"/>
              </a:rPr>
              <a:t>sediment formed </a:t>
            </a:r>
            <a:r>
              <a:rPr lang="en-US" b="1" dirty="0">
                <a:solidFill>
                  <a:schemeClr val="tx2"/>
                </a:solidFill>
                <a:latin typeface="Arial" pitchFamily="34" charset="0"/>
                <a:cs typeface="Arial" pitchFamily="34" charset="0"/>
              </a:rPr>
              <a:t>by the accumulation of wind-blown </a:t>
            </a:r>
            <a:r>
              <a:rPr lang="en-US" b="1" dirty="0">
                <a:solidFill>
                  <a:schemeClr val="accent1"/>
                </a:solidFill>
                <a:latin typeface="Arial" pitchFamily="34" charset="0"/>
                <a:cs typeface="Arial" pitchFamily="34" charset="0"/>
                <a:hlinkClick r:id="rId3" tooltip="Silt"/>
              </a:rPr>
              <a:t>silt</a:t>
            </a:r>
            <a:r>
              <a:rPr lang="en-US" b="1" dirty="0">
                <a:solidFill>
                  <a:schemeClr val="accent1"/>
                </a:solidFill>
                <a:latin typeface="Arial" pitchFamily="34" charset="0"/>
                <a:cs typeface="Arial" pitchFamily="34" charset="0"/>
              </a:rPr>
              <a:t> </a:t>
            </a:r>
            <a:r>
              <a:rPr lang="en-US" b="1" dirty="0">
                <a:solidFill>
                  <a:schemeClr val="tx2"/>
                </a:solidFill>
                <a:latin typeface="Arial" pitchFamily="34" charset="0"/>
                <a:cs typeface="Arial" pitchFamily="34" charset="0"/>
              </a:rPr>
              <a:t>and lesser and variable amounts of </a:t>
            </a:r>
            <a:r>
              <a:rPr lang="en-US" b="1" dirty="0">
                <a:solidFill>
                  <a:schemeClr val="tx2"/>
                </a:solidFill>
                <a:latin typeface="Arial" pitchFamily="34" charset="0"/>
                <a:cs typeface="Arial" pitchFamily="34" charset="0"/>
                <a:hlinkClick r:id="rId4" tooltip="Sand"/>
              </a:rPr>
              <a:t>sand</a:t>
            </a:r>
            <a:r>
              <a:rPr lang="en-US" b="1" dirty="0">
                <a:solidFill>
                  <a:schemeClr val="tx2"/>
                </a:solidFill>
                <a:latin typeface="Arial" pitchFamily="34" charset="0"/>
                <a:cs typeface="Arial" pitchFamily="34" charset="0"/>
              </a:rPr>
              <a:t> and </a:t>
            </a:r>
            <a:r>
              <a:rPr lang="en-US" b="1" dirty="0" smtClean="0">
                <a:solidFill>
                  <a:schemeClr val="accent1"/>
                </a:solidFill>
                <a:latin typeface="Arial" pitchFamily="34" charset="0"/>
                <a:cs typeface="Arial" pitchFamily="34" charset="0"/>
                <a:hlinkClick r:id="rId5" tooltip="Clay"/>
              </a:rPr>
              <a:t>clay</a:t>
            </a:r>
            <a:r>
              <a:rPr lang="en-US" b="1" dirty="0" smtClean="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that are loosely </a:t>
            </a:r>
            <a:r>
              <a:rPr lang="en-US" b="1" dirty="0" smtClean="0">
                <a:solidFill>
                  <a:schemeClr val="tx2"/>
                </a:solidFill>
                <a:latin typeface="Arial" pitchFamily="34" charset="0"/>
                <a:cs typeface="Arial" pitchFamily="34" charset="0"/>
              </a:rPr>
              <a:t>cemented by </a:t>
            </a:r>
            <a:r>
              <a:rPr lang="en-US" b="1" dirty="0">
                <a:solidFill>
                  <a:schemeClr val="tx2"/>
                </a:solidFill>
                <a:latin typeface="Arial" pitchFamily="34" charset="0"/>
                <a:cs typeface="Arial" pitchFamily="34" charset="0"/>
                <a:hlinkClick r:id="rId6" tooltip="Calcium carbonate"/>
              </a:rPr>
              <a:t>calcium carbonate</a:t>
            </a:r>
            <a:r>
              <a:rPr lang="en-US" b="1" dirty="0">
                <a:solidFill>
                  <a:schemeClr val="tx2"/>
                </a:solidFill>
                <a:latin typeface="Arial" pitchFamily="34" charset="0"/>
                <a:cs typeface="Arial" pitchFamily="34" charset="0"/>
              </a:rPr>
              <a:t>. It is usually homogeneous and highly porous and is traversed by vertical capillaries that permit the sediment to fracture and form vertical bluffs</a:t>
            </a:r>
            <a:r>
              <a:rPr lang="en-US" b="1" dirty="0" smtClean="0">
                <a:solidFill>
                  <a:schemeClr val="tx2"/>
                </a:solidFill>
                <a:latin typeface="Arial" pitchFamily="34" charset="0"/>
                <a:cs typeface="Arial" pitchFamily="34" charset="0"/>
              </a:rPr>
              <a:t>.</a:t>
            </a:r>
          </a:p>
          <a:p>
            <a:pPr>
              <a:buFontTx/>
              <a:buNone/>
            </a:pPr>
            <a:endParaRPr lang="en-CA" b="1" dirty="0">
              <a:solidFill>
                <a:schemeClr val="tx2"/>
              </a:solidFill>
              <a:latin typeface="Arial" pitchFamily="34" charset="0"/>
              <a:cs typeface="Arial" pitchFamily="34" charset="0"/>
            </a:endParaRPr>
          </a:p>
          <a:p>
            <a:pPr>
              <a:buFontTx/>
              <a:buNone/>
            </a:pPr>
            <a:r>
              <a:rPr lang="en-CA" b="1" dirty="0">
                <a:solidFill>
                  <a:schemeClr val="tx2"/>
                </a:solidFill>
                <a:latin typeface="Arial" pitchFamily="34" charset="0"/>
                <a:cs typeface="Arial" pitchFamily="34" charset="0"/>
              </a:rPr>
              <a:t>Yellowish-buff </a:t>
            </a:r>
            <a:r>
              <a:rPr lang="en-CA" b="1" dirty="0" err="1">
                <a:solidFill>
                  <a:schemeClr val="tx2"/>
                </a:solidFill>
                <a:latin typeface="Arial" pitchFamily="34" charset="0"/>
                <a:cs typeface="Arial" pitchFamily="34" charset="0"/>
              </a:rPr>
              <a:t>unstratified</a:t>
            </a:r>
            <a:r>
              <a:rPr lang="en-CA" b="1" dirty="0">
                <a:solidFill>
                  <a:schemeClr val="tx2"/>
                </a:solidFill>
                <a:latin typeface="Arial" pitchFamily="34" charset="0"/>
                <a:cs typeface="Arial" pitchFamily="34" charset="0"/>
              </a:rPr>
              <a:t> silt, sometimes calcareous, well sorted, with a modal grain size in the range 0.02-0.5 mm, and with pronounced vertical </a:t>
            </a:r>
            <a:r>
              <a:rPr lang="en-CA" b="1" dirty="0" smtClean="0">
                <a:solidFill>
                  <a:schemeClr val="tx2"/>
                </a:solidFill>
                <a:latin typeface="Arial" pitchFamily="34" charset="0"/>
                <a:cs typeface="Arial" pitchFamily="34" charset="0"/>
              </a:rPr>
              <a:t>structure.</a:t>
            </a:r>
          </a:p>
          <a:p>
            <a:pPr>
              <a:buFontTx/>
              <a:buNone/>
            </a:pPr>
            <a:endParaRPr lang="en-US" b="1" dirty="0" smtClean="0">
              <a:solidFill>
                <a:schemeClr val="tx2"/>
              </a:solidFill>
              <a:latin typeface="Arial" pitchFamily="34" charset="0"/>
              <a:cs typeface="Arial" pitchFamily="34" charset="0"/>
            </a:endParaRPr>
          </a:p>
          <a:p>
            <a:pPr>
              <a:buFontTx/>
              <a:buNone/>
            </a:pPr>
            <a:r>
              <a:rPr lang="en-US" b="1" dirty="0" smtClean="0">
                <a:solidFill>
                  <a:schemeClr val="tx2"/>
                </a:solidFill>
                <a:latin typeface="Arial" pitchFamily="34" charset="0"/>
                <a:cs typeface="Arial" pitchFamily="34" charset="0"/>
              </a:rPr>
              <a:t>Loess </a:t>
            </a:r>
            <a:r>
              <a:rPr lang="en-US" b="1" dirty="0">
                <a:solidFill>
                  <a:schemeClr val="tx2"/>
                </a:solidFill>
                <a:latin typeface="Arial" pitchFamily="34" charset="0"/>
                <a:cs typeface="Arial" pitchFamily="34" charset="0"/>
              </a:rPr>
              <a:t>often stands in either steep or vertical </a:t>
            </a:r>
            <a:r>
              <a:rPr lang="en-US" b="1" dirty="0" smtClean="0">
                <a:solidFill>
                  <a:schemeClr val="tx2"/>
                </a:solidFill>
                <a:latin typeface="Arial" pitchFamily="34" charset="0"/>
                <a:cs typeface="Arial" pitchFamily="34" charset="0"/>
              </a:rPr>
              <a:t>faces.</a:t>
            </a:r>
            <a:r>
              <a:rPr lang="en-US" b="1" baseline="30000" dirty="0">
                <a:solidFill>
                  <a:schemeClr val="tx2"/>
                </a:solidFill>
                <a:latin typeface="Arial" pitchFamily="34" charset="0"/>
                <a:cs typeface="Arial" pitchFamily="34" charset="0"/>
              </a:rPr>
              <a:t> </a:t>
            </a:r>
            <a:r>
              <a:rPr lang="en-US" b="1" dirty="0" smtClean="0">
                <a:solidFill>
                  <a:schemeClr val="tx2"/>
                </a:solidFill>
                <a:latin typeface="Arial" pitchFamily="34" charset="0"/>
                <a:cs typeface="Arial" pitchFamily="34" charset="0"/>
              </a:rPr>
              <a:t>Because </a:t>
            </a:r>
            <a:r>
              <a:rPr lang="en-US" b="1" dirty="0">
                <a:solidFill>
                  <a:schemeClr val="tx2"/>
                </a:solidFill>
                <a:latin typeface="Arial" pitchFamily="34" charset="0"/>
                <a:cs typeface="Arial" pitchFamily="34" charset="0"/>
              </a:rPr>
              <a:t>the grains are angular, loess will often stand in banks for many years without </a:t>
            </a:r>
            <a:r>
              <a:rPr lang="en-US" b="1" dirty="0">
                <a:solidFill>
                  <a:schemeClr val="tx2"/>
                </a:solidFill>
                <a:latin typeface="Arial" pitchFamily="34" charset="0"/>
                <a:cs typeface="Arial" pitchFamily="34" charset="0"/>
                <a:hlinkClick r:id="rId7" tooltip="Slump (geology)"/>
              </a:rPr>
              <a:t>slumping</a:t>
            </a:r>
            <a:r>
              <a:rPr lang="en-US" b="1" dirty="0">
                <a:solidFill>
                  <a:schemeClr val="tx2"/>
                </a:solidFill>
                <a:latin typeface="Arial" pitchFamily="34" charset="0"/>
                <a:cs typeface="Arial" pitchFamily="34" charset="0"/>
              </a:rPr>
              <a:t>. This soil has a characteristic called </a:t>
            </a:r>
            <a:r>
              <a:rPr lang="en-US" b="1" dirty="0">
                <a:solidFill>
                  <a:schemeClr val="tx2"/>
                </a:solidFill>
                <a:latin typeface="Arial" pitchFamily="34" charset="0"/>
                <a:cs typeface="Arial" pitchFamily="34" charset="0"/>
                <a:hlinkClick r:id="rId8" tooltip="Vertical cleavage (page does not exist)"/>
              </a:rPr>
              <a:t>vertical cleavage</a:t>
            </a:r>
            <a:r>
              <a:rPr lang="en-US" b="1" dirty="0">
                <a:solidFill>
                  <a:schemeClr val="tx2"/>
                </a:solidFill>
                <a:latin typeface="Arial" pitchFamily="34" charset="0"/>
                <a:cs typeface="Arial" pitchFamily="34" charset="0"/>
              </a:rPr>
              <a:t> which makes it easily excavated to form cave dwellings, a popular method of making human habitations in some parts of China. Loess will erode very readily.</a:t>
            </a:r>
            <a:endParaRPr lang="en-CA" b="1" dirty="0" smtClean="0">
              <a:solidFill>
                <a:schemeClr val="tx2"/>
              </a:solidFill>
              <a:latin typeface="Arial" pitchFamily="34" charset="0"/>
              <a:cs typeface="Arial" pitchFamily="34" charset="0"/>
            </a:endParaRPr>
          </a:p>
          <a:p>
            <a:pPr>
              <a:buFontTx/>
              <a:buNone/>
            </a:pPr>
            <a:endParaRPr lang="en-US" sz="20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14380796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6705600" y="6477000"/>
            <a:ext cx="2133600" cy="244475"/>
          </a:xfrm>
        </p:spPr>
        <p:txBody>
          <a:bodyPr/>
          <a:lstStyle/>
          <a:p>
            <a:r>
              <a:rPr lang="en-US" dirty="0"/>
              <a:t>G336</a:t>
            </a:r>
          </a:p>
        </p:txBody>
      </p:sp>
      <p:sp>
        <p:nvSpPr>
          <p:cNvPr id="25" name="Footer Placeholder 4"/>
          <p:cNvSpPr>
            <a:spLocks noGrp="1"/>
          </p:cNvSpPr>
          <p:nvPr>
            <p:ph type="ftr" sz="quarter" idx="11"/>
          </p:nvPr>
        </p:nvSpPr>
        <p:spPr>
          <a:xfrm>
            <a:off x="152400" y="6477000"/>
            <a:ext cx="2895600" cy="381000"/>
          </a:xfrm>
        </p:spPr>
        <p:txBody>
          <a:bodyPr/>
          <a:lstStyle/>
          <a:p>
            <a:r>
              <a:rPr lang="en-US" dirty="0" smtClean="0"/>
              <a:t>DSRG</a:t>
            </a:r>
            <a:endParaRPr lang="en-US" dirty="0"/>
          </a:p>
        </p:txBody>
      </p:sp>
      <p:sp>
        <p:nvSpPr>
          <p:cNvPr id="124931" name="Rectangle 3"/>
          <p:cNvSpPr>
            <a:spLocks noGrp="1" noChangeArrowheads="1"/>
          </p:cNvSpPr>
          <p:nvPr>
            <p:ph type="title"/>
          </p:nvPr>
        </p:nvSpPr>
        <p:spPr>
          <a:xfrm>
            <a:off x="914400" y="107950"/>
            <a:ext cx="7315200" cy="563563"/>
          </a:xfrm>
        </p:spPr>
        <p:txBody>
          <a:bodyPr/>
          <a:lstStyle/>
          <a:p>
            <a:r>
              <a:rPr lang="en-US" sz="3200" dirty="0" smtClean="0">
                <a:latin typeface="Arial" pitchFamily="34" charset="0"/>
                <a:cs typeface="Arial" pitchFamily="34" charset="0"/>
              </a:rPr>
              <a:t>5. Loess deposits</a:t>
            </a:r>
            <a:endParaRPr lang="en-US" sz="3200" dirty="0">
              <a:latin typeface="Arial" pitchFamily="34" charset="0"/>
              <a:cs typeface="Arial" pitchFamily="34" charset="0"/>
            </a:endParaRPr>
          </a:p>
        </p:txBody>
      </p:sp>
      <p:sp>
        <p:nvSpPr>
          <p:cNvPr id="124948" name="Rectangle 20"/>
          <p:cNvSpPr>
            <a:spLocks noChangeArrowheads="1"/>
          </p:cNvSpPr>
          <p:nvPr/>
        </p:nvSpPr>
        <p:spPr bwMode="black">
          <a:xfrm>
            <a:off x="990600" y="914400"/>
            <a:ext cx="7613848" cy="5262979"/>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2400" b="1" dirty="0" smtClean="0">
                <a:solidFill>
                  <a:srgbClr val="FF0000"/>
                </a:solidFill>
                <a:latin typeface="Arial" pitchFamily="34" charset="0"/>
                <a:cs typeface="Arial" pitchFamily="34" charset="0"/>
              </a:rPr>
              <a:t>Loess Formation</a:t>
            </a:r>
          </a:p>
          <a:p>
            <a:endParaRPr lang="en-US" sz="2000" b="1" dirty="0" smtClean="0"/>
          </a:p>
          <a:p>
            <a:r>
              <a:rPr lang="en-US" sz="2000" b="1" dirty="0" smtClean="0"/>
              <a:t>Glacial loess</a:t>
            </a:r>
            <a:endParaRPr lang="en-US" sz="2000" b="1" dirty="0"/>
          </a:p>
          <a:p>
            <a:r>
              <a:rPr lang="en-US" b="1" dirty="0">
                <a:solidFill>
                  <a:schemeClr val="tx2"/>
                </a:solidFill>
                <a:latin typeface="Arial" pitchFamily="34" charset="0"/>
                <a:cs typeface="Arial" pitchFamily="34" charset="0"/>
              </a:rPr>
              <a:t>Glacial loess is derived from the floodplains of </a:t>
            </a:r>
            <a:r>
              <a:rPr lang="en-US" b="1" dirty="0">
                <a:solidFill>
                  <a:schemeClr val="tx2"/>
                </a:solidFill>
                <a:latin typeface="Arial" pitchFamily="34" charset="0"/>
                <a:cs typeface="Arial" pitchFamily="34" charset="0"/>
                <a:hlinkClick r:id="rId2" tooltip="Glacier"/>
              </a:rPr>
              <a:t>glacial</a:t>
            </a:r>
            <a:r>
              <a:rPr lang="en-US" b="1" dirty="0">
                <a:solidFill>
                  <a:schemeClr val="tx2"/>
                </a:solidFill>
                <a:latin typeface="Arial" pitchFamily="34" charset="0"/>
                <a:cs typeface="Arial" pitchFamily="34" charset="0"/>
              </a:rPr>
              <a:t> braided rivers that carried large volumes of glacial </a:t>
            </a:r>
            <a:r>
              <a:rPr lang="en-US" b="1" dirty="0" err="1">
                <a:solidFill>
                  <a:schemeClr val="tx2"/>
                </a:solidFill>
                <a:latin typeface="Arial" pitchFamily="34" charset="0"/>
                <a:cs typeface="Arial" pitchFamily="34" charset="0"/>
              </a:rPr>
              <a:t>meltwater</a:t>
            </a:r>
            <a:r>
              <a:rPr lang="en-US" b="1" dirty="0">
                <a:solidFill>
                  <a:schemeClr val="tx2"/>
                </a:solidFill>
                <a:latin typeface="Arial" pitchFamily="34" charset="0"/>
                <a:cs typeface="Arial" pitchFamily="34" charset="0"/>
              </a:rPr>
              <a:t> and sediments from the annual melting of continental </a:t>
            </a:r>
            <a:r>
              <a:rPr lang="en-US" b="1" dirty="0" err="1">
                <a:solidFill>
                  <a:schemeClr val="tx2"/>
                </a:solidFill>
                <a:latin typeface="Arial" pitchFamily="34" charset="0"/>
                <a:cs typeface="Arial" pitchFamily="34" charset="0"/>
              </a:rPr>
              <a:t>icesheets</a:t>
            </a:r>
            <a:r>
              <a:rPr lang="en-US" b="1" dirty="0">
                <a:solidFill>
                  <a:schemeClr val="tx2"/>
                </a:solidFill>
                <a:latin typeface="Arial" pitchFamily="34" charset="0"/>
                <a:cs typeface="Arial" pitchFamily="34" charset="0"/>
              </a:rPr>
              <a:t> and mountain icecaps during the summer. During the fall and winter, when melting of the </a:t>
            </a:r>
            <a:r>
              <a:rPr lang="en-US" b="1" dirty="0" err="1">
                <a:solidFill>
                  <a:schemeClr val="tx2"/>
                </a:solidFill>
                <a:latin typeface="Arial" pitchFamily="34" charset="0"/>
                <a:cs typeface="Arial" pitchFamily="34" charset="0"/>
              </a:rPr>
              <a:t>icesheets</a:t>
            </a:r>
            <a:r>
              <a:rPr lang="en-US" b="1" dirty="0">
                <a:solidFill>
                  <a:schemeClr val="tx2"/>
                </a:solidFill>
                <a:latin typeface="Arial" pitchFamily="34" charset="0"/>
                <a:cs typeface="Arial" pitchFamily="34" charset="0"/>
              </a:rPr>
              <a:t> and icecaps ceased, the flow of </a:t>
            </a:r>
            <a:r>
              <a:rPr lang="en-US" b="1" dirty="0" err="1">
                <a:solidFill>
                  <a:schemeClr val="tx2"/>
                </a:solidFill>
                <a:latin typeface="Arial" pitchFamily="34" charset="0"/>
                <a:cs typeface="Arial" pitchFamily="34" charset="0"/>
              </a:rPr>
              <a:t>meltwater</a:t>
            </a:r>
            <a:r>
              <a:rPr lang="en-US" b="1" dirty="0">
                <a:solidFill>
                  <a:schemeClr val="tx2"/>
                </a:solidFill>
                <a:latin typeface="Arial" pitchFamily="34" charset="0"/>
                <a:cs typeface="Arial" pitchFamily="34" charset="0"/>
              </a:rPr>
              <a:t> down these rivers either ceased or was greatly reduced. As a consequence, large parts of the formerly submerged and </a:t>
            </a:r>
            <a:r>
              <a:rPr lang="en-US" b="1" dirty="0" err="1">
                <a:solidFill>
                  <a:schemeClr val="tx2"/>
                </a:solidFill>
                <a:latin typeface="Arial" pitchFamily="34" charset="0"/>
                <a:cs typeface="Arial" pitchFamily="34" charset="0"/>
              </a:rPr>
              <a:t>unvegetated</a:t>
            </a:r>
            <a:r>
              <a:rPr lang="en-US" b="1" dirty="0">
                <a:solidFill>
                  <a:schemeClr val="tx2"/>
                </a:solidFill>
                <a:latin typeface="Arial" pitchFamily="34" charset="0"/>
                <a:cs typeface="Arial" pitchFamily="34" charset="0"/>
              </a:rPr>
              <a:t> floodplains of these braided rivers dried out and were exposed to the wind. Because these floodplains consist of sediment containing a high content of glacially ground flour-like </a:t>
            </a:r>
            <a:r>
              <a:rPr lang="en-US" b="1" dirty="0">
                <a:solidFill>
                  <a:schemeClr val="tx2"/>
                </a:solidFill>
                <a:latin typeface="Arial" pitchFamily="34" charset="0"/>
                <a:cs typeface="Arial" pitchFamily="34" charset="0"/>
                <a:hlinkClick r:id="rId3" tooltip="Silt"/>
              </a:rPr>
              <a:t>silt</a:t>
            </a:r>
            <a:r>
              <a:rPr lang="en-US" b="1" dirty="0">
                <a:solidFill>
                  <a:schemeClr val="tx2"/>
                </a:solidFill>
                <a:latin typeface="Arial" pitchFamily="34" charset="0"/>
                <a:cs typeface="Arial" pitchFamily="34" charset="0"/>
              </a:rPr>
              <a:t> and </a:t>
            </a:r>
            <a:r>
              <a:rPr lang="en-US" b="1" dirty="0">
                <a:solidFill>
                  <a:schemeClr val="tx2"/>
                </a:solidFill>
                <a:latin typeface="Arial" pitchFamily="34" charset="0"/>
                <a:cs typeface="Arial" pitchFamily="34" charset="0"/>
                <a:hlinkClick r:id="rId4" tooltip="Clay"/>
              </a:rPr>
              <a:t>clay</a:t>
            </a:r>
            <a:r>
              <a:rPr lang="en-US" b="1" dirty="0">
                <a:solidFill>
                  <a:schemeClr val="tx2"/>
                </a:solidFill>
                <a:latin typeface="Arial" pitchFamily="34" charset="0"/>
                <a:cs typeface="Arial" pitchFamily="34" charset="0"/>
              </a:rPr>
              <a:t>, they were highly susceptible to winnowing of their </a:t>
            </a:r>
            <a:r>
              <a:rPr lang="en-US" b="1" dirty="0">
                <a:solidFill>
                  <a:schemeClr val="tx2"/>
                </a:solidFill>
                <a:latin typeface="Arial" pitchFamily="34" charset="0"/>
                <a:cs typeface="Arial" pitchFamily="34" charset="0"/>
                <a:hlinkClick r:id="rId3" tooltip="Silt"/>
              </a:rPr>
              <a:t>silts</a:t>
            </a:r>
            <a:r>
              <a:rPr lang="en-US" b="1" dirty="0">
                <a:solidFill>
                  <a:schemeClr val="tx2"/>
                </a:solidFill>
                <a:latin typeface="Arial" pitchFamily="34" charset="0"/>
                <a:cs typeface="Arial" pitchFamily="34" charset="0"/>
              </a:rPr>
              <a:t> and </a:t>
            </a:r>
            <a:r>
              <a:rPr lang="en-US" b="1" dirty="0">
                <a:solidFill>
                  <a:schemeClr val="tx2"/>
                </a:solidFill>
                <a:latin typeface="Arial" pitchFamily="34" charset="0"/>
                <a:cs typeface="Arial" pitchFamily="34" charset="0"/>
                <a:hlinkClick r:id="rId4" tooltip="Clay"/>
              </a:rPr>
              <a:t>clays</a:t>
            </a:r>
            <a:r>
              <a:rPr lang="en-US" b="1" dirty="0">
                <a:solidFill>
                  <a:schemeClr val="tx2"/>
                </a:solidFill>
                <a:latin typeface="Arial" pitchFamily="34" charset="0"/>
                <a:cs typeface="Arial" pitchFamily="34" charset="0"/>
              </a:rPr>
              <a:t> by the wind. Once entrained by the wind, particles were then deposited downwind. The loess deposits found along both sides of the </a:t>
            </a:r>
            <a:r>
              <a:rPr lang="en-US" b="1" dirty="0">
                <a:solidFill>
                  <a:schemeClr val="tx2"/>
                </a:solidFill>
                <a:latin typeface="Arial" pitchFamily="34" charset="0"/>
                <a:cs typeface="Arial" pitchFamily="34" charset="0"/>
                <a:hlinkClick r:id="rId5" tooltip="Mississippi embayment"/>
              </a:rPr>
              <a:t>Mississippi River Alluvial Valley</a:t>
            </a:r>
            <a:r>
              <a:rPr lang="en-US" b="1" dirty="0">
                <a:solidFill>
                  <a:schemeClr val="tx2"/>
                </a:solidFill>
                <a:latin typeface="Arial" pitchFamily="34" charset="0"/>
                <a:cs typeface="Arial" pitchFamily="34" charset="0"/>
              </a:rPr>
              <a:t> are a classic example of glacial loess</a:t>
            </a:r>
            <a:r>
              <a:rPr lang="en-US" b="1" dirty="0" smtClean="0">
                <a:solidFill>
                  <a:schemeClr val="tx2"/>
                </a:solidFill>
                <a:latin typeface="Arial" pitchFamily="34" charset="0"/>
                <a:cs typeface="Arial" pitchFamily="34" charset="0"/>
              </a:rPr>
              <a:t>.</a:t>
            </a:r>
            <a:endParaRPr lang="en-US" b="1" dirty="0">
              <a:solidFill>
                <a:schemeClr val="tx2"/>
              </a:solidFill>
              <a:latin typeface="Arial" pitchFamily="34" charset="0"/>
              <a:cs typeface="Arial" pitchFamily="34" charset="0"/>
            </a:endParaRPr>
          </a:p>
          <a:p>
            <a:pPr>
              <a:buFontTx/>
              <a:buNone/>
            </a:pPr>
            <a:endParaRPr lang="en-US" sz="2000" b="1" dirty="0" smtClean="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23575200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6705600" y="6477000"/>
            <a:ext cx="2133600" cy="244475"/>
          </a:xfrm>
        </p:spPr>
        <p:txBody>
          <a:bodyPr/>
          <a:lstStyle/>
          <a:p>
            <a:r>
              <a:rPr lang="en-US" dirty="0"/>
              <a:t>G336</a:t>
            </a:r>
          </a:p>
        </p:txBody>
      </p:sp>
      <p:sp>
        <p:nvSpPr>
          <p:cNvPr id="25" name="Footer Placeholder 4"/>
          <p:cNvSpPr>
            <a:spLocks noGrp="1"/>
          </p:cNvSpPr>
          <p:nvPr>
            <p:ph type="ftr" sz="quarter" idx="11"/>
          </p:nvPr>
        </p:nvSpPr>
        <p:spPr>
          <a:xfrm>
            <a:off x="152400" y="6477000"/>
            <a:ext cx="2895600" cy="381000"/>
          </a:xfrm>
        </p:spPr>
        <p:txBody>
          <a:bodyPr/>
          <a:lstStyle/>
          <a:p>
            <a:r>
              <a:rPr lang="en-US" dirty="0" smtClean="0"/>
              <a:t>DSRG</a:t>
            </a:r>
            <a:endParaRPr lang="en-US" dirty="0"/>
          </a:p>
        </p:txBody>
      </p:sp>
      <p:sp>
        <p:nvSpPr>
          <p:cNvPr id="124931" name="Rectangle 3"/>
          <p:cNvSpPr>
            <a:spLocks noGrp="1" noChangeArrowheads="1"/>
          </p:cNvSpPr>
          <p:nvPr>
            <p:ph type="title"/>
          </p:nvPr>
        </p:nvSpPr>
        <p:spPr>
          <a:xfrm>
            <a:off x="914400" y="107950"/>
            <a:ext cx="7315200" cy="563563"/>
          </a:xfrm>
        </p:spPr>
        <p:txBody>
          <a:bodyPr/>
          <a:lstStyle/>
          <a:p>
            <a:r>
              <a:rPr lang="en-US" sz="3200" dirty="0" smtClean="0">
                <a:latin typeface="Arial" pitchFamily="34" charset="0"/>
                <a:cs typeface="Arial" pitchFamily="34" charset="0"/>
              </a:rPr>
              <a:t>5. Loess deposits</a:t>
            </a:r>
            <a:endParaRPr lang="en-US" sz="3200" dirty="0">
              <a:latin typeface="Arial" pitchFamily="34" charset="0"/>
              <a:cs typeface="Arial" pitchFamily="34" charset="0"/>
            </a:endParaRPr>
          </a:p>
        </p:txBody>
      </p:sp>
      <p:sp>
        <p:nvSpPr>
          <p:cNvPr id="124948" name="Rectangle 20"/>
          <p:cNvSpPr>
            <a:spLocks noChangeArrowheads="1"/>
          </p:cNvSpPr>
          <p:nvPr/>
        </p:nvSpPr>
        <p:spPr bwMode="black">
          <a:xfrm>
            <a:off x="990600" y="914400"/>
            <a:ext cx="7613848" cy="495520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2400" b="1" dirty="0" smtClean="0">
                <a:solidFill>
                  <a:srgbClr val="FF0000"/>
                </a:solidFill>
                <a:latin typeface="Arial" pitchFamily="34" charset="0"/>
                <a:cs typeface="Arial" pitchFamily="34" charset="0"/>
              </a:rPr>
              <a:t>Loess Formation</a:t>
            </a:r>
          </a:p>
          <a:p>
            <a:endParaRPr lang="en-US" sz="2000" b="1" dirty="0" smtClean="0"/>
          </a:p>
          <a:p>
            <a:r>
              <a:rPr lang="en-US" sz="2000" b="1" dirty="0" smtClean="0">
                <a:latin typeface="Arial" pitchFamily="34" charset="0"/>
                <a:cs typeface="Arial" pitchFamily="34" charset="0"/>
              </a:rPr>
              <a:t>Non-glacial loess</a:t>
            </a:r>
            <a:endParaRPr lang="en-US" sz="2000" b="1" dirty="0">
              <a:latin typeface="Arial" pitchFamily="34" charset="0"/>
              <a:cs typeface="Arial" pitchFamily="34" charset="0"/>
            </a:endParaRPr>
          </a:p>
          <a:p>
            <a:r>
              <a:rPr lang="en-US" b="1" dirty="0">
                <a:solidFill>
                  <a:schemeClr val="tx2"/>
                </a:solidFill>
                <a:latin typeface="Arial" pitchFamily="34" charset="0"/>
                <a:cs typeface="Arial" pitchFamily="34" charset="0"/>
              </a:rPr>
              <a:t>Non-glacial loess can originate from </a:t>
            </a:r>
            <a:r>
              <a:rPr lang="en-US" b="1" dirty="0">
                <a:solidFill>
                  <a:schemeClr val="tx2"/>
                </a:solidFill>
                <a:latin typeface="Arial" pitchFamily="34" charset="0"/>
                <a:cs typeface="Arial" pitchFamily="34" charset="0"/>
                <a:hlinkClick r:id="rId2" tooltip="Desert"/>
              </a:rPr>
              <a:t>deserts</a:t>
            </a:r>
            <a:r>
              <a:rPr lang="en-US"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hlinkClick r:id="rId3" tooltip="Dune field"/>
              </a:rPr>
              <a:t>dune fields</a:t>
            </a:r>
            <a:r>
              <a:rPr lang="en-US"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hlinkClick r:id="rId4" tooltip="Playa lake"/>
              </a:rPr>
              <a:t>playa lakes</a:t>
            </a:r>
            <a:r>
              <a:rPr lang="en-US" b="1" dirty="0">
                <a:solidFill>
                  <a:schemeClr val="tx2"/>
                </a:solidFill>
                <a:latin typeface="Arial" pitchFamily="34" charset="0"/>
                <a:cs typeface="Arial" pitchFamily="34" charset="0"/>
              </a:rPr>
              <a:t>, and </a:t>
            </a:r>
            <a:r>
              <a:rPr lang="en-US" b="1" dirty="0">
                <a:solidFill>
                  <a:schemeClr val="tx2"/>
                </a:solidFill>
                <a:latin typeface="Arial" pitchFamily="34" charset="0"/>
                <a:cs typeface="Arial" pitchFamily="34" charset="0"/>
                <a:hlinkClick r:id="rId5" tooltip="Volcanic ash"/>
              </a:rPr>
              <a:t>volcanic ash</a:t>
            </a:r>
            <a:r>
              <a:rPr lang="en-US" b="1" dirty="0">
                <a:solidFill>
                  <a:schemeClr val="tx2"/>
                </a:solidFill>
                <a:latin typeface="Arial" pitchFamily="34" charset="0"/>
                <a:cs typeface="Arial" pitchFamily="34" charset="0"/>
              </a:rPr>
              <a:t>.</a:t>
            </a:r>
          </a:p>
          <a:p>
            <a:r>
              <a:rPr lang="en-US" b="1" dirty="0">
                <a:solidFill>
                  <a:schemeClr val="tx2"/>
                </a:solidFill>
                <a:latin typeface="Arial" pitchFamily="34" charset="0"/>
                <a:cs typeface="Arial" pitchFamily="34" charset="0"/>
              </a:rPr>
              <a:t>Some types of </a:t>
            </a:r>
            <a:r>
              <a:rPr lang="en-US" b="1" dirty="0" err="1">
                <a:solidFill>
                  <a:schemeClr val="tx2"/>
                </a:solidFill>
                <a:latin typeface="Arial" pitchFamily="34" charset="0"/>
                <a:cs typeface="Arial" pitchFamily="34" charset="0"/>
              </a:rPr>
              <a:t>nonglacial</a:t>
            </a:r>
            <a:r>
              <a:rPr lang="en-US" b="1" dirty="0">
                <a:solidFill>
                  <a:schemeClr val="tx2"/>
                </a:solidFill>
                <a:latin typeface="Arial" pitchFamily="34" charset="0"/>
                <a:cs typeface="Arial" pitchFamily="34" charset="0"/>
              </a:rPr>
              <a:t> loess are</a:t>
            </a:r>
            <a:r>
              <a:rPr lang="en-US" b="1" dirty="0" smtClean="0">
                <a:solidFill>
                  <a:schemeClr val="tx2"/>
                </a:solidFill>
                <a:latin typeface="Arial" pitchFamily="34" charset="0"/>
                <a:cs typeface="Arial" pitchFamily="34" charset="0"/>
              </a:rPr>
              <a:t>:</a:t>
            </a:r>
            <a:endParaRPr lang="en-US" b="1" dirty="0">
              <a:solidFill>
                <a:schemeClr val="tx2"/>
              </a:solidFill>
              <a:latin typeface="Arial" pitchFamily="34" charset="0"/>
              <a:cs typeface="Arial" pitchFamily="34" charset="0"/>
            </a:endParaRPr>
          </a:p>
          <a:p>
            <a:r>
              <a:rPr lang="en-US" b="1" dirty="0">
                <a:solidFill>
                  <a:schemeClr val="tx2"/>
                </a:solidFill>
                <a:latin typeface="Arial" pitchFamily="34" charset="0"/>
                <a:cs typeface="Arial" pitchFamily="34" charset="0"/>
                <a:hlinkClick r:id="rId6" tooltip="Volcanic"/>
              </a:rPr>
              <a:t>Volcanic</a:t>
            </a:r>
            <a:r>
              <a:rPr lang="en-US" b="1" dirty="0">
                <a:solidFill>
                  <a:schemeClr val="tx2"/>
                </a:solidFill>
                <a:latin typeface="Arial" pitchFamily="34" charset="0"/>
                <a:cs typeface="Arial" pitchFamily="34" charset="0"/>
              </a:rPr>
              <a:t> loess in </a:t>
            </a:r>
            <a:r>
              <a:rPr lang="en-US" b="1" dirty="0">
                <a:solidFill>
                  <a:schemeClr val="tx2"/>
                </a:solidFill>
                <a:latin typeface="Arial" pitchFamily="34" charset="0"/>
                <a:cs typeface="Arial" pitchFamily="34" charset="0"/>
                <a:hlinkClick r:id="rId7" tooltip="Ecuador"/>
              </a:rPr>
              <a:t>Ecuador</a:t>
            </a:r>
            <a:r>
              <a:rPr lang="en-US" b="1" dirty="0">
                <a:solidFill>
                  <a:schemeClr val="tx2"/>
                </a:solidFill>
                <a:latin typeface="Arial" pitchFamily="34" charset="0"/>
                <a:cs typeface="Arial" pitchFamily="34" charset="0"/>
              </a:rPr>
              <a:t> and </a:t>
            </a:r>
            <a:r>
              <a:rPr lang="en-US" b="1" dirty="0">
                <a:solidFill>
                  <a:schemeClr val="tx2"/>
                </a:solidFill>
                <a:latin typeface="Arial" pitchFamily="34" charset="0"/>
                <a:cs typeface="Arial" pitchFamily="34" charset="0"/>
                <a:hlinkClick r:id="rId8" tooltip="Argentina"/>
              </a:rPr>
              <a:t>Argentina</a:t>
            </a:r>
            <a:r>
              <a:rPr lang="en-US" b="1" dirty="0">
                <a:solidFill>
                  <a:schemeClr val="tx2"/>
                </a:solidFill>
                <a:latin typeface="Arial" pitchFamily="34" charset="0"/>
                <a:cs typeface="Arial" pitchFamily="34" charset="0"/>
              </a:rPr>
              <a:t>.</a:t>
            </a:r>
          </a:p>
          <a:p>
            <a:r>
              <a:rPr lang="en-US" b="1" dirty="0">
                <a:solidFill>
                  <a:schemeClr val="tx2"/>
                </a:solidFill>
                <a:latin typeface="Arial" pitchFamily="34" charset="0"/>
                <a:cs typeface="Arial" pitchFamily="34" charset="0"/>
                <a:hlinkClick r:id="rId9" tooltip="Tropical"/>
              </a:rPr>
              <a:t>Tropical</a:t>
            </a:r>
            <a:r>
              <a:rPr lang="en-US" b="1" dirty="0">
                <a:solidFill>
                  <a:schemeClr val="tx2"/>
                </a:solidFill>
                <a:latin typeface="Arial" pitchFamily="34" charset="0"/>
                <a:cs typeface="Arial" pitchFamily="34" charset="0"/>
              </a:rPr>
              <a:t> loess in </a:t>
            </a:r>
            <a:r>
              <a:rPr lang="en-US" b="1" dirty="0">
                <a:solidFill>
                  <a:schemeClr val="tx2"/>
                </a:solidFill>
                <a:latin typeface="Arial" pitchFamily="34" charset="0"/>
                <a:cs typeface="Arial" pitchFamily="34" charset="0"/>
                <a:hlinkClick r:id="rId8" tooltip="Argentina"/>
              </a:rPr>
              <a:t>Argentina</a:t>
            </a:r>
            <a:r>
              <a:rPr lang="en-US"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hlinkClick r:id="rId10" tooltip="Brazil"/>
              </a:rPr>
              <a:t>Brazil</a:t>
            </a:r>
            <a:r>
              <a:rPr lang="en-US" b="1" dirty="0">
                <a:solidFill>
                  <a:schemeClr val="tx2"/>
                </a:solidFill>
                <a:latin typeface="Arial" pitchFamily="34" charset="0"/>
                <a:cs typeface="Arial" pitchFamily="34" charset="0"/>
              </a:rPr>
              <a:t> and </a:t>
            </a:r>
            <a:r>
              <a:rPr lang="en-US" b="1" dirty="0">
                <a:solidFill>
                  <a:schemeClr val="tx2"/>
                </a:solidFill>
                <a:latin typeface="Arial" pitchFamily="34" charset="0"/>
                <a:cs typeface="Arial" pitchFamily="34" charset="0"/>
                <a:hlinkClick r:id="rId11" tooltip="Uruguay"/>
              </a:rPr>
              <a:t>Uruguay</a:t>
            </a:r>
            <a:r>
              <a:rPr lang="en-US" b="1" dirty="0">
                <a:solidFill>
                  <a:schemeClr val="tx2"/>
                </a:solidFill>
                <a:latin typeface="Arial" pitchFamily="34" charset="0"/>
                <a:cs typeface="Arial" pitchFamily="34" charset="0"/>
              </a:rPr>
              <a:t>.</a:t>
            </a:r>
          </a:p>
          <a:p>
            <a:r>
              <a:rPr lang="en-US" b="1" dirty="0">
                <a:solidFill>
                  <a:schemeClr val="tx2"/>
                </a:solidFill>
                <a:latin typeface="Arial" pitchFamily="34" charset="0"/>
                <a:cs typeface="Arial" pitchFamily="34" charset="0"/>
                <a:hlinkClick r:id="rId12" tooltip="Gypsum"/>
              </a:rPr>
              <a:t>Gypsum</a:t>
            </a:r>
            <a:r>
              <a:rPr lang="en-US" b="1" dirty="0">
                <a:solidFill>
                  <a:schemeClr val="tx2"/>
                </a:solidFill>
                <a:latin typeface="Arial" pitchFamily="34" charset="0"/>
                <a:cs typeface="Arial" pitchFamily="34" charset="0"/>
              </a:rPr>
              <a:t> loess in </a:t>
            </a:r>
            <a:r>
              <a:rPr lang="en-US" b="1" dirty="0">
                <a:solidFill>
                  <a:schemeClr val="tx2"/>
                </a:solidFill>
                <a:latin typeface="Arial" pitchFamily="34" charset="0"/>
                <a:cs typeface="Arial" pitchFamily="34" charset="0"/>
                <a:hlinkClick r:id="rId13" tooltip="Spain"/>
              </a:rPr>
              <a:t>Spain</a:t>
            </a:r>
            <a:r>
              <a:rPr lang="en-US" b="1" dirty="0">
                <a:solidFill>
                  <a:schemeClr val="tx2"/>
                </a:solidFill>
                <a:latin typeface="Arial" pitchFamily="34" charset="0"/>
                <a:cs typeface="Arial" pitchFamily="34" charset="0"/>
              </a:rPr>
              <a:t>.</a:t>
            </a:r>
          </a:p>
          <a:p>
            <a:r>
              <a:rPr lang="en-US" b="1" dirty="0">
                <a:solidFill>
                  <a:schemeClr val="tx2"/>
                </a:solidFill>
                <a:latin typeface="Arial" pitchFamily="34" charset="0"/>
                <a:cs typeface="Arial" pitchFamily="34" charset="0"/>
                <a:hlinkClick r:id="rId14" tooltip="Trade wind"/>
              </a:rPr>
              <a:t>Trade wind</a:t>
            </a:r>
            <a:r>
              <a:rPr lang="en-US" b="1" dirty="0">
                <a:solidFill>
                  <a:schemeClr val="tx2"/>
                </a:solidFill>
                <a:latin typeface="Arial" pitchFamily="34" charset="0"/>
                <a:cs typeface="Arial" pitchFamily="34" charset="0"/>
              </a:rPr>
              <a:t> loess in </a:t>
            </a:r>
            <a:r>
              <a:rPr lang="en-US" b="1" dirty="0">
                <a:solidFill>
                  <a:schemeClr val="tx2"/>
                </a:solidFill>
                <a:latin typeface="Arial" pitchFamily="34" charset="0"/>
                <a:cs typeface="Arial" pitchFamily="34" charset="0"/>
                <a:hlinkClick r:id="rId15" tooltip="Venezuela"/>
              </a:rPr>
              <a:t>Venezuela</a:t>
            </a:r>
            <a:r>
              <a:rPr lang="en-US" b="1" dirty="0">
                <a:solidFill>
                  <a:schemeClr val="tx2"/>
                </a:solidFill>
                <a:latin typeface="Arial" pitchFamily="34" charset="0"/>
                <a:cs typeface="Arial" pitchFamily="34" charset="0"/>
              </a:rPr>
              <a:t> and </a:t>
            </a:r>
            <a:r>
              <a:rPr lang="en-US" b="1" dirty="0">
                <a:solidFill>
                  <a:schemeClr val="tx2"/>
                </a:solidFill>
                <a:latin typeface="Arial" pitchFamily="34" charset="0"/>
                <a:cs typeface="Arial" pitchFamily="34" charset="0"/>
                <a:hlinkClick r:id="rId10" tooltip="Brazil"/>
              </a:rPr>
              <a:t>Brazil</a:t>
            </a:r>
            <a:endParaRPr lang="en-US" b="1" dirty="0">
              <a:solidFill>
                <a:schemeClr val="tx2"/>
              </a:solidFill>
              <a:latin typeface="Arial" pitchFamily="34" charset="0"/>
              <a:cs typeface="Arial" pitchFamily="34" charset="0"/>
            </a:endParaRPr>
          </a:p>
          <a:p>
            <a:r>
              <a:rPr lang="en-US" b="1" dirty="0" err="1">
                <a:solidFill>
                  <a:schemeClr val="tx2"/>
                </a:solidFill>
                <a:latin typeface="Arial" pitchFamily="34" charset="0"/>
                <a:cs typeface="Arial" pitchFamily="34" charset="0"/>
                <a:hlinkClick r:id="rId16" tooltip="Anticyclonic"/>
              </a:rPr>
              <a:t>Anticyclonic</a:t>
            </a:r>
            <a:r>
              <a:rPr lang="en-US" b="1" dirty="0">
                <a:solidFill>
                  <a:schemeClr val="tx2"/>
                </a:solidFill>
                <a:latin typeface="Arial" pitchFamily="34" charset="0"/>
                <a:cs typeface="Arial" pitchFamily="34" charset="0"/>
              </a:rPr>
              <a:t> loess in </a:t>
            </a:r>
            <a:r>
              <a:rPr lang="en-US" b="1" dirty="0">
                <a:solidFill>
                  <a:schemeClr val="tx2"/>
                </a:solidFill>
                <a:latin typeface="Arial" pitchFamily="34" charset="0"/>
                <a:cs typeface="Arial" pitchFamily="34" charset="0"/>
                <a:hlinkClick r:id="rId8" tooltip="Argentina"/>
              </a:rPr>
              <a:t>Argentina</a:t>
            </a:r>
            <a:r>
              <a:rPr lang="en-US" b="1" dirty="0">
                <a:solidFill>
                  <a:schemeClr val="tx2"/>
                </a:solidFill>
                <a:latin typeface="Arial" pitchFamily="34" charset="0"/>
                <a:cs typeface="Arial" pitchFamily="34" charset="0"/>
              </a:rPr>
              <a:t>.</a:t>
            </a:r>
          </a:p>
          <a:p>
            <a:r>
              <a:rPr lang="en-US" b="1" dirty="0">
                <a:solidFill>
                  <a:schemeClr val="tx2"/>
                </a:solidFill>
                <a:latin typeface="Arial" pitchFamily="34" charset="0"/>
                <a:cs typeface="Arial" pitchFamily="34" charset="0"/>
              </a:rPr>
              <a:t>The thick Chinese loess deposits are non-glacial loess having been blown in from deserts in northern </a:t>
            </a:r>
            <a:r>
              <a:rPr lang="en-US" b="1" dirty="0" smtClean="0">
                <a:solidFill>
                  <a:schemeClr val="tx2"/>
                </a:solidFill>
                <a:latin typeface="Arial" pitchFamily="34" charset="0"/>
                <a:cs typeface="Arial" pitchFamily="34" charset="0"/>
                <a:hlinkClick r:id="rId17" tooltip="China"/>
              </a:rPr>
              <a:t>China</a:t>
            </a:r>
            <a:r>
              <a:rPr lang="en-US" b="1" dirty="0" smtClean="0">
                <a:solidFill>
                  <a:schemeClr val="tx2"/>
                </a:solidFill>
                <a:latin typeface="Arial" pitchFamily="34" charset="0"/>
                <a:cs typeface="Arial" pitchFamily="34" charset="0"/>
              </a:rPr>
              <a:t>.</a:t>
            </a:r>
            <a:r>
              <a:rPr lang="en-US" b="1" baseline="30000" dirty="0">
                <a:solidFill>
                  <a:schemeClr val="tx2"/>
                </a:solidFill>
                <a:latin typeface="Arial" pitchFamily="34" charset="0"/>
                <a:cs typeface="Arial" pitchFamily="34" charset="0"/>
              </a:rPr>
              <a:t> </a:t>
            </a:r>
            <a:r>
              <a:rPr lang="en-US" b="1" dirty="0" smtClean="0">
                <a:solidFill>
                  <a:schemeClr val="tx2"/>
                </a:solidFill>
                <a:latin typeface="Arial" pitchFamily="34" charset="0"/>
                <a:cs typeface="Arial" pitchFamily="34" charset="0"/>
              </a:rPr>
              <a:t>The </a:t>
            </a:r>
            <a:r>
              <a:rPr lang="en-US" b="1" dirty="0">
                <a:solidFill>
                  <a:schemeClr val="tx2"/>
                </a:solidFill>
                <a:latin typeface="Arial" pitchFamily="34" charset="0"/>
                <a:cs typeface="Arial" pitchFamily="34" charset="0"/>
              </a:rPr>
              <a:t>loess covering the </a:t>
            </a:r>
            <a:r>
              <a:rPr lang="en-US" b="1" dirty="0">
                <a:solidFill>
                  <a:schemeClr val="tx2"/>
                </a:solidFill>
                <a:latin typeface="Arial" pitchFamily="34" charset="0"/>
                <a:cs typeface="Arial" pitchFamily="34" charset="0"/>
                <a:hlinkClick r:id="rId18" tooltip="Great Plains"/>
              </a:rPr>
              <a:t>Great Plains</a:t>
            </a:r>
            <a:r>
              <a:rPr lang="en-US" b="1" dirty="0">
                <a:solidFill>
                  <a:schemeClr val="tx2"/>
                </a:solidFill>
                <a:latin typeface="Arial" pitchFamily="34" charset="0"/>
                <a:cs typeface="Arial" pitchFamily="34" charset="0"/>
              </a:rPr>
              <a:t> of </a:t>
            </a:r>
            <a:r>
              <a:rPr lang="en-US" b="1" dirty="0">
                <a:solidFill>
                  <a:schemeClr val="tx2"/>
                </a:solidFill>
                <a:latin typeface="Arial" pitchFamily="34" charset="0"/>
                <a:cs typeface="Arial" pitchFamily="34" charset="0"/>
                <a:hlinkClick r:id="rId19" tooltip="Nebraska"/>
              </a:rPr>
              <a:t>Nebraska</a:t>
            </a:r>
            <a:r>
              <a:rPr lang="en-US"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hlinkClick r:id="rId20" tooltip="Kansas"/>
              </a:rPr>
              <a:t>Kansas</a:t>
            </a:r>
            <a:r>
              <a:rPr lang="en-US" b="1" dirty="0">
                <a:solidFill>
                  <a:schemeClr val="tx2"/>
                </a:solidFill>
                <a:latin typeface="Arial" pitchFamily="34" charset="0"/>
                <a:cs typeface="Arial" pitchFamily="34" charset="0"/>
              </a:rPr>
              <a:t>, and </a:t>
            </a:r>
            <a:r>
              <a:rPr lang="en-US" b="1" dirty="0">
                <a:solidFill>
                  <a:schemeClr val="tx2"/>
                </a:solidFill>
                <a:latin typeface="Arial" pitchFamily="34" charset="0"/>
                <a:cs typeface="Arial" pitchFamily="34" charset="0"/>
                <a:hlinkClick r:id="rId21" tooltip="Colorado"/>
              </a:rPr>
              <a:t>Colorado</a:t>
            </a:r>
            <a:r>
              <a:rPr lang="en-US" b="1" dirty="0">
                <a:solidFill>
                  <a:schemeClr val="tx2"/>
                </a:solidFill>
                <a:latin typeface="Arial" pitchFamily="34" charset="0"/>
                <a:cs typeface="Arial" pitchFamily="34" charset="0"/>
              </a:rPr>
              <a:t> is non-glacial desert loess. Non-glacial desert loess is also found in </a:t>
            </a:r>
            <a:r>
              <a:rPr lang="en-US" b="1" dirty="0" smtClean="0">
                <a:solidFill>
                  <a:schemeClr val="tx2"/>
                </a:solidFill>
                <a:latin typeface="Arial" pitchFamily="34" charset="0"/>
                <a:cs typeface="Arial" pitchFamily="34" charset="0"/>
                <a:hlinkClick r:id="rId22" tooltip="Australia"/>
              </a:rPr>
              <a:t>Australia</a:t>
            </a:r>
            <a:r>
              <a:rPr lang="en-US" b="1" dirty="0">
                <a:solidFill>
                  <a:schemeClr val="tx2"/>
                </a:solidFill>
                <a:latin typeface="Arial" pitchFamily="34" charset="0"/>
                <a:cs typeface="Arial" pitchFamily="34" charset="0"/>
              </a:rPr>
              <a:t> </a:t>
            </a:r>
            <a:r>
              <a:rPr lang="en-US" b="1" dirty="0" smtClean="0">
                <a:solidFill>
                  <a:schemeClr val="tx2"/>
                </a:solidFill>
                <a:latin typeface="Arial" pitchFamily="34" charset="0"/>
                <a:cs typeface="Arial" pitchFamily="34" charset="0"/>
              </a:rPr>
              <a:t>and </a:t>
            </a:r>
            <a:r>
              <a:rPr lang="en-US" b="1" dirty="0" smtClean="0">
                <a:solidFill>
                  <a:schemeClr val="tx2"/>
                </a:solidFill>
                <a:latin typeface="Arial" pitchFamily="34" charset="0"/>
                <a:cs typeface="Arial" pitchFamily="34" charset="0"/>
                <a:hlinkClick r:id="rId23" tooltip="Africa"/>
              </a:rPr>
              <a:t>Africa</a:t>
            </a:r>
            <a:endParaRPr lang="en-US" b="1" dirty="0">
              <a:solidFill>
                <a:schemeClr val="tx2"/>
              </a:solidFill>
              <a:latin typeface="Arial" pitchFamily="34" charset="0"/>
              <a:cs typeface="Arial" pitchFamily="34" charset="0"/>
            </a:endParaRPr>
          </a:p>
          <a:p>
            <a:pPr>
              <a:buFontTx/>
              <a:buNone/>
            </a:pPr>
            <a:endParaRPr lang="en-US" sz="2000" b="1" dirty="0" smtClean="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91904677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pitchFamily="34" charset="0"/>
                <a:cs typeface="Arial" pitchFamily="34" charset="0"/>
              </a:rPr>
              <a:t>5. Loess deposits</a:t>
            </a:r>
            <a:endParaRPr lang="ar-EG" sz="3200" dirty="0">
              <a:latin typeface="Arial" pitchFamily="34" charset="0"/>
              <a:cs typeface="Arial" pitchFamily="34" charset="0"/>
            </a:endParaRPr>
          </a:p>
        </p:txBody>
      </p:sp>
      <p:sp>
        <p:nvSpPr>
          <p:cNvPr id="5" name="Date Placeholder 4"/>
          <p:cNvSpPr>
            <a:spLocks noGrp="1"/>
          </p:cNvSpPr>
          <p:nvPr>
            <p:ph type="dt" sz="half" idx="10"/>
          </p:nvPr>
        </p:nvSpPr>
        <p:spPr/>
        <p:txBody>
          <a:bodyPr/>
          <a:lstStyle/>
          <a:p>
            <a:r>
              <a:rPr lang="en-US" dirty="0"/>
              <a:t>G336</a:t>
            </a:r>
          </a:p>
        </p:txBody>
      </p:sp>
      <p:sp>
        <p:nvSpPr>
          <p:cNvPr id="6" name="Footer Placeholder 5"/>
          <p:cNvSpPr>
            <a:spLocks noGrp="1"/>
          </p:cNvSpPr>
          <p:nvPr>
            <p:ph type="ftr" sz="quarter" idx="11"/>
          </p:nvPr>
        </p:nvSpPr>
        <p:spPr/>
        <p:txBody>
          <a:bodyPr/>
          <a:lstStyle/>
          <a:p>
            <a:r>
              <a:rPr lang="en-US" smtClean="0"/>
              <a:t>DSRG</a:t>
            </a:r>
            <a:endParaRPr lang="en-US" dirty="0"/>
          </a:p>
        </p:txBody>
      </p:sp>
      <p:pic>
        <p:nvPicPr>
          <p:cNvPr id="7"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7" y="908721"/>
            <a:ext cx="5472607" cy="5017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3588" y="6084004"/>
            <a:ext cx="7416824" cy="369332"/>
          </a:xfrm>
          <a:prstGeom prst="rect">
            <a:avLst/>
          </a:prstGeom>
          <a:noFill/>
        </p:spPr>
        <p:txBody>
          <a:bodyPr wrap="square" rtlCol="1">
            <a:spAutoFit/>
          </a:bodyPr>
          <a:lstStyle/>
          <a:p>
            <a:r>
              <a:rPr lang="en-US" b="1" dirty="0">
                <a:solidFill>
                  <a:srgbClr val="FF0000"/>
                </a:solidFill>
              </a:rPr>
              <a:t>Dust stringers coming out of </a:t>
            </a:r>
            <a:r>
              <a:rPr lang="en-US" b="1" dirty="0" smtClean="0">
                <a:solidFill>
                  <a:srgbClr val="FF0000"/>
                </a:solidFill>
              </a:rPr>
              <a:t>the Andes </a:t>
            </a:r>
            <a:r>
              <a:rPr lang="en-US" b="1" dirty="0">
                <a:solidFill>
                  <a:srgbClr val="FF0000"/>
                </a:solidFill>
              </a:rPr>
              <a:t>to the </a:t>
            </a:r>
            <a:r>
              <a:rPr lang="en-US" b="1" dirty="0" smtClean="0">
                <a:solidFill>
                  <a:srgbClr val="FF0000"/>
                </a:solidFill>
              </a:rPr>
              <a:t>Pacific</a:t>
            </a:r>
            <a:endParaRPr lang="ar-EG" b="1" dirty="0"/>
          </a:p>
        </p:txBody>
      </p:sp>
    </p:spTree>
    <p:extLst>
      <p:ext uri="{BB962C8B-B14F-4D97-AF65-F5344CB8AC3E}">
        <p14:creationId xmlns:p14="http://schemas.microsoft.com/office/powerpoint/2010/main" val="35146831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rtl="0">
              <a:buNone/>
            </a:pPr>
            <a:r>
              <a:rPr lang="en-US" b="1" dirty="0">
                <a:solidFill>
                  <a:srgbClr val="FF0000"/>
                </a:solidFill>
                <a:latin typeface="Arial" pitchFamily="34" charset="0"/>
                <a:cs typeface="Arial" pitchFamily="34" charset="0"/>
              </a:rPr>
              <a:t>Loess</a:t>
            </a:r>
            <a:endParaRPr lang="en-US" dirty="0" smtClean="0"/>
          </a:p>
          <a:p>
            <a:pPr algn="l" rtl="0">
              <a:lnSpc>
                <a:spcPct val="90000"/>
              </a:lnSpc>
              <a:buClr>
                <a:srgbClr val="F38D05"/>
              </a:buClr>
            </a:pPr>
            <a:r>
              <a:rPr lang="en-CA" sz="2000" dirty="0" smtClean="0">
                <a:solidFill>
                  <a:schemeClr val="tx2"/>
                </a:solidFill>
                <a:latin typeface="Arial" pitchFamily="34" charset="0"/>
                <a:cs typeface="Arial" pitchFamily="34" charset="0"/>
              </a:rPr>
              <a:t>Chinese </a:t>
            </a:r>
            <a:r>
              <a:rPr lang="en-CA" sz="2000" dirty="0">
                <a:solidFill>
                  <a:schemeClr val="tx2"/>
                </a:solidFill>
                <a:latin typeface="Arial" pitchFamily="34" charset="0"/>
                <a:cs typeface="Arial" pitchFamily="34" charset="0"/>
              </a:rPr>
              <a:t>loess</a:t>
            </a:r>
          </a:p>
          <a:p>
            <a:pPr lvl="1" algn="l" rtl="0">
              <a:lnSpc>
                <a:spcPct val="90000"/>
              </a:lnSpc>
            </a:pPr>
            <a:r>
              <a:rPr lang="en-CA" sz="2000" dirty="0">
                <a:solidFill>
                  <a:schemeClr val="accent1"/>
                </a:solidFill>
                <a:latin typeface="Arial" pitchFamily="34" charset="0"/>
                <a:cs typeface="Arial" pitchFamily="34" charset="0"/>
              </a:rPr>
              <a:t>Principal (continuous) sources are the Tibetan plateau and Chinese deserts</a:t>
            </a:r>
          </a:p>
          <a:p>
            <a:pPr lvl="1" algn="l" rtl="0">
              <a:lnSpc>
                <a:spcPct val="90000"/>
              </a:lnSpc>
            </a:pPr>
            <a:r>
              <a:rPr lang="en-CA" sz="2000" dirty="0">
                <a:solidFill>
                  <a:schemeClr val="accent1"/>
                </a:solidFill>
                <a:latin typeface="Arial" pitchFamily="34" charset="0"/>
                <a:cs typeface="Arial" pitchFamily="34" charset="0"/>
              </a:rPr>
              <a:t>Thick deposits that continue over 3 </a:t>
            </a:r>
            <a:r>
              <a:rPr lang="en-CA" sz="2000" dirty="0" err="1">
                <a:solidFill>
                  <a:schemeClr val="accent1"/>
                </a:solidFill>
                <a:latin typeface="Arial" pitchFamily="34" charset="0"/>
                <a:cs typeface="Arial" pitchFamily="34" charset="0"/>
              </a:rPr>
              <a:t>Myrs</a:t>
            </a:r>
            <a:endParaRPr lang="en-CA" sz="2000" dirty="0">
              <a:solidFill>
                <a:schemeClr val="accent1"/>
              </a:solidFill>
              <a:latin typeface="Arial" pitchFamily="34" charset="0"/>
              <a:cs typeface="Arial" pitchFamily="34" charset="0"/>
            </a:endParaRPr>
          </a:p>
          <a:p>
            <a:pPr lvl="1" algn="l" rtl="0">
              <a:lnSpc>
                <a:spcPct val="90000"/>
              </a:lnSpc>
            </a:pPr>
            <a:r>
              <a:rPr lang="en-CA" sz="2000" dirty="0">
                <a:solidFill>
                  <a:schemeClr val="accent1"/>
                </a:solidFill>
                <a:latin typeface="Arial" pitchFamily="34" charset="0"/>
                <a:cs typeface="Arial" pitchFamily="34" charset="0"/>
              </a:rPr>
              <a:t>Soil units are developed during times when loess flux decreased (but not stopped).</a:t>
            </a:r>
          </a:p>
          <a:p>
            <a:pPr lvl="1" algn="l" rtl="0">
              <a:lnSpc>
                <a:spcPct val="90000"/>
              </a:lnSpc>
            </a:pPr>
            <a:endParaRPr lang="en-CA" sz="2000" dirty="0">
              <a:solidFill>
                <a:schemeClr val="accent1"/>
              </a:solidFill>
              <a:latin typeface="Arial" pitchFamily="34" charset="0"/>
              <a:cs typeface="Arial" pitchFamily="34" charset="0"/>
            </a:endParaRPr>
          </a:p>
          <a:p>
            <a:pPr algn="l" rtl="0">
              <a:lnSpc>
                <a:spcPct val="90000"/>
              </a:lnSpc>
              <a:buClr>
                <a:srgbClr val="F38D05"/>
              </a:buClr>
            </a:pPr>
            <a:r>
              <a:rPr lang="en-CA" sz="2000" dirty="0">
                <a:solidFill>
                  <a:schemeClr val="tx2"/>
                </a:solidFill>
                <a:latin typeface="Arial" pitchFamily="34" charset="0"/>
                <a:cs typeface="Arial" pitchFamily="34" charset="0"/>
              </a:rPr>
              <a:t>Chronology</a:t>
            </a:r>
          </a:p>
          <a:p>
            <a:pPr lvl="1" algn="l" rtl="0">
              <a:lnSpc>
                <a:spcPct val="90000"/>
              </a:lnSpc>
              <a:buClr>
                <a:srgbClr val="F38D05"/>
              </a:buClr>
            </a:pPr>
            <a:r>
              <a:rPr lang="en-CA" sz="2000" dirty="0">
                <a:solidFill>
                  <a:schemeClr val="accent1"/>
                </a:solidFill>
                <a:latin typeface="Arial" pitchFamily="34" charset="0"/>
                <a:cs typeface="Arial" pitchFamily="34" charset="0"/>
              </a:rPr>
              <a:t>Luminescence, </a:t>
            </a:r>
            <a:r>
              <a:rPr lang="en-CA" sz="2000" baseline="30000" dirty="0">
                <a:solidFill>
                  <a:schemeClr val="accent1"/>
                </a:solidFill>
                <a:latin typeface="Arial" pitchFamily="34" charset="0"/>
                <a:cs typeface="Arial" pitchFamily="34" charset="0"/>
              </a:rPr>
              <a:t>14</a:t>
            </a:r>
            <a:r>
              <a:rPr lang="en-CA" sz="2000" dirty="0">
                <a:solidFill>
                  <a:schemeClr val="accent1"/>
                </a:solidFill>
                <a:latin typeface="Arial" pitchFamily="34" charset="0"/>
                <a:cs typeface="Arial" pitchFamily="34" charset="0"/>
              </a:rPr>
              <a:t>C, ash</a:t>
            </a:r>
          </a:p>
          <a:p>
            <a:pPr lvl="1" algn="l" rtl="0">
              <a:lnSpc>
                <a:spcPct val="90000"/>
              </a:lnSpc>
              <a:buClr>
                <a:srgbClr val="F38D05"/>
              </a:buClr>
            </a:pPr>
            <a:endParaRPr lang="en-CA" sz="2000" dirty="0">
              <a:solidFill>
                <a:schemeClr val="accent1"/>
              </a:solidFill>
              <a:latin typeface="Arial" pitchFamily="34" charset="0"/>
              <a:cs typeface="Arial" pitchFamily="34" charset="0"/>
            </a:endParaRPr>
          </a:p>
          <a:p>
            <a:pPr algn="l" rtl="0">
              <a:lnSpc>
                <a:spcPct val="90000"/>
              </a:lnSpc>
              <a:buClr>
                <a:srgbClr val="F38D05"/>
              </a:buClr>
            </a:pPr>
            <a:r>
              <a:rPr lang="en-CA" sz="2000" baseline="30000" dirty="0">
                <a:solidFill>
                  <a:schemeClr val="tx2"/>
                </a:solidFill>
                <a:latin typeface="Arial" pitchFamily="34" charset="0"/>
                <a:cs typeface="Arial" pitchFamily="34" charset="0"/>
              </a:rPr>
              <a:t>10</a:t>
            </a:r>
            <a:r>
              <a:rPr lang="en-CA" sz="2000" dirty="0">
                <a:solidFill>
                  <a:schemeClr val="tx2"/>
                </a:solidFill>
                <a:latin typeface="Arial" pitchFamily="34" charset="0"/>
                <a:cs typeface="Arial" pitchFamily="34" charset="0"/>
              </a:rPr>
              <a:t>Be and magnetic susceptibility</a:t>
            </a:r>
          </a:p>
          <a:p>
            <a:pPr lvl="1" algn="l" rtl="0">
              <a:lnSpc>
                <a:spcPct val="90000"/>
              </a:lnSpc>
            </a:pPr>
            <a:r>
              <a:rPr lang="en-CA" sz="2000" dirty="0">
                <a:solidFill>
                  <a:schemeClr val="accent1"/>
                </a:solidFill>
                <a:latin typeface="Arial" pitchFamily="34" charset="0"/>
                <a:cs typeface="Arial" pitchFamily="34" charset="0"/>
              </a:rPr>
              <a:t>Atmospheric 10Be and a measurement of the magnetization</a:t>
            </a:r>
          </a:p>
          <a:p>
            <a:pPr lvl="1" algn="l" rtl="0">
              <a:lnSpc>
                <a:spcPct val="90000"/>
              </a:lnSpc>
            </a:pPr>
            <a:endParaRPr lang="en-CA" sz="2000" dirty="0">
              <a:solidFill>
                <a:schemeClr val="accent1"/>
              </a:solidFill>
              <a:latin typeface="Arial" pitchFamily="34" charset="0"/>
              <a:cs typeface="Arial" pitchFamily="34" charset="0"/>
            </a:endParaRPr>
          </a:p>
          <a:p>
            <a:pPr algn="l" rtl="0">
              <a:lnSpc>
                <a:spcPct val="90000"/>
              </a:lnSpc>
              <a:buClr>
                <a:srgbClr val="F38D05"/>
              </a:buClr>
            </a:pPr>
            <a:r>
              <a:rPr lang="en-CA" sz="2000" dirty="0">
                <a:solidFill>
                  <a:schemeClr val="tx2"/>
                </a:solidFill>
                <a:latin typeface="Arial" pitchFamily="34" charset="0"/>
                <a:cs typeface="Arial" pitchFamily="34" charset="0"/>
              </a:rPr>
              <a:t>Climate</a:t>
            </a:r>
          </a:p>
          <a:p>
            <a:pPr lvl="1" algn="l" rtl="0">
              <a:lnSpc>
                <a:spcPct val="90000"/>
              </a:lnSpc>
            </a:pPr>
            <a:r>
              <a:rPr lang="en-CA" sz="2000" baseline="30000" dirty="0">
                <a:solidFill>
                  <a:schemeClr val="accent1"/>
                </a:solidFill>
                <a:latin typeface="Arial" pitchFamily="34" charset="0"/>
                <a:cs typeface="Arial" pitchFamily="34" charset="0"/>
              </a:rPr>
              <a:t>10</a:t>
            </a:r>
            <a:r>
              <a:rPr lang="en-CA" sz="2000" dirty="0">
                <a:solidFill>
                  <a:schemeClr val="accent1"/>
                </a:solidFill>
                <a:latin typeface="Arial" pitchFamily="34" charset="0"/>
                <a:cs typeface="Arial" pitchFamily="34" charset="0"/>
              </a:rPr>
              <a:t>Be and mag. Susceptibility correlate with </a:t>
            </a:r>
            <a:r>
              <a:rPr lang="en-CA" sz="2000" baseline="30000" dirty="0">
                <a:solidFill>
                  <a:schemeClr val="accent1"/>
                </a:solidFill>
                <a:latin typeface="Arial" pitchFamily="34" charset="0"/>
                <a:cs typeface="Arial" pitchFamily="34" charset="0"/>
              </a:rPr>
              <a:t>18</a:t>
            </a:r>
            <a:r>
              <a:rPr lang="en-CA" sz="2000" dirty="0">
                <a:solidFill>
                  <a:schemeClr val="accent1"/>
                </a:solidFill>
                <a:latin typeface="Arial" pitchFamily="34" charset="0"/>
                <a:cs typeface="Arial" pitchFamily="34" charset="0"/>
              </a:rPr>
              <a:t>O record</a:t>
            </a:r>
          </a:p>
          <a:p>
            <a:pPr algn="l" rtl="0"/>
            <a:endParaRPr lang="en-US" dirty="0"/>
          </a:p>
        </p:txBody>
      </p:sp>
      <p:sp>
        <p:nvSpPr>
          <p:cNvPr id="129026" name="Rectangle 2"/>
          <p:cNvSpPr>
            <a:spLocks noGrp="1" noChangeArrowheads="1"/>
          </p:cNvSpPr>
          <p:nvPr>
            <p:ph type="title"/>
          </p:nvPr>
        </p:nvSpPr>
        <p:spPr/>
        <p:txBody>
          <a:bodyPr/>
          <a:lstStyle/>
          <a:p>
            <a:pPr rtl="0"/>
            <a:r>
              <a:rPr lang="en-US" sz="3200" dirty="0" smtClean="0">
                <a:latin typeface="Arial" pitchFamily="34" charset="0"/>
                <a:cs typeface="Arial" pitchFamily="34" charset="0"/>
              </a:rPr>
              <a:t>5. Loess deposits</a:t>
            </a:r>
            <a:endParaRPr lang="en-US" sz="3200" dirty="0">
              <a:latin typeface="Arial" pitchFamily="34" charset="0"/>
              <a:cs typeface="Arial" pitchFamily="34" charset="0"/>
            </a:endParaRPr>
          </a:p>
        </p:txBody>
      </p:sp>
      <p:sp>
        <p:nvSpPr>
          <p:cNvPr id="19" name="Date Placeholder 3"/>
          <p:cNvSpPr>
            <a:spLocks noGrp="1"/>
          </p:cNvSpPr>
          <p:nvPr>
            <p:ph type="dt" sz="half" idx="10"/>
          </p:nvPr>
        </p:nvSpPr>
        <p:spPr/>
        <p:txBody>
          <a:bodyPr/>
          <a:lstStyle/>
          <a:p>
            <a:r>
              <a:rPr lang="en-US" dirty="0"/>
              <a:t>G336</a:t>
            </a:r>
          </a:p>
        </p:txBody>
      </p:sp>
      <p:sp>
        <p:nvSpPr>
          <p:cNvPr id="20" name="Footer Placeholder 4"/>
          <p:cNvSpPr>
            <a:spLocks noGrp="1"/>
          </p:cNvSpPr>
          <p:nvPr>
            <p:ph type="ftr" sz="quarter" idx="11"/>
          </p:nvPr>
        </p:nvSpPr>
        <p:spPr/>
        <p:txBody>
          <a:bodyPr/>
          <a:lstStyle/>
          <a:p>
            <a:r>
              <a:rPr lang="en-US" dirty="0" smtClean="0"/>
              <a:t>DSRG</a:t>
            </a:r>
            <a:endParaRPr lang="en-US" dirty="0"/>
          </a:p>
        </p:txBody>
      </p:sp>
      <p:sp>
        <p:nvSpPr>
          <p:cNvPr id="129028" name="Text Box 4"/>
          <p:cNvSpPr txBox="1">
            <a:spLocks noChangeArrowheads="1"/>
          </p:cNvSpPr>
          <p:nvPr/>
        </p:nvSpPr>
        <p:spPr bwMode="gray">
          <a:xfrm>
            <a:off x="4674679" y="1021250"/>
            <a:ext cx="60586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ct val="90000"/>
              </a:lnSpc>
              <a:buClr>
                <a:srgbClr val="F38D05"/>
              </a:buClr>
              <a:buFont typeface="Wingdings" pitchFamily="2" charset="2"/>
              <a:buChar char="v"/>
            </a:pPr>
            <a:endParaRPr lang="en-CA" sz="2000"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39388072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5. Loess deposits</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
        <p:nvSpPr>
          <p:cNvPr id="7" name="TextBox 6"/>
          <p:cNvSpPr txBox="1"/>
          <p:nvPr/>
        </p:nvSpPr>
        <p:spPr>
          <a:xfrm>
            <a:off x="863588" y="6093296"/>
            <a:ext cx="7416824" cy="584775"/>
          </a:xfrm>
          <a:prstGeom prst="rect">
            <a:avLst/>
          </a:prstGeom>
          <a:noFill/>
        </p:spPr>
        <p:txBody>
          <a:bodyPr wrap="square" rtlCol="1">
            <a:spAutoFit/>
          </a:bodyPr>
          <a:lstStyle/>
          <a:p>
            <a:r>
              <a:rPr lang="en-US" sz="1600" b="1" dirty="0">
                <a:solidFill>
                  <a:srgbClr val="FF0000"/>
                </a:solidFill>
                <a:latin typeface="Arial" pitchFamily="34" charset="0"/>
                <a:cs typeface="Arial" pitchFamily="34" charset="0"/>
              </a:rPr>
              <a:t>Loess deposit exposed in a bluff (Vicksburg, Mississippi</a:t>
            </a:r>
            <a:r>
              <a:rPr lang="en-US" sz="1600" b="1" dirty="0" smtClean="0">
                <a:solidFill>
                  <a:srgbClr val="FF0000"/>
                </a:solidFill>
                <a:latin typeface="Arial" pitchFamily="34" charset="0"/>
                <a:cs typeface="Arial" pitchFamily="34" charset="0"/>
              </a:rPr>
              <a:t>). (Wikipedia)</a:t>
            </a:r>
            <a:endParaRPr lang="en-US" sz="1600" b="1" dirty="0">
              <a:solidFill>
                <a:srgbClr val="FF0000"/>
              </a:solidFill>
              <a:latin typeface="Arial" pitchFamily="34" charset="0"/>
              <a:cs typeface="Arial" pitchFamily="34" charset="0"/>
            </a:endParaRPr>
          </a:p>
          <a:p>
            <a:endParaRPr lang="ar-EG"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32" y="944724"/>
            <a:ext cx="6834336" cy="512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901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G336</a:t>
            </a:r>
          </a:p>
        </p:txBody>
      </p:sp>
      <p:sp>
        <p:nvSpPr>
          <p:cNvPr id="6" name="Footer Placeholder 5"/>
          <p:cNvSpPr>
            <a:spLocks noGrp="1"/>
          </p:cNvSpPr>
          <p:nvPr>
            <p:ph type="ftr" sz="quarter" idx="11"/>
          </p:nvPr>
        </p:nvSpPr>
        <p:spPr/>
        <p:txBody>
          <a:bodyPr/>
          <a:lstStyle/>
          <a:p>
            <a:r>
              <a:rPr lang="en-US" dirty="0" smtClean="0"/>
              <a:t>DSRG</a:t>
            </a:r>
            <a:endParaRPr lang="en-US" dirty="0"/>
          </a:p>
        </p:txBody>
      </p:sp>
      <p:sp>
        <p:nvSpPr>
          <p:cNvPr id="114690" name="Rectangle 2"/>
          <p:cNvSpPr>
            <a:spLocks noGrp="1" noChangeArrowheads="1"/>
          </p:cNvSpPr>
          <p:nvPr>
            <p:ph type="title"/>
          </p:nvPr>
        </p:nvSpPr>
        <p:spPr/>
        <p:txBody>
          <a:bodyPr/>
          <a:lstStyle/>
          <a:p>
            <a:r>
              <a:rPr lang="en-US" sz="3200" dirty="0" smtClean="0">
                <a:latin typeface="Arial" pitchFamily="34" charset="0"/>
                <a:cs typeface="Arial" pitchFamily="34" charset="0"/>
              </a:rPr>
              <a:t>1. Definitions</a:t>
            </a:r>
            <a:endParaRPr lang="en-US" sz="3200" dirty="0">
              <a:latin typeface="Arial" pitchFamily="34" charset="0"/>
              <a:cs typeface="Arial" pitchFamily="34" charset="0"/>
            </a:endParaRPr>
          </a:p>
        </p:txBody>
      </p:sp>
      <p:sp>
        <p:nvSpPr>
          <p:cNvPr id="114691" name="Rectangle 3"/>
          <p:cNvSpPr>
            <a:spLocks noGrp="1" noChangeArrowheads="1"/>
          </p:cNvSpPr>
          <p:nvPr>
            <p:ph type="body" sz="half" idx="1"/>
          </p:nvPr>
        </p:nvSpPr>
        <p:spPr>
          <a:xfrm>
            <a:off x="990600" y="1371600"/>
            <a:ext cx="7543800" cy="2705472"/>
          </a:xfrm>
        </p:spPr>
        <p:txBody>
          <a:bodyPr/>
          <a:lstStyle/>
          <a:p>
            <a:pPr algn="l" rtl="0">
              <a:buClr>
                <a:srgbClr val="92D050"/>
              </a:buClr>
            </a:pPr>
            <a:r>
              <a:rPr lang="en-US" sz="2600" b="1" dirty="0" smtClean="0">
                <a:solidFill>
                  <a:schemeClr val="tx2"/>
                </a:solidFill>
                <a:latin typeface="Arial" pitchFamily="34" charset="0"/>
                <a:cs typeface="Arial" pitchFamily="34" charset="0"/>
              </a:rPr>
              <a:t>Aeolian deposit is </a:t>
            </a:r>
            <a:r>
              <a:rPr lang="en-US" sz="2600" b="1" dirty="0" smtClean="0">
                <a:solidFill>
                  <a:schemeClr val="tx2"/>
                </a:solidFill>
              </a:rPr>
              <a:t>a </a:t>
            </a:r>
            <a:r>
              <a:rPr lang="en-US" sz="2600" b="1" dirty="0">
                <a:solidFill>
                  <a:schemeClr val="tx2"/>
                </a:solidFill>
              </a:rPr>
              <a:t>deposit that forms as a result of the accumulation of wind-driven products of the weathering of solid bedrock or unconsolidated alluvial, lacustrine, marine, or other deposits.</a:t>
            </a:r>
          </a:p>
          <a:p>
            <a:pPr algn="l" rtl="0">
              <a:lnSpc>
                <a:spcPct val="90000"/>
              </a:lnSpc>
            </a:pPr>
            <a:endParaRPr lang="en-US" sz="2800" b="1" dirty="0">
              <a:solidFill>
                <a:schemeClr val="tx2"/>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latin typeface="Arial" pitchFamily="34" charset="0"/>
                <a:cs typeface="Arial" pitchFamily="34" charset="0"/>
              </a:rPr>
              <a:t>5. Loess deposits</a:t>
            </a:r>
            <a:endParaRPr lang="ar-EG" sz="3200" dirty="0"/>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990601"/>
            <a:ext cx="662473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59632" y="6093296"/>
            <a:ext cx="6624736" cy="584775"/>
          </a:xfrm>
          <a:prstGeom prst="rect">
            <a:avLst/>
          </a:prstGeom>
          <a:noFill/>
        </p:spPr>
        <p:txBody>
          <a:bodyPr wrap="square" rtlCol="1">
            <a:spAutoFit/>
          </a:bodyPr>
          <a:lstStyle/>
          <a:p>
            <a:r>
              <a:rPr lang="en-US" sz="1600" b="1" dirty="0">
                <a:solidFill>
                  <a:srgbClr val="FF0000"/>
                </a:solidFill>
                <a:latin typeface="Arial" pitchFamily="34" charset="0"/>
                <a:cs typeface="Arial" pitchFamily="34" charset="0"/>
              </a:rPr>
              <a:t>Loess deposits in northern Patagonia, Argentina</a:t>
            </a:r>
            <a:r>
              <a:rPr lang="en-US" sz="1600" b="1" dirty="0" smtClean="0">
                <a:solidFill>
                  <a:srgbClr val="FF0000"/>
                </a:solidFill>
                <a:latin typeface="Arial" pitchFamily="34" charset="0"/>
                <a:cs typeface="Arial" pitchFamily="34" charset="0"/>
              </a:rPr>
              <a:t>. (from Wikipedia)</a:t>
            </a:r>
            <a:endParaRPr lang="en-US" sz="1600" b="1" dirty="0">
              <a:solidFill>
                <a:srgbClr val="FF0000"/>
              </a:solidFill>
              <a:latin typeface="Arial" pitchFamily="34" charset="0"/>
              <a:cs typeface="Arial" pitchFamily="34" charset="0"/>
            </a:endParaRPr>
          </a:p>
          <a:p>
            <a:endParaRPr lang="ar-EG" sz="1600" dirty="0"/>
          </a:p>
        </p:txBody>
      </p:sp>
    </p:spTree>
    <p:extLst>
      <p:ext uri="{BB962C8B-B14F-4D97-AF65-F5344CB8AC3E}">
        <p14:creationId xmlns:p14="http://schemas.microsoft.com/office/powerpoint/2010/main" val="11837475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gray">
          <a:xfrm>
            <a:off x="1676400" y="5410200"/>
            <a:ext cx="579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dirty="0">
                <a:latin typeface="Arial" pitchFamily="34" charset="0"/>
              </a:rPr>
              <a:t>www.du.edu.eg/faculty/sci</a:t>
            </a:r>
            <a:endParaRPr lang="en-US" dirty="0">
              <a:latin typeface="Arial" pitchFamily="34" charset="0"/>
            </a:endParaRPr>
          </a:p>
        </p:txBody>
      </p:sp>
      <p:sp>
        <p:nvSpPr>
          <p:cNvPr id="145414" name="WordArt 6"/>
          <p:cNvSpPr>
            <a:spLocks noChangeArrowheads="1" noChangeShapeType="1" noTextEdit="1"/>
          </p:cNvSpPr>
          <p:nvPr/>
        </p:nvSpPr>
        <p:spPr bwMode="gray">
          <a:xfrm>
            <a:off x="2133600" y="1295400"/>
            <a:ext cx="4724400" cy="609600"/>
          </a:xfrm>
          <a:prstGeom prst="rect">
            <a:avLst/>
          </a:prstGeom>
        </p:spPr>
        <p:txBody>
          <a:bodyPr wrap="none" fromWordArt="1">
            <a:prstTxWarp prst="textPlain">
              <a:avLst>
                <a:gd name="adj" fmla="val 50000"/>
              </a:avLst>
            </a:prstTxWarp>
          </a:bodyPr>
          <a:lstStyle/>
          <a:p>
            <a:pPr algn="ctr"/>
            <a:r>
              <a:rPr lang="en-US" sz="3600" kern="10" dirty="0">
                <a:ln w="28575">
                  <a:solidFill>
                    <a:schemeClr val="bg1"/>
                  </a:solidFill>
                  <a:round/>
                  <a:headEnd/>
                  <a:tailEnd/>
                </a:ln>
                <a:gradFill rotWithShape="1">
                  <a:gsLst>
                    <a:gs pos="0">
                      <a:schemeClr val="tx2">
                        <a:gamma/>
                        <a:shade val="46275"/>
                        <a:invGamma/>
                      </a:schemeClr>
                    </a:gs>
                    <a:gs pos="100000">
                      <a:schemeClr val="tx2"/>
                    </a:gs>
                  </a:gsLst>
                  <a:lin ang="5400000" scaled="1"/>
                </a:gradFill>
                <a:effectLst>
                  <a:outerShdw dist="71842" dir="2700000" algn="ctr" rotWithShape="0">
                    <a:srgbClr val="868686">
                      <a:alpha val="50000"/>
                    </a:srgbClr>
                  </a:outerShdw>
                </a:effectLst>
                <a:latin typeface="Arial Black"/>
              </a:rPr>
              <a:t>Thank You !</a:t>
            </a:r>
            <a:endParaRPr lang="ar-EG" sz="3600" kern="10" dirty="0">
              <a:ln w="28575">
                <a:solidFill>
                  <a:schemeClr val="bg1"/>
                </a:solidFill>
                <a:round/>
                <a:headEnd/>
                <a:tailEnd/>
              </a:ln>
              <a:gradFill rotWithShape="1">
                <a:gsLst>
                  <a:gs pos="0">
                    <a:schemeClr val="tx2">
                      <a:gamma/>
                      <a:shade val="46275"/>
                      <a:invGamma/>
                    </a:schemeClr>
                  </a:gs>
                  <a:gs pos="100000">
                    <a:schemeClr val="tx2"/>
                  </a:gs>
                </a:gsLst>
                <a:lin ang="5400000" scaled="1"/>
              </a:gradFill>
              <a:effectLst>
                <a:outerShdw dist="71842" dir="2700000" algn="ctr" rotWithShape="0">
                  <a:srgbClr val="868686">
                    <a:alpha val="50000"/>
                  </a:srgbClr>
                </a:outerShdw>
              </a:effectLst>
              <a:latin typeface="Arial Black"/>
            </a:endParaRPr>
          </a:p>
        </p:txBody>
      </p:sp>
      <p:sp>
        <p:nvSpPr>
          <p:cNvPr id="4" name="Text Box 40"/>
          <p:cNvSpPr txBox="1">
            <a:spLocks noChangeArrowheads="1"/>
          </p:cNvSpPr>
          <p:nvPr/>
        </p:nvSpPr>
        <p:spPr bwMode="gray">
          <a:xfrm>
            <a:off x="1676400" y="2743200"/>
            <a:ext cx="1219200" cy="457200"/>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i="1" dirty="0" smtClean="0">
                <a:solidFill>
                  <a:schemeClr val="bg1"/>
                </a:solidFill>
                <a:latin typeface="Arial Black" pitchFamily="34" charset="0"/>
              </a:rPr>
              <a:t>DSRG</a:t>
            </a:r>
            <a:endParaRPr lang="en-US" sz="2400" i="1"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wipe(left)">
                                      <p:cBhvr>
                                        <p:cTn id="7" dur="500"/>
                                        <p:tgtEl>
                                          <p:spTgt spid="145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G336</a:t>
            </a:r>
          </a:p>
        </p:txBody>
      </p:sp>
      <p:sp>
        <p:nvSpPr>
          <p:cNvPr id="6" name="Footer Placeholder 5"/>
          <p:cNvSpPr>
            <a:spLocks noGrp="1"/>
          </p:cNvSpPr>
          <p:nvPr>
            <p:ph type="ftr" sz="quarter" idx="11"/>
          </p:nvPr>
        </p:nvSpPr>
        <p:spPr/>
        <p:txBody>
          <a:bodyPr/>
          <a:lstStyle/>
          <a:p>
            <a:r>
              <a:rPr lang="en-US" dirty="0" smtClean="0"/>
              <a:t>DSRG</a:t>
            </a:r>
            <a:endParaRPr lang="en-US" dirty="0"/>
          </a:p>
        </p:txBody>
      </p:sp>
      <p:sp>
        <p:nvSpPr>
          <p:cNvPr id="114690" name="Rectangle 2"/>
          <p:cNvSpPr>
            <a:spLocks noGrp="1" noChangeArrowheads="1"/>
          </p:cNvSpPr>
          <p:nvPr>
            <p:ph type="title"/>
          </p:nvPr>
        </p:nvSpPr>
        <p:spPr/>
        <p:txBody>
          <a:bodyPr/>
          <a:lstStyle/>
          <a:p>
            <a:r>
              <a:rPr lang="en-US" sz="3200" dirty="0" smtClean="0">
                <a:latin typeface="Arial" pitchFamily="34" charset="0"/>
                <a:cs typeface="Arial" pitchFamily="34" charset="0"/>
              </a:rPr>
              <a:t>2. Desert </a:t>
            </a:r>
            <a:r>
              <a:rPr lang="en-US" sz="3200" dirty="0" err="1" smtClean="0">
                <a:latin typeface="Arial" pitchFamily="34" charset="0"/>
                <a:cs typeface="Arial" pitchFamily="34" charset="0"/>
              </a:rPr>
              <a:t>aeolian</a:t>
            </a:r>
            <a:r>
              <a:rPr lang="en-US" sz="3200" dirty="0" smtClean="0">
                <a:latin typeface="Arial" pitchFamily="34" charset="0"/>
                <a:cs typeface="Arial" pitchFamily="34" charset="0"/>
              </a:rPr>
              <a:t> system</a:t>
            </a:r>
            <a:endParaRPr lang="en-US" sz="3200" dirty="0">
              <a:latin typeface="Arial" pitchFamily="34" charset="0"/>
              <a:cs typeface="Arial" pitchFamily="34" charset="0"/>
            </a:endParaRPr>
          </a:p>
        </p:txBody>
      </p:sp>
      <p:sp>
        <p:nvSpPr>
          <p:cNvPr id="114691" name="Rectangle 3"/>
          <p:cNvSpPr>
            <a:spLocks noGrp="1" noChangeArrowheads="1"/>
          </p:cNvSpPr>
          <p:nvPr>
            <p:ph type="body" sz="half" idx="1"/>
          </p:nvPr>
        </p:nvSpPr>
        <p:spPr>
          <a:xfrm>
            <a:off x="990600" y="980728"/>
            <a:ext cx="7685856" cy="5400600"/>
          </a:xfrm>
        </p:spPr>
        <p:txBody>
          <a:bodyPr/>
          <a:lstStyle/>
          <a:p>
            <a:pPr marL="0" indent="0" algn="l">
              <a:buNone/>
            </a:pPr>
            <a:r>
              <a:rPr lang="en-US" sz="1800" b="1" dirty="0" err="1" smtClean="0">
                <a:solidFill>
                  <a:schemeClr val="tx2"/>
                </a:solidFill>
                <a:latin typeface="Arial" pitchFamily="34" charset="0"/>
                <a:cs typeface="Arial" pitchFamily="34" charset="0"/>
              </a:rPr>
              <a:t>Eolian</a:t>
            </a:r>
            <a:r>
              <a:rPr lang="en-US" sz="1800" b="1" dirty="0" smtClean="0">
                <a:solidFill>
                  <a:schemeClr val="tx2"/>
                </a:solidFill>
                <a:latin typeface="Arial" pitchFamily="34" charset="0"/>
                <a:cs typeface="Arial" pitchFamily="34" charset="0"/>
              </a:rPr>
              <a:t> </a:t>
            </a:r>
            <a:r>
              <a:rPr lang="en-US" sz="1800" b="1" dirty="0">
                <a:solidFill>
                  <a:schemeClr val="tx2"/>
                </a:solidFill>
                <a:latin typeface="Arial" pitchFamily="34" charset="0"/>
                <a:cs typeface="Arial" pitchFamily="34" charset="0"/>
              </a:rPr>
              <a:t>deposits are found primarily in arid regions (sands, </a:t>
            </a:r>
            <a:r>
              <a:rPr lang="en-US" sz="1800" b="1" dirty="0" err="1">
                <a:solidFill>
                  <a:schemeClr val="tx2"/>
                </a:solidFill>
                <a:latin typeface="Arial" pitchFamily="34" charset="0"/>
                <a:cs typeface="Arial" pitchFamily="34" charset="0"/>
              </a:rPr>
              <a:t>loesses</a:t>
            </a:r>
            <a:r>
              <a:rPr lang="en-US" sz="1800" b="1" dirty="0">
                <a:solidFill>
                  <a:schemeClr val="tx2"/>
                </a:solidFill>
                <a:latin typeface="Arial" pitchFamily="34" charset="0"/>
                <a:cs typeface="Arial" pitchFamily="34" charset="0"/>
              </a:rPr>
              <a:t>), but they also occur in other natural zones. When moving in the wind-sand stream, grains of sand are bounced or rolled. </a:t>
            </a:r>
            <a:endParaRPr lang="en-US" sz="1800" b="1" dirty="0" smtClean="0">
              <a:solidFill>
                <a:schemeClr val="tx2"/>
              </a:solidFill>
              <a:latin typeface="Arial" pitchFamily="34" charset="0"/>
              <a:cs typeface="Arial" pitchFamily="34" charset="0"/>
            </a:endParaRPr>
          </a:p>
          <a:p>
            <a:pPr marL="0" indent="0" algn="l">
              <a:spcBef>
                <a:spcPts val="600"/>
              </a:spcBef>
              <a:buNone/>
            </a:pPr>
            <a:r>
              <a:rPr lang="en-US" sz="1800" b="1" dirty="0" smtClean="0">
                <a:solidFill>
                  <a:schemeClr val="tx2"/>
                </a:solidFill>
                <a:latin typeface="Arial" pitchFamily="34" charset="0"/>
                <a:cs typeface="Arial" pitchFamily="34" charset="0"/>
              </a:rPr>
              <a:t>In </a:t>
            </a:r>
            <a:r>
              <a:rPr lang="en-US" sz="1800" b="1" dirty="0">
                <a:solidFill>
                  <a:schemeClr val="tx2"/>
                </a:solidFill>
                <a:latin typeface="Arial" pitchFamily="34" charset="0"/>
                <a:cs typeface="Arial" pitchFamily="34" charset="0"/>
              </a:rPr>
              <a:t>a suspended state, dust particles can be lifted by ascending air currents to 3,000–6,000 m and are transported hundreds or thousands of kilometers. When wind energy is not sufficient to transport sand and dust particles, they fall out of the air and accumulate, often in front of orographic barriers. When precipitating from the air, sometimes with rain droplets or snow, dust particles become mixed with marine and continental sediments of varying origin and in such cases do not form independent </a:t>
            </a:r>
            <a:r>
              <a:rPr lang="en-US" sz="1800" b="1" dirty="0" err="1">
                <a:solidFill>
                  <a:schemeClr val="tx2"/>
                </a:solidFill>
                <a:latin typeface="Arial" pitchFamily="34" charset="0"/>
                <a:cs typeface="Arial" pitchFamily="34" charset="0"/>
              </a:rPr>
              <a:t>eolian</a:t>
            </a:r>
            <a:r>
              <a:rPr lang="en-US" sz="1800" b="1" dirty="0">
                <a:solidFill>
                  <a:schemeClr val="tx2"/>
                </a:solidFill>
                <a:latin typeface="Arial" pitchFamily="34" charset="0"/>
                <a:cs typeface="Arial" pitchFamily="34" charset="0"/>
              </a:rPr>
              <a:t> accumulations. </a:t>
            </a:r>
            <a:endParaRPr lang="en-US" sz="1800" b="1" dirty="0" smtClean="0">
              <a:solidFill>
                <a:schemeClr val="tx2"/>
              </a:solidFill>
              <a:latin typeface="Arial" pitchFamily="34" charset="0"/>
              <a:cs typeface="Arial" pitchFamily="34" charset="0"/>
            </a:endParaRPr>
          </a:p>
          <a:p>
            <a:pPr marL="0" indent="0" algn="l">
              <a:spcBef>
                <a:spcPts val="600"/>
              </a:spcBef>
              <a:buNone/>
            </a:pPr>
            <a:r>
              <a:rPr lang="en-US" sz="1800" b="1" dirty="0" smtClean="0">
                <a:solidFill>
                  <a:schemeClr val="tx2"/>
                </a:solidFill>
                <a:latin typeface="Arial" pitchFamily="34" charset="0"/>
                <a:cs typeface="Arial" pitchFamily="34" charset="0"/>
              </a:rPr>
              <a:t>According </a:t>
            </a:r>
            <a:r>
              <a:rPr lang="en-US" sz="1800" b="1" dirty="0">
                <a:solidFill>
                  <a:schemeClr val="tx2"/>
                </a:solidFill>
                <a:latin typeface="Arial" pitchFamily="34" charset="0"/>
                <a:cs typeface="Arial" pitchFamily="34" charset="0"/>
              </a:rPr>
              <a:t>to the findings of the Soviet geologist </a:t>
            </a:r>
            <a:r>
              <a:rPr lang="en-US" sz="1800" b="1" dirty="0" smtClean="0">
                <a:solidFill>
                  <a:schemeClr val="tx2"/>
                </a:solidFill>
                <a:latin typeface="Arial" pitchFamily="34" charset="0"/>
                <a:cs typeface="Arial" pitchFamily="34" charset="0"/>
              </a:rPr>
              <a:t> A</a:t>
            </a:r>
            <a:r>
              <a:rPr lang="en-US" sz="1800" b="1" dirty="0">
                <a:solidFill>
                  <a:schemeClr val="tx2"/>
                </a:solidFill>
                <a:latin typeface="Arial" pitchFamily="34" charset="0"/>
                <a:cs typeface="Arial" pitchFamily="34" charset="0"/>
              </a:rPr>
              <a:t>. P. </a:t>
            </a:r>
            <a:r>
              <a:rPr lang="en-US" sz="1800" b="1" dirty="0" err="1">
                <a:solidFill>
                  <a:schemeClr val="tx2"/>
                </a:solidFill>
                <a:latin typeface="Arial" pitchFamily="34" charset="0"/>
                <a:cs typeface="Arial" pitchFamily="34" charset="0"/>
              </a:rPr>
              <a:t>Lisitsyn</a:t>
            </a:r>
            <a:r>
              <a:rPr lang="en-US" sz="1800" b="1" dirty="0">
                <a:solidFill>
                  <a:schemeClr val="tx2"/>
                </a:solidFill>
                <a:latin typeface="Arial" pitchFamily="34" charset="0"/>
                <a:cs typeface="Arial" pitchFamily="34" charset="0"/>
              </a:rPr>
              <a:t>, dust particles precipitated from the air constitute 20–75 percent of the oceanic bottom sediments; various salts (for example, carbonate and chloride salts) also precipitate from the air with them. </a:t>
            </a:r>
            <a:r>
              <a:rPr lang="en-US" sz="1800" b="1" dirty="0" err="1">
                <a:solidFill>
                  <a:schemeClr val="tx2"/>
                </a:solidFill>
                <a:latin typeface="Arial" pitchFamily="34" charset="0"/>
                <a:cs typeface="Arial" pitchFamily="34" charset="0"/>
              </a:rPr>
              <a:t>Eolian</a:t>
            </a:r>
            <a:r>
              <a:rPr lang="en-US" sz="1800" b="1" dirty="0">
                <a:solidFill>
                  <a:schemeClr val="tx2"/>
                </a:solidFill>
                <a:latin typeface="Arial" pitchFamily="34" charset="0"/>
                <a:cs typeface="Arial" pitchFamily="34" charset="0"/>
              </a:rPr>
              <a:t> sand deposits are found along seas and lakes and on river terraces, in addition to deserts. There are </a:t>
            </a:r>
            <a:r>
              <a:rPr lang="en-US" sz="1800" b="1" dirty="0" err="1">
                <a:solidFill>
                  <a:schemeClr val="tx2"/>
                </a:solidFill>
                <a:latin typeface="Arial" pitchFamily="34" charset="0"/>
                <a:cs typeface="Arial" pitchFamily="34" charset="0"/>
              </a:rPr>
              <a:t>eolian</a:t>
            </a:r>
            <a:r>
              <a:rPr lang="en-US" sz="1800" b="1" dirty="0">
                <a:solidFill>
                  <a:schemeClr val="tx2"/>
                </a:solidFill>
                <a:latin typeface="Arial" pitchFamily="34" charset="0"/>
                <a:cs typeface="Arial" pitchFamily="34" charset="0"/>
              </a:rPr>
              <a:t> sands confined to regions of former continental glaciation.</a:t>
            </a:r>
          </a:p>
          <a:p>
            <a:pPr marL="0" indent="0" algn="l" rtl="0">
              <a:lnSpc>
                <a:spcPct val="90000"/>
              </a:lnSpc>
              <a:buNone/>
            </a:pPr>
            <a:endParaRPr lang="en-US" sz="18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200099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990600"/>
            <a:ext cx="7696200" cy="5318719"/>
          </a:xfrm>
        </p:spPr>
        <p:txBody>
          <a:bodyPr/>
          <a:lstStyle/>
          <a:p>
            <a:pPr algn="l" rtl="0"/>
            <a:endParaRPr lang="en-US" sz="2600" b="1" dirty="0" smtClean="0">
              <a:solidFill>
                <a:schemeClr val="tx2"/>
              </a:solidFill>
              <a:latin typeface="Arial" pitchFamily="34" charset="0"/>
              <a:cs typeface="Arial" pitchFamily="34" charset="0"/>
            </a:endParaRPr>
          </a:p>
          <a:p>
            <a:pPr algn="l" rtl="0"/>
            <a:r>
              <a:rPr lang="en-US" sz="2600" b="1" dirty="0" smtClean="0">
                <a:solidFill>
                  <a:schemeClr val="tx2"/>
                </a:solidFill>
                <a:latin typeface="Arial" pitchFamily="34" charset="0"/>
                <a:cs typeface="Arial" pitchFamily="34" charset="0"/>
              </a:rPr>
              <a:t>Much </a:t>
            </a:r>
            <a:r>
              <a:rPr lang="en-US" sz="2600" b="1" dirty="0">
                <a:solidFill>
                  <a:schemeClr val="tx2"/>
                </a:solidFill>
                <a:latin typeface="Arial" pitchFamily="34" charset="0"/>
                <a:cs typeface="Arial" pitchFamily="34" charset="0"/>
              </a:rPr>
              <a:t>of the surface of the Earth is covered with arid (&lt;25 cm/yr. rainfall) and semi arid land (25-50 cm/yr. rainfall</a:t>
            </a:r>
            <a:r>
              <a:rPr lang="en-US" sz="2600" b="1" dirty="0" smtClean="0">
                <a:solidFill>
                  <a:schemeClr val="tx2"/>
                </a:solidFill>
                <a:latin typeface="Arial" pitchFamily="34" charset="0"/>
                <a:cs typeface="Arial" pitchFamily="34" charset="0"/>
              </a:rPr>
              <a:t>).</a:t>
            </a:r>
          </a:p>
          <a:p>
            <a:pPr algn="l" rtl="0"/>
            <a:r>
              <a:rPr lang="en-US" sz="2600" b="1" dirty="0" smtClean="0">
                <a:solidFill>
                  <a:schemeClr val="tx2"/>
                </a:solidFill>
                <a:latin typeface="Arial" pitchFamily="34" charset="0"/>
                <a:cs typeface="Arial" pitchFamily="34" charset="0"/>
              </a:rPr>
              <a:t> </a:t>
            </a:r>
            <a:r>
              <a:rPr lang="en-US" sz="2600" b="1" dirty="0">
                <a:solidFill>
                  <a:schemeClr val="tx2"/>
                </a:solidFill>
                <a:latin typeface="Arial" pitchFamily="34" charset="0"/>
                <a:cs typeface="Arial" pitchFamily="34" charset="0"/>
              </a:rPr>
              <a:t>It is clear from the diagram below that the global distribution of arid and semi arid lands on the Earth is mostly of in the world are located within a belt along the equator, stretching from </a:t>
            </a:r>
            <a:r>
              <a:rPr lang="en-US" sz="2600" b="1" dirty="0" smtClean="0">
                <a:solidFill>
                  <a:schemeClr val="tx2"/>
                </a:solidFill>
                <a:latin typeface="Arial" pitchFamily="34" charset="0"/>
                <a:cs typeface="Arial" pitchFamily="34" charset="0"/>
              </a:rPr>
              <a:t>30° S </a:t>
            </a:r>
            <a:r>
              <a:rPr lang="en-US" sz="2600" b="1" dirty="0">
                <a:solidFill>
                  <a:schemeClr val="tx2"/>
                </a:solidFill>
                <a:latin typeface="Arial" pitchFamily="34" charset="0"/>
                <a:cs typeface="Arial" pitchFamily="34" charset="0"/>
              </a:rPr>
              <a:t>to </a:t>
            </a:r>
            <a:r>
              <a:rPr lang="en-US" sz="2600" b="1" dirty="0" smtClean="0">
                <a:solidFill>
                  <a:schemeClr val="tx2"/>
                </a:solidFill>
                <a:latin typeface="Arial" pitchFamily="34" charset="0"/>
                <a:cs typeface="Arial" pitchFamily="34" charset="0"/>
              </a:rPr>
              <a:t>30° N </a:t>
            </a:r>
            <a:r>
              <a:rPr lang="en-US" sz="2600" b="1" dirty="0">
                <a:solidFill>
                  <a:schemeClr val="tx2"/>
                </a:solidFill>
                <a:latin typeface="Arial" pitchFamily="34" charset="0"/>
                <a:cs typeface="Arial" pitchFamily="34" charset="0"/>
              </a:rPr>
              <a:t>in latitude. </a:t>
            </a:r>
            <a:endParaRPr lang="en-US" sz="2600" b="1" dirty="0" smtClean="0">
              <a:solidFill>
                <a:schemeClr val="tx2"/>
              </a:solidFill>
              <a:latin typeface="Arial" pitchFamily="34" charset="0"/>
              <a:cs typeface="Arial" pitchFamily="34" charset="0"/>
            </a:endParaRPr>
          </a:p>
          <a:p>
            <a:pPr algn="l" rtl="0"/>
            <a:r>
              <a:rPr lang="en-US" sz="2600" b="1" dirty="0" smtClean="0">
                <a:solidFill>
                  <a:schemeClr val="tx2"/>
                </a:solidFill>
                <a:latin typeface="Arial" pitchFamily="34" charset="0"/>
                <a:cs typeface="Arial" pitchFamily="34" charset="0"/>
              </a:rPr>
              <a:t>The </a:t>
            </a:r>
            <a:r>
              <a:rPr lang="en-US" sz="2600" b="1" dirty="0">
                <a:solidFill>
                  <a:schemeClr val="tx2"/>
                </a:solidFill>
                <a:latin typeface="Arial" pitchFamily="34" charset="0"/>
                <a:cs typeface="Arial" pitchFamily="34" charset="0"/>
              </a:rPr>
              <a:t>distribution of deserts around the equator is the result of climatic conditions created by global wind circulation patterns.</a:t>
            </a:r>
            <a:endParaRPr lang="en-US" sz="2600" dirty="0">
              <a:solidFill>
                <a:schemeClr val="tx2"/>
              </a:solidFill>
              <a:latin typeface="Arial" pitchFamily="34" charset="0"/>
              <a:cs typeface="Arial" pitchFamily="34" charset="0"/>
            </a:endParaRPr>
          </a:p>
          <a:p>
            <a:pPr marL="0" indent="0" algn="l" rtl="0">
              <a:buNone/>
            </a:pPr>
            <a:endParaRPr lang="ar-EG" sz="2600" dirty="0">
              <a:solidFill>
                <a:schemeClr val="tx2"/>
              </a:solidFill>
              <a:latin typeface="Arial" pitchFamily="34" charset="0"/>
              <a:cs typeface="Arial" pitchFamily="34" charset="0"/>
            </a:endParaRPr>
          </a:p>
        </p:txBody>
      </p:sp>
      <p:sp>
        <p:nvSpPr>
          <p:cNvPr id="3" name="Title 2"/>
          <p:cNvSpPr>
            <a:spLocks noGrp="1"/>
          </p:cNvSpPr>
          <p:nvPr>
            <p:ph type="title"/>
          </p:nvPr>
        </p:nvSpPr>
        <p:spPr/>
        <p:txBody>
          <a:bodyPr/>
          <a:lstStyle/>
          <a:p>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endParaRPr lang="ar-EG" sz="32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dirty="0"/>
              <a:t>G336</a:t>
            </a:r>
          </a:p>
        </p:txBody>
      </p:sp>
      <p:sp>
        <p:nvSpPr>
          <p:cNvPr id="5" name="Footer Placeholder 4"/>
          <p:cNvSpPr>
            <a:spLocks noGrp="1"/>
          </p:cNvSpPr>
          <p:nvPr>
            <p:ph type="ftr" sz="quarter" idx="11"/>
          </p:nvPr>
        </p:nvSpPr>
        <p:spPr/>
        <p:txBody>
          <a:bodyPr/>
          <a:lstStyle/>
          <a:p>
            <a:r>
              <a:rPr lang="en-US" smtClean="0"/>
              <a:t>DSRG</a:t>
            </a:r>
            <a:endParaRPr lang="en-US" dirty="0"/>
          </a:p>
        </p:txBody>
      </p:sp>
    </p:spTree>
    <p:extLst>
      <p:ext uri="{BB962C8B-B14F-4D97-AF65-F5344CB8AC3E}">
        <p14:creationId xmlns:p14="http://schemas.microsoft.com/office/powerpoint/2010/main" val="2928410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G336</a:t>
            </a:r>
          </a:p>
        </p:txBody>
      </p:sp>
      <p:sp>
        <p:nvSpPr>
          <p:cNvPr id="8" name="Footer Placeholder 7"/>
          <p:cNvSpPr>
            <a:spLocks noGrp="1"/>
          </p:cNvSpPr>
          <p:nvPr>
            <p:ph type="ftr" sz="quarter" idx="11"/>
          </p:nvPr>
        </p:nvSpPr>
        <p:spPr/>
        <p:txBody>
          <a:bodyPr/>
          <a:lstStyle/>
          <a:p>
            <a:r>
              <a:rPr lang="en-US" smtClean="0"/>
              <a:t>DSRG</a:t>
            </a:r>
            <a:endParaRPr lang="en-US" dirty="0"/>
          </a:p>
        </p:txBody>
      </p:sp>
      <p:sp>
        <p:nvSpPr>
          <p:cNvPr id="11" name="Rectangle 2"/>
          <p:cNvSpPr>
            <a:spLocks noGrp="1" noChangeArrowheads="1"/>
          </p:cNvSpPr>
          <p:nvPr>
            <p:ph type="title"/>
          </p:nvPr>
        </p:nvSpPr>
        <p:spPr>
          <a:xfrm>
            <a:off x="914400" y="107950"/>
            <a:ext cx="7315200" cy="563563"/>
          </a:xfrm>
        </p:spPr>
        <p:txBody>
          <a:bodyPr/>
          <a:lstStyle/>
          <a:p>
            <a:pPr rtl="0"/>
            <a:r>
              <a:rPr lang="en-US" sz="3200" dirty="0">
                <a:latin typeface="Arial" pitchFamily="34" charset="0"/>
                <a:cs typeface="Arial" pitchFamily="34" charset="0"/>
              </a:rPr>
              <a:t>2. Desert </a:t>
            </a:r>
            <a:r>
              <a:rPr lang="en-US" sz="3200" dirty="0" err="1">
                <a:latin typeface="Arial" pitchFamily="34" charset="0"/>
                <a:cs typeface="Arial" pitchFamily="34" charset="0"/>
              </a:rPr>
              <a:t>aeolian</a:t>
            </a:r>
            <a:r>
              <a:rPr lang="en-US" sz="3200" dirty="0">
                <a:latin typeface="Arial" pitchFamily="34" charset="0"/>
                <a:cs typeface="Arial" pitchFamily="34" charset="0"/>
              </a:rPr>
              <a:t> system</a:t>
            </a:r>
          </a:p>
        </p:txBody>
      </p:sp>
      <p:pic>
        <p:nvPicPr>
          <p:cNvPr id="13" name="Content Placeholder 5" descr="d_fig4_4.jpg                                                   00382270Macintosh HD                   C3E2E02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06" t="16144" r="16422" b="29372"/>
          <a:stretch/>
        </p:blipFill>
        <p:spPr bwMode="auto">
          <a:xfrm>
            <a:off x="925880" y="1922505"/>
            <a:ext cx="7704856" cy="45079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15616" y="908720"/>
            <a:ext cx="7704856" cy="1138773"/>
          </a:xfrm>
          <a:prstGeom prst="rect">
            <a:avLst/>
          </a:prstGeom>
          <a:noFill/>
        </p:spPr>
        <p:txBody>
          <a:bodyPr wrap="square" rtlCol="1">
            <a:spAutoFit/>
          </a:bodyPr>
          <a:lstStyle/>
          <a:p>
            <a:pPr algn="just"/>
            <a:r>
              <a:rPr lang="en-US" b="1" dirty="0">
                <a:solidFill>
                  <a:srgbClr val="FF0000"/>
                </a:solidFill>
                <a:latin typeface="Arial" pitchFamily="34" charset="0"/>
                <a:cs typeface="Arial" pitchFamily="34" charset="0"/>
              </a:rPr>
              <a:t>Why we get more </a:t>
            </a:r>
            <a:r>
              <a:rPr lang="en-US" b="1" dirty="0" smtClean="0">
                <a:solidFill>
                  <a:srgbClr val="FF0000"/>
                </a:solidFill>
                <a:latin typeface="Arial" pitchFamily="34" charset="0"/>
                <a:cs typeface="Arial" pitchFamily="34" charset="0"/>
              </a:rPr>
              <a:t>deserts in </a:t>
            </a:r>
            <a:r>
              <a:rPr lang="en-US" b="1" dirty="0">
                <a:solidFill>
                  <a:srgbClr val="FF0000"/>
                </a:solidFill>
                <a:latin typeface="Arial" pitchFamily="34" charset="0"/>
                <a:cs typeface="Arial" pitchFamily="34" charset="0"/>
              </a:rPr>
              <a:t>the </a:t>
            </a:r>
            <a:r>
              <a:rPr lang="en-US" b="1" dirty="0" smtClean="0">
                <a:solidFill>
                  <a:srgbClr val="FF0000"/>
                </a:solidFill>
                <a:latin typeface="Arial" pitchFamily="34" charset="0"/>
                <a:cs typeface="Arial" pitchFamily="34" charset="0"/>
              </a:rPr>
              <a:t>subtropics?</a:t>
            </a:r>
          </a:p>
          <a:p>
            <a:pPr algn="just"/>
            <a:r>
              <a:rPr lang="en-US" sz="1600" dirty="0" smtClean="0">
                <a:solidFill>
                  <a:schemeClr val="tx2"/>
                </a:solidFill>
                <a:latin typeface="Arial" pitchFamily="34" charset="0"/>
                <a:cs typeface="Arial" pitchFamily="34" charset="0"/>
              </a:rPr>
              <a:t>Falling air </a:t>
            </a:r>
            <a:r>
              <a:rPr lang="en-US" sz="1600" dirty="0">
                <a:solidFill>
                  <a:schemeClr val="tx2"/>
                </a:solidFill>
                <a:latin typeface="Arial" pitchFamily="34" charset="0"/>
                <a:cs typeface="Arial" pitchFamily="34" charset="0"/>
              </a:rPr>
              <a:t>is cold and </a:t>
            </a:r>
            <a:r>
              <a:rPr lang="en-US" sz="1600" dirty="0" smtClean="0">
                <a:solidFill>
                  <a:schemeClr val="tx2"/>
                </a:solidFill>
                <a:latin typeface="Arial" pitchFamily="34" charset="0"/>
                <a:cs typeface="Arial" pitchFamily="34" charset="0"/>
              </a:rPr>
              <a:t>dry warm </a:t>
            </a:r>
            <a:r>
              <a:rPr lang="en-US" sz="1600" dirty="0">
                <a:solidFill>
                  <a:schemeClr val="tx2"/>
                </a:solidFill>
                <a:latin typeface="Arial" pitchFamily="34" charset="0"/>
                <a:cs typeface="Arial" pitchFamily="34" charset="0"/>
              </a:rPr>
              <a:t>air rise and is </a:t>
            </a:r>
            <a:r>
              <a:rPr lang="en-US" sz="1600" dirty="0" smtClean="0">
                <a:solidFill>
                  <a:schemeClr val="tx2"/>
                </a:solidFill>
                <a:latin typeface="Arial" pitchFamily="34" charset="0"/>
                <a:cs typeface="Arial" pitchFamily="34" charset="0"/>
              </a:rPr>
              <a:t>moist hits </a:t>
            </a:r>
            <a:r>
              <a:rPr lang="en-US" sz="1600" dirty="0">
                <a:solidFill>
                  <a:schemeClr val="tx2"/>
                </a:solidFill>
                <a:latin typeface="Arial" pitchFamily="34" charset="0"/>
                <a:cs typeface="Arial" pitchFamily="34" charset="0"/>
              </a:rPr>
              <a:t>higher altitudes </a:t>
            </a:r>
            <a:r>
              <a:rPr lang="en-US" sz="1600" dirty="0" smtClean="0">
                <a:solidFill>
                  <a:schemeClr val="tx2"/>
                </a:solidFill>
                <a:latin typeface="Arial" pitchFamily="34" charset="0"/>
                <a:cs typeface="Arial" pitchFamily="34" charset="0"/>
              </a:rPr>
              <a:t>and causes precipitation as </a:t>
            </a:r>
            <a:r>
              <a:rPr lang="en-US" sz="1600" dirty="0">
                <a:solidFill>
                  <a:schemeClr val="tx2"/>
                </a:solidFill>
                <a:latin typeface="Arial" pitchFamily="34" charset="0"/>
                <a:cs typeface="Arial" pitchFamily="34" charset="0"/>
              </a:rPr>
              <a:t>it cools</a:t>
            </a:r>
          </a:p>
          <a:p>
            <a:endParaRPr lang="ar-EG" dirty="0"/>
          </a:p>
        </p:txBody>
      </p:sp>
    </p:spTree>
    <p:extLst>
      <p:ext uri="{BB962C8B-B14F-4D97-AF65-F5344CB8AC3E}">
        <p14:creationId xmlns:p14="http://schemas.microsoft.com/office/powerpoint/2010/main" val="3380026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435TGp_smile_light_ani">
  <a:themeElements>
    <a:clrScheme name="busine1_p 2">
      <a:dk1>
        <a:srgbClr val="000000"/>
      </a:dk1>
      <a:lt1>
        <a:srgbClr val="FFFFFF"/>
      </a:lt1>
      <a:dk2>
        <a:srgbClr val="1C4372"/>
      </a:dk2>
      <a:lt2>
        <a:srgbClr val="969696"/>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fontScheme name="busine1_p">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usine1_p 1">
        <a:dk1>
          <a:srgbClr val="000000"/>
        </a:dk1>
        <a:lt1>
          <a:srgbClr val="FFFFFF"/>
        </a:lt1>
        <a:dk2>
          <a:srgbClr val="04617B"/>
        </a:dk2>
        <a:lt2>
          <a:srgbClr val="969696"/>
        </a:lt2>
        <a:accent1>
          <a:srgbClr val="F79646"/>
        </a:accent1>
        <a:accent2>
          <a:srgbClr val="4BACC6"/>
        </a:accent2>
        <a:accent3>
          <a:srgbClr val="FFFFFF"/>
        </a:accent3>
        <a:accent4>
          <a:srgbClr val="000000"/>
        </a:accent4>
        <a:accent5>
          <a:srgbClr val="FAC9B0"/>
        </a:accent5>
        <a:accent6>
          <a:srgbClr val="439BB3"/>
        </a:accent6>
        <a:hlink>
          <a:srgbClr val="7E6BC9"/>
        </a:hlink>
        <a:folHlink>
          <a:srgbClr val="A5C249"/>
        </a:folHlink>
      </a:clrScheme>
      <a:clrMap bg1="lt1" tx1="dk1" bg2="lt2" tx2="dk2" accent1="accent1" accent2="accent2" accent3="accent3" accent4="accent4" accent5="accent5" accent6="accent6" hlink="hlink" folHlink="folHlink"/>
    </a:extraClrScheme>
    <a:extraClrScheme>
      <a:clrScheme name="busine1_p 2">
        <a:dk1>
          <a:srgbClr val="000000"/>
        </a:dk1>
        <a:lt1>
          <a:srgbClr val="FFFFFF"/>
        </a:lt1>
        <a:dk2>
          <a:srgbClr val="1C4372"/>
        </a:dk2>
        <a:lt2>
          <a:srgbClr val="969696"/>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clrMap bg1="lt1" tx1="dk1" bg2="lt2" tx2="dk2" accent1="accent1" accent2="accent2" accent3="accent3" accent4="accent4" accent5="accent5" accent6="accent6" hlink="hlink" folHlink="folHlink"/>
    </a:extraClrScheme>
    <a:extraClrScheme>
      <a:clrScheme name="busine1_p 3">
        <a:dk1>
          <a:srgbClr val="000000"/>
        </a:dk1>
        <a:lt1>
          <a:srgbClr val="FFFFFF"/>
        </a:lt1>
        <a:dk2>
          <a:srgbClr val="4F271C"/>
        </a:dk2>
        <a:lt2>
          <a:srgbClr val="969696"/>
        </a:lt2>
        <a:accent1>
          <a:srgbClr val="3891A7"/>
        </a:accent1>
        <a:accent2>
          <a:srgbClr val="EDAA01"/>
        </a:accent2>
        <a:accent3>
          <a:srgbClr val="FFFFFF"/>
        </a:accent3>
        <a:accent4>
          <a:srgbClr val="000000"/>
        </a:accent4>
        <a:accent5>
          <a:srgbClr val="AEC7D0"/>
        </a:accent5>
        <a:accent6>
          <a:srgbClr val="D79A01"/>
        </a:accent6>
        <a:hlink>
          <a:srgbClr val="C32D2E"/>
        </a:hlink>
        <a:folHlink>
          <a:srgbClr val="84AA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435TGp_smile_light_ani</Template>
  <TotalTime>16479</TotalTime>
  <Words>3179</Words>
  <Application>Microsoft Office PowerPoint</Application>
  <PresentationFormat>On-screen Show (4:3)</PresentationFormat>
  <Paragraphs>412</Paragraphs>
  <Slides>61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Arial Black</vt:lpstr>
      <vt:lpstr>Symbol</vt:lpstr>
      <vt:lpstr>Verdana</vt:lpstr>
      <vt:lpstr>Wingdings</vt:lpstr>
      <vt:lpstr>435TGp_smile_light_ani</vt:lpstr>
      <vt:lpstr>Depositional Environments Lec. 3 Aeolian</vt:lpstr>
      <vt:lpstr>Aeolian Environment</vt:lpstr>
      <vt:lpstr>Introduction</vt:lpstr>
      <vt:lpstr>Introduction</vt:lpstr>
      <vt:lpstr>Outline</vt:lpstr>
      <vt:lpstr>1. Definitions</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2. Desert aeolian system</vt:lpstr>
      <vt:lpstr>3. Sediment transport</vt:lpstr>
      <vt:lpstr>3. Sediment transport</vt:lpstr>
      <vt:lpstr>3. Sediment transport</vt:lpstr>
      <vt:lpstr>3. Sediment transport</vt:lpstr>
      <vt:lpstr>3. Sediment transport</vt:lpstr>
      <vt:lpstr>Aeolian deposits</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4. Dunes and airflow</vt:lpstr>
      <vt:lpstr>5. Loess deposits</vt:lpstr>
      <vt:lpstr>5. Loess deposits</vt:lpstr>
      <vt:lpstr>5. Loess deposits</vt:lpstr>
      <vt:lpstr>5. Loess deposits</vt:lpstr>
      <vt:lpstr>5. Loess deposits</vt:lpstr>
      <vt:lpstr>5. Loess deposits</vt:lpstr>
      <vt:lpstr>5. Loess deposits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Depositional Environments</dc:title>
  <dc:creator>ehab assal</dc:creator>
  <cp:lastModifiedBy>Ehab Assal</cp:lastModifiedBy>
  <cp:revision>180</cp:revision>
  <dcterms:created xsi:type="dcterms:W3CDTF">2010-12-03T14:59:34Z</dcterms:created>
  <dcterms:modified xsi:type="dcterms:W3CDTF">2021-04-03T22:26:06Z</dcterms:modified>
</cp:coreProperties>
</file>