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26"/>
  </p:notesMasterIdLst>
  <p:handoutMasterIdLst>
    <p:handoutMasterId r:id="rId27"/>
  </p:handoutMasterIdLst>
  <p:sldIdLst>
    <p:sldId id="256" r:id="rId2"/>
    <p:sldId id="412" r:id="rId3"/>
    <p:sldId id="432" r:id="rId4"/>
    <p:sldId id="407" r:id="rId5"/>
    <p:sldId id="414" r:id="rId6"/>
    <p:sldId id="415" r:id="rId7"/>
    <p:sldId id="408" r:id="rId8"/>
    <p:sldId id="416" r:id="rId9"/>
    <p:sldId id="417" r:id="rId10"/>
    <p:sldId id="418" r:id="rId11"/>
    <p:sldId id="419" r:id="rId12"/>
    <p:sldId id="420" r:id="rId13"/>
    <p:sldId id="421" r:id="rId14"/>
    <p:sldId id="422" r:id="rId15"/>
    <p:sldId id="423" r:id="rId16"/>
    <p:sldId id="424" r:id="rId17"/>
    <p:sldId id="425" r:id="rId18"/>
    <p:sldId id="426" r:id="rId19"/>
    <p:sldId id="427" r:id="rId20"/>
    <p:sldId id="428" r:id="rId21"/>
    <p:sldId id="429" r:id="rId22"/>
    <p:sldId id="430" r:id="rId23"/>
    <p:sldId id="431" r:id="rId24"/>
    <p:sldId id="286" r:id="rId2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1EF"/>
    <a:srgbClr val="0E4384"/>
    <a:srgbClr val="F38D05"/>
    <a:srgbClr val="EDA20B"/>
    <a:srgbClr val="7D8496"/>
    <a:srgbClr val="4792D7"/>
    <a:srgbClr val="999999"/>
    <a:srgbClr val="A1A1A1"/>
    <a:srgbClr val="F8F8F8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FA79857-4C3D-49CB-98A4-7CAC51399E03}" type="datetimeFigureOut">
              <a:rPr lang="ar-EG" smtClean="0"/>
              <a:t>22/08/1442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C0D1062-603A-4041-8B28-D30CBF75F14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46690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58D5C260-DD59-41F8-9AB2-31A6D80E99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320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5C260-DD59-41F8-9AB2-31A6D80E999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0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5C260-DD59-41F8-9AB2-31A6D80E999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10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5" name="Rectangle 9"/>
          <p:cNvSpPr>
            <a:spLocks noChangeArrowheads="1"/>
          </p:cNvSpPr>
          <p:nvPr/>
        </p:nvSpPr>
        <p:spPr bwMode="ltGray">
          <a:xfrm>
            <a:off x="8128000" y="3660825"/>
            <a:ext cx="2032000" cy="1447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rtl="0"/>
            <a:endParaRPr lang="ar-EG"/>
          </a:p>
        </p:txBody>
      </p:sp>
      <p:sp>
        <p:nvSpPr>
          <p:cNvPr id="111634" name="Rectangle 18"/>
          <p:cNvSpPr>
            <a:spLocks noChangeArrowheads="1"/>
          </p:cNvSpPr>
          <p:nvPr/>
        </p:nvSpPr>
        <p:spPr bwMode="ltGray">
          <a:xfrm>
            <a:off x="6096000" y="2209800"/>
            <a:ext cx="2032000" cy="1447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ltGray">
          <a:xfrm>
            <a:off x="0" y="2209800"/>
            <a:ext cx="2032000" cy="1447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11626" name="Rectangle 10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016000" y="1143000"/>
            <a:ext cx="10363200" cy="990600"/>
          </a:xfrm>
        </p:spPr>
        <p:txBody>
          <a:bodyPr/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1162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5410200"/>
            <a:ext cx="85344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11628" name="Rectangle 12"/>
          <p:cNvSpPr>
            <a:spLocks noGrp="1" noChangeArrowheads="1"/>
          </p:cNvSpPr>
          <p:nvPr>
            <p:ph type="dt" sz="quarter" idx="2"/>
          </p:nvPr>
        </p:nvSpPr>
        <p:spPr>
          <a:xfrm>
            <a:off x="609600" y="6553200"/>
            <a:ext cx="2844800" cy="228600"/>
          </a:xfrm>
        </p:spPr>
        <p:txBody>
          <a:bodyPr/>
          <a:lstStyle>
            <a:lvl1pPr algn="l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11629" name="Rectangle 13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553200"/>
            <a:ext cx="3860800" cy="2286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553200"/>
            <a:ext cx="2844800" cy="228600"/>
          </a:xfrm>
        </p:spPr>
        <p:txBody>
          <a:bodyPr/>
          <a:lstStyle>
            <a:lvl1pPr algn="r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1776B9EF-3C1E-40EB-96C7-B07433C38F8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052" name="Picture 4" descr="waverip"/>
          <p:cNvPicPr preferRelativeResize="0"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74"/>
          <a:stretch>
            <a:fillRect/>
          </a:stretch>
        </p:blipFill>
        <p:spPr bwMode="auto">
          <a:xfrm>
            <a:off x="0" y="2205990"/>
            <a:ext cx="2032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Kongsfjord2"/>
          <p:cNvPicPr preferRelativeResize="0">
            <a:picLocks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" t="1882" r="47314"/>
          <a:stretch/>
        </p:blipFill>
        <p:spPr bwMode="auto">
          <a:xfrm>
            <a:off x="10159424" y="3661200"/>
            <a:ext cx="2030400" cy="144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World Landmarks_294"/>
          <p:cNvPicPr preferRelativeResize="0"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2" r="37427"/>
          <a:stretch>
            <a:fillRect/>
          </a:stretch>
        </p:blipFill>
        <p:spPr bwMode="auto">
          <a:xfrm>
            <a:off x="4059076" y="2207025"/>
            <a:ext cx="4075200" cy="29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1" name="Rectangle 5"/>
          <p:cNvSpPr>
            <a:spLocks noChangeArrowheads="1"/>
          </p:cNvSpPr>
          <p:nvPr/>
        </p:nvSpPr>
        <p:spPr bwMode="ltGray">
          <a:xfrm>
            <a:off x="2027412" y="2205990"/>
            <a:ext cx="2032000" cy="1447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pic>
        <p:nvPicPr>
          <p:cNvPr id="2058" name="Picture 5" descr="Description: Dep-26"/>
          <p:cNvPicPr preferRelativeResize="0">
            <a:picLocks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" r="18077" b="263"/>
          <a:stretch/>
        </p:blipFill>
        <p:spPr bwMode="auto">
          <a:xfrm>
            <a:off x="2030960" y="3657390"/>
            <a:ext cx="2025651" cy="14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G301/2010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DSRG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D3A66-9930-49E7-8E82-24FDF27297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36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107951"/>
            <a:ext cx="2590800" cy="60182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107951"/>
            <a:ext cx="7569200" cy="60182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G301/2010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DSRG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D44B8-F03B-42B4-BC93-B46B7D3FBD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33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07951"/>
            <a:ext cx="9753600" cy="563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20800" y="990600"/>
            <a:ext cx="5029200" cy="5135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990600"/>
            <a:ext cx="5029200" cy="5135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40800" y="6477001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G301/2010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3200" y="6477000"/>
            <a:ext cx="38608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DSRG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537326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097E261D-644B-48DE-BCDD-27B0A7D8C0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90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07951"/>
            <a:ext cx="9753600" cy="563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20800" y="990600"/>
            <a:ext cx="10261600" cy="5135563"/>
          </a:xfrm>
        </p:spPr>
        <p:txBody>
          <a:bodyPr/>
          <a:lstStyle/>
          <a:p>
            <a:r>
              <a:rPr lang="en-US"/>
              <a:t>Click icon to add table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0" y="6477001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G301/2010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3200" y="6477000"/>
            <a:ext cx="38608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DSRG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537326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ADD35E25-D7FE-4B9A-B635-2CB1B2EA33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90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07951"/>
            <a:ext cx="9753600" cy="563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320800" y="990600"/>
            <a:ext cx="10261600" cy="5135563"/>
          </a:xfrm>
        </p:spPr>
        <p:txBody>
          <a:bodyPr/>
          <a:lstStyle/>
          <a:p>
            <a:r>
              <a:rPr lang="en-US"/>
              <a:t>Click icon to add chart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0" y="6477001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G301/2010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3200" y="6477000"/>
            <a:ext cx="38608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DSRG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537326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414CE7CB-ACD2-4AAD-BAC2-63B40BDFBB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37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07951"/>
            <a:ext cx="9753600" cy="563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320800" y="990600"/>
            <a:ext cx="10261600" cy="5135563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40800" y="6477001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3200" y="6477000"/>
            <a:ext cx="38608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537326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99F8031E-7C54-4B96-B58A-DE376AE5B8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50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G301/2010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DSRG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3E715-F905-485C-804D-F046C220A1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81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G301/2010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DSRG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C5E04-BA2D-4A30-8C76-E2FBD9FEE5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0800" y="990600"/>
            <a:ext cx="50292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990600"/>
            <a:ext cx="50292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G301/2010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DSRG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BB9C2-6AA8-4777-BF02-29E37D3424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4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G301/2010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DSRG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D332F-C74B-41E0-A306-CB8F4C34C9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3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G301/2010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DSRG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B403B-5023-4BB1-BFB0-F993E86A1D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46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G301/2010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DSRG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7CE71-BCA0-407C-8D06-5FE85C5048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3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G301/2010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DSRG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CE1B5-9467-468E-9AAD-6E75481474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3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G301/2010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DSRG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01530-4A42-415D-AC53-267138201B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13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12" name="Rectangle 20"/>
          <p:cNvSpPr>
            <a:spLocks noChangeArrowheads="1"/>
          </p:cNvSpPr>
          <p:nvPr/>
        </p:nvSpPr>
        <p:spPr bwMode="gray">
          <a:xfrm>
            <a:off x="1117600" y="1"/>
            <a:ext cx="11074400" cy="7905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10602" name="Rectangle 10"/>
          <p:cNvSpPr>
            <a:spLocks noGrp="1" noChangeArrowheads="1"/>
          </p:cNvSpPr>
          <p:nvPr>
            <p:ph type="title"/>
          </p:nvPr>
        </p:nvSpPr>
        <p:spPr bwMode="white">
          <a:xfrm>
            <a:off x="1219200" y="107951"/>
            <a:ext cx="9753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060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800" y="990600"/>
            <a:ext cx="10261600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060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940800" y="6477001"/>
            <a:ext cx="2844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r>
              <a:rPr lang="en-US" dirty="0"/>
              <a:t>G301/2010</a:t>
            </a:r>
          </a:p>
        </p:txBody>
      </p:sp>
      <p:sp>
        <p:nvSpPr>
          <p:cNvPr id="11060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3200" y="6477000"/>
            <a:ext cx="3860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DSRG</a:t>
            </a:r>
          </a:p>
        </p:txBody>
      </p:sp>
      <p:sp>
        <p:nvSpPr>
          <p:cNvPr id="11060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67200" y="6537326"/>
            <a:ext cx="2844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fld id="{1D23E715-F905-485C-804D-F046C220A12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0607" name="Rectangle 15"/>
          <p:cNvSpPr>
            <a:spLocks noChangeArrowheads="1"/>
          </p:cNvSpPr>
          <p:nvPr/>
        </p:nvSpPr>
        <p:spPr bwMode="ltGray">
          <a:xfrm>
            <a:off x="0" y="0"/>
            <a:ext cx="1117600" cy="787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10608" name="Rectangle 16"/>
          <p:cNvSpPr>
            <a:spLocks noChangeArrowheads="1"/>
          </p:cNvSpPr>
          <p:nvPr/>
        </p:nvSpPr>
        <p:spPr bwMode="ltGray">
          <a:xfrm>
            <a:off x="0" y="787400"/>
            <a:ext cx="1117600" cy="787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10609" name="Rectangle 17"/>
          <p:cNvSpPr>
            <a:spLocks noChangeArrowheads="1"/>
          </p:cNvSpPr>
          <p:nvPr/>
        </p:nvSpPr>
        <p:spPr bwMode="ltGray">
          <a:xfrm>
            <a:off x="0" y="1563688"/>
            <a:ext cx="1117600" cy="787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9190" dir="3011666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sp>
        <p:nvSpPr>
          <p:cNvPr id="110613" name="Line 21"/>
          <p:cNvSpPr>
            <a:spLocks noChangeShapeType="1"/>
          </p:cNvSpPr>
          <p:nvPr/>
        </p:nvSpPr>
        <p:spPr bwMode="auto">
          <a:xfrm>
            <a:off x="203200" y="6477000"/>
            <a:ext cx="1158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pic>
        <p:nvPicPr>
          <p:cNvPr id="15" name="Picture 4" descr="waverip"/>
          <p:cNvPicPr preferRelativeResize="0">
            <a:picLocks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74"/>
          <a:stretch>
            <a:fillRect/>
          </a:stretch>
        </p:blipFill>
        <p:spPr bwMode="auto">
          <a:xfrm>
            <a:off x="0" y="0"/>
            <a:ext cx="1118400" cy="78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Kongsfjord2"/>
          <p:cNvPicPr preferRelativeResize="0">
            <a:picLocks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04"/>
          <a:stretch>
            <a:fillRect/>
          </a:stretch>
        </p:blipFill>
        <p:spPr bwMode="auto">
          <a:xfrm>
            <a:off x="11073600" y="0"/>
            <a:ext cx="1118400" cy="78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Description: Dep-26"/>
          <p:cNvPicPr preferRelativeResize="0">
            <a:picLocks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77"/>
          <a:stretch>
            <a:fillRect/>
          </a:stretch>
        </p:blipFill>
        <p:spPr bwMode="auto">
          <a:xfrm>
            <a:off x="0" y="1563688"/>
            <a:ext cx="1118400" cy="78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9" grpId="0" animBg="1"/>
    </p:bldLst>
  </p:timing>
  <p:hf sldNum="0" hdr="0"/>
  <p:txStyles>
    <p:titleStyle>
      <a:lvl1pPr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Rectangle 31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5301208"/>
            <a:ext cx="6400800" cy="129614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Dr. </a:t>
            </a:r>
            <a:r>
              <a:rPr lang="en-US" sz="2000" dirty="0" err="1"/>
              <a:t>EHAB</a:t>
            </a:r>
            <a:r>
              <a:rPr lang="en-US" sz="2000" dirty="0"/>
              <a:t> M. </a:t>
            </a:r>
            <a:r>
              <a:rPr lang="en-US" sz="2000" dirty="0" err="1"/>
              <a:t>ASSAL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Damietta University</a:t>
            </a:r>
          </a:p>
          <a:p>
            <a:pPr>
              <a:lnSpc>
                <a:spcPct val="90000"/>
              </a:lnSpc>
            </a:pPr>
            <a:endParaRPr lang="ar-EG" sz="1600" dirty="0">
              <a:solidFill>
                <a:schemeClr val="tx2"/>
              </a:solidFill>
            </a:endParaRPr>
          </a:p>
        </p:txBody>
      </p:sp>
      <p:sp>
        <p:nvSpPr>
          <p:cNvPr id="2087" name="Rectangle 39"/>
          <p:cNvSpPr>
            <a:spLocks noGrp="1" noChangeArrowheads="1"/>
          </p:cNvSpPr>
          <p:nvPr>
            <p:ph type="ctrTitle"/>
          </p:nvPr>
        </p:nvSpPr>
        <p:spPr>
          <a:xfrm>
            <a:off x="2286000" y="836712"/>
            <a:ext cx="7772400" cy="990600"/>
          </a:xfrm>
        </p:spPr>
        <p:txBody>
          <a:bodyPr/>
          <a:lstStyle/>
          <a:p>
            <a:r>
              <a:rPr lang="en-US" sz="3200" dirty="0"/>
              <a:t>Depositional Environments</a:t>
            </a:r>
            <a:br>
              <a:rPr lang="en-US" sz="3200" dirty="0"/>
            </a:br>
            <a:r>
              <a:rPr lang="en-US" sz="3200" dirty="0" err="1" smtClean="0"/>
              <a:t>Lec</a:t>
            </a:r>
            <a:r>
              <a:rPr lang="en-US" sz="3200" dirty="0" smtClean="0"/>
              <a:t>. </a:t>
            </a:r>
            <a:r>
              <a:rPr lang="en-US" sz="3200" dirty="0" smtClean="0"/>
              <a:t>4 (part 2) </a:t>
            </a:r>
            <a:r>
              <a:rPr lang="en-US" sz="3200" dirty="0"/>
              <a:t>Estuaries</a:t>
            </a:r>
          </a:p>
        </p:txBody>
      </p:sp>
      <p:sp>
        <p:nvSpPr>
          <p:cNvPr id="2088" name="Text Box 40"/>
          <p:cNvSpPr txBox="1">
            <a:spLocks noChangeArrowheads="1"/>
          </p:cNvSpPr>
          <p:nvPr/>
        </p:nvSpPr>
        <p:spPr bwMode="gray">
          <a:xfrm>
            <a:off x="2428528" y="27432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  <a:latin typeface="Arial Black" pitchFamily="34" charset="0"/>
              </a:rPr>
              <a:t>DSRG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356E31C-66FE-40A0-8722-379D584E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464" y="990600"/>
            <a:ext cx="9396536" cy="5318720"/>
          </a:xfrm>
        </p:spPr>
        <p:txBody>
          <a:bodyPr/>
          <a:lstStyle/>
          <a:p>
            <a:pPr marL="0" marR="520700" indent="0" algn="l" rtl="0">
              <a:buNone/>
            </a:pP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Central lagoon</a:t>
            </a:r>
          </a:p>
          <a:p>
            <a:pPr marL="0" marR="520700" indent="0" algn="l" rtl="0">
              <a:buNone/>
            </a:pPr>
            <a:endParaRPr lang="en-US" sz="18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algn="l" rtl="0">
              <a:lnSpc>
                <a:spcPts val="2400"/>
              </a:lnSpc>
              <a:spcBef>
                <a:spcPts val="2"/>
              </a:spcBef>
            </a:pPr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low</a:t>
            </a:r>
            <a:r>
              <a:rPr lang="en-US" sz="1800" spc="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st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ene</a:t>
            </a:r>
            <a:r>
              <a:rPr lang="en-US" sz="1800" spc="5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gy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pa</a:t>
            </a:r>
            <a:r>
              <a:rPr lang="en-US" sz="1800" spc="5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t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of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the e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tuarine system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is the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</a:t>
            </a:r>
            <a:r>
              <a:rPr lang="en-US" sz="1800" spc="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ntral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lagoon,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where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river</a:t>
            </a:r>
            <a:endParaRPr lang="en-US" sz="18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algn="l" rtl="0">
              <a:lnSpc>
                <a:spcPts val="2400"/>
              </a:lnSpc>
              <a:spcBef>
                <a:spcPts val="2"/>
              </a:spcBef>
            </a:pPr>
            <a:r>
              <a:rPr lang="en-US" sz="1800" dirty="0">
                <a:latin typeface="Arial"/>
                <a:cs typeface="Arial"/>
              </a:rPr>
              <a:t>flow rapidly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de</a:t>
            </a:r>
            <a:r>
              <a:rPr lang="en-US" sz="1800" spc="5" dirty="0">
                <a:latin typeface="Arial"/>
                <a:cs typeface="Arial"/>
              </a:rPr>
              <a:t>c</a:t>
            </a:r>
            <a:r>
              <a:rPr lang="en-US" sz="1800" dirty="0">
                <a:latin typeface="Arial"/>
                <a:cs typeface="Arial"/>
              </a:rPr>
              <a:t>rea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es</a:t>
            </a:r>
            <a:r>
              <a:rPr lang="en-US" sz="1800" spc="-4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and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wave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ene</a:t>
            </a:r>
            <a:r>
              <a:rPr lang="en-US" sz="1800" spc="5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gy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is mainly c</a:t>
            </a:r>
            <a:r>
              <a:rPr lang="en-US" sz="1800" spc="5" dirty="0">
                <a:latin typeface="Arial"/>
                <a:cs typeface="Arial"/>
              </a:rPr>
              <a:t>o</a:t>
            </a:r>
            <a:r>
              <a:rPr lang="en-US" sz="1800" dirty="0">
                <a:latin typeface="Arial"/>
                <a:cs typeface="Arial"/>
              </a:rPr>
              <a:t>n</a:t>
            </a:r>
            <a:r>
              <a:rPr lang="en-US" sz="1800" spc="5" dirty="0">
                <a:latin typeface="Arial"/>
                <a:cs typeface="Arial"/>
              </a:rPr>
              <a:t>c</a:t>
            </a:r>
            <a:r>
              <a:rPr lang="en-US" sz="1800" dirty="0">
                <a:latin typeface="Arial"/>
                <a:cs typeface="Arial"/>
              </a:rPr>
              <a:t>entr</a:t>
            </a:r>
            <a:r>
              <a:rPr lang="en-US" sz="1800" spc="-10" dirty="0">
                <a:latin typeface="Arial"/>
                <a:cs typeface="Arial"/>
              </a:rPr>
              <a:t>a</a:t>
            </a:r>
            <a:r>
              <a:rPr lang="en-US" sz="1800" dirty="0">
                <a:latin typeface="Arial"/>
                <a:cs typeface="Arial"/>
              </a:rPr>
              <a:t>ted</a:t>
            </a:r>
            <a:r>
              <a:rPr lang="en-US" sz="1800" spc="-5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at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ba</a:t>
            </a:r>
            <a:r>
              <a:rPr lang="en-US" sz="1800" spc="5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rier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ba</a:t>
            </a:r>
            <a:r>
              <a:rPr lang="en-US" sz="1800" spc="-105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.</a:t>
            </a:r>
            <a:endParaRPr lang="en-US" sz="1800" dirty="0"/>
          </a:p>
          <a:p>
            <a:pPr marL="12700" marR="105410" algn="l" rtl="0"/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</a:t>
            </a:r>
            <a:r>
              <a:rPr lang="en-US" sz="1800" spc="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ntral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lagoon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is therefore</a:t>
            </a:r>
            <a:r>
              <a:rPr lang="en-US" sz="1800" spc="-5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 region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of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fin</a:t>
            </a:r>
            <a:r>
              <a:rPr lang="en-US" sz="1800" spc="10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-grained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dep</a:t>
            </a:r>
            <a:r>
              <a:rPr lang="en-US" sz="1800" spc="5" dirty="0">
                <a:latin typeface="Arial"/>
                <a:cs typeface="Arial"/>
              </a:rPr>
              <a:t>o</a:t>
            </a:r>
            <a:r>
              <a:rPr lang="en-US" sz="1800" dirty="0">
                <a:latin typeface="Arial"/>
                <a:cs typeface="Arial"/>
              </a:rPr>
              <a:t>sition,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of</a:t>
            </a:r>
            <a:r>
              <a:rPr lang="en-US" sz="1800" spc="-10" dirty="0">
                <a:latin typeface="Arial"/>
                <a:cs typeface="Arial"/>
              </a:rPr>
              <a:t>t</a:t>
            </a:r>
            <a:r>
              <a:rPr lang="en-US" sz="1800" dirty="0">
                <a:latin typeface="Arial"/>
                <a:cs typeface="Arial"/>
              </a:rPr>
              <a:t>en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ri</a:t>
            </a:r>
            <a:r>
              <a:rPr lang="en-US" sz="1800" spc="5" dirty="0">
                <a:latin typeface="Arial"/>
                <a:cs typeface="Arial"/>
              </a:rPr>
              <a:t>c</a:t>
            </a:r>
            <a:r>
              <a:rPr lang="en-US" sz="1800" dirty="0">
                <a:latin typeface="Arial"/>
                <a:cs typeface="Arial"/>
              </a:rPr>
              <a:t>h in orga</a:t>
            </a:r>
            <a:r>
              <a:rPr lang="en-US" sz="1800" spc="5" dirty="0">
                <a:latin typeface="Arial"/>
                <a:cs typeface="Arial"/>
              </a:rPr>
              <a:t>n</a:t>
            </a:r>
            <a:r>
              <a:rPr lang="en-US" sz="1800" dirty="0">
                <a:latin typeface="Arial"/>
                <a:cs typeface="Arial"/>
              </a:rPr>
              <a:t>ic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material,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similar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to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no</a:t>
            </a:r>
            <a:r>
              <a:rPr lang="en-US" sz="1800" spc="5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mal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lagoonal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</a:t>
            </a:r>
            <a:r>
              <a:rPr lang="en-US" sz="1800" spc="5" dirty="0">
                <a:latin typeface="Arial"/>
                <a:cs typeface="Arial"/>
              </a:rPr>
              <a:t>o</a:t>
            </a:r>
            <a:r>
              <a:rPr lang="en-US" sz="1800" dirty="0">
                <a:latin typeface="Arial"/>
                <a:cs typeface="Arial"/>
              </a:rPr>
              <a:t>nditions.</a:t>
            </a:r>
            <a:endParaRPr lang="en-US" sz="1800" dirty="0"/>
          </a:p>
          <a:p>
            <a:pPr marL="12700" algn="l" rtl="0"/>
            <a:r>
              <a:rPr lang="en-US" sz="1800" dirty="0">
                <a:latin typeface="Arial"/>
                <a:cs typeface="Arial"/>
              </a:rPr>
              <a:t>When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central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lagoon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becomes</a:t>
            </a:r>
            <a:r>
              <a:rPr lang="en-US" sz="1800" spc="-4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f</a:t>
            </a:r>
            <a:r>
              <a:rPr lang="en-US" sz="1800" spc="-10" dirty="0">
                <a:latin typeface="Arial"/>
                <a:cs typeface="Arial"/>
              </a:rPr>
              <a:t>i</a:t>
            </a:r>
            <a:r>
              <a:rPr lang="en-US" sz="1800" dirty="0">
                <a:latin typeface="Arial"/>
                <a:cs typeface="Arial"/>
              </a:rPr>
              <a:t>lled </a:t>
            </a:r>
            <a:r>
              <a:rPr lang="en-US" sz="1800" spc="5" dirty="0">
                <a:latin typeface="Arial"/>
                <a:cs typeface="Arial"/>
              </a:rPr>
              <a:t>w</a:t>
            </a:r>
            <a:r>
              <a:rPr lang="en-US" sz="1800" dirty="0">
                <a:latin typeface="Arial"/>
                <a:cs typeface="Arial"/>
              </a:rPr>
              <a:t>i</a:t>
            </a:r>
            <a:r>
              <a:rPr lang="en-US" sz="1800" spc="-10" dirty="0">
                <a:latin typeface="Arial"/>
                <a:cs typeface="Arial"/>
              </a:rPr>
              <a:t>t</a:t>
            </a:r>
            <a:r>
              <a:rPr lang="en-US" sz="1800" dirty="0">
                <a:latin typeface="Arial"/>
                <a:cs typeface="Arial"/>
              </a:rPr>
              <a:t>h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sediment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it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becomes</a:t>
            </a:r>
            <a:r>
              <a:rPr lang="en-US" sz="1800" spc="-4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 region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of s</a:t>
            </a:r>
            <a:r>
              <a:rPr lang="en-US" sz="1800" spc="5" dirty="0">
                <a:latin typeface="Arial"/>
                <a:cs typeface="Arial"/>
              </a:rPr>
              <a:t>a</a:t>
            </a:r>
            <a:r>
              <a:rPr lang="en-US" sz="1800" dirty="0">
                <a:latin typeface="Arial"/>
                <a:cs typeface="Arial"/>
              </a:rPr>
              <a:t>l</a:t>
            </a:r>
            <a:r>
              <a:rPr lang="en-US" sz="1800" spc="-5" dirty="0">
                <a:latin typeface="Arial"/>
                <a:cs typeface="Arial"/>
              </a:rPr>
              <a:t>t</a:t>
            </a:r>
            <a:r>
              <a:rPr lang="en-US" sz="1800" spc="5" dirty="0">
                <a:latin typeface="Arial"/>
                <a:cs typeface="Arial"/>
              </a:rPr>
              <a:t>-</a:t>
            </a:r>
            <a:r>
              <a:rPr lang="en-US" sz="1800" dirty="0">
                <a:latin typeface="Arial"/>
                <a:cs typeface="Arial"/>
              </a:rPr>
              <a:t>water</a:t>
            </a:r>
            <a:r>
              <a:rPr lang="en-US" sz="1800" spc="-4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mar</a:t>
            </a:r>
            <a:r>
              <a:rPr lang="en-US" sz="1800" spc="10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hes</a:t>
            </a:r>
            <a:r>
              <a:rPr lang="en-US" sz="1800" spc="-4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</a:t>
            </a:r>
            <a:r>
              <a:rPr lang="en-US" sz="1800" spc="5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o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d</a:t>
            </a:r>
            <a:r>
              <a:rPr lang="en-US" sz="1800" spc="-5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by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</a:t>
            </a:r>
            <a:r>
              <a:rPr lang="en-US" sz="1800" spc="5" dirty="0">
                <a:latin typeface="Arial"/>
                <a:cs typeface="Arial"/>
              </a:rPr>
              <a:t>h</a:t>
            </a:r>
            <a:r>
              <a:rPr lang="en-US" sz="1800" dirty="0">
                <a:latin typeface="Arial"/>
                <a:cs typeface="Arial"/>
              </a:rPr>
              <a:t>ann</a:t>
            </a:r>
            <a:r>
              <a:rPr lang="en-US" sz="1800" spc="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ls.</a:t>
            </a:r>
            <a:endParaRPr lang="en-US" sz="1800" dirty="0"/>
          </a:p>
          <a:p>
            <a:pPr marL="12700" marR="161925" algn="l" rtl="0"/>
            <a:r>
              <a:rPr lang="en-US" sz="1800" dirty="0">
                <a:latin typeface="Arial"/>
                <a:cs typeface="Arial"/>
              </a:rPr>
              <a:t>In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wave-dominated</a:t>
            </a:r>
            <a:r>
              <a:rPr lang="en-US" sz="1800" spc="-4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e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tuarie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,</a:t>
            </a:r>
            <a:r>
              <a:rPr lang="en-US" sz="1800" spc="-4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pa</a:t>
            </a:r>
            <a:r>
              <a:rPr lang="en-US" sz="1800" spc="5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ts</a:t>
            </a:r>
            <a:r>
              <a:rPr lang="en-US" sz="1800" spc="-4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of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lagoon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that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rec</a:t>
            </a:r>
            <a:r>
              <a:rPr lang="en-US" sz="1800" spc="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i</a:t>
            </a:r>
            <a:r>
              <a:rPr lang="en-US" sz="1800" spc="-10" dirty="0">
                <a:latin typeface="Arial"/>
                <a:cs typeface="Arial"/>
              </a:rPr>
              <a:t>v</a:t>
            </a:r>
            <a:r>
              <a:rPr lang="en-US" sz="1800" dirty="0">
                <a:latin typeface="Arial"/>
                <a:cs typeface="Arial"/>
              </a:rPr>
              <a:t>e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influ</a:t>
            </a:r>
            <a:r>
              <a:rPr lang="en-US" sz="1800" spc="-10" dirty="0">
                <a:latin typeface="Arial"/>
                <a:cs typeface="Arial"/>
              </a:rPr>
              <a:t>x</a:t>
            </a:r>
            <a:r>
              <a:rPr lang="en-US" sz="1800" dirty="0">
                <a:latin typeface="Arial"/>
                <a:cs typeface="Arial"/>
              </a:rPr>
              <a:t>es</a:t>
            </a:r>
            <a:r>
              <a:rPr lang="en-US" sz="1800" spc="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of s</a:t>
            </a:r>
            <a:r>
              <a:rPr lang="en-US" sz="1800" spc="5" dirty="0">
                <a:latin typeface="Arial"/>
                <a:cs typeface="Arial"/>
              </a:rPr>
              <a:t>a</a:t>
            </a:r>
            <a:r>
              <a:rPr lang="en-US" sz="1800" dirty="0">
                <a:latin typeface="Arial"/>
                <a:cs typeface="Arial"/>
              </a:rPr>
              <a:t>nd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may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be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areas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where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wav</a:t>
            </a:r>
            <a:r>
              <a:rPr lang="en-US" sz="1800" spc="1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-rip</a:t>
            </a:r>
            <a:r>
              <a:rPr lang="en-US" sz="1800" spc="5" dirty="0">
                <a:latin typeface="Arial"/>
                <a:cs typeface="Arial"/>
              </a:rPr>
              <a:t>p</a:t>
            </a:r>
            <a:r>
              <a:rPr lang="en-US" sz="1800" dirty="0">
                <a:latin typeface="Arial"/>
                <a:cs typeface="Arial"/>
              </a:rPr>
              <a:t>les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form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and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these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may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also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be draped with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mud.</a:t>
            </a:r>
          </a:p>
          <a:p>
            <a:pPr marL="0" marR="6350" indent="0" algn="l" rtl="0">
              <a:buNone/>
            </a:pPr>
            <a:endParaRPr lang="en-US" sz="1800" dirty="0">
              <a:latin typeface="Arial"/>
              <a:cs typeface="Arial"/>
            </a:endParaRPr>
          </a:p>
          <a:p>
            <a:pPr marL="566420" lvl="1" indent="-153670" algn="l" rtl="0">
              <a:buFont typeface="Arial"/>
              <a:buChar char="-"/>
              <a:tabLst>
                <a:tab pos="167005" algn="l"/>
              </a:tabLst>
            </a:pPr>
            <a:endParaRPr lang="ar-EG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n-lt"/>
                <a:cs typeface="Arial" pitchFamily="34" charset="0"/>
              </a:rPr>
              <a:t/>
            </a:r>
            <a:br>
              <a:rPr lang="en-US" sz="3200" dirty="0">
                <a:latin typeface="+mn-lt"/>
                <a:cs typeface="Arial" pitchFamily="34" charset="0"/>
              </a:rPr>
            </a:br>
            <a:r>
              <a:rPr lang="en-US" sz="3200" dirty="0">
                <a:latin typeface="+mn-lt"/>
                <a:cs typeface="Arial" pitchFamily="34" charset="0"/>
              </a:rPr>
              <a:t>Wave-dominated estuaries</a:t>
            </a:r>
            <a:r>
              <a:rPr lang="en-US" sz="3200" dirty="0"/>
              <a:t>	</a:t>
            </a:r>
            <a:br>
              <a:rPr lang="en-US" sz="3200" dirty="0"/>
            </a:br>
            <a:endParaRPr lang="ar-EG" sz="3200" dirty="0">
              <a:latin typeface="+mn-lt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DSRG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F8E5A5A4-AE09-4AA0-A6A1-7C4B48D4D518}"/>
              </a:ext>
            </a:extLst>
          </p:cNvPr>
          <p:cNvSpPr/>
          <p:nvPr/>
        </p:nvSpPr>
        <p:spPr>
          <a:xfrm>
            <a:off x="4727848" y="4221088"/>
            <a:ext cx="7020272" cy="21882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6178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356E31C-66FE-40A0-8722-379D584E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464" y="990600"/>
            <a:ext cx="9753600" cy="5318720"/>
          </a:xfrm>
        </p:spPr>
        <p:txBody>
          <a:bodyPr/>
          <a:lstStyle/>
          <a:p>
            <a:pPr marL="0" marR="520700" indent="0" algn="l" rtl="0">
              <a:buNone/>
            </a:pP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Beach barrier</a:t>
            </a:r>
          </a:p>
          <a:p>
            <a:pPr marL="0" marR="520700" indent="0" algn="l" rtl="0">
              <a:buNone/>
            </a:pPr>
            <a:endParaRPr lang="en-US" sz="18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 algn="l" rtl="0"/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outer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pa</a:t>
            </a:r>
            <a:r>
              <a:rPr lang="en-US" sz="1800" spc="5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t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of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 wav</a:t>
            </a:r>
            <a:r>
              <a:rPr lang="en-US" sz="1800" spc="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-dominated e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tuary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is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 zone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where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wave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</a:t>
            </a:r>
            <a:r>
              <a:rPr lang="en-US" sz="1800" spc="5" dirty="0">
                <a:latin typeface="Arial"/>
                <a:cs typeface="Arial"/>
              </a:rPr>
              <a:t>c</a:t>
            </a:r>
            <a:r>
              <a:rPr lang="en-US" sz="1800" dirty="0">
                <a:latin typeface="Arial"/>
                <a:cs typeface="Arial"/>
              </a:rPr>
              <a:t>tion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rewor</a:t>
            </a:r>
            <a:r>
              <a:rPr lang="en-US" sz="1800" spc="5" dirty="0">
                <a:latin typeface="Arial"/>
                <a:cs typeface="Arial"/>
              </a:rPr>
              <a:t>k</a:t>
            </a:r>
            <a:r>
              <a:rPr lang="en-US" sz="1800" dirty="0">
                <a:latin typeface="Arial"/>
                <a:cs typeface="Arial"/>
              </a:rPr>
              <a:t>s marine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diment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(bioclastic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material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and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other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diment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rewor</a:t>
            </a:r>
            <a:r>
              <a:rPr lang="en-US" sz="1800" spc="5" dirty="0">
                <a:latin typeface="Arial"/>
                <a:cs typeface="Arial"/>
              </a:rPr>
              <a:t>k</a:t>
            </a:r>
            <a:r>
              <a:rPr lang="en-US" sz="1800" dirty="0">
                <a:latin typeface="Arial"/>
                <a:cs typeface="Arial"/>
              </a:rPr>
              <a:t>ed</a:t>
            </a:r>
            <a:r>
              <a:rPr lang="en-US" sz="1800" spc="-5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by long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ho</a:t>
            </a:r>
            <a:r>
              <a:rPr lang="en-US" sz="1800" spc="5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e</a:t>
            </a:r>
            <a:r>
              <a:rPr lang="en-US" sz="1800" spc="-4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drif</a:t>
            </a:r>
            <a:r>
              <a:rPr lang="en-US" sz="1800" spc="-15" dirty="0">
                <a:latin typeface="Arial"/>
                <a:cs typeface="Arial"/>
              </a:rPr>
              <a:t>t</a:t>
            </a:r>
            <a:r>
              <a:rPr lang="en-US" sz="1800" dirty="0">
                <a:latin typeface="Arial"/>
                <a:cs typeface="Arial"/>
              </a:rPr>
              <a:t>)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to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form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ba</a:t>
            </a:r>
            <a:r>
              <a:rPr lang="en-US" sz="1800" spc="5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rie</a:t>
            </a:r>
            <a:r>
              <a:rPr lang="en-US" sz="1800" spc="-100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.</a:t>
            </a:r>
          </a:p>
          <a:p>
            <a:pPr algn="l" rtl="0">
              <a:lnSpc>
                <a:spcPts val="2400"/>
              </a:lnSpc>
              <a:spcBef>
                <a:spcPts val="2"/>
              </a:spcBef>
            </a:pPr>
            <a:endParaRPr lang="en-US" sz="2000" dirty="0"/>
          </a:p>
          <a:p>
            <a:pPr marL="12700" marR="480059" algn="l" rtl="0"/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</a:t>
            </a:r>
            <a:r>
              <a:rPr lang="en-US" sz="1800" spc="5" dirty="0">
                <a:latin typeface="Arial"/>
                <a:cs typeface="Arial"/>
              </a:rPr>
              <a:t>h</a:t>
            </a:r>
            <a:r>
              <a:rPr lang="en-US" sz="1800" dirty="0">
                <a:latin typeface="Arial"/>
                <a:cs typeface="Arial"/>
              </a:rPr>
              <a:t>ara</a:t>
            </a:r>
            <a:r>
              <a:rPr lang="en-US" sz="1800" spc="5" dirty="0">
                <a:latin typeface="Arial"/>
                <a:cs typeface="Arial"/>
              </a:rPr>
              <a:t>c</a:t>
            </a:r>
            <a:r>
              <a:rPr lang="en-US" sz="1800" dirty="0">
                <a:latin typeface="Arial"/>
                <a:cs typeface="Arial"/>
              </a:rPr>
              <a:t>te</a:t>
            </a:r>
            <a:r>
              <a:rPr lang="en-US" sz="1800" spc="-10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istics</a:t>
            </a:r>
            <a:r>
              <a:rPr lang="en-US" sz="1800" spc="-4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of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ba</a:t>
            </a:r>
            <a:r>
              <a:rPr lang="en-US" sz="1800" spc="5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rier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will</a:t>
            </a:r>
            <a:r>
              <a:rPr lang="en-US" sz="1800" spc="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be </a:t>
            </a:r>
            <a:r>
              <a:rPr lang="en-US" sz="1800" spc="-10" dirty="0">
                <a:latin typeface="Arial"/>
                <a:cs typeface="Arial"/>
              </a:rPr>
              <a:t>t</a:t>
            </a:r>
            <a:r>
              <a:rPr lang="en-US" sz="1800" dirty="0">
                <a:latin typeface="Arial"/>
                <a:cs typeface="Arial"/>
              </a:rPr>
              <a:t>he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5" dirty="0">
                <a:latin typeface="Arial"/>
                <a:cs typeface="Arial"/>
              </a:rPr>
              <a:t>a</a:t>
            </a:r>
            <a:r>
              <a:rPr lang="en-US" sz="1800" dirty="0">
                <a:latin typeface="Arial"/>
                <a:cs typeface="Arial"/>
              </a:rPr>
              <a:t>me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as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those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found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along clastic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</a:t>
            </a:r>
            <a:r>
              <a:rPr lang="en-US" sz="1800" spc="5" dirty="0">
                <a:latin typeface="Arial"/>
                <a:cs typeface="Arial"/>
              </a:rPr>
              <a:t>o</a:t>
            </a:r>
            <a:r>
              <a:rPr lang="en-US" sz="1800" dirty="0">
                <a:latin typeface="Arial"/>
                <a:cs typeface="Arial"/>
              </a:rPr>
              <a:t>a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ts.</a:t>
            </a:r>
          </a:p>
          <a:p>
            <a:pPr algn="l" rtl="0">
              <a:lnSpc>
                <a:spcPts val="2400"/>
              </a:lnSpc>
              <a:spcBef>
                <a:spcPts val="1"/>
              </a:spcBef>
            </a:pPr>
            <a:endParaRPr lang="en-US" sz="2000" dirty="0"/>
          </a:p>
          <a:p>
            <a:pPr marL="12700" marR="6350" algn="l" rtl="0"/>
            <a:r>
              <a:rPr lang="en-US" sz="1800" spc="-10" dirty="0">
                <a:latin typeface="Arial"/>
                <a:cs typeface="Arial"/>
              </a:rPr>
              <a:t>A</a:t>
            </a:r>
            <a:r>
              <a:rPr lang="en-US" sz="1800" dirty="0">
                <a:latin typeface="Arial"/>
                <a:cs typeface="Arial"/>
              </a:rPr>
              <a:t>n </a:t>
            </a:r>
            <a:r>
              <a:rPr lang="en-US" sz="1800" spc="-10" dirty="0">
                <a:latin typeface="Arial"/>
                <a:cs typeface="Arial"/>
              </a:rPr>
              <a:t>i</a:t>
            </a:r>
            <a:r>
              <a:rPr lang="en-US" sz="1800" dirty="0">
                <a:latin typeface="Arial"/>
                <a:cs typeface="Arial"/>
              </a:rPr>
              <a:t>nlet</a:t>
            </a:r>
            <a:r>
              <a:rPr lang="en-US" sz="1800" spc="-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</a:t>
            </a:r>
            <a:r>
              <a:rPr lang="en-US" sz="1800" spc="-10" dirty="0">
                <a:latin typeface="Arial"/>
                <a:cs typeface="Arial"/>
              </a:rPr>
              <a:t>l</a:t>
            </a:r>
            <a:r>
              <a:rPr lang="en-US" sz="1800" dirty="0">
                <a:latin typeface="Arial"/>
                <a:cs typeface="Arial"/>
              </a:rPr>
              <a:t>lows</a:t>
            </a:r>
            <a:r>
              <a:rPr lang="en-US" sz="1800" spc="5" dirty="0">
                <a:latin typeface="Arial"/>
                <a:cs typeface="Arial"/>
              </a:rPr>
              <a:t> </a:t>
            </a:r>
            <a:r>
              <a:rPr lang="en-US" sz="1800" spc="-15" dirty="0">
                <a:latin typeface="Arial"/>
                <a:cs typeface="Arial"/>
              </a:rPr>
              <a:t>t</a:t>
            </a:r>
            <a:r>
              <a:rPr lang="en-US" sz="1800" dirty="0">
                <a:latin typeface="Arial"/>
                <a:cs typeface="Arial"/>
              </a:rPr>
              <a:t>he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e</a:t>
            </a:r>
            <a:r>
              <a:rPr lang="en-US" sz="1800" spc="-10" dirty="0">
                <a:latin typeface="Arial"/>
                <a:cs typeface="Arial"/>
              </a:rPr>
              <a:t>x</a:t>
            </a:r>
            <a:r>
              <a:rPr lang="en-US" sz="1800" dirty="0">
                <a:latin typeface="Arial"/>
                <a:cs typeface="Arial"/>
              </a:rPr>
              <a:t>change</a:t>
            </a:r>
            <a:r>
              <a:rPr lang="en-US" sz="1800" spc="-4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of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water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between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sea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and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central lagoon,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and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if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there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is any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tidal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</a:t>
            </a:r>
            <a:r>
              <a:rPr lang="en-US" sz="1800" spc="5" dirty="0">
                <a:latin typeface="Arial"/>
                <a:cs typeface="Arial"/>
              </a:rPr>
              <a:t>u</a:t>
            </a:r>
            <a:r>
              <a:rPr lang="en-US" sz="1800" dirty="0">
                <a:latin typeface="Arial"/>
                <a:cs typeface="Arial"/>
              </a:rPr>
              <a:t>r</a:t>
            </a:r>
            <a:r>
              <a:rPr lang="en-US" sz="1800" spc="5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ent,</a:t>
            </a:r>
            <a:r>
              <a:rPr lang="en-US" sz="1800" spc="-5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floo</a:t>
            </a:r>
            <a:r>
              <a:rPr lang="en-US" sz="1800" spc="10" dirty="0">
                <a:latin typeface="Arial"/>
                <a:cs typeface="Arial"/>
              </a:rPr>
              <a:t>d</a:t>
            </a:r>
            <a:r>
              <a:rPr lang="en-US" sz="1800" dirty="0">
                <a:latin typeface="Arial"/>
                <a:cs typeface="Arial"/>
              </a:rPr>
              <a:t>-tidal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delta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of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marin</a:t>
            </a:r>
            <a:r>
              <a:rPr lang="en-US" sz="1800" spc="10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-deri</a:t>
            </a:r>
            <a:r>
              <a:rPr lang="en-US" sz="1800" spc="-10" dirty="0">
                <a:latin typeface="Arial"/>
                <a:cs typeface="Arial"/>
              </a:rPr>
              <a:t>v</a:t>
            </a:r>
            <a:r>
              <a:rPr lang="en-US" sz="1800" dirty="0">
                <a:latin typeface="Arial"/>
                <a:cs typeface="Arial"/>
              </a:rPr>
              <a:t>ed s</a:t>
            </a:r>
            <a:r>
              <a:rPr lang="en-US" sz="1800" spc="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diment</a:t>
            </a:r>
          </a:p>
          <a:p>
            <a:pPr marL="0" marR="6350" indent="0" algn="l" rtl="0">
              <a:buNone/>
            </a:pPr>
            <a:endParaRPr lang="en-US" sz="1800" dirty="0">
              <a:latin typeface="Arial"/>
              <a:cs typeface="Arial"/>
            </a:endParaRPr>
          </a:p>
          <a:p>
            <a:pPr marL="566420" lvl="1" indent="-153670" algn="l" rtl="0">
              <a:buFont typeface="Arial"/>
              <a:buChar char="-"/>
              <a:tabLst>
                <a:tab pos="167005" algn="l"/>
              </a:tabLst>
            </a:pPr>
            <a:endParaRPr lang="ar-EG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n-lt"/>
                <a:cs typeface="Arial" pitchFamily="34" charset="0"/>
              </a:rPr>
              <a:t/>
            </a:r>
            <a:br>
              <a:rPr lang="en-US" sz="3200" dirty="0">
                <a:latin typeface="+mn-lt"/>
                <a:cs typeface="Arial" pitchFamily="34" charset="0"/>
              </a:rPr>
            </a:br>
            <a:r>
              <a:rPr lang="en-US" sz="3200" dirty="0">
                <a:latin typeface="+mn-lt"/>
                <a:cs typeface="Arial" pitchFamily="34" charset="0"/>
              </a:rPr>
              <a:t>Wave-dominated estuaries</a:t>
            </a:r>
            <a:r>
              <a:rPr lang="en-US" sz="3200" dirty="0"/>
              <a:t>	</a:t>
            </a:r>
            <a:br>
              <a:rPr lang="en-US" sz="3200" dirty="0"/>
            </a:br>
            <a:endParaRPr lang="ar-EG" sz="3200" dirty="0">
              <a:latin typeface="+mn-lt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DSRG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F8E5A5A4-AE09-4AA0-A6A1-7C4B48D4D518}"/>
              </a:ext>
            </a:extLst>
          </p:cNvPr>
          <p:cNvSpPr/>
          <p:nvPr/>
        </p:nvSpPr>
        <p:spPr>
          <a:xfrm>
            <a:off x="4655840" y="4077072"/>
            <a:ext cx="7160794" cy="23275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2085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356E31C-66FE-40A0-8722-379D584E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56" y="990600"/>
            <a:ext cx="5237584" cy="5318720"/>
          </a:xfrm>
        </p:spPr>
        <p:txBody>
          <a:bodyPr/>
          <a:lstStyle/>
          <a:p>
            <a:pPr marL="0" marR="520700" indent="0" algn="l" rtl="0">
              <a:buNone/>
            </a:pP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Successions</a:t>
            </a:r>
            <a:r>
              <a:rPr lang="en-US" sz="18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lang="en-US" sz="18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800" b="1" spc="30" dirty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lang="en-US" sz="1800" b="1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lang="en-US" sz="1800" b="1" spc="-25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lang="en-US" sz="1800" b="1" spc="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-do</a:t>
            </a:r>
            <a:r>
              <a:rPr lang="en-US" sz="1800" b="1" spc="-10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inated</a:t>
            </a:r>
            <a:r>
              <a:rPr lang="en-US" sz="18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es</a:t>
            </a:r>
            <a:r>
              <a:rPr lang="en-US" sz="1800" b="1" spc="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uaries</a:t>
            </a:r>
          </a:p>
          <a:p>
            <a:pPr marL="0" marR="520700" indent="0" algn="l" rtl="0">
              <a:buNone/>
            </a:pPr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dimentary</a:t>
            </a:r>
            <a:r>
              <a:rPr lang="en-US" sz="1800" spc="-4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5" dirty="0">
                <a:latin typeface="Arial"/>
                <a:cs typeface="Arial"/>
              </a:rPr>
              <a:t>u</a:t>
            </a:r>
            <a:r>
              <a:rPr lang="en-US" sz="1800" dirty="0">
                <a:latin typeface="Arial"/>
                <a:cs typeface="Arial"/>
              </a:rPr>
              <a:t>c</a:t>
            </a:r>
            <a:r>
              <a:rPr lang="en-US" sz="1800" spc="10" dirty="0">
                <a:latin typeface="Arial"/>
                <a:cs typeface="Arial"/>
              </a:rPr>
              <a:t>c</a:t>
            </a:r>
            <a:r>
              <a:rPr lang="en-US" sz="1800" dirty="0">
                <a:latin typeface="Arial"/>
                <a:cs typeface="Arial"/>
              </a:rPr>
              <a:t>e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sion</a:t>
            </a:r>
            <a:r>
              <a:rPr lang="en-US" sz="1800" spc="-5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dep</a:t>
            </a:r>
            <a:r>
              <a:rPr lang="en-US" sz="1800" spc="5" dirty="0">
                <a:latin typeface="Arial"/>
                <a:cs typeface="Arial"/>
              </a:rPr>
              <a:t>o</a:t>
            </a:r>
            <a:r>
              <a:rPr lang="en-US" sz="1800" dirty="0">
                <a:latin typeface="Arial"/>
                <a:cs typeface="Arial"/>
              </a:rPr>
              <a:t>sited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in </a:t>
            </a:r>
            <a:r>
              <a:rPr lang="en-US" sz="1800" spc="-10" dirty="0">
                <a:latin typeface="Arial"/>
                <a:cs typeface="Arial"/>
              </a:rPr>
              <a:t>t</a:t>
            </a:r>
            <a:r>
              <a:rPr lang="en-US" sz="1800" dirty="0">
                <a:latin typeface="Arial"/>
                <a:cs typeface="Arial"/>
              </a:rPr>
              <a:t>he e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tuary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will</a:t>
            </a:r>
            <a:r>
              <a:rPr lang="en-US" sz="1800" spc="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reflect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three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divisions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of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the system,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although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they</a:t>
            </a:r>
            <a:r>
              <a:rPr lang="en-US" sz="1800" spc="-10" dirty="0">
                <a:latin typeface="Arial"/>
                <a:cs typeface="Arial"/>
              </a:rPr>
              <a:t> m</a:t>
            </a:r>
            <a:r>
              <a:rPr lang="en-US" sz="1800" dirty="0">
                <a:latin typeface="Arial"/>
                <a:cs typeface="Arial"/>
              </a:rPr>
              <a:t>ay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not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all</a:t>
            </a:r>
            <a:r>
              <a:rPr lang="en-US" sz="1800" spc="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o</a:t>
            </a:r>
            <a:r>
              <a:rPr lang="en-US" sz="1800" spc="5" dirty="0">
                <a:latin typeface="Arial"/>
                <a:cs typeface="Arial"/>
              </a:rPr>
              <a:t>c</a:t>
            </a:r>
            <a:r>
              <a:rPr lang="en-US" sz="1800" dirty="0">
                <a:latin typeface="Arial"/>
                <a:cs typeface="Arial"/>
              </a:rPr>
              <a:t>c</a:t>
            </a:r>
            <a:r>
              <a:rPr lang="en-US" sz="1800" spc="5" dirty="0">
                <a:latin typeface="Arial"/>
                <a:cs typeface="Arial"/>
              </a:rPr>
              <a:t>u</a:t>
            </a:r>
            <a:r>
              <a:rPr lang="en-US" sz="1800" dirty="0">
                <a:latin typeface="Arial"/>
                <a:cs typeface="Arial"/>
              </a:rPr>
              <a:t>r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in a single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vertical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5" dirty="0">
                <a:latin typeface="Arial"/>
                <a:cs typeface="Arial"/>
              </a:rPr>
              <a:t>u</a:t>
            </a:r>
            <a:r>
              <a:rPr lang="en-US" sz="1800" dirty="0">
                <a:latin typeface="Arial"/>
                <a:cs typeface="Arial"/>
              </a:rPr>
              <a:t>c</a:t>
            </a:r>
            <a:r>
              <a:rPr lang="en-US" sz="1800" spc="10" dirty="0">
                <a:latin typeface="Arial"/>
                <a:cs typeface="Arial"/>
              </a:rPr>
              <a:t>c</a:t>
            </a:r>
            <a:r>
              <a:rPr lang="en-US" sz="1800" dirty="0">
                <a:latin typeface="Arial"/>
                <a:cs typeface="Arial"/>
              </a:rPr>
              <a:t>e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-10" dirty="0">
                <a:latin typeface="Arial"/>
                <a:cs typeface="Arial"/>
              </a:rPr>
              <a:t>i</a:t>
            </a:r>
            <a:r>
              <a:rPr lang="en-US" sz="1800" dirty="0">
                <a:latin typeface="Arial"/>
                <a:cs typeface="Arial"/>
              </a:rPr>
              <a:t>on.</a:t>
            </a:r>
          </a:p>
          <a:p>
            <a:pPr algn="l" rtl="0">
              <a:lnSpc>
                <a:spcPts val="2400"/>
              </a:lnSpc>
              <a:spcBef>
                <a:spcPts val="2"/>
              </a:spcBef>
            </a:pPr>
            <a:endParaRPr lang="en-US" sz="2000" dirty="0"/>
          </a:p>
          <a:p>
            <a:pPr marL="12700" marR="116205" algn="l" rtl="0"/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relati</a:t>
            </a:r>
            <a:r>
              <a:rPr lang="en-US" sz="1800" spc="-15" dirty="0">
                <a:latin typeface="Arial"/>
                <a:cs typeface="Arial"/>
              </a:rPr>
              <a:t>v</a:t>
            </a:r>
            <a:r>
              <a:rPr lang="en-US" sz="1800" dirty="0">
                <a:latin typeface="Arial"/>
                <a:cs typeface="Arial"/>
              </a:rPr>
              <a:t>e </a:t>
            </a:r>
            <a:r>
              <a:rPr lang="en-US" sz="1800" spc="-10" dirty="0">
                <a:latin typeface="Arial"/>
                <a:cs typeface="Arial"/>
              </a:rPr>
              <a:t>t</a:t>
            </a:r>
            <a:r>
              <a:rPr lang="en-US" sz="1800" dirty="0">
                <a:latin typeface="Arial"/>
                <a:cs typeface="Arial"/>
              </a:rPr>
              <a:t>hick</a:t>
            </a:r>
            <a:r>
              <a:rPr lang="en-US" sz="1800" spc="5" dirty="0">
                <a:latin typeface="Arial"/>
                <a:cs typeface="Arial"/>
              </a:rPr>
              <a:t>n</a:t>
            </a:r>
            <a:r>
              <a:rPr lang="en-US" sz="1800" dirty="0">
                <a:latin typeface="Arial"/>
                <a:cs typeface="Arial"/>
              </a:rPr>
              <a:t>e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ses</a:t>
            </a:r>
            <a:r>
              <a:rPr lang="en-US" sz="1800" spc="-5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of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ea</a:t>
            </a:r>
            <a:r>
              <a:rPr lang="en-US" sz="1800" spc="5" dirty="0">
                <a:latin typeface="Arial"/>
                <a:cs typeface="Arial"/>
              </a:rPr>
              <a:t>c</a:t>
            </a:r>
            <a:r>
              <a:rPr lang="en-US" sz="1800" dirty="0">
                <a:latin typeface="Arial"/>
                <a:cs typeface="Arial"/>
              </a:rPr>
              <a:t>h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will</a:t>
            </a:r>
            <a:r>
              <a:rPr lang="en-US" sz="1800" spc="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dep</a:t>
            </a:r>
            <a:r>
              <a:rPr lang="en-US" sz="1800" spc="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nd on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balance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betwe</a:t>
            </a:r>
            <a:r>
              <a:rPr lang="en-US" sz="1800" spc="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n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flu</a:t>
            </a:r>
            <a:r>
              <a:rPr lang="en-US" sz="1800" spc="-10" dirty="0">
                <a:latin typeface="Arial"/>
                <a:cs typeface="Arial"/>
              </a:rPr>
              <a:t>v</a:t>
            </a:r>
            <a:r>
              <a:rPr lang="en-US" sz="1800" dirty="0">
                <a:latin typeface="Arial"/>
                <a:cs typeface="Arial"/>
              </a:rPr>
              <a:t>ial</a:t>
            </a:r>
            <a:r>
              <a:rPr lang="en-US" sz="1800" spc="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and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marine s</a:t>
            </a:r>
            <a:r>
              <a:rPr lang="en-US" sz="1800" spc="5" dirty="0">
                <a:latin typeface="Arial"/>
                <a:cs typeface="Arial"/>
              </a:rPr>
              <a:t>u</a:t>
            </a:r>
            <a:r>
              <a:rPr lang="en-US" sz="1800" dirty="0">
                <a:latin typeface="Arial"/>
                <a:cs typeface="Arial"/>
              </a:rPr>
              <a:t>pply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of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diment:</a:t>
            </a:r>
            <a:r>
              <a:rPr lang="en-US" sz="1800" spc="-4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if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flu</a:t>
            </a:r>
            <a:r>
              <a:rPr lang="en-US" sz="1800" spc="-10" dirty="0">
                <a:latin typeface="Arial"/>
                <a:cs typeface="Arial"/>
              </a:rPr>
              <a:t>v</a:t>
            </a:r>
            <a:r>
              <a:rPr lang="en-US" sz="1800" dirty="0">
                <a:latin typeface="Arial"/>
                <a:cs typeface="Arial"/>
              </a:rPr>
              <a:t>ial</a:t>
            </a:r>
            <a:r>
              <a:rPr lang="en-US" sz="1800" spc="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5" dirty="0">
                <a:latin typeface="Arial"/>
                <a:cs typeface="Arial"/>
              </a:rPr>
              <a:t>u</a:t>
            </a:r>
            <a:r>
              <a:rPr lang="en-US" sz="1800" dirty="0">
                <a:latin typeface="Arial"/>
                <a:cs typeface="Arial"/>
              </a:rPr>
              <a:t>pply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is greatest,</a:t>
            </a:r>
            <a:r>
              <a:rPr lang="en-US" sz="1800" spc="-5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ba</a:t>
            </a:r>
            <a:r>
              <a:rPr lang="en-US" sz="1800" spc="-10" dirty="0">
                <a:latin typeface="Arial"/>
                <a:cs typeface="Arial"/>
              </a:rPr>
              <a:t>y</a:t>
            </a:r>
            <a:r>
              <a:rPr lang="en-US" sz="1800" dirty="0">
                <a:latin typeface="Arial"/>
                <a:cs typeface="Arial"/>
              </a:rPr>
              <a:t>-head</a:t>
            </a:r>
            <a:r>
              <a:rPr lang="en-US" sz="1800" spc="-4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del</a:t>
            </a:r>
            <a:r>
              <a:rPr lang="en-US" sz="1800" spc="-10" dirty="0">
                <a:latin typeface="Arial"/>
                <a:cs typeface="Arial"/>
              </a:rPr>
              <a:t>t</a:t>
            </a:r>
            <a:r>
              <a:rPr lang="en-US" sz="1800" dirty="0">
                <a:latin typeface="Arial"/>
                <a:cs typeface="Arial"/>
              </a:rPr>
              <a:t>a </a:t>
            </a:r>
            <a:r>
              <a:rPr lang="en-US" sz="1800" spc="-15" dirty="0">
                <a:latin typeface="Arial"/>
                <a:cs typeface="Arial"/>
              </a:rPr>
              <a:t>f</a:t>
            </a:r>
            <a:r>
              <a:rPr lang="en-US" sz="1800" dirty="0">
                <a:latin typeface="Arial"/>
                <a:cs typeface="Arial"/>
              </a:rPr>
              <a:t>acies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will dominate,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whereas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ba</a:t>
            </a:r>
            <a:r>
              <a:rPr lang="en-US" sz="1800" spc="5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rier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dep</a:t>
            </a:r>
            <a:r>
              <a:rPr lang="en-US" sz="1800" spc="5" dirty="0">
                <a:latin typeface="Arial"/>
                <a:cs typeface="Arial"/>
              </a:rPr>
              <a:t>o</a:t>
            </a:r>
            <a:r>
              <a:rPr lang="en-US" sz="1800" dirty="0">
                <a:latin typeface="Arial"/>
                <a:cs typeface="Arial"/>
              </a:rPr>
              <a:t>sits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will be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more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important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if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marine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5" dirty="0">
                <a:latin typeface="Arial"/>
                <a:cs typeface="Arial"/>
              </a:rPr>
              <a:t>u</a:t>
            </a:r>
            <a:r>
              <a:rPr lang="en-US" sz="1800" dirty="0">
                <a:latin typeface="Arial"/>
                <a:cs typeface="Arial"/>
              </a:rPr>
              <a:t>pply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is highe</a:t>
            </a:r>
            <a:r>
              <a:rPr lang="en-US" sz="1800" spc="-105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.</a:t>
            </a:r>
          </a:p>
          <a:p>
            <a:pPr marL="566420" lvl="1" indent="-153670" algn="l" rtl="0">
              <a:buFont typeface="Arial"/>
              <a:buChar char="-"/>
              <a:tabLst>
                <a:tab pos="167005" algn="l"/>
              </a:tabLst>
            </a:pPr>
            <a:endParaRPr lang="ar-EG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n-lt"/>
                <a:cs typeface="Arial" pitchFamily="34" charset="0"/>
              </a:rPr>
              <a:t/>
            </a:r>
            <a:br>
              <a:rPr lang="en-US" sz="3200" dirty="0">
                <a:latin typeface="+mn-lt"/>
                <a:cs typeface="Arial" pitchFamily="34" charset="0"/>
              </a:rPr>
            </a:br>
            <a:r>
              <a:rPr lang="en-US" sz="3200" dirty="0">
                <a:latin typeface="+mn-lt"/>
                <a:cs typeface="Arial" pitchFamily="34" charset="0"/>
              </a:rPr>
              <a:t>Wave-dominated estuaries</a:t>
            </a:r>
            <a:r>
              <a:rPr lang="en-US" sz="3200" dirty="0"/>
              <a:t>	</a:t>
            </a:r>
            <a:br>
              <a:rPr lang="en-US" sz="3200" dirty="0"/>
            </a:br>
            <a:endParaRPr lang="ar-EG" sz="3200" dirty="0">
              <a:latin typeface="+mn-lt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DSRG</a:t>
            </a:r>
          </a:p>
        </p:txBody>
      </p:sp>
      <p:pic>
        <p:nvPicPr>
          <p:cNvPr id="1026" name="Picture 2" descr="http://docsdrive.com/images/ansinet/jas/2017/fig14-2k17-212-237.jpg">
            <a:extLst>
              <a:ext uri="{FF2B5EF4-FFF2-40B4-BE49-F238E27FC236}">
                <a16:creationId xmlns:a16="http://schemas.microsoft.com/office/drawing/2014/main" xmlns="" id="{DD8D3D22-6AC1-4926-A2E8-A1F6B20F2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990600"/>
            <a:ext cx="5746632" cy="483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363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356E31C-66FE-40A0-8722-379D584E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990600"/>
            <a:ext cx="10709448" cy="5318720"/>
          </a:xfrm>
        </p:spPr>
        <p:txBody>
          <a:bodyPr/>
          <a:lstStyle/>
          <a:p>
            <a:pPr marL="12700" algn="l" rtl="0"/>
            <a:r>
              <a:rPr lang="en-US" sz="1800" spc="-75" dirty="0">
                <a:latin typeface="+mj-lt"/>
                <a:cs typeface="Arial"/>
              </a:rPr>
              <a:t>T</a:t>
            </a:r>
            <a:r>
              <a:rPr lang="en-US" sz="1800" dirty="0">
                <a:latin typeface="+mj-lt"/>
                <a:cs typeface="Arial"/>
              </a:rPr>
              <a:t>idal pro</a:t>
            </a:r>
            <a:r>
              <a:rPr lang="en-US" sz="1800" spc="5" dirty="0">
                <a:latin typeface="+mj-lt"/>
                <a:cs typeface="Arial"/>
              </a:rPr>
              <a:t>c</a:t>
            </a:r>
            <a:r>
              <a:rPr lang="en-US" sz="1800" dirty="0">
                <a:latin typeface="+mj-lt"/>
                <a:cs typeface="Arial"/>
              </a:rPr>
              <a:t>e</a:t>
            </a:r>
            <a:r>
              <a:rPr lang="en-US" sz="1800" spc="5" dirty="0">
                <a:latin typeface="+mj-lt"/>
                <a:cs typeface="Arial"/>
              </a:rPr>
              <a:t>s</a:t>
            </a:r>
            <a:r>
              <a:rPr lang="en-US" sz="1800" dirty="0">
                <a:latin typeface="+mj-lt"/>
                <a:cs typeface="Arial"/>
              </a:rPr>
              <a:t>ses may</a:t>
            </a:r>
            <a:r>
              <a:rPr lang="en-US" sz="1800" spc="-25" dirty="0">
                <a:latin typeface="+mj-lt"/>
                <a:cs typeface="Arial"/>
              </a:rPr>
              <a:t> </a:t>
            </a:r>
            <a:r>
              <a:rPr lang="en-US" sz="1800" dirty="0">
                <a:latin typeface="+mj-lt"/>
                <a:cs typeface="Arial"/>
              </a:rPr>
              <a:t>dominate in mesotidal and</a:t>
            </a:r>
            <a:r>
              <a:rPr lang="en-US" sz="1800" spc="-15" dirty="0">
                <a:latin typeface="+mj-lt"/>
                <a:cs typeface="Arial"/>
              </a:rPr>
              <a:t> </a:t>
            </a:r>
            <a:r>
              <a:rPr lang="en-US" sz="1800" dirty="0">
                <a:latin typeface="+mj-lt"/>
                <a:cs typeface="Arial"/>
              </a:rPr>
              <a:t>macrotidal</a:t>
            </a:r>
          </a:p>
          <a:p>
            <a:pPr marL="12700" algn="l" rtl="0"/>
            <a:endParaRPr lang="en-US" sz="1800" dirty="0">
              <a:latin typeface="+mj-lt"/>
              <a:cs typeface="Arial"/>
            </a:endParaRPr>
          </a:p>
          <a:p>
            <a:pPr marL="12700" algn="l" rtl="0"/>
            <a:r>
              <a:rPr lang="en-US" sz="1800" dirty="0">
                <a:latin typeface="+mj-lt"/>
                <a:cs typeface="Arial"/>
              </a:rPr>
              <a:t>c</a:t>
            </a:r>
            <a:r>
              <a:rPr lang="en-US" sz="1800" spc="5" dirty="0">
                <a:latin typeface="+mj-lt"/>
                <a:cs typeface="Arial"/>
              </a:rPr>
              <a:t>o</a:t>
            </a:r>
            <a:r>
              <a:rPr lang="en-US" sz="1800" dirty="0">
                <a:latin typeface="+mj-lt"/>
                <a:cs typeface="Arial"/>
              </a:rPr>
              <a:t>a</a:t>
            </a:r>
            <a:r>
              <a:rPr lang="en-US" sz="1800" spc="5" dirty="0">
                <a:latin typeface="+mj-lt"/>
                <a:cs typeface="Arial"/>
              </a:rPr>
              <a:t>s</a:t>
            </a:r>
            <a:r>
              <a:rPr lang="en-US" sz="1800" dirty="0">
                <a:latin typeface="+mj-lt"/>
                <a:cs typeface="Arial"/>
              </a:rPr>
              <a:t>tal</a:t>
            </a:r>
            <a:r>
              <a:rPr lang="en-US" sz="1800" spc="-35" dirty="0">
                <a:latin typeface="+mj-lt"/>
                <a:cs typeface="Arial"/>
              </a:rPr>
              <a:t> </a:t>
            </a:r>
            <a:r>
              <a:rPr lang="en-US" sz="1800" dirty="0">
                <a:latin typeface="+mj-lt"/>
                <a:cs typeface="Arial"/>
              </a:rPr>
              <a:t>regimes</a:t>
            </a:r>
            <a:r>
              <a:rPr lang="en-US" sz="1800" spc="-25" dirty="0">
                <a:latin typeface="+mj-lt"/>
                <a:cs typeface="Arial"/>
              </a:rPr>
              <a:t> </a:t>
            </a:r>
            <a:r>
              <a:rPr lang="en-US" sz="1800" dirty="0">
                <a:latin typeface="+mj-lt"/>
                <a:cs typeface="Arial"/>
              </a:rPr>
              <a:t>where</a:t>
            </a:r>
            <a:r>
              <a:rPr lang="en-US" sz="1800" spc="-30" dirty="0">
                <a:latin typeface="+mj-lt"/>
                <a:cs typeface="Arial"/>
              </a:rPr>
              <a:t> </a:t>
            </a:r>
            <a:r>
              <a:rPr lang="en-US" sz="1800" dirty="0">
                <a:latin typeface="+mj-lt"/>
                <a:cs typeface="Arial"/>
              </a:rPr>
              <a:t>tidal c</a:t>
            </a:r>
            <a:r>
              <a:rPr lang="en-US" sz="1800" spc="5" dirty="0">
                <a:latin typeface="+mj-lt"/>
                <a:cs typeface="Arial"/>
              </a:rPr>
              <a:t>u</a:t>
            </a:r>
            <a:r>
              <a:rPr lang="en-US" sz="1800" dirty="0">
                <a:latin typeface="+mj-lt"/>
                <a:cs typeface="Arial"/>
              </a:rPr>
              <a:t>r</a:t>
            </a:r>
            <a:r>
              <a:rPr lang="en-US" sz="1800" spc="5" dirty="0">
                <a:latin typeface="+mj-lt"/>
                <a:cs typeface="Arial"/>
              </a:rPr>
              <a:t>r</a:t>
            </a:r>
            <a:r>
              <a:rPr lang="en-US" sz="1800" dirty="0">
                <a:latin typeface="+mj-lt"/>
                <a:cs typeface="Arial"/>
              </a:rPr>
              <a:t>ent</a:t>
            </a:r>
            <a:r>
              <a:rPr lang="en-US" sz="1800" spc="-45" dirty="0">
                <a:latin typeface="+mj-lt"/>
                <a:cs typeface="Arial"/>
              </a:rPr>
              <a:t> </a:t>
            </a:r>
            <a:r>
              <a:rPr lang="en-US" sz="1800" dirty="0">
                <a:latin typeface="+mj-lt"/>
                <a:cs typeface="Arial"/>
              </a:rPr>
              <a:t>ene</a:t>
            </a:r>
            <a:r>
              <a:rPr lang="en-US" sz="1800" spc="5" dirty="0">
                <a:latin typeface="+mj-lt"/>
                <a:cs typeface="Arial"/>
              </a:rPr>
              <a:t>r</a:t>
            </a:r>
            <a:r>
              <a:rPr lang="en-US" sz="1800" dirty="0">
                <a:latin typeface="+mj-lt"/>
                <a:cs typeface="Arial"/>
              </a:rPr>
              <a:t>gy</a:t>
            </a:r>
            <a:r>
              <a:rPr lang="en-US" sz="1800" spc="-35" dirty="0">
                <a:latin typeface="+mj-lt"/>
                <a:cs typeface="Arial"/>
              </a:rPr>
              <a:t> </a:t>
            </a:r>
            <a:r>
              <a:rPr lang="en-US" sz="1800" dirty="0">
                <a:latin typeface="+mj-lt"/>
                <a:cs typeface="Arial"/>
              </a:rPr>
              <a:t>excee</a:t>
            </a:r>
            <a:r>
              <a:rPr lang="en-US" sz="1800" spc="5" dirty="0">
                <a:latin typeface="+mj-lt"/>
                <a:cs typeface="Arial"/>
              </a:rPr>
              <a:t>d</a:t>
            </a:r>
            <a:r>
              <a:rPr lang="en-US" sz="1800" dirty="0">
                <a:latin typeface="+mj-lt"/>
                <a:cs typeface="Arial"/>
              </a:rPr>
              <a:t>s</a:t>
            </a:r>
            <a:r>
              <a:rPr lang="en-US" sz="1800" spc="-35" dirty="0">
                <a:latin typeface="+mj-lt"/>
                <a:cs typeface="Arial"/>
              </a:rPr>
              <a:t> </a:t>
            </a:r>
            <a:r>
              <a:rPr lang="en-US" sz="1800" dirty="0">
                <a:latin typeface="+mj-lt"/>
                <a:cs typeface="Arial"/>
              </a:rPr>
              <a:t>wave</a:t>
            </a:r>
            <a:r>
              <a:rPr lang="en-US" sz="1800" spc="-10" dirty="0">
                <a:latin typeface="+mj-lt"/>
                <a:cs typeface="Arial"/>
              </a:rPr>
              <a:t> </a:t>
            </a:r>
            <a:r>
              <a:rPr lang="en-US" sz="1800" dirty="0">
                <a:latin typeface="+mj-lt"/>
                <a:cs typeface="Arial"/>
              </a:rPr>
              <a:t>ene</a:t>
            </a:r>
            <a:r>
              <a:rPr lang="en-US" sz="1800" spc="5" dirty="0">
                <a:latin typeface="+mj-lt"/>
                <a:cs typeface="Arial"/>
              </a:rPr>
              <a:t>r</a:t>
            </a:r>
            <a:r>
              <a:rPr lang="en-US" sz="1800" dirty="0">
                <a:latin typeface="+mj-lt"/>
                <a:cs typeface="Arial"/>
              </a:rPr>
              <a:t>gy at</a:t>
            </a:r>
            <a:r>
              <a:rPr lang="en-US" sz="1800" spc="-20" dirty="0">
                <a:latin typeface="+mj-lt"/>
                <a:cs typeface="Arial"/>
              </a:rPr>
              <a:t> </a:t>
            </a:r>
            <a:r>
              <a:rPr lang="en-US" sz="1800" dirty="0">
                <a:latin typeface="+mj-lt"/>
                <a:cs typeface="Arial"/>
              </a:rPr>
              <a:t>the</a:t>
            </a:r>
            <a:r>
              <a:rPr lang="en-US" sz="1800" spc="-20" dirty="0">
                <a:latin typeface="+mj-lt"/>
                <a:cs typeface="Arial"/>
              </a:rPr>
              <a:t> </a:t>
            </a:r>
            <a:r>
              <a:rPr lang="en-US" sz="1800" dirty="0">
                <a:latin typeface="+mj-lt"/>
                <a:cs typeface="Arial"/>
              </a:rPr>
              <a:t>e</a:t>
            </a:r>
            <a:r>
              <a:rPr lang="en-US" sz="1800" spc="5" dirty="0">
                <a:latin typeface="+mj-lt"/>
                <a:cs typeface="Arial"/>
              </a:rPr>
              <a:t>s</a:t>
            </a:r>
            <a:r>
              <a:rPr lang="en-US" sz="1800" dirty="0">
                <a:latin typeface="+mj-lt"/>
                <a:cs typeface="Arial"/>
              </a:rPr>
              <a:t>tuary</a:t>
            </a:r>
            <a:r>
              <a:rPr lang="en-US" sz="1800" spc="-35" dirty="0">
                <a:latin typeface="+mj-lt"/>
                <a:cs typeface="Arial"/>
              </a:rPr>
              <a:t> </a:t>
            </a:r>
            <a:r>
              <a:rPr lang="en-US" sz="1800" dirty="0">
                <a:latin typeface="+mj-lt"/>
                <a:cs typeface="Arial"/>
              </a:rPr>
              <a:t>mouth.</a:t>
            </a:r>
          </a:p>
          <a:p>
            <a:pPr marL="12700" algn="l" rtl="0"/>
            <a:endParaRPr lang="en-US" sz="1800" dirty="0">
              <a:latin typeface="+mj-lt"/>
            </a:endParaRPr>
          </a:p>
          <a:p>
            <a:pPr marL="12700" marR="6350" algn="l" rtl="0"/>
            <a:r>
              <a:rPr lang="en-US" sz="1800" dirty="0">
                <a:latin typeface="+mj-lt"/>
                <a:cs typeface="Arial"/>
              </a:rPr>
              <a:t>The</a:t>
            </a:r>
            <a:r>
              <a:rPr lang="en-US" sz="1800" spc="-15" dirty="0">
                <a:latin typeface="+mj-lt"/>
                <a:cs typeface="Arial"/>
              </a:rPr>
              <a:t> </a:t>
            </a:r>
            <a:r>
              <a:rPr lang="en-US" sz="1800" dirty="0">
                <a:latin typeface="+mj-lt"/>
                <a:cs typeface="Arial"/>
              </a:rPr>
              <a:t>funnel</a:t>
            </a:r>
            <a:r>
              <a:rPr lang="en-US" sz="1800" spc="-15" dirty="0">
                <a:latin typeface="+mj-lt"/>
                <a:cs typeface="Arial"/>
              </a:rPr>
              <a:t> </a:t>
            </a:r>
            <a:r>
              <a:rPr lang="en-US" sz="1800" dirty="0">
                <a:latin typeface="+mj-lt"/>
                <a:cs typeface="Arial"/>
              </a:rPr>
              <a:t>s</a:t>
            </a:r>
            <a:r>
              <a:rPr lang="en-US" sz="1800" spc="5" dirty="0">
                <a:latin typeface="+mj-lt"/>
                <a:cs typeface="Arial"/>
              </a:rPr>
              <a:t>h</a:t>
            </a:r>
            <a:r>
              <a:rPr lang="en-US" sz="1800" dirty="0">
                <a:latin typeface="+mj-lt"/>
                <a:cs typeface="Arial"/>
              </a:rPr>
              <a:t>ape</a:t>
            </a:r>
            <a:r>
              <a:rPr lang="en-US" sz="1800" spc="-25" dirty="0">
                <a:latin typeface="+mj-lt"/>
                <a:cs typeface="Arial"/>
              </a:rPr>
              <a:t> </a:t>
            </a:r>
            <a:r>
              <a:rPr lang="en-US" sz="1800" dirty="0">
                <a:latin typeface="+mj-lt"/>
                <a:cs typeface="Arial"/>
              </a:rPr>
              <a:t>of</a:t>
            </a:r>
            <a:r>
              <a:rPr lang="en-US" sz="1800" spc="-10" dirty="0">
                <a:latin typeface="+mj-lt"/>
                <a:cs typeface="Arial"/>
              </a:rPr>
              <a:t> </a:t>
            </a:r>
            <a:r>
              <a:rPr lang="en-US" sz="1800" dirty="0">
                <a:latin typeface="+mj-lt"/>
                <a:cs typeface="Arial"/>
              </a:rPr>
              <a:t>an</a:t>
            </a:r>
            <a:r>
              <a:rPr lang="en-US" sz="1800" spc="-15" dirty="0">
                <a:latin typeface="+mj-lt"/>
                <a:cs typeface="Arial"/>
              </a:rPr>
              <a:t> </a:t>
            </a:r>
            <a:r>
              <a:rPr lang="en-US" sz="1800" dirty="0">
                <a:latin typeface="+mj-lt"/>
                <a:cs typeface="Arial"/>
              </a:rPr>
              <a:t>e</a:t>
            </a:r>
            <a:r>
              <a:rPr lang="en-US" sz="1800" spc="5" dirty="0">
                <a:latin typeface="+mj-lt"/>
                <a:cs typeface="Arial"/>
              </a:rPr>
              <a:t>s</a:t>
            </a:r>
            <a:r>
              <a:rPr lang="en-US" sz="1800" dirty="0">
                <a:latin typeface="+mj-lt"/>
                <a:cs typeface="Arial"/>
              </a:rPr>
              <a:t>tuary</a:t>
            </a:r>
            <a:r>
              <a:rPr lang="en-US" sz="1800" spc="-35" dirty="0">
                <a:latin typeface="+mj-lt"/>
                <a:cs typeface="Arial"/>
              </a:rPr>
              <a:t> </a:t>
            </a:r>
            <a:r>
              <a:rPr lang="en-US" sz="1800" dirty="0">
                <a:latin typeface="+mj-lt"/>
                <a:cs typeface="Arial"/>
              </a:rPr>
              <a:t>tends</a:t>
            </a:r>
            <a:r>
              <a:rPr lang="en-US" sz="1800" spc="-25" dirty="0">
                <a:latin typeface="+mj-lt"/>
                <a:cs typeface="Arial"/>
              </a:rPr>
              <a:t> </a:t>
            </a:r>
            <a:r>
              <a:rPr lang="en-US" sz="1800" dirty="0">
                <a:latin typeface="+mj-lt"/>
                <a:cs typeface="Arial"/>
              </a:rPr>
              <a:t>to</a:t>
            </a:r>
            <a:r>
              <a:rPr lang="en-US" sz="1800" spc="-20" dirty="0">
                <a:latin typeface="+mj-lt"/>
                <a:cs typeface="Arial"/>
              </a:rPr>
              <a:t> </a:t>
            </a:r>
            <a:r>
              <a:rPr lang="en-US" sz="1800" dirty="0">
                <a:latin typeface="+mj-lt"/>
                <a:cs typeface="Arial"/>
              </a:rPr>
              <a:t>increa</a:t>
            </a:r>
            <a:r>
              <a:rPr lang="en-US" sz="1800" spc="5" dirty="0">
                <a:latin typeface="+mj-lt"/>
                <a:cs typeface="Arial"/>
              </a:rPr>
              <a:t>s</a:t>
            </a:r>
            <a:r>
              <a:rPr lang="en-US" sz="1800" dirty="0">
                <a:latin typeface="+mj-lt"/>
                <a:cs typeface="Arial"/>
              </a:rPr>
              <a:t>e</a:t>
            </a:r>
            <a:r>
              <a:rPr lang="en-US" sz="1800" spc="-40" dirty="0">
                <a:latin typeface="+mj-lt"/>
                <a:cs typeface="Arial"/>
              </a:rPr>
              <a:t> </a:t>
            </a:r>
            <a:r>
              <a:rPr lang="en-US" sz="1800" dirty="0">
                <a:latin typeface="+mj-lt"/>
                <a:cs typeface="Arial"/>
              </a:rPr>
              <a:t>the</a:t>
            </a:r>
            <a:r>
              <a:rPr lang="en-US" sz="1800" spc="-20" dirty="0">
                <a:latin typeface="+mj-lt"/>
                <a:cs typeface="Arial"/>
              </a:rPr>
              <a:t> </a:t>
            </a:r>
            <a:r>
              <a:rPr lang="en-US" sz="1800" dirty="0">
                <a:latin typeface="+mj-lt"/>
                <a:cs typeface="Arial"/>
              </a:rPr>
              <a:t>flood-t</a:t>
            </a:r>
            <a:r>
              <a:rPr lang="en-US" sz="1800" spc="-10" dirty="0">
                <a:latin typeface="+mj-lt"/>
                <a:cs typeface="Arial"/>
              </a:rPr>
              <a:t>i</a:t>
            </a:r>
            <a:r>
              <a:rPr lang="en-US" sz="1800" dirty="0">
                <a:latin typeface="+mj-lt"/>
                <a:cs typeface="Arial"/>
              </a:rPr>
              <a:t>dal cu</a:t>
            </a:r>
            <a:r>
              <a:rPr lang="en-US" sz="1800" spc="5" dirty="0">
                <a:latin typeface="+mj-lt"/>
                <a:cs typeface="Arial"/>
              </a:rPr>
              <a:t>r</a:t>
            </a:r>
            <a:r>
              <a:rPr lang="en-US" sz="1800" dirty="0">
                <a:latin typeface="+mj-lt"/>
                <a:cs typeface="Arial"/>
              </a:rPr>
              <a:t>rent str</a:t>
            </a:r>
            <a:r>
              <a:rPr lang="en-US" sz="1800" spc="5" dirty="0">
                <a:latin typeface="+mj-lt"/>
                <a:cs typeface="Arial"/>
              </a:rPr>
              <a:t>e</a:t>
            </a:r>
            <a:r>
              <a:rPr lang="en-US" sz="1800" dirty="0">
                <a:latin typeface="+mj-lt"/>
                <a:cs typeface="Arial"/>
              </a:rPr>
              <a:t>ngth,</a:t>
            </a:r>
            <a:r>
              <a:rPr lang="en-US" sz="1800" spc="-45" dirty="0">
                <a:latin typeface="+mj-lt"/>
                <a:cs typeface="Arial"/>
              </a:rPr>
              <a:t> </a:t>
            </a:r>
            <a:r>
              <a:rPr lang="en-US" sz="1800" dirty="0">
                <a:latin typeface="+mj-lt"/>
                <a:cs typeface="Arial"/>
              </a:rPr>
              <a:t>but</a:t>
            </a:r>
            <a:r>
              <a:rPr lang="en-US" sz="1800" spc="-20" dirty="0">
                <a:latin typeface="+mj-lt"/>
                <a:cs typeface="Arial"/>
              </a:rPr>
              <a:t> </a:t>
            </a:r>
            <a:r>
              <a:rPr lang="en-US" sz="1800" dirty="0">
                <a:latin typeface="+mj-lt"/>
                <a:cs typeface="Arial"/>
              </a:rPr>
              <a:t>de</a:t>
            </a:r>
            <a:r>
              <a:rPr lang="en-US" sz="1800" spc="5" dirty="0">
                <a:latin typeface="+mj-lt"/>
                <a:cs typeface="Arial"/>
              </a:rPr>
              <a:t>c</a:t>
            </a:r>
            <a:r>
              <a:rPr lang="en-US" sz="1800" dirty="0">
                <a:latin typeface="+mj-lt"/>
                <a:cs typeface="Arial"/>
              </a:rPr>
              <a:t>rea</a:t>
            </a:r>
            <a:r>
              <a:rPr lang="en-US" sz="1800" spc="5" dirty="0">
                <a:latin typeface="+mj-lt"/>
                <a:cs typeface="Arial"/>
              </a:rPr>
              <a:t>s</a:t>
            </a:r>
            <a:r>
              <a:rPr lang="en-US" sz="1800" spc="-10" dirty="0">
                <a:latin typeface="+mj-lt"/>
                <a:cs typeface="Arial"/>
              </a:rPr>
              <a:t>e</a:t>
            </a:r>
            <a:r>
              <a:rPr lang="en-US" sz="1800" dirty="0">
                <a:latin typeface="+mj-lt"/>
                <a:cs typeface="Arial"/>
              </a:rPr>
              <a:t>s</a:t>
            </a:r>
            <a:r>
              <a:rPr lang="en-US" sz="1800" spc="-50" dirty="0">
                <a:latin typeface="+mj-lt"/>
                <a:cs typeface="Arial"/>
              </a:rPr>
              <a:t> </a:t>
            </a:r>
            <a:r>
              <a:rPr lang="en-US" sz="1800" dirty="0">
                <a:latin typeface="+mj-lt"/>
                <a:cs typeface="Arial"/>
              </a:rPr>
              <a:t>to</a:t>
            </a:r>
            <a:r>
              <a:rPr lang="en-US" sz="1800" spc="-10" dirty="0">
                <a:latin typeface="+mj-lt"/>
                <a:cs typeface="Arial"/>
              </a:rPr>
              <a:t> </a:t>
            </a:r>
            <a:r>
              <a:rPr lang="en-US" sz="1800" dirty="0">
                <a:latin typeface="+mj-lt"/>
                <a:cs typeface="Arial"/>
              </a:rPr>
              <a:t>z</a:t>
            </a:r>
            <a:r>
              <a:rPr lang="en-US" sz="1800" spc="5" dirty="0">
                <a:latin typeface="+mj-lt"/>
                <a:cs typeface="Arial"/>
              </a:rPr>
              <a:t>e</a:t>
            </a:r>
            <a:r>
              <a:rPr lang="en-US" sz="1800" dirty="0">
                <a:latin typeface="+mj-lt"/>
                <a:cs typeface="Arial"/>
              </a:rPr>
              <a:t>ro</a:t>
            </a:r>
            <a:r>
              <a:rPr lang="en-US" sz="1800" spc="-25" dirty="0">
                <a:latin typeface="+mj-lt"/>
                <a:cs typeface="Arial"/>
              </a:rPr>
              <a:t> </a:t>
            </a:r>
            <a:r>
              <a:rPr lang="en-US" sz="1800" dirty="0">
                <a:latin typeface="+mj-lt"/>
                <a:cs typeface="Arial"/>
              </a:rPr>
              <a:t>at</a:t>
            </a:r>
            <a:r>
              <a:rPr lang="en-US" sz="1800" spc="-20" dirty="0">
                <a:latin typeface="+mj-lt"/>
                <a:cs typeface="Arial"/>
              </a:rPr>
              <a:t> </a:t>
            </a:r>
            <a:r>
              <a:rPr lang="en-US" sz="1800" dirty="0">
                <a:latin typeface="+mj-lt"/>
                <a:cs typeface="Arial"/>
              </a:rPr>
              <a:t>the</a:t>
            </a:r>
            <a:r>
              <a:rPr lang="en-US" sz="1800" spc="-20" dirty="0">
                <a:latin typeface="+mj-lt"/>
                <a:cs typeface="Arial"/>
              </a:rPr>
              <a:t> </a:t>
            </a:r>
            <a:r>
              <a:rPr lang="en-US" sz="1800" dirty="0">
                <a:latin typeface="+mj-lt"/>
                <a:cs typeface="Arial"/>
              </a:rPr>
              <a:t>tidal</a:t>
            </a:r>
            <a:r>
              <a:rPr lang="en-US" sz="1800" spc="-10" dirty="0">
                <a:latin typeface="+mj-lt"/>
                <a:cs typeface="Arial"/>
              </a:rPr>
              <a:t> </a:t>
            </a:r>
            <a:r>
              <a:rPr lang="en-US" sz="1800" dirty="0">
                <a:latin typeface="+mj-lt"/>
                <a:cs typeface="Arial"/>
              </a:rPr>
              <a:t>limi</a:t>
            </a:r>
            <a:r>
              <a:rPr lang="en-US" sz="1800" spc="-10" dirty="0">
                <a:latin typeface="+mj-lt"/>
                <a:cs typeface="Arial"/>
              </a:rPr>
              <a:t>t</a:t>
            </a:r>
            <a:r>
              <a:rPr lang="en-US" sz="1800" dirty="0">
                <a:latin typeface="+mj-lt"/>
                <a:cs typeface="Arial"/>
              </a:rPr>
              <a:t>, the</a:t>
            </a:r>
            <a:r>
              <a:rPr lang="en-US" sz="1800" spc="-15" dirty="0">
                <a:latin typeface="+mj-lt"/>
                <a:cs typeface="Arial"/>
              </a:rPr>
              <a:t> </a:t>
            </a:r>
            <a:r>
              <a:rPr lang="en-US" sz="1800" dirty="0">
                <a:latin typeface="+mj-lt"/>
                <a:cs typeface="Arial"/>
              </a:rPr>
              <a:t>land</a:t>
            </a:r>
            <a:r>
              <a:rPr lang="en-US" sz="1800" spc="5" dirty="0">
                <a:latin typeface="+mj-lt"/>
                <a:cs typeface="Arial"/>
              </a:rPr>
              <a:t>w</a:t>
            </a:r>
            <a:r>
              <a:rPr lang="en-US" sz="1800" dirty="0">
                <a:latin typeface="+mj-lt"/>
                <a:cs typeface="Arial"/>
              </a:rPr>
              <a:t>ard</a:t>
            </a:r>
            <a:r>
              <a:rPr lang="en-US" sz="1800" spc="-30" dirty="0">
                <a:latin typeface="+mj-lt"/>
                <a:cs typeface="Arial"/>
              </a:rPr>
              <a:t> </a:t>
            </a:r>
            <a:r>
              <a:rPr lang="en-US" sz="1800" dirty="0">
                <a:latin typeface="+mj-lt"/>
                <a:cs typeface="Arial"/>
              </a:rPr>
              <a:t>ex</a:t>
            </a:r>
            <a:r>
              <a:rPr lang="en-US" sz="1800" spc="-10" dirty="0">
                <a:latin typeface="+mj-lt"/>
                <a:cs typeface="Arial"/>
              </a:rPr>
              <a:t>t</a:t>
            </a:r>
            <a:r>
              <a:rPr lang="en-US" sz="1800" dirty="0">
                <a:latin typeface="+mj-lt"/>
                <a:cs typeface="Arial"/>
              </a:rPr>
              <a:t>ent</a:t>
            </a:r>
            <a:r>
              <a:rPr lang="en-US" sz="1800" spc="-20" dirty="0">
                <a:latin typeface="+mj-lt"/>
                <a:cs typeface="Arial"/>
              </a:rPr>
              <a:t> </a:t>
            </a:r>
            <a:r>
              <a:rPr lang="en-US" sz="1800" dirty="0">
                <a:latin typeface="+mj-lt"/>
                <a:cs typeface="Arial"/>
              </a:rPr>
              <a:t>of</a:t>
            </a:r>
            <a:r>
              <a:rPr lang="en-US" sz="1800" spc="-20" dirty="0">
                <a:latin typeface="+mj-lt"/>
                <a:cs typeface="Arial"/>
              </a:rPr>
              <a:t> </a:t>
            </a:r>
            <a:r>
              <a:rPr lang="en-US" sz="1800" dirty="0">
                <a:latin typeface="+mj-lt"/>
                <a:cs typeface="Arial"/>
              </a:rPr>
              <a:t>tidal e</a:t>
            </a:r>
            <a:r>
              <a:rPr lang="en-US" sz="1800" spc="-45" dirty="0">
                <a:latin typeface="+mj-lt"/>
                <a:cs typeface="Arial"/>
              </a:rPr>
              <a:t>f</a:t>
            </a:r>
            <a:r>
              <a:rPr lang="en-US" sz="1800" dirty="0">
                <a:latin typeface="+mj-lt"/>
                <a:cs typeface="Arial"/>
              </a:rPr>
              <a:t>fec</a:t>
            </a:r>
            <a:r>
              <a:rPr lang="en-US" sz="1800" spc="-10" dirty="0">
                <a:latin typeface="+mj-lt"/>
                <a:cs typeface="Arial"/>
              </a:rPr>
              <a:t>t</a:t>
            </a:r>
            <a:r>
              <a:rPr lang="en-US" sz="1800" dirty="0">
                <a:latin typeface="+mj-lt"/>
                <a:cs typeface="Arial"/>
              </a:rPr>
              <a:t>s</a:t>
            </a:r>
            <a:r>
              <a:rPr lang="en-US" sz="1800" spc="-35" dirty="0">
                <a:latin typeface="+mj-lt"/>
                <a:cs typeface="Arial"/>
              </a:rPr>
              <a:t> </a:t>
            </a:r>
            <a:r>
              <a:rPr lang="en-US" sz="1800" dirty="0">
                <a:latin typeface="+mj-lt"/>
                <a:cs typeface="Arial"/>
              </a:rPr>
              <a:t>in</a:t>
            </a:r>
            <a:r>
              <a:rPr lang="en-US" sz="1800" spc="-5" dirty="0">
                <a:latin typeface="+mj-lt"/>
                <a:cs typeface="Arial"/>
              </a:rPr>
              <a:t> </a:t>
            </a:r>
            <a:r>
              <a:rPr lang="en-US" sz="1800" dirty="0">
                <a:latin typeface="+mj-lt"/>
                <a:cs typeface="Arial"/>
              </a:rPr>
              <a:t>an estuar</a:t>
            </a:r>
            <a:r>
              <a:rPr lang="en-US" sz="1800" spc="-155" dirty="0">
                <a:latin typeface="+mj-lt"/>
                <a:cs typeface="Arial"/>
              </a:rPr>
              <a:t>y</a:t>
            </a:r>
            <a:r>
              <a:rPr lang="en-US" sz="1800" dirty="0">
                <a:latin typeface="+mj-lt"/>
                <a:cs typeface="Arial"/>
              </a:rPr>
              <a:t>.</a:t>
            </a:r>
            <a:r>
              <a:rPr lang="en-US" sz="1800" spc="-85" dirty="0">
                <a:latin typeface="+mj-lt"/>
                <a:cs typeface="Arial"/>
              </a:rPr>
              <a:t> </a:t>
            </a:r>
            <a:r>
              <a:rPr lang="en-US" sz="1800" dirty="0">
                <a:latin typeface="+mj-lt"/>
                <a:cs typeface="Arial"/>
              </a:rPr>
              <a:t>The</a:t>
            </a:r>
            <a:r>
              <a:rPr lang="en-US" sz="1800" spc="-20" dirty="0">
                <a:latin typeface="+mj-lt"/>
                <a:cs typeface="Arial"/>
              </a:rPr>
              <a:t> </a:t>
            </a:r>
            <a:r>
              <a:rPr lang="en-US" sz="1800" dirty="0">
                <a:latin typeface="+mj-lt"/>
                <a:cs typeface="Arial"/>
              </a:rPr>
              <a:t>river</a:t>
            </a:r>
            <a:r>
              <a:rPr lang="en-US" sz="1800" spc="-20" dirty="0">
                <a:latin typeface="+mj-lt"/>
                <a:cs typeface="Arial"/>
              </a:rPr>
              <a:t> </a:t>
            </a:r>
            <a:r>
              <a:rPr lang="en-US" sz="1800" dirty="0">
                <a:latin typeface="+mj-lt"/>
                <a:cs typeface="Arial"/>
              </a:rPr>
              <a:t>f</a:t>
            </a:r>
            <a:r>
              <a:rPr lang="en-US" sz="1800" spc="-10" dirty="0">
                <a:latin typeface="+mj-lt"/>
                <a:cs typeface="Arial"/>
              </a:rPr>
              <a:t>l</a:t>
            </a:r>
            <a:r>
              <a:rPr lang="en-US" sz="1800" dirty="0">
                <a:latin typeface="+mj-lt"/>
                <a:cs typeface="Arial"/>
              </a:rPr>
              <a:t>ow strength</a:t>
            </a:r>
            <a:r>
              <a:rPr lang="en-US" sz="1800" spc="-45" dirty="0">
                <a:latin typeface="+mj-lt"/>
                <a:cs typeface="Arial"/>
              </a:rPr>
              <a:t> </a:t>
            </a:r>
            <a:r>
              <a:rPr lang="en-US" sz="1800" dirty="0">
                <a:latin typeface="+mj-lt"/>
                <a:cs typeface="Arial"/>
              </a:rPr>
              <a:t>dec</a:t>
            </a:r>
            <a:r>
              <a:rPr lang="en-US" sz="1800" spc="5" dirty="0">
                <a:latin typeface="+mj-lt"/>
                <a:cs typeface="Arial"/>
              </a:rPr>
              <a:t>r</a:t>
            </a:r>
            <a:r>
              <a:rPr lang="en-US" sz="1800" dirty="0">
                <a:latin typeface="+mj-lt"/>
                <a:cs typeface="Arial"/>
              </a:rPr>
              <a:t>ea</a:t>
            </a:r>
            <a:r>
              <a:rPr lang="en-US" sz="1800" spc="-10" dirty="0">
                <a:latin typeface="+mj-lt"/>
                <a:cs typeface="Arial"/>
              </a:rPr>
              <a:t>s</a:t>
            </a:r>
            <a:r>
              <a:rPr lang="en-US" sz="1800" dirty="0">
                <a:latin typeface="+mj-lt"/>
                <a:cs typeface="Arial"/>
              </a:rPr>
              <a:t>es</a:t>
            </a:r>
            <a:r>
              <a:rPr lang="en-US" sz="1800" spc="-50" dirty="0">
                <a:latin typeface="+mj-lt"/>
                <a:cs typeface="Arial"/>
              </a:rPr>
              <a:t> </a:t>
            </a:r>
            <a:r>
              <a:rPr lang="en-US" sz="1800" dirty="0">
                <a:latin typeface="+mj-lt"/>
                <a:cs typeface="Arial"/>
              </a:rPr>
              <a:t>as</a:t>
            </a:r>
            <a:r>
              <a:rPr lang="en-US" sz="1800" spc="-15" dirty="0">
                <a:latin typeface="+mj-lt"/>
                <a:cs typeface="Arial"/>
              </a:rPr>
              <a:t> </a:t>
            </a:r>
            <a:r>
              <a:rPr lang="en-US" sz="1800" dirty="0">
                <a:latin typeface="+mj-lt"/>
                <a:cs typeface="Arial"/>
              </a:rPr>
              <a:t>it</a:t>
            </a:r>
            <a:r>
              <a:rPr lang="en-US" sz="1800" spc="-10" dirty="0">
                <a:latin typeface="+mj-lt"/>
                <a:cs typeface="Arial"/>
              </a:rPr>
              <a:t> i</a:t>
            </a:r>
            <a:r>
              <a:rPr lang="en-US" sz="1800" dirty="0">
                <a:latin typeface="+mj-lt"/>
                <a:cs typeface="Arial"/>
              </a:rPr>
              <a:t>nteracts</a:t>
            </a:r>
            <a:r>
              <a:rPr lang="en-US" sz="1800" spc="-40" dirty="0">
                <a:latin typeface="+mj-lt"/>
                <a:cs typeface="Arial"/>
              </a:rPr>
              <a:t> </a:t>
            </a:r>
            <a:r>
              <a:rPr lang="en-US" sz="1800" dirty="0">
                <a:latin typeface="+mj-lt"/>
                <a:cs typeface="Arial"/>
              </a:rPr>
              <a:t>with</a:t>
            </a:r>
            <a:r>
              <a:rPr lang="en-US" sz="1800" spc="-10" dirty="0">
                <a:latin typeface="+mj-lt"/>
                <a:cs typeface="Arial"/>
              </a:rPr>
              <a:t> </a:t>
            </a:r>
            <a:r>
              <a:rPr lang="en-US" sz="1800" dirty="0">
                <a:latin typeface="+mj-lt"/>
                <a:cs typeface="Arial"/>
              </a:rPr>
              <a:t>the tidal</a:t>
            </a:r>
            <a:r>
              <a:rPr lang="en-US" sz="1800" spc="-10" dirty="0">
                <a:latin typeface="+mj-lt"/>
                <a:cs typeface="Arial"/>
              </a:rPr>
              <a:t> </a:t>
            </a:r>
            <a:r>
              <a:rPr lang="en-US" sz="1800" dirty="0">
                <a:latin typeface="+mj-lt"/>
                <a:cs typeface="Arial"/>
              </a:rPr>
              <a:t>for</a:t>
            </a:r>
            <a:r>
              <a:rPr lang="en-US" sz="1800" spc="5" dirty="0">
                <a:latin typeface="+mj-lt"/>
                <a:cs typeface="Arial"/>
              </a:rPr>
              <a:t>c</a:t>
            </a:r>
            <a:r>
              <a:rPr lang="en-US" sz="1800" dirty="0">
                <a:latin typeface="+mj-lt"/>
                <a:cs typeface="Arial"/>
              </a:rPr>
              <a:t>es</a:t>
            </a:r>
            <a:r>
              <a:rPr lang="en-US" sz="1800" spc="-35" dirty="0">
                <a:latin typeface="+mj-lt"/>
                <a:cs typeface="Arial"/>
              </a:rPr>
              <a:t> </a:t>
            </a:r>
            <a:r>
              <a:rPr lang="en-US" sz="1800" dirty="0">
                <a:latin typeface="+mj-lt"/>
                <a:cs typeface="Arial"/>
              </a:rPr>
              <a:t>that</a:t>
            </a:r>
            <a:r>
              <a:rPr lang="en-US" sz="1800" spc="-25" dirty="0">
                <a:latin typeface="+mj-lt"/>
                <a:cs typeface="Arial"/>
              </a:rPr>
              <a:t> </a:t>
            </a:r>
            <a:r>
              <a:rPr lang="en-US" sz="1800" dirty="0">
                <a:latin typeface="+mj-lt"/>
                <a:cs typeface="Arial"/>
              </a:rPr>
              <a:t>are</a:t>
            </a:r>
            <a:r>
              <a:rPr lang="en-US" sz="1800" spc="-30" dirty="0">
                <a:latin typeface="+mj-lt"/>
                <a:cs typeface="Arial"/>
              </a:rPr>
              <a:t> </a:t>
            </a:r>
            <a:r>
              <a:rPr lang="en-US" sz="1800" dirty="0">
                <a:latin typeface="+mj-lt"/>
                <a:cs typeface="Arial"/>
              </a:rPr>
              <a:t>dominant.</a:t>
            </a:r>
          </a:p>
          <a:p>
            <a:pPr algn="l" rtl="0">
              <a:lnSpc>
                <a:spcPts val="2400"/>
              </a:lnSpc>
            </a:pPr>
            <a:endParaRPr lang="en-US" sz="1800" dirty="0">
              <a:latin typeface="+mj-lt"/>
            </a:endParaRPr>
          </a:p>
          <a:p>
            <a:pPr marL="12700" algn="l" rtl="0"/>
            <a:r>
              <a:rPr lang="en-US" sz="1800" dirty="0">
                <a:latin typeface="+mj-lt"/>
                <a:cs typeface="Arial"/>
              </a:rPr>
              <a:t>Thr</a:t>
            </a:r>
            <a:r>
              <a:rPr lang="en-US" sz="1800" spc="5" dirty="0">
                <a:latin typeface="+mj-lt"/>
                <a:cs typeface="Arial"/>
              </a:rPr>
              <a:t>e</a:t>
            </a:r>
            <a:r>
              <a:rPr lang="en-US" sz="1800" dirty="0">
                <a:latin typeface="+mj-lt"/>
                <a:cs typeface="Arial"/>
              </a:rPr>
              <a:t>e</a:t>
            </a:r>
            <a:r>
              <a:rPr lang="en-US" sz="1800" spc="-30" dirty="0">
                <a:latin typeface="+mj-lt"/>
                <a:cs typeface="Arial"/>
              </a:rPr>
              <a:t> </a:t>
            </a:r>
            <a:r>
              <a:rPr lang="en-US" sz="1800" dirty="0">
                <a:latin typeface="+mj-lt"/>
                <a:cs typeface="Arial"/>
              </a:rPr>
              <a:t>areas</a:t>
            </a:r>
            <a:r>
              <a:rPr lang="en-US" sz="1800" spc="-25" dirty="0">
                <a:latin typeface="+mj-lt"/>
                <a:cs typeface="Arial"/>
              </a:rPr>
              <a:t> </a:t>
            </a:r>
            <a:r>
              <a:rPr lang="en-US" sz="1800" dirty="0">
                <a:latin typeface="+mj-lt"/>
                <a:cs typeface="Arial"/>
              </a:rPr>
              <a:t>of</a:t>
            </a:r>
            <a:r>
              <a:rPr lang="en-US" sz="1800" spc="-20" dirty="0">
                <a:latin typeface="+mj-lt"/>
                <a:cs typeface="Arial"/>
              </a:rPr>
              <a:t> </a:t>
            </a:r>
            <a:r>
              <a:rPr lang="en-US" sz="1800" dirty="0">
                <a:latin typeface="+mj-lt"/>
                <a:cs typeface="Arial"/>
              </a:rPr>
              <a:t>dep</a:t>
            </a:r>
            <a:r>
              <a:rPr lang="en-US" sz="1800" spc="5" dirty="0">
                <a:latin typeface="+mj-lt"/>
                <a:cs typeface="Arial"/>
              </a:rPr>
              <a:t>o</a:t>
            </a:r>
            <a:r>
              <a:rPr lang="en-US" sz="1800" dirty="0">
                <a:latin typeface="+mj-lt"/>
                <a:cs typeface="Arial"/>
              </a:rPr>
              <a:t>sition</a:t>
            </a:r>
            <a:r>
              <a:rPr lang="en-US" sz="1800" spc="-25" dirty="0">
                <a:latin typeface="+mj-lt"/>
                <a:cs typeface="Arial"/>
              </a:rPr>
              <a:t> </a:t>
            </a:r>
            <a:r>
              <a:rPr lang="en-US" sz="1800" dirty="0">
                <a:latin typeface="+mj-lt"/>
                <a:cs typeface="Arial"/>
              </a:rPr>
              <a:t>c</a:t>
            </a:r>
            <a:r>
              <a:rPr lang="en-US" sz="1800" spc="5" dirty="0">
                <a:latin typeface="+mj-lt"/>
                <a:cs typeface="Arial"/>
              </a:rPr>
              <a:t>a</a:t>
            </a:r>
            <a:r>
              <a:rPr lang="en-US" sz="1800" dirty="0">
                <a:latin typeface="+mj-lt"/>
                <a:cs typeface="Arial"/>
              </a:rPr>
              <a:t>n</a:t>
            </a:r>
            <a:r>
              <a:rPr lang="en-US" sz="1800" spc="-15" dirty="0">
                <a:latin typeface="+mj-lt"/>
                <a:cs typeface="Arial"/>
              </a:rPr>
              <a:t> </a:t>
            </a:r>
            <a:r>
              <a:rPr lang="en-US" sz="1800" dirty="0">
                <a:latin typeface="+mj-lt"/>
                <a:cs typeface="Arial"/>
              </a:rPr>
              <a:t>be</a:t>
            </a:r>
            <a:r>
              <a:rPr lang="en-US" sz="1800" spc="-15" dirty="0">
                <a:latin typeface="+mj-lt"/>
                <a:cs typeface="Arial"/>
              </a:rPr>
              <a:t> </a:t>
            </a:r>
            <a:r>
              <a:rPr lang="en-US" sz="1800" dirty="0">
                <a:latin typeface="+mj-lt"/>
                <a:cs typeface="Arial"/>
              </a:rPr>
              <a:t>identi</a:t>
            </a:r>
            <a:r>
              <a:rPr lang="en-US" sz="1800" spc="-10" dirty="0">
                <a:latin typeface="+mj-lt"/>
                <a:cs typeface="Arial"/>
              </a:rPr>
              <a:t>f</a:t>
            </a:r>
            <a:r>
              <a:rPr lang="en-US" sz="1800" dirty="0">
                <a:latin typeface="+mj-lt"/>
                <a:cs typeface="Arial"/>
              </a:rPr>
              <a:t>ied:</a:t>
            </a:r>
          </a:p>
          <a:p>
            <a:pPr marL="166370" indent="-153670" algn="l" rtl="0">
              <a:buFont typeface="Arial"/>
              <a:buChar char="-"/>
              <a:tabLst>
                <a:tab pos="167005" algn="l"/>
              </a:tabLst>
            </a:pPr>
            <a:r>
              <a:rPr lang="en-US" sz="1800" dirty="0">
                <a:latin typeface="+mj-lt"/>
                <a:cs typeface="Arial"/>
              </a:rPr>
              <a:t>tidal</a:t>
            </a:r>
            <a:r>
              <a:rPr lang="en-US" sz="1800" spc="-10" dirty="0">
                <a:latin typeface="+mj-lt"/>
                <a:cs typeface="Arial"/>
              </a:rPr>
              <a:t> </a:t>
            </a:r>
            <a:r>
              <a:rPr lang="en-US" sz="1800" dirty="0">
                <a:latin typeface="+mj-lt"/>
                <a:cs typeface="Arial"/>
              </a:rPr>
              <a:t>c</a:t>
            </a:r>
            <a:r>
              <a:rPr lang="en-US" sz="1800" spc="5" dirty="0">
                <a:latin typeface="+mj-lt"/>
                <a:cs typeface="Arial"/>
              </a:rPr>
              <a:t>h</a:t>
            </a:r>
            <a:r>
              <a:rPr lang="en-US" sz="1800" dirty="0">
                <a:latin typeface="+mj-lt"/>
                <a:cs typeface="Arial"/>
              </a:rPr>
              <a:t>ann</a:t>
            </a:r>
            <a:r>
              <a:rPr lang="en-US" sz="1800" spc="5" dirty="0">
                <a:latin typeface="+mj-lt"/>
                <a:cs typeface="Arial"/>
              </a:rPr>
              <a:t>e</a:t>
            </a:r>
            <a:r>
              <a:rPr lang="en-US" sz="1800" dirty="0">
                <a:latin typeface="+mj-lt"/>
                <a:cs typeface="Arial"/>
              </a:rPr>
              <a:t>l</a:t>
            </a:r>
            <a:r>
              <a:rPr lang="en-US" sz="1800" spc="-30" dirty="0">
                <a:latin typeface="+mj-lt"/>
                <a:cs typeface="Arial"/>
              </a:rPr>
              <a:t> </a:t>
            </a:r>
            <a:r>
              <a:rPr lang="en-US" sz="1800" dirty="0">
                <a:latin typeface="+mj-lt"/>
                <a:cs typeface="Arial"/>
              </a:rPr>
              <a:t>dep</a:t>
            </a:r>
            <a:r>
              <a:rPr lang="en-US" sz="1800" spc="5" dirty="0">
                <a:latin typeface="+mj-lt"/>
                <a:cs typeface="Arial"/>
              </a:rPr>
              <a:t>o</a:t>
            </a:r>
            <a:r>
              <a:rPr lang="en-US" sz="1800" dirty="0">
                <a:latin typeface="+mj-lt"/>
                <a:cs typeface="Arial"/>
              </a:rPr>
              <a:t>sits,</a:t>
            </a:r>
          </a:p>
          <a:p>
            <a:pPr marL="166370" indent="-153670" algn="l" rtl="0">
              <a:buFont typeface="Arial"/>
              <a:buChar char="-"/>
              <a:tabLst>
                <a:tab pos="167005" algn="l"/>
              </a:tabLst>
            </a:pPr>
            <a:r>
              <a:rPr lang="en-US" sz="1800" dirty="0">
                <a:latin typeface="+mj-lt"/>
                <a:cs typeface="Arial"/>
              </a:rPr>
              <a:t>t</a:t>
            </a:r>
            <a:r>
              <a:rPr lang="en-US" sz="1800" spc="-10" dirty="0">
                <a:latin typeface="+mj-lt"/>
                <a:cs typeface="Arial"/>
              </a:rPr>
              <a:t>i</a:t>
            </a:r>
            <a:r>
              <a:rPr lang="en-US" sz="1800" dirty="0">
                <a:latin typeface="+mj-lt"/>
                <a:cs typeface="Arial"/>
              </a:rPr>
              <a:t>dal</a:t>
            </a:r>
            <a:r>
              <a:rPr lang="en-US" sz="1800" spc="-5" dirty="0">
                <a:latin typeface="+mj-lt"/>
                <a:cs typeface="Arial"/>
              </a:rPr>
              <a:t> </a:t>
            </a:r>
            <a:r>
              <a:rPr lang="en-US" sz="1800" dirty="0">
                <a:latin typeface="+mj-lt"/>
                <a:cs typeface="Arial"/>
              </a:rPr>
              <a:t>f</a:t>
            </a:r>
            <a:r>
              <a:rPr lang="en-US" sz="1800" spc="-10" dirty="0">
                <a:latin typeface="+mj-lt"/>
                <a:cs typeface="Arial"/>
              </a:rPr>
              <a:t>l</a:t>
            </a:r>
            <a:r>
              <a:rPr lang="en-US" sz="1800" dirty="0">
                <a:latin typeface="+mj-lt"/>
                <a:cs typeface="Arial"/>
              </a:rPr>
              <a:t>ats</a:t>
            </a:r>
          </a:p>
          <a:p>
            <a:pPr marL="166370" indent="-153670" algn="l" rtl="0">
              <a:buFont typeface="Arial"/>
              <a:buChar char="-"/>
              <a:tabLst>
                <a:tab pos="167005" algn="l"/>
              </a:tabLst>
            </a:pPr>
            <a:r>
              <a:rPr lang="en-US" sz="1800" dirty="0">
                <a:latin typeface="+mj-lt"/>
                <a:cs typeface="Arial"/>
              </a:rPr>
              <a:t>Tidal sand bars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n-lt"/>
                <a:cs typeface="Arial" pitchFamily="34" charset="0"/>
              </a:rPr>
              <a:t/>
            </a:r>
            <a:br>
              <a:rPr lang="en-US" sz="3200" dirty="0">
                <a:latin typeface="+mn-lt"/>
                <a:cs typeface="Arial" pitchFamily="34" charset="0"/>
              </a:rPr>
            </a:br>
            <a:r>
              <a:rPr lang="en-US" sz="3200" dirty="0">
                <a:latin typeface="+mn-lt"/>
                <a:cs typeface="Arial" pitchFamily="34" charset="0"/>
              </a:rPr>
              <a:t>Tide-dominated estuaries</a:t>
            </a:r>
            <a:r>
              <a:rPr lang="en-US" sz="3200" dirty="0"/>
              <a:t>	</a:t>
            </a:r>
            <a:br>
              <a:rPr lang="en-US" sz="3200" dirty="0"/>
            </a:br>
            <a:endParaRPr lang="ar-EG" sz="3200" dirty="0">
              <a:latin typeface="+mn-lt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DSRG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xmlns="" id="{D75FA578-5019-4A06-8F5D-CF4FBDB09AB5}"/>
              </a:ext>
            </a:extLst>
          </p:cNvPr>
          <p:cNvSpPr/>
          <p:nvPr/>
        </p:nvSpPr>
        <p:spPr>
          <a:xfrm>
            <a:off x="5231904" y="4149080"/>
            <a:ext cx="6581188" cy="2232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8607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n-lt"/>
                <a:cs typeface="Arial" pitchFamily="34" charset="0"/>
              </a:rPr>
              <a:t/>
            </a:r>
            <a:br>
              <a:rPr lang="en-US" sz="3200" dirty="0">
                <a:latin typeface="+mn-lt"/>
                <a:cs typeface="Arial" pitchFamily="34" charset="0"/>
              </a:rPr>
            </a:br>
            <a:r>
              <a:rPr lang="en-US" sz="3200" dirty="0">
                <a:latin typeface="+mn-lt"/>
                <a:cs typeface="Arial" pitchFamily="34" charset="0"/>
              </a:rPr>
              <a:t>Tide-dominated estuaries</a:t>
            </a:r>
            <a:r>
              <a:rPr lang="en-US" sz="3200" dirty="0"/>
              <a:t>	</a:t>
            </a:r>
            <a:br>
              <a:rPr lang="en-US" sz="3200" dirty="0"/>
            </a:br>
            <a:endParaRPr lang="ar-EG" sz="3200" dirty="0">
              <a:latin typeface="+mn-lt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DSRG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xmlns="" id="{D75FA578-5019-4A06-8F5D-CF4FBDB09AB5}"/>
              </a:ext>
            </a:extLst>
          </p:cNvPr>
          <p:cNvSpPr/>
          <p:nvPr/>
        </p:nvSpPr>
        <p:spPr>
          <a:xfrm>
            <a:off x="5879976" y="4149080"/>
            <a:ext cx="5904656" cy="2276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356E31C-66FE-40A0-8722-379D584E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990600"/>
            <a:ext cx="8991600" cy="5318720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1800" b="1" spc="-4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idal</a:t>
            </a:r>
            <a:r>
              <a:rPr lang="en-US" sz="18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channels</a:t>
            </a:r>
            <a:endParaRPr lang="en-US" sz="18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 algn="l" rtl="0"/>
            <a:r>
              <a:rPr lang="en-US" sz="1800" dirty="0">
                <a:latin typeface="Arial"/>
                <a:cs typeface="Arial"/>
              </a:rPr>
              <a:t>In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inner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pa</a:t>
            </a:r>
            <a:r>
              <a:rPr lang="en-US" sz="1800" spc="5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t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of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e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tuary where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river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</a:t>
            </a:r>
            <a:r>
              <a:rPr lang="en-US" sz="1800" spc="5" dirty="0">
                <a:latin typeface="Arial"/>
                <a:cs typeface="Arial"/>
              </a:rPr>
              <a:t>h</a:t>
            </a:r>
            <a:r>
              <a:rPr lang="en-US" sz="1800" dirty="0">
                <a:latin typeface="Arial"/>
                <a:cs typeface="Arial"/>
              </a:rPr>
              <a:t>ann</a:t>
            </a:r>
            <a:r>
              <a:rPr lang="en-US" sz="1800" spc="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l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is influenced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by</a:t>
            </a:r>
          </a:p>
          <a:p>
            <a:pPr marL="12700" algn="l" rtl="0"/>
            <a:r>
              <a:rPr lang="en-US" sz="1800" dirty="0">
                <a:latin typeface="Arial"/>
                <a:cs typeface="Arial"/>
              </a:rPr>
              <a:t>t</a:t>
            </a:r>
            <a:r>
              <a:rPr lang="en-US" sz="1800" spc="-10" dirty="0">
                <a:latin typeface="Arial"/>
                <a:cs typeface="Arial"/>
              </a:rPr>
              <a:t>i</a:t>
            </a:r>
            <a:r>
              <a:rPr lang="en-US" sz="1800" dirty="0">
                <a:latin typeface="Arial"/>
                <a:cs typeface="Arial"/>
              </a:rPr>
              <a:t>dal</a:t>
            </a:r>
            <a:r>
              <a:rPr lang="en-US" sz="1800" spc="-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pro</a:t>
            </a:r>
            <a:r>
              <a:rPr lang="en-US" sz="1800" spc="5" dirty="0">
                <a:latin typeface="Arial"/>
                <a:cs typeface="Arial"/>
              </a:rPr>
              <a:t>c</a:t>
            </a:r>
            <a:r>
              <a:rPr lang="en-US" sz="1800" dirty="0">
                <a:latin typeface="Arial"/>
                <a:cs typeface="Arial"/>
              </a:rPr>
              <a:t>esse</a:t>
            </a:r>
            <a:r>
              <a:rPr lang="en-US" sz="1800" spc="-10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,</a:t>
            </a:r>
            <a:r>
              <a:rPr lang="en-US" sz="1800" spc="-5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lo</a:t>
            </a:r>
            <a:r>
              <a:rPr lang="en-US" sz="1800" spc="5" dirty="0">
                <a:latin typeface="Arial"/>
                <a:cs typeface="Arial"/>
              </a:rPr>
              <a:t>w</a:t>
            </a:r>
            <a:r>
              <a:rPr lang="en-US" sz="1800" dirty="0">
                <a:latin typeface="Arial"/>
                <a:cs typeface="Arial"/>
              </a:rPr>
              <a:t>-gradient</a:t>
            </a:r>
            <a:r>
              <a:rPr lang="en-US" sz="1800" spc="-4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channel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commonly ado</a:t>
            </a:r>
            <a:r>
              <a:rPr lang="en-US" sz="1800" spc="5" dirty="0">
                <a:latin typeface="Arial"/>
                <a:cs typeface="Arial"/>
              </a:rPr>
              <a:t>p</a:t>
            </a:r>
            <a:r>
              <a:rPr lang="en-US" sz="1800" dirty="0">
                <a:latin typeface="Arial"/>
                <a:cs typeface="Arial"/>
              </a:rPr>
              <a:t>ts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meand</a:t>
            </a:r>
            <a:r>
              <a:rPr lang="en-US" sz="1800" spc="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ring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form.</a:t>
            </a:r>
            <a:endParaRPr lang="en-US" sz="2000" dirty="0"/>
          </a:p>
          <a:p>
            <a:pPr marL="12700" marR="52069" algn="l" rtl="0"/>
            <a:r>
              <a:rPr lang="en-US" sz="1800" dirty="0">
                <a:latin typeface="Arial"/>
                <a:cs typeface="Arial"/>
              </a:rPr>
              <a:t>Point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bars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form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on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inner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ban</a:t>
            </a:r>
            <a:r>
              <a:rPr lang="en-US" sz="1800" spc="10" dirty="0">
                <a:latin typeface="Arial"/>
                <a:cs typeface="Arial"/>
              </a:rPr>
              <a:t>k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of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meand</a:t>
            </a:r>
            <a:r>
              <a:rPr lang="en-US" sz="1800" spc="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r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ben</a:t>
            </a:r>
            <a:r>
              <a:rPr lang="en-US" sz="1800" spc="5" dirty="0">
                <a:latin typeface="Arial"/>
                <a:cs typeface="Arial"/>
              </a:rPr>
              <a:t>d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in </a:t>
            </a:r>
            <a:r>
              <a:rPr lang="en-US" sz="1800" spc="-10" dirty="0">
                <a:latin typeface="Arial"/>
                <a:cs typeface="Arial"/>
              </a:rPr>
              <a:t>t</a:t>
            </a:r>
            <a:r>
              <a:rPr lang="en-US" sz="1800" dirty="0">
                <a:latin typeface="Arial"/>
                <a:cs typeface="Arial"/>
              </a:rPr>
              <a:t>he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5" dirty="0">
                <a:latin typeface="Arial"/>
                <a:cs typeface="Arial"/>
              </a:rPr>
              <a:t>a</a:t>
            </a:r>
            <a:r>
              <a:rPr lang="en-US" sz="1800" dirty="0">
                <a:latin typeface="Arial"/>
                <a:cs typeface="Arial"/>
              </a:rPr>
              <a:t>me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way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as pu</a:t>
            </a:r>
            <a:r>
              <a:rPr lang="en-US" sz="1800" spc="5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ely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flu</a:t>
            </a:r>
            <a:r>
              <a:rPr lang="en-US" sz="1800" spc="-10" dirty="0">
                <a:latin typeface="Arial"/>
                <a:cs typeface="Arial"/>
              </a:rPr>
              <a:t>v</a:t>
            </a:r>
            <a:r>
              <a:rPr lang="en-US" sz="1800" dirty="0">
                <a:latin typeface="Arial"/>
                <a:cs typeface="Arial"/>
              </a:rPr>
              <a:t>ial</a:t>
            </a:r>
            <a:r>
              <a:rPr lang="en-US" sz="1800" spc="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system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,</a:t>
            </a:r>
            <a:r>
              <a:rPr lang="en-US" sz="1800" spc="-4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but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tidal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e</a:t>
            </a:r>
            <a:r>
              <a:rPr lang="en-US" sz="1800" spc="-40" dirty="0">
                <a:latin typeface="Arial"/>
                <a:cs typeface="Arial"/>
              </a:rPr>
              <a:t>f</a:t>
            </a:r>
            <a:r>
              <a:rPr lang="en-US" sz="1800" dirty="0">
                <a:latin typeface="Arial"/>
                <a:cs typeface="Arial"/>
              </a:rPr>
              <a:t>fects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mean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that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there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are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</a:t>
            </a:r>
            <a:r>
              <a:rPr lang="en-US" sz="1800" spc="5" dirty="0">
                <a:latin typeface="Arial"/>
                <a:cs typeface="Arial"/>
              </a:rPr>
              <a:t>o</a:t>
            </a:r>
            <a:r>
              <a:rPr lang="en-US" sz="1800" dirty="0">
                <a:latin typeface="Arial"/>
                <a:cs typeface="Arial"/>
              </a:rPr>
              <a:t>n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ide</a:t>
            </a:r>
            <a:r>
              <a:rPr lang="en-US" sz="1800" spc="5" dirty="0">
                <a:latin typeface="Arial"/>
                <a:cs typeface="Arial"/>
              </a:rPr>
              <a:t>r</a:t>
            </a:r>
            <a:r>
              <a:rPr lang="en-US" sz="1800" spc="-10" dirty="0">
                <a:latin typeface="Arial"/>
                <a:cs typeface="Arial"/>
              </a:rPr>
              <a:t>a</a:t>
            </a:r>
            <a:r>
              <a:rPr lang="en-US" sz="1800" dirty="0">
                <a:latin typeface="Arial"/>
                <a:cs typeface="Arial"/>
              </a:rPr>
              <a:t>ble fluctuations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in </a:t>
            </a:r>
            <a:r>
              <a:rPr lang="en-US" sz="1800" spc="-10" dirty="0">
                <a:latin typeface="Arial"/>
                <a:cs typeface="Arial"/>
              </a:rPr>
              <a:t>t</a:t>
            </a:r>
            <a:r>
              <a:rPr lang="en-US" sz="1800" dirty="0">
                <a:latin typeface="Arial"/>
                <a:cs typeface="Arial"/>
              </a:rPr>
              <a:t>he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str</a:t>
            </a:r>
            <a:r>
              <a:rPr lang="en-US" sz="1800" spc="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ngth</a:t>
            </a:r>
            <a:r>
              <a:rPr lang="en-US" sz="1800" spc="-4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of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flow during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di</a:t>
            </a:r>
            <a:r>
              <a:rPr lang="en-US" sz="1800" spc="-40" dirty="0">
                <a:latin typeface="Arial"/>
                <a:cs typeface="Arial"/>
              </a:rPr>
              <a:t>f</a:t>
            </a:r>
            <a:r>
              <a:rPr lang="en-US" sz="1800" dirty="0">
                <a:latin typeface="Arial"/>
                <a:cs typeface="Arial"/>
              </a:rPr>
              <a:t>ferent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stages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of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tidal cycle: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when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str</a:t>
            </a:r>
            <a:r>
              <a:rPr lang="en-US" sz="1800" spc="5" dirty="0">
                <a:latin typeface="Arial"/>
                <a:cs typeface="Arial"/>
              </a:rPr>
              <a:t>o</a:t>
            </a:r>
            <a:r>
              <a:rPr lang="en-US" sz="1800" dirty="0">
                <a:latin typeface="Arial"/>
                <a:cs typeface="Arial"/>
              </a:rPr>
              <a:t>ng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ebb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tide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and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river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</a:t>
            </a:r>
            <a:r>
              <a:rPr lang="en-US" sz="1800" spc="5" dirty="0">
                <a:latin typeface="Arial"/>
                <a:cs typeface="Arial"/>
              </a:rPr>
              <a:t>c</a:t>
            </a:r>
            <a:r>
              <a:rPr lang="en-US" sz="1800" dirty="0">
                <a:latin typeface="Arial"/>
                <a:cs typeface="Arial"/>
              </a:rPr>
              <a:t>t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togethe</a:t>
            </a:r>
            <a:r>
              <a:rPr lang="en-US" sz="1800" spc="-105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,</a:t>
            </a:r>
            <a:r>
              <a:rPr lang="en-US" sz="1800" spc="-4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</a:t>
            </a:r>
            <a:r>
              <a:rPr lang="en-US" sz="1800" spc="5" dirty="0">
                <a:latin typeface="Arial"/>
                <a:cs typeface="Arial"/>
              </a:rPr>
              <a:t>o</a:t>
            </a:r>
            <a:r>
              <a:rPr lang="en-US" sz="1800" dirty="0">
                <a:latin typeface="Arial"/>
                <a:cs typeface="Arial"/>
              </a:rPr>
              <a:t>mbined c</a:t>
            </a:r>
            <a:r>
              <a:rPr lang="en-US" sz="1800" spc="5" dirty="0">
                <a:latin typeface="Arial"/>
                <a:cs typeface="Arial"/>
              </a:rPr>
              <a:t>u</a:t>
            </a:r>
            <a:r>
              <a:rPr lang="en-US" sz="1800" dirty="0">
                <a:latin typeface="Arial"/>
                <a:cs typeface="Arial"/>
              </a:rPr>
              <a:t>r</a:t>
            </a:r>
            <a:r>
              <a:rPr lang="en-US" sz="1800" spc="5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ent</a:t>
            </a:r>
            <a:r>
              <a:rPr lang="en-US" sz="1800" spc="-4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may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tran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port</a:t>
            </a:r>
            <a:r>
              <a:rPr lang="en-US" sz="1800" spc="-5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5" dirty="0">
                <a:latin typeface="Arial"/>
                <a:cs typeface="Arial"/>
              </a:rPr>
              <a:t>a</a:t>
            </a:r>
            <a:r>
              <a:rPr lang="en-US" sz="1800" dirty="0">
                <a:latin typeface="Arial"/>
                <a:cs typeface="Arial"/>
              </a:rPr>
              <a:t>nd,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but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 strong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flood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tide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may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</a:t>
            </a:r>
            <a:r>
              <a:rPr lang="en-US" sz="1800" spc="5" dirty="0">
                <a:latin typeface="Arial"/>
                <a:cs typeface="Arial"/>
              </a:rPr>
              <a:t>o</a:t>
            </a:r>
            <a:r>
              <a:rPr lang="en-US" sz="1800" dirty="0">
                <a:latin typeface="Arial"/>
                <a:cs typeface="Arial"/>
              </a:rPr>
              <a:t>mpletely c</a:t>
            </a:r>
            <a:r>
              <a:rPr lang="en-US" sz="1800" spc="5" dirty="0">
                <a:latin typeface="Arial"/>
                <a:cs typeface="Arial"/>
              </a:rPr>
              <a:t>o</a:t>
            </a:r>
            <a:r>
              <a:rPr lang="en-US" sz="1800" dirty="0">
                <a:latin typeface="Arial"/>
                <a:cs typeface="Arial"/>
              </a:rPr>
              <a:t>unteract</a:t>
            </a:r>
            <a:r>
              <a:rPr lang="en-US" sz="1800" spc="-5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river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flo</a:t>
            </a:r>
            <a:r>
              <a:rPr lang="en-US" sz="1800" spc="-110" dirty="0">
                <a:latin typeface="Arial"/>
                <a:cs typeface="Arial"/>
              </a:rPr>
              <a:t>w</a:t>
            </a:r>
            <a:r>
              <a:rPr lang="en-US" sz="1800" dirty="0">
                <a:latin typeface="Arial"/>
                <a:cs typeface="Arial"/>
              </a:rPr>
              <a:t>,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res</a:t>
            </a:r>
            <a:r>
              <a:rPr lang="en-US" sz="1800" spc="5" dirty="0">
                <a:latin typeface="Arial"/>
                <a:cs typeface="Arial"/>
              </a:rPr>
              <a:t>u</a:t>
            </a:r>
            <a:r>
              <a:rPr lang="en-US" sz="1800" dirty="0">
                <a:latin typeface="Arial"/>
                <a:cs typeface="Arial"/>
              </a:rPr>
              <a:t>lt</a:t>
            </a:r>
            <a:r>
              <a:rPr lang="en-US" sz="1800" spc="-10" dirty="0">
                <a:latin typeface="Arial"/>
                <a:cs typeface="Arial"/>
              </a:rPr>
              <a:t>i</a:t>
            </a:r>
            <a:r>
              <a:rPr lang="en-US" sz="1800" dirty="0">
                <a:latin typeface="Arial"/>
                <a:cs typeface="Arial"/>
              </a:rPr>
              <a:t>ng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in standing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wate</a:t>
            </a:r>
            <a:r>
              <a:rPr lang="en-US" sz="1800" spc="-110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,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which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allows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dep</a:t>
            </a:r>
            <a:r>
              <a:rPr lang="en-US" sz="1800" spc="5" dirty="0">
                <a:latin typeface="Arial"/>
                <a:cs typeface="Arial"/>
              </a:rPr>
              <a:t>o</a:t>
            </a:r>
            <a:r>
              <a:rPr lang="en-US" sz="1800" dirty="0">
                <a:latin typeface="Arial"/>
                <a:cs typeface="Arial"/>
              </a:rPr>
              <a:t>sition from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5" dirty="0">
                <a:latin typeface="Arial"/>
                <a:cs typeface="Arial"/>
              </a:rPr>
              <a:t>u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5" dirty="0">
                <a:latin typeface="Arial"/>
                <a:cs typeface="Arial"/>
              </a:rPr>
              <a:t>p</a:t>
            </a:r>
            <a:r>
              <a:rPr lang="en-US" sz="1800" dirty="0">
                <a:latin typeface="Arial"/>
                <a:cs typeface="Arial"/>
              </a:rPr>
              <a:t>en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ion.</a:t>
            </a:r>
            <a:endParaRPr lang="en-US" sz="2000" dirty="0"/>
          </a:p>
          <a:p>
            <a:pPr marL="12700" algn="l" rtl="0"/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dep</a:t>
            </a:r>
            <a:r>
              <a:rPr lang="en-US" sz="1800" spc="5" dirty="0">
                <a:latin typeface="Arial"/>
                <a:cs typeface="Arial"/>
              </a:rPr>
              <a:t>o</a:t>
            </a:r>
            <a:r>
              <a:rPr lang="en-US" sz="1800" dirty="0">
                <a:latin typeface="Arial"/>
                <a:cs typeface="Arial"/>
              </a:rPr>
              <a:t>sits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in </a:t>
            </a:r>
            <a:r>
              <a:rPr lang="en-US" sz="1800" spc="-10" dirty="0">
                <a:latin typeface="Arial"/>
                <a:cs typeface="Arial"/>
              </a:rPr>
              <a:t>t</a:t>
            </a:r>
            <a:r>
              <a:rPr lang="en-US" sz="1800" dirty="0">
                <a:latin typeface="Arial"/>
                <a:cs typeface="Arial"/>
              </a:rPr>
              <a:t>he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point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bar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are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therefore</a:t>
            </a:r>
            <a:r>
              <a:rPr lang="en-US" sz="1800" spc="-4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heteroli</a:t>
            </a:r>
            <a:r>
              <a:rPr lang="en-US" sz="1800" spc="-10" dirty="0">
                <a:latin typeface="Arial"/>
                <a:cs typeface="Arial"/>
              </a:rPr>
              <a:t>t</a:t>
            </a:r>
            <a:r>
              <a:rPr lang="en-US" sz="1800" dirty="0">
                <a:latin typeface="Arial"/>
                <a:cs typeface="Arial"/>
              </a:rPr>
              <a:t>hic,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that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is,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they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con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ist</a:t>
            </a:r>
            <a:r>
              <a:rPr lang="en-US" sz="1800" spc="-4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of more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than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one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grain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si</a:t>
            </a:r>
            <a:r>
              <a:rPr lang="en-US" sz="1800" spc="10" dirty="0">
                <a:latin typeface="Arial"/>
                <a:cs typeface="Arial"/>
              </a:rPr>
              <a:t>z</a:t>
            </a:r>
            <a:r>
              <a:rPr lang="en-US" sz="1800" dirty="0">
                <a:latin typeface="Arial"/>
                <a:cs typeface="Arial"/>
              </a:rPr>
              <a:t>e,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in </a:t>
            </a:r>
            <a:r>
              <a:rPr lang="en-US" sz="1800" spc="-10" dirty="0">
                <a:latin typeface="Arial"/>
                <a:cs typeface="Arial"/>
              </a:rPr>
              <a:t>t</a:t>
            </a:r>
            <a:r>
              <a:rPr lang="en-US" sz="1800" dirty="0">
                <a:latin typeface="Arial"/>
                <a:cs typeface="Arial"/>
              </a:rPr>
              <a:t>his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</a:t>
            </a:r>
            <a:r>
              <a:rPr lang="en-US" sz="1800" spc="5" dirty="0">
                <a:latin typeface="Arial"/>
                <a:cs typeface="Arial"/>
              </a:rPr>
              <a:t>a</a:t>
            </a:r>
            <a:r>
              <a:rPr lang="en-US" sz="1800" dirty="0">
                <a:latin typeface="Arial"/>
                <a:cs typeface="Arial"/>
              </a:rPr>
              <a:t>se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alternating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layers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of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5" dirty="0">
                <a:latin typeface="Arial"/>
                <a:cs typeface="Arial"/>
              </a:rPr>
              <a:t>a</a:t>
            </a:r>
            <a:r>
              <a:rPr lang="en-US" sz="1800" dirty="0">
                <a:latin typeface="Arial"/>
                <a:cs typeface="Arial"/>
              </a:rPr>
              <a:t>nd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and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mud</a:t>
            </a:r>
          </a:p>
          <a:p>
            <a:pPr marL="12700" algn="l" rtl="0"/>
            <a:endParaRPr lang="en-US" sz="1800" dirty="0">
              <a:latin typeface="Arial"/>
              <a:cs typeface="Arial"/>
            </a:endParaRPr>
          </a:p>
          <a:p>
            <a:pPr marL="166370" indent="-153670" algn="l" rtl="0">
              <a:buFont typeface="Arial"/>
              <a:buChar char="-"/>
              <a:tabLst>
                <a:tab pos="167005" algn="l"/>
              </a:tabLst>
            </a:pPr>
            <a:endParaRPr lang="en-US" sz="1800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4591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356E31C-66FE-40A0-8722-379D584E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990600"/>
            <a:ext cx="10566400" cy="5318720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1800" b="1" spc="-4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idal</a:t>
            </a:r>
            <a:r>
              <a:rPr lang="en-US" sz="18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flat</a:t>
            </a:r>
            <a:endParaRPr lang="en-US" sz="1800" dirty="0">
              <a:solidFill>
                <a:srgbClr val="FF0000"/>
              </a:solidFill>
              <a:latin typeface="Arial"/>
              <a:cs typeface="Arial"/>
            </a:endParaRPr>
          </a:p>
          <a:p>
            <a:pPr algn="l" rtl="0">
              <a:lnSpc>
                <a:spcPts val="2400"/>
              </a:lnSpc>
              <a:spcBef>
                <a:spcPts val="2"/>
              </a:spcBef>
            </a:pPr>
            <a:endParaRPr lang="en-US" sz="1800" dirty="0"/>
          </a:p>
          <a:p>
            <a:pPr marL="12700" algn="l" rtl="0"/>
            <a:r>
              <a:rPr lang="en-US" sz="1800" dirty="0">
                <a:latin typeface="Arial"/>
                <a:cs typeface="Arial"/>
              </a:rPr>
              <a:t>Adjace</a:t>
            </a:r>
            <a:r>
              <a:rPr lang="en-US" sz="1800" spc="5" dirty="0">
                <a:latin typeface="Arial"/>
                <a:cs typeface="Arial"/>
              </a:rPr>
              <a:t>n</a:t>
            </a:r>
            <a:r>
              <a:rPr lang="en-US" sz="1800" dirty="0">
                <a:latin typeface="Arial"/>
                <a:cs typeface="Arial"/>
              </a:rPr>
              <a:t>t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to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</a:t>
            </a:r>
            <a:r>
              <a:rPr lang="en-US" sz="1800" spc="5" dirty="0">
                <a:latin typeface="Arial"/>
                <a:cs typeface="Arial"/>
              </a:rPr>
              <a:t>h</a:t>
            </a:r>
            <a:r>
              <a:rPr lang="en-US" sz="1800" dirty="0">
                <a:latin typeface="Arial"/>
                <a:cs typeface="Arial"/>
              </a:rPr>
              <a:t>ann</a:t>
            </a:r>
            <a:r>
              <a:rPr lang="en-US" sz="1800" spc="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ls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and all</a:t>
            </a:r>
            <a:r>
              <a:rPr lang="en-US" sz="1800" spc="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along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sides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of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e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tuary</a:t>
            </a:r>
            <a:r>
              <a:rPr lang="en-US" sz="1800" spc="-4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there are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tidal flat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areas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that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are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variably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</a:t>
            </a:r>
            <a:r>
              <a:rPr lang="en-US" sz="1800" spc="5" dirty="0">
                <a:latin typeface="Arial"/>
                <a:cs typeface="Arial"/>
              </a:rPr>
              <a:t>o</a:t>
            </a:r>
            <a:r>
              <a:rPr lang="en-US" sz="1800" dirty="0">
                <a:latin typeface="Arial"/>
                <a:cs typeface="Arial"/>
              </a:rPr>
              <a:t>vered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with s</a:t>
            </a:r>
            <a:r>
              <a:rPr lang="en-US" sz="1800" spc="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awater</a:t>
            </a:r>
            <a:r>
              <a:rPr lang="en-US" sz="1800" spc="-4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at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high t</a:t>
            </a:r>
            <a:r>
              <a:rPr lang="en-US" sz="1800" spc="-10" dirty="0">
                <a:latin typeface="Arial"/>
                <a:cs typeface="Arial"/>
              </a:rPr>
              <a:t>i</a:t>
            </a:r>
            <a:r>
              <a:rPr lang="en-US" sz="1800" dirty="0">
                <a:latin typeface="Arial"/>
                <a:cs typeface="Arial"/>
              </a:rPr>
              <a:t>de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and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5" dirty="0">
                <a:latin typeface="Arial"/>
                <a:cs typeface="Arial"/>
              </a:rPr>
              <a:t>u</a:t>
            </a:r>
            <a:r>
              <a:rPr lang="en-US" sz="1800" dirty="0">
                <a:latin typeface="Arial"/>
                <a:cs typeface="Arial"/>
              </a:rPr>
              <a:t>bae</a:t>
            </a:r>
            <a:r>
              <a:rPr lang="en-US" sz="1800" spc="5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ially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expos</a:t>
            </a:r>
            <a:r>
              <a:rPr lang="en-US" sz="1800" spc="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d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at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low tide.</a:t>
            </a:r>
          </a:p>
          <a:p>
            <a:pPr algn="l" rtl="0">
              <a:lnSpc>
                <a:spcPts val="2400"/>
              </a:lnSpc>
              <a:spcBef>
                <a:spcPts val="2"/>
              </a:spcBef>
            </a:pPr>
            <a:endParaRPr lang="en-US" sz="1800" dirty="0"/>
          </a:p>
          <a:p>
            <a:pPr marL="12700" marR="6350" algn="l" rtl="0"/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e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are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</a:t>
            </a:r>
            <a:r>
              <a:rPr lang="en-US" sz="1800" spc="-15" dirty="0">
                <a:latin typeface="Arial"/>
                <a:cs typeface="Arial"/>
              </a:rPr>
              <a:t>y</a:t>
            </a:r>
            <a:r>
              <a:rPr lang="en-US" sz="1800" dirty="0">
                <a:latin typeface="Arial"/>
                <a:cs typeface="Arial"/>
              </a:rPr>
              <a:t>pically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vegeta</a:t>
            </a:r>
            <a:r>
              <a:rPr lang="en-US" sz="1800" spc="-10" dirty="0">
                <a:latin typeface="Arial"/>
                <a:cs typeface="Arial"/>
              </a:rPr>
              <a:t>t</a:t>
            </a:r>
            <a:r>
              <a:rPr lang="en-US" sz="1800" dirty="0">
                <a:latin typeface="Arial"/>
                <a:cs typeface="Arial"/>
              </a:rPr>
              <a:t>ed s</a:t>
            </a:r>
            <a:r>
              <a:rPr lang="en-US" sz="1800" spc="5" dirty="0">
                <a:latin typeface="Arial"/>
                <a:cs typeface="Arial"/>
              </a:rPr>
              <a:t>a</a:t>
            </a:r>
            <a:r>
              <a:rPr lang="en-US" sz="1800" dirty="0">
                <a:latin typeface="Arial"/>
                <a:cs typeface="Arial"/>
              </a:rPr>
              <a:t>lt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mar</a:t>
            </a:r>
            <a:r>
              <a:rPr lang="en-US" sz="1800" spc="10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h</a:t>
            </a:r>
            <a:r>
              <a:rPr lang="en-US" sz="1800" spc="-4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areas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</a:t>
            </a:r>
            <a:r>
              <a:rPr lang="en-US" sz="1800" spc="5" dirty="0">
                <a:latin typeface="Arial"/>
                <a:cs typeface="Arial"/>
              </a:rPr>
              <a:t>u</a:t>
            </a:r>
            <a:r>
              <a:rPr lang="en-US" sz="1800" dirty="0">
                <a:latin typeface="Arial"/>
                <a:cs typeface="Arial"/>
              </a:rPr>
              <a:t>t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by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tidal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</a:t>
            </a:r>
            <a:r>
              <a:rPr lang="en-US" sz="1800" spc="5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ee</a:t>
            </a:r>
            <a:r>
              <a:rPr lang="en-US" sz="1800" spc="5" dirty="0">
                <a:latin typeface="Arial"/>
                <a:cs typeface="Arial"/>
              </a:rPr>
              <a:t>k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that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</a:t>
            </a:r>
            <a:r>
              <a:rPr lang="en-US" sz="1800" spc="5" dirty="0">
                <a:latin typeface="Arial"/>
                <a:cs typeface="Arial"/>
              </a:rPr>
              <a:t>c</a:t>
            </a:r>
            <a:r>
              <a:rPr lang="en-US" sz="1800" dirty="0">
                <a:latin typeface="Arial"/>
                <a:cs typeface="Arial"/>
              </a:rPr>
              <a:t>t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as the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</a:t>
            </a:r>
            <a:r>
              <a:rPr lang="en-US" sz="1800" spc="5" dirty="0">
                <a:latin typeface="Arial"/>
                <a:cs typeface="Arial"/>
              </a:rPr>
              <a:t>o</a:t>
            </a:r>
            <a:r>
              <a:rPr lang="en-US" sz="1800" dirty="0">
                <a:latin typeface="Arial"/>
                <a:cs typeface="Arial"/>
              </a:rPr>
              <a:t>nduits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for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water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flow during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tidal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cycles.</a:t>
            </a:r>
          </a:p>
          <a:p>
            <a:pPr algn="l" rtl="0">
              <a:lnSpc>
                <a:spcPts val="2400"/>
              </a:lnSpc>
              <a:spcBef>
                <a:spcPts val="1"/>
              </a:spcBef>
            </a:pPr>
            <a:endParaRPr lang="en-US" sz="1800" dirty="0"/>
          </a:p>
          <a:p>
            <a:pPr marL="12700" algn="l" rtl="0"/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pro</a:t>
            </a:r>
            <a:r>
              <a:rPr lang="en-US" sz="1800" spc="5" dirty="0">
                <a:latin typeface="Arial"/>
                <a:cs typeface="Arial"/>
              </a:rPr>
              <a:t>c</a:t>
            </a:r>
            <a:r>
              <a:rPr lang="en-US" sz="1800" dirty="0">
                <a:latin typeface="Arial"/>
                <a:cs typeface="Arial"/>
              </a:rPr>
              <a:t>es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spc="-1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and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produ</a:t>
            </a:r>
            <a:r>
              <a:rPr lang="en-US" sz="1800" spc="5" dirty="0">
                <a:latin typeface="Arial"/>
                <a:cs typeface="Arial"/>
              </a:rPr>
              <a:t>c</a:t>
            </a:r>
            <a:r>
              <a:rPr lang="en-US" sz="1800" dirty="0">
                <a:latin typeface="Arial"/>
                <a:cs typeface="Arial"/>
              </a:rPr>
              <a:t>ts</a:t>
            </a:r>
            <a:r>
              <a:rPr lang="en-US" sz="1800" spc="-5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of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deposi</a:t>
            </a:r>
            <a:r>
              <a:rPr lang="en-US" sz="1800" spc="-10" dirty="0">
                <a:latin typeface="Arial"/>
                <a:cs typeface="Arial"/>
              </a:rPr>
              <a:t>t</a:t>
            </a:r>
            <a:r>
              <a:rPr lang="en-US" sz="1800" dirty="0">
                <a:latin typeface="Arial"/>
                <a:cs typeface="Arial"/>
              </a:rPr>
              <a:t>ion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in</a:t>
            </a:r>
            <a:r>
              <a:rPr lang="en-US" sz="1800" spc="-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these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set</a:t>
            </a:r>
            <a:r>
              <a:rPr lang="en-US" sz="1800" spc="-10" dirty="0">
                <a:latin typeface="Arial"/>
                <a:cs typeface="Arial"/>
              </a:rPr>
              <a:t>t</a:t>
            </a:r>
            <a:r>
              <a:rPr lang="en-US" sz="1800" dirty="0">
                <a:latin typeface="Arial"/>
                <a:cs typeface="Arial"/>
              </a:rPr>
              <a:t>ings</a:t>
            </a:r>
            <a:r>
              <a:rPr lang="en-US" sz="1800" spc="-4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are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same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as found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in</a:t>
            </a:r>
            <a:r>
              <a:rPr lang="en-US" sz="1800" spc="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macrotidal</a:t>
            </a:r>
            <a:r>
              <a:rPr lang="en-US" sz="1800" spc="-4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t</a:t>
            </a:r>
            <a:r>
              <a:rPr lang="en-US" sz="1800" spc="-10" dirty="0">
                <a:latin typeface="Arial"/>
                <a:cs typeface="Arial"/>
              </a:rPr>
              <a:t>t</a:t>
            </a:r>
            <a:r>
              <a:rPr lang="en-US" sz="1800" dirty="0">
                <a:latin typeface="Arial"/>
                <a:cs typeface="Arial"/>
              </a:rPr>
              <a:t>ing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.</a:t>
            </a:r>
          </a:p>
          <a:p>
            <a:pPr marL="12700" algn="l" rtl="0"/>
            <a:endParaRPr lang="en-US" sz="1800" dirty="0">
              <a:latin typeface="Arial"/>
              <a:cs typeface="Arial"/>
            </a:endParaRPr>
          </a:p>
          <a:p>
            <a:pPr marL="166370" indent="-153670" algn="l" rtl="0">
              <a:buFont typeface="Arial"/>
              <a:buChar char="-"/>
              <a:tabLst>
                <a:tab pos="167005" algn="l"/>
              </a:tabLst>
            </a:pPr>
            <a:endParaRPr lang="en-US" sz="1800" dirty="0">
              <a:latin typeface="+mj-lt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n-lt"/>
                <a:cs typeface="Arial" pitchFamily="34" charset="0"/>
              </a:rPr>
              <a:t/>
            </a:r>
            <a:br>
              <a:rPr lang="en-US" sz="3200" dirty="0">
                <a:latin typeface="+mn-lt"/>
                <a:cs typeface="Arial" pitchFamily="34" charset="0"/>
              </a:rPr>
            </a:br>
            <a:r>
              <a:rPr lang="en-US" sz="3200" dirty="0">
                <a:latin typeface="+mn-lt"/>
                <a:cs typeface="Arial" pitchFamily="34" charset="0"/>
              </a:rPr>
              <a:t>Tide-dominated estuaries</a:t>
            </a:r>
            <a:r>
              <a:rPr lang="en-US" sz="3200" dirty="0"/>
              <a:t>	</a:t>
            </a:r>
            <a:br>
              <a:rPr lang="en-US" sz="3200" dirty="0"/>
            </a:br>
            <a:endParaRPr lang="ar-EG" sz="3200" dirty="0">
              <a:latin typeface="+mn-lt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DSRG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xmlns="" id="{D75FA578-5019-4A06-8F5D-CF4FBDB09AB5}"/>
              </a:ext>
            </a:extLst>
          </p:cNvPr>
          <p:cNvSpPr/>
          <p:nvPr/>
        </p:nvSpPr>
        <p:spPr>
          <a:xfrm>
            <a:off x="5591944" y="4437112"/>
            <a:ext cx="6228185" cy="1939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7379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356E31C-66FE-40A0-8722-379D584E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914897"/>
            <a:ext cx="10566400" cy="5318720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1800" b="1" spc="-4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idal</a:t>
            </a:r>
            <a:r>
              <a:rPr lang="en-US" sz="18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sand bar</a:t>
            </a:r>
            <a:endParaRPr lang="en-US" sz="1800" dirty="0">
              <a:solidFill>
                <a:srgbClr val="FF0000"/>
              </a:solidFill>
              <a:latin typeface="Arial"/>
              <a:cs typeface="Arial"/>
            </a:endParaRPr>
          </a:p>
          <a:p>
            <a:pPr algn="l" rtl="0">
              <a:lnSpc>
                <a:spcPts val="2400"/>
              </a:lnSpc>
              <a:spcBef>
                <a:spcPts val="2"/>
              </a:spcBef>
            </a:pPr>
            <a:endParaRPr lang="en-US" sz="1800" dirty="0"/>
          </a:p>
          <a:p>
            <a:pPr marL="12700" algn="l" rtl="0"/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outer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pa</a:t>
            </a:r>
            <a:r>
              <a:rPr lang="en-US" sz="1800" spc="5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t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of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 </a:t>
            </a:r>
            <a:r>
              <a:rPr lang="en-US" sz="1800" spc="-10" dirty="0">
                <a:latin typeface="Arial"/>
                <a:cs typeface="Arial"/>
              </a:rPr>
              <a:t>t</a:t>
            </a:r>
            <a:r>
              <a:rPr lang="en-US" sz="1800" dirty="0">
                <a:latin typeface="Arial"/>
                <a:cs typeface="Arial"/>
              </a:rPr>
              <a:t>id</a:t>
            </a:r>
            <a:r>
              <a:rPr lang="en-US" sz="1800" spc="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-dominated e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tuary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is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z</a:t>
            </a:r>
            <a:r>
              <a:rPr lang="en-US" sz="1800" spc="5" dirty="0">
                <a:latin typeface="Arial"/>
                <a:cs typeface="Arial"/>
              </a:rPr>
              <a:t>o</a:t>
            </a:r>
            <a:r>
              <a:rPr lang="en-US" sz="1800" dirty="0">
                <a:latin typeface="Arial"/>
                <a:cs typeface="Arial"/>
              </a:rPr>
              <a:t>ne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of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str</a:t>
            </a:r>
            <a:r>
              <a:rPr lang="en-US" sz="1800" spc="5" dirty="0">
                <a:latin typeface="Arial"/>
                <a:cs typeface="Arial"/>
              </a:rPr>
              <a:t>o</a:t>
            </a:r>
            <a:r>
              <a:rPr lang="en-US" sz="1800" dirty="0">
                <a:latin typeface="Arial"/>
                <a:cs typeface="Arial"/>
              </a:rPr>
              <a:t>nge</a:t>
            </a:r>
            <a:r>
              <a:rPr lang="en-US" sz="1800" spc="10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t</a:t>
            </a:r>
            <a:r>
              <a:rPr lang="en-US" sz="1800" spc="-6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tidal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</a:t>
            </a:r>
            <a:r>
              <a:rPr lang="en-US" sz="1800" spc="5" dirty="0">
                <a:latin typeface="Arial"/>
                <a:cs typeface="Arial"/>
              </a:rPr>
              <a:t>u</a:t>
            </a:r>
            <a:r>
              <a:rPr lang="en-US" sz="1800" dirty="0">
                <a:latin typeface="Arial"/>
                <a:cs typeface="Arial"/>
              </a:rPr>
              <a:t>r</a:t>
            </a:r>
            <a:r>
              <a:rPr lang="en-US" sz="1800" spc="5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ent</a:t>
            </a:r>
            <a:r>
              <a:rPr lang="en-US" sz="1800" spc="-10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, which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tran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port</a:t>
            </a:r>
            <a:r>
              <a:rPr lang="en-US" sz="1800" spc="-5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and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dep</a:t>
            </a:r>
            <a:r>
              <a:rPr lang="en-US" sz="1800" spc="5" dirty="0">
                <a:latin typeface="Arial"/>
                <a:cs typeface="Arial"/>
              </a:rPr>
              <a:t>o</a:t>
            </a:r>
            <a:r>
              <a:rPr lang="en-US" sz="1800" dirty="0">
                <a:latin typeface="Arial"/>
                <a:cs typeface="Arial"/>
              </a:rPr>
              <a:t>sit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both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flu</a:t>
            </a:r>
            <a:r>
              <a:rPr lang="en-US" sz="1800" spc="-10" dirty="0">
                <a:latin typeface="Arial"/>
                <a:cs typeface="Arial"/>
              </a:rPr>
              <a:t>v</a:t>
            </a:r>
            <a:r>
              <a:rPr lang="en-US" sz="1800" dirty="0">
                <a:latin typeface="Arial"/>
                <a:cs typeface="Arial"/>
              </a:rPr>
              <a:t>ially</a:t>
            </a:r>
            <a:r>
              <a:rPr lang="en-US" sz="1800" spc="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de</a:t>
            </a:r>
            <a:r>
              <a:rPr lang="en-US" sz="1800" spc="5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i</a:t>
            </a:r>
            <a:r>
              <a:rPr lang="en-US" sz="1800" spc="-10" dirty="0">
                <a:latin typeface="Arial"/>
                <a:cs typeface="Arial"/>
              </a:rPr>
              <a:t>v</a:t>
            </a:r>
            <a:r>
              <a:rPr lang="en-US" sz="1800" dirty="0">
                <a:latin typeface="Arial"/>
                <a:cs typeface="Arial"/>
              </a:rPr>
              <a:t>ed s</a:t>
            </a:r>
            <a:r>
              <a:rPr lang="en-US" sz="1800" spc="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diment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and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material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broug</a:t>
            </a:r>
            <a:r>
              <a:rPr lang="en-US" sz="1800" spc="5" dirty="0">
                <a:latin typeface="Arial"/>
                <a:cs typeface="Arial"/>
              </a:rPr>
              <a:t>h</a:t>
            </a:r>
            <a:r>
              <a:rPr lang="en-US" sz="1800" dirty="0">
                <a:latin typeface="Arial"/>
                <a:cs typeface="Arial"/>
              </a:rPr>
              <a:t>t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in </a:t>
            </a:r>
            <a:r>
              <a:rPr lang="en-US" sz="1800" spc="-10" dirty="0">
                <a:latin typeface="Arial"/>
                <a:cs typeface="Arial"/>
              </a:rPr>
              <a:t>f</a:t>
            </a:r>
            <a:r>
              <a:rPr lang="en-US" sz="1800" dirty="0">
                <a:latin typeface="Arial"/>
                <a:cs typeface="Arial"/>
              </a:rPr>
              <a:t>rom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a.</a:t>
            </a:r>
          </a:p>
          <a:p>
            <a:pPr marL="12700" marR="213360" algn="l" rtl="0"/>
            <a:r>
              <a:rPr lang="en-US" sz="1800" dirty="0">
                <a:latin typeface="Arial"/>
                <a:cs typeface="Arial"/>
              </a:rPr>
              <a:t>In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macrotidal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regions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</a:t>
            </a:r>
            <a:r>
              <a:rPr lang="en-US" sz="1800" spc="5" dirty="0">
                <a:latin typeface="Arial"/>
                <a:cs typeface="Arial"/>
              </a:rPr>
              <a:t>u</a:t>
            </a:r>
            <a:r>
              <a:rPr lang="en-US" sz="1800" dirty="0">
                <a:latin typeface="Arial"/>
                <a:cs typeface="Arial"/>
              </a:rPr>
              <a:t>r</a:t>
            </a:r>
            <a:r>
              <a:rPr lang="en-US" sz="1800" spc="5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en</a:t>
            </a:r>
            <a:r>
              <a:rPr lang="en-US" sz="1800" spc="-15" dirty="0">
                <a:latin typeface="Arial"/>
                <a:cs typeface="Arial"/>
              </a:rPr>
              <a:t>t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will</a:t>
            </a:r>
            <a:r>
              <a:rPr lang="en-US" sz="1800" spc="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be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str</a:t>
            </a:r>
            <a:r>
              <a:rPr lang="en-US" sz="1800" spc="5" dirty="0">
                <a:latin typeface="Arial"/>
                <a:cs typeface="Arial"/>
              </a:rPr>
              <a:t>o</a:t>
            </a:r>
            <a:r>
              <a:rPr lang="en-US" sz="1800" dirty="0">
                <a:latin typeface="Arial"/>
                <a:cs typeface="Arial"/>
              </a:rPr>
              <a:t>ng</a:t>
            </a:r>
            <a:r>
              <a:rPr lang="en-US" sz="1800" spc="-4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eno</a:t>
            </a:r>
            <a:r>
              <a:rPr lang="en-US" sz="1800" spc="5" dirty="0">
                <a:latin typeface="Arial"/>
                <a:cs typeface="Arial"/>
              </a:rPr>
              <a:t>u</a:t>
            </a:r>
            <a:r>
              <a:rPr lang="en-US" sz="1800" dirty="0">
                <a:latin typeface="Arial"/>
                <a:cs typeface="Arial"/>
              </a:rPr>
              <a:t>gh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to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</a:t>
            </a:r>
            <a:r>
              <a:rPr lang="en-US" sz="1800" spc="5" dirty="0">
                <a:latin typeface="Arial"/>
                <a:cs typeface="Arial"/>
              </a:rPr>
              <a:t>a</a:t>
            </a:r>
            <a:r>
              <a:rPr lang="en-US" sz="1800" dirty="0">
                <a:latin typeface="Arial"/>
                <a:cs typeface="Arial"/>
              </a:rPr>
              <a:t>u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e</a:t>
            </a:r>
            <a:r>
              <a:rPr lang="en-US" sz="1800" spc="-4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local s</a:t>
            </a:r>
            <a:r>
              <a:rPr lang="en-US" sz="1800" spc="10" dirty="0">
                <a:latin typeface="Arial"/>
                <a:cs typeface="Arial"/>
              </a:rPr>
              <a:t>c</a:t>
            </a:r>
            <a:r>
              <a:rPr lang="en-US" sz="1800" dirty="0">
                <a:latin typeface="Arial"/>
                <a:cs typeface="Arial"/>
              </a:rPr>
              <a:t>ou</a:t>
            </a:r>
            <a:r>
              <a:rPr lang="en-US" sz="1800" spc="5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ing</a:t>
            </a:r>
            <a:r>
              <a:rPr lang="en-US" sz="1800" spc="-4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and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to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move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both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5" dirty="0">
                <a:latin typeface="Arial"/>
                <a:cs typeface="Arial"/>
              </a:rPr>
              <a:t>a</a:t>
            </a:r>
            <a:r>
              <a:rPr lang="en-US" sz="1800" dirty="0">
                <a:latin typeface="Arial"/>
                <a:cs typeface="Arial"/>
              </a:rPr>
              <a:t>nd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and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gravel:</a:t>
            </a:r>
            <a:r>
              <a:rPr lang="en-US" sz="1800" spc="-4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bio</a:t>
            </a:r>
            <a:r>
              <a:rPr lang="en-US" sz="1800" spc="5" dirty="0">
                <a:latin typeface="Arial"/>
                <a:cs typeface="Arial"/>
              </a:rPr>
              <a:t>c</a:t>
            </a:r>
            <a:r>
              <a:rPr lang="en-US" sz="1800" dirty="0">
                <a:latin typeface="Arial"/>
                <a:cs typeface="Arial"/>
              </a:rPr>
              <a:t>lastic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deb</a:t>
            </a:r>
            <a:r>
              <a:rPr lang="en-US" sz="1800" spc="5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is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is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</a:t>
            </a:r>
            <a:r>
              <a:rPr lang="en-US" sz="1800" spc="5" dirty="0">
                <a:latin typeface="Arial"/>
                <a:cs typeface="Arial"/>
              </a:rPr>
              <a:t>o</a:t>
            </a:r>
            <a:r>
              <a:rPr lang="en-US" sz="1800" dirty="0">
                <a:latin typeface="Arial"/>
                <a:cs typeface="Arial"/>
              </a:rPr>
              <a:t>mmon among</a:t>
            </a:r>
            <a:r>
              <a:rPr lang="en-US" sz="1800" spc="10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t</a:t>
            </a:r>
            <a:r>
              <a:rPr lang="en-US" sz="1800" spc="-4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gravelly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de</a:t>
            </a:r>
            <a:r>
              <a:rPr lang="en-US" sz="1800" spc="-10" dirty="0">
                <a:latin typeface="Arial"/>
                <a:cs typeface="Arial"/>
              </a:rPr>
              <a:t>t</a:t>
            </a:r>
            <a:r>
              <a:rPr lang="en-US" sz="1800" dirty="0">
                <a:latin typeface="Arial"/>
                <a:cs typeface="Arial"/>
              </a:rPr>
              <a:t>ritus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dep</a:t>
            </a:r>
            <a:r>
              <a:rPr lang="en-US" sz="1800" spc="5" dirty="0">
                <a:latin typeface="Arial"/>
                <a:cs typeface="Arial"/>
              </a:rPr>
              <a:t>o</a:t>
            </a:r>
            <a:r>
              <a:rPr lang="en-US" sz="1800" dirty="0">
                <a:latin typeface="Arial"/>
                <a:cs typeface="Arial"/>
              </a:rPr>
              <a:t>sited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as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lag on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</a:t>
            </a:r>
            <a:r>
              <a:rPr lang="en-US" sz="1800" spc="5" dirty="0">
                <a:latin typeface="Arial"/>
                <a:cs typeface="Arial"/>
              </a:rPr>
              <a:t>h</a:t>
            </a:r>
            <a:r>
              <a:rPr lang="en-US" sz="1800" dirty="0">
                <a:latin typeface="Arial"/>
                <a:cs typeface="Arial"/>
              </a:rPr>
              <a:t>ann</a:t>
            </a:r>
            <a:r>
              <a:rPr lang="en-US" sz="1800" spc="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l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floo</a:t>
            </a:r>
            <a:r>
              <a:rPr lang="en-US" sz="1800" spc="-110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.</a:t>
            </a:r>
          </a:p>
          <a:p>
            <a:pPr marL="12700" marR="6350" algn="l" rtl="0"/>
            <a:r>
              <a:rPr lang="en-US" sz="1800" dirty="0">
                <a:latin typeface="Arial"/>
                <a:cs typeface="Arial"/>
              </a:rPr>
              <a:t>Dune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bedforms</a:t>
            </a:r>
            <a:r>
              <a:rPr lang="en-US" sz="1800" spc="-5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are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</a:t>
            </a:r>
            <a:r>
              <a:rPr lang="en-US" sz="1800" spc="5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eated</a:t>
            </a:r>
            <a:r>
              <a:rPr lang="en-US" sz="1800" spc="-4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and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migrate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with </a:t>
            </a:r>
            <a:r>
              <a:rPr lang="en-US" sz="1800" spc="-10" dirty="0">
                <a:latin typeface="Arial"/>
                <a:cs typeface="Arial"/>
              </a:rPr>
              <a:t>t</a:t>
            </a:r>
            <a:r>
              <a:rPr lang="en-US" sz="1800" dirty="0">
                <a:latin typeface="Arial"/>
                <a:cs typeface="Arial"/>
              </a:rPr>
              <a:t>he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tidal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</a:t>
            </a:r>
            <a:r>
              <a:rPr lang="en-US" sz="1800" spc="5" dirty="0">
                <a:latin typeface="Arial"/>
                <a:cs typeface="Arial"/>
              </a:rPr>
              <a:t>u</a:t>
            </a:r>
            <a:r>
              <a:rPr lang="en-US" sz="1800" dirty="0">
                <a:latin typeface="Arial"/>
                <a:cs typeface="Arial"/>
              </a:rPr>
              <a:t>r</a:t>
            </a:r>
            <a:r>
              <a:rPr lang="en-US" sz="1800" spc="5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en</a:t>
            </a:r>
            <a:r>
              <a:rPr lang="en-US" sz="1800" spc="-15" dirty="0">
                <a:latin typeface="Arial"/>
                <a:cs typeface="Arial"/>
              </a:rPr>
              <a:t>t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to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gen</a:t>
            </a:r>
            <a:r>
              <a:rPr lang="en-US" sz="1800" spc="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rate c</a:t>
            </a:r>
            <a:r>
              <a:rPr lang="en-US" sz="1800" spc="5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o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spc="10" dirty="0">
                <a:latin typeface="Arial"/>
                <a:cs typeface="Arial"/>
              </a:rPr>
              <a:t>s</a:t>
            </a:r>
            <a:r>
              <a:rPr lang="en-US" sz="1800" spc="-10" dirty="0">
                <a:latin typeface="Arial"/>
                <a:cs typeface="Arial"/>
              </a:rPr>
              <a:t>-</a:t>
            </a:r>
            <a:r>
              <a:rPr lang="en-US" sz="1800" dirty="0">
                <a:latin typeface="Arial"/>
                <a:cs typeface="Arial"/>
              </a:rPr>
              <a:t>be</a:t>
            </a:r>
            <a:r>
              <a:rPr lang="en-US" sz="1800" spc="-10" dirty="0">
                <a:latin typeface="Arial"/>
                <a:cs typeface="Arial"/>
              </a:rPr>
              <a:t>d</a:t>
            </a:r>
            <a:r>
              <a:rPr lang="en-US" sz="1800" dirty="0">
                <a:latin typeface="Arial"/>
                <a:cs typeface="Arial"/>
              </a:rPr>
              <a:t>ded</a:t>
            </a:r>
            <a:r>
              <a:rPr lang="en-US" sz="1800" spc="-5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5" dirty="0">
                <a:latin typeface="Arial"/>
                <a:cs typeface="Arial"/>
              </a:rPr>
              <a:t>a</a:t>
            </a:r>
            <a:r>
              <a:rPr lang="en-US" sz="1800" dirty="0">
                <a:latin typeface="Arial"/>
                <a:cs typeface="Arial"/>
              </a:rPr>
              <a:t>nd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tone</a:t>
            </a:r>
            <a:r>
              <a:rPr lang="en-US" sz="1800" spc="-4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bed</a:t>
            </a:r>
            <a:r>
              <a:rPr lang="en-US" sz="1800" spc="10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.</a:t>
            </a:r>
          </a:p>
          <a:p>
            <a:pPr marL="12700" algn="l" rtl="0"/>
            <a:r>
              <a:rPr lang="en-US" sz="1800" dirty="0">
                <a:latin typeface="Arial"/>
                <a:cs typeface="Arial"/>
              </a:rPr>
              <a:t>E</a:t>
            </a:r>
            <a:r>
              <a:rPr lang="en-US" sz="1800" spc="-10" dirty="0">
                <a:latin typeface="Arial"/>
                <a:cs typeface="Arial"/>
              </a:rPr>
              <a:t>v</a:t>
            </a:r>
            <a:r>
              <a:rPr lang="en-US" sz="1800" dirty="0">
                <a:latin typeface="Arial"/>
                <a:cs typeface="Arial"/>
              </a:rPr>
              <a:t>iden</a:t>
            </a:r>
            <a:r>
              <a:rPr lang="en-US" sz="1800" spc="5" dirty="0">
                <a:latin typeface="Arial"/>
                <a:cs typeface="Arial"/>
              </a:rPr>
              <a:t>c</a:t>
            </a:r>
            <a:r>
              <a:rPr lang="en-US" sz="1800" dirty="0">
                <a:latin typeface="Arial"/>
                <a:cs typeface="Arial"/>
              </a:rPr>
              <a:t>e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for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tidal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</a:t>
            </a:r>
            <a:r>
              <a:rPr lang="en-US" sz="1800" spc="5" dirty="0">
                <a:latin typeface="Arial"/>
                <a:cs typeface="Arial"/>
              </a:rPr>
              <a:t>o</a:t>
            </a:r>
            <a:r>
              <a:rPr lang="en-US" sz="1800" dirty="0">
                <a:latin typeface="Arial"/>
                <a:cs typeface="Arial"/>
              </a:rPr>
              <a:t>nditions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in </a:t>
            </a:r>
            <a:r>
              <a:rPr lang="en-US" sz="1800" spc="-10" dirty="0">
                <a:latin typeface="Arial"/>
                <a:cs typeface="Arial"/>
              </a:rPr>
              <a:t>t</a:t>
            </a:r>
            <a:r>
              <a:rPr lang="en-US" sz="1800" dirty="0">
                <a:latin typeface="Arial"/>
                <a:cs typeface="Arial"/>
              </a:rPr>
              <a:t>he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e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beds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may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include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mud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drape</a:t>
            </a:r>
            <a:r>
              <a:rPr lang="en-US" sz="1800" spc="10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,</a:t>
            </a:r>
          </a:p>
          <a:p>
            <a:pPr marL="0" indent="0" algn="l" rtl="0">
              <a:buNone/>
            </a:pPr>
            <a:r>
              <a:rPr lang="en-US" sz="1800" dirty="0">
                <a:latin typeface="Arial"/>
                <a:cs typeface="Arial"/>
              </a:rPr>
              <a:t>rea</a:t>
            </a:r>
            <a:r>
              <a:rPr lang="en-US" sz="1800" spc="5" dirty="0">
                <a:latin typeface="Arial"/>
                <a:cs typeface="Arial"/>
              </a:rPr>
              <a:t>c</a:t>
            </a:r>
            <a:r>
              <a:rPr lang="en-US" sz="1800" dirty="0">
                <a:latin typeface="Arial"/>
                <a:cs typeface="Arial"/>
              </a:rPr>
              <a:t>t</a:t>
            </a:r>
            <a:r>
              <a:rPr lang="en-US" sz="1800" spc="-10" dirty="0">
                <a:latin typeface="Arial"/>
                <a:cs typeface="Arial"/>
              </a:rPr>
              <a:t>iv</a:t>
            </a:r>
            <a:r>
              <a:rPr lang="en-US" sz="1800" dirty="0">
                <a:latin typeface="Arial"/>
                <a:cs typeface="Arial"/>
              </a:rPr>
              <a:t>at</a:t>
            </a:r>
            <a:r>
              <a:rPr lang="en-US" sz="1800" spc="-10" dirty="0">
                <a:latin typeface="Arial"/>
                <a:cs typeface="Arial"/>
              </a:rPr>
              <a:t>i</a:t>
            </a:r>
            <a:r>
              <a:rPr lang="en-US" sz="1800" dirty="0">
                <a:latin typeface="Arial"/>
                <a:cs typeface="Arial"/>
              </a:rPr>
              <a:t>on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su</a:t>
            </a:r>
            <a:r>
              <a:rPr lang="en-US" sz="1800" spc="5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faces</a:t>
            </a:r>
            <a:r>
              <a:rPr lang="en-US" sz="1800" spc="-5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and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her</a:t>
            </a:r>
            <a:r>
              <a:rPr lang="en-US" sz="1800" spc="5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ingbone</a:t>
            </a:r>
            <a:r>
              <a:rPr lang="en-US" sz="1800" spc="-5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</a:t>
            </a:r>
            <a:r>
              <a:rPr lang="en-US" sz="1800" spc="5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os</a:t>
            </a:r>
            <a:r>
              <a:rPr lang="en-US" sz="1800" spc="25" dirty="0">
                <a:latin typeface="Arial"/>
                <a:cs typeface="Arial"/>
              </a:rPr>
              <a:t>s</a:t>
            </a:r>
            <a:r>
              <a:rPr lang="en-US" sz="1800" spc="-10" dirty="0">
                <a:latin typeface="Arial"/>
                <a:cs typeface="Arial"/>
              </a:rPr>
              <a:t>-</a:t>
            </a:r>
            <a:r>
              <a:rPr lang="en-US" sz="1800" dirty="0">
                <a:latin typeface="Arial"/>
                <a:cs typeface="Arial"/>
              </a:rPr>
              <a:t>st</a:t>
            </a:r>
            <a:r>
              <a:rPr lang="en-US" sz="1800" spc="-10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a</a:t>
            </a:r>
            <a:r>
              <a:rPr lang="en-US" sz="1800" spc="-20" dirty="0">
                <a:latin typeface="Arial"/>
                <a:cs typeface="Arial"/>
              </a:rPr>
              <a:t>t</a:t>
            </a:r>
            <a:r>
              <a:rPr lang="en-US" sz="1800" dirty="0">
                <a:latin typeface="Arial"/>
                <a:cs typeface="Arial"/>
              </a:rPr>
              <a:t>i</a:t>
            </a:r>
            <a:r>
              <a:rPr lang="en-US" sz="1800" spc="-10" dirty="0">
                <a:latin typeface="Arial"/>
                <a:cs typeface="Arial"/>
              </a:rPr>
              <a:t>f</a:t>
            </a:r>
            <a:r>
              <a:rPr lang="en-US" sz="1800" dirty="0">
                <a:latin typeface="Arial"/>
                <a:cs typeface="Arial"/>
              </a:rPr>
              <a:t>ication</a:t>
            </a:r>
          </a:p>
          <a:p>
            <a:pPr marL="166370" indent="-153670" algn="l" rtl="0">
              <a:buFont typeface="Arial"/>
              <a:buChar char="-"/>
              <a:tabLst>
                <a:tab pos="167005" algn="l"/>
              </a:tabLst>
            </a:pPr>
            <a:endParaRPr lang="en-US" sz="1800" dirty="0">
              <a:latin typeface="+mj-lt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n-lt"/>
                <a:cs typeface="Arial" pitchFamily="34" charset="0"/>
              </a:rPr>
              <a:t/>
            </a:r>
            <a:br>
              <a:rPr lang="en-US" sz="3200" dirty="0">
                <a:latin typeface="+mn-lt"/>
                <a:cs typeface="Arial" pitchFamily="34" charset="0"/>
              </a:rPr>
            </a:br>
            <a:r>
              <a:rPr lang="en-US" sz="3200" dirty="0">
                <a:latin typeface="+mn-lt"/>
                <a:cs typeface="Arial" pitchFamily="34" charset="0"/>
              </a:rPr>
              <a:t>Tide-dominated estuaries</a:t>
            </a:r>
            <a:r>
              <a:rPr lang="en-US" sz="3200" dirty="0"/>
              <a:t>	</a:t>
            </a:r>
            <a:br>
              <a:rPr lang="en-US" sz="3200" dirty="0"/>
            </a:br>
            <a:endParaRPr lang="ar-EG" sz="3200" dirty="0">
              <a:latin typeface="+mn-lt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DSRG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xmlns="" id="{D75FA578-5019-4A06-8F5D-CF4FBDB09AB5}"/>
              </a:ext>
            </a:extLst>
          </p:cNvPr>
          <p:cNvSpPr/>
          <p:nvPr/>
        </p:nvSpPr>
        <p:spPr>
          <a:xfrm>
            <a:off x="4623734" y="4221088"/>
            <a:ext cx="7160898" cy="22048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8843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356E31C-66FE-40A0-8722-379D584E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56" y="990600"/>
            <a:ext cx="4968552" cy="5318720"/>
          </a:xfrm>
        </p:spPr>
        <p:txBody>
          <a:bodyPr/>
          <a:lstStyle/>
          <a:p>
            <a:pPr marL="0" marR="520700" indent="0" algn="l" rtl="0">
              <a:buNone/>
            </a:pP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Facies Model</a:t>
            </a:r>
          </a:p>
          <a:p>
            <a:pPr marL="12700" marR="6350" algn="l" rtl="0"/>
            <a:r>
              <a:rPr lang="en-US" sz="1800" dirty="0">
                <a:latin typeface="Arial"/>
                <a:cs typeface="Arial"/>
              </a:rPr>
              <a:t>A</a:t>
            </a:r>
            <a:r>
              <a:rPr lang="en-US" sz="1800" spc="-114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su</a:t>
            </a:r>
            <a:r>
              <a:rPr lang="en-US" sz="1800" spc="5" dirty="0">
                <a:latin typeface="Arial"/>
                <a:cs typeface="Arial"/>
              </a:rPr>
              <a:t>c</a:t>
            </a:r>
            <a:r>
              <a:rPr lang="en-US" sz="1800" dirty="0">
                <a:latin typeface="Arial"/>
                <a:cs typeface="Arial"/>
              </a:rPr>
              <a:t>c</a:t>
            </a:r>
            <a:r>
              <a:rPr lang="en-US" sz="1800" spc="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ssion</a:t>
            </a:r>
            <a:r>
              <a:rPr lang="en-US" sz="1800" spc="-4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formed</a:t>
            </a:r>
            <a:r>
              <a:rPr lang="en-US" sz="1800" spc="-4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in</a:t>
            </a:r>
            <a:r>
              <a:rPr lang="en-US" sz="1800" spc="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tid</a:t>
            </a:r>
            <a:r>
              <a:rPr lang="en-US" sz="1800" spc="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-dominated e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tuary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will</a:t>
            </a:r>
            <a:r>
              <a:rPr lang="en-US" sz="1800" spc="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</a:t>
            </a:r>
            <a:r>
              <a:rPr lang="en-US" sz="1800" spc="5" dirty="0">
                <a:latin typeface="Arial"/>
                <a:cs typeface="Arial"/>
              </a:rPr>
              <a:t>o</a:t>
            </a:r>
            <a:r>
              <a:rPr lang="en-US" sz="1800" dirty="0">
                <a:latin typeface="Arial"/>
                <a:cs typeface="Arial"/>
              </a:rPr>
              <a:t>n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ist</a:t>
            </a:r>
            <a:r>
              <a:rPr lang="en-US" sz="1800" spc="-4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of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</a:t>
            </a:r>
            <a:r>
              <a:rPr lang="en-US" sz="1800" spc="5" dirty="0">
                <a:latin typeface="Arial"/>
                <a:cs typeface="Arial"/>
              </a:rPr>
              <a:t>o</a:t>
            </a:r>
            <a:r>
              <a:rPr lang="en-US" sz="1800" dirty="0">
                <a:latin typeface="Arial"/>
                <a:cs typeface="Arial"/>
              </a:rPr>
              <a:t>mbination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of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tidal c</a:t>
            </a:r>
            <a:r>
              <a:rPr lang="en-US" sz="1800" spc="5" dirty="0">
                <a:latin typeface="Arial"/>
                <a:cs typeface="Arial"/>
              </a:rPr>
              <a:t>h</a:t>
            </a:r>
            <a:r>
              <a:rPr lang="en-US" sz="1800" dirty="0">
                <a:latin typeface="Arial"/>
                <a:cs typeface="Arial"/>
              </a:rPr>
              <a:t>ann</a:t>
            </a:r>
            <a:r>
              <a:rPr lang="en-US" sz="1800" spc="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l,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tidal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flat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and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tidal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bar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dep</a:t>
            </a:r>
            <a:r>
              <a:rPr lang="en-US" sz="1800" spc="5" dirty="0">
                <a:latin typeface="Arial"/>
                <a:cs typeface="Arial"/>
              </a:rPr>
              <a:t>o</a:t>
            </a:r>
            <a:r>
              <a:rPr lang="en-US" sz="1800" dirty="0">
                <a:latin typeface="Arial"/>
                <a:cs typeface="Arial"/>
              </a:rPr>
              <a:t>sits.</a:t>
            </a:r>
          </a:p>
          <a:p>
            <a:pPr marL="12700" marR="30480" algn="l" rtl="0"/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ba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e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of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 </a:t>
            </a:r>
            <a:r>
              <a:rPr lang="en-US" sz="1800" spc="-10" dirty="0">
                <a:latin typeface="Arial"/>
                <a:cs typeface="Arial"/>
              </a:rPr>
              <a:t>t</a:t>
            </a:r>
            <a:r>
              <a:rPr lang="en-US" sz="1800" dirty="0">
                <a:latin typeface="Arial"/>
                <a:cs typeface="Arial"/>
              </a:rPr>
              <a:t>idal channel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is mar</a:t>
            </a:r>
            <a:r>
              <a:rPr lang="en-US" sz="1800" spc="10" dirty="0">
                <a:latin typeface="Arial"/>
                <a:cs typeface="Arial"/>
              </a:rPr>
              <a:t>k</a:t>
            </a:r>
            <a:r>
              <a:rPr lang="en-US" sz="1800" dirty="0">
                <a:latin typeface="Arial"/>
                <a:cs typeface="Arial"/>
              </a:rPr>
              <a:t>ed</a:t>
            </a:r>
            <a:r>
              <a:rPr lang="en-US" sz="1800" spc="-4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by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 s</a:t>
            </a:r>
            <a:r>
              <a:rPr lang="en-US" sz="1800" spc="10" dirty="0">
                <a:latin typeface="Arial"/>
                <a:cs typeface="Arial"/>
              </a:rPr>
              <a:t>c</a:t>
            </a:r>
            <a:r>
              <a:rPr lang="en-US" sz="1800" dirty="0">
                <a:latin typeface="Arial"/>
                <a:cs typeface="Arial"/>
              </a:rPr>
              <a:t>our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and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lag,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and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will</a:t>
            </a:r>
            <a:r>
              <a:rPr lang="en-US" sz="1800" spc="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</a:t>
            </a:r>
            <a:r>
              <a:rPr lang="en-US" sz="1800" spc="-15" dirty="0">
                <a:latin typeface="Arial"/>
                <a:cs typeface="Arial"/>
              </a:rPr>
              <a:t>y</a:t>
            </a:r>
            <a:r>
              <a:rPr lang="en-US" sz="1800" dirty="0">
                <a:latin typeface="Arial"/>
                <a:cs typeface="Arial"/>
              </a:rPr>
              <a:t>pically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be </a:t>
            </a:r>
            <a:r>
              <a:rPr lang="en-US" sz="1800" spc="-10" dirty="0">
                <a:latin typeface="Arial"/>
                <a:cs typeface="Arial"/>
              </a:rPr>
              <a:t>f</a:t>
            </a:r>
            <a:r>
              <a:rPr lang="en-US" sz="1800" dirty="0">
                <a:latin typeface="Arial"/>
                <a:cs typeface="Arial"/>
              </a:rPr>
              <a:t>ollowed by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fining-up</a:t>
            </a:r>
            <a:r>
              <a:rPr lang="en-US" sz="1800" spc="5" dirty="0">
                <a:latin typeface="Arial"/>
                <a:cs typeface="Arial"/>
              </a:rPr>
              <a:t>w</a:t>
            </a:r>
            <a:r>
              <a:rPr lang="en-US" sz="1800" dirty="0">
                <a:latin typeface="Arial"/>
                <a:cs typeface="Arial"/>
              </a:rPr>
              <a:t>ards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5" dirty="0">
                <a:latin typeface="Arial"/>
                <a:cs typeface="Arial"/>
              </a:rPr>
              <a:t>u</a:t>
            </a:r>
            <a:r>
              <a:rPr lang="en-US" sz="1800" dirty="0">
                <a:latin typeface="Arial"/>
                <a:cs typeface="Arial"/>
              </a:rPr>
              <a:t>c</a:t>
            </a:r>
            <a:r>
              <a:rPr lang="en-US" sz="1800" spc="10" dirty="0">
                <a:latin typeface="Arial"/>
                <a:cs typeface="Arial"/>
              </a:rPr>
              <a:t>c</a:t>
            </a:r>
            <a:r>
              <a:rPr lang="en-US" sz="1800" dirty="0">
                <a:latin typeface="Arial"/>
                <a:cs typeface="Arial"/>
              </a:rPr>
              <a:t>ession</a:t>
            </a:r>
            <a:r>
              <a:rPr lang="en-US" sz="1800" spc="-5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of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</a:t>
            </a:r>
            <a:r>
              <a:rPr lang="en-US" sz="1800" spc="5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o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spc="2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- bed</a:t>
            </a:r>
            <a:r>
              <a:rPr lang="en-US" sz="1800" spc="5" dirty="0">
                <a:latin typeface="Arial"/>
                <a:cs typeface="Arial"/>
              </a:rPr>
              <a:t>d</a:t>
            </a:r>
            <a:r>
              <a:rPr lang="en-US" sz="1800" dirty="0">
                <a:latin typeface="Arial"/>
                <a:cs typeface="Arial"/>
              </a:rPr>
              <a:t>ed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5" dirty="0">
                <a:latin typeface="Arial"/>
                <a:cs typeface="Arial"/>
              </a:rPr>
              <a:t>a</a:t>
            </a:r>
            <a:r>
              <a:rPr lang="en-US" sz="1800" dirty="0">
                <a:latin typeface="Arial"/>
                <a:cs typeface="Arial"/>
              </a:rPr>
              <a:t>nd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,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which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may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5" dirty="0">
                <a:latin typeface="Arial"/>
                <a:cs typeface="Arial"/>
              </a:rPr>
              <a:t>h</a:t>
            </a:r>
            <a:r>
              <a:rPr lang="en-US" sz="1800" dirty="0">
                <a:latin typeface="Arial"/>
                <a:cs typeface="Arial"/>
              </a:rPr>
              <a:t>ow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mud drape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,</a:t>
            </a:r>
            <a:r>
              <a:rPr lang="en-US" sz="1800" spc="-5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inclined he</a:t>
            </a:r>
            <a:r>
              <a:rPr lang="en-US" sz="1800" spc="-10" dirty="0">
                <a:latin typeface="Arial"/>
                <a:cs typeface="Arial"/>
              </a:rPr>
              <a:t>t</a:t>
            </a:r>
            <a:r>
              <a:rPr lang="en-US" sz="1800" dirty="0">
                <a:latin typeface="Arial"/>
                <a:cs typeface="Arial"/>
              </a:rPr>
              <a:t>erolithic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strati</a:t>
            </a:r>
            <a:r>
              <a:rPr lang="en-US" sz="1800" spc="-10" dirty="0">
                <a:latin typeface="Arial"/>
                <a:cs typeface="Arial"/>
              </a:rPr>
              <a:t>f</a:t>
            </a:r>
            <a:r>
              <a:rPr lang="en-US" sz="1800" dirty="0">
                <a:latin typeface="Arial"/>
                <a:cs typeface="Arial"/>
              </a:rPr>
              <a:t>ication.</a:t>
            </a:r>
          </a:p>
          <a:p>
            <a:pPr marL="12700" marR="30480" algn="l" rtl="0"/>
            <a:endParaRPr lang="en-US" sz="1800" dirty="0">
              <a:latin typeface="Arial"/>
              <a:cs typeface="Arial"/>
            </a:endParaRPr>
          </a:p>
          <a:p>
            <a:pPr marL="12700" marR="30480" algn="l" rtl="0"/>
            <a:r>
              <a:rPr lang="en-US" sz="1800" dirty="0">
                <a:latin typeface="Arial"/>
                <a:cs typeface="Arial"/>
              </a:rPr>
              <a:t>Chann</a:t>
            </a:r>
            <a:r>
              <a:rPr lang="en-US" sz="1800" spc="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l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and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bar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dep</a:t>
            </a:r>
            <a:r>
              <a:rPr lang="en-US" sz="1800" spc="5" dirty="0">
                <a:latin typeface="Arial"/>
                <a:cs typeface="Arial"/>
              </a:rPr>
              <a:t>o</a:t>
            </a:r>
            <a:r>
              <a:rPr lang="en-US" sz="1800" dirty="0">
                <a:latin typeface="Arial"/>
                <a:cs typeface="Arial"/>
              </a:rPr>
              <a:t>sits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may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also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5" dirty="0">
                <a:latin typeface="Arial"/>
                <a:cs typeface="Arial"/>
              </a:rPr>
              <a:t>h</a:t>
            </a:r>
            <a:r>
              <a:rPr lang="en-US" sz="1800" dirty="0">
                <a:latin typeface="Arial"/>
                <a:cs typeface="Arial"/>
              </a:rPr>
              <a:t>ow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</a:t>
            </a:r>
            <a:r>
              <a:rPr lang="en-US" sz="1800" spc="25" dirty="0">
                <a:latin typeface="Arial"/>
                <a:cs typeface="Arial"/>
              </a:rPr>
              <a:t>i</a:t>
            </a:r>
            <a:r>
              <a:rPr lang="en-US" sz="1800" dirty="0">
                <a:latin typeface="Arial"/>
                <a:cs typeface="Arial"/>
              </a:rPr>
              <a:t>- dir</a:t>
            </a:r>
            <a:r>
              <a:rPr lang="en-US" sz="1800" spc="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ctional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palaeo</a:t>
            </a:r>
            <a:r>
              <a:rPr lang="en-US" sz="1800" spc="5" dirty="0" err="1">
                <a:latin typeface="Arial"/>
                <a:cs typeface="Arial"/>
              </a:rPr>
              <a:t>c</a:t>
            </a:r>
            <a:r>
              <a:rPr lang="en-US" sz="1800" dirty="0" err="1">
                <a:latin typeface="Arial"/>
                <a:cs typeface="Arial"/>
              </a:rPr>
              <a:t>urrent</a:t>
            </a:r>
            <a:r>
              <a:rPr lang="en-US" sz="1800" spc="-5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indi</a:t>
            </a:r>
            <a:r>
              <a:rPr lang="en-US" sz="1800" spc="5" dirty="0">
                <a:latin typeface="Arial"/>
                <a:cs typeface="Arial"/>
              </a:rPr>
              <a:t>c</a:t>
            </a:r>
            <a:r>
              <a:rPr lang="en-US" sz="1800" dirty="0">
                <a:latin typeface="Arial"/>
                <a:cs typeface="Arial"/>
              </a:rPr>
              <a:t>ator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.</a:t>
            </a:r>
            <a:r>
              <a:rPr lang="en-US" sz="1800" spc="-4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Muddy tidal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flat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depo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its</a:t>
            </a:r>
            <a:r>
              <a:rPr lang="en-US" sz="1800" spc="-4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ri</a:t>
            </a:r>
            <a:r>
              <a:rPr lang="en-US" sz="1800" spc="5" dirty="0">
                <a:latin typeface="Arial"/>
                <a:cs typeface="Arial"/>
              </a:rPr>
              <a:t>c</a:t>
            </a:r>
            <a:r>
              <a:rPr lang="en-US" sz="1800" dirty="0">
                <a:latin typeface="Arial"/>
                <a:cs typeface="Arial"/>
              </a:rPr>
              <a:t>h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in orga</a:t>
            </a:r>
            <a:r>
              <a:rPr lang="en-US" sz="1800" spc="5" dirty="0">
                <a:latin typeface="Arial"/>
                <a:cs typeface="Arial"/>
              </a:rPr>
              <a:t>n</a:t>
            </a:r>
            <a:r>
              <a:rPr lang="en-US" sz="1800" dirty="0">
                <a:latin typeface="Arial"/>
                <a:cs typeface="Arial"/>
              </a:rPr>
              <a:t>ic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material may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contain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sandy</a:t>
            </a:r>
            <a:r>
              <a:rPr lang="en-US" sz="1800" spc="-4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sediment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deposi</a:t>
            </a:r>
            <a:r>
              <a:rPr lang="en-US" sz="1800" spc="-10" dirty="0">
                <a:latin typeface="Arial"/>
                <a:cs typeface="Arial"/>
              </a:rPr>
              <a:t>t</a:t>
            </a:r>
            <a:r>
              <a:rPr lang="en-US" sz="1800" dirty="0">
                <a:latin typeface="Arial"/>
                <a:cs typeface="Arial"/>
              </a:rPr>
              <a:t>ed within </a:t>
            </a:r>
            <a:r>
              <a:rPr lang="en-US" sz="1800" spc="-10" dirty="0">
                <a:latin typeface="Arial"/>
                <a:cs typeface="Arial"/>
              </a:rPr>
              <a:t>t</a:t>
            </a:r>
            <a:r>
              <a:rPr lang="en-US" sz="1800" dirty="0">
                <a:latin typeface="Arial"/>
                <a:cs typeface="Arial"/>
              </a:rPr>
              <a:t>idal c</a:t>
            </a:r>
            <a:r>
              <a:rPr lang="en-US" sz="1800" spc="5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ee</a:t>
            </a:r>
            <a:r>
              <a:rPr lang="en-US" sz="1800" spc="5" dirty="0">
                <a:latin typeface="Arial"/>
                <a:cs typeface="Arial"/>
              </a:rPr>
              <a:t>k</a:t>
            </a:r>
            <a:r>
              <a:rPr lang="en-US" sz="1800" dirty="0">
                <a:latin typeface="Arial"/>
                <a:cs typeface="Arial"/>
              </a:rPr>
              <a:t>s,</a:t>
            </a:r>
            <a:r>
              <a:rPr lang="en-US" sz="1800" spc="-5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at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highest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tides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and du</a:t>
            </a:r>
            <a:r>
              <a:rPr lang="en-US" sz="1800" spc="5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ing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sto</a:t>
            </a:r>
            <a:r>
              <a:rPr lang="en-US" sz="1800" spc="5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ms.</a:t>
            </a:r>
          </a:p>
          <a:p>
            <a:pPr marL="12700" marR="30480" algn="l" rtl="0"/>
            <a:endParaRPr lang="en-US" sz="1800" dirty="0">
              <a:latin typeface="Arial"/>
              <a:cs typeface="Arial"/>
            </a:endParaRPr>
          </a:p>
          <a:p>
            <a:pPr marL="566420" lvl="1" indent="-153670" algn="l" rtl="0">
              <a:buFont typeface="Arial"/>
              <a:buChar char="-"/>
              <a:tabLst>
                <a:tab pos="167005" algn="l"/>
              </a:tabLst>
            </a:pPr>
            <a:endParaRPr lang="ar-EG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n-lt"/>
                <a:cs typeface="Arial" pitchFamily="34" charset="0"/>
              </a:rPr>
              <a:t/>
            </a:r>
            <a:br>
              <a:rPr lang="en-US" sz="3200" dirty="0">
                <a:latin typeface="+mn-lt"/>
                <a:cs typeface="Arial" pitchFamily="34" charset="0"/>
              </a:rPr>
            </a:br>
            <a:r>
              <a:rPr lang="en-US" sz="3200" dirty="0">
                <a:latin typeface="+mn-lt"/>
                <a:cs typeface="Arial" pitchFamily="34" charset="0"/>
              </a:rPr>
              <a:t>Tide-dominated estuaries</a:t>
            </a:r>
            <a:r>
              <a:rPr lang="en-US" sz="3200" dirty="0"/>
              <a:t>	</a:t>
            </a:r>
            <a:br>
              <a:rPr lang="en-US" sz="3200" dirty="0"/>
            </a:br>
            <a:endParaRPr lang="ar-EG" sz="3200" dirty="0">
              <a:latin typeface="+mn-lt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DSRG</a:t>
            </a:r>
          </a:p>
        </p:txBody>
      </p:sp>
      <p:pic>
        <p:nvPicPr>
          <p:cNvPr id="2050" name="Picture 2" descr="http://docsdrive.com/images/ansinet/jas/2017/fig11-2k17-212-237.jpg">
            <a:extLst>
              <a:ext uri="{FF2B5EF4-FFF2-40B4-BE49-F238E27FC236}">
                <a16:creationId xmlns:a16="http://schemas.microsoft.com/office/drawing/2014/main" xmlns="" id="{BC9F3D1C-5435-49AF-A97C-3AECB62A7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852" y="1772816"/>
            <a:ext cx="5379096" cy="405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935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356E31C-66FE-40A0-8722-379D584E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914897"/>
            <a:ext cx="10349408" cy="5318720"/>
          </a:xfrm>
        </p:spPr>
        <p:txBody>
          <a:bodyPr/>
          <a:lstStyle/>
          <a:p>
            <a:pPr marL="0" marR="520700" indent="0" algn="l" rtl="0">
              <a:buNone/>
            </a:pP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Recognition of estuarine deposits</a:t>
            </a:r>
          </a:p>
          <a:p>
            <a:pPr marL="12700" marR="231775" algn="l" rtl="0"/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spc="5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e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are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many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fea</a:t>
            </a:r>
            <a:r>
              <a:rPr lang="en-US" sz="1800" spc="-10" dirty="0">
                <a:latin typeface="Arial"/>
                <a:cs typeface="Arial"/>
              </a:rPr>
              <a:t>t</a:t>
            </a:r>
            <a:r>
              <a:rPr lang="en-US" sz="1800" dirty="0">
                <a:latin typeface="Arial"/>
                <a:cs typeface="Arial"/>
              </a:rPr>
              <a:t>ures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in common betwe</a:t>
            </a:r>
            <a:r>
              <a:rPr lang="en-US" sz="1800" spc="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n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dep</a:t>
            </a:r>
            <a:r>
              <a:rPr lang="en-US" sz="1800" spc="5" dirty="0">
                <a:latin typeface="Arial"/>
                <a:cs typeface="Arial"/>
              </a:rPr>
              <a:t>o</a:t>
            </a:r>
            <a:r>
              <a:rPr lang="en-US" sz="1800" dirty="0">
                <a:latin typeface="Arial"/>
                <a:cs typeface="Arial"/>
              </a:rPr>
              <a:t>sits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of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deltas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and e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tuaries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in </a:t>
            </a:r>
            <a:r>
              <a:rPr lang="en-US" sz="1800" spc="-10" dirty="0">
                <a:latin typeface="Arial"/>
                <a:cs typeface="Arial"/>
              </a:rPr>
              <a:t>t</a:t>
            </a:r>
            <a:r>
              <a:rPr lang="en-US" sz="1800" dirty="0">
                <a:latin typeface="Arial"/>
                <a:cs typeface="Arial"/>
              </a:rPr>
              <a:t>he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str</a:t>
            </a:r>
            <a:r>
              <a:rPr lang="en-US" sz="1800" spc="5" dirty="0">
                <a:latin typeface="Arial"/>
                <a:cs typeface="Arial"/>
              </a:rPr>
              <a:t>a</a:t>
            </a:r>
            <a:r>
              <a:rPr lang="en-US" sz="1800" dirty="0">
                <a:latin typeface="Arial"/>
                <a:cs typeface="Arial"/>
              </a:rPr>
              <a:t>tigrap</a:t>
            </a:r>
            <a:r>
              <a:rPr lang="en-US" sz="1800" spc="-10" dirty="0">
                <a:latin typeface="Arial"/>
                <a:cs typeface="Arial"/>
              </a:rPr>
              <a:t>h</a:t>
            </a:r>
            <a:r>
              <a:rPr lang="en-US" sz="1800" dirty="0">
                <a:latin typeface="Arial"/>
                <a:cs typeface="Arial"/>
              </a:rPr>
              <a:t>ic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rec</a:t>
            </a:r>
            <a:r>
              <a:rPr lang="en-US" sz="1800" spc="5" dirty="0">
                <a:latin typeface="Arial"/>
                <a:cs typeface="Arial"/>
              </a:rPr>
              <a:t>o</a:t>
            </a:r>
            <a:r>
              <a:rPr lang="en-US" sz="1800" dirty="0">
                <a:latin typeface="Arial"/>
                <a:cs typeface="Arial"/>
              </a:rPr>
              <a:t>rd.</a:t>
            </a:r>
          </a:p>
          <a:p>
            <a:pPr algn="l" rtl="0">
              <a:lnSpc>
                <a:spcPts val="2400"/>
              </a:lnSpc>
            </a:pPr>
            <a:endParaRPr lang="en-US" sz="2000" dirty="0"/>
          </a:p>
          <a:p>
            <a:pPr marL="12700" marR="6350" algn="l" rtl="0"/>
            <a:r>
              <a:rPr lang="en-US" sz="1800" dirty="0">
                <a:latin typeface="Arial"/>
                <a:cs typeface="Arial"/>
              </a:rPr>
              <a:t>Bo</a:t>
            </a:r>
            <a:r>
              <a:rPr lang="en-US" sz="1800" spc="-10" dirty="0">
                <a:latin typeface="Arial"/>
                <a:cs typeface="Arial"/>
              </a:rPr>
              <a:t>t</a:t>
            </a:r>
            <a:r>
              <a:rPr lang="en-US" sz="1800" dirty="0">
                <a:latin typeface="Arial"/>
                <a:cs typeface="Arial"/>
              </a:rPr>
              <a:t>h are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dimentary</a:t>
            </a:r>
            <a:r>
              <a:rPr lang="en-US" sz="1800" spc="-4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bodies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formed</a:t>
            </a:r>
            <a:r>
              <a:rPr lang="en-US" sz="1800" spc="-4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at the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interface</a:t>
            </a:r>
            <a:r>
              <a:rPr lang="en-US" sz="1800" spc="-4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betwe</a:t>
            </a:r>
            <a:r>
              <a:rPr lang="en-US" sz="1800" spc="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n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marine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and c</a:t>
            </a:r>
            <a:r>
              <a:rPr lang="en-US" sz="1800" spc="5" dirty="0">
                <a:latin typeface="Arial"/>
                <a:cs typeface="Arial"/>
              </a:rPr>
              <a:t>o</a:t>
            </a:r>
            <a:r>
              <a:rPr lang="en-US" sz="1800" dirty="0">
                <a:latin typeface="Arial"/>
                <a:cs typeface="Arial"/>
              </a:rPr>
              <a:t>ntinental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environme</a:t>
            </a:r>
            <a:r>
              <a:rPr lang="en-US" sz="1800" spc="5" dirty="0">
                <a:latin typeface="Arial"/>
                <a:cs typeface="Arial"/>
              </a:rPr>
              <a:t>n</a:t>
            </a:r>
            <a:r>
              <a:rPr lang="en-US" sz="1800" dirty="0">
                <a:latin typeface="Arial"/>
                <a:cs typeface="Arial"/>
              </a:rPr>
              <a:t>ts</a:t>
            </a:r>
            <a:r>
              <a:rPr lang="en-US" sz="1800" spc="-4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and c</a:t>
            </a:r>
            <a:r>
              <a:rPr lang="en-US" sz="1800" spc="5" dirty="0">
                <a:latin typeface="Arial"/>
                <a:cs typeface="Arial"/>
              </a:rPr>
              <a:t>o</a:t>
            </a:r>
            <a:r>
              <a:rPr lang="en-US" sz="1800" dirty="0">
                <a:latin typeface="Arial"/>
                <a:cs typeface="Arial"/>
              </a:rPr>
              <a:t>n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equ</a:t>
            </a:r>
            <a:r>
              <a:rPr lang="en-US" sz="1800" spc="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n</a:t>
            </a:r>
            <a:r>
              <a:rPr lang="en-US" sz="1800" spc="-20" dirty="0">
                <a:latin typeface="Arial"/>
                <a:cs typeface="Arial"/>
              </a:rPr>
              <a:t>t</a:t>
            </a:r>
            <a:r>
              <a:rPr lang="en-US" sz="1800" dirty="0">
                <a:latin typeface="Arial"/>
                <a:cs typeface="Arial"/>
              </a:rPr>
              <a:t>ly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display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evidence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of physi</a:t>
            </a:r>
            <a:r>
              <a:rPr lang="en-US" sz="1800" spc="5" dirty="0">
                <a:latin typeface="Arial"/>
                <a:cs typeface="Arial"/>
              </a:rPr>
              <a:t>c</a:t>
            </a:r>
            <a:r>
              <a:rPr lang="en-US" sz="1800" dirty="0">
                <a:latin typeface="Arial"/>
                <a:cs typeface="Arial"/>
              </a:rPr>
              <a:t>al,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</a:t>
            </a:r>
            <a:r>
              <a:rPr lang="en-US" sz="1800" spc="5" dirty="0">
                <a:latin typeface="Arial"/>
                <a:cs typeface="Arial"/>
              </a:rPr>
              <a:t>h</a:t>
            </a:r>
            <a:r>
              <a:rPr lang="en-US" sz="1800" dirty="0">
                <a:latin typeface="Arial"/>
                <a:cs typeface="Arial"/>
              </a:rPr>
              <a:t>emic</a:t>
            </a:r>
            <a:r>
              <a:rPr lang="en-US" sz="1800" spc="5" dirty="0">
                <a:latin typeface="Arial"/>
                <a:cs typeface="Arial"/>
              </a:rPr>
              <a:t>a</a:t>
            </a:r>
            <a:r>
              <a:rPr lang="en-US" sz="1800" dirty="0">
                <a:latin typeface="Arial"/>
                <a:cs typeface="Arial"/>
              </a:rPr>
              <a:t>l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and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biologi</a:t>
            </a:r>
            <a:r>
              <a:rPr lang="en-US" sz="1800" spc="5" dirty="0">
                <a:latin typeface="Arial"/>
                <a:cs typeface="Arial"/>
              </a:rPr>
              <a:t>c</a:t>
            </a:r>
            <a:r>
              <a:rPr lang="en-US" sz="1800" dirty="0">
                <a:latin typeface="Arial"/>
                <a:cs typeface="Arial"/>
              </a:rPr>
              <a:t>al pro</a:t>
            </a:r>
            <a:r>
              <a:rPr lang="en-US" sz="1800" spc="5" dirty="0">
                <a:latin typeface="Arial"/>
                <a:cs typeface="Arial"/>
              </a:rPr>
              <a:t>c</a:t>
            </a:r>
            <a:r>
              <a:rPr lang="en-US" sz="1800" dirty="0">
                <a:latin typeface="Arial"/>
                <a:cs typeface="Arial"/>
              </a:rPr>
              <a:t>e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ses</a:t>
            </a:r>
            <a:r>
              <a:rPr lang="en-US" sz="1800" spc="-5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that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are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</a:t>
            </a:r>
            <a:r>
              <a:rPr lang="en-US" sz="1800" spc="5" dirty="0">
                <a:latin typeface="Arial"/>
                <a:cs typeface="Arial"/>
              </a:rPr>
              <a:t>c</a:t>
            </a:r>
            <a:r>
              <a:rPr lang="en-US" sz="1800" dirty="0">
                <a:latin typeface="Arial"/>
                <a:cs typeface="Arial"/>
              </a:rPr>
              <a:t>ti</a:t>
            </a:r>
            <a:r>
              <a:rPr lang="en-US" sz="1800" spc="-15" dirty="0">
                <a:latin typeface="Arial"/>
                <a:cs typeface="Arial"/>
              </a:rPr>
              <a:t>v</a:t>
            </a:r>
            <a:r>
              <a:rPr lang="en-US" sz="1800" dirty="0">
                <a:latin typeface="Arial"/>
                <a:cs typeface="Arial"/>
              </a:rPr>
              <a:t>e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in both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t</a:t>
            </a:r>
            <a:r>
              <a:rPr lang="en-US" sz="1800" spc="-10" dirty="0">
                <a:latin typeface="Arial"/>
                <a:cs typeface="Arial"/>
              </a:rPr>
              <a:t>t</a:t>
            </a:r>
            <a:r>
              <a:rPr lang="en-US" sz="1800" dirty="0">
                <a:latin typeface="Arial"/>
                <a:cs typeface="Arial"/>
              </a:rPr>
              <a:t>ings (e.g.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an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as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ociation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of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beds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containing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 marine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5" dirty="0">
                <a:latin typeface="Arial"/>
                <a:cs typeface="Arial"/>
              </a:rPr>
              <a:t>h</a:t>
            </a:r>
            <a:r>
              <a:rPr lang="en-US" sz="1800" dirty="0">
                <a:latin typeface="Arial"/>
                <a:cs typeface="Arial"/>
              </a:rPr>
              <a:t>elly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fauna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with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other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units c</a:t>
            </a:r>
            <a:r>
              <a:rPr lang="en-US" sz="1800" spc="5" dirty="0">
                <a:latin typeface="Arial"/>
                <a:cs typeface="Arial"/>
              </a:rPr>
              <a:t>o</a:t>
            </a:r>
            <a:r>
              <a:rPr lang="en-US" sz="1800" dirty="0">
                <a:latin typeface="Arial"/>
                <a:cs typeface="Arial"/>
              </a:rPr>
              <a:t>ntaining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rootle</a:t>
            </a:r>
            <a:r>
              <a:rPr lang="en-US" sz="1800" spc="-10" dirty="0">
                <a:latin typeface="Arial"/>
                <a:cs typeface="Arial"/>
              </a:rPr>
              <a:t>t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5" dirty="0">
                <a:latin typeface="Arial"/>
                <a:cs typeface="Arial"/>
              </a:rPr>
              <a:t>)</a:t>
            </a:r>
            <a:r>
              <a:rPr lang="en-US" sz="1800" dirty="0">
                <a:latin typeface="Arial"/>
                <a:cs typeface="Arial"/>
              </a:rPr>
              <a:t>.</a:t>
            </a:r>
          </a:p>
          <a:p>
            <a:pPr marL="12700" marR="6350" algn="l" rtl="0"/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k</a:t>
            </a:r>
            <a:r>
              <a:rPr lang="en-US" sz="1800" spc="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y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di</a:t>
            </a:r>
            <a:r>
              <a:rPr lang="en-US" sz="1800" spc="-40" dirty="0">
                <a:latin typeface="Arial"/>
                <a:cs typeface="Arial"/>
              </a:rPr>
              <a:t>f</a:t>
            </a:r>
            <a:r>
              <a:rPr lang="en-US" sz="1800" dirty="0">
                <a:latin typeface="Arial"/>
                <a:cs typeface="Arial"/>
              </a:rPr>
              <a:t>feren</a:t>
            </a:r>
            <a:r>
              <a:rPr lang="en-US" sz="1800" spc="5" dirty="0">
                <a:latin typeface="Arial"/>
                <a:cs typeface="Arial"/>
              </a:rPr>
              <a:t>c</a:t>
            </a:r>
            <a:r>
              <a:rPr lang="en-US" sz="1800" dirty="0">
                <a:latin typeface="Arial"/>
                <a:cs typeface="Arial"/>
              </a:rPr>
              <a:t>e</a:t>
            </a:r>
            <a:r>
              <a:rPr lang="en-US" sz="1800" spc="-4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is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that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 delta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is a </a:t>
            </a:r>
            <a:r>
              <a:rPr lang="en-US" sz="1800" dirty="0" err="1">
                <a:latin typeface="Arial"/>
                <a:cs typeface="Arial"/>
              </a:rPr>
              <a:t>prog</a:t>
            </a:r>
            <a:r>
              <a:rPr lang="en-US" sz="1800" spc="5" dirty="0" err="1">
                <a:latin typeface="Arial"/>
                <a:cs typeface="Arial"/>
              </a:rPr>
              <a:t>r</a:t>
            </a:r>
            <a:r>
              <a:rPr lang="en-US" sz="1800" dirty="0" err="1">
                <a:latin typeface="Arial"/>
                <a:cs typeface="Arial"/>
              </a:rPr>
              <a:t>ada</a:t>
            </a:r>
            <a:r>
              <a:rPr lang="en-US" sz="1800" spc="-15" dirty="0" err="1">
                <a:latin typeface="Arial"/>
                <a:cs typeface="Arial"/>
              </a:rPr>
              <a:t>t</a:t>
            </a:r>
            <a:r>
              <a:rPr lang="en-US" sz="1800" dirty="0" err="1">
                <a:latin typeface="Arial"/>
                <a:cs typeface="Arial"/>
              </a:rPr>
              <a:t>ional</a:t>
            </a:r>
            <a:r>
              <a:rPr lang="en-US" sz="1800" spc="-4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diment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bod</a:t>
            </a:r>
            <a:r>
              <a:rPr lang="en-US" sz="1800" spc="-145" dirty="0">
                <a:latin typeface="Arial"/>
                <a:cs typeface="Arial"/>
              </a:rPr>
              <a:t>y</a:t>
            </a:r>
            <a:r>
              <a:rPr lang="en-US" sz="1800" dirty="0">
                <a:latin typeface="Arial"/>
                <a:cs typeface="Arial"/>
              </a:rPr>
              <a:t>,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that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is, it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builds out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into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a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and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will</a:t>
            </a:r>
            <a:r>
              <a:rPr lang="en-US" sz="1800" spc="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5" dirty="0">
                <a:latin typeface="Arial"/>
                <a:cs typeface="Arial"/>
              </a:rPr>
              <a:t>h</a:t>
            </a:r>
            <a:r>
              <a:rPr lang="en-US" sz="1800" dirty="0">
                <a:latin typeface="Arial"/>
                <a:cs typeface="Arial"/>
              </a:rPr>
              <a:t>ow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</a:t>
            </a:r>
            <a:r>
              <a:rPr lang="en-US" sz="1800" spc="5" dirty="0">
                <a:latin typeface="Arial"/>
                <a:cs typeface="Arial"/>
              </a:rPr>
              <a:t>o</a:t>
            </a:r>
            <a:r>
              <a:rPr lang="en-US" sz="1800" dirty="0">
                <a:latin typeface="Arial"/>
                <a:cs typeface="Arial"/>
              </a:rPr>
              <a:t>ars</a:t>
            </a:r>
            <a:r>
              <a:rPr lang="en-US" sz="1800" spc="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nin</a:t>
            </a:r>
            <a:r>
              <a:rPr lang="en-US" sz="1800" spc="25" dirty="0">
                <a:latin typeface="Arial"/>
                <a:cs typeface="Arial"/>
              </a:rPr>
              <a:t>g</a:t>
            </a:r>
            <a:r>
              <a:rPr lang="en-US" sz="1800" spc="-10" dirty="0">
                <a:latin typeface="Arial"/>
                <a:cs typeface="Arial"/>
              </a:rPr>
              <a:t>-</a:t>
            </a:r>
            <a:r>
              <a:rPr lang="en-US" sz="1800" dirty="0">
                <a:latin typeface="Arial"/>
                <a:cs typeface="Arial"/>
              </a:rPr>
              <a:t>up s</a:t>
            </a:r>
            <a:r>
              <a:rPr lang="en-US" sz="1800" spc="5" dirty="0">
                <a:latin typeface="Arial"/>
                <a:cs typeface="Arial"/>
              </a:rPr>
              <a:t>u</a:t>
            </a:r>
            <a:r>
              <a:rPr lang="en-US" sz="1800" dirty="0">
                <a:latin typeface="Arial"/>
                <a:cs typeface="Arial"/>
              </a:rPr>
              <a:t>c</a:t>
            </a:r>
            <a:r>
              <a:rPr lang="en-US" sz="1800" spc="10" dirty="0">
                <a:latin typeface="Arial"/>
                <a:cs typeface="Arial"/>
              </a:rPr>
              <a:t>c</a:t>
            </a:r>
            <a:r>
              <a:rPr lang="en-US" sz="1800" dirty="0">
                <a:latin typeface="Arial"/>
                <a:cs typeface="Arial"/>
              </a:rPr>
              <a:t>e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-10" dirty="0">
                <a:latin typeface="Arial"/>
                <a:cs typeface="Arial"/>
              </a:rPr>
              <a:t>i</a:t>
            </a:r>
            <a:r>
              <a:rPr lang="en-US" sz="1800" dirty="0">
                <a:latin typeface="Arial"/>
                <a:cs typeface="Arial"/>
              </a:rPr>
              <a:t>on</a:t>
            </a:r>
            <a:r>
              <a:rPr lang="en-US" sz="1800" spc="-4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produ</a:t>
            </a:r>
            <a:r>
              <a:rPr lang="en-US" sz="1800" spc="10" dirty="0">
                <a:latin typeface="Arial"/>
                <a:cs typeface="Arial"/>
              </a:rPr>
              <a:t>c</a:t>
            </a:r>
            <a:r>
              <a:rPr lang="en-US" sz="1800" dirty="0">
                <a:latin typeface="Arial"/>
                <a:cs typeface="Arial"/>
              </a:rPr>
              <a:t>ed</a:t>
            </a:r>
            <a:r>
              <a:rPr lang="en-US" sz="1800" spc="-5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by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this prograd</a:t>
            </a:r>
            <a:r>
              <a:rPr lang="en-US" sz="1800" spc="-10" dirty="0">
                <a:latin typeface="Arial"/>
                <a:cs typeface="Arial"/>
              </a:rPr>
              <a:t>a</a:t>
            </a:r>
            <a:r>
              <a:rPr lang="en-US" sz="1800" dirty="0">
                <a:latin typeface="Arial"/>
                <a:cs typeface="Arial"/>
              </a:rPr>
              <a:t>tion.</a:t>
            </a:r>
          </a:p>
          <a:p>
            <a:pPr algn="l" rtl="0">
              <a:lnSpc>
                <a:spcPts val="2400"/>
              </a:lnSpc>
            </a:pPr>
            <a:endParaRPr lang="en-US" sz="2000" dirty="0"/>
          </a:p>
          <a:p>
            <a:pPr marL="12700" marR="140335" algn="l" rtl="0"/>
            <a:r>
              <a:rPr lang="en-US" sz="1800" dirty="0">
                <a:latin typeface="Arial"/>
                <a:cs typeface="Arial"/>
              </a:rPr>
              <a:t>In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</a:t>
            </a:r>
            <a:r>
              <a:rPr lang="en-US" sz="1800" spc="5" dirty="0">
                <a:latin typeface="Arial"/>
                <a:cs typeface="Arial"/>
              </a:rPr>
              <a:t>o</a:t>
            </a:r>
            <a:r>
              <a:rPr lang="en-US" sz="1800" dirty="0">
                <a:latin typeface="Arial"/>
                <a:cs typeface="Arial"/>
              </a:rPr>
              <a:t>ntra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t,</a:t>
            </a:r>
            <a:r>
              <a:rPr lang="en-US" sz="1800" spc="-5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e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tuaries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are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mainly </a:t>
            </a:r>
            <a:r>
              <a:rPr lang="en-US" sz="1800" dirty="0" err="1">
                <a:latin typeface="Arial"/>
                <a:cs typeface="Arial"/>
              </a:rPr>
              <a:t>agg</a:t>
            </a:r>
            <a:r>
              <a:rPr lang="en-US" sz="1800" spc="5" dirty="0" err="1">
                <a:latin typeface="Arial"/>
                <a:cs typeface="Arial"/>
              </a:rPr>
              <a:t>r</a:t>
            </a:r>
            <a:r>
              <a:rPr lang="en-US" sz="1800" dirty="0" err="1">
                <a:latin typeface="Arial"/>
                <a:cs typeface="Arial"/>
              </a:rPr>
              <a:t>adational</a:t>
            </a:r>
            <a:r>
              <a:rPr lang="en-US" sz="1800" dirty="0">
                <a:latin typeface="Arial"/>
                <a:cs typeface="Arial"/>
              </a:rPr>
              <a:t>,</a:t>
            </a:r>
            <a:r>
              <a:rPr lang="en-US" sz="1800" spc="-4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building</a:t>
            </a:r>
            <a:r>
              <a:rPr lang="en-US" sz="1800" spc="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up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within a</a:t>
            </a:r>
            <a:r>
              <a:rPr lang="en-US" sz="1800" spc="-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drowned river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</a:t>
            </a:r>
            <a:r>
              <a:rPr lang="en-US" sz="1800" spc="5" dirty="0">
                <a:latin typeface="Arial"/>
                <a:cs typeface="Arial"/>
              </a:rPr>
              <a:t>h</a:t>
            </a:r>
            <a:r>
              <a:rPr lang="en-US" sz="1800" dirty="0">
                <a:latin typeface="Arial"/>
                <a:cs typeface="Arial"/>
              </a:rPr>
              <a:t>ann</a:t>
            </a:r>
            <a:r>
              <a:rPr lang="en-US" sz="1800" spc="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l.</a:t>
            </a:r>
            <a:r>
              <a:rPr lang="en-US" sz="1800" spc="-7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ba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e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of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an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e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tuarine s</a:t>
            </a:r>
            <a:r>
              <a:rPr lang="en-US" sz="1800" spc="5" dirty="0">
                <a:latin typeface="Arial"/>
                <a:cs typeface="Arial"/>
              </a:rPr>
              <a:t>u</a:t>
            </a:r>
            <a:r>
              <a:rPr lang="en-US" sz="1800" dirty="0">
                <a:latin typeface="Arial"/>
                <a:cs typeface="Arial"/>
              </a:rPr>
              <a:t>c</a:t>
            </a:r>
            <a:r>
              <a:rPr lang="en-US" sz="1800" spc="10" dirty="0">
                <a:latin typeface="Arial"/>
                <a:cs typeface="Arial"/>
              </a:rPr>
              <a:t>c</a:t>
            </a:r>
            <a:r>
              <a:rPr lang="en-US" sz="1800" dirty="0">
                <a:latin typeface="Arial"/>
                <a:cs typeface="Arial"/>
              </a:rPr>
              <a:t>e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-10" dirty="0">
                <a:latin typeface="Arial"/>
                <a:cs typeface="Arial"/>
              </a:rPr>
              <a:t>i</a:t>
            </a:r>
            <a:r>
              <a:rPr lang="en-US" sz="1800" dirty="0">
                <a:latin typeface="Arial"/>
                <a:cs typeface="Arial"/>
              </a:rPr>
              <a:t>on</a:t>
            </a:r>
            <a:r>
              <a:rPr lang="en-US" sz="1800" spc="-4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is therefore</a:t>
            </a:r>
            <a:r>
              <a:rPr lang="en-US" sz="1800" spc="-4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</a:t>
            </a:r>
            <a:r>
              <a:rPr lang="en-US" sz="1800" spc="5" dirty="0">
                <a:latin typeface="Arial"/>
                <a:cs typeface="Arial"/>
              </a:rPr>
              <a:t>o</a:t>
            </a:r>
            <a:r>
              <a:rPr lang="en-US" sz="1800" dirty="0">
                <a:latin typeface="Arial"/>
                <a:cs typeface="Arial"/>
              </a:rPr>
              <a:t>mmonly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an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ero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ion s</a:t>
            </a:r>
            <a:r>
              <a:rPr lang="en-US" sz="1800" spc="5" dirty="0">
                <a:latin typeface="Arial"/>
                <a:cs typeface="Arial"/>
              </a:rPr>
              <a:t>u</a:t>
            </a:r>
            <a:r>
              <a:rPr lang="en-US" sz="1800" dirty="0">
                <a:latin typeface="Arial"/>
                <a:cs typeface="Arial"/>
              </a:rPr>
              <a:t>rfa</a:t>
            </a:r>
            <a:r>
              <a:rPr lang="en-US" sz="1800" spc="5" dirty="0">
                <a:latin typeface="Arial"/>
                <a:cs typeface="Arial"/>
              </a:rPr>
              <a:t>c</a:t>
            </a:r>
            <a:r>
              <a:rPr lang="en-US" sz="1800" dirty="0">
                <a:latin typeface="Arial"/>
                <a:cs typeface="Arial"/>
              </a:rPr>
              <a:t>e</a:t>
            </a:r>
            <a:r>
              <a:rPr lang="en-US" sz="1800" spc="-4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10" dirty="0">
                <a:latin typeface="Arial"/>
                <a:cs typeface="Arial"/>
              </a:rPr>
              <a:t>c</a:t>
            </a:r>
            <a:r>
              <a:rPr lang="en-US" sz="1800" dirty="0">
                <a:latin typeface="Arial"/>
                <a:cs typeface="Arial"/>
              </a:rPr>
              <a:t>ou</a:t>
            </a:r>
            <a:r>
              <a:rPr lang="en-US" sz="1800" spc="5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ed</a:t>
            </a:r>
            <a:r>
              <a:rPr lang="en-US" sz="1800" spc="-5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at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mouth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of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rive</a:t>
            </a:r>
            <a:r>
              <a:rPr lang="en-US" sz="1800" spc="-105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,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for e</a:t>
            </a:r>
            <a:r>
              <a:rPr lang="en-US" sz="1800" spc="-10" dirty="0">
                <a:latin typeface="Arial"/>
                <a:cs typeface="Arial"/>
              </a:rPr>
              <a:t>x</a:t>
            </a:r>
            <a:r>
              <a:rPr lang="en-US" sz="1800" dirty="0">
                <a:latin typeface="Arial"/>
                <a:cs typeface="Arial"/>
              </a:rPr>
              <a:t>ample,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in</a:t>
            </a:r>
            <a:r>
              <a:rPr lang="en-US" sz="1800" spc="-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re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ponse</a:t>
            </a:r>
            <a:r>
              <a:rPr lang="en-US" sz="1800" spc="-5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to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sea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le</a:t>
            </a:r>
            <a:r>
              <a:rPr lang="en-US" sz="1800" spc="-10" dirty="0">
                <a:latin typeface="Arial"/>
                <a:cs typeface="Arial"/>
              </a:rPr>
              <a:t>v</a:t>
            </a:r>
            <a:r>
              <a:rPr lang="en-US" sz="1800" dirty="0">
                <a:latin typeface="Arial"/>
                <a:cs typeface="Arial"/>
              </a:rPr>
              <a:t>el fall.</a:t>
            </a:r>
          </a:p>
          <a:p>
            <a:pPr marL="0" marR="6350" indent="0" algn="l" rtl="0">
              <a:buNone/>
            </a:pPr>
            <a:endParaRPr lang="en-US" sz="1800" dirty="0">
              <a:latin typeface="Arial"/>
              <a:cs typeface="Arial"/>
            </a:endParaRPr>
          </a:p>
          <a:p>
            <a:pPr marL="12700" marR="30480" algn="l" rtl="0"/>
            <a:endParaRPr lang="en-US" sz="1800" dirty="0">
              <a:latin typeface="Arial"/>
              <a:cs typeface="Arial"/>
            </a:endParaRPr>
          </a:p>
          <a:p>
            <a:pPr marL="566420" lvl="1" indent="-153670" algn="l" rtl="0">
              <a:buFont typeface="Arial"/>
              <a:buChar char="-"/>
              <a:tabLst>
                <a:tab pos="167005" algn="l"/>
              </a:tabLst>
            </a:pPr>
            <a:endParaRPr lang="ar-EG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n-lt"/>
                <a:cs typeface="Arial" pitchFamily="34" charset="0"/>
              </a:rPr>
              <a:t/>
            </a:r>
            <a:br>
              <a:rPr lang="en-US" sz="3200" dirty="0">
                <a:latin typeface="+mn-lt"/>
                <a:cs typeface="Arial" pitchFamily="34" charset="0"/>
              </a:rPr>
            </a:br>
            <a:r>
              <a:rPr lang="en-US" sz="3200" dirty="0">
                <a:latin typeface="+mn-lt"/>
                <a:cs typeface="Arial" pitchFamily="34" charset="0"/>
              </a:rPr>
              <a:t>Tide-dominated estuaries</a:t>
            </a:r>
            <a:r>
              <a:rPr lang="en-US" sz="3200" dirty="0"/>
              <a:t>	</a:t>
            </a:r>
            <a:br>
              <a:rPr lang="en-US" sz="3200" dirty="0"/>
            </a:br>
            <a:endParaRPr lang="ar-EG" sz="3200" dirty="0">
              <a:latin typeface="+mn-lt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DSRG</a:t>
            </a:r>
          </a:p>
        </p:txBody>
      </p:sp>
    </p:spTree>
    <p:extLst>
      <p:ext uri="{BB962C8B-B14F-4D97-AF65-F5344CB8AC3E}">
        <p14:creationId xmlns:p14="http://schemas.microsoft.com/office/powerpoint/2010/main" val="986948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356E31C-66FE-40A0-8722-379D584E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990600"/>
            <a:ext cx="9144000" cy="5318720"/>
          </a:xfrm>
        </p:spPr>
        <p:txBody>
          <a:bodyPr/>
          <a:lstStyle/>
          <a:p>
            <a:pPr marL="0" marR="520700" indent="0" algn="l" rtl="0">
              <a:buNone/>
            </a:pP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Recognition of estuarine deposits</a:t>
            </a:r>
          </a:p>
          <a:p>
            <a:pPr marL="0" marR="520700" indent="0" algn="l" rtl="0">
              <a:buNone/>
            </a:pPr>
            <a:endParaRPr lang="en-US" sz="18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 marR="180975" algn="l" rtl="0"/>
            <a:r>
              <a:rPr lang="en-US" sz="1800" dirty="0">
                <a:latin typeface="Arial"/>
                <a:cs typeface="Arial"/>
              </a:rPr>
              <a:t>It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may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be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di</a:t>
            </a:r>
            <a:r>
              <a:rPr lang="en-US" sz="1800" spc="-40" dirty="0">
                <a:latin typeface="Arial"/>
                <a:cs typeface="Arial"/>
              </a:rPr>
              <a:t>f</a:t>
            </a:r>
            <a:r>
              <a:rPr lang="en-US" sz="1800" dirty="0">
                <a:latin typeface="Arial"/>
                <a:cs typeface="Arial"/>
              </a:rPr>
              <a:t>ficult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to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distinguish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betwe</a:t>
            </a:r>
            <a:r>
              <a:rPr lang="en-US" sz="1800" spc="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n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the dep</a:t>
            </a:r>
            <a:r>
              <a:rPr lang="en-US" sz="1800" spc="5" dirty="0">
                <a:latin typeface="Arial"/>
                <a:cs typeface="Arial"/>
              </a:rPr>
              <a:t>o</a:t>
            </a:r>
            <a:r>
              <a:rPr lang="en-US" sz="1800" dirty="0">
                <a:latin typeface="Arial"/>
                <a:cs typeface="Arial"/>
              </a:rPr>
              <a:t>sits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of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 </a:t>
            </a:r>
            <a:r>
              <a:rPr lang="en-US" sz="1800" spc="-10" dirty="0">
                <a:latin typeface="Arial"/>
                <a:cs typeface="Arial"/>
              </a:rPr>
              <a:t>t</a:t>
            </a:r>
            <a:r>
              <a:rPr lang="en-US" sz="1800" dirty="0">
                <a:latin typeface="Arial"/>
                <a:cs typeface="Arial"/>
              </a:rPr>
              <a:t>idal estua</a:t>
            </a:r>
            <a:r>
              <a:rPr lang="en-US" sz="1800" spc="5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y</a:t>
            </a:r>
            <a:r>
              <a:rPr lang="en-US" sz="1800" spc="-5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and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 </a:t>
            </a:r>
            <a:r>
              <a:rPr lang="en-US" sz="1800" spc="-10" dirty="0">
                <a:latin typeface="Arial"/>
                <a:cs typeface="Arial"/>
              </a:rPr>
              <a:t>t</a:t>
            </a:r>
            <a:r>
              <a:rPr lang="en-US" sz="1800" dirty="0">
                <a:latin typeface="Arial"/>
                <a:cs typeface="Arial"/>
              </a:rPr>
              <a:t>id</a:t>
            </a:r>
            <a:r>
              <a:rPr lang="en-US" sz="1800" spc="10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- dominated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delta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if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there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is limi</a:t>
            </a:r>
            <a:r>
              <a:rPr lang="en-US" sz="1800" spc="-10" dirty="0">
                <a:latin typeface="Arial"/>
                <a:cs typeface="Arial"/>
              </a:rPr>
              <a:t>t</a:t>
            </a:r>
            <a:r>
              <a:rPr lang="en-US" sz="1800" dirty="0">
                <a:latin typeface="Arial"/>
                <a:cs typeface="Arial"/>
              </a:rPr>
              <a:t>ed information and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it</a:t>
            </a:r>
            <a:r>
              <a:rPr lang="en-US" sz="1800" spc="-10" dirty="0">
                <a:latin typeface="Arial"/>
                <a:cs typeface="Arial"/>
              </a:rPr>
              <a:t> i</a:t>
            </a:r>
            <a:r>
              <a:rPr lang="en-US" sz="1800" dirty="0">
                <a:latin typeface="Arial"/>
                <a:cs typeface="Arial"/>
              </a:rPr>
              <a:t>s di</a:t>
            </a:r>
            <a:r>
              <a:rPr lang="en-US" sz="1800" spc="-45" dirty="0">
                <a:latin typeface="Arial"/>
                <a:cs typeface="Arial"/>
              </a:rPr>
              <a:t>f</a:t>
            </a:r>
            <a:r>
              <a:rPr lang="en-US" sz="1800" dirty="0">
                <a:latin typeface="Arial"/>
                <a:cs typeface="Arial"/>
              </a:rPr>
              <a:t>f</a:t>
            </a:r>
            <a:r>
              <a:rPr lang="en-US" sz="1800" spc="-10" dirty="0">
                <a:latin typeface="Arial"/>
                <a:cs typeface="Arial"/>
              </a:rPr>
              <a:t>i</a:t>
            </a:r>
            <a:r>
              <a:rPr lang="en-US" sz="1800" dirty="0">
                <a:latin typeface="Arial"/>
                <a:cs typeface="Arial"/>
              </a:rPr>
              <a:t>cult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to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establish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whether</a:t>
            </a:r>
            <a:r>
              <a:rPr lang="en-US" sz="1800" spc="-4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the s</a:t>
            </a:r>
            <a:r>
              <a:rPr lang="en-US" sz="1800" spc="5" dirty="0">
                <a:latin typeface="Arial"/>
                <a:cs typeface="Arial"/>
              </a:rPr>
              <a:t>u</a:t>
            </a:r>
            <a:r>
              <a:rPr lang="en-US" sz="1800" dirty="0">
                <a:latin typeface="Arial"/>
                <a:cs typeface="Arial"/>
              </a:rPr>
              <a:t>c</a:t>
            </a:r>
            <a:r>
              <a:rPr lang="en-US" sz="1800" spc="10" dirty="0">
                <a:latin typeface="Arial"/>
                <a:cs typeface="Arial"/>
              </a:rPr>
              <a:t>c</a:t>
            </a:r>
            <a:r>
              <a:rPr lang="en-US" sz="1800" dirty="0">
                <a:latin typeface="Arial"/>
                <a:cs typeface="Arial"/>
              </a:rPr>
              <a:t>e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-10" dirty="0">
                <a:latin typeface="Arial"/>
                <a:cs typeface="Arial"/>
              </a:rPr>
              <a:t>i</a:t>
            </a:r>
            <a:r>
              <a:rPr lang="en-US" sz="1800" dirty="0">
                <a:latin typeface="Arial"/>
                <a:cs typeface="Arial"/>
              </a:rPr>
              <a:t>on</a:t>
            </a:r>
            <a:r>
              <a:rPr lang="en-US" sz="1800" spc="-4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is </a:t>
            </a:r>
            <a:r>
              <a:rPr lang="en-US" sz="1800" dirty="0" err="1">
                <a:latin typeface="Arial"/>
                <a:cs typeface="Arial"/>
              </a:rPr>
              <a:t>agg</a:t>
            </a:r>
            <a:r>
              <a:rPr lang="en-US" sz="1800" spc="5" dirty="0" err="1">
                <a:latin typeface="Arial"/>
                <a:cs typeface="Arial"/>
              </a:rPr>
              <a:t>r</a:t>
            </a:r>
            <a:r>
              <a:rPr lang="en-US" sz="1800" dirty="0" err="1">
                <a:latin typeface="Arial"/>
                <a:cs typeface="Arial"/>
              </a:rPr>
              <a:t>adation</a:t>
            </a:r>
            <a:r>
              <a:rPr lang="en-US" sz="1800" spc="-10" dirty="0" err="1">
                <a:latin typeface="Arial"/>
                <a:cs typeface="Arial"/>
              </a:rPr>
              <a:t>a</a:t>
            </a:r>
            <a:r>
              <a:rPr lang="en-US" sz="1800" dirty="0" err="1">
                <a:latin typeface="Arial"/>
                <a:cs typeface="Arial"/>
              </a:rPr>
              <a:t>l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and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valley-fi</a:t>
            </a:r>
            <a:r>
              <a:rPr lang="en-US" sz="1800" spc="-10" dirty="0">
                <a:latin typeface="Arial"/>
                <a:cs typeface="Arial"/>
              </a:rPr>
              <a:t>l</a:t>
            </a:r>
            <a:r>
              <a:rPr lang="en-US" sz="1800" dirty="0">
                <a:latin typeface="Arial"/>
                <a:cs typeface="Arial"/>
              </a:rPr>
              <a:t>ling or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prog</a:t>
            </a:r>
            <a:r>
              <a:rPr lang="en-US" sz="1800" spc="5" dirty="0" err="1">
                <a:latin typeface="Arial"/>
                <a:cs typeface="Arial"/>
              </a:rPr>
              <a:t>r</a:t>
            </a:r>
            <a:r>
              <a:rPr lang="en-US" sz="1800" dirty="0" err="1">
                <a:latin typeface="Arial"/>
                <a:cs typeface="Arial"/>
              </a:rPr>
              <a:t>ad</a:t>
            </a:r>
            <a:r>
              <a:rPr lang="en-US" sz="1800" spc="-10" dirty="0" err="1">
                <a:latin typeface="Arial"/>
                <a:cs typeface="Arial"/>
              </a:rPr>
              <a:t>a</a:t>
            </a:r>
            <a:r>
              <a:rPr lang="en-US" sz="1800" dirty="0" err="1">
                <a:latin typeface="Arial"/>
                <a:cs typeface="Arial"/>
              </a:rPr>
              <a:t>tional</a:t>
            </a:r>
            <a:r>
              <a:rPr lang="en-US" sz="1800" dirty="0">
                <a:latin typeface="Arial"/>
                <a:cs typeface="Arial"/>
              </a:rPr>
              <a:t>.</a:t>
            </a:r>
          </a:p>
          <a:p>
            <a:pPr marL="0" marR="6350" indent="0" algn="l" rtl="0">
              <a:buNone/>
            </a:pPr>
            <a:endParaRPr lang="en-US" sz="1800" dirty="0">
              <a:latin typeface="Arial"/>
              <a:cs typeface="Arial"/>
            </a:endParaRPr>
          </a:p>
          <a:p>
            <a:pPr marL="12700" marR="30480" algn="l" rtl="0"/>
            <a:endParaRPr lang="en-US" sz="1800" dirty="0">
              <a:latin typeface="Arial"/>
              <a:cs typeface="Arial"/>
            </a:endParaRPr>
          </a:p>
          <a:p>
            <a:pPr marL="566420" lvl="1" indent="-153670" algn="l" rtl="0">
              <a:buFont typeface="Arial"/>
              <a:buChar char="-"/>
              <a:tabLst>
                <a:tab pos="167005" algn="l"/>
              </a:tabLst>
            </a:pPr>
            <a:endParaRPr lang="ar-EG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n-lt"/>
                <a:cs typeface="Arial" pitchFamily="34" charset="0"/>
              </a:rPr>
              <a:t/>
            </a:r>
            <a:br>
              <a:rPr lang="en-US" sz="3200" dirty="0">
                <a:latin typeface="+mn-lt"/>
                <a:cs typeface="Arial" pitchFamily="34" charset="0"/>
              </a:rPr>
            </a:br>
            <a:r>
              <a:rPr lang="en-US" sz="3200" dirty="0">
                <a:latin typeface="+mn-lt"/>
                <a:cs typeface="Arial" pitchFamily="34" charset="0"/>
              </a:rPr>
              <a:t>Tide-dominated estuaries</a:t>
            </a:r>
            <a:r>
              <a:rPr lang="en-US" sz="3200" dirty="0"/>
              <a:t>	</a:t>
            </a:r>
            <a:br>
              <a:rPr lang="en-US" sz="3200" dirty="0"/>
            </a:br>
            <a:endParaRPr lang="ar-EG" sz="3200" dirty="0">
              <a:latin typeface="+mn-lt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DSRG</a:t>
            </a:r>
          </a:p>
        </p:txBody>
      </p:sp>
    </p:spTree>
    <p:extLst>
      <p:ext uri="{BB962C8B-B14F-4D97-AF65-F5344CB8AC3E}">
        <p14:creationId xmlns:p14="http://schemas.microsoft.com/office/powerpoint/2010/main" val="4207426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71DAC669-DEA9-4683-8D04-319F620EF8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832498"/>
            <a:ext cx="6825952" cy="547682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4A58576E-C3BA-4C27-B99E-7175BE9A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Paralic Environments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67779C-476C-40F0-9B5B-647E660F2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G336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397FB1-F64F-4DCC-893A-0E27A9F15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DSRG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453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n-lt"/>
                <a:cs typeface="Arial" pitchFamily="34" charset="0"/>
              </a:rPr>
              <a:t/>
            </a:r>
            <a:br>
              <a:rPr lang="en-US" sz="3200" dirty="0">
                <a:latin typeface="+mn-lt"/>
                <a:cs typeface="Arial" pitchFamily="34" charset="0"/>
              </a:rPr>
            </a:br>
            <a:r>
              <a:rPr lang="en-US" sz="3200" dirty="0">
                <a:latin typeface="+mn-lt"/>
                <a:cs typeface="Arial" pitchFamily="34" charset="0"/>
              </a:rPr>
              <a:t>Tide-dominated estuaries</a:t>
            </a:r>
            <a:r>
              <a:rPr lang="en-US" sz="3200" dirty="0"/>
              <a:t>	</a:t>
            </a:r>
            <a:br>
              <a:rPr lang="en-US" sz="3200" dirty="0"/>
            </a:br>
            <a:endParaRPr lang="ar-EG" sz="3200" dirty="0">
              <a:latin typeface="+mn-lt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DSRG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6D5CC37A-DE0F-4D72-9429-857636FD8B3B}"/>
              </a:ext>
            </a:extLst>
          </p:cNvPr>
          <p:cNvSpPr/>
          <p:nvPr/>
        </p:nvSpPr>
        <p:spPr>
          <a:xfrm>
            <a:off x="6384032" y="4483286"/>
            <a:ext cx="5472608" cy="1970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356E31C-66FE-40A0-8722-379D584E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990600"/>
            <a:ext cx="9144000" cy="5318720"/>
          </a:xfrm>
        </p:spPr>
        <p:txBody>
          <a:bodyPr/>
          <a:lstStyle/>
          <a:p>
            <a:pPr marL="0" marR="520700" indent="0" algn="l" rtl="0">
              <a:buNone/>
            </a:pP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Beach/barrier</a:t>
            </a:r>
            <a:r>
              <a:rPr lang="en-US" sz="18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lang="en-US" sz="1800" b="1" spc="-35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stems</a:t>
            </a:r>
            <a:endParaRPr lang="en-US" sz="18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52400" marR="3498850" indent="-140335" algn="l" rtl="0"/>
            <a:r>
              <a:rPr lang="en-US" sz="1800" dirty="0">
                <a:latin typeface="Arial"/>
                <a:cs typeface="Arial"/>
              </a:rPr>
              <a:t> li</a:t>
            </a:r>
            <a:r>
              <a:rPr lang="en-US" sz="1800" spc="-10" dirty="0">
                <a:latin typeface="Arial"/>
                <a:cs typeface="Arial"/>
              </a:rPr>
              <a:t>t</a:t>
            </a:r>
            <a:r>
              <a:rPr lang="en-US" sz="1800" dirty="0">
                <a:latin typeface="Arial"/>
                <a:cs typeface="Arial"/>
              </a:rPr>
              <a:t>hology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–</a:t>
            </a:r>
            <a:r>
              <a:rPr lang="en-US" sz="1800" spc="-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5" dirty="0">
                <a:latin typeface="Arial"/>
                <a:cs typeface="Arial"/>
              </a:rPr>
              <a:t>a</a:t>
            </a:r>
            <a:r>
              <a:rPr lang="en-US" sz="1800" dirty="0">
                <a:latin typeface="Arial"/>
                <a:cs typeface="Arial"/>
              </a:rPr>
              <a:t>nd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and c</a:t>
            </a:r>
            <a:r>
              <a:rPr lang="en-US" sz="1800" spc="5" dirty="0">
                <a:latin typeface="Arial"/>
                <a:cs typeface="Arial"/>
              </a:rPr>
              <a:t>o</a:t>
            </a:r>
            <a:r>
              <a:rPr lang="en-US" sz="1800" dirty="0">
                <a:latin typeface="Arial"/>
                <a:cs typeface="Arial"/>
              </a:rPr>
              <a:t>nglome</a:t>
            </a:r>
            <a:r>
              <a:rPr lang="en-US" sz="1800" spc="5" dirty="0">
                <a:latin typeface="Arial"/>
                <a:cs typeface="Arial"/>
              </a:rPr>
              <a:t>r</a:t>
            </a:r>
            <a:r>
              <a:rPr lang="en-US" sz="1800" spc="-10" dirty="0">
                <a:latin typeface="Arial"/>
                <a:cs typeface="Arial"/>
              </a:rPr>
              <a:t>a</a:t>
            </a:r>
            <a:r>
              <a:rPr lang="en-US" sz="1800" dirty="0">
                <a:latin typeface="Arial"/>
                <a:cs typeface="Arial"/>
              </a:rPr>
              <a:t>te</a:t>
            </a:r>
          </a:p>
          <a:p>
            <a:pPr marL="152400" marR="3498850" indent="-140335" algn="l" rtl="0"/>
            <a:r>
              <a:rPr lang="en-US" sz="1800" dirty="0">
                <a:latin typeface="Arial"/>
                <a:cs typeface="Arial"/>
              </a:rPr>
              <a:t> miner</a:t>
            </a:r>
            <a:r>
              <a:rPr lang="en-US" sz="1800" spc="5" dirty="0">
                <a:latin typeface="Arial"/>
                <a:cs typeface="Arial"/>
              </a:rPr>
              <a:t>a</a:t>
            </a:r>
            <a:r>
              <a:rPr lang="en-US" sz="1800" dirty="0">
                <a:latin typeface="Arial"/>
                <a:cs typeface="Arial"/>
              </a:rPr>
              <a:t>logy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–</a:t>
            </a:r>
            <a:r>
              <a:rPr lang="en-US" sz="1800" spc="-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mature qua</a:t>
            </a:r>
            <a:r>
              <a:rPr lang="en-US" sz="1800" spc="5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tz</a:t>
            </a:r>
            <a:r>
              <a:rPr lang="en-US" sz="1800" spc="-4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5" dirty="0">
                <a:latin typeface="Arial"/>
                <a:cs typeface="Arial"/>
              </a:rPr>
              <a:t>a</a:t>
            </a:r>
            <a:r>
              <a:rPr lang="en-US" sz="1800" dirty="0">
                <a:latin typeface="Arial"/>
                <a:cs typeface="Arial"/>
              </a:rPr>
              <a:t>nds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and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5" dirty="0">
                <a:latin typeface="Arial"/>
                <a:cs typeface="Arial"/>
              </a:rPr>
              <a:t>h</a:t>
            </a:r>
            <a:r>
              <a:rPr lang="en-US" sz="1800" dirty="0">
                <a:latin typeface="Arial"/>
                <a:cs typeface="Arial"/>
              </a:rPr>
              <a:t>elly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5" dirty="0">
                <a:latin typeface="Arial"/>
                <a:cs typeface="Arial"/>
              </a:rPr>
              <a:t>a</a:t>
            </a:r>
            <a:r>
              <a:rPr lang="en-US" sz="1800" dirty="0">
                <a:latin typeface="Arial"/>
                <a:cs typeface="Arial"/>
              </a:rPr>
              <a:t>nds</a:t>
            </a:r>
          </a:p>
          <a:p>
            <a:pPr marL="190500" marR="1905635" indent="-178435" algn="l" rtl="0"/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te</a:t>
            </a:r>
            <a:r>
              <a:rPr lang="en-US" sz="1800" spc="-10" dirty="0">
                <a:latin typeface="Arial"/>
                <a:cs typeface="Arial"/>
              </a:rPr>
              <a:t>x</a:t>
            </a:r>
            <a:r>
              <a:rPr lang="en-US" sz="1800" dirty="0">
                <a:latin typeface="Arial"/>
                <a:cs typeface="Arial"/>
              </a:rPr>
              <a:t>ture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–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well </a:t>
            </a:r>
            <a:r>
              <a:rPr lang="en-US" sz="1800" spc="10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orted,</a:t>
            </a:r>
            <a:r>
              <a:rPr lang="en-US" sz="1800" spc="-5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well</a:t>
            </a:r>
            <a:r>
              <a:rPr lang="en-US" sz="1800" spc="-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round</a:t>
            </a:r>
            <a:r>
              <a:rPr lang="en-US" sz="1800" spc="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d clasts</a:t>
            </a:r>
          </a:p>
          <a:p>
            <a:pPr marL="190500" marR="1905635" indent="-178435" algn="l" rtl="0"/>
            <a:r>
              <a:rPr lang="en-US" sz="1800" dirty="0">
                <a:latin typeface="Arial"/>
                <a:cs typeface="Arial"/>
              </a:rPr>
              <a:t> bed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geometry</a:t>
            </a:r>
            <a:r>
              <a:rPr lang="en-US" sz="1800" spc="-4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–</a:t>
            </a:r>
            <a:r>
              <a:rPr lang="en-US" sz="1800" spc="-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elongate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len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es</a:t>
            </a:r>
          </a:p>
          <a:p>
            <a:pPr marL="190500" marR="1821814" indent="-178435" algn="l" rtl="0"/>
            <a:r>
              <a:rPr lang="en-US" sz="1800" dirty="0">
                <a:latin typeface="Arial"/>
                <a:cs typeface="Arial"/>
              </a:rPr>
              <a:t> s</a:t>
            </a:r>
            <a:r>
              <a:rPr lang="en-US" sz="1800" spc="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dimentary</a:t>
            </a:r>
            <a:r>
              <a:rPr lang="en-US" sz="1800" spc="-4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str</a:t>
            </a:r>
            <a:r>
              <a:rPr lang="en-US" sz="1800" spc="5" dirty="0">
                <a:latin typeface="Arial"/>
                <a:cs typeface="Arial"/>
              </a:rPr>
              <a:t>u</a:t>
            </a:r>
            <a:r>
              <a:rPr lang="en-US" sz="1800" dirty="0">
                <a:latin typeface="Arial"/>
                <a:cs typeface="Arial"/>
              </a:rPr>
              <a:t>ctures</a:t>
            </a:r>
            <a:r>
              <a:rPr lang="en-US" sz="1800" spc="-4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–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lo</a:t>
            </a:r>
            <a:r>
              <a:rPr lang="en-US" sz="1800" spc="5" dirty="0">
                <a:latin typeface="Arial"/>
                <a:cs typeface="Arial"/>
              </a:rPr>
              <a:t>w</a:t>
            </a:r>
            <a:r>
              <a:rPr lang="en-US" sz="1800" dirty="0">
                <a:latin typeface="Arial"/>
                <a:cs typeface="Arial"/>
              </a:rPr>
              <a:t>-angle str</a:t>
            </a:r>
            <a:r>
              <a:rPr lang="en-US" sz="1800" spc="5" dirty="0">
                <a:latin typeface="Arial"/>
                <a:cs typeface="Arial"/>
              </a:rPr>
              <a:t>a</a:t>
            </a:r>
            <a:r>
              <a:rPr lang="en-US" sz="1800" dirty="0">
                <a:latin typeface="Arial"/>
                <a:cs typeface="Arial"/>
              </a:rPr>
              <a:t>ti</a:t>
            </a:r>
            <a:r>
              <a:rPr lang="en-US" sz="1800" spc="-15" dirty="0">
                <a:latin typeface="Arial"/>
                <a:cs typeface="Arial"/>
              </a:rPr>
              <a:t>f</a:t>
            </a:r>
            <a:r>
              <a:rPr lang="en-US" sz="1800" dirty="0">
                <a:latin typeface="Arial"/>
                <a:cs typeface="Arial"/>
              </a:rPr>
              <a:t>ication</a:t>
            </a:r>
            <a:r>
              <a:rPr lang="en-US" sz="1800" spc="-4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and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wave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rewor</a:t>
            </a:r>
            <a:r>
              <a:rPr lang="en-US" sz="1800" spc="5" dirty="0">
                <a:latin typeface="Arial"/>
                <a:cs typeface="Arial"/>
              </a:rPr>
              <a:t>k</a:t>
            </a:r>
            <a:r>
              <a:rPr lang="en-US" sz="1800" dirty="0">
                <a:latin typeface="Arial"/>
                <a:cs typeface="Arial"/>
              </a:rPr>
              <a:t>ing</a:t>
            </a:r>
          </a:p>
          <a:p>
            <a:pPr marL="190500" marR="1821814" indent="-178435" algn="l" rtl="0"/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palaeocurren</a:t>
            </a:r>
            <a:r>
              <a:rPr lang="en-US" sz="1800" spc="-25" dirty="0" err="1">
                <a:latin typeface="Arial"/>
                <a:cs typeface="Arial"/>
              </a:rPr>
              <a:t>t</a:t>
            </a:r>
            <a:r>
              <a:rPr lang="en-US" sz="1800" dirty="0" err="1">
                <a:latin typeface="Arial"/>
                <a:cs typeface="Arial"/>
              </a:rPr>
              <a:t>s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–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mainly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wa</a:t>
            </a:r>
            <a:r>
              <a:rPr lang="en-US" sz="1800" spc="-10" dirty="0">
                <a:latin typeface="Arial"/>
                <a:cs typeface="Arial"/>
              </a:rPr>
              <a:t>v</a:t>
            </a:r>
            <a:r>
              <a:rPr lang="en-US" sz="1800" dirty="0">
                <a:latin typeface="Arial"/>
                <a:cs typeface="Arial"/>
              </a:rPr>
              <a:t>e-formed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str</a:t>
            </a:r>
            <a:r>
              <a:rPr lang="en-US" sz="1800" spc="5" dirty="0">
                <a:latin typeface="Arial"/>
                <a:cs typeface="Arial"/>
              </a:rPr>
              <a:t>u</a:t>
            </a:r>
            <a:r>
              <a:rPr lang="en-US" sz="1800" dirty="0">
                <a:latin typeface="Arial"/>
                <a:cs typeface="Arial"/>
              </a:rPr>
              <a:t>ctur</a:t>
            </a:r>
            <a:r>
              <a:rPr lang="en-US" sz="1800" spc="-1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s</a:t>
            </a:r>
          </a:p>
          <a:p>
            <a:pPr marL="190500" marR="1821814" indent="-178435" algn="l" rtl="0"/>
            <a:r>
              <a:rPr lang="en-US" sz="1800" dirty="0">
                <a:latin typeface="Arial"/>
                <a:cs typeface="Arial"/>
              </a:rPr>
              <a:t> fos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ils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–</a:t>
            </a:r>
            <a:r>
              <a:rPr lang="en-US" sz="1800" spc="-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robu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t</a:t>
            </a:r>
            <a:r>
              <a:rPr lang="en-US" sz="1800" spc="-4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5" dirty="0">
                <a:latin typeface="Arial"/>
                <a:cs typeface="Arial"/>
              </a:rPr>
              <a:t>h</a:t>
            </a:r>
            <a:r>
              <a:rPr lang="en-US" sz="1800" dirty="0">
                <a:latin typeface="Arial"/>
                <a:cs typeface="Arial"/>
              </a:rPr>
              <a:t>elly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deb</a:t>
            </a:r>
            <a:r>
              <a:rPr lang="en-US" sz="1800" spc="5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is</a:t>
            </a:r>
          </a:p>
          <a:p>
            <a:pPr marL="190500" marR="1821814" indent="-178435" algn="l" rtl="0"/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c</a:t>
            </a:r>
            <a:r>
              <a:rPr lang="en-US" sz="1800" spc="5" dirty="0" err="1">
                <a:latin typeface="Arial"/>
                <a:cs typeface="Arial"/>
              </a:rPr>
              <a:t>o</a:t>
            </a:r>
            <a:r>
              <a:rPr lang="en-US" sz="1800" dirty="0" err="1">
                <a:latin typeface="Arial"/>
                <a:cs typeface="Arial"/>
              </a:rPr>
              <a:t>lour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–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not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diagno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tic</a:t>
            </a:r>
          </a:p>
          <a:p>
            <a:pPr marL="190500" marR="1947545" indent="-178435" algn="l" rtl="0"/>
            <a:r>
              <a:rPr lang="en-US" sz="1800" dirty="0">
                <a:latin typeface="Arial"/>
                <a:cs typeface="Arial"/>
              </a:rPr>
              <a:t> facies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5" dirty="0">
                <a:latin typeface="Arial"/>
                <a:cs typeface="Arial"/>
              </a:rPr>
              <a:t>o</a:t>
            </a:r>
            <a:r>
              <a:rPr lang="en-US" sz="1800" dirty="0">
                <a:latin typeface="Arial"/>
                <a:cs typeface="Arial"/>
              </a:rPr>
              <a:t>ciations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–</a:t>
            </a:r>
            <a:r>
              <a:rPr lang="en-US" sz="1800" spc="-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may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be as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ociated</a:t>
            </a:r>
            <a:r>
              <a:rPr lang="en-US" sz="1800" spc="-4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with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coa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tal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plain, </a:t>
            </a:r>
            <a:r>
              <a:rPr lang="en-US" sz="1800" dirty="0" err="1">
                <a:latin typeface="Arial"/>
                <a:cs typeface="Arial"/>
              </a:rPr>
              <a:t>lagoonal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or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5" dirty="0">
                <a:latin typeface="Arial"/>
                <a:cs typeface="Arial"/>
              </a:rPr>
              <a:t>h</a:t>
            </a:r>
            <a:r>
              <a:rPr lang="en-US" sz="1800" dirty="0">
                <a:latin typeface="Arial"/>
                <a:cs typeface="Arial"/>
              </a:rPr>
              <a:t>allo</a:t>
            </a:r>
            <a:r>
              <a:rPr lang="en-US" sz="1800" spc="15" dirty="0">
                <a:latin typeface="Arial"/>
                <a:cs typeface="Arial"/>
              </a:rPr>
              <a:t>w</a:t>
            </a:r>
            <a:r>
              <a:rPr lang="en-US" sz="1800" dirty="0">
                <a:latin typeface="Arial"/>
                <a:cs typeface="Arial"/>
              </a:rPr>
              <a:t>-marine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facies</a:t>
            </a:r>
          </a:p>
          <a:p>
            <a:pPr marL="0" marR="6350" indent="0" algn="l" rtl="0">
              <a:buNone/>
            </a:pPr>
            <a:endParaRPr lang="en-US" sz="1800" dirty="0">
              <a:latin typeface="Arial"/>
              <a:cs typeface="Arial"/>
            </a:endParaRPr>
          </a:p>
          <a:p>
            <a:pPr marL="12700" marR="30480" algn="l" rtl="0"/>
            <a:endParaRPr lang="en-US" sz="1800" dirty="0">
              <a:latin typeface="Arial"/>
              <a:cs typeface="Arial"/>
            </a:endParaRPr>
          </a:p>
          <a:p>
            <a:pPr marL="566420" lvl="1" indent="-153670" algn="l" rtl="0">
              <a:buFont typeface="Arial"/>
              <a:buChar char="-"/>
              <a:tabLst>
                <a:tab pos="167005" algn="l"/>
              </a:tabLst>
            </a:pPr>
            <a:endParaRPr lang="ar-EG" sz="1800" dirty="0"/>
          </a:p>
        </p:txBody>
      </p:sp>
    </p:spTree>
    <p:extLst>
      <p:ext uri="{BB962C8B-B14F-4D97-AF65-F5344CB8AC3E}">
        <p14:creationId xmlns:p14="http://schemas.microsoft.com/office/powerpoint/2010/main" val="1420505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356E31C-66FE-40A0-8722-379D584E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990600"/>
            <a:ext cx="10709448" cy="5318720"/>
          </a:xfrm>
        </p:spPr>
        <p:txBody>
          <a:bodyPr/>
          <a:lstStyle/>
          <a:p>
            <a:pPr marL="0" marR="520700" indent="0" algn="l" rtl="0">
              <a:buNone/>
            </a:pP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Lagoon</a:t>
            </a:r>
            <a:endParaRPr lang="en-US" sz="18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52400" marR="3290570" indent="-140335" algn="l" rtl="0"/>
            <a:r>
              <a:rPr lang="en-US" sz="1800" dirty="0">
                <a:latin typeface="Arial"/>
                <a:cs typeface="Arial"/>
              </a:rPr>
              <a:t> li</a:t>
            </a:r>
            <a:r>
              <a:rPr lang="en-US" sz="1800" spc="-10" dirty="0">
                <a:latin typeface="Arial"/>
                <a:cs typeface="Arial"/>
              </a:rPr>
              <a:t>t</a:t>
            </a:r>
            <a:r>
              <a:rPr lang="en-US" sz="1800" dirty="0">
                <a:latin typeface="Arial"/>
                <a:cs typeface="Arial"/>
              </a:rPr>
              <a:t>hology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–</a:t>
            </a:r>
            <a:r>
              <a:rPr lang="en-US" sz="1800" spc="-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mainly mud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with some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5" dirty="0">
                <a:latin typeface="Arial"/>
                <a:cs typeface="Arial"/>
              </a:rPr>
              <a:t>a</a:t>
            </a:r>
            <a:r>
              <a:rPr lang="en-US" sz="1800" dirty="0">
                <a:latin typeface="Arial"/>
                <a:cs typeface="Arial"/>
              </a:rPr>
              <a:t>nd</a:t>
            </a:r>
          </a:p>
          <a:p>
            <a:pPr marL="152400" marR="3290570" indent="-140335" algn="l" rtl="0"/>
            <a:r>
              <a:rPr lang="en-US" sz="1800" dirty="0">
                <a:latin typeface="Arial"/>
                <a:cs typeface="Arial"/>
              </a:rPr>
              <a:t> miner</a:t>
            </a:r>
            <a:r>
              <a:rPr lang="en-US" sz="1800" spc="5" dirty="0">
                <a:latin typeface="Arial"/>
                <a:cs typeface="Arial"/>
              </a:rPr>
              <a:t>a</a:t>
            </a:r>
            <a:r>
              <a:rPr lang="en-US" sz="1800" dirty="0">
                <a:latin typeface="Arial"/>
                <a:cs typeface="Arial"/>
              </a:rPr>
              <a:t>logy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–</a:t>
            </a:r>
            <a:r>
              <a:rPr lang="en-US" sz="1800" spc="-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variable</a:t>
            </a:r>
          </a:p>
          <a:p>
            <a:pPr marL="152400" marR="1962785" indent="-140335" algn="l" rtl="0"/>
            <a:r>
              <a:rPr lang="en-US" sz="1800" dirty="0">
                <a:latin typeface="Arial"/>
                <a:cs typeface="Arial"/>
              </a:rPr>
              <a:t> te</a:t>
            </a:r>
            <a:r>
              <a:rPr lang="en-US" sz="1800" spc="-10" dirty="0">
                <a:latin typeface="Arial"/>
                <a:cs typeface="Arial"/>
              </a:rPr>
              <a:t>x</a:t>
            </a:r>
            <a:r>
              <a:rPr lang="en-US" sz="1800" dirty="0">
                <a:latin typeface="Arial"/>
                <a:cs typeface="Arial"/>
              </a:rPr>
              <a:t>ture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–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fin</a:t>
            </a:r>
            <a:r>
              <a:rPr lang="en-US" sz="1800" spc="-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-grained,</a:t>
            </a:r>
            <a:r>
              <a:rPr lang="en-US" sz="1800" spc="-4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mode</a:t>
            </a:r>
            <a:r>
              <a:rPr lang="en-US" sz="1800" spc="5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ately to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poo</a:t>
            </a:r>
            <a:r>
              <a:rPr lang="en-US" sz="1800" spc="5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ly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5" dirty="0">
                <a:latin typeface="Arial"/>
                <a:cs typeface="Arial"/>
              </a:rPr>
              <a:t>o</a:t>
            </a:r>
            <a:r>
              <a:rPr lang="en-US" sz="1800" dirty="0">
                <a:latin typeface="Arial"/>
                <a:cs typeface="Arial"/>
              </a:rPr>
              <a:t>rted</a:t>
            </a:r>
          </a:p>
          <a:p>
            <a:pPr marL="190500" marR="849630" indent="-178435" algn="l" rtl="0"/>
            <a:r>
              <a:rPr lang="en-US" sz="1800" dirty="0">
                <a:latin typeface="Arial"/>
                <a:cs typeface="Arial"/>
              </a:rPr>
              <a:t> bed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geometry</a:t>
            </a:r>
            <a:r>
              <a:rPr lang="en-US" sz="1800" spc="-4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–</a:t>
            </a:r>
            <a:r>
              <a:rPr lang="en-US" sz="1800" spc="-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thinly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bedded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mud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with </a:t>
            </a:r>
            <a:r>
              <a:rPr lang="en-US" sz="1800" spc="-10" dirty="0">
                <a:latin typeface="Arial"/>
                <a:cs typeface="Arial"/>
              </a:rPr>
              <a:t>t</a:t>
            </a:r>
            <a:r>
              <a:rPr lang="en-US" sz="1800" dirty="0">
                <a:latin typeface="Arial"/>
                <a:cs typeface="Arial"/>
              </a:rPr>
              <a:t>hin s</a:t>
            </a:r>
            <a:r>
              <a:rPr lang="en-US" sz="1800" spc="5" dirty="0">
                <a:latin typeface="Arial"/>
                <a:cs typeface="Arial"/>
              </a:rPr>
              <a:t>h</a:t>
            </a:r>
            <a:r>
              <a:rPr lang="en-US" sz="1800" dirty="0">
                <a:latin typeface="Arial"/>
                <a:cs typeface="Arial"/>
              </a:rPr>
              <a:t>eets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and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len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es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of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5" dirty="0">
                <a:latin typeface="Arial"/>
                <a:cs typeface="Arial"/>
              </a:rPr>
              <a:t>a</a:t>
            </a:r>
            <a:r>
              <a:rPr lang="en-US" sz="1800" dirty="0">
                <a:latin typeface="Arial"/>
                <a:cs typeface="Arial"/>
              </a:rPr>
              <a:t>nd</a:t>
            </a:r>
          </a:p>
          <a:p>
            <a:pPr marL="190500" marR="849630" indent="-178435" algn="l" rtl="0"/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dimentary</a:t>
            </a:r>
            <a:r>
              <a:rPr lang="en-US" sz="1800" spc="-4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str</a:t>
            </a:r>
            <a:r>
              <a:rPr lang="en-US" sz="1800" spc="5" dirty="0">
                <a:latin typeface="Arial"/>
                <a:cs typeface="Arial"/>
              </a:rPr>
              <a:t>u</a:t>
            </a:r>
            <a:r>
              <a:rPr lang="en-US" sz="1800" dirty="0">
                <a:latin typeface="Arial"/>
                <a:cs typeface="Arial"/>
              </a:rPr>
              <a:t>ctures</a:t>
            </a:r>
            <a:r>
              <a:rPr lang="en-US" sz="1800" spc="-4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–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may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be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laminated and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wave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rippled</a:t>
            </a:r>
          </a:p>
          <a:p>
            <a:pPr marL="12700" algn="l" rtl="0"/>
            <a:r>
              <a:rPr lang="en-US" sz="1800" dirty="0" err="1">
                <a:latin typeface="Arial"/>
                <a:cs typeface="Arial"/>
              </a:rPr>
              <a:t>palaeo</a:t>
            </a:r>
            <a:r>
              <a:rPr lang="en-US" sz="1800" spc="5" dirty="0" err="1">
                <a:latin typeface="Arial"/>
                <a:cs typeface="Arial"/>
              </a:rPr>
              <a:t>c</a:t>
            </a:r>
            <a:r>
              <a:rPr lang="en-US" sz="1800" dirty="0" err="1">
                <a:latin typeface="Arial"/>
                <a:cs typeface="Arial"/>
              </a:rPr>
              <a:t>ur</a:t>
            </a:r>
            <a:r>
              <a:rPr lang="en-US" sz="1800" spc="-10" dirty="0" err="1">
                <a:latin typeface="Arial"/>
                <a:cs typeface="Arial"/>
              </a:rPr>
              <a:t>r</a:t>
            </a:r>
            <a:r>
              <a:rPr lang="en-US" sz="1800" dirty="0" err="1">
                <a:latin typeface="Arial"/>
                <a:cs typeface="Arial"/>
              </a:rPr>
              <a:t>en</a:t>
            </a:r>
            <a:r>
              <a:rPr lang="en-US" sz="1800" spc="-15" dirty="0" err="1">
                <a:latin typeface="Arial"/>
                <a:cs typeface="Arial"/>
              </a:rPr>
              <a:t>t</a:t>
            </a:r>
            <a:r>
              <a:rPr lang="en-US" sz="1800" dirty="0" err="1">
                <a:latin typeface="Arial"/>
                <a:cs typeface="Arial"/>
              </a:rPr>
              <a:t>s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–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rare,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not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diagno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tic</a:t>
            </a:r>
          </a:p>
          <a:p>
            <a:pPr marL="190500" marR="807085" indent="-178435" algn="l" rtl="0"/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fos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ils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–</a:t>
            </a:r>
            <a:r>
              <a:rPr lang="en-US" sz="1800" spc="-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of</a:t>
            </a:r>
            <a:r>
              <a:rPr lang="en-US" sz="1800" spc="-10" dirty="0">
                <a:latin typeface="Arial"/>
                <a:cs typeface="Arial"/>
              </a:rPr>
              <a:t>t</a:t>
            </a:r>
            <a:r>
              <a:rPr lang="en-US" sz="1800" dirty="0">
                <a:latin typeface="Arial"/>
                <a:cs typeface="Arial"/>
              </a:rPr>
              <a:t>en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mono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pe</a:t>
            </a:r>
            <a:r>
              <a:rPr lang="en-US" sz="1800" spc="5" dirty="0">
                <a:latin typeface="Arial"/>
                <a:cs typeface="Arial"/>
              </a:rPr>
              <a:t>c</a:t>
            </a:r>
            <a:r>
              <a:rPr lang="en-US" sz="1800" dirty="0">
                <a:latin typeface="Arial"/>
                <a:cs typeface="Arial"/>
              </a:rPr>
              <a:t>if</a:t>
            </a:r>
            <a:r>
              <a:rPr lang="en-US" sz="1800" spc="-10" dirty="0">
                <a:latin typeface="Arial"/>
                <a:cs typeface="Arial"/>
              </a:rPr>
              <a:t>i</a:t>
            </a:r>
            <a:r>
              <a:rPr lang="en-US" sz="1800" dirty="0">
                <a:latin typeface="Arial"/>
                <a:cs typeface="Arial"/>
              </a:rPr>
              <a:t>c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mblages</a:t>
            </a:r>
            <a:r>
              <a:rPr lang="en-US" sz="1800" spc="-4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of hyper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aline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or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bra</a:t>
            </a:r>
            <a:r>
              <a:rPr lang="en-US" sz="1800" spc="5" dirty="0">
                <a:latin typeface="Arial"/>
                <a:cs typeface="Arial"/>
              </a:rPr>
              <a:t>c</a:t>
            </a:r>
            <a:r>
              <a:rPr lang="en-US" sz="1800" dirty="0">
                <a:latin typeface="Arial"/>
                <a:cs typeface="Arial"/>
              </a:rPr>
              <a:t>ki</a:t>
            </a:r>
            <a:r>
              <a:rPr lang="en-US" sz="1800" spc="10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h</a:t>
            </a:r>
            <a:r>
              <a:rPr lang="en-US" sz="1800" spc="-5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tolerant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organi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ms</a:t>
            </a:r>
          </a:p>
          <a:p>
            <a:pPr marL="190500" marR="807085" indent="-178435" algn="l" rtl="0"/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c</a:t>
            </a:r>
            <a:r>
              <a:rPr lang="en-US" sz="1800" spc="5" dirty="0" err="1">
                <a:latin typeface="Arial"/>
                <a:cs typeface="Arial"/>
              </a:rPr>
              <a:t>o</a:t>
            </a:r>
            <a:r>
              <a:rPr lang="en-US" sz="1800" dirty="0" err="1">
                <a:latin typeface="Arial"/>
                <a:cs typeface="Arial"/>
              </a:rPr>
              <a:t>lour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–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may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be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da</a:t>
            </a:r>
            <a:r>
              <a:rPr lang="en-US" sz="1800" spc="5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k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due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to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ana</a:t>
            </a:r>
            <a:r>
              <a:rPr lang="en-US" sz="1800" spc="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robic condi</a:t>
            </a:r>
            <a:r>
              <a:rPr lang="en-US" sz="1800" spc="-10" dirty="0">
                <a:latin typeface="Arial"/>
                <a:cs typeface="Arial"/>
              </a:rPr>
              <a:t>t</a:t>
            </a:r>
            <a:r>
              <a:rPr lang="en-US" sz="1800" dirty="0">
                <a:latin typeface="Arial"/>
                <a:cs typeface="Arial"/>
              </a:rPr>
              <a:t>ions</a:t>
            </a:r>
          </a:p>
          <a:p>
            <a:pPr marL="190500" marR="708025" indent="-178435" algn="l" rtl="0"/>
            <a:r>
              <a:rPr lang="en-US" sz="1800" dirty="0">
                <a:latin typeface="Arial"/>
                <a:cs typeface="Arial"/>
              </a:rPr>
              <a:t> facies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5" dirty="0">
                <a:latin typeface="Arial"/>
                <a:cs typeface="Arial"/>
              </a:rPr>
              <a:t>o</a:t>
            </a:r>
            <a:r>
              <a:rPr lang="en-US" sz="1800" dirty="0">
                <a:latin typeface="Arial"/>
                <a:cs typeface="Arial"/>
              </a:rPr>
              <a:t>ciations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–</a:t>
            </a:r>
            <a:r>
              <a:rPr lang="en-US" sz="1800" spc="-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may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be ass</a:t>
            </a:r>
            <a:r>
              <a:rPr lang="en-US" sz="1800" spc="5" dirty="0">
                <a:latin typeface="Arial"/>
                <a:cs typeface="Arial"/>
              </a:rPr>
              <a:t>o</a:t>
            </a:r>
            <a:r>
              <a:rPr lang="en-US" sz="1800" dirty="0">
                <a:latin typeface="Arial"/>
                <a:cs typeface="Arial"/>
              </a:rPr>
              <a:t>ciated</a:t>
            </a:r>
            <a:r>
              <a:rPr lang="en-US" sz="1800" spc="-5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with c</a:t>
            </a:r>
            <a:r>
              <a:rPr lang="en-US" sz="1800" spc="5" dirty="0">
                <a:latin typeface="Arial"/>
                <a:cs typeface="Arial"/>
              </a:rPr>
              <a:t>o</a:t>
            </a:r>
            <a:r>
              <a:rPr lang="en-US" sz="1800" dirty="0">
                <a:latin typeface="Arial"/>
                <a:cs typeface="Arial"/>
              </a:rPr>
              <a:t>a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tal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plain or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bea</a:t>
            </a:r>
            <a:r>
              <a:rPr lang="en-US" sz="1800" spc="10" dirty="0">
                <a:latin typeface="Arial"/>
                <a:cs typeface="Arial"/>
              </a:rPr>
              <a:t>c</a:t>
            </a:r>
            <a:r>
              <a:rPr lang="en-US" sz="1800" dirty="0">
                <a:latin typeface="Arial"/>
                <a:cs typeface="Arial"/>
              </a:rPr>
              <a:t>h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ba</a:t>
            </a:r>
            <a:r>
              <a:rPr lang="en-US" sz="1800" spc="5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rier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dep</a:t>
            </a:r>
            <a:r>
              <a:rPr lang="en-US" sz="1800" spc="5" dirty="0">
                <a:latin typeface="Arial"/>
                <a:cs typeface="Arial"/>
              </a:rPr>
              <a:t>o</a:t>
            </a:r>
            <a:r>
              <a:rPr lang="en-US" sz="1800" dirty="0">
                <a:latin typeface="Arial"/>
                <a:cs typeface="Arial"/>
              </a:rPr>
              <a:t>sits</a:t>
            </a:r>
          </a:p>
          <a:p>
            <a:pPr marL="0" marR="6350" indent="0" algn="l" rtl="0">
              <a:buNone/>
            </a:pPr>
            <a:endParaRPr lang="en-US" sz="1800" dirty="0">
              <a:latin typeface="Arial"/>
              <a:cs typeface="Arial"/>
            </a:endParaRPr>
          </a:p>
          <a:p>
            <a:pPr marL="12700" marR="30480" algn="l" rtl="0"/>
            <a:endParaRPr lang="en-US" sz="1800" dirty="0">
              <a:latin typeface="Arial"/>
              <a:cs typeface="Arial"/>
            </a:endParaRPr>
          </a:p>
          <a:p>
            <a:pPr marL="566420" lvl="1" indent="-153670" algn="l" rtl="0">
              <a:buFont typeface="Arial"/>
              <a:buChar char="-"/>
              <a:tabLst>
                <a:tab pos="167005" algn="l"/>
              </a:tabLst>
            </a:pPr>
            <a:endParaRPr lang="ar-EG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n-lt"/>
                <a:cs typeface="Arial" pitchFamily="34" charset="0"/>
              </a:rPr>
              <a:t/>
            </a:r>
            <a:br>
              <a:rPr lang="en-US" sz="3200" dirty="0">
                <a:latin typeface="+mn-lt"/>
                <a:cs typeface="Arial" pitchFamily="34" charset="0"/>
              </a:rPr>
            </a:br>
            <a:r>
              <a:rPr lang="en-US" sz="3200" dirty="0">
                <a:latin typeface="+mn-lt"/>
                <a:cs typeface="Arial" pitchFamily="34" charset="0"/>
              </a:rPr>
              <a:t>Tide-dominated estuaries</a:t>
            </a:r>
            <a:r>
              <a:rPr lang="en-US" sz="3200" dirty="0"/>
              <a:t>	</a:t>
            </a:r>
            <a:br>
              <a:rPr lang="en-US" sz="3200" dirty="0"/>
            </a:br>
            <a:endParaRPr lang="ar-EG" sz="3200" dirty="0">
              <a:latin typeface="+mn-lt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DSRG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A93F8E14-455C-4E90-A878-F5DB598109FA}"/>
              </a:ext>
            </a:extLst>
          </p:cNvPr>
          <p:cNvSpPr/>
          <p:nvPr/>
        </p:nvSpPr>
        <p:spPr>
          <a:xfrm>
            <a:off x="5447928" y="4437112"/>
            <a:ext cx="6373192" cy="1988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674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n-lt"/>
                <a:cs typeface="Arial" pitchFamily="34" charset="0"/>
              </a:rPr>
              <a:t/>
            </a:r>
            <a:br>
              <a:rPr lang="en-US" sz="3200" dirty="0">
                <a:latin typeface="+mn-lt"/>
                <a:cs typeface="Arial" pitchFamily="34" charset="0"/>
              </a:rPr>
            </a:br>
            <a:r>
              <a:rPr lang="en-US" sz="3200" dirty="0">
                <a:latin typeface="+mn-lt"/>
                <a:cs typeface="Arial" pitchFamily="34" charset="0"/>
              </a:rPr>
              <a:t>Tide-dominated estuaries</a:t>
            </a:r>
            <a:r>
              <a:rPr lang="en-US" sz="3200" dirty="0"/>
              <a:t>	</a:t>
            </a:r>
            <a:br>
              <a:rPr lang="en-US" sz="3200" dirty="0"/>
            </a:br>
            <a:endParaRPr lang="ar-EG" sz="3200" dirty="0">
              <a:latin typeface="+mn-lt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DSRG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49861CE8-9293-4E36-B2FB-A9F6EF8AE0BB}"/>
              </a:ext>
            </a:extLst>
          </p:cNvPr>
          <p:cNvSpPr/>
          <p:nvPr/>
        </p:nvSpPr>
        <p:spPr>
          <a:xfrm>
            <a:off x="6068888" y="4581128"/>
            <a:ext cx="5715744" cy="1830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356E31C-66FE-40A0-8722-379D584E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464" y="990600"/>
            <a:ext cx="8011616" cy="5318720"/>
          </a:xfrm>
        </p:spPr>
        <p:txBody>
          <a:bodyPr/>
          <a:lstStyle/>
          <a:p>
            <a:pPr marL="0" marR="520700" indent="0" algn="l" rtl="0">
              <a:buNone/>
            </a:pP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Tidal channel systems</a:t>
            </a:r>
          </a:p>
          <a:p>
            <a:pPr marL="0" marR="520700" indent="0" algn="l" rtl="0">
              <a:buNone/>
            </a:pPr>
            <a:endParaRPr lang="en-US" sz="2000" dirty="0"/>
          </a:p>
          <a:p>
            <a:pPr marL="12700" algn="l" rtl="0"/>
            <a:r>
              <a:rPr lang="en-US" sz="1800" dirty="0">
                <a:latin typeface="Arial"/>
                <a:cs typeface="Arial"/>
              </a:rPr>
              <a:t>li</a:t>
            </a:r>
            <a:r>
              <a:rPr lang="en-US" sz="1800" spc="-10" dirty="0">
                <a:latin typeface="Arial"/>
                <a:cs typeface="Arial"/>
              </a:rPr>
              <a:t>t</a:t>
            </a:r>
            <a:r>
              <a:rPr lang="en-US" sz="1800" dirty="0">
                <a:latin typeface="Arial"/>
                <a:cs typeface="Arial"/>
              </a:rPr>
              <a:t>hology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–</a:t>
            </a:r>
            <a:r>
              <a:rPr lang="en-US" sz="1800" spc="-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mud,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5" dirty="0">
                <a:latin typeface="Arial"/>
                <a:cs typeface="Arial"/>
              </a:rPr>
              <a:t>a</a:t>
            </a:r>
            <a:r>
              <a:rPr lang="en-US" sz="1800" dirty="0">
                <a:latin typeface="Arial"/>
                <a:cs typeface="Arial"/>
              </a:rPr>
              <a:t>nd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and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le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s c</a:t>
            </a:r>
            <a:r>
              <a:rPr lang="en-US" sz="1800" spc="5" dirty="0">
                <a:latin typeface="Arial"/>
                <a:cs typeface="Arial"/>
              </a:rPr>
              <a:t>o</a:t>
            </a:r>
            <a:r>
              <a:rPr lang="en-US" sz="1800" dirty="0">
                <a:latin typeface="Arial"/>
                <a:cs typeface="Arial"/>
              </a:rPr>
              <a:t>mmonly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</a:t>
            </a:r>
            <a:r>
              <a:rPr lang="en-US" sz="1800" spc="5" dirty="0">
                <a:latin typeface="Arial"/>
                <a:cs typeface="Arial"/>
              </a:rPr>
              <a:t>o</a:t>
            </a:r>
            <a:r>
              <a:rPr lang="en-US" sz="1800" dirty="0">
                <a:latin typeface="Arial"/>
                <a:cs typeface="Arial"/>
              </a:rPr>
              <a:t>nglome</a:t>
            </a:r>
            <a:r>
              <a:rPr lang="en-US" sz="1800" spc="5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ate</a:t>
            </a:r>
          </a:p>
          <a:p>
            <a:pPr marL="12700" algn="l" rtl="0"/>
            <a:r>
              <a:rPr lang="en-US" sz="1800" dirty="0">
                <a:latin typeface="Arial"/>
                <a:cs typeface="Arial"/>
              </a:rPr>
              <a:t>miner</a:t>
            </a:r>
            <a:r>
              <a:rPr lang="en-US" sz="1800" spc="5" dirty="0">
                <a:latin typeface="Arial"/>
                <a:cs typeface="Arial"/>
              </a:rPr>
              <a:t>a</a:t>
            </a:r>
            <a:r>
              <a:rPr lang="en-US" sz="1800" dirty="0">
                <a:latin typeface="Arial"/>
                <a:cs typeface="Arial"/>
              </a:rPr>
              <a:t>logy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–</a:t>
            </a:r>
            <a:r>
              <a:rPr lang="en-US" sz="1800" spc="-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variable</a:t>
            </a:r>
          </a:p>
          <a:p>
            <a:pPr marL="12700" algn="l" rtl="0"/>
            <a:r>
              <a:rPr lang="en-US" sz="1800" dirty="0">
                <a:latin typeface="Arial"/>
                <a:cs typeface="Arial"/>
              </a:rPr>
              <a:t>te</a:t>
            </a:r>
            <a:r>
              <a:rPr lang="en-US" sz="1800" spc="-10" dirty="0">
                <a:latin typeface="Arial"/>
                <a:cs typeface="Arial"/>
              </a:rPr>
              <a:t>x</a:t>
            </a:r>
            <a:r>
              <a:rPr lang="en-US" sz="1800" dirty="0">
                <a:latin typeface="Arial"/>
                <a:cs typeface="Arial"/>
              </a:rPr>
              <a:t>ture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–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may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be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well</a:t>
            </a:r>
            <a:r>
              <a:rPr lang="en-US" sz="1800" spc="-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5" dirty="0">
                <a:latin typeface="Arial"/>
                <a:cs typeface="Arial"/>
              </a:rPr>
              <a:t>o</a:t>
            </a:r>
            <a:r>
              <a:rPr lang="en-US" sz="1800" dirty="0">
                <a:latin typeface="Arial"/>
                <a:cs typeface="Arial"/>
              </a:rPr>
              <a:t>rted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in high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ene</a:t>
            </a:r>
            <a:r>
              <a:rPr lang="en-US" sz="1800" spc="5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gy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t</a:t>
            </a:r>
            <a:r>
              <a:rPr lang="en-US" sz="1800" spc="-10" dirty="0">
                <a:latin typeface="Arial"/>
                <a:cs typeface="Arial"/>
              </a:rPr>
              <a:t>t</a:t>
            </a:r>
            <a:r>
              <a:rPr lang="en-US" sz="1800" dirty="0">
                <a:latin typeface="Arial"/>
                <a:cs typeface="Arial"/>
              </a:rPr>
              <a:t>ings</a:t>
            </a:r>
          </a:p>
          <a:p>
            <a:pPr marL="12700" algn="l" rtl="0"/>
            <a:r>
              <a:rPr lang="en-US" sz="1800" dirty="0">
                <a:latin typeface="Arial"/>
                <a:cs typeface="Arial"/>
              </a:rPr>
              <a:t>bed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geometry</a:t>
            </a:r>
            <a:r>
              <a:rPr lang="en-US" sz="1800" spc="-4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–</a:t>
            </a:r>
            <a:r>
              <a:rPr lang="en-US" sz="1800" spc="-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len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es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with ero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ional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ba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es</a:t>
            </a:r>
          </a:p>
          <a:p>
            <a:pPr marL="152400" marR="405130" indent="-140335" algn="l" rtl="0"/>
            <a:r>
              <a:rPr lang="en-US" sz="1800" dirty="0">
                <a:latin typeface="Arial"/>
                <a:cs typeface="Arial"/>
              </a:rPr>
              <a:t> s</a:t>
            </a:r>
            <a:r>
              <a:rPr lang="en-US" sz="1800" spc="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dimentary</a:t>
            </a:r>
            <a:r>
              <a:rPr lang="en-US" sz="1800" spc="-4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str</a:t>
            </a:r>
            <a:r>
              <a:rPr lang="en-US" sz="1800" spc="5" dirty="0">
                <a:latin typeface="Arial"/>
                <a:cs typeface="Arial"/>
              </a:rPr>
              <a:t>u</a:t>
            </a:r>
            <a:r>
              <a:rPr lang="en-US" sz="1800" dirty="0">
                <a:latin typeface="Arial"/>
                <a:cs typeface="Arial"/>
              </a:rPr>
              <a:t>ctures</a:t>
            </a:r>
            <a:r>
              <a:rPr lang="en-US" sz="1800" spc="-4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–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</a:t>
            </a:r>
            <a:r>
              <a:rPr lang="en-US" sz="1800" spc="5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o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spc="10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-</a:t>
            </a:r>
            <a:r>
              <a:rPr lang="en-US" sz="1800" spc="-10" dirty="0">
                <a:latin typeface="Arial"/>
                <a:cs typeface="Arial"/>
              </a:rPr>
              <a:t>b</a:t>
            </a:r>
            <a:r>
              <a:rPr lang="en-US" sz="1800" dirty="0">
                <a:latin typeface="Arial"/>
                <a:cs typeface="Arial"/>
              </a:rPr>
              <a:t>ed</a:t>
            </a:r>
            <a:r>
              <a:rPr lang="en-US" sz="1800" spc="-10" dirty="0">
                <a:latin typeface="Arial"/>
                <a:cs typeface="Arial"/>
              </a:rPr>
              <a:t>d</a:t>
            </a:r>
            <a:r>
              <a:rPr lang="en-US" sz="1800" dirty="0">
                <a:latin typeface="Arial"/>
                <a:cs typeface="Arial"/>
              </a:rPr>
              <a:t>ing</a:t>
            </a:r>
            <a:r>
              <a:rPr lang="en-US" sz="1800" spc="-4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and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</a:t>
            </a:r>
            <a:r>
              <a:rPr lang="en-US" sz="1800" spc="5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o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s lamina</a:t>
            </a:r>
            <a:r>
              <a:rPr lang="en-US" sz="1800" spc="-20" dirty="0">
                <a:latin typeface="Arial"/>
                <a:cs typeface="Arial"/>
              </a:rPr>
              <a:t>t</a:t>
            </a:r>
            <a:r>
              <a:rPr lang="en-US" sz="1800" dirty="0">
                <a:latin typeface="Arial"/>
                <a:cs typeface="Arial"/>
              </a:rPr>
              <a:t>ion and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inclined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heteroli</a:t>
            </a:r>
            <a:r>
              <a:rPr lang="en-US" sz="1800" spc="-10" dirty="0">
                <a:latin typeface="Arial"/>
                <a:cs typeface="Arial"/>
              </a:rPr>
              <a:t>t</a:t>
            </a:r>
            <a:r>
              <a:rPr lang="en-US" sz="1800" dirty="0">
                <a:latin typeface="Arial"/>
                <a:cs typeface="Arial"/>
              </a:rPr>
              <a:t>hic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str</a:t>
            </a:r>
            <a:r>
              <a:rPr lang="en-US" sz="1800" spc="5" dirty="0">
                <a:latin typeface="Arial"/>
                <a:cs typeface="Arial"/>
              </a:rPr>
              <a:t>a</a:t>
            </a:r>
            <a:r>
              <a:rPr lang="en-US" sz="1800" dirty="0">
                <a:latin typeface="Arial"/>
                <a:cs typeface="Arial"/>
              </a:rPr>
              <a:t>ti</a:t>
            </a:r>
            <a:r>
              <a:rPr lang="en-US" sz="1800" spc="-15" dirty="0">
                <a:latin typeface="Arial"/>
                <a:cs typeface="Arial"/>
              </a:rPr>
              <a:t>f</a:t>
            </a:r>
            <a:r>
              <a:rPr lang="en-US" sz="1800" dirty="0">
                <a:latin typeface="Arial"/>
                <a:cs typeface="Arial"/>
              </a:rPr>
              <a:t>ication</a:t>
            </a:r>
          </a:p>
          <a:p>
            <a:pPr marL="152400" marR="405130" indent="-140335" algn="l" rtl="0"/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palaeo</a:t>
            </a:r>
            <a:r>
              <a:rPr lang="en-US" sz="1800" spc="5" dirty="0" err="1">
                <a:latin typeface="Arial"/>
                <a:cs typeface="Arial"/>
              </a:rPr>
              <a:t>c</a:t>
            </a:r>
            <a:r>
              <a:rPr lang="en-US" sz="1800" dirty="0" err="1">
                <a:latin typeface="Arial"/>
                <a:cs typeface="Arial"/>
              </a:rPr>
              <a:t>ur</a:t>
            </a:r>
            <a:r>
              <a:rPr lang="en-US" sz="1800" spc="-10" dirty="0" err="1">
                <a:latin typeface="Arial"/>
                <a:cs typeface="Arial"/>
              </a:rPr>
              <a:t>r</a:t>
            </a:r>
            <a:r>
              <a:rPr lang="en-US" sz="1800" dirty="0" err="1">
                <a:latin typeface="Arial"/>
                <a:cs typeface="Arial"/>
              </a:rPr>
              <a:t>en</a:t>
            </a:r>
            <a:r>
              <a:rPr lang="en-US" sz="1800" spc="-15" dirty="0" err="1">
                <a:latin typeface="Arial"/>
                <a:cs typeface="Arial"/>
              </a:rPr>
              <a:t>t</a:t>
            </a:r>
            <a:r>
              <a:rPr lang="en-US" sz="1800" dirty="0" err="1">
                <a:latin typeface="Arial"/>
                <a:cs typeface="Arial"/>
              </a:rPr>
              <a:t>s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–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bimodal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in </a:t>
            </a:r>
            <a:r>
              <a:rPr lang="en-US" sz="1800" spc="-10" dirty="0">
                <a:latin typeface="Arial"/>
                <a:cs typeface="Arial"/>
              </a:rPr>
              <a:t>t</a:t>
            </a:r>
            <a:r>
              <a:rPr lang="en-US" sz="1800" dirty="0">
                <a:latin typeface="Arial"/>
                <a:cs typeface="Arial"/>
              </a:rPr>
              <a:t>idal estua</a:t>
            </a:r>
            <a:r>
              <a:rPr lang="en-US" sz="1800" spc="5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ies</a:t>
            </a:r>
          </a:p>
          <a:p>
            <a:pPr marL="152400" marR="405130" indent="-140335" algn="l" rtl="0"/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fossils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–</a:t>
            </a:r>
            <a:r>
              <a:rPr lang="en-US" sz="1800" spc="-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shallow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marine</a:t>
            </a:r>
          </a:p>
          <a:p>
            <a:pPr marL="152400" marR="405130" indent="-140335" algn="l" rtl="0"/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c</a:t>
            </a:r>
            <a:r>
              <a:rPr lang="en-US" sz="1800" spc="5" dirty="0" err="1">
                <a:latin typeface="Arial"/>
                <a:cs typeface="Arial"/>
              </a:rPr>
              <a:t>o</a:t>
            </a:r>
            <a:r>
              <a:rPr lang="en-US" sz="1800" dirty="0" err="1">
                <a:latin typeface="Arial"/>
                <a:cs typeface="Arial"/>
              </a:rPr>
              <a:t>lour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–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not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diagno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tic</a:t>
            </a:r>
          </a:p>
          <a:p>
            <a:pPr marL="152400" marR="6350" indent="-140335" algn="l" rtl="0"/>
            <a:r>
              <a:rPr lang="en-US" sz="1800" dirty="0">
                <a:latin typeface="Arial"/>
                <a:cs typeface="Arial"/>
              </a:rPr>
              <a:t> facies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5" dirty="0">
                <a:latin typeface="Arial"/>
                <a:cs typeface="Arial"/>
              </a:rPr>
              <a:t>o</a:t>
            </a:r>
            <a:r>
              <a:rPr lang="en-US" sz="1800" dirty="0">
                <a:latin typeface="Arial"/>
                <a:cs typeface="Arial"/>
              </a:rPr>
              <a:t>ciations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–</a:t>
            </a:r>
            <a:r>
              <a:rPr lang="en-US" sz="1800" spc="-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may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be overlain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by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flu</a:t>
            </a:r>
            <a:r>
              <a:rPr lang="en-US" sz="1800" spc="-10" dirty="0">
                <a:latin typeface="Arial"/>
                <a:cs typeface="Arial"/>
              </a:rPr>
              <a:t>v</a:t>
            </a:r>
            <a:r>
              <a:rPr lang="en-US" sz="1800" dirty="0">
                <a:latin typeface="Arial"/>
                <a:cs typeface="Arial"/>
              </a:rPr>
              <a:t>ial, </a:t>
            </a:r>
            <a:endParaRPr lang="en-US" sz="1800" dirty="0" smtClean="0">
              <a:latin typeface="Arial"/>
              <a:cs typeface="Arial"/>
            </a:endParaRPr>
          </a:p>
          <a:p>
            <a:pPr marL="12065" marR="6350" indent="0" algn="l" rtl="0">
              <a:buNone/>
            </a:pPr>
            <a:r>
              <a:rPr lang="en-US" sz="1800" spc="5" dirty="0" smtClean="0">
                <a:latin typeface="Arial"/>
                <a:cs typeface="Arial"/>
              </a:rPr>
              <a:t>s</a:t>
            </a:r>
            <a:r>
              <a:rPr lang="en-US" sz="1800" dirty="0" smtClean="0">
                <a:latin typeface="Arial"/>
                <a:cs typeface="Arial"/>
              </a:rPr>
              <a:t>hallow</a:t>
            </a:r>
            <a:r>
              <a:rPr lang="en-US" sz="1800" spc="-15" dirty="0" smtClean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marin</a:t>
            </a:r>
            <a:r>
              <a:rPr lang="en-US" sz="1800" spc="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, c</a:t>
            </a:r>
            <a:r>
              <a:rPr lang="en-US" sz="1800" spc="5" dirty="0">
                <a:latin typeface="Arial"/>
                <a:cs typeface="Arial"/>
              </a:rPr>
              <a:t>o</a:t>
            </a:r>
            <a:r>
              <a:rPr lang="en-US" sz="1800" dirty="0">
                <a:latin typeface="Arial"/>
                <a:cs typeface="Arial"/>
              </a:rPr>
              <a:t>ntinental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or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delta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facie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.</a:t>
            </a:r>
          </a:p>
          <a:p>
            <a:pPr marL="0" marR="6350" indent="0" algn="l" rtl="0">
              <a:buNone/>
            </a:pPr>
            <a:endParaRPr lang="en-US" sz="1800" dirty="0">
              <a:latin typeface="Arial"/>
              <a:cs typeface="Arial"/>
            </a:endParaRPr>
          </a:p>
          <a:p>
            <a:pPr marL="12700" marR="30480" algn="l" rtl="0"/>
            <a:endParaRPr lang="en-US" sz="1800" dirty="0">
              <a:latin typeface="Arial"/>
              <a:cs typeface="Arial"/>
            </a:endParaRPr>
          </a:p>
          <a:p>
            <a:pPr marL="566420" lvl="1" indent="-153670" algn="l" rtl="0">
              <a:buFont typeface="Arial"/>
              <a:buChar char="-"/>
              <a:tabLst>
                <a:tab pos="167005" algn="l"/>
              </a:tabLst>
            </a:pPr>
            <a:endParaRPr lang="ar-EG" sz="1800" dirty="0"/>
          </a:p>
        </p:txBody>
      </p:sp>
    </p:spTree>
    <p:extLst>
      <p:ext uri="{BB962C8B-B14F-4D97-AF65-F5344CB8AC3E}">
        <p14:creationId xmlns:p14="http://schemas.microsoft.com/office/powerpoint/2010/main" val="1193223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356E31C-66FE-40A0-8722-379D584E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990600"/>
            <a:ext cx="9144000" cy="5318720"/>
          </a:xfrm>
        </p:spPr>
        <p:txBody>
          <a:bodyPr/>
          <a:lstStyle/>
          <a:p>
            <a:pPr marL="0" marR="520700" indent="0" algn="l" rtl="0">
              <a:buNone/>
            </a:pP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Tidal mudflats</a:t>
            </a:r>
          </a:p>
          <a:p>
            <a:pPr algn="l" rtl="0">
              <a:lnSpc>
                <a:spcPts val="2400"/>
              </a:lnSpc>
              <a:spcBef>
                <a:spcPts val="2"/>
              </a:spcBef>
            </a:pPr>
            <a:endParaRPr lang="en-US" sz="2000" dirty="0"/>
          </a:p>
          <a:p>
            <a:pPr marL="12700" algn="l" rtl="0"/>
            <a:r>
              <a:rPr lang="en-US" sz="1800" dirty="0">
                <a:latin typeface="Arial"/>
                <a:cs typeface="Arial"/>
              </a:rPr>
              <a:t>li</a:t>
            </a:r>
            <a:r>
              <a:rPr lang="en-US" sz="1800" spc="-10" dirty="0">
                <a:latin typeface="Arial"/>
                <a:cs typeface="Arial"/>
              </a:rPr>
              <a:t>t</a:t>
            </a:r>
            <a:r>
              <a:rPr lang="en-US" sz="1800" dirty="0">
                <a:latin typeface="Arial"/>
                <a:cs typeface="Arial"/>
              </a:rPr>
              <a:t>hology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–</a:t>
            </a:r>
            <a:r>
              <a:rPr lang="en-US" sz="1800" spc="-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mud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and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5" dirty="0">
                <a:latin typeface="Arial"/>
                <a:cs typeface="Arial"/>
              </a:rPr>
              <a:t>a</a:t>
            </a:r>
            <a:r>
              <a:rPr lang="en-US" sz="1800" dirty="0">
                <a:latin typeface="Arial"/>
                <a:cs typeface="Arial"/>
              </a:rPr>
              <a:t>nd</a:t>
            </a:r>
          </a:p>
          <a:p>
            <a:pPr marL="12700" algn="l" rtl="0"/>
            <a:r>
              <a:rPr lang="en-US" sz="1800" dirty="0">
                <a:latin typeface="Arial"/>
                <a:cs typeface="Arial"/>
              </a:rPr>
              <a:t>miner</a:t>
            </a:r>
            <a:r>
              <a:rPr lang="en-US" sz="1800" spc="5" dirty="0">
                <a:latin typeface="Arial"/>
                <a:cs typeface="Arial"/>
              </a:rPr>
              <a:t>a</a:t>
            </a:r>
            <a:r>
              <a:rPr lang="en-US" sz="1800" dirty="0">
                <a:latin typeface="Arial"/>
                <a:cs typeface="Arial"/>
              </a:rPr>
              <a:t>logy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–</a:t>
            </a:r>
            <a:r>
              <a:rPr lang="en-US" sz="1800" spc="-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clay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and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5" dirty="0">
                <a:latin typeface="Arial"/>
                <a:cs typeface="Arial"/>
              </a:rPr>
              <a:t>h</a:t>
            </a:r>
            <a:r>
              <a:rPr lang="en-US" sz="1800" dirty="0">
                <a:latin typeface="Arial"/>
                <a:cs typeface="Arial"/>
              </a:rPr>
              <a:t>elly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5" dirty="0">
                <a:latin typeface="Arial"/>
                <a:cs typeface="Arial"/>
              </a:rPr>
              <a:t>a</a:t>
            </a:r>
            <a:r>
              <a:rPr lang="en-US" sz="1800" dirty="0">
                <a:latin typeface="Arial"/>
                <a:cs typeface="Arial"/>
              </a:rPr>
              <a:t>nd</a:t>
            </a:r>
          </a:p>
          <a:p>
            <a:pPr marL="12700" algn="l" rtl="0"/>
            <a:r>
              <a:rPr lang="en-US" sz="1800" dirty="0">
                <a:latin typeface="Arial"/>
                <a:cs typeface="Arial"/>
              </a:rPr>
              <a:t>te</a:t>
            </a:r>
            <a:r>
              <a:rPr lang="en-US" sz="1800" spc="-10" dirty="0">
                <a:latin typeface="Arial"/>
                <a:cs typeface="Arial"/>
              </a:rPr>
              <a:t>x</a:t>
            </a:r>
            <a:r>
              <a:rPr lang="en-US" sz="1800" dirty="0">
                <a:latin typeface="Arial"/>
                <a:cs typeface="Arial"/>
              </a:rPr>
              <a:t>ture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–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fin</a:t>
            </a:r>
            <a:r>
              <a:rPr lang="en-US" sz="1800" spc="-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-grained,</a:t>
            </a:r>
            <a:r>
              <a:rPr lang="en-US" sz="1800" spc="-4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not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diagno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tic</a:t>
            </a:r>
          </a:p>
          <a:p>
            <a:pPr marL="190500" marR="146685" indent="-178435" algn="l" rtl="0"/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bed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geometry</a:t>
            </a:r>
            <a:r>
              <a:rPr lang="en-US" sz="1800" spc="-4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–</a:t>
            </a:r>
            <a:r>
              <a:rPr lang="en-US" sz="1800" spc="-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tabular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muds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with </a:t>
            </a:r>
            <a:r>
              <a:rPr lang="en-US" sz="1800" spc="-10" dirty="0">
                <a:latin typeface="Arial"/>
                <a:cs typeface="Arial"/>
              </a:rPr>
              <a:t>t</a:t>
            </a:r>
            <a:r>
              <a:rPr lang="en-US" sz="1800" dirty="0">
                <a:latin typeface="Arial"/>
                <a:cs typeface="Arial"/>
              </a:rPr>
              <a:t>hin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5" dirty="0">
                <a:latin typeface="Arial"/>
                <a:cs typeface="Arial"/>
              </a:rPr>
              <a:t>h</a:t>
            </a:r>
            <a:r>
              <a:rPr lang="en-US" sz="1800" dirty="0">
                <a:latin typeface="Arial"/>
                <a:cs typeface="Arial"/>
              </a:rPr>
              <a:t>eets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and len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es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of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5" dirty="0">
                <a:latin typeface="Arial"/>
                <a:cs typeface="Arial"/>
              </a:rPr>
              <a:t>a</a:t>
            </a:r>
            <a:r>
              <a:rPr lang="en-US" sz="1800" dirty="0">
                <a:latin typeface="Arial"/>
                <a:cs typeface="Arial"/>
              </a:rPr>
              <a:t>nd</a:t>
            </a:r>
          </a:p>
          <a:p>
            <a:pPr marL="190500" marR="354965" indent="-178435" algn="l" rtl="0"/>
            <a:r>
              <a:rPr lang="en-US" sz="1800" dirty="0">
                <a:latin typeface="Arial"/>
                <a:cs typeface="Arial"/>
              </a:rPr>
              <a:t> s</a:t>
            </a:r>
            <a:r>
              <a:rPr lang="en-US" sz="1800" spc="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dimentary</a:t>
            </a:r>
            <a:r>
              <a:rPr lang="en-US" sz="1800" spc="-4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str</a:t>
            </a:r>
            <a:r>
              <a:rPr lang="en-US" sz="1800" spc="5" dirty="0">
                <a:latin typeface="Arial"/>
                <a:cs typeface="Arial"/>
              </a:rPr>
              <a:t>u</a:t>
            </a:r>
            <a:r>
              <a:rPr lang="en-US" sz="1800" dirty="0">
                <a:latin typeface="Arial"/>
                <a:cs typeface="Arial"/>
              </a:rPr>
              <a:t>ctures</a:t>
            </a:r>
            <a:r>
              <a:rPr lang="en-US" sz="1800" spc="-4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–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rip</a:t>
            </a:r>
            <a:r>
              <a:rPr lang="en-US" sz="1800" spc="5" dirty="0">
                <a:latin typeface="Arial"/>
                <a:cs typeface="Arial"/>
              </a:rPr>
              <a:t>p</a:t>
            </a:r>
            <a:r>
              <a:rPr lang="en-US" sz="1800" dirty="0">
                <a:latin typeface="Arial"/>
                <a:cs typeface="Arial"/>
              </a:rPr>
              <a:t>le cro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s-</a:t>
            </a:r>
            <a:r>
              <a:rPr lang="en-US" sz="1800" spc="-4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amination and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flase</a:t>
            </a:r>
            <a:r>
              <a:rPr lang="en-US" sz="1800" spc="5" dirty="0" err="1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/len</a:t>
            </a:r>
            <a:r>
              <a:rPr lang="en-US" sz="1800" spc="-10" dirty="0">
                <a:latin typeface="Arial"/>
                <a:cs typeface="Arial"/>
              </a:rPr>
              <a:t>t</a:t>
            </a:r>
            <a:r>
              <a:rPr lang="en-US" sz="1800" dirty="0">
                <a:latin typeface="Arial"/>
                <a:cs typeface="Arial"/>
              </a:rPr>
              <a:t>icular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bed</a:t>
            </a:r>
            <a:r>
              <a:rPr lang="en-US" sz="1800" spc="5" dirty="0">
                <a:latin typeface="Arial"/>
                <a:cs typeface="Arial"/>
              </a:rPr>
              <a:t>d</a:t>
            </a:r>
            <a:r>
              <a:rPr lang="en-US" sz="1800" dirty="0">
                <a:latin typeface="Arial"/>
                <a:cs typeface="Arial"/>
              </a:rPr>
              <a:t>ing</a:t>
            </a:r>
          </a:p>
          <a:p>
            <a:pPr marL="190500" marR="354965" indent="-178435" algn="l" rtl="0"/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palaeo</a:t>
            </a:r>
            <a:r>
              <a:rPr lang="en-US" sz="1800" spc="5" dirty="0" err="1">
                <a:latin typeface="Arial"/>
                <a:cs typeface="Arial"/>
              </a:rPr>
              <a:t>c</a:t>
            </a:r>
            <a:r>
              <a:rPr lang="en-US" sz="1800" dirty="0" err="1">
                <a:latin typeface="Arial"/>
                <a:cs typeface="Arial"/>
              </a:rPr>
              <a:t>ur</a:t>
            </a:r>
            <a:r>
              <a:rPr lang="en-US" sz="1800" spc="-10" dirty="0" err="1">
                <a:latin typeface="Arial"/>
                <a:cs typeface="Arial"/>
              </a:rPr>
              <a:t>r</a:t>
            </a:r>
            <a:r>
              <a:rPr lang="en-US" sz="1800" dirty="0" err="1">
                <a:latin typeface="Arial"/>
                <a:cs typeface="Arial"/>
              </a:rPr>
              <a:t>en</a:t>
            </a:r>
            <a:r>
              <a:rPr lang="en-US" sz="1800" spc="-15" dirty="0" err="1">
                <a:latin typeface="Arial"/>
                <a:cs typeface="Arial"/>
              </a:rPr>
              <a:t>t</a:t>
            </a:r>
            <a:r>
              <a:rPr lang="en-US" sz="1800" dirty="0" err="1">
                <a:latin typeface="Arial"/>
                <a:cs typeface="Arial"/>
              </a:rPr>
              <a:t>s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–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bimodal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in </a:t>
            </a:r>
            <a:r>
              <a:rPr lang="en-US" sz="1800" spc="-10" dirty="0">
                <a:latin typeface="Arial"/>
                <a:cs typeface="Arial"/>
              </a:rPr>
              <a:t>t</a:t>
            </a:r>
            <a:r>
              <a:rPr lang="en-US" sz="1800" dirty="0">
                <a:latin typeface="Arial"/>
                <a:cs typeface="Arial"/>
              </a:rPr>
              <a:t>idal estua</a:t>
            </a:r>
            <a:r>
              <a:rPr lang="en-US" sz="1800" spc="5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ies</a:t>
            </a:r>
          </a:p>
          <a:p>
            <a:pPr marL="0" marR="6350" indent="0" algn="l" rtl="0">
              <a:buNone/>
            </a:pPr>
            <a:endParaRPr lang="en-US" sz="1800" dirty="0">
              <a:latin typeface="Arial"/>
              <a:cs typeface="Arial"/>
            </a:endParaRPr>
          </a:p>
          <a:p>
            <a:pPr marL="12700" marR="30480" algn="l" rtl="0"/>
            <a:endParaRPr lang="en-US" sz="1800" dirty="0">
              <a:latin typeface="Arial"/>
              <a:cs typeface="Arial"/>
            </a:endParaRPr>
          </a:p>
          <a:p>
            <a:pPr marL="566420" lvl="1" indent="-153670" algn="l" rtl="0">
              <a:buFont typeface="Arial"/>
              <a:buChar char="-"/>
              <a:tabLst>
                <a:tab pos="167005" algn="l"/>
              </a:tabLst>
            </a:pPr>
            <a:endParaRPr lang="ar-EG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n-lt"/>
                <a:cs typeface="Arial" pitchFamily="34" charset="0"/>
              </a:rPr>
              <a:t/>
            </a:r>
            <a:br>
              <a:rPr lang="en-US" sz="3200" dirty="0">
                <a:latin typeface="+mn-lt"/>
                <a:cs typeface="Arial" pitchFamily="34" charset="0"/>
              </a:rPr>
            </a:br>
            <a:r>
              <a:rPr lang="en-US" sz="3200" dirty="0">
                <a:latin typeface="+mn-lt"/>
                <a:cs typeface="Arial" pitchFamily="34" charset="0"/>
              </a:rPr>
              <a:t>Tide-dominated estuaries</a:t>
            </a:r>
            <a:r>
              <a:rPr lang="en-US" sz="3200" dirty="0"/>
              <a:t>	</a:t>
            </a:r>
            <a:br>
              <a:rPr lang="en-US" sz="3200" dirty="0"/>
            </a:br>
            <a:endParaRPr lang="ar-EG" sz="3200" dirty="0">
              <a:latin typeface="+mn-lt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DSRG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49861CE8-9293-4E36-B2FB-A9F6EF8AE0BB}"/>
              </a:ext>
            </a:extLst>
          </p:cNvPr>
          <p:cNvSpPr/>
          <p:nvPr/>
        </p:nvSpPr>
        <p:spPr>
          <a:xfrm>
            <a:off x="5807969" y="4320480"/>
            <a:ext cx="5976663" cy="2060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1997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Text Box 3"/>
          <p:cNvSpPr txBox="1">
            <a:spLocks noChangeArrowheads="1"/>
          </p:cNvSpPr>
          <p:nvPr/>
        </p:nvSpPr>
        <p:spPr bwMode="gray">
          <a:xfrm>
            <a:off x="3200400" y="5410201"/>
            <a:ext cx="579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Arial" pitchFamily="34" charset="0"/>
              </a:rPr>
              <a:t>www.mans.edu.eg/FacSciD</a:t>
            </a:r>
            <a:r>
              <a:rPr lang="en-US" dirty="0">
                <a:latin typeface="Arial" pitchFamily="34" charset="0"/>
              </a:rPr>
              <a:t> </a:t>
            </a:r>
          </a:p>
        </p:txBody>
      </p:sp>
      <p:sp>
        <p:nvSpPr>
          <p:cNvPr id="145414" name="WordArt 6"/>
          <p:cNvSpPr>
            <a:spLocks noChangeArrowheads="1" noChangeShapeType="1" noTextEdit="1"/>
          </p:cNvSpPr>
          <p:nvPr/>
        </p:nvSpPr>
        <p:spPr bwMode="gray">
          <a:xfrm>
            <a:off x="3657600" y="1295400"/>
            <a:ext cx="4724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>
                        <a:gamma/>
                        <a:shade val="46275"/>
                        <a:invGamma/>
                      </a:schemeClr>
                    </a:gs>
                    <a:gs pos="100000">
                      <a:schemeClr val="tx2"/>
                    </a:gs>
                  </a:gsLst>
                  <a:lin ang="5400000" scaled="1"/>
                </a:gradFill>
                <a:effectLst>
                  <a:outerShdw dist="71842" dir="2700000" algn="ctr" rotWithShape="0">
                    <a:srgbClr val="868686">
                      <a:alpha val="50000"/>
                    </a:srgbClr>
                  </a:outerShdw>
                </a:effectLst>
                <a:latin typeface="Arial Black"/>
              </a:rPr>
              <a:t>Thank You !</a:t>
            </a:r>
            <a:endParaRPr lang="ar-EG" sz="3600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100000">
                    <a:schemeClr val="tx2"/>
                  </a:gs>
                </a:gsLst>
                <a:lin ang="5400000" scaled="1"/>
              </a:gradFill>
              <a:effectLst>
                <a:outerShdw dist="71842" dir="2700000" algn="ctr" rotWithShape="0">
                  <a:srgbClr val="868686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" name="Text Box 40"/>
          <p:cNvSpPr txBox="1">
            <a:spLocks noChangeArrowheads="1"/>
          </p:cNvSpPr>
          <p:nvPr/>
        </p:nvSpPr>
        <p:spPr bwMode="gray">
          <a:xfrm>
            <a:off x="3200400" y="27432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  <a:latin typeface="Arial Black" pitchFamily="34" charset="0"/>
              </a:rPr>
              <a:t>DSRG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DSRG</a:t>
            </a:r>
            <a:endParaRPr lang="en-US" dirty="0"/>
          </a:p>
        </p:txBody>
      </p:sp>
      <p:sp>
        <p:nvSpPr>
          <p:cNvPr id="6" name="object 3"/>
          <p:cNvSpPr/>
          <p:nvPr/>
        </p:nvSpPr>
        <p:spPr>
          <a:xfrm>
            <a:off x="1524000" y="907925"/>
            <a:ext cx="9144000" cy="5262499"/>
          </a:xfrm>
          <a:prstGeom prst="rect">
            <a:avLst/>
          </a:prstGeom>
          <a:blipFill>
            <a:blip r:embed="rId2" cstate="print"/>
            <a:srcRect/>
            <a:stretch>
              <a:fillRect t="-4299" b="2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60296" y="6170424"/>
            <a:ext cx="144653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Arial"/>
                <a:cs typeface="Arial"/>
              </a:rPr>
              <a:t>B</a:t>
            </a:r>
            <a:r>
              <a:rPr sz="1200" dirty="0">
                <a:latin typeface="Arial"/>
                <a:cs typeface="Arial"/>
              </a:rPr>
              <a:t>oggs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(</a:t>
            </a:r>
            <a:r>
              <a:rPr sz="1200" dirty="0">
                <a:latin typeface="Arial"/>
                <a:cs typeface="Arial"/>
              </a:rPr>
              <a:t>2006</a:t>
            </a:r>
            <a:r>
              <a:rPr sz="1200" spc="5" dirty="0">
                <a:latin typeface="Arial"/>
                <a:cs typeface="Arial"/>
              </a:rPr>
              <a:t>)</a:t>
            </a:r>
            <a:r>
              <a:rPr sz="1200" dirty="0">
                <a:latin typeface="Arial"/>
                <a:cs typeface="Arial"/>
              </a:rPr>
              <a:t>,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p.</a:t>
            </a:r>
            <a:r>
              <a:rPr sz="1200" spc="5" dirty="0">
                <a:latin typeface="Arial"/>
                <a:cs typeface="Arial"/>
              </a:rPr>
              <a:t>3</a:t>
            </a:r>
            <a:r>
              <a:rPr sz="1200" dirty="0">
                <a:latin typeface="Arial"/>
                <a:cs typeface="Arial"/>
              </a:rPr>
              <a:t>08.</a:t>
            </a:r>
          </a:p>
        </p:txBody>
      </p:sp>
    </p:spTree>
    <p:extLst>
      <p:ext uri="{BB962C8B-B14F-4D97-AF65-F5344CB8AC3E}">
        <p14:creationId xmlns:p14="http://schemas.microsoft.com/office/powerpoint/2010/main" val="2690925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356E31C-66FE-40A0-8722-379D584EE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ts val="2400"/>
              </a:lnSpc>
            </a:pPr>
            <a:endParaRPr lang="en-US" dirty="0"/>
          </a:p>
          <a:p>
            <a:pPr marL="12700" marR="40005" algn="l" rtl="0"/>
            <a:r>
              <a:rPr lang="en-US" sz="2000" dirty="0">
                <a:latin typeface="Arial"/>
                <a:cs typeface="Arial"/>
              </a:rPr>
              <a:t>Under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mic</a:t>
            </a:r>
            <a:r>
              <a:rPr lang="en-US" sz="2000" spc="5" dirty="0">
                <a:latin typeface="Arial"/>
                <a:cs typeface="Arial"/>
              </a:rPr>
              <a:t>r</a:t>
            </a:r>
            <a:r>
              <a:rPr lang="en-US" sz="2000" dirty="0">
                <a:latin typeface="Arial"/>
                <a:cs typeface="Arial"/>
              </a:rPr>
              <a:t>otidal</a:t>
            </a:r>
            <a:r>
              <a:rPr lang="en-US" sz="2000" spc="-3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c</a:t>
            </a:r>
            <a:r>
              <a:rPr lang="en-US" sz="2000" spc="5" dirty="0">
                <a:latin typeface="Arial"/>
                <a:cs typeface="Arial"/>
              </a:rPr>
              <a:t>o</a:t>
            </a:r>
            <a:r>
              <a:rPr lang="en-US" sz="2000" dirty="0">
                <a:latin typeface="Arial"/>
                <a:cs typeface="Arial"/>
              </a:rPr>
              <a:t>nditions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wave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</a:t>
            </a:r>
            <a:r>
              <a:rPr lang="en-US" sz="2000" spc="5" dirty="0">
                <a:latin typeface="Arial"/>
                <a:cs typeface="Arial"/>
              </a:rPr>
              <a:t>c</a:t>
            </a:r>
            <a:r>
              <a:rPr lang="en-US" sz="2000" dirty="0">
                <a:latin typeface="Arial"/>
                <a:cs typeface="Arial"/>
              </a:rPr>
              <a:t>tion</a:t>
            </a:r>
            <a:r>
              <a:rPr lang="en-US" sz="2000" spc="-3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c</a:t>
            </a:r>
            <a:r>
              <a:rPr lang="en-US" sz="2000" spc="5" dirty="0">
                <a:latin typeface="Arial"/>
                <a:cs typeface="Arial"/>
              </a:rPr>
              <a:t>a</a:t>
            </a:r>
            <a:r>
              <a:rPr lang="en-US" sz="2000" dirty="0">
                <a:latin typeface="Arial"/>
                <a:cs typeface="Arial"/>
              </a:rPr>
              <a:t>n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maintain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ba</a:t>
            </a:r>
            <a:r>
              <a:rPr lang="en-US" sz="2000" spc="5" dirty="0">
                <a:latin typeface="Arial"/>
                <a:cs typeface="Arial"/>
              </a:rPr>
              <a:t>r</a:t>
            </a:r>
            <a:r>
              <a:rPr lang="en-US" sz="2000" dirty="0">
                <a:latin typeface="Arial"/>
                <a:cs typeface="Arial"/>
              </a:rPr>
              <a:t>rier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system</a:t>
            </a:r>
            <a:r>
              <a:rPr lang="en-US" sz="2000" spc="-4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that c</a:t>
            </a:r>
            <a:r>
              <a:rPr lang="en-US" sz="2000" spc="5" dirty="0">
                <a:latin typeface="Arial"/>
                <a:cs typeface="Arial"/>
              </a:rPr>
              <a:t>a</a:t>
            </a:r>
            <a:r>
              <a:rPr lang="en-US" sz="2000" dirty="0">
                <a:latin typeface="Arial"/>
                <a:cs typeface="Arial"/>
              </a:rPr>
              <a:t>n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be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more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or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less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c</a:t>
            </a:r>
            <a:r>
              <a:rPr lang="en-US" sz="2000" spc="5" dirty="0">
                <a:latin typeface="Arial"/>
                <a:cs typeface="Arial"/>
              </a:rPr>
              <a:t>o</a:t>
            </a:r>
            <a:r>
              <a:rPr lang="en-US" sz="2000" dirty="0">
                <a:latin typeface="Arial"/>
                <a:cs typeface="Arial"/>
              </a:rPr>
              <a:t>ntinuous</a:t>
            </a:r>
            <a:r>
              <a:rPr lang="en-US" sz="2000" spc="-3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for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tens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of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kilometre</a:t>
            </a:r>
            <a:r>
              <a:rPr lang="en-US" sz="2000" spc="5" dirty="0" err="1">
                <a:latin typeface="Arial"/>
                <a:cs typeface="Arial"/>
              </a:rPr>
              <a:t>s</a:t>
            </a:r>
            <a:r>
              <a:rPr lang="en-US" sz="2000" dirty="0">
                <a:latin typeface="Arial"/>
                <a:cs typeface="Arial"/>
              </a:rPr>
              <a:t>.</a:t>
            </a:r>
          </a:p>
          <a:p>
            <a:pPr algn="l" rtl="0">
              <a:lnSpc>
                <a:spcPts val="2400"/>
              </a:lnSpc>
              <a:spcBef>
                <a:spcPts val="1"/>
              </a:spcBef>
            </a:pPr>
            <a:endParaRPr lang="en-US" dirty="0"/>
          </a:p>
          <a:p>
            <a:pPr marL="12700" marR="6350" algn="l" rtl="0"/>
            <a:r>
              <a:rPr lang="en-US" sz="2000" dirty="0">
                <a:latin typeface="Arial"/>
                <a:cs typeface="Arial"/>
              </a:rPr>
              <a:t>E</a:t>
            </a:r>
            <a:r>
              <a:rPr lang="en-US" sz="2000" spc="-10" dirty="0">
                <a:latin typeface="Arial"/>
                <a:cs typeface="Arial"/>
              </a:rPr>
              <a:t>x</a:t>
            </a:r>
            <a:r>
              <a:rPr lang="en-US" sz="2000" dirty="0">
                <a:latin typeface="Arial"/>
                <a:cs typeface="Arial"/>
              </a:rPr>
              <a:t>c</a:t>
            </a:r>
            <a:r>
              <a:rPr lang="en-US" sz="2000" spc="5" dirty="0">
                <a:latin typeface="Arial"/>
                <a:cs typeface="Arial"/>
              </a:rPr>
              <a:t>h</a:t>
            </a:r>
            <a:r>
              <a:rPr lang="en-US" sz="2000" dirty="0">
                <a:latin typeface="Arial"/>
                <a:cs typeface="Arial"/>
              </a:rPr>
              <a:t>ange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of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water</a:t>
            </a:r>
            <a:r>
              <a:rPr lang="en-US" sz="2000" spc="-3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betwe</a:t>
            </a:r>
            <a:r>
              <a:rPr lang="en-US" sz="2000" spc="5" dirty="0">
                <a:latin typeface="Arial"/>
                <a:cs typeface="Arial"/>
              </a:rPr>
              <a:t>e</a:t>
            </a:r>
            <a:r>
              <a:rPr lang="en-US" sz="2000" dirty="0">
                <a:latin typeface="Arial"/>
                <a:cs typeface="Arial"/>
              </a:rPr>
              <a:t>n</a:t>
            </a:r>
            <a:r>
              <a:rPr lang="en-US" sz="2000" spc="-3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the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lagoon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and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the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s</a:t>
            </a:r>
            <a:r>
              <a:rPr lang="en-US" sz="2000" spc="5" dirty="0">
                <a:latin typeface="Arial"/>
                <a:cs typeface="Arial"/>
              </a:rPr>
              <a:t>e</a:t>
            </a:r>
            <a:r>
              <a:rPr lang="en-US" sz="2000" dirty="0">
                <a:latin typeface="Arial"/>
                <a:cs typeface="Arial"/>
              </a:rPr>
              <a:t>a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may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be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very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limi</a:t>
            </a:r>
            <a:r>
              <a:rPr lang="en-US" sz="2000" spc="-10" dirty="0">
                <a:latin typeface="Arial"/>
                <a:cs typeface="Arial"/>
              </a:rPr>
              <a:t>t</a:t>
            </a:r>
            <a:r>
              <a:rPr lang="en-US" sz="2000" dirty="0">
                <a:latin typeface="Arial"/>
                <a:cs typeface="Arial"/>
              </a:rPr>
              <a:t>ed, o</a:t>
            </a:r>
            <a:r>
              <a:rPr lang="en-US" sz="2000" spc="5" dirty="0">
                <a:latin typeface="Arial"/>
                <a:cs typeface="Arial"/>
              </a:rPr>
              <a:t>c</a:t>
            </a:r>
            <a:r>
              <a:rPr lang="en-US" sz="2000" dirty="0">
                <a:latin typeface="Arial"/>
                <a:cs typeface="Arial"/>
              </a:rPr>
              <a:t>c</a:t>
            </a:r>
            <a:r>
              <a:rPr lang="en-US" sz="2000" spc="5" dirty="0">
                <a:latin typeface="Arial"/>
                <a:cs typeface="Arial"/>
              </a:rPr>
              <a:t>u</a:t>
            </a:r>
            <a:r>
              <a:rPr lang="en-US" sz="2000" dirty="0">
                <a:latin typeface="Arial"/>
                <a:cs typeface="Arial"/>
              </a:rPr>
              <a:t>rring</a:t>
            </a:r>
            <a:r>
              <a:rPr lang="en-US" sz="2000" spc="-4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through</a:t>
            </a:r>
            <a:r>
              <a:rPr lang="en-US" sz="2000" spc="-3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wid</a:t>
            </a:r>
            <a:r>
              <a:rPr lang="en-US" sz="2000" spc="5" dirty="0">
                <a:latin typeface="Arial"/>
                <a:cs typeface="Arial"/>
              </a:rPr>
              <a:t>e</a:t>
            </a:r>
            <a:r>
              <a:rPr lang="en-US" sz="2000" dirty="0">
                <a:latin typeface="Arial"/>
                <a:cs typeface="Arial"/>
              </a:rPr>
              <a:t>ly</a:t>
            </a:r>
            <a:r>
              <a:rPr lang="en-US" sz="2000" spc="-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spa</a:t>
            </a:r>
            <a:r>
              <a:rPr lang="en-US" sz="2000" spc="5" dirty="0">
                <a:latin typeface="Arial"/>
                <a:cs typeface="Arial"/>
              </a:rPr>
              <a:t>c</a:t>
            </a:r>
            <a:r>
              <a:rPr lang="en-US" sz="2000" dirty="0">
                <a:latin typeface="Arial"/>
                <a:cs typeface="Arial"/>
              </a:rPr>
              <a:t>ed</a:t>
            </a:r>
            <a:r>
              <a:rPr lang="en-US" sz="2000" spc="-4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inlets and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as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s</a:t>
            </a:r>
            <a:r>
              <a:rPr lang="en-US" sz="2000" spc="5" dirty="0">
                <a:latin typeface="Arial"/>
                <a:cs typeface="Arial"/>
              </a:rPr>
              <a:t>e</a:t>
            </a:r>
            <a:r>
              <a:rPr lang="en-US" sz="2000" dirty="0">
                <a:latin typeface="Arial"/>
                <a:cs typeface="Arial"/>
              </a:rPr>
              <a:t>epa</a:t>
            </a:r>
            <a:r>
              <a:rPr lang="en-US" sz="2000" spc="5" dirty="0">
                <a:latin typeface="Arial"/>
                <a:cs typeface="Arial"/>
              </a:rPr>
              <a:t>g</a:t>
            </a:r>
            <a:r>
              <a:rPr lang="en-US" sz="2000" dirty="0">
                <a:latin typeface="Arial"/>
                <a:cs typeface="Arial"/>
              </a:rPr>
              <a:t>e</a:t>
            </a:r>
            <a:r>
              <a:rPr lang="en-US" sz="2000" spc="-4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through</a:t>
            </a:r>
            <a:r>
              <a:rPr lang="en-US" sz="2000" spc="-3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the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ba</a:t>
            </a:r>
            <a:r>
              <a:rPr lang="en-US" sz="2000" spc="5" dirty="0">
                <a:latin typeface="Arial"/>
                <a:cs typeface="Arial"/>
              </a:rPr>
              <a:t>r</a:t>
            </a:r>
            <a:r>
              <a:rPr lang="en-US" sz="2000" dirty="0">
                <a:latin typeface="Arial"/>
                <a:cs typeface="Arial"/>
              </a:rPr>
              <a:t>rie</a:t>
            </a:r>
            <a:r>
              <a:rPr lang="en-US" sz="2000" spc="-100" dirty="0">
                <a:latin typeface="Arial"/>
                <a:cs typeface="Arial"/>
              </a:rPr>
              <a:t>r</a:t>
            </a:r>
            <a:r>
              <a:rPr lang="en-US" sz="2000" dirty="0">
                <a:latin typeface="Arial"/>
                <a:cs typeface="Arial"/>
              </a:rPr>
              <a:t>.</a:t>
            </a:r>
          </a:p>
          <a:p>
            <a:pPr algn="l" rtl="0">
              <a:lnSpc>
                <a:spcPts val="2400"/>
              </a:lnSpc>
            </a:pPr>
            <a:endParaRPr lang="en-US" dirty="0"/>
          </a:p>
          <a:p>
            <a:pPr marL="12700" marR="133350" algn="l" rtl="0"/>
            <a:r>
              <a:rPr lang="en-US" sz="2000" dirty="0">
                <a:latin typeface="Arial"/>
                <a:cs typeface="Arial"/>
              </a:rPr>
              <a:t>Coarse</a:t>
            </a:r>
            <a:r>
              <a:rPr lang="en-US" sz="2000" spc="-3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s</a:t>
            </a:r>
            <a:r>
              <a:rPr lang="en-US" sz="2000" spc="5" dirty="0">
                <a:latin typeface="Arial"/>
                <a:cs typeface="Arial"/>
              </a:rPr>
              <a:t>e</a:t>
            </a:r>
            <a:r>
              <a:rPr lang="en-US" sz="2000" dirty="0">
                <a:latin typeface="Arial"/>
                <a:cs typeface="Arial"/>
              </a:rPr>
              <a:t>dimentat</a:t>
            </a:r>
            <a:r>
              <a:rPr lang="en-US" sz="2000" spc="-10" dirty="0">
                <a:latin typeface="Arial"/>
                <a:cs typeface="Arial"/>
              </a:rPr>
              <a:t>i</a:t>
            </a:r>
            <a:r>
              <a:rPr lang="en-US" sz="2000" dirty="0">
                <a:latin typeface="Arial"/>
                <a:cs typeface="Arial"/>
              </a:rPr>
              <a:t>on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in </a:t>
            </a:r>
            <a:r>
              <a:rPr lang="en-US" sz="2000" spc="-10" dirty="0">
                <a:latin typeface="Arial"/>
                <a:cs typeface="Arial"/>
              </a:rPr>
              <a:t>t</a:t>
            </a:r>
            <a:r>
              <a:rPr lang="en-US" sz="2000" dirty="0">
                <a:latin typeface="Arial"/>
                <a:cs typeface="Arial"/>
              </a:rPr>
              <a:t>he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lagoon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will</a:t>
            </a:r>
            <a:r>
              <a:rPr lang="en-US" sz="2000" spc="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be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lar</a:t>
            </a:r>
            <a:r>
              <a:rPr lang="en-US" sz="2000" spc="5" dirty="0">
                <a:latin typeface="Arial"/>
                <a:cs typeface="Arial"/>
              </a:rPr>
              <a:t>g</a:t>
            </a:r>
            <a:r>
              <a:rPr lang="en-US" sz="2000" dirty="0">
                <a:latin typeface="Arial"/>
                <a:cs typeface="Arial"/>
              </a:rPr>
              <a:t>ely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restri</a:t>
            </a:r>
            <a:r>
              <a:rPr lang="en-US" sz="2000" spc="5" dirty="0">
                <a:latin typeface="Arial"/>
                <a:cs typeface="Arial"/>
              </a:rPr>
              <a:t>c</a:t>
            </a:r>
            <a:r>
              <a:rPr lang="en-US" sz="2000" dirty="0">
                <a:latin typeface="Arial"/>
                <a:cs typeface="Arial"/>
              </a:rPr>
              <a:t>t</a:t>
            </a:r>
            <a:r>
              <a:rPr lang="en-US" sz="2000" spc="-20" dirty="0">
                <a:latin typeface="Arial"/>
                <a:cs typeface="Arial"/>
              </a:rPr>
              <a:t>e</a:t>
            </a:r>
            <a:r>
              <a:rPr lang="en-US" sz="2000" dirty="0">
                <a:latin typeface="Arial"/>
                <a:cs typeface="Arial"/>
              </a:rPr>
              <a:t>d</a:t>
            </a:r>
            <a:r>
              <a:rPr lang="en-US" sz="2000" spc="-4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to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was</a:t>
            </a:r>
            <a:r>
              <a:rPr lang="en-US" sz="2000" spc="5" dirty="0" err="1">
                <a:latin typeface="Arial"/>
                <a:cs typeface="Arial"/>
              </a:rPr>
              <a:t>h</a:t>
            </a:r>
            <a:r>
              <a:rPr lang="en-US" sz="2000" dirty="0" err="1">
                <a:latin typeface="Arial"/>
                <a:cs typeface="Arial"/>
              </a:rPr>
              <a:t>overs</a:t>
            </a:r>
            <a:r>
              <a:rPr lang="en-US" sz="2000" dirty="0">
                <a:latin typeface="Arial"/>
                <a:cs typeface="Arial"/>
              </a:rPr>
              <a:t> that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o</a:t>
            </a:r>
            <a:r>
              <a:rPr lang="en-US" sz="2000" spc="5" dirty="0">
                <a:latin typeface="Arial"/>
                <a:cs typeface="Arial"/>
              </a:rPr>
              <a:t>c</a:t>
            </a:r>
            <a:r>
              <a:rPr lang="en-US" sz="2000" dirty="0">
                <a:latin typeface="Arial"/>
                <a:cs typeface="Arial"/>
              </a:rPr>
              <a:t>c</a:t>
            </a:r>
            <a:r>
              <a:rPr lang="en-US" sz="2000" spc="5" dirty="0">
                <a:latin typeface="Arial"/>
                <a:cs typeface="Arial"/>
              </a:rPr>
              <a:t>u</a:t>
            </a:r>
            <a:r>
              <a:rPr lang="en-US" sz="2000" dirty="0">
                <a:latin typeface="Arial"/>
                <a:cs typeface="Arial"/>
              </a:rPr>
              <a:t>r</a:t>
            </a:r>
            <a:r>
              <a:rPr lang="en-US" sz="2000" spc="-3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du</a:t>
            </a:r>
            <a:r>
              <a:rPr lang="en-US" sz="2000" spc="5" dirty="0">
                <a:latin typeface="Arial"/>
                <a:cs typeface="Arial"/>
              </a:rPr>
              <a:t>r</a:t>
            </a:r>
            <a:r>
              <a:rPr lang="en-US" sz="2000" dirty="0">
                <a:latin typeface="Arial"/>
                <a:cs typeface="Arial"/>
              </a:rPr>
              <a:t>ing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sto</a:t>
            </a:r>
            <a:r>
              <a:rPr lang="en-US" sz="2000" spc="5" dirty="0">
                <a:latin typeface="Arial"/>
                <a:cs typeface="Arial"/>
              </a:rPr>
              <a:t>r</a:t>
            </a:r>
            <a:r>
              <a:rPr lang="en-US" sz="2000" dirty="0">
                <a:latin typeface="Arial"/>
                <a:cs typeface="Arial"/>
              </a:rPr>
              <a:t>ms.</a:t>
            </a:r>
          </a:p>
          <a:p>
            <a:pPr algn="l" rtl="0">
              <a:lnSpc>
                <a:spcPts val="2400"/>
              </a:lnSpc>
            </a:pPr>
            <a:endParaRPr lang="en-US" dirty="0"/>
          </a:p>
          <a:p>
            <a:pPr marL="12700" marR="118110" algn="l" rtl="0"/>
            <a:r>
              <a:rPr lang="en-US" sz="2000" dirty="0">
                <a:latin typeface="Arial"/>
                <a:cs typeface="Arial"/>
              </a:rPr>
              <a:t>The</a:t>
            </a:r>
            <a:r>
              <a:rPr lang="en-US" sz="2000" spc="5" dirty="0">
                <a:latin typeface="Arial"/>
                <a:cs typeface="Arial"/>
              </a:rPr>
              <a:t>r</a:t>
            </a:r>
            <a:r>
              <a:rPr lang="en-US" sz="2000" dirty="0">
                <a:latin typeface="Arial"/>
                <a:cs typeface="Arial"/>
              </a:rPr>
              <a:t>e</a:t>
            </a:r>
            <a:r>
              <a:rPr lang="en-US" sz="2000" spc="-3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is a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str</a:t>
            </a:r>
            <a:r>
              <a:rPr lang="en-US" sz="2000" spc="5" dirty="0">
                <a:latin typeface="Arial"/>
                <a:cs typeface="Arial"/>
              </a:rPr>
              <a:t>o</a:t>
            </a:r>
            <a:r>
              <a:rPr lang="en-US" sz="2000" dirty="0">
                <a:latin typeface="Arial"/>
                <a:cs typeface="Arial"/>
              </a:rPr>
              <a:t>ng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likelih</a:t>
            </a:r>
            <a:r>
              <a:rPr lang="en-US" sz="2000" spc="5" dirty="0">
                <a:latin typeface="Arial"/>
                <a:cs typeface="Arial"/>
              </a:rPr>
              <a:t>o</a:t>
            </a:r>
            <a:r>
              <a:rPr lang="en-US" sz="2000" dirty="0">
                <a:latin typeface="Arial"/>
                <a:cs typeface="Arial"/>
              </a:rPr>
              <a:t>od of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the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lagoon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waters</a:t>
            </a:r>
            <a:r>
              <a:rPr lang="en-US" sz="2000" spc="-3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be</a:t>
            </a:r>
            <a:r>
              <a:rPr lang="en-US" sz="2000" spc="5" dirty="0">
                <a:latin typeface="Arial"/>
                <a:cs typeface="Arial"/>
              </a:rPr>
              <a:t>c</a:t>
            </a:r>
            <a:r>
              <a:rPr lang="en-US" sz="2000" dirty="0">
                <a:latin typeface="Arial"/>
                <a:cs typeface="Arial"/>
              </a:rPr>
              <a:t>oming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either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bra</a:t>
            </a:r>
            <a:r>
              <a:rPr lang="en-US" sz="2000" spc="5" dirty="0">
                <a:latin typeface="Arial"/>
                <a:cs typeface="Arial"/>
              </a:rPr>
              <a:t>c</a:t>
            </a:r>
            <a:r>
              <a:rPr lang="en-US" sz="2000" dirty="0">
                <a:latin typeface="Arial"/>
                <a:cs typeface="Arial"/>
              </a:rPr>
              <a:t>ki</a:t>
            </a:r>
            <a:r>
              <a:rPr lang="en-US" sz="2000" spc="10" dirty="0">
                <a:latin typeface="Arial"/>
                <a:cs typeface="Arial"/>
              </a:rPr>
              <a:t>s</a:t>
            </a:r>
            <a:r>
              <a:rPr lang="en-US" sz="2000" dirty="0">
                <a:latin typeface="Arial"/>
                <a:cs typeface="Arial"/>
              </a:rPr>
              <a:t>h or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hyper</a:t>
            </a:r>
            <a:r>
              <a:rPr lang="en-US" sz="2000" spc="5" dirty="0">
                <a:latin typeface="Arial"/>
                <a:cs typeface="Arial"/>
              </a:rPr>
              <a:t>s</a:t>
            </a:r>
            <a:r>
              <a:rPr lang="en-US" sz="2000" dirty="0">
                <a:latin typeface="Arial"/>
                <a:cs typeface="Arial"/>
              </a:rPr>
              <a:t>aline,</a:t>
            </a:r>
            <a:r>
              <a:rPr lang="en-US" sz="2000" spc="-3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dep</a:t>
            </a:r>
            <a:r>
              <a:rPr lang="en-US" sz="2000" spc="5" dirty="0">
                <a:latin typeface="Arial"/>
                <a:cs typeface="Arial"/>
              </a:rPr>
              <a:t>e</a:t>
            </a:r>
            <a:r>
              <a:rPr lang="en-US" sz="2000" dirty="0">
                <a:latin typeface="Arial"/>
                <a:cs typeface="Arial"/>
              </a:rPr>
              <a:t>nding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upon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the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prevailing</a:t>
            </a:r>
            <a:r>
              <a:rPr lang="en-US" sz="2000" spc="-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climate.</a:t>
            </a:r>
          </a:p>
          <a:p>
            <a:pPr marL="0" indent="0" algn="ctr" rtl="0">
              <a:lnSpc>
                <a:spcPct val="90000"/>
              </a:lnSpc>
              <a:buNone/>
              <a:defRPr/>
            </a:pPr>
            <a:r>
              <a:rPr lang="en-US" sz="2000" dirty="0"/>
              <a:t>	</a:t>
            </a:r>
          </a:p>
          <a:p>
            <a:pPr marL="0" indent="0" algn="ctr" rtl="0">
              <a:buNone/>
            </a:pPr>
            <a:endParaRPr lang="ar-EG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3200" dirty="0">
                <a:cs typeface="Arial"/>
              </a:rPr>
              <a:t>M</a:t>
            </a:r>
            <a:r>
              <a:rPr lang="en-US" sz="3200" spc="-10" dirty="0">
                <a:cs typeface="Arial"/>
              </a:rPr>
              <a:t>i</a:t>
            </a:r>
            <a:r>
              <a:rPr lang="en-US" sz="3200" dirty="0">
                <a:cs typeface="Arial"/>
              </a:rPr>
              <a:t>crotidal</a:t>
            </a:r>
            <a:r>
              <a:rPr lang="en-US" sz="3200" spc="-50" dirty="0">
                <a:cs typeface="Arial"/>
              </a:rPr>
              <a:t> </a:t>
            </a:r>
            <a:r>
              <a:rPr lang="en-US" sz="3200" dirty="0">
                <a:cs typeface="Arial"/>
              </a:rPr>
              <a:t>coas</a:t>
            </a:r>
            <a:r>
              <a:rPr lang="en-US" sz="3200" spc="5" dirty="0">
                <a:cs typeface="Arial"/>
              </a:rPr>
              <a:t>t</a:t>
            </a:r>
            <a:r>
              <a:rPr lang="en-US" sz="3200" dirty="0">
                <a:cs typeface="Arial"/>
              </a:rPr>
              <a:t>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DSRG</a:t>
            </a:r>
          </a:p>
        </p:txBody>
      </p:sp>
    </p:spTree>
    <p:extLst>
      <p:ext uri="{BB962C8B-B14F-4D97-AF65-F5344CB8AC3E}">
        <p14:creationId xmlns:p14="http://schemas.microsoft.com/office/powerpoint/2010/main" val="3722295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9C7FD1-5A1A-4559-8565-AE43FA51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cs typeface="Arial"/>
              </a:rPr>
              <a:t>Mesotidal coasts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3666A44-7164-49F7-9C5F-B7FDDCB2D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8DD1D21-098E-4F1F-85B6-6463F2CE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DSRG</a:t>
            </a:r>
            <a:endParaRPr lang="en-US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A2E77342-62A8-499C-918F-2649998D4B1F}"/>
              </a:ext>
            </a:extLst>
          </p:cNvPr>
          <p:cNvSpPr/>
          <p:nvPr/>
        </p:nvSpPr>
        <p:spPr>
          <a:xfrm>
            <a:off x="5447928" y="4077072"/>
            <a:ext cx="6343378" cy="2346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xmlns="" id="{1588BBF3-CD68-4521-B016-45A5DE6F711D}"/>
              </a:ext>
            </a:extLst>
          </p:cNvPr>
          <p:cNvSpPr txBox="1"/>
          <p:nvPr/>
        </p:nvSpPr>
        <p:spPr>
          <a:xfrm>
            <a:off x="1240110" y="1023114"/>
            <a:ext cx="10545490" cy="3416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dirty="0" smtClean="0">
                <a:latin typeface="+mj-lt"/>
                <a:cs typeface="Arial"/>
              </a:rPr>
              <a:t>With</a:t>
            </a:r>
            <a:r>
              <a:rPr spc="-20" dirty="0" smtClean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the</a:t>
            </a:r>
            <a:r>
              <a:rPr spc="-20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increa</a:t>
            </a:r>
            <a:r>
              <a:rPr spc="5" dirty="0">
                <a:latin typeface="+mj-lt"/>
                <a:cs typeface="Arial"/>
              </a:rPr>
              <a:t>s</a:t>
            </a:r>
            <a:r>
              <a:rPr dirty="0">
                <a:latin typeface="+mj-lt"/>
                <a:cs typeface="Arial"/>
              </a:rPr>
              <a:t>ed</a:t>
            </a:r>
            <a:r>
              <a:rPr spc="-40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tidal</a:t>
            </a:r>
            <a:r>
              <a:rPr lang="en-US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range</a:t>
            </a:r>
            <a:r>
              <a:rPr spc="-25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of</a:t>
            </a:r>
            <a:r>
              <a:rPr spc="-20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mesotidal</a:t>
            </a:r>
            <a:r>
              <a:rPr spc="-20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c</a:t>
            </a:r>
            <a:r>
              <a:rPr spc="5" dirty="0">
                <a:latin typeface="+mj-lt"/>
                <a:cs typeface="Arial"/>
              </a:rPr>
              <a:t>o</a:t>
            </a:r>
            <a:r>
              <a:rPr dirty="0">
                <a:latin typeface="+mj-lt"/>
                <a:cs typeface="Arial"/>
              </a:rPr>
              <a:t>nditions,</a:t>
            </a:r>
            <a:r>
              <a:rPr lang="en-US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more</a:t>
            </a:r>
            <a:r>
              <a:rPr spc="-25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excha</a:t>
            </a:r>
            <a:r>
              <a:rPr spc="5" dirty="0">
                <a:latin typeface="+mj-lt"/>
                <a:cs typeface="Arial"/>
              </a:rPr>
              <a:t>n</a:t>
            </a:r>
            <a:r>
              <a:rPr dirty="0">
                <a:latin typeface="+mj-lt"/>
                <a:cs typeface="Arial"/>
              </a:rPr>
              <a:t>ge</a:t>
            </a:r>
            <a:r>
              <a:rPr spc="-25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of</a:t>
            </a:r>
            <a:r>
              <a:rPr spc="-20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water</a:t>
            </a:r>
            <a:r>
              <a:rPr spc="-30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betwe</a:t>
            </a:r>
            <a:r>
              <a:rPr spc="5" dirty="0">
                <a:latin typeface="+mj-lt"/>
                <a:cs typeface="Arial"/>
              </a:rPr>
              <a:t>e</a:t>
            </a:r>
            <a:r>
              <a:rPr dirty="0">
                <a:latin typeface="+mj-lt"/>
                <a:cs typeface="Arial"/>
              </a:rPr>
              <a:t>n</a:t>
            </a:r>
            <a:r>
              <a:rPr spc="-30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the</a:t>
            </a:r>
            <a:r>
              <a:rPr spc="-20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lagoon</a:t>
            </a:r>
            <a:r>
              <a:rPr lang="en-US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and</a:t>
            </a:r>
            <a:r>
              <a:rPr spc="-15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the</a:t>
            </a:r>
            <a:r>
              <a:rPr spc="-20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s</a:t>
            </a:r>
            <a:r>
              <a:rPr spc="5" dirty="0">
                <a:latin typeface="+mj-lt"/>
                <a:cs typeface="Arial"/>
              </a:rPr>
              <a:t>e</a:t>
            </a:r>
            <a:r>
              <a:rPr dirty="0">
                <a:latin typeface="+mj-lt"/>
                <a:cs typeface="Arial"/>
              </a:rPr>
              <a:t>a</a:t>
            </a:r>
            <a:r>
              <a:rPr spc="-15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is</a:t>
            </a:r>
            <a:r>
              <a:rPr spc="-15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requi</a:t>
            </a:r>
            <a:r>
              <a:rPr spc="5" dirty="0">
                <a:latin typeface="+mj-lt"/>
                <a:cs typeface="Arial"/>
              </a:rPr>
              <a:t>r</a:t>
            </a:r>
            <a:r>
              <a:rPr dirty="0">
                <a:latin typeface="+mj-lt"/>
                <a:cs typeface="Arial"/>
              </a:rPr>
              <a:t>ed,</a:t>
            </a:r>
            <a:r>
              <a:rPr spc="-45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res</a:t>
            </a:r>
            <a:r>
              <a:rPr spc="5" dirty="0">
                <a:latin typeface="+mj-lt"/>
                <a:cs typeface="Arial"/>
              </a:rPr>
              <a:t>u</a:t>
            </a:r>
            <a:r>
              <a:rPr dirty="0">
                <a:latin typeface="+mj-lt"/>
                <a:cs typeface="Arial"/>
              </a:rPr>
              <a:t>lt</a:t>
            </a:r>
            <a:r>
              <a:rPr spc="-10" dirty="0">
                <a:latin typeface="+mj-lt"/>
                <a:cs typeface="Arial"/>
              </a:rPr>
              <a:t>i</a:t>
            </a:r>
            <a:r>
              <a:rPr dirty="0">
                <a:latin typeface="+mj-lt"/>
                <a:cs typeface="Arial"/>
              </a:rPr>
              <a:t>ng</a:t>
            </a:r>
            <a:r>
              <a:rPr spc="-25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in</a:t>
            </a:r>
            <a:r>
              <a:rPr spc="5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more</a:t>
            </a:r>
            <a:r>
              <a:rPr spc="-25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inlets</a:t>
            </a:r>
            <a:r>
              <a:rPr spc="-15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forming,</a:t>
            </a:r>
            <a:r>
              <a:rPr spc="-35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brea</a:t>
            </a:r>
            <a:r>
              <a:rPr spc="5" dirty="0">
                <a:latin typeface="+mj-lt"/>
                <a:cs typeface="Arial"/>
              </a:rPr>
              <a:t>k</a:t>
            </a:r>
            <a:r>
              <a:rPr dirty="0">
                <a:latin typeface="+mj-lt"/>
                <a:cs typeface="Arial"/>
              </a:rPr>
              <a:t>ing</a:t>
            </a:r>
            <a:r>
              <a:rPr spc="-40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up</a:t>
            </a:r>
            <a:r>
              <a:rPr spc="-15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the ba</a:t>
            </a:r>
            <a:r>
              <a:rPr spc="5" dirty="0">
                <a:latin typeface="+mj-lt"/>
                <a:cs typeface="Arial"/>
              </a:rPr>
              <a:t>r</a:t>
            </a:r>
            <a:r>
              <a:rPr dirty="0">
                <a:latin typeface="+mj-lt"/>
                <a:cs typeface="Arial"/>
              </a:rPr>
              <a:t>rier</a:t>
            </a:r>
            <a:r>
              <a:rPr spc="-35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into</a:t>
            </a:r>
            <a:r>
              <a:rPr spc="-10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a</a:t>
            </a:r>
            <a:r>
              <a:rPr spc="-15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s</a:t>
            </a:r>
            <a:r>
              <a:rPr spc="5" dirty="0">
                <a:latin typeface="+mj-lt"/>
                <a:cs typeface="Arial"/>
              </a:rPr>
              <a:t>e</a:t>
            </a:r>
            <a:r>
              <a:rPr dirty="0">
                <a:latin typeface="+mj-lt"/>
                <a:cs typeface="Arial"/>
              </a:rPr>
              <a:t>ries</a:t>
            </a:r>
            <a:r>
              <a:rPr spc="-20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of</a:t>
            </a:r>
            <a:r>
              <a:rPr spc="-20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isla</a:t>
            </a:r>
            <a:r>
              <a:rPr spc="5" dirty="0">
                <a:latin typeface="+mj-lt"/>
                <a:cs typeface="Arial"/>
              </a:rPr>
              <a:t>n</a:t>
            </a:r>
            <a:r>
              <a:rPr dirty="0">
                <a:latin typeface="+mj-lt"/>
                <a:cs typeface="Arial"/>
              </a:rPr>
              <a:t>d</a:t>
            </a:r>
            <a:r>
              <a:rPr spc="5" dirty="0">
                <a:latin typeface="+mj-lt"/>
                <a:cs typeface="Arial"/>
              </a:rPr>
              <a:t>s</a:t>
            </a:r>
            <a:r>
              <a:rPr dirty="0">
                <a:latin typeface="+mj-lt"/>
                <a:cs typeface="Arial"/>
              </a:rPr>
              <a:t>.</a:t>
            </a:r>
          </a:p>
          <a:p>
            <a:pPr>
              <a:lnSpc>
                <a:spcPts val="2400"/>
              </a:lnSpc>
            </a:pPr>
            <a:endParaRPr dirty="0">
              <a:latin typeface="+mj-lt"/>
            </a:endParaRPr>
          </a:p>
          <a:p>
            <a:pPr marL="12700" marR="6350"/>
            <a:r>
              <a:rPr dirty="0">
                <a:latin typeface="+mj-lt"/>
                <a:cs typeface="Arial"/>
              </a:rPr>
              <a:t>The</a:t>
            </a:r>
            <a:r>
              <a:rPr spc="5" dirty="0">
                <a:latin typeface="+mj-lt"/>
                <a:cs typeface="Arial"/>
              </a:rPr>
              <a:t>s</a:t>
            </a:r>
            <a:r>
              <a:rPr dirty="0">
                <a:latin typeface="+mj-lt"/>
                <a:cs typeface="Arial"/>
              </a:rPr>
              <a:t>e</a:t>
            </a:r>
            <a:r>
              <a:rPr spc="-30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inlets are</a:t>
            </a:r>
            <a:r>
              <a:rPr spc="-25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the</a:t>
            </a:r>
            <a:r>
              <a:rPr spc="-20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pathw</a:t>
            </a:r>
            <a:r>
              <a:rPr spc="5" dirty="0">
                <a:latin typeface="+mj-lt"/>
                <a:cs typeface="Arial"/>
              </a:rPr>
              <a:t>a</a:t>
            </a:r>
            <a:r>
              <a:rPr dirty="0">
                <a:latin typeface="+mj-lt"/>
                <a:cs typeface="Arial"/>
              </a:rPr>
              <a:t>ys</a:t>
            </a:r>
            <a:r>
              <a:rPr spc="-30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for</a:t>
            </a:r>
            <a:r>
              <a:rPr spc="-15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the</a:t>
            </a:r>
            <a:r>
              <a:rPr spc="-20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tidal</a:t>
            </a:r>
            <a:r>
              <a:rPr spc="-10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flows</a:t>
            </a:r>
            <a:r>
              <a:rPr spc="-15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and</a:t>
            </a:r>
            <a:r>
              <a:rPr spc="-15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the</a:t>
            </a:r>
            <a:r>
              <a:rPr spc="-20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c</a:t>
            </a:r>
            <a:r>
              <a:rPr spc="5" dirty="0">
                <a:latin typeface="+mj-lt"/>
                <a:cs typeface="Arial"/>
              </a:rPr>
              <a:t>u</a:t>
            </a:r>
            <a:r>
              <a:rPr dirty="0">
                <a:latin typeface="+mj-lt"/>
                <a:cs typeface="Arial"/>
              </a:rPr>
              <a:t>r</a:t>
            </a:r>
            <a:r>
              <a:rPr spc="5" dirty="0">
                <a:latin typeface="+mj-lt"/>
                <a:cs typeface="Arial"/>
              </a:rPr>
              <a:t>r</a:t>
            </a:r>
            <a:r>
              <a:rPr dirty="0">
                <a:latin typeface="+mj-lt"/>
                <a:cs typeface="Arial"/>
              </a:rPr>
              <a:t>ents</a:t>
            </a:r>
            <a:r>
              <a:rPr spc="-50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within </a:t>
            </a:r>
            <a:r>
              <a:rPr spc="-10" dirty="0">
                <a:latin typeface="+mj-lt"/>
                <a:cs typeface="Arial"/>
              </a:rPr>
              <a:t>t</a:t>
            </a:r>
            <a:r>
              <a:rPr dirty="0">
                <a:latin typeface="+mj-lt"/>
                <a:cs typeface="Arial"/>
              </a:rPr>
              <a:t>hem c</a:t>
            </a:r>
            <a:r>
              <a:rPr spc="5" dirty="0">
                <a:latin typeface="+mj-lt"/>
                <a:cs typeface="Arial"/>
              </a:rPr>
              <a:t>a</a:t>
            </a:r>
            <a:r>
              <a:rPr dirty="0">
                <a:latin typeface="+mj-lt"/>
                <a:cs typeface="Arial"/>
              </a:rPr>
              <a:t>n</a:t>
            </a:r>
            <a:r>
              <a:rPr spc="-15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be</a:t>
            </a:r>
            <a:r>
              <a:rPr spc="-15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str</a:t>
            </a:r>
            <a:r>
              <a:rPr spc="5" dirty="0">
                <a:latin typeface="+mj-lt"/>
                <a:cs typeface="Arial"/>
              </a:rPr>
              <a:t>o</a:t>
            </a:r>
            <a:r>
              <a:rPr dirty="0">
                <a:latin typeface="+mj-lt"/>
                <a:cs typeface="Arial"/>
              </a:rPr>
              <a:t>ng</a:t>
            </a:r>
            <a:r>
              <a:rPr spc="-40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eno</a:t>
            </a:r>
            <a:r>
              <a:rPr spc="5" dirty="0">
                <a:latin typeface="+mj-lt"/>
                <a:cs typeface="Arial"/>
              </a:rPr>
              <a:t>u</a:t>
            </a:r>
            <a:r>
              <a:rPr dirty="0">
                <a:latin typeface="+mj-lt"/>
                <a:cs typeface="Arial"/>
              </a:rPr>
              <a:t>gh</a:t>
            </a:r>
            <a:r>
              <a:rPr spc="-25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to</a:t>
            </a:r>
            <a:r>
              <a:rPr spc="-10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redistribute</a:t>
            </a:r>
            <a:r>
              <a:rPr spc="-55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s</a:t>
            </a:r>
            <a:r>
              <a:rPr spc="5" dirty="0">
                <a:latin typeface="+mj-lt"/>
                <a:cs typeface="Arial"/>
              </a:rPr>
              <a:t>e</a:t>
            </a:r>
            <a:r>
              <a:rPr dirty="0">
                <a:latin typeface="+mj-lt"/>
                <a:cs typeface="Arial"/>
              </a:rPr>
              <a:t>diment.</a:t>
            </a:r>
          </a:p>
          <a:p>
            <a:pPr>
              <a:lnSpc>
                <a:spcPts val="2400"/>
              </a:lnSpc>
              <a:spcBef>
                <a:spcPts val="1"/>
              </a:spcBef>
            </a:pPr>
            <a:endParaRPr dirty="0">
              <a:latin typeface="+mj-lt"/>
            </a:endParaRPr>
          </a:p>
          <a:p>
            <a:pPr marL="12700" marR="360045"/>
            <a:r>
              <a:rPr dirty="0">
                <a:latin typeface="+mj-lt"/>
                <a:cs typeface="Arial"/>
              </a:rPr>
              <a:t>On</a:t>
            </a:r>
            <a:r>
              <a:rPr spc="-15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the</a:t>
            </a:r>
            <a:r>
              <a:rPr spc="-20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lagoon</a:t>
            </a:r>
            <a:r>
              <a:rPr spc="-15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side</a:t>
            </a:r>
            <a:r>
              <a:rPr spc="-15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of</a:t>
            </a:r>
            <a:r>
              <a:rPr spc="-20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the</a:t>
            </a:r>
            <a:r>
              <a:rPr spc="-20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ba</a:t>
            </a:r>
            <a:r>
              <a:rPr spc="5" dirty="0">
                <a:latin typeface="+mj-lt"/>
                <a:cs typeface="Arial"/>
              </a:rPr>
              <a:t>r</a:t>
            </a:r>
            <a:r>
              <a:rPr dirty="0">
                <a:latin typeface="+mj-lt"/>
                <a:cs typeface="Arial"/>
              </a:rPr>
              <a:t>rier</a:t>
            </a:r>
            <a:r>
              <a:rPr spc="-35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s</a:t>
            </a:r>
            <a:r>
              <a:rPr spc="5" dirty="0">
                <a:latin typeface="+mj-lt"/>
                <a:cs typeface="Arial"/>
              </a:rPr>
              <a:t>e</a:t>
            </a:r>
            <a:r>
              <a:rPr dirty="0">
                <a:latin typeface="+mj-lt"/>
                <a:cs typeface="Arial"/>
              </a:rPr>
              <a:t>diment</a:t>
            </a:r>
            <a:r>
              <a:rPr spc="-35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was</a:t>
            </a:r>
            <a:r>
              <a:rPr spc="5" dirty="0">
                <a:latin typeface="+mj-lt"/>
                <a:cs typeface="Arial"/>
              </a:rPr>
              <a:t>h</a:t>
            </a:r>
            <a:r>
              <a:rPr dirty="0">
                <a:latin typeface="+mj-lt"/>
                <a:cs typeface="Arial"/>
              </a:rPr>
              <a:t>ed</a:t>
            </a:r>
            <a:r>
              <a:rPr spc="-25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through</a:t>
            </a:r>
            <a:r>
              <a:rPr spc="-40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the</a:t>
            </a:r>
            <a:r>
              <a:rPr spc="-5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c</a:t>
            </a:r>
            <a:r>
              <a:rPr spc="5" dirty="0">
                <a:latin typeface="+mj-lt"/>
                <a:cs typeface="Arial"/>
              </a:rPr>
              <a:t>h</a:t>
            </a:r>
            <a:r>
              <a:rPr dirty="0">
                <a:latin typeface="+mj-lt"/>
                <a:cs typeface="Arial"/>
              </a:rPr>
              <a:t>ann</a:t>
            </a:r>
            <a:r>
              <a:rPr spc="5" dirty="0">
                <a:latin typeface="+mj-lt"/>
                <a:cs typeface="Arial"/>
              </a:rPr>
              <a:t>e</a:t>
            </a:r>
            <a:r>
              <a:rPr dirty="0">
                <a:latin typeface="+mj-lt"/>
                <a:cs typeface="Arial"/>
              </a:rPr>
              <a:t>l</a:t>
            </a:r>
            <a:r>
              <a:rPr spc="-30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is dep</a:t>
            </a:r>
            <a:r>
              <a:rPr spc="5" dirty="0">
                <a:latin typeface="+mj-lt"/>
                <a:cs typeface="Arial"/>
              </a:rPr>
              <a:t>o</a:t>
            </a:r>
            <a:r>
              <a:rPr dirty="0">
                <a:latin typeface="+mj-lt"/>
                <a:cs typeface="Arial"/>
              </a:rPr>
              <a:t>sited</a:t>
            </a:r>
            <a:r>
              <a:rPr spc="-25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in a</a:t>
            </a:r>
            <a:r>
              <a:rPr spc="-15" dirty="0">
                <a:latin typeface="+mj-lt"/>
                <a:cs typeface="Arial"/>
              </a:rPr>
              <a:t> </a:t>
            </a:r>
            <a:r>
              <a:rPr b="1" dirty="0">
                <a:solidFill>
                  <a:srgbClr val="FF0000"/>
                </a:solidFill>
                <a:latin typeface="+mj-lt"/>
                <a:cs typeface="Arial"/>
              </a:rPr>
              <a:t>flood-tidal</a:t>
            </a:r>
            <a:r>
              <a:rPr b="1" spc="-50" dirty="0">
                <a:solidFill>
                  <a:srgbClr val="FF0000"/>
                </a:solidFill>
                <a:latin typeface="+mj-lt"/>
                <a:cs typeface="Arial"/>
              </a:rPr>
              <a:t> </a:t>
            </a:r>
            <a:r>
              <a:rPr b="1" dirty="0">
                <a:solidFill>
                  <a:srgbClr val="FF0000"/>
                </a:solidFill>
                <a:latin typeface="+mj-lt"/>
                <a:cs typeface="Arial"/>
              </a:rPr>
              <a:t>delta</a:t>
            </a:r>
            <a:r>
              <a:rPr dirty="0">
                <a:latin typeface="+mj-lt"/>
                <a:cs typeface="Arial"/>
              </a:rPr>
              <a:t>.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endParaRPr dirty="0">
              <a:latin typeface="+mj-lt"/>
            </a:endParaRPr>
          </a:p>
          <a:p>
            <a:pPr marL="12700"/>
            <a:r>
              <a:rPr b="1" dirty="0">
                <a:solidFill>
                  <a:srgbClr val="FF0000"/>
                </a:solidFill>
                <a:latin typeface="+mj-lt"/>
                <a:cs typeface="Arial"/>
              </a:rPr>
              <a:t>Eb</a:t>
            </a:r>
            <a:r>
              <a:rPr b="1" spc="-5" dirty="0">
                <a:solidFill>
                  <a:srgbClr val="FF0000"/>
                </a:solidFill>
                <a:latin typeface="+mj-lt"/>
                <a:cs typeface="Arial"/>
              </a:rPr>
              <a:t>b</a:t>
            </a:r>
            <a:r>
              <a:rPr b="1" dirty="0">
                <a:solidFill>
                  <a:srgbClr val="FF0000"/>
                </a:solidFill>
                <a:latin typeface="+mj-lt"/>
                <a:cs typeface="Arial"/>
              </a:rPr>
              <a:t>-tidal</a:t>
            </a:r>
            <a:r>
              <a:rPr b="1" spc="-35" dirty="0">
                <a:solidFill>
                  <a:srgbClr val="FF0000"/>
                </a:solidFill>
                <a:latin typeface="+mj-lt"/>
                <a:cs typeface="Arial"/>
              </a:rPr>
              <a:t> </a:t>
            </a:r>
            <a:r>
              <a:rPr b="1" dirty="0">
                <a:solidFill>
                  <a:srgbClr val="FF0000"/>
                </a:solidFill>
                <a:latin typeface="+mj-lt"/>
                <a:cs typeface="Arial"/>
              </a:rPr>
              <a:t>deltas</a:t>
            </a:r>
            <a:r>
              <a:rPr b="1" spc="-25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form</a:t>
            </a:r>
            <a:r>
              <a:rPr spc="-20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on</a:t>
            </a:r>
            <a:r>
              <a:rPr spc="-15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the</a:t>
            </a:r>
            <a:r>
              <a:rPr spc="-20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s</a:t>
            </a:r>
            <a:r>
              <a:rPr spc="5" dirty="0">
                <a:latin typeface="+mj-lt"/>
                <a:cs typeface="Arial"/>
              </a:rPr>
              <a:t>e</a:t>
            </a:r>
            <a:r>
              <a:rPr dirty="0">
                <a:latin typeface="+mj-lt"/>
                <a:cs typeface="Arial"/>
              </a:rPr>
              <a:t>award</a:t>
            </a:r>
            <a:r>
              <a:rPr spc="-40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margin</a:t>
            </a:r>
            <a:r>
              <a:rPr spc="-30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of</a:t>
            </a:r>
            <a:r>
              <a:rPr spc="-10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the</a:t>
            </a:r>
            <a:r>
              <a:rPr spc="-20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tidal</a:t>
            </a:r>
            <a:r>
              <a:rPr spc="-10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c</a:t>
            </a:r>
            <a:r>
              <a:rPr spc="5" dirty="0">
                <a:latin typeface="+mj-lt"/>
                <a:cs typeface="Arial"/>
              </a:rPr>
              <a:t>h</a:t>
            </a:r>
            <a:r>
              <a:rPr dirty="0">
                <a:latin typeface="+mj-lt"/>
                <a:cs typeface="Arial"/>
              </a:rPr>
              <a:t>ann</a:t>
            </a:r>
            <a:r>
              <a:rPr spc="5" dirty="0">
                <a:latin typeface="+mj-lt"/>
                <a:cs typeface="Arial"/>
              </a:rPr>
              <a:t>e</a:t>
            </a:r>
            <a:r>
              <a:rPr dirty="0">
                <a:latin typeface="+mj-lt"/>
                <a:cs typeface="Arial"/>
              </a:rPr>
              <a:t>l</a:t>
            </a:r>
            <a:r>
              <a:rPr spc="-30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as</a:t>
            </a:r>
            <a:r>
              <a:rPr spc="-15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water</a:t>
            </a:r>
            <a:r>
              <a:rPr lang="en-US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f</a:t>
            </a:r>
            <a:r>
              <a:rPr spc="-10" dirty="0">
                <a:latin typeface="+mj-lt"/>
                <a:cs typeface="Arial"/>
              </a:rPr>
              <a:t>l</a:t>
            </a:r>
            <a:r>
              <a:rPr dirty="0">
                <a:latin typeface="+mj-lt"/>
                <a:cs typeface="Arial"/>
              </a:rPr>
              <a:t>ows</a:t>
            </a:r>
            <a:r>
              <a:rPr spc="-15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out</a:t>
            </a:r>
            <a:r>
              <a:rPr spc="-25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of</a:t>
            </a:r>
            <a:r>
              <a:rPr spc="-25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the</a:t>
            </a:r>
            <a:r>
              <a:rPr spc="-10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lagoon</a:t>
            </a:r>
            <a:r>
              <a:rPr spc="-30" dirty="0">
                <a:latin typeface="+mj-lt"/>
                <a:cs typeface="Arial"/>
              </a:rPr>
              <a:t> </a:t>
            </a:r>
            <a:r>
              <a:rPr dirty="0" smtClean="0">
                <a:latin typeface="+mj-lt"/>
                <a:cs typeface="Arial"/>
              </a:rPr>
              <a:t>when</a:t>
            </a:r>
            <a:r>
              <a:rPr spc="-15" dirty="0" smtClean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the</a:t>
            </a:r>
            <a:r>
              <a:rPr spc="-25" dirty="0">
                <a:latin typeface="+mj-lt"/>
                <a:cs typeface="Arial"/>
              </a:rPr>
              <a:t> </a:t>
            </a:r>
            <a:r>
              <a:rPr dirty="0">
                <a:latin typeface="+mj-lt"/>
                <a:cs typeface="Arial"/>
              </a:rPr>
              <a:t>t</a:t>
            </a:r>
            <a:r>
              <a:rPr spc="-10" dirty="0">
                <a:latin typeface="+mj-lt"/>
                <a:cs typeface="Arial"/>
              </a:rPr>
              <a:t>i</a:t>
            </a:r>
            <a:r>
              <a:rPr dirty="0">
                <a:latin typeface="+mj-lt"/>
                <a:cs typeface="Arial"/>
              </a:rPr>
              <a:t>de recede</a:t>
            </a:r>
            <a:r>
              <a:rPr spc="5" dirty="0">
                <a:latin typeface="+mj-lt"/>
                <a:cs typeface="Arial"/>
              </a:rPr>
              <a:t>s</a:t>
            </a:r>
            <a:r>
              <a:rPr dirty="0">
                <a:latin typeface="+mj-lt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3908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9C7FD1-5A1A-4559-8565-AE43FA51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cs typeface="Arial"/>
              </a:rPr>
              <a:t>Macrotidal coasts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3666A44-7164-49F7-9C5F-B7FDDCB2D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8DD1D21-098E-4F1F-85B6-6463F2CE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DSRG</a:t>
            </a:r>
            <a:endParaRPr lang="en-US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xmlns="" id="{1588BBF3-CD68-4521-B016-45A5DE6F711D}"/>
              </a:ext>
            </a:extLst>
          </p:cNvPr>
          <p:cNvSpPr txBox="1"/>
          <p:nvPr/>
        </p:nvSpPr>
        <p:spPr>
          <a:xfrm>
            <a:off x="1219294" y="908720"/>
            <a:ext cx="10566306" cy="3139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  <a:spcBef>
                <a:spcPts val="2"/>
              </a:spcBef>
            </a:pPr>
            <a:endParaRPr sz="2000" dirty="0">
              <a:latin typeface="+mj-lt"/>
            </a:endParaRPr>
          </a:p>
          <a:p>
            <a:pPr marL="12700" marR="161925"/>
            <a:r>
              <a:rPr lang="en-US" dirty="0">
                <a:latin typeface="Arial"/>
                <a:cs typeface="Arial"/>
              </a:rPr>
              <a:t>Coa</a:t>
            </a:r>
            <a:r>
              <a:rPr lang="en-US" spc="5" dirty="0">
                <a:latin typeface="Arial"/>
                <a:cs typeface="Arial"/>
              </a:rPr>
              <a:t>s</a:t>
            </a:r>
            <a:r>
              <a:rPr lang="en-US" dirty="0">
                <a:latin typeface="Arial"/>
                <a:cs typeface="Arial"/>
              </a:rPr>
              <a:t>ts</a:t>
            </a:r>
            <a:r>
              <a:rPr lang="en-US" spc="-3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that</a:t>
            </a:r>
            <a:r>
              <a:rPr lang="en-US" spc="-3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have high</a:t>
            </a:r>
            <a:r>
              <a:rPr lang="en-US" spc="-2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tidal</a:t>
            </a:r>
            <a:r>
              <a:rPr lang="en-US" spc="-1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ranges</a:t>
            </a:r>
            <a:r>
              <a:rPr lang="en-US" spc="-2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do</a:t>
            </a:r>
            <a:r>
              <a:rPr lang="en-US" spc="-1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not</a:t>
            </a:r>
            <a:r>
              <a:rPr lang="en-US" spc="-2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develop</a:t>
            </a:r>
            <a:r>
              <a:rPr lang="en-US" spc="-1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ba</a:t>
            </a:r>
            <a:r>
              <a:rPr lang="en-US" spc="5" dirty="0">
                <a:latin typeface="Arial"/>
                <a:cs typeface="Arial"/>
              </a:rPr>
              <a:t>r</a:t>
            </a:r>
            <a:r>
              <a:rPr lang="en-US" dirty="0">
                <a:latin typeface="Arial"/>
                <a:cs typeface="Arial"/>
              </a:rPr>
              <a:t>rier</a:t>
            </a:r>
            <a:r>
              <a:rPr lang="en-US" spc="-3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systems be</a:t>
            </a:r>
            <a:r>
              <a:rPr lang="en-US" spc="5" dirty="0">
                <a:latin typeface="Arial"/>
                <a:cs typeface="Arial"/>
              </a:rPr>
              <a:t>c</a:t>
            </a:r>
            <a:r>
              <a:rPr lang="en-US" dirty="0">
                <a:latin typeface="Arial"/>
                <a:cs typeface="Arial"/>
              </a:rPr>
              <a:t>au</a:t>
            </a:r>
            <a:r>
              <a:rPr lang="en-US" spc="5" dirty="0">
                <a:latin typeface="Arial"/>
                <a:cs typeface="Arial"/>
              </a:rPr>
              <a:t>s</a:t>
            </a:r>
            <a:r>
              <a:rPr lang="en-US" dirty="0">
                <a:latin typeface="Arial"/>
                <a:cs typeface="Arial"/>
              </a:rPr>
              <a:t>e</a:t>
            </a:r>
            <a:r>
              <a:rPr lang="en-US" spc="-4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the</a:t>
            </a:r>
            <a:r>
              <a:rPr lang="en-US" spc="-2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ebb</a:t>
            </a:r>
            <a:r>
              <a:rPr lang="en-US" spc="-1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and</a:t>
            </a:r>
            <a:r>
              <a:rPr lang="en-US" spc="-1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flood</a:t>
            </a:r>
            <a:r>
              <a:rPr lang="en-US" spc="-2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tidal</a:t>
            </a:r>
            <a:r>
              <a:rPr lang="en-US" spc="-1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c</a:t>
            </a:r>
            <a:r>
              <a:rPr lang="en-US" spc="5" dirty="0">
                <a:latin typeface="Arial"/>
                <a:cs typeface="Arial"/>
              </a:rPr>
              <a:t>u</a:t>
            </a:r>
            <a:r>
              <a:rPr lang="en-US" dirty="0">
                <a:latin typeface="Arial"/>
                <a:cs typeface="Arial"/>
              </a:rPr>
              <a:t>r</a:t>
            </a:r>
            <a:r>
              <a:rPr lang="en-US" spc="5" dirty="0">
                <a:latin typeface="Arial"/>
                <a:cs typeface="Arial"/>
              </a:rPr>
              <a:t>r</a:t>
            </a:r>
            <a:r>
              <a:rPr lang="en-US" dirty="0">
                <a:latin typeface="Arial"/>
                <a:cs typeface="Arial"/>
              </a:rPr>
              <a:t>ents</a:t>
            </a:r>
            <a:r>
              <a:rPr lang="en-US" spc="-5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are</a:t>
            </a:r>
            <a:r>
              <a:rPr lang="en-US" spc="-1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a</a:t>
            </a:r>
            <a:r>
              <a:rPr lang="en-US" spc="-1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str</a:t>
            </a:r>
            <a:r>
              <a:rPr lang="en-US" spc="5" dirty="0">
                <a:latin typeface="Arial"/>
                <a:cs typeface="Arial"/>
              </a:rPr>
              <a:t>o</a:t>
            </a:r>
            <a:r>
              <a:rPr lang="en-US" dirty="0">
                <a:latin typeface="Arial"/>
                <a:cs typeface="Arial"/>
              </a:rPr>
              <a:t>nger</a:t>
            </a:r>
            <a:r>
              <a:rPr lang="en-US" spc="-3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c</a:t>
            </a:r>
            <a:r>
              <a:rPr lang="en-US" spc="5" dirty="0">
                <a:latin typeface="Arial"/>
                <a:cs typeface="Arial"/>
              </a:rPr>
              <a:t>o</a:t>
            </a:r>
            <a:r>
              <a:rPr lang="en-US" dirty="0">
                <a:latin typeface="Arial"/>
                <a:cs typeface="Arial"/>
              </a:rPr>
              <a:t>ntrol</a:t>
            </a:r>
            <a:r>
              <a:rPr lang="en-US" spc="-4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on </a:t>
            </a:r>
            <a:r>
              <a:rPr lang="en-US" spc="-10" dirty="0">
                <a:latin typeface="Arial"/>
                <a:cs typeface="Arial"/>
              </a:rPr>
              <a:t>t</a:t>
            </a:r>
            <a:r>
              <a:rPr lang="en-US" dirty="0">
                <a:latin typeface="Arial"/>
                <a:cs typeface="Arial"/>
              </a:rPr>
              <a:t>he distribution</a:t>
            </a:r>
            <a:r>
              <a:rPr lang="en-US" spc="-3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of</a:t>
            </a:r>
            <a:r>
              <a:rPr lang="en-US" spc="-2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s</a:t>
            </a:r>
            <a:r>
              <a:rPr lang="en-US" spc="5" dirty="0">
                <a:latin typeface="Arial"/>
                <a:cs typeface="Arial"/>
              </a:rPr>
              <a:t>e</a:t>
            </a:r>
            <a:r>
              <a:rPr lang="en-US" dirty="0">
                <a:latin typeface="Arial"/>
                <a:cs typeface="Arial"/>
              </a:rPr>
              <a:t>diment</a:t>
            </a:r>
            <a:r>
              <a:rPr lang="en-US" spc="-3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than</a:t>
            </a:r>
            <a:r>
              <a:rPr lang="en-US" spc="-1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wave</a:t>
            </a:r>
            <a:r>
              <a:rPr lang="en-US" spc="-1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a</a:t>
            </a:r>
            <a:r>
              <a:rPr lang="en-US" spc="5" dirty="0">
                <a:latin typeface="Arial"/>
                <a:cs typeface="Arial"/>
              </a:rPr>
              <a:t>c</a:t>
            </a:r>
            <a:r>
              <a:rPr lang="en-US" dirty="0">
                <a:latin typeface="Arial"/>
                <a:cs typeface="Arial"/>
              </a:rPr>
              <a:t>tion.</a:t>
            </a:r>
          </a:p>
          <a:p>
            <a:pPr>
              <a:lnSpc>
                <a:spcPts val="2400"/>
              </a:lnSpc>
              <a:spcBef>
                <a:spcPts val="1"/>
              </a:spcBef>
            </a:pPr>
            <a:endParaRPr lang="en-US" sz="2000" dirty="0"/>
          </a:p>
          <a:p>
            <a:pPr marL="12700" marR="6350"/>
            <a:r>
              <a:rPr lang="en-US" dirty="0">
                <a:latin typeface="Arial"/>
                <a:cs typeface="Arial"/>
              </a:rPr>
              <a:t>A</a:t>
            </a:r>
            <a:r>
              <a:rPr lang="en-US" spc="-114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depo</a:t>
            </a:r>
            <a:r>
              <a:rPr lang="en-US" spc="5" dirty="0">
                <a:latin typeface="Arial"/>
                <a:cs typeface="Arial"/>
              </a:rPr>
              <a:t>s</a:t>
            </a:r>
            <a:r>
              <a:rPr lang="en-US" dirty="0">
                <a:latin typeface="Arial"/>
                <a:cs typeface="Arial"/>
              </a:rPr>
              <a:t>it</a:t>
            </a:r>
            <a:r>
              <a:rPr lang="en-US" spc="-10" dirty="0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onal</a:t>
            </a:r>
            <a:r>
              <a:rPr lang="en-US" spc="-1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c</a:t>
            </a:r>
            <a:r>
              <a:rPr lang="en-US" spc="5" dirty="0">
                <a:latin typeface="Arial"/>
                <a:cs typeface="Arial"/>
              </a:rPr>
              <a:t>o</a:t>
            </a:r>
            <a:r>
              <a:rPr lang="en-US" dirty="0">
                <a:latin typeface="Arial"/>
                <a:cs typeface="Arial"/>
              </a:rPr>
              <a:t>a</a:t>
            </a:r>
            <a:r>
              <a:rPr lang="en-US" spc="5" dirty="0">
                <a:latin typeface="Arial"/>
                <a:cs typeface="Arial"/>
              </a:rPr>
              <a:t>s</a:t>
            </a:r>
            <a:r>
              <a:rPr lang="en-US" dirty="0">
                <a:latin typeface="Arial"/>
                <a:cs typeface="Arial"/>
              </a:rPr>
              <a:t>t</a:t>
            </a:r>
            <a:r>
              <a:rPr lang="en-US" spc="-4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in a</a:t>
            </a:r>
            <a:r>
              <a:rPr lang="en-US" spc="-1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macrotidal</a:t>
            </a:r>
            <a:r>
              <a:rPr lang="en-US" spc="-4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s</a:t>
            </a:r>
            <a:r>
              <a:rPr lang="en-US" spc="5" dirty="0">
                <a:latin typeface="Arial"/>
                <a:cs typeface="Arial"/>
              </a:rPr>
              <a:t>e</a:t>
            </a:r>
            <a:r>
              <a:rPr lang="en-US" dirty="0">
                <a:latin typeface="Arial"/>
                <a:cs typeface="Arial"/>
              </a:rPr>
              <a:t>t</a:t>
            </a:r>
            <a:r>
              <a:rPr lang="en-US" spc="-10" dirty="0">
                <a:latin typeface="Arial"/>
                <a:cs typeface="Arial"/>
              </a:rPr>
              <a:t>t</a:t>
            </a:r>
            <a:r>
              <a:rPr lang="en-US" dirty="0">
                <a:latin typeface="Arial"/>
                <a:cs typeface="Arial"/>
              </a:rPr>
              <a:t>ing</a:t>
            </a:r>
            <a:r>
              <a:rPr lang="en-US" spc="-1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will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be</a:t>
            </a:r>
            <a:r>
              <a:rPr lang="en-US" spc="-1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characterized</a:t>
            </a:r>
            <a:r>
              <a:rPr lang="en-US" spc="-5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by areas</a:t>
            </a:r>
            <a:r>
              <a:rPr lang="en-US" spc="-3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of</a:t>
            </a:r>
            <a:r>
              <a:rPr lang="en-US" spc="-5" dirty="0"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intertidal</a:t>
            </a:r>
            <a:r>
              <a:rPr lang="en-US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mu</a:t>
            </a:r>
            <a:r>
              <a:rPr lang="en-US" b="1" spc="-1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flats</a:t>
            </a:r>
            <a:r>
              <a:rPr lang="en-US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that</a:t>
            </a:r>
            <a:r>
              <a:rPr lang="en-US" spc="-2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are</a:t>
            </a:r>
            <a:r>
              <a:rPr lang="en-US" spc="-1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c</a:t>
            </a:r>
            <a:r>
              <a:rPr lang="en-US" spc="5" dirty="0">
                <a:latin typeface="Arial"/>
                <a:cs typeface="Arial"/>
              </a:rPr>
              <a:t>o</a:t>
            </a:r>
            <a:r>
              <a:rPr lang="en-US" dirty="0">
                <a:latin typeface="Arial"/>
                <a:cs typeface="Arial"/>
              </a:rPr>
              <a:t>vered</a:t>
            </a:r>
            <a:r>
              <a:rPr lang="en-US" spc="-4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at</a:t>
            </a:r>
            <a:r>
              <a:rPr lang="en-US" spc="-1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high</a:t>
            </a:r>
            <a:r>
              <a:rPr lang="en-US" spc="-1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tide</a:t>
            </a:r>
            <a:r>
              <a:rPr lang="en-US" spc="-1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and</a:t>
            </a:r>
            <a:r>
              <a:rPr lang="en-US" spc="-1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expos</a:t>
            </a:r>
            <a:r>
              <a:rPr lang="en-US" spc="5" dirty="0">
                <a:latin typeface="Arial"/>
                <a:cs typeface="Arial"/>
              </a:rPr>
              <a:t>e</a:t>
            </a:r>
            <a:r>
              <a:rPr lang="en-US" dirty="0">
                <a:latin typeface="Arial"/>
                <a:cs typeface="Arial"/>
              </a:rPr>
              <a:t>d at</a:t>
            </a:r>
            <a:r>
              <a:rPr lang="en-US" spc="-2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low tide.</a:t>
            </a:r>
          </a:p>
          <a:p>
            <a:pPr>
              <a:lnSpc>
                <a:spcPts val="2400"/>
              </a:lnSpc>
              <a:spcBef>
                <a:spcPts val="2"/>
              </a:spcBef>
            </a:pPr>
            <a:endParaRPr lang="en-US" sz="2000" dirty="0"/>
          </a:p>
          <a:p>
            <a:pPr marL="12700" marR="297815" algn="just"/>
            <a:r>
              <a:rPr lang="en-US" spc="-75" dirty="0">
                <a:latin typeface="Arial"/>
                <a:cs typeface="Arial"/>
              </a:rPr>
              <a:t>W</a:t>
            </a:r>
            <a:r>
              <a:rPr lang="en-US" dirty="0">
                <a:latin typeface="Arial"/>
                <a:cs typeface="Arial"/>
              </a:rPr>
              <a:t>ater</a:t>
            </a:r>
            <a:r>
              <a:rPr lang="en-US" spc="-4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f</a:t>
            </a:r>
            <a:r>
              <a:rPr lang="en-US" spc="-10" dirty="0">
                <a:latin typeface="Arial"/>
                <a:cs typeface="Arial"/>
              </a:rPr>
              <a:t>l</a:t>
            </a:r>
            <a:r>
              <a:rPr lang="en-US" dirty="0">
                <a:latin typeface="Arial"/>
                <a:cs typeface="Arial"/>
              </a:rPr>
              <a:t>ooding o</a:t>
            </a:r>
            <a:r>
              <a:rPr lang="en-US" spc="-15" dirty="0">
                <a:latin typeface="Arial"/>
                <a:cs typeface="Arial"/>
              </a:rPr>
              <a:t>v</a:t>
            </a:r>
            <a:r>
              <a:rPr lang="en-US" dirty="0">
                <a:latin typeface="Arial"/>
                <a:cs typeface="Arial"/>
              </a:rPr>
              <a:t>er</a:t>
            </a:r>
            <a:r>
              <a:rPr lang="en-US" spc="-2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these</a:t>
            </a:r>
            <a:r>
              <a:rPr lang="en-US" spc="-2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areas</a:t>
            </a:r>
            <a:r>
              <a:rPr lang="en-US" spc="-3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with</a:t>
            </a:r>
            <a:r>
              <a:rPr lang="en-US" spc="-1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the</a:t>
            </a:r>
            <a:r>
              <a:rPr lang="en-US" spc="-2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ri</a:t>
            </a:r>
            <a:r>
              <a:rPr lang="en-US" spc="5" dirty="0">
                <a:latin typeface="Arial"/>
                <a:cs typeface="Arial"/>
              </a:rPr>
              <a:t>s</a:t>
            </a:r>
            <a:r>
              <a:rPr lang="en-US" dirty="0">
                <a:latin typeface="Arial"/>
                <a:cs typeface="Arial"/>
              </a:rPr>
              <a:t>ing</a:t>
            </a:r>
            <a:r>
              <a:rPr lang="en-US" spc="-2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t</a:t>
            </a:r>
            <a:r>
              <a:rPr lang="en-US" spc="-10" dirty="0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de</a:t>
            </a:r>
            <a:r>
              <a:rPr lang="en-US" spc="-1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sp</a:t>
            </a:r>
            <a:r>
              <a:rPr lang="en-US" spc="5" dirty="0">
                <a:latin typeface="Arial"/>
                <a:cs typeface="Arial"/>
              </a:rPr>
              <a:t>r</a:t>
            </a:r>
            <a:r>
              <a:rPr lang="en-US" dirty="0">
                <a:latin typeface="Arial"/>
                <a:cs typeface="Arial"/>
              </a:rPr>
              <a:t>eads</a:t>
            </a:r>
            <a:r>
              <a:rPr lang="en-US" spc="-4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out</a:t>
            </a:r>
            <a:r>
              <a:rPr lang="en-US" spc="-2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and loses</a:t>
            </a:r>
            <a:r>
              <a:rPr lang="en-US" spc="-2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ene</a:t>
            </a:r>
            <a:r>
              <a:rPr lang="en-US" spc="5" dirty="0">
                <a:latin typeface="Arial"/>
                <a:cs typeface="Arial"/>
              </a:rPr>
              <a:t>r</a:t>
            </a:r>
            <a:r>
              <a:rPr lang="en-US" dirty="0">
                <a:latin typeface="Arial"/>
                <a:cs typeface="Arial"/>
              </a:rPr>
              <a:t>gy</a:t>
            </a:r>
            <a:r>
              <a:rPr lang="en-US" spc="-2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qui</a:t>
            </a:r>
            <a:r>
              <a:rPr lang="en-US" spc="5" dirty="0">
                <a:latin typeface="Arial"/>
                <a:cs typeface="Arial"/>
              </a:rPr>
              <a:t>c</a:t>
            </a:r>
            <a:r>
              <a:rPr lang="en-US" dirty="0">
                <a:latin typeface="Arial"/>
                <a:cs typeface="Arial"/>
              </a:rPr>
              <a:t>kly:</a:t>
            </a:r>
            <a:r>
              <a:rPr lang="en-US" spc="-2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only</a:t>
            </a:r>
            <a:r>
              <a:rPr lang="en-US" spc="-1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s</a:t>
            </a:r>
            <a:r>
              <a:rPr lang="en-US" spc="5" dirty="0">
                <a:latin typeface="Arial"/>
                <a:cs typeface="Arial"/>
              </a:rPr>
              <a:t>u</a:t>
            </a:r>
            <a:r>
              <a:rPr lang="en-US" dirty="0">
                <a:latin typeface="Arial"/>
                <a:cs typeface="Arial"/>
              </a:rPr>
              <a:t>s</a:t>
            </a:r>
            <a:r>
              <a:rPr lang="en-US" spc="5" dirty="0">
                <a:latin typeface="Arial"/>
                <a:cs typeface="Arial"/>
              </a:rPr>
              <a:t>p</a:t>
            </a:r>
            <a:r>
              <a:rPr lang="en-US" dirty="0">
                <a:latin typeface="Arial"/>
                <a:cs typeface="Arial"/>
              </a:rPr>
              <a:t>end</a:t>
            </a:r>
            <a:r>
              <a:rPr lang="en-US" spc="5" dirty="0">
                <a:latin typeface="Arial"/>
                <a:cs typeface="Arial"/>
              </a:rPr>
              <a:t>e</a:t>
            </a:r>
            <a:r>
              <a:rPr lang="en-US" dirty="0">
                <a:latin typeface="Arial"/>
                <a:cs typeface="Arial"/>
              </a:rPr>
              <a:t>d</a:t>
            </a:r>
            <a:r>
              <a:rPr lang="en-US" spc="-5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load is</a:t>
            </a:r>
            <a:r>
              <a:rPr lang="en-US" spc="-1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c</a:t>
            </a:r>
            <a:r>
              <a:rPr lang="en-US" spc="5" dirty="0">
                <a:latin typeface="Arial"/>
                <a:cs typeface="Arial"/>
              </a:rPr>
              <a:t>a</a:t>
            </a:r>
            <a:r>
              <a:rPr lang="en-US" dirty="0">
                <a:latin typeface="Arial"/>
                <a:cs typeface="Arial"/>
              </a:rPr>
              <a:t>r</a:t>
            </a:r>
            <a:r>
              <a:rPr lang="en-US" spc="5" dirty="0">
                <a:latin typeface="Arial"/>
                <a:cs typeface="Arial"/>
              </a:rPr>
              <a:t>r</a:t>
            </a:r>
            <a:r>
              <a:rPr lang="en-US" dirty="0">
                <a:latin typeface="Arial"/>
                <a:cs typeface="Arial"/>
              </a:rPr>
              <a:t>ied</a:t>
            </a:r>
            <a:r>
              <a:rPr lang="en-US" spc="-2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a</a:t>
            </a:r>
            <a:r>
              <a:rPr lang="en-US" spc="5" dirty="0">
                <a:latin typeface="Arial"/>
                <a:cs typeface="Arial"/>
              </a:rPr>
              <a:t>c</a:t>
            </a:r>
            <a:r>
              <a:rPr lang="en-US" dirty="0">
                <a:latin typeface="Arial"/>
                <a:cs typeface="Arial"/>
              </a:rPr>
              <a:t>ross</a:t>
            </a:r>
            <a:r>
              <a:rPr lang="en-US" spc="-4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the</a:t>
            </a:r>
            <a:r>
              <a:rPr lang="en-US" spc="-2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tidal fla</a:t>
            </a:r>
            <a:r>
              <a:rPr lang="en-US" spc="-10" dirty="0">
                <a:latin typeface="Arial"/>
                <a:cs typeface="Arial"/>
              </a:rPr>
              <a:t>t</a:t>
            </a:r>
            <a:r>
              <a:rPr lang="en-US" dirty="0">
                <a:latin typeface="Arial"/>
                <a:cs typeface="Arial"/>
              </a:rPr>
              <a:t>s,</a:t>
            </a:r>
            <a:r>
              <a:rPr lang="en-US" spc="-1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and</a:t>
            </a:r>
            <a:r>
              <a:rPr lang="en-US" spc="-1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this</a:t>
            </a:r>
            <a:r>
              <a:rPr lang="en-US" spc="-1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is dep</a:t>
            </a:r>
            <a:r>
              <a:rPr lang="en-US" spc="5" dirty="0">
                <a:latin typeface="Arial"/>
                <a:cs typeface="Arial"/>
              </a:rPr>
              <a:t>o</a:t>
            </a:r>
            <a:r>
              <a:rPr lang="en-US" dirty="0">
                <a:latin typeface="Arial"/>
                <a:cs typeface="Arial"/>
              </a:rPr>
              <a:t>sited</a:t>
            </a:r>
            <a:r>
              <a:rPr lang="en-US" spc="-4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when</a:t>
            </a:r>
            <a:r>
              <a:rPr lang="en-US" spc="-1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the</a:t>
            </a:r>
            <a:r>
              <a:rPr lang="en-US" spc="-2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water</a:t>
            </a:r>
            <a:r>
              <a:rPr lang="en-US" spc="-3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be</a:t>
            </a:r>
            <a:r>
              <a:rPr lang="en-US" spc="5" dirty="0">
                <a:latin typeface="Arial"/>
                <a:cs typeface="Arial"/>
              </a:rPr>
              <a:t>c</a:t>
            </a:r>
            <a:r>
              <a:rPr lang="en-US" dirty="0">
                <a:latin typeface="Arial"/>
                <a:cs typeface="Arial"/>
              </a:rPr>
              <a:t>omes</a:t>
            </a:r>
            <a:r>
              <a:rPr lang="en-US" spc="-3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still at</a:t>
            </a:r>
            <a:r>
              <a:rPr lang="en-US" spc="-2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high t</a:t>
            </a:r>
            <a:r>
              <a:rPr lang="en-US" spc="-10" dirty="0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de.</a:t>
            </a:r>
          </a:p>
          <a:p>
            <a:pPr marL="12700"/>
            <a:endParaRPr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3743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356E31C-66FE-40A0-8722-379D584E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2128" y="990600"/>
            <a:ext cx="10000456" cy="5318720"/>
          </a:xfrm>
        </p:spPr>
        <p:txBody>
          <a:bodyPr/>
          <a:lstStyle/>
          <a:p>
            <a:pPr marL="12700" algn="l" rtl="0"/>
            <a:r>
              <a:rPr lang="en-US" sz="2000" dirty="0">
                <a:latin typeface="Arial"/>
                <a:cs typeface="Arial"/>
              </a:rPr>
              <a:t>An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e</a:t>
            </a:r>
            <a:r>
              <a:rPr lang="en-US" sz="2000" spc="5" dirty="0">
                <a:latin typeface="Arial"/>
                <a:cs typeface="Arial"/>
              </a:rPr>
              <a:t>s</a:t>
            </a:r>
            <a:r>
              <a:rPr lang="en-US" sz="2000" dirty="0">
                <a:latin typeface="Arial"/>
                <a:cs typeface="Arial"/>
              </a:rPr>
              <a:t>tuary</a:t>
            </a:r>
            <a:r>
              <a:rPr lang="en-US" sz="2000" spc="-3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is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the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marin</a:t>
            </a:r>
            <a:r>
              <a:rPr lang="en-US" sz="2000" spc="10" dirty="0">
                <a:latin typeface="Arial"/>
                <a:cs typeface="Arial"/>
              </a:rPr>
              <a:t>e</a:t>
            </a:r>
            <a:r>
              <a:rPr lang="en-US" sz="2000" dirty="0">
                <a:latin typeface="Arial"/>
                <a:cs typeface="Arial"/>
              </a:rPr>
              <a:t>-influenced</a:t>
            </a:r>
            <a:r>
              <a:rPr lang="en-US" sz="2000" spc="-5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po</a:t>
            </a:r>
            <a:r>
              <a:rPr lang="en-US" sz="2000" spc="5" dirty="0">
                <a:latin typeface="Arial"/>
                <a:cs typeface="Arial"/>
              </a:rPr>
              <a:t>r</a:t>
            </a:r>
            <a:r>
              <a:rPr lang="en-US" sz="2000" dirty="0">
                <a:latin typeface="Arial"/>
                <a:cs typeface="Arial"/>
              </a:rPr>
              <a:t>tion</a:t>
            </a:r>
            <a:r>
              <a:rPr lang="en-US" sz="2000" spc="-3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of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drowned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valle</a:t>
            </a:r>
            <a:r>
              <a:rPr lang="en-US" sz="2000" spc="-155" dirty="0">
                <a:latin typeface="Arial"/>
                <a:cs typeface="Arial"/>
              </a:rPr>
              <a:t>y</a:t>
            </a:r>
            <a:r>
              <a:rPr lang="en-US" sz="2000" dirty="0">
                <a:latin typeface="Arial"/>
                <a:cs typeface="Arial"/>
              </a:rPr>
              <a:t>.</a:t>
            </a:r>
            <a:endParaRPr lang="en-US" dirty="0"/>
          </a:p>
          <a:p>
            <a:pPr marL="12700" marR="803910" algn="l" rtl="0"/>
            <a:r>
              <a:rPr lang="en-US" sz="2000" dirty="0">
                <a:latin typeface="Arial"/>
                <a:cs typeface="Arial"/>
              </a:rPr>
              <a:t>A</a:t>
            </a:r>
            <a:r>
              <a:rPr lang="en-US" sz="2000" spc="-114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dro</a:t>
            </a:r>
            <a:r>
              <a:rPr lang="en-US" sz="2000" spc="5" dirty="0">
                <a:latin typeface="Arial"/>
                <a:cs typeface="Arial"/>
              </a:rPr>
              <a:t>w</a:t>
            </a:r>
            <a:r>
              <a:rPr lang="en-US" sz="2000" dirty="0">
                <a:latin typeface="Arial"/>
                <a:cs typeface="Arial"/>
              </a:rPr>
              <a:t>ned</a:t>
            </a:r>
            <a:r>
              <a:rPr lang="en-US" sz="2000" spc="-3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valley</a:t>
            </a:r>
            <a:r>
              <a:rPr lang="en-US" sz="2000" spc="-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is the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s</a:t>
            </a:r>
            <a:r>
              <a:rPr lang="en-US" sz="2000" spc="5" dirty="0">
                <a:latin typeface="Arial"/>
                <a:cs typeface="Arial"/>
              </a:rPr>
              <a:t>e</a:t>
            </a:r>
            <a:r>
              <a:rPr lang="en-US" sz="2000" dirty="0">
                <a:latin typeface="Arial"/>
                <a:cs typeface="Arial"/>
              </a:rPr>
              <a:t>award</a:t>
            </a:r>
            <a:r>
              <a:rPr lang="en-US" sz="2000" spc="-4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po</a:t>
            </a:r>
            <a:r>
              <a:rPr lang="en-US" sz="2000" spc="5" dirty="0">
                <a:latin typeface="Arial"/>
                <a:cs typeface="Arial"/>
              </a:rPr>
              <a:t>r</a:t>
            </a:r>
            <a:r>
              <a:rPr lang="en-US" sz="2000" dirty="0">
                <a:latin typeface="Arial"/>
                <a:cs typeface="Arial"/>
              </a:rPr>
              <a:t>tion</a:t>
            </a:r>
            <a:r>
              <a:rPr lang="en-US" sz="2000" spc="-3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of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river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valley</a:t>
            </a:r>
            <a:r>
              <a:rPr lang="en-US" sz="2000" spc="-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that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be</a:t>
            </a:r>
            <a:r>
              <a:rPr lang="en-US" sz="2000" spc="5" dirty="0">
                <a:latin typeface="Arial"/>
                <a:cs typeface="Arial"/>
              </a:rPr>
              <a:t>c</a:t>
            </a:r>
            <a:r>
              <a:rPr lang="en-US" sz="2000" dirty="0">
                <a:latin typeface="Arial"/>
                <a:cs typeface="Arial"/>
              </a:rPr>
              <a:t>omes flooded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with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s</a:t>
            </a:r>
            <a:r>
              <a:rPr lang="en-US" sz="2000" spc="5" dirty="0">
                <a:latin typeface="Arial"/>
                <a:cs typeface="Arial"/>
              </a:rPr>
              <a:t>e</a:t>
            </a:r>
            <a:r>
              <a:rPr lang="en-US" sz="2000" dirty="0">
                <a:latin typeface="Arial"/>
                <a:cs typeface="Arial"/>
              </a:rPr>
              <a:t>awater</a:t>
            </a:r>
            <a:r>
              <a:rPr lang="en-US" sz="2000" spc="-4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when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there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is a relati</a:t>
            </a:r>
            <a:r>
              <a:rPr lang="en-US" sz="2000" spc="-15" dirty="0">
                <a:latin typeface="Arial"/>
                <a:cs typeface="Arial"/>
              </a:rPr>
              <a:t>v</a:t>
            </a:r>
            <a:r>
              <a:rPr lang="en-US" sz="2000" dirty="0">
                <a:latin typeface="Arial"/>
                <a:cs typeface="Arial"/>
              </a:rPr>
              <a:t>e rise</a:t>
            </a:r>
            <a:r>
              <a:rPr lang="en-US" sz="2000" spc="-3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in sea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level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(a tran</a:t>
            </a:r>
            <a:r>
              <a:rPr lang="en-US" sz="2000" spc="5" dirty="0">
                <a:latin typeface="Arial"/>
                <a:cs typeface="Arial"/>
              </a:rPr>
              <a:t>s</a:t>
            </a:r>
            <a:r>
              <a:rPr lang="en-US" sz="2000" dirty="0">
                <a:latin typeface="Arial"/>
                <a:cs typeface="Arial"/>
              </a:rPr>
              <a:t>gr</a:t>
            </a:r>
            <a:r>
              <a:rPr lang="en-US" sz="2000" spc="-10" dirty="0">
                <a:latin typeface="Arial"/>
                <a:cs typeface="Arial"/>
              </a:rPr>
              <a:t>e</a:t>
            </a:r>
            <a:r>
              <a:rPr lang="en-US" sz="2000" dirty="0">
                <a:latin typeface="Arial"/>
                <a:cs typeface="Arial"/>
              </a:rPr>
              <a:t>ssion).</a:t>
            </a:r>
            <a:r>
              <a:rPr lang="en-US" sz="2000" spc="-8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They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are</a:t>
            </a:r>
            <a:r>
              <a:rPr lang="en-US" sz="2000" spc="-3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regions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of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mi</a:t>
            </a:r>
            <a:r>
              <a:rPr lang="en-US" sz="2000" spc="-10" dirty="0">
                <a:latin typeface="Arial"/>
                <a:cs typeface="Arial"/>
              </a:rPr>
              <a:t>x</a:t>
            </a:r>
            <a:r>
              <a:rPr lang="en-US" sz="2000" dirty="0">
                <a:latin typeface="Arial"/>
                <a:cs typeface="Arial"/>
              </a:rPr>
              <a:t>ing of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fre</a:t>
            </a:r>
            <a:r>
              <a:rPr lang="en-US" sz="2000" spc="5" dirty="0">
                <a:latin typeface="Arial"/>
                <a:cs typeface="Arial"/>
              </a:rPr>
              <a:t>s</a:t>
            </a:r>
            <a:r>
              <a:rPr lang="en-US" sz="2000" dirty="0">
                <a:latin typeface="Arial"/>
                <a:cs typeface="Arial"/>
              </a:rPr>
              <a:t>h</a:t>
            </a:r>
            <a:r>
              <a:rPr lang="en-US" sz="2000" spc="-4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and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s</a:t>
            </a:r>
            <a:r>
              <a:rPr lang="en-US" sz="2000" spc="5" dirty="0">
                <a:latin typeface="Arial"/>
                <a:cs typeface="Arial"/>
              </a:rPr>
              <a:t>e</a:t>
            </a:r>
            <a:r>
              <a:rPr lang="en-US" sz="2000" dirty="0">
                <a:latin typeface="Arial"/>
                <a:cs typeface="Arial"/>
              </a:rPr>
              <a:t>awate</a:t>
            </a:r>
            <a:r>
              <a:rPr lang="en-US" sz="2000" spc="-105" dirty="0">
                <a:latin typeface="Arial"/>
                <a:cs typeface="Arial"/>
              </a:rPr>
              <a:t>r</a:t>
            </a:r>
            <a:r>
              <a:rPr lang="en-US" sz="2000" dirty="0">
                <a:latin typeface="Arial"/>
                <a:cs typeface="Arial"/>
              </a:rPr>
              <a:t>.</a:t>
            </a:r>
            <a:endParaRPr lang="en-US" dirty="0"/>
          </a:p>
          <a:p>
            <a:pPr marL="12700" marR="191770" algn="l" rtl="0"/>
            <a:r>
              <a:rPr lang="en-US" sz="2000" dirty="0">
                <a:latin typeface="Arial"/>
                <a:cs typeface="Arial"/>
              </a:rPr>
              <a:t>Sediment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s</a:t>
            </a:r>
            <a:r>
              <a:rPr lang="en-US" sz="2000" spc="5" dirty="0">
                <a:latin typeface="Arial"/>
                <a:cs typeface="Arial"/>
              </a:rPr>
              <a:t>u</a:t>
            </a:r>
            <a:r>
              <a:rPr lang="en-US" sz="2000" dirty="0">
                <a:latin typeface="Arial"/>
                <a:cs typeface="Arial"/>
              </a:rPr>
              <a:t>pply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to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the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e</a:t>
            </a:r>
            <a:r>
              <a:rPr lang="en-US" sz="2000" spc="5" dirty="0">
                <a:latin typeface="Arial"/>
                <a:cs typeface="Arial"/>
              </a:rPr>
              <a:t>s</a:t>
            </a:r>
            <a:r>
              <a:rPr lang="en-US" sz="2000" dirty="0">
                <a:latin typeface="Arial"/>
                <a:cs typeface="Arial"/>
              </a:rPr>
              <a:t>tuary</a:t>
            </a:r>
            <a:r>
              <a:rPr lang="en-US" sz="2000" spc="-4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is from</a:t>
            </a:r>
            <a:r>
              <a:rPr lang="en-US" sz="2000" spc="-3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both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river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and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marine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s</a:t>
            </a:r>
            <a:r>
              <a:rPr lang="en-US" sz="2000" spc="5" dirty="0">
                <a:latin typeface="Arial"/>
                <a:cs typeface="Arial"/>
              </a:rPr>
              <a:t>o</a:t>
            </a:r>
            <a:r>
              <a:rPr lang="en-US" sz="2000" dirty="0">
                <a:latin typeface="Arial"/>
                <a:cs typeface="Arial"/>
              </a:rPr>
              <a:t>urc</a:t>
            </a:r>
            <a:r>
              <a:rPr lang="en-US" sz="2000" spc="5" dirty="0">
                <a:latin typeface="Arial"/>
                <a:cs typeface="Arial"/>
              </a:rPr>
              <a:t>e</a:t>
            </a:r>
            <a:r>
              <a:rPr lang="en-US" sz="2000" dirty="0">
                <a:latin typeface="Arial"/>
                <a:cs typeface="Arial"/>
              </a:rPr>
              <a:t>s,</a:t>
            </a:r>
            <a:r>
              <a:rPr lang="en-US" sz="2000" spc="-5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and the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pro</a:t>
            </a:r>
            <a:r>
              <a:rPr lang="en-US" sz="2000" spc="5" dirty="0">
                <a:latin typeface="Arial"/>
                <a:cs typeface="Arial"/>
              </a:rPr>
              <a:t>c</a:t>
            </a:r>
            <a:r>
              <a:rPr lang="en-US" sz="2000" dirty="0">
                <a:latin typeface="Arial"/>
                <a:cs typeface="Arial"/>
              </a:rPr>
              <a:t>e</a:t>
            </a:r>
            <a:r>
              <a:rPr lang="en-US" sz="2000" spc="5" dirty="0">
                <a:latin typeface="Arial"/>
                <a:cs typeface="Arial"/>
              </a:rPr>
              <a:t>s</a:t>
            </a:r>
            <a:r>
              <a:rPr lang="en-US" sz="2000" dirty="0">
                <a:latin typeface="Arial"/>
                <a:cs typeface="Arial"/>
              </a:rPr>
              <a:t>ses</a:t>
            </a:r>
            <a:r>
              <a:rPr lang="en-US" sz="2000" spc="-5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that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tran</a:t>
            </a:r>
            <a:r>
              <a:rPr lang="en-US" sz="2000" spc="5" dirty="0">
                <a:latin typeface="Arial"/>
                <a:cs typeface="Arial"/>
              </a:rPr>
              <a:t>s</a:t>
            </a:r>
            <a:r>
              <a:rPr lang="en-US" sz="2000" dirty="0">
                <a:latin typeface="Arial"/>
                <a:cs typeface="Arial"/>
              </a:rPr>
              <a:t>po</a:t>
            </a:r>
            <a:r>
              <a:rPr lang="en-US" sz="2000" spc="5" dirty="0">
                <a:latin typeface="Arial"/>
                <a:cs typeface="Arial"/>
              </a:rPr>
              <a:t>r</a:t>
            </a:r>
            <a:r>
              <a:rPr lang="en-US" sz="2000" dirty="0">
                <a:latin typeface="Arial"/>
                <a:cs typeface="Arial"/>
              </a:rPr>
              <a:t>t</a:t>
            </a:r>
            <a:r>
              <a:rPr lang="en-US" sz="2000" spc="-6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and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dep</a:t>
            </a:r>
            <a:r>
              <a:rPr lang="en-US" sz="2000" spc="5" dirty="0">
                <a:latin typeface="Arial"/>
                <a:cs typeface="Arial"/>
              </a:rPr>
              <a:t>o</a:t>
            </a:r>
            <a:r>
              <a:rPr lang="en-US" sz="2000" dirty="0">
                <a:latin typeface="Arial"/>
                <a:cs typeface="Arial"/>
              </a:rPr>
              <a:t>sit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this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s</a:t>
            </a:r>
            <a:r>
              <a:rPr lang="en-US" sz="2000" spc="5" dirty="0">
                <a:latin typeface="Arial"/>
                <a:cs typeface="Arial"/>
              </a:rPr>
              <a:t>e</a:t>
            </a:r>
            <a:r>
              <a:rPr lang="en-US" sz="2000" dirty="0">
                <a:latin typeface="Arial"/>
                <a:cs typeface="Arial"/>
              </a:rPr>
              <a:t>diment</a:t>
            </a:r>
            <a:r>
              <a:rPr lang="en-US" sz="2000" spc="-3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are</a:t>
            </a:r>
            <a:r>
              <a:rPr lang="en-US" sz="2000" spc="-3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 combin</a:t>
            </a:r>
            <a:r>
              <a:rPr lang="en-US" sz="2000" spc="5" dirty="0">
                <a:latin typeface="Arial"/>
                <a:cs typeface="Arial"/>
              </a:rPr>
              <a:t>a</a:t>
            </a:r>
            <a:r>
              <a:rPr lang="en-US" sz="2000" dirty="0">
                <a:latin typeface="Arial"/>
                <a:cs typeface="Arial"/>
              </a:rPr>
              <a:t>tion</a:t>
            </a:r>
            <a:r>
              <a:rPr lang="en-US" sz="2000" spc="-4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of river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and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wave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and/or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tidal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pro</a:t>
            </a:r>
            <a:r>
              <a:rPr lang="en-US" sz="2000" spc="5" dirty="0">
                <a:latin typeface="Arial"/>
                <a:cs typeface="Arial"/>
              </a:rPr>
              <a:t>c</a:t>
            </a:r>
            <a:r>
              <a:rPr lang="en-US" sz="2000" dirty="0">
                <a:latin typeface="Arial"/>
                <a:cs typeface="Arial"/>
              </a:rPr>
              <a:t>e</a:t>
            </a:r>
            <a:r>
              <a:rPr lang="en-US" sz="2000" spc="5" dirty="0">
                <a:latin typeface="Arial"/>
                <a:cs typeface="Arial"/>
              </a:rPr>
              <a:t>s</a:t>
            </a:r>
            <a:r>
              <a:rPr lang="en-US" sz="2000" dirty="0">
                <a:latin typeface="Arial"/>
                <a:cs typeface="Arial"/>
              </a:rPr>
              <a:t>se</a:t>
            </a:r>
            <a:r>
              <a:rPr lang="en-US" sz="2000" spc="-10" dirty="0">
                <a:latin typeface="Arial"/>
                <a:cs typeface="Arial"/>
              </a:rPr>
              <a:t>s</a:t>
            </a:r>
            <a:r>
              <a:rPr lang="en-US" sz="2000" dirty="0">
                <a:latin typeface="Arial"/>
                <a:cs typeface="Arial"/>
              </a:rPr>
              <a:t>.</a:t>
            </a:r>
          </a:p>
          <a:p>
            <a:pPr marL="12700" marR="6350" algn="l" rtl="0"/>
            <a:r>
              <a:rPr lang="en-US" sz="2000" spc="-10" dirty="0">
                <a:latin typeface="Arial"/>
                <a:cs typeface="Arial"/>
              </a:rPr>
              <a:t>A</a:t>
            </a:r>
            <a:r>
              <a:rPr lang="en-US" sz="2000" dirty="0">
                <a:latin typeface="Arial"/>
                <a:cs typeface="Arial"/>
              </a:rPr>
              <a:t>n estuary</a:t>
            </a:r>
            <a:r>
              <a:rPr lang="en-US" sz="2000" spc="-4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is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di</a:t>
            </a:r>
            <a:r>
              <a:rPr lang="en-US" sz="2000" spc="-45" dirty="0">
                <a:latin typeface="Arial"/>
                <a:cs typeface="Arial"/>
              </a:rPr>
              <a:t>f</a:t>
            </a:r>
            <a:r>
              <a:rPr lang="en-US" sz="2000" dirty="0">
                <a:latin typeface="Arial"/>
                <a:cs typeface="Arial"/>
              </a:rPr>
              <a:t>ferent</a:t>
            </a:r>
            <a:r>
              <a:rPr lang="en-US" sz="2000" spc="-3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from</a:t>
            </a:r>
            <a:r>
              <a:rPr lang="en-US" sz="2000" spc="-3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 del</a:t>
            </a:r>
            <a:r>
              <a:rPr lang="en-US" sz="2000" spc="-15" dirty="0">
                <a:latin typeface="Arial"/>
                <a:cs typeface="Arial"/>
              </a:rPr>
              <a:t>t</a:t>
            </a:r>
            <a:r>
              <a:rPr lang="en-US" sz="2000" dirty="0">
                <a:latin typeface="Arial"/>
                <a:cs typeface="Arial"/>
              </a:rPr>
              <a:t>a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because</a:t>
            </a:r>
            <a:r>
              <a:rPr lang="en-US" sz="2000" spc="-3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in</a:t>
            </a:r>
            <a:r>
              <a:rPr lang="en-US" sz="2000" spc="-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an estuary</a:t>
            </a:r>
            <a:r>
              <a:rPr lang="en-US" sz="2000" spc="-5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all the s</a:t>
            </a:r>
            <a:r>
              <a:rPr lang="en-US" sz="2000" spc="5" dirty="0">
                <a:latin typeface="Arial"/>
                <a:cs typeface="Arial"/>
              </a:rPr>
              <a:t>e</a:t>
            </a:r>
            <a:r>
              <a:rPr lang="en-US" sz="2000" dirty="0">
                <a:latin typeface="Arial"/>
                <a:cs typeface="Arial"/>
              </a:rPr>
              <a:t>dimentat</a:t>
            </a:r>
            <a:r>
              <a:rPr lang="en-US" sz="2000" spc="-10" dirty="0">
                <a:latin typeface="Arial"/>
                <a:cs typeface="Arial"/>
              </a:rPr>
              <a:t>i</a:t>
            </a:r>
            <a:r>
              <a:rPr lang="en-US" sz="2000" dirty="0">
                <a:latin typeface="Arial"/>
                <a:cs typeface="Arial"/>
              </a:rPr>
              <a:t>on</a:t>
            </a:r>
            <a:r>
              <a:rPr lang="en-US" sz="2000" spc="-4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o</a:t>
            </a:r>
            <a:r>
              <a:rPr lang="en-US" sz="2000" spc="5" dirty="0">
                <a:latin typeface="Arial"/>
                <a:cs typeface="Arial"/>
              </a:rPr>
              <a:t>c</a:t>
            </a:r>
            <a:r>
              <a:rPr lang="en-US" sz="2000" dirty="0">
                <a:latin typeface="Arial"/>
                <a:cs typeface="Arial"/>
              </a:rPr>
              <a:t>c</a:t>
            </a:r>
            <a:r>
              <a:rPr lang="en-US" sz="2000" spc="5" dirty="0">
                <a:latin typeface="Arial"/>
                <a:cs typeface="Arial"/>
              </a:rPr>
              <a:t>u</a:t>
            </a:r>
            <a:r>
              <a:rPr lang="en-US" sz="2000" dirty="0">
                <a:latin typeface="Arial"/>
                <a:cs typeface="Arial"/>
              </a:rPr>
              <a:t>rs</a:t>
            </a:r>
            <a:r>
              <a:rPr lang="en-US" sz="2000" spc="-3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within </a:t>
            </a:r>
            <a:r>
              <a:rPr lang="en-US" sz="2000" spc="-10" dirty="0">
                <a:latin typeface="Arial"/>
                <a:cs typeface="Arial"/>
              </a:rPr>
              <a:t>t</a:t>
            </a:r>
            <a:r>
              <a:rPr lang="en-US" sz="2000" dirty="0">
                <a:latin typeface="Arial"/>
                <a:cs typeface="Arial"/>
              </a:rPr>
              <a:t>he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drowned</a:t>
            </a:r>
            <a:r>
              <a:rPr lang="en-US" sz="2000" spc="-3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valle</a:t>
            </a:r>
            <a:r>
              <a:rPr lang="en-US" sz="2000" spc="-155" dirty="0">
                <a:latin typeface="Arial"/>
                <a:cs typeface="Arial"/>
              </a:rPr>
              <a:t>y</a:t>
            </a:r>
            <a:r>
              <a:rPr lang="en-US" sz="2000" dirty="0">
                <a:latin typeface="Arial"/>
                <a:cs typeface="Arial"/>
              </a:rPr>
              <a:t>, whe</a:t>
            </a:r>
            <a:r>
              <a:rPr lang="en-US" sz="2000" spc="5" dirty="0">
                <a:latin typeface="Arial"/>
                <a:cs typeface="Arial"/>
              </a:rPr>
              <a:t>r</a:t>
            </a:r>
            <a:r>
              <a:rPr lang="en-US" sz="2000" dirty="0">
                <a:latin typeface="Arial"/>
                <a:cs typeface="Arial"/>
              </a:rPr>
              <a:t>eas</a:t>
            </a:r>
            <a:r>
              <a:rPr lang="en-US" sz="2000" spc="-3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deltas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are </a:t>
            </a:r>
            <a:r>
              <a:rPr lang="en-US" sz="2000" dirty="0" err="1">
                <a:latin typeface="Arial"/>
                <a:cs typeface="Arial"/>
              </a:rPr>
              <a:t>prog</a:t>
            </a:r>
            <a:r>
              <a:rPr lang="en-US" sz="2000" spc="5" dirty="0" err="1">
                <a:latin typeface="Arial"/>
                <a:cs typeface="Arial"/>
              </a:rPr>
              <a:t>r</a:t>
            </a:r>
            <a:r>
              <a:rPr lang="en-US" sz="2000" dirty="0" err="1">
                <a:latin typeface="Arial"/>
                <a:cs typeface="Arial"/>
              </a:rPr>
              <a:t>ada</a:t>
            </a:r>
            <a:r>
              <a:rPr lang="en-US" sz="2000" spc="-15" dirty="0" err="1">
                <a:latin typeface="Arial"/>
                <a:cs typeface="Arial"/>
              </a:rPr>
              <a:t>t</a:t>
            </a:r>
            <a:r>
              <a:rPr lang="en-US" sz="2000" dirty="0" err="1">
                <a:latin typeface="Arial"/>
                <a:cs typeface="Arial"/>
              </a:rPr>
              <a:t>ional</a:t>
            </a:r>
            <a:r>
              <a:rPr lang="en-US" sz="2000" spc="-4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bodies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of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s</a:t>
            </a:r>
            <a:r>
              <a:rPr lang="en-US" sz="2000" spc="5" dirty="0">
                <a:latin typeface="Arial"/>
                <a:cs typeface="Arial"/>
              </a:rPr>
              <a:t>e</a:t>
            </a:r>
            <a:r>
              <a:rPr lang="en-US" sz="2000" dirty="0">
                <a:latin typeface="Arial"/>
                <a:cs typeface="Arial"/>
              </a:rPr>
              <a:t>diment</a:t>
            </a:r>
            <a:r>
              <a:rPr lang="en-US" sz="2000" spc="-3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that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build out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into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the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marine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environme</a:t>
            </a:r>
            <a:r>
              <a:rPr lang="en-US" sz="2000" spc="5" dirty="0">
                <a:latin typeface="Arial"/>
                <a:cs typeface="Arial"/>
              </a:rPr>
              <a:t>n</a:t>
            </a:r>
            <a:r>
              <a:rPr lang="en-US" sz="2000" dirty="0">
                <a:latin typeface="Arial"/>
                <a:cs typeface="Arial"/>
              </a:rPr>
              <a:t>t.</a:t>
            </a:r>
            <a:endParaRPr lang="en-US" dirty="0"/>
          </a:p>
          <a:p>
            <a:pPr marL="12700" algn="l" rtl="0"/>
            <a:r>
              <a:rPr lang="en-US" sz="2000" dirty="0">
                <a:latin typeface="Arial"/>
                <a:cs typeface="Arial"/>
              </a:rPr>
              <a:t>A</a:t>
            </a:r>
            <a:r>
              <a:rPr lang="en-US" sz="2000" spc="-114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stretch</a:t>
            </a:r>
            <a:r>
              <a:rPr lang="en-US" sz="2000" spc="-3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of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river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near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the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mouth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that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does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not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have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 marine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influence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would</a:t>
            </a:r>
          </a:p>
          <a:p>
            <a:pPr marL="12700" algn="l" rtl="0"/>
            <a:r>
              <a:rPr lang="en-US" sz="2000" dirty="0">
                <a:latin typeface="Arial"/>
                <a:cs typeface="Arial"/>
              </a:rPr>
              <a:t>not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be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con</a:t>
            </a:r>
            <a:r>
              <a:rPr lang="en-US" sz="2000" spc="5" dirty="0">
                <a:latin typeface="Arial"/>
                <a:cs typeface="Arial"/>
              </a:rPr>
              <a:t>s</a:t>
            </a:r>
            <a:r>
              <a:rPr lang="en-US" sz="2000" dirty="0">
                <a:latin typeface="Arial"/>
                <a:cs typeface="Arial"/>
              </a:rPr>
              <a:t>idered</a:t>
            </a:r>
            <a:r>
              <a:rPr lang="en-US" sz="2000" spc="-4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to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be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an estuar</a:t>
            </a:r>
            <a:r>
              <a:rPr lang="en-US" sz="2000" spc="-155" dirty="0">
                <a:latin typeface="Arial"/>
                <a:cs typeface="Arial"/>
              </a:rPr>
              <a:t>y</a:t>
            </a:r>
            <a:r>
              <a:rPr lang="en-US" sz="2000" dirty="0">
                <a:latin typeface="Arial"/>
                <a:cs typeface="Arial"/>
              </a:rPr>
              <a:t>.</a:t>
            </a:r>
          </a:p>
          <a:p>
            <a:pPr marL="0" indent="0" algn="ctr" rtl="0">
              <a:lnSpc>
                <a:spcPct val="90000"/>
              </a:lnSpc>
              <a:buNone/>
              <a:defRPr/>
            </a:pPr>
            <a:r>
              <a:rPr lang="en-US" sz="2000" dirty="0"/>
              <a:t>	</a:t>
            </a:r>
          </a:p>
          <a:p>
            <a:pPr marL="0" indent="0" algn="ctr" rtl="0">
              <a:buNone/>
            </a:pPr>
            <a:endParaRPr lang="ar-EG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n-lt"/>
                <a:cs typeface="Arial" pitchFamily="34" charset="0"/>
              </a:rPr>
              <a:t>Estuaries</a:t>
            </a:r>
            <a:endParaRPr lang="ar-EG" sz="3200" dirty="0">
              <a:latin typeface="+mn-lt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DSRG</a:t>
            </a:r>
          </a:p>
        </p:txBody>
      </p:sp>
    </p:spTree>
    <p:extLst>
      <p:ext uri="{BB962C8B-B14F-4D97-AF65-F5344CB8AC3E}">
        <p14:creationId xmlns:p14="http://schemas.microsoft.com/office/powerpoint/2010/main" val="2778332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356E31C-66FE-40A0-8722-379D584E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472" y="990600"/>
            <a:ext cx="7696200" cy="5318720"/>
          </a:xfrm>
        </p:spPr>
        <p:txBody>
          <a:bodyPr/>
          <a:lstStyle/>
          <a:p>
            <a:pPr marL="12700" algn="l" rtl="0"/>
            <a:r>
              <a:rPr lang="en-US" sz="2000" dirty="0">
                <a:latin typeface="Arial"/>
                <a:cs typeface="Arial"/>
              </a:rPr>
              <a:t>An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e</a:t>
            </a:r>
            <a:r>
              <a:rPr lang="en-US" sz="2000" spc="5" dirty="0">
                <a:latin typeface="Arial"/>
                <a:cs typeface="Arial"/>
              </a:rPr>
              <a:t>s</a:t>
            </a:r>
            <a:r>
              <a:rPr lang="en-US" sz="2000" dirty="0">
                <a:latin typeface="Arial"/>
                <a:cs typeface="Arial"/>
              </a:rPr>
              <a:t>tuary</a:t>
            </a:r>
            <a:r>
              <a:rPr lang="en-US" sz="2000" spc="-3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developed</a:t>
            </a:r>
          </a:p>
          <a:p>
            <a:pPr marL="12700" algn="l" rtl="0"/>
            <a:r>
              <a:rPr lang="en-US" sz="2000" dirty="0">
                <a:latin typeface="Arial"/>
                <a:cs typeface="Arial"/>
              </a:rPr>
              <a:t>in an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area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with a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small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tidal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range</a:t>
            </a:r>
          </a:p>
          <a:p>
            <a:pPr marL="12700" algn="l" rtl="0"/>
            <a:r>
              <a:rPr lang="en-US" sz="2000" dirty="0">
                <a:latin typeface="Arial"/>
                <a:cs typeface="Arial"/>
              </a:rPr>
              <a:t>and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strong</a:t>
            </a:r>
            <a:r>
              <a:rPr lang="en-US" sz="2000" spc="-4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wave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energy</a:t>
            </a:r>
            <a:r>
              <a:rPr lang="en-US" sz="2000" spc="-3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will t</a:t>
            </a:r>
            <a:r>
              <a:rPr lang="en-US" sz="2000" spc="-10" dirty="0">
                <a:latin typeface="Arial"/>
                <a:cs typeface="Arial"/>
              </a:rPr>
              <a:t>y</a:t>
            </a:r>
            <a:r>
              <a:rPr lang="en-US" sz="2000" dirty="0">
                <a:latin typeface="Arial"/>
                <a:cs typeface="Arial"/>
              </a:rPr>
              <a:t>pically have</a:t>
            </a:r>
          </a:p>
          <a:p>
            <a:pPr marL="12700" algn="l" rtl="0"/>
            <a:r>
              <a:rPr lang="en-US" sz="2000" dirty="0">
                <a:latin typeface="Arial"/>
                <a:cs typeface="Arial"/>
              </a:rPr>
              <a:t>three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division</a:t>
            </a:r>
            <a:r>
              <a:rPr lang="en-US" sz="2000" spc="5" dirty="0">
                <a:latin typeface="Arial"/>
                <a:cs typeface="Arial"/>
              </a:rPr>
              <a:t>s</a:t>
            </a:r>
            <a:r>
              <a:rPr lang="en-US" sz="2000" dirty="0">
                <a:latin typeface="Arial"/>
                <a:cs typeface="Arial"/>
              </a:rPr>
              <a:t>:</a:t>
            </a:r>
          </a:p>
          <a:p>
            <a:pPr marL="566420" lvl="1" indent="-153670" algn="l" rtl="0">
              <a:buFont typeface="Arial"/>
              <a:buChar char="-"/>
              <a:tabLst>
                <a:tab pos="167005" algn="l"/>
              </a:tabLst>
            </a:pPr>
            <a:r>
              <a:rPr lang="en-US" sz="2000" dirty="0">
                <a:latin typeface="Arial"/>
                <a:cs typeface="Arial"/>
              </a:rPr>
              <a:t>the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ba</a:t>
            </a:r>
            <a:r>
              <a:rPr lang="en-US" sz="2000" spc="-5" dirty="0">
                <a:latin typeface="Arial"/>
                <a:cs typeface="Arial"/>
              </a:rPr>
              <a:t>y</a:t>
            </a:r>
            <a:r>
              <a:rPr lang="en-US" sz="2000" dirty="0">
                <a:latin typeface="Arial"/>
                <a:cs typeface="Arial"/>
              </a:rPr>
              <a:t>-head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delta,</a:t>
            </a:r>
          </a:p>
          <a:p>
            <a:pPr marL="566420" lvl="1" indent="-153670" algn="l" rtl="0">
              <a:buFont typeface="Arial"/>
              <a:buChar char="-"/>
              <a:tabLst>
                <a:tab pos="167005" algn="l"/>
              </a:tabLst>
            </a:pPr>
            <a:r>
              <a:rPr lang="en-US" sz="2000" dirty="0">
                <a:latin typeface="Arial"/>
                <a:cs typeface="Arial"/>
              </a:rPr>
              <a:t>the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c</a:t>
            </a:r>
            <a:r>
              <a:rPr lang="en-US" sz="2000" spc="5" dirty="0">
                <a:latin typeface="Arial"/>
                <a:cs typeface="Arial"/>
              </a:rPr>
              <a:t>e</a:t>
            </a:r>
            <a:r>
              <a:rPr lang="en-US" sz="2000" dirty="0">
                <a:latin typeface="Arial"/>
                <a:cs typeface="Arial"/>
              </a:rPr>
              <a:t>ntral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lagoon</a:t>
            </a:r>
          </a:p>
          <a:p>
            <a:pPr marL="566420" lvl="1" indent="-153670" algn="l" rtl="0">
              <a:buFont typeface="Arial"/>
              <a:buChar char="-"/>
              <a:tabLst>
                <a:tab pos="167005" algn="l"/>
              </a:tabLst>
            </a:pPr>
            <a:r>
              <a:rPr lang="en-US" sz="2000" dirty="0">
                <a:latin typeface="Arial"/>
                <a:cs typeface="Arial"/>
              </a:rPr>
              <a:t>the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bea</a:t>
            </a:r>
            <a:r>
              <a:rPr lang="en-US" sz="2000" spc="10" dirty="0">
                <a:latin typeface="Arial"/>
                <a:cs typeface="Arial"/>
              </a:rPr>
              <a:t>c</a:t>
            </a:r>
            <a:r>
              <a:rPr lang="en-US" sz="2000" dirty="0">
                <a:latin typeface="Arial"/>
                <a:cs typeface="Arial"/>
              </a:rPr>
              <a:t>h</a:t>
            </a:r>
            <a:r>
              <a:rPr lang="en-US" sz="2000" spc="-3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ba</a:t>
            </a:r>
            <a:r>
              <a:rPr lang="en-US" sz="2000" spc="5" dirty="0">
                <a:latin typeface="Arial"/>
                <a:cs typeface="Arial"/>
              </a:rPr>
              <a:t>r</a:t>
            </a:r>
            <a:r>
              <a:rPr lang="en-US" sz="2000" dirty="0">
                <a:latin typeface="Arial"/>
                <a:cs typeface="Arial"/>
              </a:rPr>
              <a:t>rie</a:t>
            </a:r>
            <a:r>
              <a:rPr lang="en-US" sz="2000" spc="-100" dirty="0">
                <a:latin typeface="Arial"/>
                <a:cs typeface="Arial"/>
              </a:rPr>
              <a:t>r</a:t>
            </a:r>
            <a:r>
              <a:rPr lang="en-US" sz="2000" dirty="0">
                <a:latin typeface="Arial"/>
                <a:cs typeface="Arial"/>
              </a:rPr>
              <a:t>.</a:t>
            </a:r>
            <a:endParaRPr lang="ar-EG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n-lt"/>
                <a:cs typeface="Arial" pitchFamily="34" charset="0"/>
              </a:rPr>
              <a:t/>
            </a:r>
            <a:br>
              <a:rPr lang="en-US" sz="3200" dirty="0">
                <a:latin typeface="+mn-lt"/>
                <a:cs typeface="Arial" pitchFamily="34" charset="0"/>
              </a:rPr>
            </a:br>
            <a:r>
              <a:rPr lang="en-US" sz="3200" dirty="0">
                <a:latin typeface="+mn-lt"/>
                <a:cs typeface="Arial" pitchFamily="34" charset="0"/>
              </a:rPr>
              <a:t>Wave-dominated estuaries</a:t>
            </a:r>
            <a:r>
              <a:rPr lang="en-US" sz="3200" dirty="0"/>
              <a:t>	</a:t>
            </a:r>
            <a:br>
              <a:rPr lang="en-US" sz="3200" dirty="0"/>
            </a:br>
            <a:endParaRPr lang="ar-EG" sz="3200" dirty="0">
              <a:latin typeface="+mn-lt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DSRG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F8E5A5A4-AE09-4AA0-A6A1-7C4B48D4D518}"/>
              </a:ext>
            </a:extLst>
          </p:cNvPr>
          <p:cNvSpPr/>
          <p:nvPr/>
        </p:nvSpPr>
        <p:spPr>
          <a:xfrm>
            <a:off x="3359696" y="3778182"/>
            <a:ext cx="6851104" cy="2354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xmlns="" id="{F6048398-0CEA-4AB9-93B6-C7F46586E903}"/>
              </a:ext>
            </a:extLst>
          </p:cNvPr>
          <p:cNvSpPr txBox="1"/>
          <p:nvPr/>
        </p:nvSpPr>
        <p:spPr>
          <a:xfrm>
            <a:off x="7126086" y="3315249"/>
            <a:ext cx="3270768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spc="-10" dirty="0">
                <a:latin typeface="Arial"/>
                <a:cs typeface="Arial"/>
              </a:rPr>
              <a:t>Di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tribution of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depositional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settings</a:t>
            </a:r>
            <a:endParaRPr sz="1600" dirty="0">
              <a:latin typeface="Arial"/>
              <a:cs typeface="Arial"/>
            </a:endParaRPr>
          </a:p>
          <a:p>
            <a:pPr marL="12700"/>
            <a:r>
              <a:rPr sz="1600" spc="-10" dirty="0">
                <a:latin typeface="Arial"/>
                <a:cs typeface="Arial"/>
              </a:rPr>
              <a:t>in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ave</a:t>
            </a:r>
            <a:r>
              <a:rPr sz="1600" spc="-15" dirty="0">
                <a:latin typeface="Arial"/>
                <a:cs typeface="Arial"/>
              </a:rPr>
              <a:t>-dom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nated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estuar</a:t>
            </a:r>
            <a:r>
              <a:rPr sz="1600" spc="-155" dirty="0">
                <a:latin typeface="Arial"/>
                <a:cs typeface="Arial"/>
              </a:rPr>
              <a:t>y</a:t>
            </a:r>
            <a:r>
              <a:rPr sz="1600" spc="-5" dirty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6932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n-lt"/>
                <a:cs typeface="Arial" pitchFamily="34" charset="0"/>
              </a:rPr>
              <a:t/>
            </a:r>
            <a:br>
              <a:rPr lang="en-US" sz="3200" dirty="0">
                <a:latin typeface="+mn-lt"/>
                <a:cs typeface="Arial" pitchFamily="34" charset="0"/>
              </a:rPr>
            </a:br>
            <a:r>
              <a:rPr lang="en-US" sz="3200" dirty="0">
                <a:latin typeface="+mn-lt"/>
                <a:cs typeface="Arial" pitchFamily="34" charset="0"/>
              </a:rPr>
              <a:t>Wave-dominated estuaries</a:t>
            </a:r>
            <a:r>
              <a:rPr lang="en-US" sz="3200" dirty="0"/>
              <a:t>	</a:t>
            </a:r>
            <a:br>
              <a:rPr lang="en-US" sz="3200" dirty="0"/>
            </a:br>
            <a:endParaRPr lang="ar-EG" sz="3200" dirty="0">
              <a:latin typeface="+mn-lt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G336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DSRG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F8E5A5A4-AE09-4AA0-A6A1-7C4B48D4D518}"/>
              </a:ext>
            </a:extLst>
          </p:cNvPr>
          <p:cNvSpPr/>
          <p:nvPr/>
        </p:nvSpPr>
        <p:spPr>
          <a:xfrm>
            <a:off x="3503712" y="4077072"/>
            <a:ext cx="8228654" cy="23678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356E31C-66FE-40A0-8722-379D584E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472" y="990600"/>
            <a:ext cx="9753600" cy="5318720"/>
          </a:xfrm>
        </p:spPr>
        <p:txBody>
          <a:bodyPr/>
          <a:lstStyle/>
          <a:p>
            <a:pPr marL="0" marR="520700" indent="0" algn="l" rtl="0">
              <a:buNone/>
            </a:pP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Bay-head delta</a:t>
            </a:r>
          </a:p>
          <a:p>
            <a:pPr marL="12700" marR="520700" algn="l" rtl="0"/>
            <a:r>
              <a:rPr lang="en-US" sz="1800" dirty="0" smtClean="0">
                <a:latin typeface="Arial"/>
                <a:cs typeface="Arial"/>
              </a:rPr>
              <a:t>The</a:t>
            </a:r>
            <a:r>
              <a:rPr lang="en-US" sz="1800" spc="-15" dirty="0" smtClean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ba</a:t>
            </a:r>
            <a:r>
              <a:rPr lang="en-US" sz="1800" spc="-5" dirty="0">
                <a:latin typeface="Arial"/>
                <a:cs typeface="Arial"/>
              </a:rPr>
              <a:t>y</a:t>
            </a:r>
            <a:r>
              <a:rPr lang="en-US" sz="1800" dirty="0">
                <a:latin typeface="Arial"/>
                <a:cs typeface="Arial"/>
              </a:rPr>
              <a:t>-head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delta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is the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z</a:t>
            </a:r>
            <a:r>
              <a:rPr lang="en-US" sz="1800" spc="5" dirty="0">
                <a:latin typeface="Arial"/>
                <a:cs typeface="Arial"/>
              </a:rPr>
              <a:t>o</a:t>
            </a:r>
            <a:r>
              <a:rPr lang="en-US" sz="1800" dirty="0">
                <a:latin typeface="Arial"/>
                <a:cs typeface="Arial"/>
              </a:rPr>
              <a:t>ne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where flu</a:t>
            </a:r>
            <a:r>
              <a:rPr lang="en-US" sz="1800" spc="-10" dirty="0">
                <a:latin typeface="Arial"/>
                <a:cs typeface="Arial"/>
              </a:rPr>
              <a:t>v</a:t>
            </a:r>
            <a:r>
              <a:rPr lang="en-US" sz="1800" dirty="0">
                <a:latin typeface="Arial"/>
                <a:cs typeface="Arial"/>
              </a:rPr>
              <a:t>ial</a:t>
            </a:r>
            <a:r>
              <a:rPr lang="en-US" sz="1800" spc="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pro</a:t>
            </a:r>
            <a:r>
              <a:rPr lang="en-US" sz="1800" spc="5" dirty="0">
                <a:latin typeface="Arial"/>
                <a:cs typeface="Arial"/>
              </a:rPr>
              <a:t>c</a:t>
            </a:r>
            <a:r>
              <a:rPr lang="en-US" sz="1800" dirty="0">
                <a:latin typeface="Arial"/>
                <a:cs typeface="Arial"/>
              </a:rPr>
              <a:t>e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ses</a:t>
            </a:r>
            <a:r>
              <a:rPr lang="en-US" sz="1800" spc="-5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are dominant.</a:t>
            </a:r>
          </a:p>
          <a:p>
            <a:pPr marL="12700" marR="520700" algn="l" rtl="0"/>
            <a:r>
              <a:rPr lang="en-US" sz="1800" dirty="0">
                <a:latin typeface="Arial"/>
                <a:cs typeface="Arial"/>
              </a:rPr>
              <a:t>As </a:t>
            </a:r>
            <a:r>
              <a:rPr lang="en-US" sz="1800" spc="-10" dirty="0">
                <a:latin typeface="Arial"/>
                <a:cs typeface="Arial"/>
              </a:rPr>
              <a:t>t</a:t>
            </a:r>
            <a:r>
              <a:rPr lang="en-US" sz="1800" dirty="0">
                <a:latin typeface="Arial"/>
                <a:cs typeface="Arial"/>
              </a:rPr>
              <a:t>he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river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flow enters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</a:t>
            </a:r>
            <a:r>
              <a:rPr lang="en-US" sz="1800" spc="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ntral</a:t>
            </a:r>
            <a:r>
              <a:rPr lang="en-US" sz="1800" spc="-4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lagoon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it de</a:t>
            </a:r>
            <a:r>
              <a:rPr lang="en-US" sz="1800" spc="5" dirty="0">
                <a:latin typeface="Arial"/>
                <a:cs typeface="Arial"/>
              </a:rPr>
              <a:t>c</a:t>
            </a:r>
            <a:r>
              <a:rPr lang="en-US" sz="1800" dirty="0">
                <a:latin typeface="Arial"/>
                <a:cs typeface="Arial"/>
              </a:rPr>
              <a:t>ele</a:t>
            </a:r>
            <a:r>
              <a:rPr lang="en-US" sz="1800" spc="5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ates</a:t>
            </a:r>
            <a:r>
              <a:rPr lang="en-US" sz="1800" spc="-5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and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diment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is dep</a:t>
            </a:r>
            <a:r>
              <a:rPr lang="en-US" sz="1800" spc="5" dirty="0">
                <a:latin typeface="Arial"/>
                <a:cs typeface="Arial"/>
              </a:rPr>
              <a:t>o</a:t>
            </a:r>
            <a:r>
              <a:rPr lang="en-US" sz="1800" dirty="0">
                <a:latin typeface="Arial"/>
                <a:cs typeface="Arial"/>
              </a:rPr>
              <a:t>sited.</a:t>
            </a:r>
            <a:endParaRPr lang="en-US" sz="1800" dirty="0"/>
          </a:p>
          <a:p>
            <a:pPr marL="12700" marR="240029" algn="l" rtl="0"/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form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and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pro</a:t>
            </a:r>
            <a:r>
              <a:rPr lang="en-US" sz="1800" spc="5" dirty="0">
                <a:latin typeface="Arial"/>
                <a:cs typeface="Arial"/>
              </a:rPr>
              <a:t>c</a:t>
            </a:r>
            <a:r>
              <a:rPr lang="en-US" sz="1800" dirty="0">
                <a:latin typeface="Arial"/>
                <a:cs typeface="Arial"/>
              </a:rPr>
              <a:t>e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ses</a:t>
            </a:r>
            <a:r>
              <a:rPr lang="en-US" sz="1800" spc="-4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of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 ba</a:t>
            </a:r>
            <a:r>
              <a:rPr lang="en-US" sz="1800" spc="5" dirty="0">
                <a:latin typeface="Arial"/>
                <a:cs typeface="Arial"/>
              </a:rPr>
              <a:t>y</a:t>
            </a:r>
            <a:r>
              <a:rPr lang="en-US" sz="1800" dirty="0">
                <a:latin typeface="Arial"/>
                <a:cs typeface="Arial"/>
              </a:rPr>
              <a:t>-head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delta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will</a:t>
            </a:r>
            <a:r>
              <a:rPr lang="en-US" sz="1800" spc="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be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those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of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 rive</a:t>
            </a:r>
            <a:r>
              <a:rPr lang="en-US" sz="1800" spc="10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- dominated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delta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be</a:t>
            </a:r>
            <a:r>
              <a:rPr lang="en-US" sz="1800" spc="5" dirty="0">
                <a:latin typeface="Arial"/>
                <a:cs typeface="Arial"/>
              </a:rPr>
              <a:t>c</a:t>
            </a:r>
            <a:r>
              <a:rPr lang="en-US" sz="1800" dirty="0">
                <a:latin typeface="Arial"/>
                <a:cs typeface="Arial"/>
              </a:rPr>
              <a:t>au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e</a:t>
            </a:r>
            <a:r>
              <a:rPr lang="en-US" sz="1800" spc="-4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tidal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e</a:t>
            </a:r>
            <a:r>
              <a:rPr lang="en-US" sz="1800" spc="-40" dirty="0">
                <a:latin typeface="Arial"/>
                <a:cs typeface="Arial"/>
              </a:rPr>
              <a:t>f</a:t>
            </a:r>
            <a:r>
              <a:rPr lang="en-US" sz="1800" dirty="0">
                <a:latin typeface="Arial"/>
                <a:cs typeface="Arial"/>
              </a:rPr>
              <a:t>fect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is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minimal</a:t>
            </a:r>
            <a:r>
              <a:rPr lang="en-US" sz="1800" spc="-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and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ba</a:t>
            </a:r>
            <a:r>
              <a:rPr lang="en-US" sz="1800" spc="5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rier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protects the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central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lagoon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from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strong</a:t>
            </a:r>
            <a:r>
              <a:rPr lang="en-US" sz="1800" spc="-4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wave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energ</a:t>
            </a:r>
            <a:r>
              <a:rPr lang="en-US" sz="1800" spc="-150" dirty="0">
                <a:latin typeface="Arial"/>
                <a:cs typeface="Arial"/>
              </a:rPr>
              <a:t>y</a:t>
            </a:r>
            <a:r>
              <a:rPr lang="en-US" sz="1800" dirty="0">
                <a:latin typeface="Arial"/>
                <a:cs typeface="Arial"/>
              </a:rPr>
              <a:t>.</a:t>
            </a:r>
            <a:endParaRPr lang="en-US" sz="1800" dirty="0"/>
          </a:p>
          <a:p>
            <a:pPr marL="12700" marR="6350" algn="l" rtl="0"/>
            <a:r>
              <a:rPr lang="en-US" sz="1800" dirty="0">
                <a:latin typeface="Arial"/>
                <a:cs typeface="Arial"/>
              </a:rPr>
              <a:t>A</a:t>
            </a:r>
            <a:r>
              <a:rPr lang="en-US" sz="1800" spc="-114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coa</a:t>
            </a:r>
            <a:r>
              <a:rPr lang="en-US" sz="1800" spc="5" dirty="0">
                <a:latin typeface="Arial"/>
                <a:cs typeface="Arial"/>
              </a:rPr>
              <a:t>r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nin</a:t>
            </a:r>
            <a:r>
              <a:rPr lang="en-US" sz="1800" spc="5" dirty="0">
                <a:latin typeface="Arial"/>
                <a:cs typeface="Arial"/>
              </a:rPr>
              <a:t>g</a:t>
            </a:r>
            <a:r>
              <a:rPr lang="en-US" sz="1800" spc="-10" dirty="0">
                <a:latin typeface="Arial"/>
                <a:cs typeface="Arial"/>
              </a:rPr>
              <a:t>-</a:t>
            </a:r>
            <a:r>
              <a:rPr lang="en-US" sz="1800" dirty="0">
                <a:latin typeface="Arial"/>
                <a:cs typeface="Arial"/>
              </a:rPr>
              <a:t>u</a:t>
            </a:r>
            <a:r>
              <a:rPr lang="en-US" sz="1800" spc="-10" dirty="0">
                <a:latin typeface="Arial"/>
                <a:cs typeface="Arial"/>
              </a:rPr>
              <a:t>p</a:t>
            </a:r>
            <a:r>
              <a:rPr lang="en-US" sz="1800" dirty="0">
                <a:latin typeface="Arial"/>
                <a:cs typeface="Arial"/>
              </a:rPr>
              <a:t>,</a:t>
            </a:r>
            <a:r>
              <a:rPr lang="en-US" sz="1800" spc="-45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prog</a:t>
            </a:r>
            <a:r>
              <a:rPr lang="en-US" sz="1800" spc="5" dirty="0" err="1">
                <a:latin typeface="Arial"/>
                <a:cs typeface="Arial"/>
              </a:rPr>
              <a:t>r</a:t>
            </a:r>
            <a:r>
              <a:rPr lang="en-US" sz="1800" dirty="0" err="1">
                <a:latin typeface="Arial"/>
                <a:cs typeface="Arial"/>
              </a:rPr>
              <a:t>adatio</a:t>
            </a:r>
            <a:r>
              <a:rPr lang="en-US" sz="1800" spc="-10" dirty="0" err="1">
                <a:latin typeface="Arial"/>
                <a:cs typeface="Arial"/>
              </a:rPr>
              <a:t>n</a:t>
            </a:r>
            <a:r>
              <a:rPr lang="en-US" sz="1800" dirty="0" err="1">
                <a:latin typeface="Arial"/>
                <a:cs typeface="Arial"/>
              </a:rPr>
              <a:t>al</a:t>
            </a:r>
            <a:r>
              <a:rPr lang="en-US" sz="1800" spc="-4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5" dirty="0">
                <a:latin typeface="Arial"/>
                <a:cs typeface="Arial"/>
              </a:rPr>
              <a:t>u</a:t>
            </a:r>
            <a:r>
              <a:rPr lang="en-US" sz="1800" dirty="0">
                <a:latin typeface="Arial"/>
                <a:cs typeface="Arial"/>
              </a:rPr>
              <a:t>c</a:t>
            </a:r>
            <a:r>
              <a:rPr lang="en-US" sz="1800" spc="10" dirty="0">
                <a:latin typeface="Arial"/>
                <a:cs typeface="Arial"/>
              </a:rPr>
              <a:t>c</a:t>
            </a:r>
            <a:r>
              <a:rPr lang="en-US" sz="1800" dirty="0">
                <a:latin typeface="Arial"/>
                <a:cs typeface="Arial"/>
              </a:rPr>
              <a:t>e</a:t>
            </a:r>
            <a:r>
              <a:rPr lang="en-US" sz="1800" spc="5" dirty="0">
                <a:latin typeface="Arial"/>
                <a:cs typeface="Arial"/>
              </a:rPr>
              <a:t>s</a:t>
            </a:r>
            <a:r>
              <a:rPr lang="en-US" sz="1800" dirty="0">
                <a:latin typeface="Arial"/>
                <a:cs typeface="Arial"/>
              </a:rPr>
              <a:t>sion</a:t>
            </a:r>
            <a:r>
              <a:rPr lang="en-US" sz="1800" spc="-5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will</a:t>
            </a:r>
            <a:r>
              <a:rPr lang="en-US" sz="1800" spc="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be </a:t>
            </a:r>
            <a:r>
              <a:rPr lang="en-US" sz="1800" spc="-10" dirty="0">
                <a:latin typeface="Arial"/>
                <a:cs typeface="Arial"/>
              </a:rPr>
              <a:t>f</a:t>
            </a:r>
            <a:r>
              <a:rPr lang="en-US" sz="1800" dirty="0">
                <a:latin typeface="Arial"/>
                <a:cs typeface="Arial"/>
              </a:rPr>
              <a:t>ormed,</a:t>
            </a:r>
            <a:r>
              <a:rPr lang="en-US" sz="1800" spc="-4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with cha</a:t>
            </a:r>
            <a:r>
              <a:rPr lang="en-US" sz="1800" spc="5" dirty="0">
                <a:latin typeface="Arial"/>
                <a:cs typeface="Arial"/>
              </a:rPr>
              <a:t>n</a:t>
            </a:r>
            <a:r>
              <a:rPr lang="en-US" sz="1800" dirty="0">
                <a:latin typeface="Arial"/>
                <a:cs typeface="Arial"/>
              </a:rPr>
              <a:t>nel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and overba</a:t>
            </a:r>
            <a:r>
              <a:rPr lang="en-US" sz="1800" spc="5" dirty="0">
                <a:latin typeface="Arial"/>
                <a:cs typeface="Arial"/>
              </a:rPr>
              <a:t>n</a:t>
            </a:r>
            <a:r>
              <a:rPr lang="en-US" sz="1800" dirty="0">
                <a:latin typeface="Arial"/>
                <a:cs typeface="Arial"/>
              </a:rPr>
              <a:t>k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facies</a:t>
            </a:r>
            <a:r>
              <a:rPr lang="en-US" sz="1800" spc="-1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building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out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over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lang="en-US" sz="1800" spc="5" dirty="0">
                <a:latin typeface="Arial"/>
                <a:cs typeface="Arial"/>
              </a:rPr>
              <a:t>a</a:t>
            </a:r>
            <a:r>
              <a:rPr lang="en-US" sz="1800" dirty="0">
                <a:latin typeface="Arial"/>
                <a:cs typeface="Arial"/>
              </a:rPr>
              <a:t>nds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dep</a:t>
            </a:r>
            <a:r>
              <a:rPr lang="en-US" sz="1800" spc="5" dirty="0">
                <a:latin typeface="Arial"/>
                <a:cs typeface="Arial"/>
              </a:rPr>
              <a:t>o</a:t>
            </a:r>
            <a:r>
              <a:rPr lang="en-US" sz="1800" dirty="0">
                <a:latin typeface="Arial"/>
                <a:cs typeface="Arial"/>
              </a:rPr>
              <a:t>sited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at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</a:t>
            </a:r>
            <a:r>
              <a:rPr lang="en-US" sz="1800" spc="5" dirty="0">
                <a:latin typeface="Arial"/>
                <a:cs typeface="Arial"/>
              </a:rPr>
              <a:t>h</a:t>
            </a:r>
            <a:r>
              <a:rPr lang="en-US" sz="1800" dirty="0">
                <a:latin typeface="Arial"/>
                <a:cs typeface="Arial"/>
              </a:rPr>
              <a:t>ann</a:t>
            </a:r>
            <a:r>
              <a:rPr lang="en-US" sz="1800" spc="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l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mouth, which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in </a:t>
            </a:r>
            <a:r>
              <a:rPr lang="en-US" sz="1800" spc="-10" dirty="0">
                <a:latin typeface="Arial"/>
                <a:cs typeface="Arial"/>
              </a:rPr>
              <a:t>t</a:t>
            </a:r>
            <a:r>
              <a:rPr lang="en-US" sz="1800" dirty="0">
                <a:latin typeface="Arial"/>
                <a:cs typeface="Arial"/>
              </a:rPr>
              <a:t>urn</a:t>
            </a:r>
            <a:r>
              <a:rPr lang="en-US" sz="1800" spc="-3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overlies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fin</a:t>
            </a:r>
            <a:r>
              <a:rPr lang="en-US" sz="1800" spc="1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-grained</a:t>
            </a:r>
            <a:r>
              <a:rPr lang="en-US" sz="1800" spc="-4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dep</a:t>
            </a:r>
            <a:r>
              <a:rPr lang="en-US" sz="1800" spc="5" dirty="0">
                <a:latin typeface="Arial"/>
                <a:cs typeface="Arial"/>
              </a:rPr>
              <a:t>o</a:t>
            </a:r>
            <a:r>
              <a:rPr lang="en-US" sz="1800" dirty="0">
                <a:latin typeface="Arial"/>
                <a:cs typeface="Arial"/>
              </a:rPr>
              <a:t>sits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of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the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</a:t>
            </a:r>
            <a:r>
              <a:rPr lang="en-US" sz="1800" spc="5" dirty="0">
                <a:latin typeface="Arial"/>
                <a:cs typeface="Arial"/>
              </a:rPr>
              <a:t>e</a:t>
            </a:r>
            <a:r>
              <a:rPr lang="en-US" sz="1800" dirty="0">
                <a:latin typeface="Arial"/>
                <a:cs typeface="Arial"/>
              </a:rPr>
              <a:t>ntral</a:t>
            </a:r>
            <a:r>
              <a:rPr lang="en-US"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lagoon</a:t>
            </a:r>
            <a:r>
              <a:rPr lang="en-US" sz="2000" dirty="0">
                <a:latin typeface="Arial"/>
                <a:cs typeface="Arial"/>
              </a:rPr>
              <a:t>.</a:t>
            </a:r>
          </a:p>
          <a:p>
            <a:pPr marL="566420" lvl="1" indent="-153670" algn="l" rtl="0">
              <a:buFont typeface="Arial"/>
              <a:buChar char="-"/>
              <a:tabLst>
                <a:tab pos="167005" algn="l"/>
              </a:tabLst>
            </a:pPr>
            <a:endParaRPr lang="ar-EG" sz="2000" dirty="0"/>
          </a:p>
        </p:txBody>
      </p:sp>
    </p:spTree>
    <p:extLst>
      <p:ext uri="{BB962C8B-B14F-4D97-AF65-F5344CB8AC3E}">
        <p14:creationId xmlns:p14="http://schemas.microsoft.com/office/powerpoint/2010/main" val="1520809876"/>
      </p:ext>
    </p:extLst>
  </p:cSld>
  <p:clrMapOvr>
    <a:masterClrMapping/>
  </p:clrMapOvr>
</p:sld>
</file>

<file path=ppt/theme/theme1.xml><?xml version="1.0" encoding="utf-8"?>
<a:theme xmlns:a="http://schemas.openxmlformats.org/drawingml/2006/main" name="435TGp_smile_light_ani">
  <a:themeElements>
    <a:clrScheme name="busine1_p 2">
      <a:dk1>
        <a:srgbClr val="000000"/>
      </a:dk1>
      <a:lt1>
        <a:srgbClr val="FFFFFF"/>
      </a:lt1>
      <a:dk2>
        <a:srgbClr val="1C4372"/>
      </a:dk2>
      <a:lt2>
        <a:srgbClr val="969696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9BBB59"/>
      </a:hlink>
      <a:folHlink>
        <a:srgbClr val="8064A2"/>
      </a:folHlink>
    </a:clrScheme>
    <a:fontScheme name="busine1_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usine1_p 1">
        <a:dk1>
          <a:srgbClr val="000000"/>
        </a:dk1>
        <a:lt1>
          <a:srgbClr val="FFFFFF"/>
        </a:lt1>
        <a:dk2>
          <a:srgbClr val="04617B"/>
        </a:dk2>
        <a:lt2>
          <a:srgbClr val="969696"/>
        </a:lt2>
        <a:accent1>
          <a:srgbClr val="F79646"/>
        </a:accent1>
        <a:accent2>
          <a:srgbClr val="4BACC6"/>
        </a:accent2>
        <a:accent3>
          <a:srgbClr val="FFFFFF"/>
        </a:accent3>
        <a:accent4>
          <a:srgbClr val="000000"/>
        </a:accent4>
        <a:accent5>
          <a:srgbClr val="FAC9B0"/>
        </a:accent5>
        <a:accent6>
          <a:srgbClr val="439BB3"/>
        </a:accent6>
        <a:hlink>
          <a:srgbClr val="7E6BC9"/>
        </a:hlink>
        <a:folHlink>
          <a:srgbClr val="A5C2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1_p 2">
        <a:dk1>
          <a:srgbClr val="000000"/>
        </a:dk1>
        <a:lt1>
          <a:srgbClr val="FFFFFF"/>
        </a:lt1>
        <a:dk2>
          <a:srgbClr val="1C4372"/>
        </a:dk2>
        <a:lt2>
          <a:srgbClr val="969696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9BBB59"/>
        </a:hlink>
        <a:folHlink>
          <a:srgbClr val="8064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1_p 3">
        <a:dk1>
          <a:srgbClr val="000000"/>
        </a:dk1>
        <a:lt1>
          <a:srgbClr val="FFFFFF"/>
        </a:lt1>
        <a:dk2>
          <a:srgbClr val="4F271C"/>
        </a:dk2>
        <a:lt2>
          <a:srgbClr val="969696"/>
        </a:lt2>
        <a:accent1>
          <a:srgbClr val="3891A7"/>
        </a:accent1>
        <a:accent2>
          <a:srgbClr val="EDAA01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D79A01"/>
        </a:accent6>
        <a:hlink>
          <a:srgbClr val="C32D2E"/>
        </a:hlink>
        <a:folHlink>
          <a:srgbClr val="84AA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435TGp_smile_light_ani</Template>
  <TotalTime>14183</TotalTime>
  <Words>1895</Words>
  <Application>Microsoft Office PowerPoint</Application>
  <PresentationFormat>Widescreen</PresentationFormat>
  <Paragraphs>226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Arial Black</vt:lpstr>
      <vt:lpstr>Verdana</vt:lpstr>
      <vt:lpstr>Wingdings</vt:lpstr>
      <vt:lpstr>435TGp_smile_light_ani</vt:lpstr>
      <vt:lpstr>Depositional Environments Lec. 4 (part 2) Estuaries</vt:lpstr>
      <vt:lpstr>Paralic Environments</vt:lpstr>
      <vt:lpstr>PowerPoint Presentation</vt:lpstr>
      <vt:lpstr>Microtidal coasts</vt:lpstr>
      <vt:lpstr>Mesotidal coasts</vt:lpstr>
      <vt:lpstr>Macrotidal coasts</vt:lpstr>
      <vt:lpstr>Estuaries</vt:lpstr>
      <vt:lpstr> Wave-dominated estuaries  </vt:lpstr>
      <vt:lpstr> Wave-dominated estuaries  </vt:lpstr>
      <vt:lpstr> Wave-dominated estuaries  </vt:lpstr>
      <vt:lpstr> Wave-dominated estuaries  </vt:lpstr>
      <vt:lpstr> Wave-dominated estuaries  </vt:lpstr>
      <vt:lpstr> Tide-dominated estuaries  </vt:lpstr>
      <vt:lpstr> Tide-dominated estuaries  </vt:lpstr>
      <vt:lpstr> Tide-dominated estuaries  </vt:lpstr>
      <vt:lpstr> Tide-dominated estuaries  </vt:lpstr>
      <vt:lpstr> Tide-dominated estuaries  </vt:lpstr>
      <vt:lpstr> Tide-dominated estuaries  </vt:lpstr>
      <vt:lpstr> Tide-dominated estuaries  </vt:lpstr>
      <vt:lpstr> Tide-dominated estuaries  </vt:lpstr>
      <vt:lpstr> Tide-dominated estuaries  </vt:lpstr>
      <vt:lpstr> Tide-dominated estuaries  </vt:lpstr>
      <vt:lpstr> Tide-dominated estuaries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Depositional Environments</dc:title>
  <dc:creator>ehab assal</dc:creator>
  <cp:lastModifiedBy>Ehab Assal</cp:lastModifiedBy>
  <cp:revision>199</cp:revision>
  <dcterms:created xsi:type="dcterms:W3CDTF">2010-12-03T14:59:34Z</dcterms:created>
  <dcterms:modified xsi:type="dcterms:W3CDTF">2021-04-03T22:27:52Z</dcterms:modified>
</cp:coreProperties>
</file>