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34"/>
  </p:notesMasterIdLst>
  <p:handoutMasterIdLst>
    <p:handoutMasterId r:id="rId35"/>
  </p:handoutMasterIdLst>
  <p:sldIdLst>
    <p:sldId id="256" r:id="rId2"/>
    <p:sldId id="289" r:id="rId3"/>
    <p:sldId id="258" r:id="rId4"/>
    <p:sldId id="429" r:id="rId5"/>
    <p:sldId id="348" r:id="rId6"/>
    <p:sldId id="435" r:id="rId7"/>
    <p:sldId id="430" r:id="rId8"/>
    <p:sldId id="431" r:id="rId9"/>
    <p:sldId id="432" r:id="rId10"/>
    <p:sldId id="433" r:id="rId11"/>
    <p:sldId id="434" r:id="rId12"/>
    <p:sldId id="436" r:id="rId13"/>
    <p:sldId id="349" r:id="rId14"/>
    <p:sldId id="437" r:id="rId15"/>
    <p:sldId id="438" r:id="rId16"/>
    <p:sldId id="439" r:id="rId17"/>
    <p:sldId id="440" r:id="rId18"/>
    <p:sldId id="441" r:id="rId19"/>
    <p:sldId id="442" r:id="rId20"/>
    <p:sldId id="443" r:id="rId21"/>
    <p:sldId id="444" r:id="rId22"/>
    <p:sldId id="445" r:id="rId23"/>
    <p:sldId id="446" r:id="rId24"/>
    <p:sldId id="447" r:id="rId25"/>
    <p:sldId id="448" r:id="rId26"/>
    <p:sldId id="449" r:id="rId27"/>
    <p:sldId id="450" r:id="rId28"/>
    <p:sldId id="451" r:id="rId29"/>
    <p:sldId id="452" r:id="rId30"/>
    <p:sldId id="454" r:id="rId31"/>
    <p:sldId id="453" r:id="rId32"/>
    <p:sldId id="286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20B"/>
    <a:srgbClr val="7D8496"/>
    <a:srgbClr val="9851EF"/>
    <a:srgbClr val="4792D7"/>
    <a:srgbClr val="F38D05"/>
    <a:srgbClr val="999999"/>
    <a:srgbClr val="A1A1A1"/>
    <a:srgbClr val="0E4384"/>
    <a:srgbClr val="F8F8F8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FA79857-4C3D-49CB-98A4-7CAC51399E03}" type="datetimeFigureOut">
              <a:rPr lang="ar-EG" smtClean="0"/>
              <a:pPr/>
              <a:t>22/08/1442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C0D1062-603A-4041-8B28-D30CBF75F143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6690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58D5C260-DD59-41F8-9AB2-31A6D80E99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320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5" name="Rectangle 9"/>
          <p:cNvSpPr>
            <a:spLocks noChangeArrowheads="1"/>
          </p:cNvSpPr>
          <p:nvPr/>
        </p:nvSpPr>
        <p:spPr bwMode="ltGray">
          <a:xfrm>
            <a:off x="6096000" y="3660825"/>
            <a:ext cx="1524000" cy="1447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rtl="0"/>
            <a:endParaRPr lang="ar-EG"/>
          </a:p>
        </p:txBody>
      </p:sp>
      <p:sp>
        <p:nvSpPr>
          <p:cNvPr id="111634" name="Rectangle 18"/>
          <p:cNvSpPr>
            <a:spLocks noChangeArrowheads="1"/>
          </p:cNvSpPr>
          <p:nvPr/>
        </p:nvSpPr>
        <p:spPr bwMode="ltGray">
          <a:xfrm>
            <a:off x="4572000" y="2209800"/>
            <a:ext cx="1524000" cy="1447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EG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ltGray">
          <a:xfrm>
            <a:off x="0" y="2209800"/>
            <a:ext cx="1524000" cy="1447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EG"/>
          </a:p>
        </p:txBody>
      </p:sp>
      <p:sp>
        <p:nvSpPr>
          <p:cNvPr id="111626" name="Rectangle 10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762000" y="1143000"/>
            <a:ext cx="7772400" cy="9906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116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11628" name="Rectangle 12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553200"/>
            <a:ext cx="2133600" cy="228600"/>
          </a:xfrm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116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2286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228600"/>
          </a:xfrm>
        </p:spPr>
        <p:txBody>
          <a:bodyPr/>
          <a:lstStyle>
            <a:lvl1pPr algn="r"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1776B9EF-3C1E-40EB-96C7-B07433C38F83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052" name="Picture 4" descr="waverip"/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74"/>
          <a:stretch>
            <a:fillRect/>
          </a:stretch>
        </p:blipFill>
        <p:spPr bwMode="auto">
          <a:xfrm>
            <a:off x="0" y="2205990"/>
            <a:ext cx="152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Kongsfjord2"/>
          <p:cNvPicPr preferRelativeResize="0">
            <a:picLocks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" t="1882" r="47314"/>
          <a:stretch/>
        </p:blipFill>
        <p:spPr bwMode="auto">
          <a:xfrm>
            <a:off x="7619568" y="3661200"/>
            <a:ext cx="1522800" cy="144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World Landmarks_294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2" r="37427"/>
          <a:stretch>
            <a:fillRect/>
          </a:stretch>
        </p:blipFill>
        <p:spPr bwMode="auto">
          <a:xfrm>
            <a:off x="3044307" y="2207025"/>
            <a:ext cx="3056400" cy="29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Rectangle 5"/>
          <p:cNvSpPr>
            <a:spLocks noChangeArrowheads="1"/>
          </p:cNvSpPr>
          <p:nvPr/>
        </p:nvSpPr>
        <p:spPr bwMode="ltGray">
          <a:xfrm>
            <a:off x="1520559" y="2205990"/>
            <a:ext cx="1524000" cy="1447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EG"/>
          </a:p>
        </p:txBody>
      </p:sp>
      <p:pic>
        <p:nvPicPr>
          <p:cNvPr id="2058" name="Picture 5" descr="Description: Dep-26"/>
          <p:cNvPicPr preferRelativeResize="0">
            <a:picLocks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" r="18077" b="263"/>
          <a:stretch/>
        </p:blipFill>
        <p:spPr bwMode="auto">
          <a:xfrm>
            <a:off x="1523220" y="3657390"/>
            <a:ext cx="1519238" cy="14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D3A66-9930-49E7-8E82-24FDF27297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3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07950"/>
            <a:ext cx="1943100" cy="601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07950"/>
            <a:ext cx="5676900" cy="601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D44B8-F03B-42B4-BC93-B46B7D3FBD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33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097E261D-644B-48DE-BCDD-27B0A7D8C0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90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r>
              <a:rPr lang="en-US"/>
              <a:t>Click icon to add table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ADD35E25-D7FE-4B9A-B635-2CB1B2EA33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90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r>
              <a:rPr lang="en-US"/>
              <a:t>Click icon to add chart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414CE7CB-ACD2-4AAD-BAC2-63B40BDFBB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37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004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99F8031E-7C54-4B96-B58A-DE376AE5B8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5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G301/2010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3E715-F905-485C-804D-F046C220A1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8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C5E04-BA2D-4A30-8C76-E2FBD9FEE5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5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BB9C2-6AA8-4777-BF02-29E37D3424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4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D332F-C74B-41E0-A306-CB8F4C34C9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3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B403B-5023-4BB1-BFB0-F993E86A1D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46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7CE71-BCA0-407C-8D06-5FE85C5048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CE1B5-9467-468E-9AAD-6E75481474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01530-4A42-415D-AC53-267138201B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13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12" name="Rectangle 20"/>
          <p:cNvSpPr>
            <a:spLocks noChangeArrowheads="1"/>
          </p:cNvSpPr>
          <p:nvPr/>
        </p:nvSpPr>
        <p:spPr bwMode="gray">
          <a:xfrm>
            <a:off x="838200" y="0"/>
            <a:ext cx="8305800" cy="7905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EG"/>
          </a:p>
        </p:txBody>
      </p:sp>
      <p:sp>
        <p:nvSpPr>
          <p:cNvPr id="110602" name="Rectangle 10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107950"/>
            <a:ext cx="7315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06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90600"/>
            <a:ext cx="769620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06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5600" y="647700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r>
              <a:rPr lang="en-US" dirty="0"/>
              <a:t>G301/2010</a:t>
            </a:r>
          </a:p>
        </p:txBody>
      </p:sp>
      <p:sp>
        <p:nvSpPr>
          <p:cNvPr id="1106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DSRG</a:t>
            </a:r>
          </a:p>
        </p:txBody>
      </p:sp>
      <p:sp>
        <p:nvSpPr>
          <p:cNvPr id="1106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04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pitchFamily="34" charset="0"/>
              </a:defRPr>
            </a:lvl1pPr>
          </a:lstStyle>
          <a:p>
            <a:fld id="{1D23E715-F905-485C-804D-F046C220A12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0607" name="Rectangle 15"/>
          <p:cNvSpPr>
            <a:spLocks noChangeArrowheads="1"/>
          </p:cNvSpPr>
          <p:nvPr/>
        </p:nvSpPr>
        <p:spPr bwMode="ltGray">
          <a:xfrm>
            <a:off x="0" y="0"/>
            <a:ext cx="838200" cy="787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EG"/>
          </a:p>
        </p:txBody>
      </p:sp>
      <p:sp>
        <p:nvSpPr>
          <p:cNvPr id="110608" name="Rectangle 16"/>
          <p:cNvSpPr>
            <a:spLocks noChangeArrowheads="1"/>
          </p:cNvSpPr>
          <p:nvPr/>
        </p:nvSpPr>
        <p:spPr bwMode="ltGray">
          <a:xfrm>
            <a:off x="0" y="787400"/>
            <a:ext cx="838200" cy="78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EG"/>
          </a:p>
        </p:txBody>
      </p:sp>
      <p:sp>
        <p:nvSpPr>
          <p:cNvPr id="110609" name="Rectangle 17"/>
          <p:cNvSpPr>
            <a:spLocks noChangeArrowheads="1"/>
          </p:cNvSpPr>
          <p:nvPr/>
        </p:nvSpPr>
        <p:spPr bwMode="ltGray">
          <a:xfrm>
            <a:off x="0" y="1563688"/>
            <a:ext cx="838200" cy="787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9190" dir="3011666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EG"/>
          </a:p>
        </p:txBody>
      </p:sp>
      <p:sp>
        <p:nvSpPr>
          <p:cNvPr id="110613" name="Line 21"/>
          <p:cNvSpPr>
            <a:spLocks noChangeShapeType="1"/>
          </p:cNvSpPr>
          <p:nvPr/>
        </p:nvSpPr>
        <p:spPr bwMode="auto">
          <a:xfrm>
            <a:off x="152400" y="64770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EG"/>
          </a:p>
        </p:txBody>
      </p:sp>
      <p:pic>
        <p:nvPicPr>
          <p:cNvPr id="15" name="Picture 4" descr="waverip"/>
          <p:cNvPicPr preferRelativeResize="0"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74"/>
          <a:stretch>
            <a:fillRect/>
          </a:stretch>
        </p:blipFill>
        <p:spPr bwMode="auto">
          <a:xfrm>
            <a:off x="0" y="0"/>
            <a:ext cx="838800" cy="78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Kongsfjord2"/>
          <p:cNvPicPr preferRelativeResize="0"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4"/>
          <a:stretch>
            <a:fillRect/>
          </a:stretch>
        </p:blipFill>
        <p:spPr bwMode="auto">
          <a:xfrm>
            <a:off x="8305200" y="0"/>
            <a:ext cx="838800" cy="78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Description: Dep-26"/>
          <p:cNvPicPr preferRelativeResize="0"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7"/>
          <a:stretch>
            <a:fillRect/>
          </a:stretch>
        </p:blipFill>
        <p:spPr bwMode="auto">
          <a:xfrm>
            <a:off x="0" y="1563688"/>
            <a:ext cx="838800" cy="78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9" grpId="0" animBg="1"/>
    </p:bldLst>
  </p:timing>
  <p:hf sldNum="0" hdr="0"/>
  <p:txStyles>
    <p:titleStyle>
      <a:lvl1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6pPr>
      <a:lvl7pPr marL="914400"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7pPr>
      <a:lvl8pPr marL="1371600"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8pPr>
      <a:lvl9pPr marL="1828800" algn="l" rtl="1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Rectangle 3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Depositional Environments</a:t>
            </a:r>
            <a:br>
              <a:rPr lang="en-US" sz="2800" dirty="0"/>
            </a:br>
            <a:r>
              <a:rPr lang="en-US" sz="2800" dirty="0" err="1" smtClean="0"/>
              <a:t>Lec</a:t>
            </a:r>
            <a:r>
              <a:rPr lang="en-US" sz="2800" dirty="0" smtClean="0"/>
              <a:t>. </a:t>
            </a:r>
            <a:r>
              <a:rPr lang="en-US" sz="2800" dirty="0" smtClean="0"/>
              <a:t>6 </a:t>
            </a:r>
            <a:r>
              <a:rPr lang="en-US" sz="2800" dirty="0" smtClean="0"/>
              <a:t>Tidal flat</a:t>
            </a:r>
            <a:endParaRPr lang="en-US" sz="2800" dirty="0"/>
          </a:p>
        </p:txBody>
      </p:sp>
      <p:sp>
        <p:nvSpPr>
          <p:cNvPr id="2088" name="Text Box 40"/>
          <p:cNvSpPr txBox="1">
            <a:spLocks noChangeArrowheads="1"/>
          </p:cNvSpPr>
          <p:nvPr/>
        </p:nvSpPr>
        <p:spPr bwMode="gray">
          <a:xfrm>
            <a:off x="1676400" y="2743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Arial Black" pitchFamily="34" charset="0"/>
              </a:rPr>
              <a:t>DSRG</a:t>
            </a:r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118715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Dr. EHAB M. ASSAL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Damietta University</a:t>
            </a: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3. Siliciclastic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913687" y="851837"/>
            <a:ext cx="7663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u="sng" dirty="0"/>
              <a:t>Inclined </a:t>
            </a:r>
            <a:r>
              <a:rPr lang="en-US" sz="2400" b="1" u="sng" dirty="0" err="1"/>
              <a:t>heterolithic</a:t>
            </a:r>
            <a:r>
              <a:rPr lang="en-US" sz="2400" b="1" u="sng" dirty="0"/>
              <a:t> stratification</a:t>
            </a:r>
            <a:r>
              <a:rPr lang="en-US" sz="2400" dirty="0"/>
              <a:t> (IHS)</a:t>
            </a:r>
          </a:p>
        </p:txBody>
      </p:sp>
      <p:pic>
        <p:nvPicPr>
          <p:cNvPr id="10" name="Picture 2" descr="http://research.eas.ualberta.ca/catuneanu/files/Catuneanu,%20O.%20(2006)%20Principles%20of%20Sequence%20Stratigraphy.%20Elsevier,%20Amsterdam,%20375%20pp./Chapter%203/Figure%203.23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360" y="1628800"/>
            <a:ext cx="7574840" cy="451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178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3. Siliciclastic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tidal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913687" y="851837"/>
            <a:ext cx="76630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/>
              <a:t>Higher-energy in </a:t>
            </a:r>
            <a:r>
              <a:rPr lang="en-US" sz="2400" dirty="0" err="1"/>
              <a:t>subtidal</a:t>
            </a:r>
            <a:r>
              <a:rPr lang="en-US" sz="2400" dirty="0"/>
              <a:t> channels leads to larger dune cross-bedding (but still bidirectional or frequently containing mud drapes)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66165" y="2075233"/>
            <a:ext cx="7070331" cy="4738143"/>
            <a:chOff x="1159269" y="1715193"/>
            <a:chExt cx="7070331" cy="4738143"/>
          </a:xfrm>
        </p:grpSpPr>
        <p:grpSp>
          <p:nvGrpSpPr>
            <p:cNvPr id="2" name="Group 1"/>
            <p:cNvGrpSpPr/>
            <p:nvPr/>
          </p:nvGrpSpPr>
          <p:grpSpPr>
            <a:xfrm>
              <a:off x="1159269" y="1715193"/>
              <a:ext cx="7063704" cy="4728515"/>
              <a:chOff x="770835" y="1210516"/>
              <a:chExt cx="8272581" cy="5537750"/>
            </a:xfrm>
          </p:grpSpPr>
          <p:pic>
            <p:nvPicPr>
              <p:cNvPr id="8" name="Picture 2" descr="http://pages.uoregon.edu/millerm/Dep-67.jpe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835" y="1210516"/>
                <a:ext cx="8272581" cy="5537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 flipH="1">
                <a:off x="2986024" y="4544568"/>
                <a:ext cx="3469640" cy="203835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2" descr="http://research.eas.ualberta.ca/catuneanu/files/Catuneanu,%20O.%20(2006)%20Principles%20of%20Sequence%20Stratigraphy.%20Elsevier,%20Amsterdam,%20375%20pp./Chapter%205/Figure%205.50_B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642" y="3559342"/>
              <a:ext cx="3859958" cy="2893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4369642" y="3555439"/>
              <a:ext cx="3859958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2000" dirty="0" smtClean="0">
                  <a:latin typeface="+mj-lt"/>
                </a:rPr>
                <a:t>“Sigmoidal” cross-bedding with mud drapes</a:t>
              </a:r>
              <a:endParaRPr lang="en-US" sz="2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040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G301/2015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3008"/>
            <a:ext cx="8178874" cy="57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33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0" y="861868"/>
            <a:ext cx="7818834" cy="58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92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G301/2015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8386"/>
            <a:ext cx="7890842" cy="586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5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34981"/>
            <a:ext cx="8011616" cy="595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09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3.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01333"/>
            <a:ext cx="8020050" cy="59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99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43" y="1028818"/>
            <a:ext cx="7602810" cy="564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6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22" y="836712"/>
            <a:ext cx="817887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42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60" y="909210"/>
            <a:ext cx="8220844" cy="56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26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Tidal-flat complex</a:t>
            </a:r>
            <a:endParaRPr lang="ar-E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/>
          <a:p>
            <a:r>
              <a:rPr lang="en-US" dirty="0"/>
              <a:t>DSRG</a:t>
            </a:r>
          </a:p>
        </p:txBody>
      </p:sp>
      <p:pic>
        <p:nvPicPr>
          <p:cNvPr id="1026" name="Picture 2" descr="Tidal Flats and Channels, Long Island, Baha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02" y="908720"/>
            <a:ext cx="7815600" cy="52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29461" y="6143562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Myriad Pro"/>
              </a:rPr>
              <a:t>The Bahamas</a:t>
            </a:r>
            <a:r>
              <a:rPr lang="en-US" dirty="0">
                <a:solidFill>
                  <a:srgbClr val="FF0000"/>
                </a:solidFill>
                <a:latin typeface="Myriad Pro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00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0" y="836940"/>
            <a:ext cx="8106866" cy="602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68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0" y="860425"/>
            <a:ext cx="8215780" cy="599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03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792000"/>
            <a:ext cx="8143925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14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6712"/>
            <a:ext cx="8106866" cy="596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15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3.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08126"/>
            <a:ext cx="7704856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5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03" y="808386"/>
            <a:ext cx="8145193" cy="60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4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8208912" cy="594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05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08386"/>
            <a:ext cx="7890842" cy="586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47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08386"/>
            <a:ext cx="7890842" cy="586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35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1" y="836712"/>
            <a:ext cx="8260313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3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6477000"/>
            <a:ext cx="2133600" cy="244475"/>
          </a:xfrm>
        </p:spPr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77000"/>
            <a:ext cx="2895600" cy="381000"/>
          </a:xfrm>
        </p:spPr>
        <p:txBody>
          <a:bodyPr/>
          <a:lstStyle/>
          <a:p>
            <a:r>
              <a:rPr lang="en-US" dirty="0"/>
              <a:t>DSRG</a:t>
            </a:r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57400" y="1154534"/>
            <a:ext cx="5947162" cy="4578722"/>
            <a:chOff x="2057400" y="1154534"/>
            <a:chExt cx="5105400" cy="3930650"/>
          </a:xfrm>
        </p:grpSpPr>
        <p:grpSp>
          <p:nvGrpSpPr>
            <p:cNvPr id="4" name="Group 3"/>
            <p:cNvGrpSpPr/>
            <p:nvPr/>
          </p:nvGrpSpPr>
          <p:grpSpPr>
            <a:xfrm>
              <a:off x="2057400" y="1154534"/>
              <a:ext cx="5105400" cy="555625"/>
              <a:chOff x="2057400" y="1154534"/>
              <a:chExt cx="5105400" cy="555625"/>
            </a:xfrm>
          </p:grpSpPr>
          <p:sp>
            <p:nvSpPr>
              <p:cNvPr id="115969" name="Rectangle 257"/>
              <p:cNvSpPr>
                <a:spLocks noChangeArrowheads="1"/>
              </p:cNvSpPr>
              <p:nvPr/>
            </p:nvSpPr>
            <p:spPr bwMode="gray">
              <a:xfrm rot="3419336">
                <a:off x="2078037" y="1133897"/>
                <a:ext cx="479425" cy="520700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ar-EG"/>
              </a:p>
            </p:txBody>
          </p:sp>
          <p:sp>
            <p:nvSpPr>
              <p:cNvPr id="115968" name="Line 256"/>
              <p:cNvSpPr>
                <a:spLocks noChangeShapeType="1"/>
              </p:cNvSpPr>
              <p:nvPr/>
            </p:nvSpPr>
            <p:spPr bwMode="gray">
              <a:xfrm>
                <a:off x="2362200" y="1710159"/>
                <a:ext cx="4800600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15970" name="Text Box 258"/>
              <p:cNvSpPr txBox="1">
                <a:spLocks noChangeArrowheads="1"/>
              </p:cNvSpPr>
              <p:nvPr/>
            </p:nvSpPr>
            <p:spPr bwMode="gray">
              <a:xfrm>
                <a:off x="2987824" y="1221209"/>
                <a:ext cx="1676217" cy="396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 smtClean="0">
                    <a:latin typeface="Arial" pitchFamily="34" charset="0"/>
                  </a:rPr>
                  <a:t>Tidal system</a:t>
                </a:r>
                <a:endParaRPr lang="en-US" sz="2400" dirty="0">
                  <a:latin typeface="Arial" pitchFamily="34" charset="0"/>
                </a:endParaRPr>
              </a:p>
            </p:txBody>
          </p:sp>
          <p:sp>
            <p:nvSpPr>
              <p:cNvPr id="115971" name="Text Box 259"/>
              <p:cNvSpPr txBox="1">
                <a:spLocks noChangeArrowheads="1"/>
              </p:cNvSpPr>
              <p:nvPr/>
            </p:nvSpPr>
            <p:spPr bwMode="gray">
              <a:xfrm>
                <a:off x="2133600" y="1176759"/>
                <a:ext cx="35401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400" b="1">
                    <a:solidFill>
                      <a:srgbClr val="FFFFFF"/>
                    </a:solidFill>
                    <a:latin typeface="Arial" pitchFamily="34" charset="0"/>
                  </a:rPr>
                  <a:t>1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2057400" y="1992734"/>
              <a:ext cx="5105400" cy="555625"/>
              <a:chOff x="2057400" y="1992734"/>
              <a:chExt cx="5105400" cy="555625"/>
            </a:xfrm>
          </p:grpSpPr>
          <p:sp>
            <p:nvSpPr>
              <p:cNvPr id="115972" name="Line 260"/>
              <p:cNvSpPr>
                <a:spLocks noChangeShapeType="1"/>
              </p:cNvSpPr>
              <p:nvPr/>
            </p:nvSpPr>
            <p:spPr bwMode="gray">
              <a:xfrm>
                <a:off x="2362200" y="2548359"/>
                <a:ext cx="4800600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15973" name="Rectangle 261"/>
              <p:cNvSpPr>
                <a:spLocks noChangeArrowheads="1"/>
              </p:cNvSpPr>
              <p:nvPr/>
            </p:nvSpPr>
            <p:spPr bwMode="gray">
              <a:xfrm rot="3419336">
                <a:off x="2078037" y="1972097"/>
                <a:ext cx="479425" cy="520700"/>
              </a:xfrm>
              <a:prstGeom prst="rect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ar-EG"/>
              </a:p>
            </p:txBody>
          </p:sp>
          <p:sp>
            <p:nvSpPr>
              <p:cNvPr id="115974" name="Text Box 262"/>
              <p:cNvSpPr txBox="1">
                <a:spLocks noChangeArrowheads="1"/>
              </p:cNvSpPr>
              <p:nvPr/>
            </p:nvSpPr>
            <p:spPr bwMode="gray">
              <a:xfrm>
                <a:off x="2133600" y="2014959"/>
                <a:ext cx="35401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400" b="1" dirty="0">
                    <a:solidFill>
                      <a:srgbClr val="FFFFFF"/>
                    </a:solidFill>
                    <a:latin typeface="Arial" pitchFamily="34" charset="0"/>
                  </a:rPr>
                  <a:t>2</a:t>
                </a:r>
              </a:p>
            </p:txBody>
          </p:sp>
          <p:sp>
            <p:nvSpPr>
              <p:cNvPr id="115981" name="Text Box 269"/>
              <p:cNvSpPr txBox="1">
                <a:spLocks noChangeArrowheads="1"/>
              </p:cNvSpPr>
              <p:nvPr/>
            </p:nvSpPr>
            <p:spPr bwMode="gray">
              <a:xfrm>
                <a:off x="2987824" y="2083222"/>
                <a:ext cx="1867497" cy="396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 smtClean="0">
                    <a:latin typeface="Arial" pitchFamily="34" charset="0"/>
                  </a:rPr>
                  <a:t>Tidal </a:t>
                </a:r>
                <a:r>
                  <a:rPr lang="en-US" sz="2400" dirty="0" err="1" smtClean="0">
                    <a:latin typeface="Arial" pitchFamily="34" charset="0"/>
                  </a:rPr>
                  <a:t>rythmites</a:t>
                </a:r>
                <a:endParaRPr lang="en-US" sz="2400" dirty="0">
                  <a:latin typeface="Arial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057400" y="2830934"/>
              <a:ext cx="5105400" cy="555625"/>
              <a:chOff x="2057400" y="2830934"/>
              <a:chExt cx="5105400" cy="555625"/>
            </a:xfrm>
          </p:grpSpPr>
          <p:sp>
            <p:nvSpPr>
              <p:cNvPr id="115976" name="Rectangle 264"/>
              <p:cNvSpPr>
                <a:spLocks noChangeArrowheads="1"/>
              </p:cNvSpPr>
              <p:nvPr/>
            </p:nvSpPr>
            <p:spPr bwMode="gray">
              <a:xfrm rot="3419336">
                <a:off x="2078037" y="2810297"/>
                <a:ext cx="479425" cy="520700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ar-EG"/>
              </a:p>
            </p:txBody>
          </p:sp>
          <p:sp>
            <p:nvSpPr>
              <p:cNvPr id="115975" name="Line 263"/>
              <p:cNvSpPr>
                <a:spLocks noChangeShapeType="1"/>
              </p:cNvSpPr>
              <p:nvPr/>
            </p:nvSpPr>
            <p:spPr bwMode="gray">
              <a:xfrm>
                <a:off x="2363788" y="3384972"/>
                <a:ext cx="4799012" cy="1587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15977" name="Text Box 265"/>
              <p:cNvSpPr txBox="1">
                <a:spLocks noChangeArrowheads="1"/>
              </p:cNvSpPr>
              <p:nvPr/>
            </p:nvSpPr>
            <p:spPr bwMode="gray">
              <a:xfrm>
                <a:off x="2133600" y="2853159"/>
                <a:ext cx="35401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400" b="1" dirty="0">
                    <a:solidFill>
                      <a:srgbClr val="FFFFFF"/>
                    </a:solidFill>
                    <a:latin typeface="Arial" pitchFamily="34" charset="0"/>
                  </a:rPr>
                  <a:t>3</a:t>
                </a:r>
              </a:p>
            </p:txBody>
          </p:sp>
          <p:sp>
            <p:nvSpPr>
              <p:cNvPr id="115982" name="Text Box 270"/>
              <p:cNvSpPr txBox="1">
                <a:spLocks noChangeArrowheads="1"/>
              </p:cNvSpPr>
              <p:nvPr/>
            </p:nvSpPr>
            <p:spPr bwMode="gray">
              <a:xfrm>
                <a:off x="2987824" y="2923009"/>
                <a:ext cx="2422236" cy="396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dirty="0" smtClean="0">
                    <a:latin typeface="Arial" pitchFamily="34" charset="0"/>
                  </a:rPr>
                  <a:t>Siliciclastic tidal flat</a:t>
                </a:r>
                <a:endParaRPr lang="en-US" sz="2400" dirty="0">
                  <a:latin typeface="Arial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057400" y="3669134"/>
              <a:ext cx="5105400" cy="555625"/>
              <a:chOff x="2057400" y="3669134"/>
              <a:chExt cx="5105400" cy="555625"/>
            </a:xfrm>
          </p:grpSpPr>
          <p:sp>
            <p:nvSpPr>
              <p:cNvPr id="115965" name="Line 253"/>
              <p:cNvSpPr>
                <a:spLocks noChangeShapeType="1"/>
              </p:cNvSpPr>
              <p:nvPr/>
            </p:nvSpPr>
            <p:spPr bwMode="gray">
              <a:xfrm>
                <a:off x="2362200" y="4224759"/>
                <a:ext cx="4800600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15966" name="Rectangle 254"/>
              <p:cNvSpPr>
                <a:spLocks noChangeArrowheads="1"/>
              </p:cNvSpPr>
              <p:nvPr/>
            </p:nvSpPr>
            <p:spPr bwMode="gray">
              <a:xfrm rot="3419336">
                <a:off x="2078037" y="3648497"/>
                <a:ext cx="479425" cy="520700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ar-EG"/>
              </a:p>
            </p:txBody>
          </p:sp>
          <p:sp>
            <p:nvSpPr>
              <p:cNvPr id="115967" name="Text Box 255"/>
              <p:cNvSpPr txBox="1">
                <a:spLocks noChangeArrowheads="1"/>
              </p:cNvSpPr>
              <p:nvPr/>
            </p:nvSpPr>
            <p:spPr bwMode="gray">
              <a:xfrm>
                <a:off x="2133600" y="3691359"/>
                <a:ext cx="35401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400" b="1">
                    <a:solidFill>
                      <a:srgbClr val="FFFFFF"/>
                    </a:solidFill>
                    <a:latin typeface="Arial" pitchFamily="34" charset="0"/>
                  </a:rPr>
                  <a:t>4</a:t>
                </a:r>
              </a:p>
            </p:txBody>
          </p:sp>
          <p:sp>
            <p:nvSpPr>
              <p:cNvPr id="115983" name="Text Box 271"/>
              <p:cNvSpPr txBox="1">
                <a:spLocks noChangeArrowheads="1"/>
              </p:cNvSpPr>
              <p:nvPr/>
            </p:nvSpPr>
            <p:spPr bwMode="gray">
              <a:xfrm>
                <a:off x="2987824" y="3764384"/>
                <a:ext cx="3515451" cy="396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400" dirty="0" smtClean="0">
                    <a:latin typeface="Arial" pitchFamily="34" charset="0"/>
                  </a:rPr>
                  <a:t>Carbonate tidal flat</a:t>
                </a:r>
                <a:endParaRPr lang="en-US" sz="2400" dirty="0">
                  <a:latin typeface="Arial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057400" y="4529559"/>
              <a:ext cx="5105400" cy="555625"/>
              <a:chOff x="2057400" y="4529559"/>
              <a:chExt cx="5105400" cy="555625"/>
            </a:xfrm>
          </p:grpSpPr>
          <p:sp>
            <p:nvSpPr>
              <p:cNvPr id="115978" name="Line 266"/>
              <p:cNvSpPr>
                <a:spLocks noChangeShapeType="1"/>
              </p:cNvSpPr>
              <p:nvPr/>
            </p:nvSpPr>
            <p:spPr bwMode="gray">
              <a:xfrm>
                <a:off x="2362200" y="5085184"/>
                <a:ext cx="4800600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/>
              </a:p>
            </p:txBody>
          </p:sp>
          <p:sp>
            <p:nvSpPr>
              <p:cNvPr id="115979" name="Rectangle 267"/>
              <p:cNvSpPr>
                <a:spLocks noChangeArrowheads="1"/>
              </p:cNvSpPr>
              <p:nvPr/>
            </p:nvSpPr>
            <p:spPr bwMode="ltGray">
              <a:xfrm rot="3419336">
                <a:off x="2078037" y="4508922"/>
                <a:ext cx="479425" cy="520700"/>
              </a:xfrm>
              <a:prstGeom prst="rect">
                <a:avLst/>
              </a:prstGeom>
              <a:gradFill rotWithShape="1">
                <a:gsLst>
                  <a:gs pos="0">
                    <a:srgbClr val="990099"/>
                  </a:gs>
                  <a:gs pos="100000">
                    <a:srgbClr val="9900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0099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ar-EG"/>
              </a:p>
            </p:txBody>
          </p:sp>
          <p:sp>
            <p:nvSpPr>
              <p:cNvPr id="115980" name="Text Box 268"/>
              <p:cNvSpPr txBox="1">
                <a:spLocks noChangeArrowheads="1"/>
              </p:cNvSpPr>
              <p:nvPr/>
            </p:nvSpPr>
            <p:spPr bwMode="gray">
              <a:xfrm>
                <a:off x="2133600" y="4551784"/>
                <a:ext cx="354013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400" b="1" dirty="0">
                    <a:solidFill>
                      <a:srgbClr val="FFFFFF"/>
                    </a:solidFill>
                    <a:latin typeface="Arial" pitchFamily="34" charset="0"/>
                  </a:rPr>
                  <a:t>5</a:t>
                </a:r>
              </a:p>
            </p:txBody>
          </p:sp>
        </p:grpSp>
      </p:grp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9" y="883708"/>
            <a:ext cx="7530802" cy="559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Carbonate tidal 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1834"/>
            <a:ext cx="7600644" cy="56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81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Text Box 3"/>
          <p:cNvSpPr txBox="1">
            <a:spLocks noChangeArrowheads="1"/>
          </p:cNvSpPr>
          <p:nvPr/>
        </p:nvSpPr>
        <p:spPr bwMode="gray">
          <a:xfrm>
            <a:off x="1676400" y="5410200"/>
            <a:ext cx="579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Arial" pitchFamily="34" charset="0"/>
              </a:rPr>
              <a:t>www.du.edu.eg/faculty/sci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45414" name="WordArt 6"/>
          <p:cNvSpPr>
            <a:spLocks noChangeArrowheads="1" noChangeShapeType="1" noTextEdit="1"/>
          </p:cNvSpPr>
          <p:nvPr/>
        </p:nvSpPr>
        <p:spPr bwMode="gray">
          <a:xfrm>
            <a:off x="2133600" y="1295400"/>
            <a:ext cx="472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>
                        <a:gamma/>
                        <a:shade val="46275"/>
                        <a:invGamma/>
                      </a:schemeClr>
                    </a:gs>
                    <a:gs pos="100000">
                      <a:schemeClr val="tx2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rgbClr val="868686">
                      <a:alpha val="50000"/>
                    </a:srgbClr>
                  </a:outerShdw>
                </a:effectLst>
                <a:latin typeface="Arial Black"/>
              </a:rPr>
              <a:t>Thank You !</a:t>
            </a:r>
            <a:endParaRPr lang="ar-EG" sz="3600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2">
                      <a:gamma/>
                      <a:shade val="46275"/>
                      <a:invGamma/>
                    </a:schemeClr>
                  </a:gs>
                  <a:gs pos="100000">
                    <a:schemeClr val="tx2"/>
                  </a:gs>
                </a:gsLst>
                <a:lin ang="5400000" scaled="1"/>
              </a:gradFill>
              <a:effectLst>
                <a:outerShdw dist="71842" dir="2700000" algn="ctr" rotWithShape="0">
                  <a:srgbClr val="868686">
                    <a:alpha val="5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Text Box 40"/>
          <p:cNvSpPr txBox="1">
            <a:spLocks noChangeArrowheads="1"/>
          </p:cNvSpPr>
          <p:nvPr/>
        </p:nvSpPr>
        <p:spPr bwMode="gray">
          <a:xfrm>
            <a:off x="1676400" y="2743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Arial Black" pitchFamily="34" charset="0"/>
              </a:rPr>
              <a:t>DSRG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Tidal system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1043609" y="980728"/>
            <a:ext cx="75608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>
                <a:solidFill>
                  <a:srgbClr val="00B0F0"/>
                </a:solidFill>
                <a:latin typeface="+mj-lt"/>
              </a:rPr>
              <a:t>Tidal range </a:t>
            </a:r>
            <a:r>
              <a:rPr lang="en-US" sz="2400" dirty="0">
                <a:latin typeface="+mj-lt"/>
              </a:rPr>
              <a:t>is highly variable, depends more local coastline amplification and development of standing waves (</a:t>
            </a:r>
            <a:r>
              <a:rPr lang="en-US" sz="2400" dirty="0" err="1">
                <a:latin typeface="+mj-lt"/>
              </a:rPr>
              <a:t>seiches</a:t>
            </a:r>
            <a:r>
              <a:rPr lang="en-US" sz="2400" dirty="0">
                <a:latin typeface="+mj-lt"/>
              </a:rPr>
              <a:t>)</a:t>
            </a:r>
          </a:p>
        </p:txBody>
      </p:sp>
      <p:pic>
        <p:nvPicPr>
          <p:cNvPr id="12" name="Picture 6" descr="Bay of Fundy ti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23799"/>
            <a:ext cx="4666703" cy="325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677117" y="3461669"/>
            <a:ext cx="288677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dirty="0">
                <a:latin typeface="+mj-lt"/>
              </a:rPr>
              <a:t>Tidal range governs speed of tidal currents during </a:t>
            </a:r>
            <a:r>
              <a:rPr lang="en-US" sz="2000" b="1" dirty="0">
                <a:latin typeface="+mj-lt"/>
              </a:rPr>
              <a:t>flood</a:t>
            </a:r>
            <a:r>
              <a:rPr lang="en-US" sz="2000" dirty="0">
                <a:latin typeface="+mj-lt"/>
              </a:rPr>
              <a:t> (rising) and </a:t>
            </a:r>
            <a:r>
              <a:rPr lang="en-US" sz="2000" b="1" dirty="0">
                <a:latin typeface="+mj-lt"/>
              </a:rPr>
              <a:t>ebb</a:t>
            </a:r>
            <a:r>
              <a:rPr lang="en-US" sz="2000" dirty="0">
                <a:latin typeface="+mj-lt"/>
              </a:rPr>
              <a:t> (falling) flows</a:t>
            </a:r>
          </a:p>
        </p:txBody>
      </p:sp>
    </p:spTree>
    <p:extLst>
      <p:ext uri="{BB962C8B-B14F-4D97-AF65-F5344CB8AC3E}">
        <p14:creationId xmlns:p14="http://schemas.microsoft.com/office/powerpoint/2010/main" val="1506831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Tidal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rhythmites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pic>
        <p:nvPicPr>
          <p:cNvPr id="6" name="Picture 3" descr="Tidal bul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0"/>
          <a:stretch>
            <a:fillRect/>
          </a:stretch>
        </p:blipFill>
        <p:spPr bwMode="auto">
          <a:xfrm>
            <a:off x="933359" y="1656010"/>
            <a:ext cx="4229282" cy="184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ideNodes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848" y="3501008"/>
            <a:ext cx="4442352" cy="287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17564" y="857106"/>
            <a:ext cx="71585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dirty="0">
                <a:latin typeface="+mj-lt"/>
              </a:rPr>
              <a:t>Tides are a complex product of gravitational attraction (from the moon and the sun) and Earth’s rotation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562600" y="1961545"/>
            <a:ext cx="28978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dirty="0">
                <a:latin typeface="+mj-lt"/>
              </a:rPr>
              <a:t>Lunar tidal bulge rotates around Earth with a period of 24 hours 50 minutes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5760" y="5085184"/>
            <a:ext cx="38634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dirty="0">
                <a:latin typeface="+mj-lt"/>
              </a:rPr>
              <a:t>But the simple tidal bulge is disrupted by the continents, forms several cells around </a:t>
            </a:r>
            <a:r>
              <a:rPr lang="en-US" sz="2000" dirty="0" err="1">
                <a:latin typeface="+mj-lt"/>
              </a:rPr>
              <a:t>amphidromic</a:t>
            </a:r>
            <a:r>
              <a:rPr lang="en-US" sz="2000" dirty="0">
                <a:latin typeface="+mj-lt"/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184429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Tidal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rhythmites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17564" y="857106"/>
            <a:ext cx="71585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/>
              <a:t>Tidal </a:t>
            </a:r>
            <a:r>
              <a:rPr lang="en-US" sz="2400" dirty="0" err="1"/>
              <a:t>rhythmites</a:t>
            </a:r>
            <a:r>
              <a:rPr lang="en-US" sz="2400" dirty="0"/>
              <a:t> showing spring / neap </a:t>
            </a:r>
            <a:r>
              <a:rPr lang="en-US" sz="2400" dirty="0" err="1"/>
              <a:t>cyclicity</a:t>
            </a:r>
            <a:r>
              <a:rPr lang="en-US" sz="2400" dirty="0"/>
              <a:t> (</a:t>
            </a:r>
            <a:r>
              <a:rPr lang="en-US" sz="2400" dirty="0" err="1"/>
              <a:t>Ediacaran</a:t>
            </a:r>
            <a:r>
              <a:rPr lang="en-US" sz="2400" dirty="0"/>
              <a:t>, Australia)</a:t>
            </a:r>
          </a:p>
        </p:txBody>
      </p:sp>
      <p:pic>
        <p:nvPicPr>
          <p:cNvPr id="12" name="Picture 11" descr="Spring neap tid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1199" b="2400"/>
          <a:stretch>
            <a:fillRect/>
          </a:stretch>
        </p:blipFill>
        <p:spPr bwMode="auto">
          <a:xfrm>
            <a:off x="-12132" y="2410397"/>
            <a:ext cx="3359996" cy="325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048000" y="2420888"/>
            <a:ext cx="5959917" cy="3922668"/>
            <a:chOff x="1752601" y="1285876"/>
            <a:chExt cx="8350249" cy="5495925"/>
          </a:xfrm>
        </p:grpSpPr>
        <p:pic>
          <p:nvPicPr>
            <p:cNvPr id="14" name="Picture 7" descr="Tidal rhythmit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285876"/>
              <a:ext cx="8121650" cy="549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1752601" y="4567238"/>
              <a:ext cx="1317455" cy="517459"/>
            </a:xfrm>
            <a:prstGeom prst="rect">
              <a:avLst/>
            </a:prstGeom>
            <a:solidFill>
              <a:schemeClr val="bg1">
                <a:alpha val="7215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dirty="0"/>
                <a:t>2 weeks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16200000" flipH="1">
              <a:off x="2590800" y="4648200"/>
              <a:ext cx="914400" cy="152400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2904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Siliciclastic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tidal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1043609" y="980728"/>
            <a:ext cx="7560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/>
              <a:t>Bidirectional </a:t>
            </a:r>
            <a:r>
              <a:rPr lang="en-US" sz="2400" dirty="0" err="1"/>
              <a:t>paleocurrent</a:t>
            </a:r>
            <a:r>
              <a:rPr lang="en-US" sz="2400" dirty="0"/>
              <a:t> indicators (especially cross-stratification) are diagnostic of tidal deposition</a:t>
            </a:r>
          </a:p>
        </p:txBody>
      </p:sp>
      <p:pic>
        <p:nvPicPr>
          <p:cNvPr id="9" name="Picture 7" descr="Tidal cyc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86699"/>
            <a:ext cx="3888432" cy="304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Herringbone x-be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2" b="7906"/>
          <a:stretch>
            <a:fillRect/>
          </a:stretch>
        </p:blipFill>
        <p:spPr bwMode="auto">
          <a:xfrm>
            <a:off x="4372770" y="3573015"/>
            <a:ext cx="4590054" cy="24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64555" y="5746112"/>
            <a:ext cx="2727325" cy="48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Flood current: tide going in</a:t>
            </a:r>
          </a:p>
          <a:p>
            <a:r>
              <a:rPr lang="en-US" dirty="0"/>
              <a:t>Ebb current: tide going out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364088" y="2458866"/>
            <a:ext cx="30815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400" u="sng" dirty="0">
                <a:latin typeface="+mj-lt"/>
              </a:rPr>
              <a:t>Herringbone cross-stratification</a:t>
            </a:r>
          </a:p>
        </p:txBody>
      </p:sp>
    </p:spTree>
    <p:extLst>
      <p:ext uri="{BB962C8B-B14F-4D97-AF65-F5344CB8AC3E}">
        <p14:creationId xmlns:p14="http://schemas.microsoft.com/office/powerpoint/2010/main" val="3368757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Siliciclastic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tidal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914400" y="885874"/>
            <a:ext cx="7924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>
                <a:latin typeface="+mj-lt"/>
              </a:rPr>
              <a:t>Gradation from </a:t>
            </a:r>
            <a:r>
              <a:rPr lang="en-US" sz="2400" u="sng" dirty="0" err="1">
                <a:solidFill>
                  <a:srgbClr val="FF0000"/>
                </a:solidFill>
                <a:latin typeface="+mj-lt"/>
              </a:rPr>
              <a:t>flaser</a:t>
            </a:r>
            <a:r>
              <a:rPr lang="en-US" sz="2400" u="sng" dirty="0">
                <a:solidFill>
                  <a:srgbClr val="FF0000"/>
                </a:solidFill>
                <a:latin typeface="+mj-lt"/>
              </a:rPr>
              <a:t> bedding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>
                <a:latin typeface="+mj-lt"/>
              </a:rPr>
              <a:t>(rippled sand with mud drapes) to </a:t>
            </a:r>
            <a:r>
              <a:rPr lang="en-US" sz="2400" u="sng" dirty="0">
                <a:solidFill>
                  <a:srgbClr val="0070C0"/>
                </a:solidFill>
                <a:latin typeface="+mj-lt"/>
              </a:rPr>
              <a:t>lenticular bedding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>
                <a:latin typeface="+mj-lt"/>
              </a:rPr>
              <a:t>(isolated sand ripples in </a:t>
            </a:r>
            <a:r>
              <a:rPr lang="en-US" sz="2400" dirty="0" smtClean="0">
                <a:latin typeface="+mj-lt"/>
              </a:rPr>
              <a:t>mud</a:t>
            </a:r>
            <a:r>
              <a:rPr lang="en-US" sz="2400" dirty="0">
                <a:latin typeface="+mj-lt"/>
              </a:rPr>
              <a:t>) as grain size fines and energy decreases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46660" y="2420888"/>
            <a:ext cx="5973812" cy="4012447"/>
            <a:chOff x="2667000" y="1738313"/>
            <a:chExt cx="6870700" cy="4614862"/>
          </a:xfrm>
        </p:grpSpPr>
        <p:pic>
          <p:nvPicPr>
            <p:cNvPr id="12" name="Picture 6" descr="Tidal bedding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738313"/>
              <a:ext cx="6870700" cy="461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667000" y="1738314"/>
              <a:ext cx="6870700" cy="1309687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67000" y="3886200"/>
              <a:ext cx="6870700" cy="1219200"/>
            </a:xfrm>
            <a:prstGeom prst="rect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2566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2. Siliciclastic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tidal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flat</a:t>
            </a:r>
            <a:endParaRPr lang="ar-E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G301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DSRG</a:t>
            </a:r>
            <a:endParaRPr lang="en-US" dirty="0"/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913687" y="851837"/>
            <a:ext cx="76630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dirty="0" smtClean="0">
                <a:latin typeface="+mj-lt"/>
              </a:rPr>
              <a:t>Tidal channels have point bars </a:t>
            </a:r>
            <a:r>
              <a:rPr lang="en-US" sz="2000" dirty="0">
                <a:latin typeface="+mj-lt"/>
              </a:rPr>
              <a:t>with lateral accretion similar to meandering fluvial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79631" y="1559723"/>
            <a:ext cx="6812849" cy="5109637"/>
            <a:chOff x="783336" y="876300"/>
            <a:chExt cx="7821168" cy="5865876"/>
          </a:xfrm>
        </p:grpSpPr>
        <p:pic>
          <p:nvPicPr>
            <p:cNvPr id="18" name="Picture 2" descr="Tidal creek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336" y="876300"/>
              <a:ext cx="7821168" cy="5865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Arrow Connector 19"/>
            <p:cNvCxnSpPr/>
            <p:nvPr/>
          </p:nvCxnSpPr>
          <p:spPr>
            <a:xfrm flipH="1">
              <a:off x="1897888" y="1362456"/>
              <a:ext cx="342392" cy="54787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4251458" y="3658502"/>
            <a:ext cx="4694232" cy="301621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 u="sng" dirty="0">
                <a:latin typeface="+mj-lt"/>
              </a:rPr>
              <a:t>Inclined </a:t>
            </a:r>
            <a:r>
              <a:rPr lang="en-US" sz="2000" b="1" u="sng" dirty="0" err="1">
                <a:latin typeface="+mj-lt"/>
              </a:rPr>
              <a:t>heterolithic</a:t>
            </a:r>
            <a:r>
              <a:rPr lang="en-US" sz="2000" b="1" u="sng" dirty="0">
                <a:latin typeface="+mj-lt"/>
              </a:rPr>
              <a:t> stratification</a:t>
            </a:r>
            <a:r>
              <a:rPr lang="en-US" sz="2000" dirty="0">
                <a:latin typeface="+mj-lt"/>
              </a:rPr>
              <a:t> (IHS</a:t>
            </a:r>
            <a:r>
              <a:rPr lang="en-US" sz="2000" dirty="0" smtClean="0">
                <a:latin typeface="+mj-lt"/>
              </a:rPr>
              <a:t>):</a:t>
            </a:r>
            <a:endParaRPr lang="en-US" sz="2000" dirty="0"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sz="2000" dirty="0">
                <a:latin typeface="+mj-lt"/>
              </a:rPr>
              <a:t>Bidirectional ripples perpendicular to bounding surface </a:t>
            </a:r>
            <a:r>
              <a:rPr lang="en-US" sz="2000" dirty="0" smtClean="0">
                <a:latin typeface="+mj-lt"/>
              </a:rPr>
              <a:t>(flood and/or ebb stage)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+mj-lt"/>
              </a:rPr>
              <a:t>Large-scale mud drapes (slack-water stage) 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+mj-lt"/>
              </a:rPr>
              <a:t>Common reactivation surfaces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1321072"/>
      </p:ext>
    </p:extLst>
  </p:cSld>
  <p:clrMapOvr>
    <a:masterClrMapping/>
  </p:clrMapOvr>
</p:sld>
</file>

<file path=ppt/theme/theme1.xml><?xml version="1.0" encoding="utf-8"?>
<a:theme xmlns:a="http://schemas.openxmlformats.org/drawingml/2006/main" name="435TGp_smile_light_ani">
  <a:themeElements>
    <a:clrScheme name="busine1_p 2">
      <a:dk1>
        <a:srgbClr val="000000"/>
      </a:dk1>
      <a:lt1>
        <a:srgbClr val="FFFFFF"/>
      </a:lt1>
      <a:dk2>
        <a:srgbClr val="1C4372"/>
      </a:dk2>
      <a:lt2>
        <a:srgbClr val="969696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9BBB59"/>
      </a:hlink>
      <a:folHlink>
        <a:srgbClr val="8064A2"/>
      </a:folHlink>
    </a:clrScheme>
    <a:fontScheme name="busin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usine1_p 1">
        <a:dk1>
          <a:srgbClr val="000000"/>
        </a:dk1>
        <a:lt1>
          <a:srgbClr val="FFFFFF"/>
        </a:lt1>
        <a:dk2>
          <a:srgbClr val="04617B"/>
        </a:dk2>
        <a:lt2>
          <a:srgbClr val="969696"/>
        </a:lt2>
        <a:accent1>
          <a:srgbClr val="F79646"/>
        </a:accent1>
        <a:accent2>
          <a:srgbClr val="4BACC6"/>
        </a:accent2>
        <a:accent3>
          <a:srgbClr val="FFFFFF"/>
        </a:accent3>
        <a:accent4>
          <a:srgbClr val="000000"/>
        </a:accent4>
        <a:accent5>
          <a:srgbClr val="FAC9B0"/>
        </a:accent5>
        <a:accent6>
          <a:srgbClr val="439BB3"/>
        </a:accent6>
        <a:hlink>
          <a:srgbClr val="7E6BC9"/>
        </a:hlink>
        <a:folHlink>
          <a:srgbClr val="A5C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2">
        <a:dk1>
          <a:srgbClr val="000000"/>
        </a:dk1>
        <a:lt1>
          <a:srgbClr val="FFFFFF"/>
        </a:lt1>
        <a:dk2>
          <a:srgbClr val="1C4372"/>
        </a:dk2>
        <a:lt2>
          <a:srgbClr val="969696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9BBB59"/>
        </a:hlink>
        <a:folHlink>
          <a:srgbClr val="806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3">
        <a:dk1>
          <a:srgbClr val="000000"/>
        </a:dk1>
        <a:lt1>
          <a:srgbClr val="FFFFFF"/>
        </a:lt1>
        <a:dk2>
          <a:srgbClr val="4F271C"/>
        </a:dk2>
        <a:lt2>
          <a:srgbClr val="969696"/>
        </a:lt2>
        <a:accent1>
          <a:srgbClr val="3891A7"/>
        </a:accent1>
        <a:accent2>
          <a:srgbClr val="EDAA01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D79A01"/>
        </a:accent6>
        <a:hlink>
          <a:srgbClr val="C32D2E"/>
        </a:hlink>
        <a:folHlink>
          <a:srgbClr val="84AA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435TGp_smile_light_ani</Template>
  <TotalTime>17156</TotalTime>
  <Words>460</Words>
  <Application>Microsoft Office PowerPoint</Application>
  <PresentationFormat>On-screen Show (4:3)</PresentationFormat>
  <Paragraphs>127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Calibri</vt:lpstr>
      <vt:lpstr>Myriad Pro</vt:lpstr>
      <vt:lpstr>Verdana</vt:lpstr>
      <vt:lpstr>Wingdings</vt:lpstr>
      <vt:lpstr>435TGp_smile_light_ani</vt:lpstr>
      <vt:lpstr>Depositional Environments Lec. 6 Tidal flat</vt:lpstr>
      <vt:lpstr>Tidal-flat complex</vt:lpstr>
      <vt:lpstr>Outline</vt:lpstr>
      <vt:lpstr>1. Tidal system</vt:lpstr>
      <vt:lpstr>2. Tidal rhythmites</vt:lpstr>
      <vt:lpstr>2. Tidal rhythmites</vt:lpstr>
      <vt:lpstr>3. Siliciclastic tidal flat</vt:lpstr>
      <vt:lpstr>3. Siliciclastic tidal flat</vt:lpstr>
      <vt:lpstr>2. Siliciclastic tidal flat</vt:lpstr>
      <vt:lpstr>3. Siliciclastic tidal flat</vt:lpstr>
      <vt:lpstr>3. Siliciclastic tidal flat</vt:lpstr>
      <vt:lpstr>4. Carbonate tidal flat</vt:lpstr>
      <vt:lpstr>4. Carbonate tidal flat</vt:lpstr>
      <vt:lpstr>4. Carbonate tidal flat</vt:lpstr>
      <vt:lpstr>4. Carbonate tidal flat</vt:lpstr>
      <vt:lpstr>3. Carbonate tidal flat</vt:lpstr>
      <vt:lpstr>4. Carbonate tidal flat</vt:lpstr>
      <vt:lpstr>4. Carbonate tidal flat</vt:lpstr>
      <vt:lpstr>4. Carbonate tidal flat</vt:lpstr>
      <vt:lpstr>4. Carbonate tidal flat</vt:lpstr>
      <vt:lpstr>4. Carbonate tidal flat</vt:lpstr>
      <vt:lpstr>4. Carbonate tidal flat</vt:lpstr>
      <vt:lpstr>4. Carbonate tidal flat</vt:lpstr>
      <vt:lpstr>3. Carbonate tidal flat</vt:lpstr>
      <vt:lpstr>4. Carbonate tidal flat</vt:lpstr>
      <vt:lpstr>4. Carbonate tidal flat</vt:lpstr>
      <vt:lpstr>4. Carbonate tidal flat</vt:lpstr>
      <vt:lpstr>4. Carbonate tidal flat</vt:lpstr>
      <vt:lpstr>4. Carbonate tidal flat</vt:lpstr>
      <vt:lpstr>4. Carbonate tidal flat</vt:lpstr>
      <vt:lpstr>4. Carbonate tidal flat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Depositional Environments</dc:title>
  <dc:creator>ehab assal</dc:creator>
  <cp:lastModifiedBy>Ehab Assal</cp:lastModifiedBy>
  <cp:revision>222</cp:revision>
  <dcterms:created xsi:type="dcterms:W3CDTF">2010-12-03T14:59:34Z</dcterms:created>
  <dcterms:modified xsi:type="dcterms:W3CDTF">2021-04-03T22:28:39Z</dcterms:modified>
</cp:coreProperties>
</file>